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36" r:id="rId1"/>
    <p:sldMasterId id="2147483751" r:id="rId2"/>
  </p:sldMasterIdLst>
  <p:sldIdLst>
    <p:sldId id="256" r:id="rId3"/>
    <p:sldId id="257" r:id="rId4"/>
    <p:sldId id="306" r:id="rId5"/>
    <p:sldId id="307" r:id="rId6"/>
    <p:sldId id="258" r:id="rId7"/>
    <p:sldId id="259" r:id="rId8"/>
    <p:sldId id="261" r:id="rId9"/>
    <p:sldId id="262" r:id="rId10"/>
    <p:sldId id="263" r:id="rId11"/>
    <p:sldId id="264" r:id="rId12"/>
    <p:sldId id="265" r:id="rId13"/>
    <p:sldId id="266" r:id="rId14"/>
    <p:sldId id="267" r:id="rId15"/>
    <p:sldId id="268" r:id="rId16"/>
    <p:sldId id="308" r:id="rId17"/>
    <p:sldId id="309" r:id="rId18"/>
    <p:sldId id="310" r:id="rId19"/>
    <p:sldId id="311" r:id="rId20"/>
    <p:sldId id="312" r:id="rId21"/>
    <p:sldId id="313" r:id="rId22"/>
    <p:sldId id="269" r:id="rId23"/>
    <p:sldId id="270" r:id="rId24"/>
    <p:sldId id="271" r:id="rId25"/>
    <p:sldId id="272" r:id="rId26"/>
    <p:sldId id="273" r:id="rId27"/>
    <p:sldId id="274" r:id="rId28"/>
    <p:sldId id="275" r:id="rId29"/>
    <p:sldId id="276" r:id="rId30"/>
    <p:sldId id="277" r:id="rId31"/>
    <p:sldId id="278" r:id="rId32"/>
    <p:sldId id="315" r:id="rId33"/>
    <p:sldId id="314" r:id="rId34"/>
    <p:sldId id="316" r:id="rId35"/>
    <p:sldId id="317" r:id="rId36"/>
    <p:sldId id="279" r:id="rId37"/>
    <p:sldId id="280" r:id="rId38"/>
    <p:sldId id="281" r:id="rId39"/>
    <p:sldId id="282" r:id="rId40"/>
    <p:sldId id="318" r:id="rId41"/>
    <p:sldId id="319" r:id="rId42"/>
    <p:sldId id="320" r:id="rId43"/>
    <p:sldId id="321" r:id="rId44"/>
    <p:sldId id="322" r:id="rId45"/>
    <p:sldId id="323" r:id="rId46"/>
    <p:sldId id="324" r:id="rId47"/>
    <p:sldId id="325" r:id="rId48"/>
    <p:sldId id="326" r:id="rId49"/>
    <p:sldId id="327" r:id="rId50"/>
    <p:sldId id="283" r:id="rId51"/>
    <p:sldId id="284" r:id="rId52"/>
    <p:sldId id="285" r:id="rId53"/>
    <p:sldId id="286" r:id="rId54"/>
    <p:sldId id="287" r:id="rId55"/>
    <p:sldId id="329" r:id="rId56"/>
    <p:sldId id="288" r:id="rId57"/>
    <p:sldId id="289" r:id="rId58"/>
    <p:sldId id="330" r:id="rId59"/>
    <p:sldId id="290" r:id="rId60"/>
    <p:sldId id="331" r:id="rId61"/>
    <p:sldId id="291" r:id="rId62"/>
    <p:sldId id="292" r:id="rId63"/>
    <p:sldId id="332" r:id="rId64"/>
    <p:sldId id="333" r:id="rId65"/>
    <p:sldId id="293" r:id="rId66"/>
    <p:sldId id="294" r:id="rId67"/>
    <p:sldId id="295" r:id="rId68"/>
    <p:sldId id="296" r:id="rId69"/>
    <p:sldId id="297" r:id="rId70"/>
    <p:sldId id="298" r:id="rId71"/>
    <p:sldId id="299" r:id="rId72"/>
    <p:sldId id="300" r:id="rId73"/>
    <p:sldId id="301" r:id="rId74"/>
    <p:sldId id="302" r:id="rId75"/>
    <p:sldId id="303" r:id="rId76"/>
    <p:sldId id="304" r:id="rId77"/>
  </p:sldIdLst>
  <p:sldSz cx="12192000" cy="6858000"/>
  <p:notesSz cx="12192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700" y="4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ru-RU" smtClean="0"/>
              <a:t>Образец заголовка</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lvl1pPr algn="l">
              <a:defRPr/>
            </a:lvl1pPr>
          </a:lstStyle>
          <a:p>
            <a:fld id="{1D8BD707-D9CF-40AE-B4C6-C98DA3205C09}" type="datetimeFigureOut">
              <a:rPr lang="en-US" smtClean="0"/>
              <a:t>2/11/2026</a:t>
            </a:fld>
            <a:endParaRPr lang="en-US"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B6F15528-21DE-4FAA-801E-634DDDAF4B2B}" type="slidenum">
              <a:rPr lang="uk-UA" smtClean="0"/>
              <a:t>‹#›</a:t>
            </a:fld>
            <a:endParaRPr lang="uk-UA"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7200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2/11/2026</a:t>
            </a:fld>
            <a:endParaRPr lang="en-US"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B6F15528-21DE-4FAA-801E-634DDDAF4B2B}" type="slidenum">
              <a:rPr lang="uk-UA" smtClean="0"/>
              <a:t>‹#›</a:t>
            </a:fld>
            <a:endParaRPr lang="uk-UA" dirty="0"/>
          </a:p>
        </p:txBody>
      </p:sp>
    </p:spTree>
    <p:extLst>
      <p:ext uri="{BB962C8B-B14F-4D97-AF65-F5344CB8AC3E}">
        <p14:creationId xmlns:p14="http://schemas.microsoft.com/office/powerpoint/2010/main" val="486580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D8BD707-D9CF-40AE-B4C6-C98DA3205C09}" type="datetimeFigureOut">
              <a:rPr lang="en-US" smtClean="0"/>
              <a:t>2/11/2026</a:t>
            </a:fld>
            <a:endParaRPr lang="en-US"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B6F15528-21DE-4FAA-801E-634DDDAF4B2B}" type="slidenum">
              <a:rPr lang="uk-UA" smtClean="0"/>
              <a:t>‹#›</a:t>
            </a:fld>
            <a:endParaRPr lang="uk-UA"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5553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2/11/2026</a:t>
            </a:fld>
            <a:endParaRPr lang="en-US"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B6F15528-21DE-4FAA-801E-634DDDAF4B2B}" type="slidenum">
              <a:rPr lang="uk-UA" smtClean="0"/>
              <a:t>‹#›</a:t>
            </a:fld>
            <a:endParaRPr lang="uk-UA" dirty="0"/>
          </a:p>
        </p:txBody>
      </p:sp>
    </p:spTree>
    <p:extLst>
      <p:ext uri="{BB962C8B-B14F-4D97-AF65-F5344CB8AC3E}">
        <p14:creationId xmlns:p14="http://schemas.microsoft.com/office/powerpoint/2010/main" val="2331677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24128" y="2967788"/>
            <a:ext cx="4754880" cy="33415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ru-RU" smtClean="0"/>
              <a:t>Образец текста</a:t>
            </a:r>
          </a:p>
        </p:txBody>
      </p:sp>
      <p:sp>
        <p:nvSpPr>
          <p:cNvPr id="6" name="Content Placeholder 5"/>
          <p:cNvSpPr>
            <a:spLocks noGrp="1"/>
          </p:cNvSpPr>
          <p:nvPr>
            <p:ph sz="quarter" idx="4"/>
          </p:nvPr>
        </p:nvSpPr>
        <p:spPr>
          <a:xfrm>
            <a:off x="5990888" y="2967788"/>
            <a:ext cx="4754880" cy="33415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2/11/2026</a:t>
            </a:fld>
            <a:endParaRPr lang="en-US" dirty="0"/>
          </a:p>
        </p:txBody>
      </p:sp>
      <p:sp>
        <p:nvSpPr>
          <p:cNvPr id="8" name="Footer Placeholder 7"/>
          <p:cNvSpPr>
            <a:spLocks noGrp="1"/>
          </p:cNvSpPr>
          <p:nvPr>
            <p:ph type="ftr" sz="quarter" idx="11"/>
          </p:nvPr>
        </p:nvSpPr>
        <p:spPr/>
        <p:txBody>
          <a:bodyPr/>
          <a:lstStyle/>
          <a:p>
            <a:endParaRPr lang="uk-UA" dirty="0"/>
          </a:p>
        </p:txBody>
      </p:sp>
      <p:sp>
        <p:nvSpPr>
          <p:cNvPr id="9" name="Slide Number Placeholder 8"/>
          <p:cNvSpPr>
            <a:spLocks noGrp="1"/>
          </p:cNvSpPr>
          <p:nvPr>
            <p:ph type="sldNum" sz="quarter" idx="12"/>
          </p:nvPr>
        </p:nvSpPr>
        <p:spPr/>
        <p:txBody>
          <a:bodyPr/>
          <a:lstStyle/>
          <a:p>
            <a:fld id="{B6F15528-21DE-4FAA-801E-634DDDAF4B2B}" type="slidenum">
              <a:rPr lang="uk-UA" smtClean="0"/>
              <a:t>‹#›</a:t>
            </a:fld>
            <a:endParaRPr lang="uk-UA" dirty="0"/>
          </a:p>
        </p:txBody>
      </p:sp>
    </p:spTree>
    <p:extLst>
      <p:ext uri="{BB962C8B-B14F-4D97-AF65-F5344CB8AC3E}">
        <p14:creationId xmlns:p14="http://schemas.microsoft.com/office/powerpoint/2010/main" val="3484841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2/11/2026</a:t>
            </a:fld>
            <a:endParaRPr lang="en-US" dirty="0"/>
          </a:p>
        </p:txBody>
      </p:sp>
      <p:sp>
        <p:nvSpPr>
          <p:cNvPr id="4" name="Footer Placeholder 3"/>
          <p:cNvSpPr>
            <a:spLocks noGrp="1"/>
          </p:cNvSpPr>
          <p:nvPr>
            <p:ph type="ftr" sz="quarter" idx="11"/>
          </p:nvPr>
        </p:nvSpPr>
        <p:spPr/>
        <p:txBody>
          <a:bodyPr/>
          <a:lstStyle/>
          <a:p>
            <a:endParaRPr lang="uk-UA" dirty="0"/>
          </a:p>
        </p:txBody>
      </p:sp>
      <p:sp>
        <p:nvSpPr>
          <p:cNvPr id="5" name="Slide Number Placeholder 4"/>
          <p:cNvSpPr>
            <a:spLocks noGrp="1"/>
          </p:cNvSpPr>
          <p:nvPr>
            <p:ph type="sldNum" sz="quarter" idx="12"/>
          </p:nvPr>
        </p:nvSpPr>
        <p:spPr/>
        <p:txBody>
          <a:bodyPr/>
          <a:lstStyle/>
          <a:p>
            <a:fld id="{B6F15528-21DE-4FAA-801E-634DDDAF4B2B}" type="slidenum">
              <a:rPr lang="uk-UA" smtClean="0"/>
              <a:t>‹#›</a:t>
            </a:fld>
            <a:endParaRPr lang="uk-UA" dirty="0"/>
          </a:p>
        </p:txBody>
      </p:sp>
    </p:spTree>
    <p:extLst>
      <p:ext uri="{BB962C8B-B14F-4D97-AF65-F5344CB8AC3E}">
        <p14:creationId xmlns:p14="http://schemas.microsoft.com/office/powerpoint/2010/main" val="3623544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2/11/2026</a:t>
            </a:fld>
            <a:endParaRPr lang="en-US" dirty="0"/>
          </a:p>
        </p:txBody>
      </p:sp>
      <p:sp>
        <p:nvSpPr>
          <p:cNvPr id="3" name="Footer Placeholder 2"/>
          <p:cNvSpPr>
            <a:spLocks noGrp="1"/>
          </p:cNvSpPr>
          <p:nvPr>
            <p:ph type="ftr" sz="quarter" idx="11"/>
          </p:nvPr>
        </p:nvSpPr>
        <p:spPr/>
        <p:txBody>
          <a:bodyPr/>
          <a:lstStyle/>
          <a:p>
            <a:endParaRPr lang="uk-UA" dirty="0"/>
          </a:p>
        </p:txBody>
      </p:sp>
      <p:sp>
        <p:nvSpPr>
          <p:cNvPr id="4" name="Slide Number Placeholder 3"/>
          <p:cNvSpPr>
            <a:spLocks noGrp="1"/>
          </p:cNvSpPr>
          <p:nvPr>
            <p:ph type="sldNum" sz="quarter" idx="12"/>
          </p:nvPr>
        </p:nvSpPr>
        <p:spPr/>
        <p:txBody>
          <a:bodyPr/>
          <a:lstStyle/>
          <a:p>
            <a:fld id="{B6F15528-21DE-4FAA-801E-634DDDAF4B2B}" type="slidenum">
              <a:rPr lang="uk-UA" smtClean="0"/>
              <a:t>‹#›</a:t>
            </a:fld>
            <a:endParaRPr lang="uk-UA" dirty="0"/>
          </a:p>
        </p:txBody>
      </p:sp>
    </p:spTree>
    <p:extLst>
      <p:ext uri="{BB962C8B-B14F-4D97-AF65-F5344CB8AC3E}">
        <p14:creationId xmlns:p14="http://schemas.microsoft.com/office/powerpoint/2010/main" val="4257448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ru-RU" smtClean="0"/>
              <a:t>Образец заголовка</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t>2/11/2026</a:t>
            </a:fld>
            <a:endParaRPr lang="en-US"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B6F15528-21DE-4FAA-801E-634DDDAF4B2B}" type="slidenum">
              <a:rPr lang="uk-UA" smtClean="0"/>
              <a:t>‹#›</a:t>
            </a:fld>
            <a:endParaRPr lang="uk-UA" dirty="0"/>
          </a:p>
        </p:txBody>
      </p:sp>
    </p:spTree>
    <p:extLst>
      <p:ext uri="{BB962C8B-B14F-4D97-AF65-F5344CB8AC3E}">
        <p14:creationId xmlns:p14="http://schemas.microsoft.com/office/powerpoint/2010/main" val="3958063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t>2/11/2026</a:t>
            </a:fld>
            <a:endParaRPr lang="en-US"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B6F15528-21DE-4FAA-801E-634DDDAF4B2B}" type="slidenum">
              <a:rPr lang="uk-UA" smtClean="0"/>
              <a:t>‹#›</a:t>
            </a:fld>
            <a:endParaRPr lang="uk-UA"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8399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2/11/2026</a:t>
            </a:fld>
            <a:endParaRPr lang="en-US"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B6F15528-21DE-4FAA-801E-634DDDAF4B2B}" type="slidenum">
              <a:rPr lang="uk-UA" smtClean="0"/>
              <a:t>‹#›</a:t>
            </a:fld>
            <a:endParaRPr lang="uk-UA" dirty="0"/>
          </a:p>
        </p:txBody>
      </p:sp>
    </p:spTree>
    <p:extLst>
      <p:ext uri="{BB962C8B-B14F-4D97-AF65-F5344CB8AC3E}">
        <p14:creationId xmlns:p14="http://schemas.microsoft.com/office/powerpoint/2010/main" val="1557355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2/11/2026</a:t>
            </a:fld>
            <a:endParaRPr lang="en-US"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B6F15528-21DE-4FAA-801E-634DDDAF4B2B}" type="slidenum">
              <a:rPr lang="uk-UA" smtClean="0"/>
              <a:t>‹#›</a:t>
            </a:fld>
            <a:endParaRPr lang="uk-UA"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5983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2/11/2026</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080934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1">
                <a:solidFill>
                  <a:schemeClr val="tx1"/>
                </a:solidFill>
                <a:latin typeface="Georgia"/>
                <a:cs typeface="Georgi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2/11/2026</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857186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1">
                <a:solidFill>
                  <a:schemeClr val="tx1"/>
                </a:solidFill>
                <a:latin typeface="Georgia"/>
                <a:cs typeface="Georgia"/>
              </a:defRPr>
            </a:lvl1pPr>
          </a:lstStyle>
          <a:p>
            <a:endParaRPr/>
          </a:p>
        </p:txBody>
      </p:sp>
      <p:sp>
        <p:nvSpPr>
          <p:cNvPr id="3" name="Holder 3"/>
          <p:cNvSpPr>
            <a:spLocks noGrp="1"/>
          </p:cNvSpPr>
          <p:nvPr>
            <p:ph sz="half" idx="2"/>
          </p:nvPr>
        </p:nvSpPr>
        <p:spPr>
          <a:xfrm>
            <a:off x="916939" y="1713941"/>
            <a:ext cx="4810125" cy="3608070"/>
          </a:xfrm>
          <a:prstGeom prst="rect">
            <a:avLst/>
          </a:prstGeom>
        </p:spPr>
        <p:txBody>
          <a:bodyPr wrap="square" lIns="0" tIns="0" rIns="0" bIns="0">
            <a:spAutoFit/>
          </a:bodyPr>
          <a:lstStyle>
            <a:lvl1pPr>
              <a:defRPr sz="3100" b="0" i="0">
                <a:solidFill>
                  <a:schemeClr val="tx1"/>
                </a:solidFill>
                <a:latin typeface="Calibri"/>
                <a:cs typeface="Calibri"/>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2/11/2026</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99093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800" b="1" i="0">
                <a:solidFill>
                  <a:schemeClr val="tx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400"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521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215317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1112773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2242180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047" y="6400799"/>
            <a:ext cx="12189460" cy="457200"/>
          </a:xfrm>
          <a:custGeom>
            <a:avLst/>
            <a:gdLst/>
            <a:ahLst/>
            <a:cxnLst/>
            <a:rect l="l" t="t" r="r" b="b"/>
            <a:pathLst>
              <a:path w="12189460" h="457200">
                <a:moveTo>
                  <a:pt x="12188952" y="0"/>
                </a:moveTo>
                <a:lnTo>
                  <a:pt x="0" y="0"/>
                </a:lnTo>
                <a:lnTo>
                  <a:pt x="0" y="457199"/>
                </a:lnTo>
                <a:lnTo>
                  <a:pt x="12188952" y="457199"/>
                </a:lnTo>
                <a:lnTo>
                  <a:pt x="12188952" y="0"/>
                </a:lnTo>
                <a:close/>
              </a:path>
            </a:pathLst>
          </a:custGeom>
          <a:solidFill>
            <a:srgbClr val="0099A7"/>
          </a:solidFill>
        </p:spPr>
        <p:txBody>
          <a:bodyPr wrap="square" lIns="0" tIns="0" rIns="0" bIns="0" rtlCol="0"/>
          <a:lstStyle/>
          <a:p>
            <a:endParaRPr/>
          </a:p>
        </p:txBody>
      </p:sp>
      <p:sp>
        <p:nvSpPr>
          <p:cNvPr id="17" name="bg object 17"/>
          <p:cNvSpPr/>
          <p:nvPr/>
        </p:nvSpPr>
        <p:spPr>
          <a:xfrm>
            <a:off x="0" y="6333744"/>
            <a:ext cx="12189460" cy="64135"/>
          </a:xfrm>
          <a:custGeom>
            <a:avLst/>
            <a:gdLst/>
            <a:ahLst/>
            <a:cxnLst/>
            <a:rect l="l" t="t" r="r" b="b"/>
            <a:pathLst>
              <a:path w="12189460" h="64135">
                <a:moveTo>
                  <a:pt x="12188952" y="0"/>
                </a:moveTo>
                <a:lnTo>
                  <a:pt x="0" y="0"/>
                </a:lnTo>
                <a:lnTo>
                  <a:pt x="0" y="64007"/>
                </a:lnTo>
                <a:lnTo>
                  <a:pt x="12188952" y="64007"/>
                </a:lnTo>
                <a:lnTo>
                  <a:pt x="12188952" y="0"/>
                </a:lnTo>
                <a:close/>
              </a:path>
            </a:pathLst>
          </a:custGeom>
          <a:solidFill>
            <a:srgbClr val="006FB8"/>
          </a:solidFill>
        </p:spPr>
        <p:txBody>
          <a:bodyPr wrap="square" lIns="0" tIns="0" rIns="0" bIns="0" rtlCol="0"/>
          <a:lstStyle/>
          <a:p>
            <a:endParaRPr/>
          </a:p>
        </p:txBody>
      </p:sp>
      <p:sp>
        <p:nvSpPr>
          <p:cNvPr id="18" name="bg object 18"/>
          <p:cNvSpPr/>
          <p:nvPr/>
        </p:nvSpPr>
        <p:spPr>
          <a:xfrm>
            <a:off x="1207008" y="4343400"/>
            <a:ext cx="9875520" cy="0"/>
          </a:xfrm>
          <a:custGeom>
            <a:avLst/>
            <a:gdLst/>
            <a:ahLst/>
            <a:cxnLst/>
            <a:rect l="l" t="t" r="r" b="b"/>
            <a:pathLst>
              <a:path w="9875520">
                <a:moveTo>
                  <a:pt x="0" y="0"/>
                </a:moveTo>
                <a:lnTo>
                  <a:pt x="9875520" y="0"/>
                </a:lnTo>
              </a:path>
            </a:pathLst>
          </a:custGeom>
          <a:ln w="6096">
            <a:solidFill>
              <a:srgbClr val="7E7E7E"/>
            </a:solidFill>
          </a:ln>
        </p:spPr>
        <p:txBody>
          <a:bodyPr wrap="square" lIns="0" tIns="0" rIns="0" bIns="0" rtlCol="0"/>
          <a:lstStyle/>
          <a:p>
            <a:endParaRPr/>
          </a:p>
        </p:txBody>
      </p:sp>
      <p:pic>
        <p:nvPicPr>
          <p:cNvPr id="19" name="bg object 19"/>
          <p:cNvPicPr/>
          <p:nvPr/>
        </p:nvPicPr>
        <p:blipFill>
          <a:blip r:embed="rId2" cstate="print"/>
          <a:stretch>
            <a:fillRect/>
          </a:stretch>
        </p:blipFill>
        <p:spPr>
          <a:xfrm>
            <a:off x="297179" y="284988"/>
            <a:ext cx="1537715" cy="851916"/>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80133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2.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D8BD707-D9CF-40AE-B4C6-C98DA3205C09}" type="datetimeFigureOut">
              <a:rPr lang="en-US" smtClean="0"/>
              <a:t>2/11/2026</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uk-UA"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6F15528-21DE-4FAA-801E-634DDDAF4B2B}" type="slidenum">
              <a:rPr lang="uk-UA" smtClean="0"/>
              <a:t>‹#›</a:t>
            </a:fld>
            <a:endParaRPr lang="uk-UA"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4022291"/>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047" y="6400799"/>
            <a:ext cx="12189460" cy="457200"/>
          </a:xfrm>
          <a:custGeom>
            <a:avLst/>
            <a:gdLst/>
            <a:ahLst/>
            <a:cxnLst/>
            <a:rect l="l" t="t" r="r" b="b"/>
            <a:pathLst>
              <a:path w="12189460" h="457200">
                <a:moveTo>
                  <a:pt x="12188952" y="0"/>
                </a:moveTo>
                <a:lnTo>
                  <a:pt x="0" y="0"/>
                </a:lnTo>
                <a:lnTo>
                  <a:pt x="0" y="457199"/>
                </a:lnTo>
                <a:lnTo>
                  <a:pt x="12188952" y="457199"/>
                </a:lnTo>
                <a:lnTo>
                  <a:pt x="12188952" y="0"/>
                </a:lnTo>
                <a:close/>
              </a:path>
            </a:pathLst>
          </a:custGeom>
          <a:solidFill>
            <a:srgbClr val="0099A7"/>
          </a:solidFill>
        </p:spPr>
        <p:txBody>
          <a:bodyPr wrap="square" lIns="0" tIns="0" rIns="0" bIns="0" rtlCol="0"/>
          <a:lstStyle/>
          <a:p>
            <a:endParaRPr/>
          </a:p>
        </p:txBody>
      </p:sp>
      <p:sp>
        <p:nvSpPr>
          <p:cNvPr id="17" name="bg object 17"/>
          <p:cNvSpPr/>
          <p:nvPr/>
        </p:nvSpPr>
        <p:spPr>
          <a:xfrm>
            <a:off x="0" y="6333744"/>
            <a:ext cx="12189460" cy="64135"/>
          </a:xfrm>
          <a:custGeom>
            <a:avLst/>
            <a:gdLst/>
            <a:ahLst/>
            <a:cxnLst/>
            <a:rect l="l" t="t" r="r" b="b"/>
            <a:pathLst>
              <a:path w="12189460" h="64135">
                <a:moveTo>
                  <a:pt x="12188952" y="0"/>
                </a:moveTo>
                <a:lnTo>
                  <a:pt x="0" y="0"/>
                </a:lnTo>
                <a:lnTo>
                  <a:pt x="0" y="64007"/>
                </a:lnTo>
                <a:lnTo>
                  <a:pt x="12188952" y="64007"/>
                </a:lnTo>
                <a:lnTo>
                  <a:pt x="12188952" y="0"/>
                </a:lnTo>
                <a:close/>
              </a:path>
            </a:pathLst>
          </a:custGeom>
          <a:solidFill>
            <a:srgbClr val="006FB8"/>
          </a:solidFill>
        </p:spPr>
        <p:txBody>
          <a:bodyPr wrap="square" lIns="0" tIns="0" rIns="0" bIns="0" rtlCol="0"/>
          <a:lstStyle/>
          <a:p>
            <a:endParaRPr/>
          </a:p>
        </p:txBody>
      </p:sp>
      <p:sp>
        <p:nvSpPr>
          <p:cNvPr id="2" name="Holder 2"/>
          <p:cNvSpPr>
            <a:spLocks noGrp="1"/>
          </p:cNvSpPr>
          <p:nvPr>
            <p:ph type="title"/>
          </p:nvPr>
        </p:nvSpPr>
        <p:spPr>
          <a:xfrm>
            <a:off x="2956305" y="273177"/>
            <a:ext cx="7007225" cy="878840"/>
          </a:xfrm>
          <a:prstGeom prst="rect">
            <a:avLst/>
          </a:prstGeom>
        </p:spPr>
        <p:txBody>
          <a:bodyPr wrap="square" lIns="0" tIns="0" rIns="0" bIns="0">
            <a:spAutoFit/>
          </a:bodyPr>
          <a:lstStyle>
            <a:lvl1pPr>
              <a:defRPr sz="2800" b="1" i="0">
                <a:solidFill>
                  <a:schemeClr val="tx1"/>
                </a:solidFill>
                <a:latin typeface="Arial"/>
                <a:cs typeface="Arial"/>
              </a:defRPr>
            </a:lvl1pPr>
          </a:lstStyle>
          <a:p>
            <a:endParaRPr/>
          </a:p>
        </p:txBody>
      </p:sp>
      <p:sp>
        <p:nvSpPr>
          <p:cNvPr id="3" name="Holder 3"/>
          <p:cNvSpPr>
            <a:spLocks noGrp="1"/>
          </p:cNvSpPr>
          <p:nvPr>
            <p:ph type="body" idx="1"/>
          </p:nvPr>
        </p:nvSpPr>
        <p:spPr>
          <a:xfrm>
            <a:off x="1065377" y="1778584"/>
            <a:ext cx="10102215" cy="1489710"/>
          </a:xfrm>
          <a:prstGeom prst="rect">
            <a:avLst/>
          </a:prstGeom>
        </p:spPr>
        <p:txBody>
          <a:bodyPr wrap="square" lIns="0" tIns="0" rIns="0" bIns="0">
            <a:spAutoFit/>
          </a:bodyPr>
          <a:lstStyle>
            <a:lvl1pPr>
              <a:defRPr sz="2400" b="1" i="0">
                <a:solidFill>
                  <a:schemeClr val="tx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2/11/2026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94321851"/>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jpg"/><Relationship Id="rId1" Type="http://schemas.openxmlformats.org/officeDocument/2006/relationships/slideLayout" Target="../slideLayouts/slideLayout1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hyperlink" Target="http://www.clinicaltrials.gov/"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www.clinicaltrials.gov/" TargetMode="External"/><Relationship Id="rId2" Type="http://schemas.openxmlformats.org/officeDocument/2006/relationships/image" Target="../media/image21.jpg"/><Relationship Id="rId1" Type="http://schemas.openxmlformats.org/officeDocument/2006/relationships/slideLayout" Target="../slideLayouts/slideLayout1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4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jpg"/><Relationship Id="rId1" Type="http://schemas.openxmlformats.org/officeDocument/2006/relationships/slideLayout" Target="../slideLayouts/slideLayout16.xml"/><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hyperlink" Target="https://pedro.org.au/ukrainian/learn/tutorial/"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6629400" y="2971800"/>
            <a:ext cx="4176712" cy="3176587"/>
          </a:xfrm>
          <a:prstGeom prst="rect">
            <a:avLst/>
          </a:prstGeom>
        </p:spPr>
      </p:pic>
      <p:sp>
        <p:nvSpPr>
          <p:cNvPr id="2" name="object 2"/>
          <p:cNvSpPr txBox="1">
            <a:spLocks noGrp="1"/>
          </p:cNvSpPr>
          <p:nvPr>
            <p:ph type="title"/>
          </p:nvPr>
        </p:nvSpPr>
        <p:spPr>
          <a:xfrm>
            <a:off x="5884606" y="2022801"/>
            <a:ext cx="5392994" cy="677621"/>
          </a:xfrm>
          <a:prstGeom prst="rect">
            <a:avLst/>
          </a:prstGeom>
        </p:spPr>
        <p:txBody>
          <a:bodyPr vert="horz" wrap="square" lIns="0" tIns="12700" rIns="0" bIns="0" rtlCol="0">
            <a:spAutoFit/>
          </a:bodyPr>
          <a:lstStyle/>
          <a:p>
            <a:pPr algn="ctr"/>
            <a:r>
              <a:rPr lang="ru-RU" sz="1800" dirty="0" smtClean="0">
                <a:solidFill>
                  <a:srgbClr val="002060"/>
                </a:solidFill>
              </a:rPr>
              <a:t> </a:t>
            </a:r>
            <a:r>
              <a:rPr lang="ru-RU" sz="1800" b="1" dirty="0" smtClean="0">
                <a:solidFill>
                  <a:srgbClr val="002060"/>
                </a:solidFill>
                <a:latin typeface="Arial" panose="020B0604020202020204" pitchFamily="34" charset="0"/>
                <a:cs typeface="Arial" panose="020B0604020202020204" pitchFamily="34" charset="0"/>
              </a:rPr>
              <a:t>ПРИНЦИПИ </a:t>
            </a:r>
            <a:r>
              <a:rPr lang="ru-RU" sz="1800" b="1" dirty="0">
                <a:solidFill>
                  <a:srgbClr val="002060"/>
                </a:solidFill>
                <a:latin typeface="Arial" panose="020B0604020202020204" pitchFamily="34" charset="0"/>
                <a:cs typeface="Arial" panose="020B0604020202020204" pitchFamily="34" charset="0"/>
              </a:rPr>
              <a:t>ДОКАЗОВОЇ </a:t>
            </a:r>
            <a:r>
              <a:rPr lang="ru-RU" sz="1800" b="1" dirty="0" smtClean="0">
                <a:solidFill>
                  <a:srgbClr val="002060"/>
                </a:solidFill>
                <a:latin typeface="Arial" panose="020B0604020202020204" pitchFamily="34" charset="0"/>
                <a:cs typeface="Arial" panose="020B0604020202020204" pitchFamily="34" charset="0"/>
              </a:rPr>
              <a:t>МЕДИЦИНИ</a:t>
            </a:r>
            <a:br>
              <a:rPr lang="ru-RU" sz="1800" b="1" dirty="0" smtClean="0">
                <a:solidFill>
                  <a:srgbClr val="002060"/>
                </a:solidFill>
                <a:latin typeface="Arial" panose="020B0604020202020204" pitchFamily="34" charset="0"/>
                <a:cs typeface="Arial" panose="020B0604020202020204" pitchFamily="34" charset="0"/>
              </a:rPr>
            </a:br>
            <a:r>
              <a:rPr lang="ru-RU" sz="1800" b="1" dirty="0" smtClean="0">
                <a:solidFill>
                  <a:srgbClr val="002060"/>
                </a:solidFill>
                <a:latin typeface="Arial" panose="020B0604020202020204" pitchFamily="34" charset="0"/>
                <a:cs typeface="Arial" panose="020B0604020202020204" pitchFamily="34" charset="0"/>
              </a:rPr>
              <a:t> </a:t>
            </a:r>
            <a:r>
              <a:rPr lang="ru-RU" sz="1800" b="1" dirty="0">
                <a:solidFill>
                  <a:srgbClr val="002060"/>
                </a:solidFill>
                <a:latin typeface="Arial" panose="020B0604020202020204" pitchFamily="34" charset="0"/>
                <a:cs typeface="Arial" panose="020B0604020202020204" pitchFamily="34" charset="0"/>
              </a:rPr>
              <a:t>ЯК ОСНОВА ОЦІНКИ МЕДИЧНИХ ТЕХНОЛОГІЙ</a:t>
            </a:r>
            <a:endParaRPr lang="uk-UA" sz="1800" b="1" dirty="0">
              <a:solidFill>
                <a:srgbClr val="002060"/>
              </a:solidFill>
              <a:latin typeface="Arial" panose="020B0604020202020204" pitchFamily="34" charset="0"/>
              <a:cs typeface="Arial" panose="020B0604020202020204" pitchFamily="34" charset="0"/>
            </a:endParaRPr>
          </a:p>
        </p:txBody>
      </p:sp>
      <p:sp>
        <p:nvSpPr>
          <p:cNvPr id="9" name="AutoShape 2" descr="Новий напрямок в роботі TomoClinic — клінічні випробування | Оncological  Center TomoClinic"/>
          <p:cNvSpPr>
            <a:spLocks noChangeAspect="1" noChangeArrowheads="1"/>
          </p:cNvSpPr>
          <p:nvPr/>
        </p:nvSpPr>
        <p:spPr bwMode="auto">
          <a:xfrm>
            <a:off x="1679575" y="16714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dirty="0"/>
          </a:p>
        </p:txBody>
      </p:sp>
      <p:pic>
        <p:nvPicPr>
          <p:cNvPr id="10" name="Рисунок 9"/>
          <p:cNvPicPr>
            <a:picLocks noChangeAspect="1"/>
          </p:cNvPicPr>
          <p:nvPr/>
        </p:nvPicPr>
        <p:blipFill>
          <a:blip r:embed="rId3"/>
          <a:stretch>
            <a:fillRect/>
          </a:stretch>
        </p:blipFill>
        <p:spPr>
          <a:xfrm>
            <a:off x="838200" y="167148"/>
            <a:ext cx="3581400" cy="3113783"/>
          </a:xfrm>
          <a:prstGeom prst="rect">
            <a:avLst/>
          </a:prstGeom>
        </p:spPr>
      </p:pic>
      <p:sp>
        <p:nvSpPr>
          <p:cNvPr id="6" name="Прямоугольник 5"/>
          <p:cNvSpPr/>
          <p:nvPr/>
        </p:nvSpPr>
        <p:spPr>
          <a:xfrm>
            <a:off x="6324600" y="167148"/>
            <a:ext cx="5148064" cy="1323439"/>
          </a:xfrm>
          <a:prstGeom prst="rect">
            <a:avLst/>
          </a:prstGeom>
        </p:spPr>
        <p:txBody>
          <a:bodyPr wrap="square">
            <a:spAutoFit/>
          </a:bodyPr>
          <a:lstStyle/>
          <a:p>
            <a:pPr lvl="0" algn="ctr" eaLnBrk="1" fontAlgn="auto" hangingPunct="1">
              <a:spcBef>
                <a:spcPts val="0"/>
              </a:spcBef>
              <a:spcAft>
                <a:spcPts val="0"/>
              </a:spcAft>
            </a:pPr>
            <a:r>
              <a:rPr lang="uk-UA" sz="1600" b="0" u="none" dirty="0">
                <a:solidFill>
                  <a:srgbClr val="0070C0"/>
                </a:solidFill>
                <a:latin typeface="Times New Roman" panose="02020603050405020304" pitchFamily="18" charset="0"/>
                <a:cs typeface="Times New Roman" panose="02020603050405020304" pitchFamily="18" charset="0"/>
              </a:rPr>
              <a:t>Міністерство охорони здоров’я України </a:t>
            </a:r>
          </a:p>
          <a:p>
            <a:pPr lvl="0" algn="ctr" eaLnBrk="1" fontAlgn="auto" hangingPunct="1">
              <a:spcBef>
                <a:spcPts val="0"/>
              </a:spcBef>
              <a:spcAft>
                <a:spcPts val="0"/>
              </a:spcAft>
            </a:pPr>
            <a:r>
              <a:rPr lang="uk-UA" sz="1600" b="0" u="none" dirty="0">
                <a:solidFill>
                  <a:srgbClr val="0070C0"/>
                </a:solidFill>
                <a:latin typeface="Times New Roman" panose="02020603050405020304" pitchFamily="18" charset="0"/>
                <a:cs typeface="Times New Roman" panose="02020603050405020304" pitchFamily="18" charset="0"/>
              </a:rPr>
              <a:t>Одеський національний медичний університет</a:t>
            </a:r>
          </a:p>
          <a:p>
            <a:pPr lvl="0" algn="ctr" eaLnBrk="1" fontAlgn="auto" hangingPunct="1">
              <a:spcBef>
                <a:spcPts val="0"/>
              </a:spcBef>
              <a:spcAft>
                <a:spcPts val="0"/>
              </a:spcAft>
            </a:pPr>
            <a:r>
              <a:rPr lang="uk-UA" sz="1600" b="0" u="none" dirty="0">
                <a:solidFill>
                  <a:srgbClr val="0070C0"/>
                </a:solidFill>
                <a:latin typeface="Times New Roman" panose="02020603050405020304" pitchFamily="18" charset="0"/>
                <a:cs typeface="Times New Roman" panose="02020603050405020304" pitchFamily="18" charset="0"/>
              </a:rPr>
              <a:t> медико-фармацевтичний факультет</a:t>
            </a:r>
          </a:p>
          <a:p>
            <a:pPr lvl="0" algn="ctr" eaLnBrk="1" fontAlgn="auto" hangingPunct="1">
              <a:spcBef>
                <a:spcPts val="0"/>
              </a:spcBef>
              <a:spcAft>
                <a:spcPts val="0"/>
              </a:spcAft>
            </a:pPr>
            <a:r>
              <a:rPr lang="uk-UA" sz="1600" b="0" u="none" dirty="0">
                <a:solidFill>
                  <a:srgbClr val="0070C0"/>
                </a:solidFill>
                <a:latin typeface="Times New Roman" panose="02020603050405020304" pitchFamily="18" charset="0"/>
                <a:cs typeface="Times New Roman" panose="02020603050405020304" pitchFamily="18" charset="0"/>
              </a:rPr>
              <a:t> кафедра організації та економіки фармації</a:t>
            </a:r>
          </a:p>
          <a:p>
            <a:pPr lvl="0" algn="ctr" eaLnBrk="1" fontAlgn="auto" hangingPunct="1">
              <a:spcBef>
                <a:spcPts val="0"/>
              </a:spcBef>
              <a:spcAft>
                <a:spcPts val="0"/>
              </a:spcAft>
            </a:pPr>
            <a:r>
              <a:rPr lang="uk-UA" sz="1600" b="0" u="none" dirty="0">
                <a:solidFill>
                  <a:srgbClr val="0070C0"/>
                </a:solidFill>
                <a:latin typeface="Times New Roman" panose="02020603050405020304" pitchFamily="18" charset="0"/>
                <a:cs typeface="Times New Roman" panose="02020603050405020304" pitchFamily="18" charset="0"/>
              </a:rPr>
              <a:t> з післядипломною підготовкою</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767348" y="990600"/>
            <a:ext cx="8493760" cy="2394886"/>
          </a:xfrm>
          <a:prstGeom prst="rect">
            <a:avLst/>
          </a:prstGeom>
        </p:spPr>
        <p:txBody>
          <a:bodyPr vert="horz" wrap="square" lIns="0" tIns="12065" rIns="0" bIns="0" rtlCol="0">
            <a:spAutoFit/>
          </a:bodyPr>
          <a:lstStyle/>
          <a:p>
            <a:pPr marL="527685" indent="-514984">
              <a:lnSpc>
                <a:spcPts val="3190"/>
              </a:lnSpc>
              <a:spcBef>
                <a:spcPts val="95"/>
              </a:spcBef>
              <a:buAutoNum type="arabicPeriod"/>
              <a:tabLst>
                <a:tab pos="527685" algn="l"/>
              </a:tabLst>
            </a:pPr>
            <a:r>
              <a:rPr sz="2800" spc="-10" dirty="0">
                <a:solidFill>
                  <a:srgbClr val="0070C0"/>
                </a:solidFill>
                <a:latin typeface="Times New Roman"/>
                <a:cs typeface="Times New Roman"/>
              </a:rPr>
              <a:t>Визначення</a:t>
            </a:r>
            <a:r>
              <a:rPr sz="2800" spc="-90" dirty="0">
                <a:solidFill>
                  <a:srgbClr val="0070C0"/>
                </a:solidFill>
                <a:latin typeface="Times New Roman"/>
                <a:cs typeface="Times New Roman"/>
              </a:rPr>
              <a:t> </a:t>
            </a:r>
            <a:r>
              <a:rPr sz="2800" dirty="0">
                <a:solidFill>
                  <a:srgbClr val="0070C0"/>
                </a:solidFill>
                <a:latin typeface="Times New Roman"/>
                <a:cs typeface="Times New Roman"/>
              </a:rPr>
              <a:t>основних</a:t>
            </a:r>
            <a:r>
              <a:rPr sz="2800" spc="-75" dirty="0">
                <a:solidFill>
                  <a:srgbClr val="0070C0"/>
                </a:solidFill>
                <a:latin typeface="Times New Roman"/>
                <a:cs typeface="Times New Roman"/>
              </a:rPr>
              <a:t> </a:t>
            </a:r>
            <a:r>
              <a:rPr sz="2800" dirty="0">
                <a:solidFill>
                  <a:srgbClr val="0070C0"/>
                </a:solidFill>
                <a:latin typeface="Times New Roman"/>
                <a:cs typeface="Times New Roman"/>
              </a:rPr>
              <a:t>понять:</a:t>
            </a:r>
            <a:r>
              <a:rPr sz="2800" spc="-85" dirty="0">
                <a:solidFill>
                  <a:srgbClr val="0070C0"/>
                </a:solidFill>
                <a:latin typeface="Times New Roman"/>
                <a:cs typeface="Times New Roman"/>
              </a:rPr>
              <a:t> </a:t>
            </a:r>
            <a:r>
              <a:rPr sz="2800" spc="-10" dirty="0">
                <a:solidFill>
                  <a:srgbClr val="0070C0"/>
                </a:solidFill>
                <a:latin typeface="Times New Roman"/>
                <a:cs typeface="Times New Roman"/>
              </a:rPr>
              <a:t>«доказова</a:t>
            </a:r>
            <a:r>
              <a:rPr sz="2800" spc="-90" dirty="0">
                <a:solidFill>
                  <a:srgbClr val="0070C0"/>
                </a:solidFill>
                <a:latin typeface="Times New Roman"/>
                <a:cs typeface="Times New Roman"/>
              </a:rPr>
              <a:t> </a:t>
            </a:r>
            <a:r>
              <a:rPr sz="2800" spc="-10" dirty="0">
                <a:solidFill>
                  <a:srgbClr val="0070C0"/>
                </a:solidFill>
                <a:latin typeface="Times New Roman"/>
                <a:cs typeface="Times New Roman"/>
              </a:rPr>
              <a:t>медицина»,</a:t>
            </a:r>
            <a:endParaRPr sz="2800" dirty="0">
              <a:solidFill>
                <a:srgbClr val="0070C0"/>
              </a:solidFill>
              <a:latin typeface="Times New Roman"/>
              <a:cs typeface="Times New Roman"/>
            </a:endParaRPr>
          </a:p>
          <a:p>
            <a:pPr marL="527685">
              <a:lnSpc>
                <a:spcPts val="3190"/>
              </a:lnSpc>
            </a:pPr>
            <a:r>
              <a:rPr sz="2800" dirty="0">
                <a:solidFill>
                  <a:srgbClr val="0070C0"/>
                </a:solidFill>
                <a:latin typeface="Times New Roman"/>
                <a:cs typeface="Times New Roman"/>
              </a:rPr>
              <a:t>«клінічна</a:t>
            </a:r>
            <a:r>
              <a:rPr sz="2800" spc="-100" dirty="0">
                <a:solidFill>
                  <a:srgbClr val="0070C0"/>
                </a:solidFill>
                <a:latin typeface="Times New Roman"/>
                <a:cs typeface="Times New Roman"/>
              </a:rPr>
              <a:t> </a:t>
            </a:r>
            <a:r>
              <a:rPr sz="2800" spc="-10" dirty="0">
                <a:solidFill>
                  <a:srgbClr val="0070C0"/>
                </a:solidFill>
                <a:latin typeface="Times New Roman"/>
                <a:cs typeface="Times New Roman"/>
              </a:rPr>
              <a:t>епідеміологія»,</a:t>
            </a:r>
            <a:r>
              <a:rPr sz="2800" spc="-100" dirty="0">
                <a:solidFill>
                  <a:srgbClr val="0070C0"/>
                </a:solidFill>
                <a:latin typeface="Times New Roman"/>
                <a:cs typeface="Times New Roman"/>
              </a:rPr>
              <a:t> </a:t>
            </a:r>
            <a:r>
              <a:rPr sz="2800" spc="-10" dirty="0">
                <a:solidFill>
                  <a:srgbClr val="0070C0"/>
                </a:solidFill>
                <a:latin typeface="Times New Roman"/>
                <a:cs typeface="Times New Roman"/>
              </a:rPr>
              <a:t>«біостатистика».</a:t>
            </a:r>
            <a:endParaRPr sz="2800" dirty="0">
              <a:solidFill>
                <a:srgbClr val="0070C0"/>
              </a:solidFill>
              <a:latin typeface="Times New Roman"/>
              <a:cs typeface="Times New Roman"/>
            </a:endParaRPr>
          </a:p>
          <a:p>
            <a:pPr marL="527685" indent="-514984">
              <a:lnSpc>
                <a:spcPct val="100000"/>
              </a:lnSpc>
              <a:spcBef>
                <a:spcPts val="670"/>
              </a:spcBef>
              <a:buAutoNum type="arabicPeriod" startAt="2"/>
              <a:tabLst>
                <a:tab pos="527685" algn="l"/>
              </a:tabLst>
            </a:pPr>
            <a:r>
              <a:rPr sz="2800" dirty="0">
                <a:solidFill>
                  <a:srgbClr val="0070C0"/>
                </a:solidFill>
                <a:latin typeface="Times New Roman"/>
                <a:cs typeface="Times New Roman"/>
              </a:rPr>
              <a:t>Етапи</a:t>
            </a:r>
            <a:r>
              <a:rPr sz="2800" spc="-85" dirty="0">
                <a:solidFill>
                  <a:srgbClr val="0070C0"/>
                </a:solidFill>
                <a:latin typeface="Times New Roman"/>
                <a:cs typeface="Times New Roman"/>
              </a:rPr>
              <a:t> </a:t>
            </a:r>
            <a:r>
              <a:rPr sz="2800" spc="-45" dirty="0">
                <a:solidFill>
                  <a:srgbClr val="0070C0"/>
                </a:solidFill>
                <a:latin typeface="Times New Roman"/>
                <a:cs typeface="Times New Roman"/>
              </a:rPr>
              <a:t>наукового</a:t>
            </a:r>
            <a:r>
              <a:rPr sz="2800" spc="-80" dirty="0">
                <a:solidFill>
                  <a:srgbClr val="0070C0"/>
                </a:solidFill>
                <a:latin typeface="Times New Roman"/>
                <a:cs typeface="Times New Roman"/>
              </a:rPr>
              <a:t> </a:t>
            </a:r>
            <a:r>
              <a:rPr sz="2800" spc="-10" dirty="0">
                <a:solidFill>
                  <a:srgbClr val="0070C0"/>
                </a:solidFill>
                <a:latin typeface="Times New Roman"/>
                <a:cs typeface="Times New Roman"/>
              </a:rPr>
              <a:t>дослідження.</a:t>
            </a:r>
            <a:endParaRPr sz="2800" dirty="0">
              <a:solidFill>
                <a:srgbClr val="0070C0"/>
              </a:solidFill>
              <a:latin typeface="Times New Roman"/>
              <a:cs typeface="Times New Roman"/>
            </a:endParaRPr>
          </a:p>
          <a:p>
            <a:pPr marL="527685" indent="-514984">
              <a:lnSpc>
                <a:spcPct val="100000"/>
              </a:lnSpc>
              <a:spcBef>
                <a:spcPts val="665"/>
              </a:spcBef>
              <a:buAutoNum type="arabicPeriod" startAt="2"/>
              <a:tabLst>
                <a:tab pos="527685" algn="l"/>
              </a:tabLst>
            </a:pPr>
            <a:r>
              <a:rPr sz="2800" dirty="0">
                <a:solidFill>
                  <a:srgbClr val="0070C0"/>
                </a:solidFill>
                <a:latin typeface="Times New Roman"/>
                <a:cs typeface="Times New Roman"/>
              </a:rPr>
              <a:t>Класифікація</a:t>
            </a:r>
            <a:r>
              <a:rPr sz="2800" spc="-114" dirty="0">
                <a:solidFill>
                  <a:srgbClr val="0070C0"/>
                </a:solidFill>
                <a:latin typeface="Times New Roman"/>
                <a:cs typeface="Times New Roman"/>
              </a:rPr>
              <a:t> </a:t>
            </a:r>
            <a:r>
              <a:rPr sz="2800" dirty="0">
                <a:solidFill>
                  <a:srgbClr val="0070C0"/>
                </a:solidFill>
                <a:latin typeface="Times New Roman"/>
                <a:cs typeface="Times New Roman"/>
              </a:rPr>
              <a:t>типів</a:t>
            </a:r>
            <a:r>
              <a:rPr sz="2800" spc="-114" dirty="0">
                <a:solidFill>
                  <a:srgbClr val="0070C0"/>
                </a:solidFill>
                <a:latin typeface="Times New Roman"/>
                <a:cs typeface="Times New Roman"/>
              </a:rPr>
              <a:t> </a:t>
            </a:r>
            <a:r>
              <a:rPr sz="2800" dirty="0">
                <a:solidFill>
                  <a:srgbClr val="0070C0"/>
                </a:solidFill>
                <a:latin typeface="Times New Roman"/>
                <a:cs typeface="Times New Roman"/>
              </a:rPr>
              <a:t>медичних</a:t>
            </a:r>
            <a:r>
              <a:rPr sz="2800" spc="-114" dirty="0">
                <a:solidFill>
                  <a:srgbClr val="0070C0"/>
                </a:solidFill>
                <a:latin typeface="Times New Roman"/>
                <a:cs typeface="Times New Roman"/>
              </a:rPr>
              <a:t> </a:t>
            </a:r>
            <a:r>
              <a:rPr sz="2800" spc="-10" dirty="0">
                <a:solidFill>
                  <a:srgbClr val="0070C0"/>
                </a:solidFill>
                <a:latin typeface="Times New Roman"/>
                <a:cs typeface="Times New Roman"/>
              </a:rPr>
              <a:t>досліджень.</a:t>
            </a:r>
            <a:endParaRPr sz="2800" dirty="0">
              <a:solidFill>
                <a:srgbClr val="0070C0"/>
              </a:solidFill>
              <a:latin typeface="Times New Roman"/>
              <a:cs typeface="Times New Roman"/>
            </a:endParaRPr>
          </a:p>
          <a:p>
            <a:pPr marL="527685" indent="-514984">
              <a:lnSpc>
                <a:spcPct val="100000"/>
              </a:lnSpc>
              <a:spcBef>
                <a:spcPts val="660"/>
              </a:spcBef>
              <a:buAutoNum type="arabicPeriod" startAt="2"/>
              <a:tabLst>
                <a:tab pos="527685" algn="l"/>
              </a:tabLst>
            </a:pPr>
            <a:r>
              <a:rPr sz="2800" dirty="0">
                <a:solidFill>
                  <a:srgbClr val="0070C0"/>
                </a:solidFill>
                <a:latin typeface="Times New Roman"/>
                <a:cs typeface="Times New Roman"/>
              </a:rPr>
              <a:t>Класифікація</a:t>
            </a:r>
            <a:r>
              <a:rPr sz="2800" spc="-90" dirty="0">
                <a:solidFill>
                  <a:srgbClr val="0070C0"/>
                </a:solidFill>
                <a:latin typeface="Times New Roman"/>
                <a:cs typeface="Times New Roman"/>
              </a:rPr>
              <a:t> </a:t>
            </a:r>
            <a:r>
              <a:rPr sz="2800" dirty="0">
                <a:solidFill>
                  <a:srgbClr val="0070C0"/>
                </a:solidFill>
                <a:latin typeface="Times New Roman"/>
                <a:cs typeface="Times New Roman"/>
              </a:rPr>
              <a:t>типів</a:t>
            </a:r>
            <a:r>
              <a:rPr sz="2800" spc="-100" dirty="0">
                <a:solidFill>
                  <a:srgbClr val="0070C0"/>
                </a:solidFill>
                <a:latin typeface="Times New Roman"/>
                <a:cs typeface="Times New Roman"/>
              </a:rPr>
              <a:t> </a:t>
            </a:r>
            <a:r>
              <a:rPr sz="2800" spc="-10" dirty="0">
                <a:solidFill>
                  <a:srgbClr val="0070C0"/>
                </a:solidFill>
                <a:latin typeface="Times New Roman"/>
                <a:cs typeface="Times New Roman"/>
              </a:rPr>
              <a:t>даних.</a:t>
            </a:r>
            <a:endParaRPr sz="2800" dirty="0">
              <a:solidFill>
                <a:srgbClr val="0070C0"/>
              </a:solidFill>
              <a:latin typeface="Times New Roman"/>
              <a:cs typeface="Times New Roman"/>
            </a:endParaRPr>
          </a:p>
        </p:txBody>
      </p:sp>
      <p:sp>
        <p:nvSpPr>
          <p:cNvPr id="4" name="Прямоугольник 3"/>
          <p:cNvSpPr/>
          <p:nvPr/>
        </p:nvSpPr>
        <p:spPr>
          <a:xfrm>
            <a:off x="4341975" y="304800"/>
            <a:ext cx="1672253" cy="369332"/>
          </a:xfrm>
          <a:prstGeom prst="rect">
            <a:avLst/>
          </a:prstGeom>
        </p:spPr>
        <p:txBody>
          <a:bodyPr wrap="none">
            <a:spAutoFit/>
          </a:bodyPr>
          <a:lstStyle/>
          <a:p>
            <a:r>
              <a:rPr lang="uk-UA" sz="1800" dirty="0" smtClean="0">
                <a:solidFill>
                  <a:srgbClr val="0070C0"/>
                </a:solidFill>
                <a:latin typeface="Times New Roman"/>
                <a:cs typeface="Times New Roman"/>
              </a:rPr>
              <a:t>ПЛАН ЛЕКЦІЇ</a:t>
            </a:r>
            <a:endParaRPr lang="uk-UA" dirty="0">
              <a:solidFill>
                <a:srgbClr val="0070C0"/>
              </a:solidFill>
            </a:endParaRPr>
          </a:p>
        </p:txBody>
      </p:sp>
      <p:pic>
        <p:nvPicPr>
          <p:cNvPr id="3" name="Рисунок 2"/>
          <p:cNvPicPr>
            <a:picLocks noChangeAspect="1"/>
          </p:cNvPicPr>
          <p:nvPr/>
        </p:nvPicPr>
        <p:blipFill>
          <a:blip r:embed="rId2"/>
          <a:stretch>
            <a:fillRect/>
          </a:stretch>
        </p:blipFill>
        <p:spPr>
          <a:xfrm>
            <a:off x="2514600" y="3701954"/>
            <a:ext cx="5943600" cy="25241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90600" y="381000"/>
            <a:ext cx="9982200" cy="2677656"/>
          </a:xfrm>
          <a:prstGeom prst="rect">
            <a:avLst/>
          </a:prstGeom>
        </p:spPr>
        <p:txBody>
          <a:bodyPr wrap="square">
            <a:spAutoFit/>
          </a:bodyPr>
          <a:lstStyle/>
          <a:p>
            <a:pPr algn="just"/>
            <a:r>
              <a:rPr lang="uk-UA" sz="2400" dirty="0" smtClean="0">
                <a:solidFill>
                  <a:srgbClr val="0070C0"/>
                </a:solidFill>
              </a:rPr>
              <a:t>Для поліпшення якості допомоги у сфері охорони здоров'я дані наукових досліджень мають вирішальне значення. Доказова медицина у клінічних умовах та практика, що базується на доказах (</a:t>
            </a:r>
            <a:r>
              <a:rPr lang="uk-UA" sz="2400" dirty="0" smtClean="0">
                <a:solidFill>
                  <a:srgbClr val="FF0000"/>
                </a:solidFill>
              </a:rPr>
              <a:t>англ. «</a:t>
            </a:r>
            <a:r>
              <a:rPr lang="pl-PL" sz="2400" dirty="0" smtClean="0">
                <a:solidFill>
                  <a:srgbClr val="FF0000"/>
                </a:solidFill>
              </a:rPr>
              <a:t>EBP – evidence based practice»</a:t>
            </a:r>
            <a:r>
              <a:rPr lang="pl-PL" sz="2400" dirty="0" smtClean="0">
                <a:solidFill>
                  <a:srgbClr val="0070C0"/>
                </a:solidFill>
              </a:rPr>
              <a:t> -</a:t>
            </a:r>
            <a:r>
              <a:rPr lang="uk-UA" sz="2400" dirty="0" smtClean="0">
                <a:solidFill>
                  <a:srgbClr val="0070C0"/>
                </a:solidFill>
              </a:rPr>
              <a:t>) для медичних професій може скеровувати вибір послуг у сфері охорони здоров'я та допомогти фахівцям у виборі відповідних методів втручання. Це буде на благо клієнта, який може розраховувати на найкращу якість обслуговування у охороні здоров'я</a:t>
            </a:r>
            <a:endParaRPr lang="uk-UA" sz="2400" dirty="0">
              <a:solidFill>
                <a:srgbClr val="0070C0"/>
              </a:solidFill>
            </a:endParaRPr>
          </a:p>
        </p:txBody>
      </p:sp>
      <p:sp>
        <p:nvSpPr>
          <p:cNvPr id="3" name="Прямоугольник 2"/>
          <p:cNvSpPr/>
          <p:nvPr/>
        </p:nvSpPr>
        <p:spPr>
          <a:xfrm>
            <a:off x="786581" y="3200400"/>
            <a:ext cx="10210800" cy="2308324"/>
          </a:xfrm>
          <a:prstGeom prst="rect">
            <a:avLst/>
          </a:prstGeom>
        </p:spPr>
        <p:txBody>
          <a:bodyPr wrap="square">
            <a:spAutoFit/>
          </a:bodyPr>
          <a:lstStyle/>
          <a:p>
            <a:pPr algn="just"/>
            <a:r>
              <a:rPr lang="uk-UA" dirty="0">
                <a:solidFill>
                  <a:srgbClr val="FF0000"/>
                </a:solidFill>
              </a:rPr>
              <a:t>Загальне визначення практики, заснованої на доказах (</a:t>
            </a:r>
            <a:r>
              <a:rPr lang="pl-PL" dirty="0">
                <a:solidFill>
                  <a:srgbClr val="FF0000"/>
                </a:solidFill>
              </a:rPr>
              <a:t>EBP): </a:t>
            </a:r>
            <a:endParaRPr lang="uk-UA" dirty="0" smtClean="0">
              <a:solidFill>
                <a:srgbClr val="FF0000"/>
              </a:solidFill>
            </a:endParaRPr>
          </a:p>
          <a:p>
            <a:endParaRPr lang="uk-UA" dirty="0"/>
          </a:p>
          <a:p>
            <a:pPr algn="just"/>
            <a:r>
              <a:rPr lang="pl-PL" dirty="0" smtClean="0">
                <a:solidFill>
                  <a:srgbClr val="0070C0"/>
                </a:solidFill>
                <a:latin typeface="Arial" panose="020B0604020202020204" pitchFamily="34" charset="0"/>
                <a:cs typeface="Arial" panose="020B0604020202020204" pitchFamily="34" charset="0"/>
              </a:rPr>
              <a:t>«</a:t>
            </a:r>
            <a:r>
              <a:rPr lang="uk-UA" dirty="0" smtClean="0">
                <a:solidFill>
                  <a:srgbClr val="0070C0"/>
                </a:solidFill>
                <a:latin typeface="Arial" panose="020B0604020202020204" pitchFamily="34" charset="0"/>
                <a:cs typeface="Arial" panose="020B0604020202020204" pitchFamily="34" charset="0"/>
              </a:rPr>
              <a:t>ДОКАЗОВА ПРАКТИКА - це інтеграція клінічного досвіду, цінностей клієнта та найкращих доказів досліджень у процес прийняття рішень щодо догляду за клієнтом. клінічний досвід стосується накопиченого досвіду, освіти та клінічних навичок клініциста. при зустрічі клієнт заявляє про свої особисті уподобання та унікальні проблеми, очікування та цінності. найкращі докази досліджень зазвичай виявляються у клінічно значущих дослідженнях, які проводились із застосуванням обґрунтованої методології» (</a:t>
            </a:r>
            <a:r>
              <a:rPr lang="pl-PL" dirty="0" smtClean="0">
                <a:solidFill>
                  <a:srgbClr val="0070C0"/>
                </a:solidFill>
                <a:latin typeface="Arial" panose="020B0604020202020204" pitchFamily="34" charset="0"/>
                <a:cs typeface="Arial" panose="020B0604020202020204" pitchFamily="34" charset="0"/>
              </a:rPr>
              <a:t>sackett, 2002).</a:t>
            </a:r>
            <a:endParaRPr lang="uk-UA"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424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828800" y="457200"/>
            <a:ext cx="7696200" cy="5638800"/>
          </a:xfrm>
          <a:prstGeom prst="rect">
            <a:avLst/>
          </a:prstGeom>
        </p:spPr>
      </p:pic>
    </p:spTree>
    <p:extLst>
      <p:ext uri="{BB962C8B-B14F-4D97-AF65-F5344CB8AC3E}">
        <p14:creationId xmlns:p14="http://schemas.microsoft.com/office/powerpoint/2010/main" val="2017648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88340" y="1404950"/>
            <a:ext cx="10761345" cy="3633687"/>
          </a:xfrm>
          <a:prstGeom prst="rect">
            <a:avLst/>
          </a:prstGeom>
        </p:spPr>
        <p:txBody>
          <a:bodyPr vert="horz" wrap="square" lIns="0" tIns="67945" rIns="0" bIns="0" rtlCol="0">
            <a:spAutoFit/>
          </a:bodyPr>
          <a:lstStyle/>
          <a:p>
            <a:pPr marL="12700" marR="826135" indent="1257300">
              <a:lnSpc>
                <a:spcPts val="3460"/>
              </a:lnSpc>
              <a:spcBef>
                <a:spcPts val="535"/>
              </a:spcBef>
            </a:pPr>
            <a:r>
              <a:rPr sz="3200" b="1" i="1" dirty="0">
                <a:solidFill>
                  <a:srgbClr val="0070C0"/>
                </a:solidFill>
                <a:latin typeface="Times New Roman"/>
                <a:cs typeface="Times New Roman"/>
              </a:rPr>
              <a:t>Доказова</a:t>
            </a:r>
            <a:r>
              <a:rPr sz="3200" b="1" i="1" spc="-110" dirty="0">
                <a:solidFill>
                  <a:srgbClr val="0070C0"/>
                </a:solidFill>
                <a:latin typeface="Times New Roman"/>
                <a:cs typeface="Times New Roman"/>
              </a:rPr>
              <a:t> </a:t>
            </a:r>
            <a:r>
              <a:rPr sz="3200" b="1" i="1" dirty="0">
                <a:solidFill>
                  <a:srgbClr val="0070C0"/>
                </a:solidFill>
                <a:latin typeface="Times New Roman"/>
                <a:cs typeface="Times New Roman"/>
              </a:rPr>
              <a:t>медицина,</a:t>
            </a:r>
            <a:r>
              <a:rPr sz="3200" b="1" i="1" spc="-114" dirty="0">
                <a:solidFill>
                  <a:srgbClr val="0070C0"/>
                </a:solidFill>
                <a:latin typeface="Times New Roman"/>
                <a:cs typeface="Times New Roman"/>
              </a:rPr>
              <a:t> </a:t>
            </a:r>
            <a:r>
              <a:rPr sz="3200" b="1" i="1" dirty="0">
                <a:solidFill>
                  <a:srgbClr val="0070C0"/>
                </a:solidFill>
                <a:latin typeface="Times New Roman"/>
                <a:cs typeface="Times New Roman"/>
              </a:rPr>
              <a:t>або</a:t>
            </a:r>
            <a:r>
              <a:rPr sz="3200" b="1" i="1" spc="-110" dirty="0">
                <a:solidFill>
                  <a:srgbClr val="0070C0"/>
                </a:solidFill>
                <a:latin typeface="Times New Roman"/>
                <a:cs typeface="Times New Roman"/>
              </a:rPr>
              <a:t> </a:t>
            </a:r>
            <a:r>
              <a:rPr sz="3200" b="1" i="1" dirty="0">
                <a:solidFill>
                  <a:srgbClr val="0070C0"/>
                </a:solidFill>
                <a:latin typeface="Times New Roman"/>
                <a:cs typeface="Times New Roman"/>
              </a:rPr>
              <a:t>медицина,</a:t>
            </a:r>
            <a:r>
              <a:rPr sz="3200" b="1" i="1" spc="-114" dirty="0">
                <a:solidFill>
                  <a:srgbClr val="0070C0"/>
                </a:solidFill>
                <a:latin typeface="Times New Roman"/>
                <a:cs typeface="Times New Roman"/>
              </a:rPr>
              <a:t> </a:t>
            </a:r>
            <a:r>
              <a:rPr sz="3200" b="1" i="1" dirty="0">
                <a:solidFill>
                  <a:srgbClr val="0070C0"/>
                </a:solidFill>
                <a:latin typeface="Times New Roman"/>
                <a:cs typeface="Times New Roman"/>
              </a:rPr>
              <a:t>заснована</a:t>
            </a:r>
            <a:r>
              <a:rPr sz="3200" b="1" i="1" spc="-120" dirty="0">
                <a:solidFill>
                  <a:srgbClr val="0070C0"/>
                </a:solidFill>
                <a:latin typeface="Times New Roman"/>
                <a:cs typeface="Times New Roman"/>
              </a:rPr>
              <a:t> </a:t>
            </a:r>
            <a:r>
              <a:rPr sz="3200" b="1" i="1" spc="-25" dirty="0">
                <a:solidFill>
                  <a:srgbClr val="0070C0"/>
                </a:solidFill>
                <a:latin typeface="Times New Roman"/>
                <a:cs typeface="Times New Roman"/>
              </a:rPr>
              <a:t>на </a:t>
            </a:r>
            <a:r>
              <a:rPr sz="3200" b="1" i="1" dirty="0">
                <a:solidFill>
                  <a:srgbClr val="0070C0"/>
                </a:solidFill>
                <a:latin typeface="Times New Roman"/>
                <a:cs typeface="Times New Roman"/>
              </a:rPr>
              <a:t>доказах</a:t>
            </a:r>
            <a:r>
              <a:rPr sz="3200" b="1" i="1" spc="-45" dirty="0">
                <a:solidFill>
                  <a:srgbClr val="0070C0"/>
                </a:solidFill>
                <a:latin typeface="Times New Roman"/>
                <a:cs typeface="Times New Roman"/>
              </a:rPr>
              <a:t> </a:t>
            </a:r>
            <a:r>
              <a:rPr sz="3200" b="1" i="1" spc="-10" dirty="0">
                <a:solidFill>
                  <a:srgbClr val="0070C0"/>
                </a:solidFill>
                <a:latin typeface="Times New Roman"/>
                <a:cs typeface="Times New Roman"/>
              </a:rPr>
              <a:t>(Evidence-</a:t>
            </a:r>
            <a:r>
              <a:rPr sz="3200" b="1" i="1" dirty="0">
                <a:solidFill>
                  <a:srgbClr val="0070C0"/>
                </a:solidFill>
                <a:latin typeface="Times New Roman"/>
                <a:cs typeface="Times New Roman"/>
              </a:rPr>
              <a:t>based</a:t>
            </a:r>
            <a:r>
              <a:rPr sz="3200" b="1" i="1" spc="-70" dirty="0">
                <a:solidFill>
                  <a:srgbClr val="0070C0"/>
                </a:solidFill>
                <a:latin typeface="Times New Roman"/>
                <a:cs typeface="Times New Roman"/>
              </a:rPr>
              <a:t> </a:t>
            </a:r>
            <a:r>
              <a:rPr sz="3200" b="1" i="1" dirty="0">
                <a:solidFill>
                  <a:srgbClr val="0070C0"/>
                </a:solidFill>
                <a:latin typeface="Times New Roman"/>
                <a:cs typeface="Times New Roman"/>
              </a:rPr>
              <a:t>medicine),</a:t>
            </a:r>
            <a:r>
              <a:rPr sz="3200" b="1" i="1" spc="-55" dirty="0">
                <a:solidFill>
                  <a:srgbClr val="0070C0"/>
                </a:solidFill>
                <a:latin typeface="Times New Roman"/>
                <a:cs typeface="Times New Roman"/>
              </a:rPr>
              <a:t> </a:t>
            </a:r>
            <a:r>
              <a:rPr sz="3200" dirty="0">
                <a:solidFill>
                  <a:srgbClr val="0070C0"/>
                </a:solidFill>
                <a:latin typeface="Times New Roman"/>
                <a:cs typeface="Times New Roman"/>
              </a:rPr>
              <a:t>-</a:t>
            </a:r>
            <a:r>
              <a:rPr sz="3200" spc="-35" dirty="0">
                <a:solidFill>
                  <a:srgbClr val="0070C0"/>
                </a:solidFill>
                <a:latin typeface="Times New Roman"/>
                <a:cs typeface="Times New Roman"/>
              </a:rPr>
              <a:t> </a:t>
            </a:r>
            <a:r>
              <a:rPr sz="3200" dirty="0">
                <a:solidFill>
                  <a:srgbClr val="0070C0"/>
                </a:solidFill>
                <a:latin typeface="Times New Roman"/>
                <a:cs typeface="Times New Roman"/>
              </a:rPr>
              <a:t>це</a:t>
            </a:r>
            <a:r>
              <a:rPr sz="3200" spc="-25" dirty="0">
                <a:solidFill>
                  <a:srgbClr val="0070C0"/>
                </a:solidFill>
                <a:latin typeface="Times New Roman"/>
                <a:cs typeface="Times New Roman"/>
              </a:rPr>
              <a:t> </a:t>
            </a:r>
            <a:r>
              <a:rPr sz="3200" spc="-10" dirty="0">
                <a:solidFill>
                  <a:srgbClr val="0070C0"/>
                </a:solidFill>
                <a:latin typeface="Times New Roman"/>
                <a:cs typeface="Times New Roman"/>
              </a:rPr>
              <a:t>сукупність методологічних</a:t>
            </a:r>
            <a:r>
              <a:rPr sz="3200" spc="-120" dirty="0">
                <a:solidFill>
                  <a:srgbClr val="0070C0"/>
                </a:solidFill>
                <a:latin typeface="Times New Roman"/>
                <a:cs typeface="Times New Roman"/>
              </a:rPr>
              <a:t> </a:t>
            </a:r>
            <a:r>
              <a:rPr sz="3200" spc="-10" dirty="0">
                <a:solidFill>
                  <a:srgbClr val="0070C0"/>
                </a:solidFill>
                <a:latin typeface="Times New Roman"/>
                <a:cs typeface="Times New Roman"/>
              </a:rPr>
              <a:t>підходів</a:t>
            </a:r>
            <a:r>
              <a:rPr sz="3200" spc="-114" dirty="0">
                <a:solidFill>
                  <a:srgbClr val="0070C0"/>
                </a:solidFill>
                <a:latin typeface="Times New Roman"/>
                <a:cs typeface="Times New Roman"/>
              </a:rPr>
              <a:t> </a:t>
            </a:r>
            <a:r>
              <a:rPr sz="3200" dirty="0">
                <a:solidFill>
                  <a:srgbClr val="0070C0"/>
                </a:solidFill>
                <a:latin typeface="Times New Roman"/>
                <a:cs typeface="Times New Roman"/>
              </a:rPr>
              <a:t>до</a:t>
            </a:r>
            <a:r>
              <a:rPr sz="3200" spc="-80" dirty="0">
                <a:solidFill>
                  <a:srgbClr val="0070C0"/>
                </a:solidFill>
                <a:latin typeface="Times New Roman"/>
                <a:cs typeface="Times New Roman"/>
              </a:rPr>
              <a:t> </a:t>
            </a:r>
            <a:r>
              <a:rPr sz="3200" dirty="0">
                <a:solidFill>
                  <a:srgbClr val="0070C0"/>
                </a:solidFill>
                <a:latin typeface="Times New Roman"/>
                <a:cs typeface="Times New Roman"/>
              </a:rPr>
              <a:t>проведення</a:t>
            </a:r>
            <a:r>
              <a:rPr sz="3200" spc="-114" dirty="0">
                <a:solidFill>
                  <a:srgbClr val="0070C0"/>
                </a:solidFill>
                <a:latin typeface="Times New Roman"/>
                <a:cs typeface="Times New Roman"/>
              </a:rPr>
              <a:t> </a:t>
            </a:r>
            <a:r>
              <a:rPr sz="3200" spc="-10" dirty="0">
                <a:solidFill>
                  <a:srgbClr val="0070C0"/>
                </a:solidFill>
                <a:latin typeface="Times New Roman"/>
                <a:cs typeface="Times New Roman"/>
              </a:rPr>
              <a:t>клінічних</a:t>
            </a:r>
            <a:endParaRPr sz="3200" dirty="0">
              <a:solidFill>
                <a:srgbClr val="0070C0"/>
              </a:solidFill>
              <a:latin typeface="Times New Roman"/>
              <a:cs typeface="Times New Roman"/>
            </a:endParaRPr>
          </a:p>
          <a:p>
            <a:pPr marL="12700">
              <a:lnSpc>
                <a:spcPts val="3210"/>
              </a:lnSpc>
            </a:pPr>
            <a:r>
              <a:rPr sz="3200" dirty="0">
                <a:solidFill>
                  <a:srgbClr val="0070C0"/>
                </a:solidFill>
                <a:latin typeface="Times New Roman"/>
                <a:cs typeface="Times New Roman"/>
              </a:rPr>
              <a:t>досліджень,</a:t>
            </a:r>
            <a:r>
              <a:rPr sz="3200" spc="-55" dirty="0">
                <a:solidFill>
                  <a:srgbClr val="0070C0"/>
                </a:solidFill>
                <a:latin typeface="Times New Roman"/>
                <a:cs typeface="Times New Roman"/>
              </a:rPr>
              <a:t> </a:t>
            </a:r>
            <a:r>
              <a:rPr sz="3200" dirty="0">
                <a:solidFill>
                  <a:srgbClr val="0070C0"/>
                </a:solidFill>
                <a:latin typeface="Times New Roman"/>
                <a:cs typeface="Times New Roman"/>
              </a:rPr>
              <a:t>оцінки</a:t>
            </a:r>
            <a:r>
              <a:rPr sz="3200" spc="-35" dirty="0">
                <a:solidFill>
                  <a:srgbClr val="0070C0"/>
                </a:solidFill>
                <a:latin typeface="Times New Roman"/>
                <a:cs typeface="Times New Roman"/>
              </a:rPr>
              <a:t> </a:t>
            </a:r>
            <a:r>
              <a:rPr sz="3200" dirty="0">
                <a:solidFill>
                  <a:srgbClr val="0070C0"/>
                </a:solidFill>
                <a:latin typeface="Times New Roman"/>
                <a:cs typeface="Times New Roman"/>
              </a:rPr>
              <a:t>і</a:t>
            </a:r>
            <a:r>
              <a:rPr sz="3200" spc="-35" dirty="0">
                <a:solidFill>
                  <a:srgbClr val="0070C0"/>
                </a:solidFill>
                <a:latin typeface="Times New Roman"/>
                <a:cs typeface="Times New Roman"/>
              </a:rPr>
              <a:t> </a:t>
            </a:r>
            <a:r>
              <a:rPr sz="3200" dirty="0">
                <a:solidFill>
                  <a:srgbClr val="0070C0"/>
                </a:solidFill>
                <a:latin typeface="Times New Roman"/>
                <a:cs typeface="Times New Roman"/>
              </a:rPr>
              <a:t>застосування</a:t>
            </a:r>
            <a:r>
              <a:rPr sz="3200" spc="-60" dirty="0">
                <a:solidFill>
                  <a:srgbClr val="0070C0"/>
                </a:solidFill>
                <a:latin typeface="Times New Roman"/>
                <a:cs typeface="Times New Roman"/>
              </a:rPr>
              <a:t> </a:t>
            </a:r>
            <a:r>
              <a:rPr sz="3200" dirty="0">
                <a:solidFill>
                  <a:srgbClr val="0070C0"/>
                </a:solidFill>
                <a:latin typeface="Times New Roman"/>
                <a:cs typeface="Times New Roman"/>
              </a:rPr>
              <a:t>їх</a:t>
            </a:r>
            <a:r>
              <a:rPr sz="3200" spc="-15" dirty="0">
                <a:solidFill>
                  <a:srgbClr val="0070C0"/>
                </a:solidFill>
                <a:latin typeface="Times New Roman"/>
                <a:cs typeface="Times New Roman"/>
              </a:rPr>
              <a:t> </a:t>
            </a:r>
            <a:r>
              <a:rPr sz="3200" spc="-25" dirty="0">
                <a:solidFill>
                  <a:srgbClr val="0070C0"/>
                </a:solidFill>
                <a:latin typeface="Times New Roman"/>
                <a:cs typeface="Times New Roman"/>
              </a:rPr>
              <a:t>результатів.</a:t>
            </a:r>
            <a:r>
              <a:rPr sz="3200" spc="-45" dirty="0">
                <a:solidFill>
                  <a:srgbClr val="0070C0"/>
                </a:solidFill>
                <a:latin typeface="Times New Roman"/>
                <a:cs typeface="Times New Roman"/>
              </a:rPr>
              <a:t> </a:t>
            </a:r>
            <a:r>
              <a:rPr sz="3200" dirty="0">
                <a:solidFill>
                  <a:srgbClr val="0070C0"/>
                </a:solidFill>
                <a:latin typeface="Times New Roman"/>
                <a:cs typeface="Times New Roman"/>
              </a:rPr>
              <a:t>У</a:t>
            </a:r>
            <a:r>
              <a:rPr sz="3200" spc="-20" dirty="0">
                <a:solidFill>
                  <a:srgbClr val="0070C0"/>
                </a:solidFill>
                <a:latin typeface="Times New Roman"/>
                <a:cs typeface="Times New Roman"/>
              </a:rPr>
              <a:t> </a:t>
            </a:r>
            <a:r>
              <a:rPr sz="3200" spc="-10" dirty="0">
                <a:solidFill>
                  <a:srgbClr val="0070C0"/>
                </a:solidFill>
                <a:latin typeface="Times New Roman"/>
                <a:cs typeface="Times New Roman"/>
              </a:rPr>
              <a:t>вузькому</a:t>
            </a:r>
            <a:endParaRPr sz="3200" dirty="0">
              <a:solidFill>
                <a:srgbClr val="0070C0"/>
              </a:solidFill>
              <a:latin typeface="Times New Roman"/>
              <a:cs typeface="Times New Roman"/>
            </a:endParaRPr>
          </a:p>
          <a:p>
            <a:pPr marL="12700" marR="5080">
              <a:lnSpc>
                <a:spcPts val="3460"/>
              </a:lnSpc>
              <a:spcBef>
                <a:spcPts val="244"/>
              </a:spcBef>
            </a:pPr>
            <a:r>
              <a:rPr sz="3200" dirty="0">
                <a:solidFill>
                  <a:srgbClr val="0070C0"/>
                </a:solidFill>
                <a:latin typeface="Times New Roman"/>
                <a:cs typeface="Times New Roman"/>
              </a:rPr>
              <a:t>значенні</a:t>
            </a:r>
            <a:r>
              <a:rPr sz="3200" spc="-45" dirty="0">
                <a:solidFill>
                  <a:srgbClr val="0070C0"/>
                </a:solidFill>
                <a:latin typeface="Times New Roman"/>
                <a:cs typeface="Times New Roman"/>
              </a:rPr>
              <a:t> </a:t>
            </a:r>
            <a:r>
              <a:rPr sz="3200" dirty="0">
                <a:solidFill>
                  <a:srgbClr val="0070C0"/>
                </a:solidFill>
                <a:latin typeface="Times New Roman"/>
                <a:cs typeface="Times New Roman"/>
              </a:rPr>
              <a:t>доказова</a:t>
            </a:r>
            <a:r>
              <a:rPr sz="3200" spc="-75" dirty="0">
                <a:solidFill>
                  <a:srgbClr val="0070C0"/>
                </a:solidFill>
                <a:latin typeface="Times New Roman"/>
                <a:cs typeface="Times New Roman"/>
              </a:rPr>
              <a:t> </a:t>
            </a:r>
            <a:r>
              <a:rPr sz="3200" dirty="0">
                <a:solidFill>
                  <a:srgbClr val="0070C0"/>
                </a:solidFill>
                <a:latin typeface="Times New Roman"/>
                <a:cs typeface="Times New Roman"/>
              </a:rPr>
              <a:t>медицина</a:t>
            </a:r>
            <a:r>
              <a:rPr sz="3200" spc="-75" dirty="0">
                <a:solidFill>
                  <a:srgbClr val="0070C0"/>
                </a:solidFill>
                <a:latin typeface="Times New Roman"/>
                <a:cs typeface="Times New Roman"/>
              </a:rPr>
              <a:t> </a:t>
            </a:r>
            <a:r>
              <a:rPr sz="3200" dirty="0">
                <a:solidFill>
                  <a:srgbClr val="0070C0"/>
                </a:solidFill>
                <a:latin typeface="Times New Roman"/>
                <a:cs typeface="Times New Roman"/>
              </a:rPr>
              <a:t>–</a:t>
            </a:r>
            <a:r>
              <a:rPr sz="3200" spc="-50" dirty="0">
                <a:solidFill>
                  <a:srgbClr val="0070C0"/>
                </a:solidFill>
                <a:latin typeface="Times New Roman"/>
                <a:cs typeface="Times New Roman"/>
              </a:rPr>
              <a:t> </a:t>
            </a:r>
            <a:r>
              <a:rPr sz="3200" dirty="0">
                <a:solidFill>
                  <a:srgbClr val="0070C0"/>
                </a:solidFill>
                <a:latin typeface="Times New Roman"/>
                <a:cs typeface="Times New Roman"/>
              </a:rPr>
              <a:t>це</a:t>
            </a:r>
            <a:r>
              <a:rPr sz="3200" spc="-35" dirty="0">
                <a:solidFill>
                  <a:srgbClr val="0070C0"/>
                </a:solidFill>
                <a:latin typeface="Times New Roman"/>
                <a:cs typeface="Times New Roman"/>
              </a:rPr>
              <a:t> </a:t>
            </a:r>
            <a:r>
              <a:rPr sz="3200" dirty="0">
                <a:solidFill>
                  <a:srgbClr val="0070C0"/>
                </a:solidFill>
                <a:latin typeface="Times New Roman"/>
                <a:cs typeface="Times New Roman"/>
              </a:rPr>
              <a:t>спосіб</a:t>
            </a:r>
            <a:r>
              <a:rPr sz="3200" spc="-75" dirty="0">
                <a:solidFill>
                  <a:srgbClr val="0070C0"/>
                </a:solidFill>
                <a:latin typeface="Times New Roman"/>
                <a:cs typeface="Times New Roman"/>
              </a:rPr>
              <a:t> </a:t>
            </a:r>
            <a:r>
              <a:rPr sz="3200" dirty="0">
                <a:solidFill>
                  <a:srgbClr val="0070C0"/>
                </a:solidFill>
                <a:latin typeface="Times New Roman"/>
                <a:cs typeface="Times New Roman"/>
              </a:rPr>
              <a:t>(різновид)</a:t>
            </a:r>
            <a:r>
              <a:rPr sz="3200" spc="-85" dirty="0">
                <a:solidFill>
                  <a:srgbClr val="0070C0"/>
                </a:solidFill>
                <a:latin typeface="Times New Roman"/>
                <a:cs typeface="Times New Roman"/>
              </a:rPr>
              <a:t> </a:t>
            </a:r>
            <a:r>
              <a:rPr sz="3200" spc="-10" dirty="0">
                <a:solidFill>
                  <a:srgbClr val="0070C0"/>
                </a:solidFill>
                <a:latin typeface="Times New Roman"/>
                <a:cs typeface="Times New Roman"/>
              </a:rPr>
              <a:t>медичної </a:t>
            </a:r>
            <a:r>
              <a:rPr sz="3200" dirty="0">
                <a:solidFill>
                  <a:srgbClr val="0070C0"/>
                </a:solidFill>
                <a:latin typeface="Times New Roman"/>
                <a:cs typeface="Times New Roman"/>
              </a:rPr>
              <a:t>практики,</a:t>
            </a:r>
            <a:r>
              <a:rPr sz="3200" spc="-110" dirty="0">
                <a:solidFill>
                  <a:srgbClr val="0070C0"/>
                </a:solidFill>
                <a:latin typeface="Times New Roman"/>
                <a:cs typeface="Times New Roman"/>
              </a:rPr>
              <a:t> </a:t>
            </a:r>
            <a:r>
              <a:rPr sz="3200" spc="-10" dirty="0">
                <a:solidFill>
                  <a:srgbClr val="0070C0"/>
                </a:solidFill>
                <a:latin typeface="Times New Roman"/>
                <a:cs typeface="Times New Roman"/>
              </a:rPr>
              <a:t>коли</a:t>
            </a:r>
            <a:r>
              <a:rPr sz="3200" spc="-90" dirty="0">
                <a:solidFill>
                  <a:srgbClr val="0070C0"/>
                </a:solidFill>
                <a:latin typeface="Times New Roman"/>
                <a:cs typeface="Times New Roman"/>
              </a:rPr>
              <a:t> </a:t>
            </a:r>
            <a:r>
              <a:rPr sz="3200" dirty="0">
                <a:solidFill>
                  <a:srgbClr val="0070C0"/>
                </a:solidFill>
                <a:latin typeface="Times New Roman"/>
                <a:cs typeface="Times New Roman"/>
              </a:rPr>
              <a:t>лікар</a:t>
            </a:r>
            <a:r>
              <a:rPr sz="3200" spc="-80" dirty="0">
                <a:solidFill>
                  <a:srgbClr val="0070C0"/>
                </a:solidFill>
                <a:latin typeface="Times New Roman"/>
                <a:cs typeface="Times New Roman"/>
              </a:rPr>
              <a:t> </a:t>
            </a:r>
            <a:r>
              <a:rPr sz="3200" dirty="0">
                <a:solidFill>
                  <a:srgbClr val="0070C0"/>
                </a:solidFill>
                <a:latin typeface="Times New Roman"/>
                <a:cs typeface="Times New Roman"/>
              </a:rPr>
              <a:t>застосовує</a:t>
            </a:r>
            <a:r>
              <a:rPr sz="3200" spc="-100" dirty="0">
                <a:solidFill>
                  <a:srgbClr val="0070C0"/>
                </a:solidFill>
                <a:latin typeface="Times New Roman"/>
                <a:cs typeface="Times New Roman"/>
              </a:rPr>
              <a:t> </a:t>
            </a:r>
            <a:r>
              <a:rPr sz="3200" dirty="0">
                <a:solidFill>
                  <a:srgbClr val="0070C0"/>
                </a:solidFill>
                <a:latin typeface="Times New Roman"/>
                <a:cs typeface="Times New Roman"/>
              </a:rPr>
              <a:t>в</a:t>
            </a:r>
            <a:r>
              <a:rPr sz="3200" spc="-65" dirty="0">
                <a:solidFill>
                  <a:srgbClr val="0070C0"/>
                </a:solidFill>
                <a:latin typeface="Times New Roman"/>
                <a:cs typeface="Times New Roman"/>
              </a:rPr>
              <a:t> </a:t>
            </a:r>
            <a:r>
              <a:rPr sz="3200" dirty="0">
                <a:solidFill>
                  <a:srgbClr val="0070C0"/>
                </a:solidFill>
                <a:latin typeface="Times New Roman"/>
                <a:cs typeface="Times New Roman"/>
              </a:rPr>
              <a:t>лікуванні</a:t>
            </a:r>
            <a:r>
              <a:rPr sz="3200" spc="-90" dirty="0">
                <a:solidFill>
                  <a:srgbClr val="0070C0"/>
                </a:solidFill>
                <a:latin typeface="Times New Roman"/>
                <a:cs typeface="Times New Roman"/>
              </a:rPr>
              <a:t> </a:t>
            </a:r>
            <a:r>
              <a:rPr sz="3200" dirty="0">
                <a:solidFill>
                  <a:srgbClr val="0070C0"/>
                </a:solidFill>
                <a:latin typeface="Times New Roman"/>
                <a:cs typeface="Times New Roman"/>
              </a:rPr>
              <a:t>пацієнта</a:t>
            </a:r>
            <a:r>
              <a:rPr sz="3200" spc="-80" dirty="0">
                <a:solidFill>
                  <a:srgbClr val="0070C0"/>
                </a:solidFill>
                <a:latin typeface="Times New Roman"/>
                <a:cs typeface="Times New Roman"/>
              </a:rPr>
              <a:t> </a:t>
            </a:r>
            <a:r>
              <a:rPr sz="3200" dirty="0">
                <a:solidFill>
                  <a:srgbClr val="0070C0"/>
                </a:solidFill>
                <a:latin typeface="Times New Roman"/>
                <a:cs typeface="Times New Roman"/>
              </a:rPr>
              <a:t>тільки</a:t>
            </a:r>
            <a:r>
              <a:rPr sz="3200" spc="-85" dirty="0">
                <a:solidFill>
                  <a:srgbClr val="0070C0"/>
                </a:solidFill>
                <a:latin typeface="Times New Roman"/>
                <a:cs typeface="Times New Roman"/>
              </a:rPr>
              <a:t> </a:t>
            </a:r>
            <a:r>
              <a:rPr sz="3200" spc="-25" dirty="0">
                <a:solidFill>
                  <a:srgbClr val="0070C0"/>
                </a:solidFill>
                <a:latin typeface="Times New Roman"/>
                <a:cs typeface="Times New Roman"/>
              </a:rPr>
              <a:t>ті </a:t>
            </a:r>
            <a:r>
              <a:rPr sz="3200" dirty="0">
                <a:solidFill>
                  <a:srgbClr val="0070C0"/>
                </a:solidFill>
                <a:latin typeface="Times New Roman"/>
                <a:cs typeface="Times New Roman"/>
              </a:rPr>
              <a:t>методи,</a:t>
            </a:r>
            <a:r>
              <a:rPr sz="3200" spc="-114" dirty="0">
                <a:solidFill>
                  <a:srgbClr val="0070C0"/>
                </a:solidFill>
                <a:latin typeface="Times New Roman"/>
                <a:cs typeface="Times New Roman"/>
              </a:rPr>
              <a:t> </a:t>
            </a:r>
            <a:r>
              <a:rPr sz="3200" spc="-10" dirty="0">
                <a:solidFill>
                  <a:srgbClr val="0070C0"/>
                </a:solidFill>
                <a:latin typeface="Times New Roman"/>
                <a:cs typeface="Times New Roman"/>
              </a:rPr>
              <a:t>корисність</a:t>
            </a:r>
            <a:r>
              <a:rPr sz="3200" spc="-114" dirty="0">
                <a:solidFill>
                  <a:srgbClr val="0070C0"/>
                </a:solidFill>
                <a:latin typeface="Times New Roman"/>
                <a:cs typeface="Times New Roman"/>
              </a:rPr>
              <a:t> </a:t>
            </a:r>
            <a:r>
              <a:rPr sz="3200" dirty="0">
                <a:solidFill>
                  <a:srgbClr val="0070C0"/>
                </a:solidFill>
                <a:latin typeface="Times New Roman"/>
                <a:cs typeface="Times New Roman"/>
              </a:rPr>
              <a:t>яких</a:t>
            </a:r>
            <a:r>
              <a:rPr sz="3200" spc="-90" dirty="0">
                <a:solidFill>
                  <a:srgbClr val="0070C0"/>
                </a:solidFill>
                <a:latin typeface="Times New Roman"/>
                <a:cs typeface="Times New Roman"/>
              </a:rPr>
              <a:t> </a:t>
            </a:r>
            <a:r>
              <a:rPr sz="3200" dirty="0">
                <a:solidFill>
                  <a:srgbClr val="0070C0"/>
                </a:solidFill>
                <a:latin typeface="Times New Roman"/>
                <a:cs typeface="Times New Roman"/>
              </a:rPr>
              <a:t>доведена</a:t>
            </a:r>
            <a:r>
              <a:rPr sz="3200" spc="-100" dirty="0">
                <a:solidFill>
                  <a:srgbClr val="0070C0"/>
                </a:solidFill>
                <a:latin typeface="Times New Roman"/>
                <a:cs typeface="Times New Roman"/>
              </a:rPr>
              <a:t> </a:t>
            </a:r>
            <a:r>
              <a:rPr sz="3200" spc="-10" dirty="0">
                <a:solidFill>
                  <a:srgbClr val="0070C0"/>
                </a:solidFill>
                <a:latin typeface="Times New Roman"/>
                <a:cs typeface="Times New Roman"/>
              </a:rPr>
              <a:t>об'єктивними</a:t>
            </a:r>
            <a:endParaRPr sz="3200" dirty="0">
              <a:solidFill>
                <a:srgbClr val="0070C0"/>
              </a:solidFill>
              <a:latin typeface="Times New Roman"/>
              <a:cs typeface="Times New Roman"/>
            </a:endParaRPr>
          </a:p>
          <a:p>
            <a:pPr marL="12700">
              <a:lnSpc>
                <a:spcPts val="3400"/>
              </a:lnSpc>
            </a:pPr>
            <a:r>
              <a:rPr sz="3200" spc="-10" dirty="0">
                <a:solidFill>
                  <a:srgbClr val="0070C0"/>
                </a:solidFill>
                <a:latin typeface="Times New Roman"/>
                <a:cs typeface="Times New Roman"/>
              </a:rPr>
              <a:t>дослідженнями.</a:t>
            </a:r>
            <a:endParaRPr sz="3200" dirty="0">
              <a:solidFill>
                <a:srgbClr val="0070C0"/>
              </a:solidFill>
              <a:latin typeface="Times New Roman"/>
              <a:cs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19200" y="598512"/>
            <a:ext cx="9505315" cy="1846531"/>
          </a:xfrm>
          <a:prstGeom prst="rect">
            <a:avLst/>
          </a:prstGeom>
        </p:spPr>
        <p:txBody>
          <a:bodyPr vert="horz" wrap="square" lIns="0" tIns="73025" rIns="0" bIns="0" rtlCol="0">
            <a:spAutoFit/>
          </a:bodyPr>
          <a:lstStyle/>
          <a:p>
            <a:pPr marL="12700" marR="5080" indent="-635" algn="ctr">
              <a:lnSpc>
                <a:spcPct val="90000"/>
              </a:lnSpc>
              <a:spcBef>
                <a:spcPts val="575"/>
              </a:spcBef>
            </a:pPr>
            <a:r>
              <a:rPr sz="3200" b="0" i="0" dirty="0">
                <a:solidFill>
                  <a:srgbClr val="0070C0"/>
                </a:solidFill>
                <a:latin typeface="Times New Roman"/>
                <a:cs typeface="Times New Roman"/>
              </a:rPr>
              <a:t>Біостатистика</a:t>
            </a:r>
            <a:r>
              <a:rPr sz="3200" b="0" i="0" spc="-110" dirty="0">
                <a:solidFill>
                  <a:srgbClr val="0070C0"/>
                </a:solidFill>
                <a:latin typeface="Times New Roman"/>
                <a:cs typeface="Times New Roman"/>
              </a:rPr>
              <a:t> </a:t>
            </a:r>
            <a:r>
              <a:rPr sz="3200" b="0" i="0" dirty="0">
                <a:solidFill>
                  <a:srgbClr val="0070C0"/>
                </a:solidFill>
                <a:latin typeface="Times New Roman"/>
                <a:cs typeface="Times New Roman"/>
              </a:rPr>
              <a:t>(</a:t>
            </a:r>
            <a:r>
              <a:rPr sz="3200" dirty="0">
                <a:solidFill>
                  <a:srgbClr val="0070C0"/>
                </a:solidFill>
                <a:latin typeface="Times New Roman"/>
                <a:cs typeface="Times New Roman"/>
              </a:rPr>
              <a:t>Biostatistics</a:t>
            </a:r>
            <a:r>
              <a:rPr sz="3200" b="0" i="0" dirty="0">
                <a:solidFill>
                  <a:srgbClr val="0070C0"/>
                </a:solidFill>
                <a:latin typeface="Times New Roman"/>
                <a:cs typeface="Times New Roman"/>
              </a:rPr>
              <a:t>)</a:t>
            </a:r>
            <a:r>
              <a:rPr sz="3200" b="0" i="0" spc="-125" dirty="0">
                <a:solidFill>
                  <a:srgbClr val="0070C0"/>
                </a:solidFill>
                <a:latin typeface="Times New Roman"/>
                <a:cs typeface="Times New Roman"/>
              </a:rPr>
              <a:t> </a:t>
            </a:r>
            <a:r>
              <a:rPr lang="ru-RU" sz="3200" b="0" i="0" cap="none" dirty="0" smtClean="0">
                <a:solidFill>
                  <a:srgbClr val="0070C0"/>
                </a:solidFill>
                <a:latin typeface="Times New Roman"/>
                <a:cs typeface="Times New Roman"/>
              </a:rPr>
              <a:t>–</a:t>
            </a:r>
            <a:r>
              <a:rPr lang="ru-RU" sz="3200" b="0" i="0" cap="none" spc="-110" dirty="0" smtClean="0">
                <a:solidFill>
                  <a:srgbClr val="0070C0"/>
                </a:solidFill>
                <a:latin typeface="Times New Roman"/>
                <a:cs typeface="Times New Roman"/>
              </a:rPr>
              <a:t> </a:t>
            </a:r>
            <a:r>
              <a:rPr lang="ru-RU" sz="3200" b="0" i="0" cap="none" dirty="0" smtClean="0">
                <a:solidFill>
                  <a:srgbClr val="0070C0"/>
                </a:solidFill>
                <a:latin typeface="Times New Roman"/>
                <a:cs typeface="Times New Roman"/>
              </a:rPr>
              <a:t>це</a:t>
            </a:r>
            <a:r>
              <a:rPr lang="ru-RU" sz="3200" b="0" i="0" cap="none" spc="-110" dirty="0" smtClean="0">
                <a:solidFill>
                  <a:srgbClr val="0070C0"/>
                </a:solidFill>
                <a:latin typeface="Times New Roman"/>
                <a:cs typeface="Times New Roman"/>
              </a:rPr>
              <a:t> </a:t>
            </a:r>
            <a:r>
              <a:rPr lang="ru-RU" sz="3200" b="0" i="0" cap="none" spc="-25" dirty="0" smtClean="0">
                <a:solidFill>
                  <a:srgbClr val="0070C0"/>
                </a:solidFill>
                <a:latin typeface="Times New Roman"/>
                <a:cs typeface="Times New Roman"/>
              </a:rPr>
              <a:t>наука,</a:t>
            </a:r>
            <a:r>
              <a:rPr lang="ru-RU" sz="3200" b="0" i="0" cap="none" spc="-135" dirty="0" smtClean="0">
                <a:solidFill>
                  <a:srgbClr val="0070C0"/>
                </a:solidFill>
                <a:latin typeface="Times New Roman"/>
                <a:cs typeface="Times New Roman"/>
              </a:rPr>
              <a:t> </a:t>
            </a:r>
            <a:r>
              <a:rPr lang="ru-RU" sz="3200" b="0" i="0" cap="none" spc="-25" dirty="0" smtClean="0">
                <a:solidFill>
                  <a:srgbClr val="0070C0"/>
                </a:solidFill>
                <a:latin typeface="Times New Roman"/>
                <a:cs typeface="Times New Roman"/>
              </a:rPr>
              <a:t>яка </a:t>
            </a:r>
            <a:r>
              <a:rPr lang="ru-RU" sz="3200" b="0" i="0" cap="none" spc="-35" dirty="0" smtClean="0">
                <a:solidFill>
                  <a:srgbClr val="0070C0"/>
                </a:solidFill>
                <a:latin typeface="Times New Roman"/>
                <a:cs typeface="Times New Roman"/>
              </a:rPr>
              <a:t>використовує</a:t>
            </a:r>
            <a:r>
              <a:rPr lang="ru-RU" sz="3200" b="0" i="0" cap="none" spc="-160" dirty="0" smtClean="0">
                <a:solidFill>
                  <a:srgbClr val="0070C0"/>
                </a:solidFill>
                <a:latin typeface="Times New Roman"/>
                <a:cs typeface="Times New Roman"/>
              </a:rPr>
              <a:t> </a:t>
            </a:r>
            <a:r>
              <a:rPr lang="ru-RU" sz="3200" b="0" i="0" cap="none" spc="-10" dirty="0" smtClean="0">
                <a:solidFill>
                  <a:srgbClr val="0070C0"/>
                </a:solidFill>
                <a:latin typeface="Times New Roman"/>
                <a:cs typeface="Times New Roman"/>
              </a:rPr>
              <a:t>статистичну</a:t>
            </a:r>
            <a:r>
              <a:rPr lang="ru-RU" sz="3200" b="0" i="0" cap="none" spc="-130" dirty="0" smtClean="0">
                <a:solidFill>
                  <a:srgbClr val="0070C0"/>
                </a:solidFill>
                <a:latin typeface="Times New Roman"/>
                <a:cs typeface="Times New Roman"/>
              </a:rPr>
              <a:t> </a:t>
            </a:r>
            <a:r>
              <a:rPr lang="ru-RU" sz="3200" b="0" i="0" cap="none" dirty="0" smtClean="0">
                <a:solidFill>
                  <a:srgbClr val="0070C0"/>
                </a:solidFill>
                <a:latin typeface="Times New Roman"/>
                <a:cs typeface="Times New Roman"/>
              </a:rPr>
              <a:t>теорію</a:t>
            </a:r>
            <a:r>
              <a:rPr lang="ru-RU" sz="3200" b="0" i="0" cap="none" spc="-145" dirty="0" smtClean="0">
                <a:solidFill>
                  <a:srgbClr val="0070C0"/>
                </a:solidFill>
                <a:latin typeface="Times New Roman"/>
                <a:cs typeface="Times New Roman"/>
              </a:rPr>
              <a:t> </a:t>
            </a:r>
            <a:r>
              <a:rPr lang="ru-RU" sz="3200" b="0" i="0" cap="none" spc="-25" dirty="0" smtClean="0">
                <a:solidFill>
                  <a:srgbClr val="0070C0"/>
                </a:solidFill>
                <a:latin typeface="Times New Roman"/>
                <a:cs typeface="Times New Roman"/>
              </a:rPr>
              <a:t>при </a:t>
            </a:r>
            <a:r>
              <a:rPr lang="ru-RU" sz="3200" b="0" i="0" cap="none" dirty="0" smtClean="0">
                <a:solidFill>
                  <a:srgbClr val="0070C0"/>
                </a:solidFill>
                <a:latin typeface="Times New Roman"/>
                <a:cs typeface="Times New Roman"/>
              </a:rPr>
              <a:t>проведенні</a:t>
            </a:r>
            <a:r>
              <a:rPr lang="ru-RU" sz="3200" b="0" i="0" cap="none" spc="-125" dirty="0" smtClean="0">
                <a:solidFill>
                  <a:srgbClr val="0070C0"/>
                </a:solidFill>
                <a:latin typeface="Times New Roman"/>
                <a:cs typeface="Times New Roman"/>
              </a:rPr>
              <a:t> </a:t>
            </a:r>
            <a:r>
              <a:rPr lang="ru-RU" sz="3200" b="0" i="0" cap="none" dirty="0" smtClean="0">
                <a:solidFill>
                  <a:srgbClr val="0070C0"/>
                </a:solidFill>
                <a:latin typeface="Times New Roman"/>
                <a:cs typeface="Times New Roman"/>
              </a:rPr>
              <a:t>досліджень</a:t>
            </a:r>
            <a:r>
              <a:rPr lang="ru-RU" sz="3200" b="0" i="0" cap="none" spc="-105" dirty="0" smtClean="0">
                <a:solidFill>
                  <a:srgbClr val="0070C0"/>
                </a:solidFill>
                <a:latin typeface="Times New Roman"/>
                <a:cs typeface="Times New Roman"/>
              </a:rPr>
              <a:t> </a:t>
            </a:r>
            <a:r>
              <a:rPr lang="ru-RU" sz="3200" b="0" i="0" cap="none" dirty="0" smtClean="0">
                <a:solidFill>
                  <a:srgbClr val="0070C0"/>
                </a:solidFill>
                <a:latin typeface="Times New Roman"/>
                <a:cs typeface="Times New Roman"/>
              </a:rPr>
              <a:t>в</a:t>
            </a:r>
            <a:r>
              <a:rPr lang="ru-RU" sz="3200" b="0" i="0" cap="none" spc="-125" dirty="0" smtClean="0">
                <a:solidFill>
                  <a:srgbClr val="0070C0"/>
                </a:solidFill>
                <a:latin typeface="Times New Roman"/>
                <a:cs typeface="Times New Roman"/>
              </a:rPr>
              <a:t> </a:t>
            </a:r>
            <a:r>
              <a:rPr lang="ru-RU" sz="3200" b="0" i="0" cap="none" dirty="0" smtClean="0">
                <a:solidFill>
                  <a:srgbClr val="0070C0"/>
                </a:solidFill>
                <a:latin typeface="Times New Roman"/>
                <a:cs typeface="Times New Roman"/>
              </a:rPr>
              <a:t>області</a:t>
            </a:r>
            <a:r>
              <a:rPr lang="ru-RU" sz="3200" b="0" i="0" cap="none" spc="-114" dirty="0" smtClean="0">
                <a:solidFill>
                  <a:srgbClr val="0070C0"/>
                </a:solidFill>
                <a:latin typeface="Times New Roman"/>
                <a:cs typeface="Times New Roman"/>
              </a:rPr>
              <a:t> </a:t>
            </a:r>
            <a:r>
              <a:rPr lang="ru-RU" sz="3200" b="0" i="0" cap="none" spc="-10" dirty="0" smtClean="0">
                <a:solidFill>
                  <a:srgbClr val="0070C0"/>
                </a:solidFill>
                <a:latin typeface="Times New Roman"/>
                <a:cs typeface="Times New Roman"/>
              </a:rPr>
              <a:t>медицини, </a:t>
            </a:r>
            <a:r>
              <a:rPr lang="ru-RU" sz="3200" b="0" i="0" cap="none" spc="-20" dirty="0" smtClean="0">
                <a:solidFill>
                  <a:srgbClr val="0070C0"/>
                </a:solidFill>
                <a:latin typeface="Times New Roman"/>
                <a:cs typeface="Times New Roman"/>
              </a:rPr>
              <a:t>екології,</a:t>
            </a:r>
            <a:r>
              <a:rPr lang="ru-RU" sz="3200" b="0" i="0" cap="none" spc="-200" dirty="0" smtClean="0">
                <a:solidFill>
                  <a:srgbClr val="0070C0"/>
                </a:solidFill>
                <a:latin typeface="Times New Roman"/>
                <a:cs typeface="Times New Roman"/>
              </a:rPr>
              <a:t> </a:t>
            </a:r>
            <a:r>
              <a:rPr lang="ru-RU" sz="3200" b="0" i="0" cap="none" dirty="0" smtClean="0">
                <a:solidFill>
                  <a:srgbClr val="0070C0"/>
                </a:solidFill>
                <a:latin typeface="Times New Roman"/>
                <a:cs typeface="Times New Roman"/>
              </a:rPr>
              <a:t>біології,</a:t>
            </a:r>
            <a:r>
              <a:rPr lang="ru-RU" sz="3200" b="0" i="0" cap="none" spc="-195" dirty="0" smtClean="0">
                <a:solidFill>
                  <a:srgbClr val="0070C0"/>
                </a:solidFill>
                <a:latin typeface="Times New Roman"/>
                <a:cs typeface="Times New Roman"/>
              </a:rPr>
              <a:t> </a:t>
            </a:r>
            <a:r>
              <a:rPr lang="ru-RU" sz="3200" b="0" i="0" cap="none" dirty="0" smtClean="0">
                <a:solidFill>
                  <a:srgbClr val="0070C0"/>
                </a:solidFill>
                <a:latin typeface="Times New Roman"/>
                <a:cs typeface="Times New Roman"/>
              </a:rPr>
              <a:t>здоров'я</a:t>
            </a:r>
            <a:r>
              <a:rPr lang="ru-RU" sz="3200" b="0" i="0" cap="none" spc="-190" dirty="0" smtClean="0">
                <a:solidFill>
                  <a:srgbClr val="0070C0"/>
                </a:solidFill>
                <a:latin typeface="Times New Roman"/>
                <a:cs typeface="Times New Roman"/>
              </a:rPr>
              <a:t> </a:t>
            </a:r>
            <a:r>
              <a:rPr lang="ru-RU" sz="3200" b="0" i="0" cap="none" spc="-10" dirty="0" smtClean="0">
                <a:solidFill>
                  <a:srgbClr val="0070C0"/>
                </a:solidFill>
                <a:latin typeface="Times New Roman"/>
                <a:cs typeface="Times New Roman"/>
              </a:rPr>
              <a:t>населення</a:t>
            </a:r>
            <a:r>
              <a:rPr lang="ru-RU" sz="3200" cap="none" spc="-10" dirty="0" smtClean="0">
                <a:solidFill>
                  <a:srgbClr val="0070C0"/>
                </a:solidFill>
                <a:latin typeface="Times New Roman"/>
                <a:cs typeface="Times New Roman"/>
              </a:rPr>
              <a:t>.</a:t>
            </a:r>
            <a:endParaRPr lang="ru-RU" sz="3200" cap="none" dirty="0">
              <a:solidFill>
                <a:srgbClr val="0070C0"/>
              </a:solidFill>
              <a:latin typeface="Times New Roman"/>
              <a:cs typeface="Times New Roman"/>
            </a:endParaRPr>
          </a:p>
        </p:txBody>
      </p:sp>
      <p:sp>
        <p:nvSpPr>
          <p:cNvPr id="3" name="Прямоугольник 2"/>
          <p:cNvSpPr/>
          <p:nvPr/>
        </p:nvSpPr>
        <p:spPr>
          <a:xfrm>
            <a:off x="1219200" y="3352800"/>
            <a:ext cx="9906000" cy="1569660"/>
          </a:xfrm>
          <a:prstGeom prst="rect">
            <a:avLst/>
          </a:prstGeom>
        </p:spPr>
        <p:txBody>
          <a:bodyPr wrap="square">
            <a:spAutoFit/>
          </a:bodyPr>
          <a:lstStyle/>
          <a:p>
            <a:pPr algn="just"/>
            <a:r>
              <a:rPr lang="uk-UA" sz="2400" b="1" dirty="0" smtClean="0">
                <a:solidFill>
                  <a:srgbClr val="0070C0"/>
                </a:solidFill>
                <a:latin typeface="Arial" panose="020B0604020202020204" pitchFamily="34" charset="0"/>
                <a:cs typeface="Arial" panose="020B0604020202020204" pitchFamily="34" charset="0"/>
              </a:rPr>
              <a:t>БІОСТАТИСТИКА</a:t>
            </a:r>
            <a:r>
              <a:rPr lang="uk-UA" sz="2400" dirty="0" smtClean="0">
                <a:latin typeface="Arial" panose="020B0604020202020204" pitchFamily="34" charset="0"/>
                <a:cs typeface="Arial" panose="020B0604020202020204" pitchFamily="34" charset="0"/>
              </a:rPr>
              <a:t> – </a:t>
            </a:r>
            <a:r>
              <a:rPr lang="uk-UA" sz="2400" dirty="0" smtClean="0">
                <a:solidFill>
                  <a:srgbClr val="0070C0"/>
                </a:solidFill>
                <a:latin typeface="Arial" panose="020B0604020202020204" pitchFamily="34" charset="0"/>
                <a:cs typeface="Arial" panose="020B0604020202020204" pitchFamily="34" charset="0"/>
              </a:rPr>
              <a:t>це розробка і застосування статистичних і математичних методів для планування й аналізу проблем громадського здоров'я, профілактичних програм і біомедичних</a:t>
            </a:r>
          </a:p>
          <a:p>
            <a:pPr algn="just"/>
            <a:r>
              <a:rPr lang="uk-UA" sz="2400" dirty="0" smtClean="0">
                <a:solidFill>
                  <a:srgbClr val="0070C0"/>
                </a:solidFill>
                <a:latin typeface="Arial" panose="020B0604020202020204" pitchFamily="34" charset="0"/>
                <a:cs typeface="Arial" panose="020B0604020202020204" pitchFamily="34" charset="0"/>
              </a:rPr>
              <a:t>досліджень.</a:t>
            </a:r>
            <a:endParaRPr lang="uk-UA" sz="2400" dirty="0">
              <a:solidFill>
                <a:srgbClr val="0070C0"/>
              </a:solidFill>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bject 2"/>
          <p:cNvSpPr txBox="1"/>
          <p:nvPr/>
        </p:nvSpPr>
        <p:spPr>
          <a:xfrm>
            <a:off x="916939" y="1194010"/>
            <a:ext cx="9658985" cy="3958648"/>
          </a:xfrm>
          <a:prstGeom prst="rect">
            <a:avLst/>
          </a:prstGeom>
        </p:spPr>
        <p:txBody>
          <a:bodyPr vert="horz" wrap="square" lIns="0" tIns="89535" rIns="0" bIns="0" rtlCol="0">
            <a:spAutoFit/>
          </a:bodyPr>
          <a:lstStyle/>
          <a:p>
            <a:pPr marL="461009">
              <a:lnSpc>
                <a:spcPct val="100000"/>
              </a:lnSpc>
              <a:spcBef>
                <a:spcPts val="705"/>
              </a:spcBef>
            </a:pPr>
            <a:r>
              <a:rPr sz="3200" b="1" dirty="0">
                <a:solidFill>
                  <a:srgbClr val="0070C0"/>
                </a:solidFill>
                <a:latin typeface="Times New Roman"/>
                <a:cs typeface="Times New Roman"/>
              </a:rPr>
              <a:t>Що</a:t>
            </a:r>
            <a:r>
              <a:rPr sz="3200" b="1" spc="-90" dirty="0">
                <a:solidFill>
                  <a:srgbClr val="0070C0"/>
                </a:solidFill>
                <a:latin typeface="Times New Roman"/>
                <a:cs typeface="Times New Roman"/>
              </a:rPr>
              <a:t> </a:t>
            </a:r>
            <a:r>
              <a:rPr sz="3200" b="1" dirty="0">
                <a:solidFill>
                  <a:srgbClr val="0070C0"/>
                </a:solidFill>
                <a:latin typeface="Times New Roman"/>
                <a:cs typeface="Times New Roman"/>
              </a:rPr>
              <a:t>таке</a:t>
            </a:r>
            <a:r>
              <a:rPr sz="3200" b="1" spc="-80" dirty="0">
                <a:solidFill>
                  <a:srgbClr val="0070C0"/>
                </a:solidFill>
                <a:latin typeface="Times New Roman"/>
                <a:cs typeface="Times New Roman"/>
              </a:rPr>
              <a:t> </a:t>
            </a:r>
            <a:r>
              <a:rPr sz="3200" b="1" spc="-10" dirty="0">
                <a:solidFill>
                  <a:srgbClr val="0070C0"/>
                </a:solidFill>
                <a:latin typeface="Times New Roman"/>
                <a:cs typeface="Times New Roman"/>
              </a:rPr>
              <a:t>доказова</a:t>
            </a:r>
            <a:r>
              <a:rPr sz="3200" b="1" spc="-100" dirty="0">
                <a:solidFill>
                  <a:srgbClr val="0070C0"/>
                </a:solidFill>
                <a:latin typeface="Times New Roman"/>
                <a:cs typeface="Times New Roman"/>
              </a:rPr>
              <a:t> </a:t>
            </a:r>
            <a:r>
              <a:rPr sz="3200" b="1" spc="-10" dirty="0">
                <a:solidFill>
                  <a:srgbClr val="0070C0"/>
                </a:solidFill>
                <a:latin typeface="Times New Roman"/>
                <a:cs typeface="Times New Roman"/>
              </a:rPr>
              <a:t>медицина?</a:t>
            </a:r>
            <a:endParaRPr sz="3200" dirty="0">
              <a:solidFill>
                <a:srgbClr val="0070C0"/>
              </a:solidFill>
              <a:latin typeface="Times New Roman"/>
              <a:cs typeface="Times New Roman"/>
            </a:endParaRPr>
          </a:p>
          <a:p>
            <a:pPr marL="12700" marR="43180" indent="448309">
              <a:lnSpc>
                <a:spcPct val="90000"/>
              </a:lnSpc>
              <a:spcBef>
                <a:spcPts val="1000"/>
              </a:spcBef>
            </a:pPr>
            <a:r>
              <a:rPr sz="3200" dirty="0">
                <a:solidFill>
                  <a:srgbClr val="0070C0"/>
                </a:solidFill>
                <a:latin typeface="Times New Roman"/>
                <a:cs typeface="Times New Roman"/>
              </a:rPr>
              <a:t>Новітня</a:t>
            </a:r>
            <a:r>
              <a:rPr sz="3200" spc="-95" dirty="0">
                <a:solidFill>
                  <a:srgbClr val="0070C0"/>
                </a:solidFill>
                <a:latin typeface="Times New Roman"/>
                <a:cs typeface="Times New Roman"/>
              </a:rPr>
              <a:t> </a:t>
            </a:r>
            <a:r>
              <a:rPr sz="3200" dirty="0">
                <a:solidFill>
                  <a:srgbClr val="0070C0"/>
                </a:solidFill>
                <a:latin typeface="Times New Roman"/>
                <a:cs typeface="Times New Roman"/>
              </a:rPr>
              <a:t>технологія</a:t>
            </a:r>
            <a:r>
              <a:rPr sz="3200" spc="-114" dirty="0">
                <a:solidFill>
                  <a:srgbClr val="0070C0"/>
                </a:solidFill>
                <a:latin typeface="Times New Roman"/>
                <a:cs typeface="Times New Roman"/>
              </a:rPr>
              <a:t> </a:t>
            </a:r>
            <a:r>
              <a:rPr sz="3200" spc="-10" dirty="0">
                <a:solidFill>
                  <a:srgbClr val="0070C0"/>
                </a:solidFill>
                <a:latin typeface="Times New Roman"/>
                <a:cs typeface="Times New Roman"/>
              </a:rPr>
              <a:t>систематичного</a:t>
            </a:r>
            <a:r>
              <a:rPr sz="3200" spc="-110" dirty="0">
                <a:solidFill>
                  <a:srgbClr val="0070C0"/>
                </a:solidFill>
                <a:latin typeface="Times New Roman"/>
                <a:cs typeface="Times New Roman"/>
              </a:rPr>
              <a:t> </a:t>
            </a:r>
            <a:r>
              <a:rPr sz="3200" spc="-40" dirty="0">
                <a:solidFill>
                  <a:srgbClr val="0070C0"/>
                </a:solidFill>
                <a:latin typeface="Times New Roman"/>
                <a:cs typeface="Times New Roman"/>
              </a:rPr>
              <a:t>збору,</a:t>
            </a:r>
            <a:r>
              <a:rPr sz="3200" spc="-100" dirty="0">
                <a:solidFill>
                  <a:srgbClr val="0070C0"/>
                </a:solidFill>
                <a:latin typeface="Times New Roman"/>
                <a:cs typeface="Times New Roman"/>
              </a:rPr>
              <a:t> </a:t>
            </a:r>
            <a:r>
              <a:rPr sz="3200" spc="-10" dirty="0">
                <a:solidFill>
                  <a:srgbClr val="0070C0"/>
                </a:solidFill>
                <a:latin typeface="Times New Roman"/>
                <a:cs typeface="Times New Roman"/>
              </a:rPr>
              <a:t>аналізу, </a:t>
            </a:r>
            <a:r>
              <a:rPr sz="3200" dirty="0">
                <a:solidFill>
                  <a:srgbClr val="0070C0"/>
                </a:solidFill>
                <a:latin typeface="Times New Roman"/>
                <a:cs typeface="Times New Roman"/>
              </a:rPr>
              <a:t>синтезу</a:t>
            </a:r>
            <a:r>
              <a:rPr sz="3200" spc="-65" dirty="0">
                <a:solidFill>
                  <a:srgbClr val="0070C0"/>
                </a:solidFill>
                <a:latin typeface="Times New Roman"/>
                <a:cs typeface="Times New Roman"/>
              </a:rPr>
              <a:t> </a:t>
            </a:r>
            <a:r>
              <a:rPr sz="3200" dirty="0">
                <a:solidFill>
                  <a:srgbClr val="0070C0"/>
                </a:solidFill>
                <a:latin typeface="Times New Roman"/>
                <a:cs typeface="Times New Roman"/>
              </a:rPr>
              <a:t>та</a:t>
            </a:r>
            <a:r>
              <a:rPr sz="3200" spc="-30" dirty="0">
                <a:solidFill>
                  <a:srgbClr val="0070C0"/>
                </a:solidFill>
                <a:latin typeface="Times New Roman"/>
                <a:cs typeface="Times New Roman"/>
              </a:rPr>
              <a:t> </a:t>
            </a:r>
            <a:r>
              <a:rPr sz="3200" dirty="0">
                <a:solidFill>
                  <a:srgbClr val="0070C0"/>
                </a:solidFill>
                <a:latin typeface="Times New Roman"/>
                <a:cs typeface="Times New Roman"/>
              </a:rPr>
              <a:t>застосування</a:t>
            </a:r>
            <a:r>
              <a:rPr sz="3200" spc="-80" dirty="0">
                <a:solidFill>
                  <a:srgbClr val="0070C0"/>
                </a:solidFill>
                <a:latin typeface="Times New Roman"/>
                <a:cs typeface="Times New Roman"/>
              </a:rPr>
              <a:t> </a:t>
            </a:r>
            <a:r>
              <a:rPr sz="3200" dirty="0">
                <a:solidFill>
                  <a:srgbClr val="0070C0"/>
                </a:solidFill>
                <a:latin typeface="Times New Roman"/>
                <a:cs typeface="Times New Roman"/>
              </a:rPr>
              <a:t>якісної</a:t>
            </a:r>
            <a:r>
              <a:rPr sz="3200" spc="-75" dirty="0">
                <a:solidFill>
                  <a:srgbClr val="0070C0"/>
                </a:solidFill>
                <a:latin typeface="Times New Roman"/>
                <a:cs typeface="Times New Roman"/>
              </a:rPr>
              <a:t> </a:t>
            </a:r>
            <a:r>
              <a:rPr sz="3200" spc="-30" dirty="0">
                <a:solidFill>
                  <a:srgbClr val="0070C0"/>
                </a:solidFill>
                <a:latin typeface="Times New Roman"/>
                <a:cs typeface="Times New Roman"/>
              </a:rPr>
              <a:t>наукової</a:t>
            </a:r>
            <a:r>
              <a:rPr sz="3200" spc="-80" dirty="0">
                <a:solidFill>
                  <a:srgbClr val="0070C0"/>
                </a:solidFill>
                <a:latin typeface="Times New Roman"/>
                <a:cs typeface="Times New Roman"/>
              </a:rPr>
              <a:t> </a:t>
            </a:r>
            <a:r>
              <a:rPr sz="3200" spc="-10" dirty="0">
                <a:solidFill>
                  <a:srgbClr val="0070C0"/>
                </a:solidFill>
                <a:latin typeface="Times New Roman"/>
                <a:cs typeface="Times New Roman"/>
              </a:rPr>
              <a:t>медичної </a:t>
            </a:r>
            <a:r>
              <a:rPr sz="3200" dirty="0">
                <a:solidFill>
                  <a:srgbClr val="0070C0"/>
                </a:solidFill>
                <a:latin typeface="Times New Roman"/>
                <a:cs typeface="Times New Roman"/>
              </a:rPr>
              <a:t>інформації,</a:t>
            </a:r>
            <a:r>
              <a:rPr sz="3200" spc="-110" dirty="0">
                <a:solidFill>
                  <a:srgbClr val="0070C0"/>
                </a:solidFill>
                <a:latin typeface="Times New Roman"/>
                <a:cs typeface="Times New Roman"/>
              </a:rPr>
              <a:t> </a:t>
            </a:r>
            <a:r>
              <a:rPr sz="3200" dirty="0">
                <a:solidFill>
                  <a:srgbClr val="0070C0"/>
                </a:solidFill>
                <a:latin typeface="Times New Roman"/>
                <a:cs typeface="Times New Roman"/>
              </a:rPr>
              <a:t>яка</a:t>
            </a:r>
            <a:r>
              <a:rPr sz="3200" spc="-90" dirty="0">
                <a:solidFill>
                  <a:srgbClr val="0070C0"/>
                </a:solidFill>
                <a:latin typeface="Times New Roman"/>
                <a:cs typeface="Times New Roman"/>
              </a:rPr>
              <a:t> </a:t>
            </a:r>
            <a:r>
              <a:rPr sz="3200" dirty="0">
                <a:solidFill>
                  <a:srgbClr val="0070C0"/>
                </a:solidFill>
                <a:latin typeface="Times New Roman"/>
                <a:cs typeface="Times New Roman"/>
              </a:rPr>
              <a:t>дозволяє</a:t>
            </a:r>
            <a:r>
              <a:rPr sz="3200" spc="-95" dirty="0">
                <a:solidFill>
                  <a:srgbClr val="0070C0"/>
                </a:solidFill>
                <a:latin typeface="Times New Roman"/>
                <a:cs typeface="Times New Roman"/>
              </a:rPr>
              <a:t> </a:t>
            </a:r>
            <a:r>
              <a:rPr sz="3200" dirty="0">
                <a:solidFill>
                  <a:srgbClr val="0070C0"/>
                </a:solidFill>
                <a:latin typeface="Times New Roman"/>
                <a:cs typeface="Times New Roman"/>
              </a:rPr>
              <a:t>приймати</a:t>
            </a:r>
            <a:r>
              <a:rPr sz="3200" spc="-95" dirty="0">
                <a:solidFill>
                  <a:srgbClr val="0070C0"/>
                </a:solidFill>
                <a:latin typeface="Times New Roman"/>
                <a:cs typeface="Times New Roman"/>
              </a:rPr>
              <a:t> </a:t>
            </a:r>
            <a:r>
              <a:rPr sz="3200" dirty="0">
                <a:solidFill>
                  <a:srgbClr val="0070C0"/>
                </a:solidFill>
                <a:latin typeface="Times New Roman"/>
                <a:cs typeface="Times New Roman"/>
              </a:rPr>
              <a:t>оптимальні</a:t>
            </a:r>
            <a:r>
              <a:rPr sz="3200" spc="-95" dirty="0">
                <a:solidFill>
                  <a:srgbClr val="0070C0"/>
                </a:solidFill>
                <a:latin typeface="Times New Roman"/>
                <a:cs typeface="Times New Roman"/>
              </a:rPr>
              <a:t> </a:t>
            </a:r>
            <a:r>
              <a:rPr sz="3200" spc="-10" dirty="0">
                <a:solidFill>
                  <a:srgbClr val="0070C0"/>
                </a:solidFill>
                <a:latin typeface="Times New Roman"/>
                <a:cs typeface="Times New Roman"/>
              </a:rPr>
              <a:t>клінічні </a:t>
            </a:r>
            <a:r>
              <a:rPr sz="3200" dirty="0">
                <a:solidFill>
                  <a:srgbClr val="0070C0"/>
                </a:solidFill>
                <a:latin typeface="Times New Roman"/>
                <a:cs typeface="Times New Roman"/>
              </a:rPr>
              <a:t>рішення</a:t>
            </a:r>
            <a:r>
              <a:rPr sz="3200" spc="-85" dirty="0">
                <a:solidFill>
                  <a:srgbClr val="0070C0"/>
                </a:solidFill>
                <a:latin typeface="Times New Roman"/>
                <a:cs typeface="Times New Roman"/>
              </a:rPr>
              <a:t> </a:t>
            </a:r>
            <a:r>
              <a:rPr sz="3200" dirty="0">
                <a:solidFill>
                  <a:srgbClr val="0070C0"/>
                </a:solidFill>
                <a:latin typeface="Times New Roman"/>
                <a:cs typeface="Times New Roman"/>
              </a:rPr>
              <a:t>на</a:t>
            </a:r>
            <a:r>
              <a:rPr sz="3200" spc="-55" dirty="0">
                <a:solidFill>
                  <a:srgbClr val="0070C0"/>
                </a:solidFill>
                <a:latin typeface="Times New Roman"/>
                <a:cs typeface="Times New Roman"/>
              </a:rPr>
              <a:t> </a:t>
            </a:r>
            <a:r>
              <a:rPr sz="3200" spc="-10" dirty="0">
                <a:solidFill>
                  <a:srgbClr val="0070C0"/>
                </a:solidFill>
                <a:latin typeface="Times New Roman"/>
                <a:cs typeface="Times New Roman"/>
              </a:rPr>
              <a:t>користь</a:t>
            </a:r>
            <a:r>
              <a:rPr sz="3200" spc="-65" dirty="0">
                <a:solidFill>
                  <a:srgbClr val="0070C0"/>
                </a:solidFill>
                <a:latin typeface="Times New Roman"/>
                <a:cs typeface="Times New Roman"/>
              </a:rPr>
              <a:t> </a:t>
            </a:r>
            <a:r>
              <a:rPr sz="3200" spc="-10" dirty="0">
                <a:solidFill>
                  <a:srgbClr val="0070C0"/>
                </a:solidFill>
                <a:latin typeface="Times New Roman"/>
                <a:cs typeface="Times New Roman"/>
              </a:rPr>
              <a:t>пацієнта.</a:t>
            </a:r>
            <a:endParaRPr sz="3200" dirty="0">
              <a:solidFill>
                <a:srgbClr val="0070C0"/>
              </a:solidFill>
              <a:latin typeface="Times New Roman"/>
              <a:cs typeface="Times New Roman"/>
            </a:endParaRPr>
          </a:p>
          <a:p>
            <a:pPr marL="12700" marR="5080" indent="448309" algn="just">
              <a:lnSpc>
                <a:spcPts val="3460"/>
              </a:lnSpc>
              <a:spcBef>
                <a:spcPts val="1045"/>
              </a:spcBef>
            </a:pPr>
            <a:r>
              <a:rPr sz="3200" dirty="0">
                <a:solidFill>
                  <a:srgbClr val="0070C0"/>
                </a:solidFill>
                <a:latin typeface="Times New Roman"/>
                <a:cs typeface="Times New Roman"/>
              </a:rPr>
              <a:t>Добросовісне,</a:t>
            </a:r>
            <a:r>
              <a:rPr sz="3200" spc="-130" dirty="0">
                <a:solidFill>
                  <a:srgbClr val="0070C0"/>
                </a:solidFill>
                <a:latin typeface="Times New Roman"/>
                <a:cs typeface="Times New Roman"/>
              </a:rPr>
              <a:t> </a:t>
            </a:r>
            <a:r>
              <a:rPr sz="3200" dirty="0">
                <a:solidFill>
                  <a:srgbClr val="0070C0"/>
                </a:solidFill>
                <a:latin typeface="Times New Roman"/>
                <a:cs typeface="Times New Roman"/>
              </a:rPr>
              <a:t>точне</a:t>
            </a:r>
            <a:r>
              <a:rPr sz="3200" spc="-100" dirty="0">
                <a:solidFill>
                  <a:srgbClr val="0070C0"/>
                </a:solidFill>
                <a:latin typeface="Times New Roman"/>
                <a:cs typeface="Times New Roman"/>
              </a:rPr>
              <a:t> </a:t>
            </a:r>
            <a:r>
              <a:rPr sz="3200" dirty="0">
                <a:solidFill>
                  <a:srgbClr val="0070C0"/>
                </a:solidFill>
                <a:latin typeface="Times New Roman"/>
                <a:cs typeface="Times New Roman"/>
              </a:rPr>
              <a:t>і</a:t>
            </a:r>
            <a:r>
              <a:rPr sz="3200" spc="-85" dirty="0">
                <a:solidFill>
                  <a:srgbClr val="0070C0"/>
                </a:solidFill>
                <a:latin typeface="Times New Roman"/>
                <a:cs typeface="Times New Roman"/>
              </a:rPr>
              <a:t> </a:t>
            </a:r>
            <a:r>
              <a:rPr sz="3200" dirty="0">
                <a:solidFill>
                  <a:srgbClr val="0070C0"/>
                </a:solidFill>
                <a:latin typeface="Times New Roman"/>
                <a:cs typeface="Times New Roman"/>
              </a:rPr>
              <a:t>свідоме</a:t>
            </a:r>
            <a:r>
              <a:rPr sz="3200" spc="-110" dirty="0">
                <a:solidFill>
                  <a:srgbClr val="0070C0"/>
                </a:solidFill>
                <a:latin typeface="Times New Roman"/>
                <a:cs typeface="Times New Roman"/>
              </a:rPr>
              <a:t> </a:t>
            </a:r>
            <a:r>
              <a:rPr sz="3200" dirty="0">
                <a:solidFill>
                  <a:srgbClr val="0070C0"/>
                </a:solidFill>
                <a:latin typeface="Times New Roman"/>
                <a:cs typeface="Times New Roman"/>
              </a:rPr>
              <a:t>використання</a:t>
            </a:r>
            <a:r>
              <a:rPr sz="3200" spc="-110" dirty="0">
                <a:solidFill>
                  <a:srgbClr val="0070C0"/>
                </a:solidFill>
                <a:latin typeface="Times New Roman"/>
                <a:cs typeface="Times New Roman"/>
              </a:rPr>
              <a:t> </a:t>
            </a:r>
            <a:r>
              <a:rPr sz="3200" spc="-10" dirty="0">
                <a:solidFill>
                  <a:srgbClr val="0070C0"/>
                </a:solidFill>
                <a:latin typeface="Times New Roman"/>
                <a:cs typeface="Times New Roman"/>
              </a:rPr>
              <a:t>кращих </a:t>
            </a:r>
            <a:r>
              <a:rPr sz="3200" spc="-30" dirty="0">
                <a:solidFill>
                  <a:srgbClr val="0070C0"/>
                </a:solidFill>
                <a:latin typeface="Times New Roman"/>
                <a:cs typeface="Times New Roman"/>
              </a:rPr>
              <a:t>результатів </a:t>
            </a:r>
            <a:r>
              <a:rPr sz="3200" dirty="0">
                <a:solidFill>
                  <a:srgbClr val="0070C0"/>
                </a:solidFill>
                <a:latin typeface="Times New Roman"/>
                <a:cs typeface="Times New Roman"/>
              </a:rPr>
              <a:t>клінічних</a:t>
            </a:r>
            <a:r>
              <a:rPr sz="3200" spc="-45" dirty="0">
                <a:solidFill>
                  <a:srgbClr val="0070C0"/>
                </a:solidFill>
                <a:latin typeface="Times New Roman"/>
                <a:cs typeface="Times New Roman"/>
              </a:rPr>
              <a:t> </a:t>
            </a:r>
            <a:r>
              <a:rPr sz="3200" dirty="0">
                <a:solidFill>
                  <a:srgbClr val="0070C0"/>
                </a:solidFill>
                <a:latin typeface="Times New Roman"/>
                <a:cs typeface="Times New Roman"/>
              </a:rPr>
              <a:t>досліджень</a:t>
            </a:r>
            <a:r>
              <a:rPr sz="3200" spc="-50" dirty="0">
                <a:solidFill>
                  <a:srgbClr val="0070C0"/>
                </a:solidFill>
                <a:latin typeface="Times New Roman"/>
                <a:cs typeface="Times New Roman"/>
              </a:rPr>
              <a:t> </a:t>
            </a:r>
            <a:r>
              <a:rPr sz="3200" dirty="0">
                <a:solidFill>
                  <a:srgbClr val="0070C0"/>
                </a:solidFill>
                <a:latin typeface="Times New Roman"/>
                <a:cs typeface="Times New Roman"/>
              </a:rPr>
              <a:t>для</a:t>
            </a:r>
            <a:r>
              <a:rPr sz="3200" spc="-25" dirty="0">
                <a:solidFill>
                  <a:srgbClr val="0070C0"/>
                </a:solidFill>
                <a:latin typeface="Times New Roman"/>
                <a:cs typeface="Times New Roman"/>
              </a:rPr>
              <a:t> </a:t>
            </a:r>
            <a:r>
              <a:rPr sz="3200" dirty="0">
                <a:solidFill>
                  <a:srgbClr val="0070C0"/>
                </a:solidFill>
                <a:latin typeface="Times New Roman"/>
                <a:cs typeface="Times New Roman"/>
              </a:rPr>
              <a:t>вибору</a:t>
            </a:r>
            <a:r>
              <a:rPr sz="3200" spc="-65" dirty="0">
                <a:solidFill>
                  <a:srgbClr val="0070C0"/>
                </a:solidFill>
                <a:latin typeface="Times New Roman"/>
                <a:cs typeface="Times New Roman"/>
              </a:rPr>
              <a:t> </a:t>
            </a:r>
            <a:r>
              <a:rPr sz="3200" spc="-10" dirty="0">
                <a:solidFill>
                  <a:srgbClr val="0070C0"/>
                </a:solidFill>
                <a:latin typeface="Times New Roman"/>
                <a:cs typeface="Times New Roman"/>
              </a:rPr>
              <a:t>лікування </a:t>
            </a:r>
            <a:r>
              <a:rPr sz="3200" spc="-20" dirty="0">
                <a:solidFill>
                  <a:srgbClr val="0070C0"/>
                </a:solidFill>
                <a:latin typeface="Times New Roman"/>
                <a:cs typeface="Times New Roman"/>
              </a:rPr>
              <a:t>конкретного</a:t>
            </a:r>
            <a:r>
              <a:rPr sz="3200" spc="-105" dirty="0">
                <a:solidFill>
                  <a:srgbClr val="0070C0"/>
                </a:solidFill>
                <a:latin typeface="Times New Roman"/>
                <a:cs typeface="Times New Roman"/>
              </a:rPr>
              <a:t> </a:t>
            </a:r>
            <a:r>
              <a:rPr sz="3200" spc="-10" dirty="0">
                <a:solidFill>
                  <a:srgbClr val="0070C0"/>
                </a:solidFill>
                <a:latin typeface="Times New Roman"/>
                <a:cs typeface="Times New Roman"/>
              </a:rPr>
              <a:t>пацієнта.</a:t>
            </a:r>
            <a:endParaRPr sz="3200" dirty="0">
              <a:solidFill>
                <a:srgbClr val="0070C0"/>
              </a:solidFill>
              <a:latin typeface="Times New Roman"/>
              <a:cs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3400" y="121666"/>
            <a:ext cx="11128425" cy="5847498"/>
          </a:xfrm>
          <a:prstGeom prst="rect">
            <a:avLst/>
          </a:prstGeom>
        </p:spPr>
        <p:txBody>
          <a:bodyPr vert="horz" wrap="square" lIns="0" tIns="54610" rIns="0" bIns="0" rtlCol="0">
            <a:spAutoFit/>
          </a:bodyPr>
          <a:lstStyle/>
          <a:p>
            <a:pPr marL="1447800" marR="5080" indent="626745" algn="just">
              <a:lnSpc>
                <a:spcPct val="90000"/>
              </a:lnSpc>
              <a:spcBef>
                <a:spcPts val="430"/>
              </a:spcBef>
            </a:pPr>
            <a:r>
              <a:rPr sz="2800" b="1" spc="-20" dirty="0" smtClean="0">
                <a:solidFill>
                  <a:srgbClr val="0070C0"/>
                </a:solidFill>
                <a:latin typeface="Times New Roman"/>
                <a:cs typeface="Times New Roman"/>
              </a:rPr>
              <a:t>Доказова</a:t>
            </a:r>
            <a:r>
              <a:rPr sz="2800" b="1" spc="-85" dirty="0" smtClean="0">
                <a:solidFill>
                  <a:srgbClr val="0070C0"/>
                </a:solidFill>
                <a:latin typeface="Times New Roman"/>
                <a:cs typeface="Times New Roman"/>
              </a:rPr>
              <a:t> </a:t>
            </a:r>
            <a:r>
              <a:rPr sz="2800" b="1" dirty="0">
                <a:solidFill>
                  <a:srgbClr val="0070C0"/>
                </a:solidFill>
                <a:latin typeface="Times New Roman"/>
                <a:cs typeface="Times New Roman"/>
              </a:rPr>
              <a:t>медицина</a:t>
            </a:r>
            <a:r>
              <a:rPr sz="2800" b="1" spc="-65" dirty="0">
                <a:solidFill>
                  <a:srgbClr val="0070C0"/>
                </a:solidFill>
                <a:latin typeface="Times New Roman"/>
                <a:cs typeface="Times New Roman"/>
              </a:rPr>
              <a:t> </a:t>
            </a:r>
            <a:r>
              <a:rPr sz="2800" b="1" dirty="0">
                <a:solidFill>
                  <a:srgbClr val="0070C0"/>
                </a:solidFill>
                <a:latin typeface="Times New Roman"/>
                <a:cs typeface="Times New Roman"/>
              </a:rPr>
              <a:t>має</a:t>
            </a:r>
            <a:r>
              <a:rPr sz="2800" b="1" spc="-80" dirty="0">
                <a:solidFill>
                  <a:srgbClr val="0070C0"/>
                </a:solidFill>
                <a:latin typeface="Times New Roman"/>
                <a:cs typeface="Times New Roman"/>
              </a:rPr>
              <a:t> </a:t>
            </a:r>
            <a:r>
              <a:rPr sz="2800" b="1" dirty="0">
                <a:solidFill>
                  <a:srgbClr val="0070C0"/>
                </a:solidFill>
                <a:latin typeface="Times New Roman"/>
                <a:cs typeface="Times New Roman"/>
              </a:rPr>
              <a:t>на</a:t>
            </a:r>
            <a:r>
              <a:rPr sz="2800" b="1" spc="-75" dirty="0">
                <a:solidFill>
                  <a:srgbClr val="0070C0"/>
                </a:solidFill>
                <a:latin typeface="Times New Roman"/>
                <a:cs typeface="Times New Roman"/>
              </a:rPr>
              <a:t> </a:t>
            </a:r>
            <a:r>
              <a:rPr sz="2800" b="1" dirty="0">
                <a:solidFill>
                  <a:srgbClr val="0070C0"/>
                </a:solidFill>
                <a:latin typeface="Times New Roman"/>
                <a:cs typeface="Times New Roman"/>
              </a:rPr>
              <a:t>меті</a:t>
            </a:r>
            <a:r>
              <a:rPr sz="2800" b="1" spc="-80" dirty="0">
                <a:solidFill>
                  <a:srgbClr val="0070C0"/>
                </a:solidFill>
                <a:latin typeface="Times New Roman"/>
                <a:cs typeface="Times New Roman"/>
              </a:rPr>
              <a:t> </a:t>
            </a:r>
            <a:r>
              <a:rPr sz="2800" b="1" dirty="0">
                <a:solidFill>
                  <a:srgbClr val="0070C0"/>
                </a:solidFill>
                <a:latin typeface="Times New Roman"/>
                <a:cs typeface="Times New Roman"/>
              </a:rPr>
              <a:t>вирішення</a:t>
            </a:r>
            <a:r>
              <a:rPr sz="2800" b="1" spc="-80" dirty="0">
                <a:solidFill>
                  <a:srgbClr val="0070C0"/>
                </a:solidFill>
                <a:latin typeface="Times New Roman"/>
                <a:cs typeface="Times New Roman"/>
              </a:rPr>
              <a:t> </a:t>
            </a:r>
            <a:r>
              <a:rPr sz="2800" b="1" dirty="0">
                <a:solidFill>
                  <a:srgbClr val="0070C0"/>
                </a:solidFill>
                <a:latin typeface="Times New Roman"/>
                <a:cs typeface="Times New Roman"/>
              </a:rPr>
              <a:t>таких</a:t>
            </a:r>
            <a:r>
              <a:rPr sz="2800" b="1" spc="-70" dirty="0">
                <a:solidFill>
                  <a:srgbClr val="0070C0"/>
                </a:solidFill>
                <a:latin typeface="Times New Roman"/>
                <a:cs typeface="Times New Roman"/>
              </a:rPr>
              <a:t> </a:t>
            </a:r>
            <a:r>
              <a:rPr sz="2800" b="1" spc="-10" dirty="0" smtClean="0">
                <a:solidFill>
                  <a:srgbClr val="0070C0"/>
                </a:solidFill>
                <a:latin typeface="Times New Roman"/>
                <a:cs typeface="Times New Roman"/>
              </a:rPr>
              <a:t>завдань</a:t>
            </a:r>
            <a:r>
              <a:rPr sz="2800" spc="-10" dirty="0" smtClean="0">
                <a:solidFill>
                  <a:srgbClr val="0070C0"/>
                </a:solidFill>
                <a:latin typeface="Times New Roman"/>
                <a:cs typeface="Times New Roman"/>
              </a:rPr>
              <a:t>:</a:t>
            </a:r>
            <a:endParaRPr lang="ru-RU" sz="2800" spc="-10" dirty="0" smtClean="0">
              <a:solidFill>
                <a:srgbClr val="0070C0"/>
              </a:solidFill>
              <a:latin typeface="Times New Roman"/>
              <a:cs typeface="Times New Roman"/>
            </a:endParaRPr>
          </a:p>
          <a:p>
            <a:pPr marL="1447800" marR="5080" indent="626745" algn="just">
              <a:lnSpc>
                <a:spcPct val="90000"/>
              </a:lnSpc>
              <a:spcBef>
                <a:spcPts val="430"/>
              </a:spcBef>
            </a:pPr>
            <a:endParaRPr lang="ru-RU" sz="2800" spc="-10" dirty="0" smtClean="0">
              <a:solidFill>
                <a:srgbClr val="0070C0"/>
              </a:solidFill>
              <a:latin typeface="Times New Roman"/>
              <a:cs typeface="Times New Roman"/>
            </a:endParaRPr>
          </a:p>
          <a:p>
            <a:pPr marL="1905000" marR="5080" indent="-457200" algn="just">
              <a:lnSpc>
                <a:spcPct val="90000"/>
              </a:lnSpc>
              <a:spcBef>
                <a:spcPts val="430"/>
              </a:spcBef>
              <a:buFont typeface="Wingdings" panose="05000000000000000000" pitchFamily="2" charset="2"/>
              <a:buChar char="v"/>
            </a:pPr>
            <a:r>
              <a:rPr sz="2400" spc="-10" dirty="0" smtClean="0">
                <a:solidFill>
                  <a:srgbClr val="0070C0"/>
                </a:solidFill>
                <a:latin typeface="Times New Roman"/>
                <a:cs typeface="Times New Roman"/>
              </a:rPr>
              <a:t>Стандартизувати</a:t>
            </a:r>
            <a:r>
              <a:rPr sz="2400" spc="-80" dirty="0" smtClean="0">
                <a:solidFill>
                  <a:srgbClr val="0070C0"/>
                </a:solidFill>
                <a:latin typeface="Times New Roman"/>
                <a:cs typeface="Times New Roman"/>
              </a:rPr>
              <a:t> </a:t>
            </a:r>
            <a:r>
              <a:rPr sz="2400" dirty="0">
                <a:solidFill>
                  <a:srgbClr val="0070C0"/>
                </a:solidFill>
                <a:latin typeface="Times New Roman"/>
                <a:cs typeface="Times New Roman"/>
              </a:rPr>
              <a:t>діяльність</a:t>
            </a:r>
            <a:r>
              <a:rPr sz="2400" spc="-80" dirty="0">
                <a:solidFill>
                  <a:srgbClr val="0070C0"/>
                </a:solidFill>
                <a:latin typeface="Times New Roman"/>
                <a:cs typeface="Times New Roman"/>
              </a:rPr>
              <a:t> </a:t>
            </a:r>
            <a:r>
              <a:rPr sz="2400" spc="-30" dirty="0">
                <a:solidFill>
                  <a:srgbClr val="0070C0"/>
                </a:solidFill>
                <a:latin typeface="Times New Roman"/>
                <a:cs typeface="Times New Roman"/>
              </a:rPr>
              <a:t>науковців,</a:t>
            </a:r>
            <a:r>
              <a:rPr sz="2400" spc="-80" dirty="0">
                <a:solidFill>
                  <a:srgbClr val="0070C0"/>
                </a:solidFill>
                <a:latin typeface="Times New Roman"/>
                <a:cs typeface="Times New Roman"/>
              </a:rPr>
              <a:t> </a:t>
            </a:r>
            <a:r>
              <a:rPr sz="2400" dirty="0">
                <a:solidFill>
                  <a:srgbClr val="0070C0"/>
                </a:solidFill>
                <a:latin typeface="Times New Roman"/>
                <a:cs typeface="Times New Roman"/>
              </a:rPr>
              <a:t>лікарів</a:t>
            </a:r>
            <a:r>
              <a:rPr sz="2400" spc="-65" dirty="0">
                <a:solidFill>
                  <a:srgbClr val="0070C0"/>
                </a:solidFill>
                <a:latin typeface="Times New Roman"/>
                <a:cs typeface="Times New Roman"/>
              </a:rPr>
              <a:t> </a:t>
            </a:r>
            <a:r>
              <a:rPr sz="2400" dirty="0">
                <a:solidFill>
                  <a:srgbClr val="0070C0"/>
                </a:solidFill>
                <a:latin typeface="Times New Roman"/>
                <a:cs typeface="Times New Roman"/>
              </a:rPr>
              <a:t>та</a:t>
            </a:r>
            <a:r>
              <a:rPr sz="2400" spc="-90" dirty="0">
                <a:solidFill>
                  <a:srgbClr val="0070C0"/>
                </a:solidFill>
                <a:latin typeface="Times New Roman"/>
                <a:cs typeface="Times New Roman"/>
              </a:rPr>
              <a:t> </a:t>
            </a:r>
            <a:r>
              <a:rPr sz="2400" spc="-10" dirty="0">
                <a:solidFill>
                  <a:srgbClr val="0070C0"/>
                </a:solidFill>
                <a:latin typeface="Times New Roman"/>
                <a:cs typeface="Times New Roman"/>
              </a:rPr>
              <a:t>організаторів </a:t>
            </a:r>
            <a:r>
              <a:rPr sz="2400" spc="-20" dirty="0">
                <a:solidFill>
                  <a:srgbClr val="0070C0"/>
                </a:solidFill>
                <a:latin typeface="Times New Roman"/>
                <a:cs typeface="Times New Roman"/>
              </a:rPr>
              <a:t>охорони</a:t>
            </a:r>
            <a:r>
              <a:rPr sz="2400" spc="-114" dirty="0">
                <a:solidFill>
                  <a:srgbClr val="0070C0"/>
                </a:solidFill>
                <a:latin typeface="Times New Roman"/>
                <a:cs typeface="Times New Roman"/>
              </a:rPr>
              <a:t> </a:t>
            </a:r>
            <a:r>
              <a:rPr sz="2400" dirty="0">
                <a:solidFill>
                  <a:srgbClr val="0070C0"/>
                </a:solidFill>
                <a:latin typeface="Times New Roman"/>
                <a:cs typeface="Times New Roman"/>
              </a:rPr>
              <a:t>здоров’я</a:t>
            </a:r>
            <a:r>
              <a:rPr sz="2400" spc="-105" dirty="0">
                <a:solidFill>
                  <a:srgbClr val="0070C0"/>
                </a:solidFill>
                <a:latin typeface="Times New Roman"/>
                <a:cs typeface="Times New Roman"/>
              </a:rPr>
              <a:t> </a:t>
            </a:r>
            <a:r>
              <a:rPr sz="2400" dirty="0">
                <a:solidFill>
                  <a:srgbClr val="0070C0"/>
                </a:solidFill>
                <a:latin typeface="Times New Roman"/>
                <a:cs typeface="Times New Roman"/>
              </a:rPr>
              <a:t>на</a:t>
            </a:r>
            <a:r>
              <a:rPr sz="2400" spc="-100" dirty="0">
                <a:solidFill>
                  <a:srgbClr val="0070C0"/>
                </a:solidFill>
                <a:latin typeface="Times New Roman"/>
                <a:cs typeface="Times New Roman"/>
              </a:rPr>
              <a:t> </a:t>
            </a:r>
            <a:r>
              <a:rPr sz="2400" dirty="0">
                <a:solidFill>
                  <a:srgbClr val="0070C0"/>
                </a:solidFill>
                <a:latin typeface="Times New Roman"/>
                <a:cs typeface="Times New Roman"/>
              </a:rPr>
              <a:t>принципах</a:t>
            </a:r>
            <a:r>
              <a:rPr sz="2400" spc="-90" dirty="0">
                <a:solidFill>
                  <a:srgbClr val="0070C0"/>
                </a:solidFill>
                <a:latin typeface="Times New Roman"/>
                <a:cs typeface="Times New Roman"/>
              </a:rPr>
              <a:t> </a:t>
            </a:r>
            <a:r>
              <a:rPr sz="2400" spc="-10" dirty="0">
                <a:solidFill>
                  <a:srgbClr val="0070C0"/>
                </a:solidFill>
                <a:latin typeface="Times New Roman"/>
                <a:cs typeface="Times New Roman"/>
              </a:rPr>
              <a:t>доказової</a:t>
            </a:r>
            <a:r>
              <a:rPr sz="2400" spc="-100" dirty="0">
                <a:solidFill>
                  <a:srgbClr val="0070C0"/>
                </a:solidFill>
                <a:latin typeface="Times New Roman"/>
                <a:cs typeface="Times New Roman"/>
              </a:rPr>
              <a:t> </a:t>
            </a:r>
            <a:r>
              <a:rPr sz="2400" spc="-10" dirty="0" smtClean="0">
                <a:solidFill>
                  <a:srgbClr val="0070C0"/>
                </a:solidFill>
                <a:latin typeface="Times New Roman"/>
                <a:cs typeface="Times New Roman"/>
              </a:rPr>
              <a:t>медицини;</a:t>
            </a:r>
            <a:endParaRPr lang="ru-RU" sz="2400" dirty="0">
              <a:solidFill>
                <a:srgbClr val="0070C0"/>
              </a:solidFill>
              <a:latin typeface="Times New Roman"/>
              <a:cs typeface="Times New Roman"/>
            </a:endParaRPr>
          </a:p>
          <a:p>
            <a:pPr marL="1905000" marR="5080" indent="-457200" algn="just">
              <a:lnSpc>
                <a:spcPct val="90000"/>
              </a:lnSpc>
              <a:spcBef>
                <a:spcPts val="430"/>
              </a:spcBef>
              <a:buFont typeface="Wingdings" panose="05000000000000000000" pitchFamily="2" charset="2"/>
              <a:buChar char="v"/>
            </a:pPr>
            <a:r>
              <a:rPr sz="2400" dirty="0" smtClean="0">
                <a:solidFill>
                  <a:srgbClr val="0070C0"/>
                </a:solidFill>
                <a:latin typeface="Times New Roman"/>
                <a:cs typeface="Times New Roman"/>
              </a:rPr>
              <a:t>Підвищити</a:t>
            </a:r>
            <a:r>
              <a:rPr sz="2400" spc="-75" dirty="0" smtClean="0">
                <a:solidFill>
                  <a:srgbClr val="0070C0"/>
                </a:solidFill>
                <a:latin typeface="Times New Roman"/>
                <a:cs typeface="Times New Roman"/>
              </a:rPr>
              <a:t> </a:t>
            </a:r>
            <a:r>
              <a:rPr sz="2400" dirty="0">
                <a:solidFill>
                  <a:srgbClr val="0070C0"/>
                </a:solidFill>
                <a:latin typeface="Times New Roman"/>
                <a:cs typeface="Times New Roman"/>
              </a:rPr>
              <a:t>ефективність</a:t>
            </a:r>
            <a:r>
              <a:rPr sz="2400" spc="-70" dirty="0">
                <a:solidFill>
                  <a:srgbClr val="0070C0"/>
                </a:solidFill>
                <a:latin typeface="Times New Roman"/>
                <a:cs typeface="Times New Roman"/>
              </a:rPr>
              <a:t> </a:t>
            </a:r>
            <a:r>
              <a:rPr sz="2400" spc="-25" dirty="0">
                <a:solidFill>
                  <a:srgbClr val="0070C0"/>
                </a:solidFill>
                <a:latin typeface="Times New Roman"/>
                <a:cs typeface="Times New Roman"/>
              </a:rPr>
              <a:t>фармакотерапії</a:t>
            </a:r>
            <a:r>
              <a:rPr sz="2400" spc="-105" dirty="0">
                <a:solidFill>
                  <a:srgbClr val="0070C0"/>
                </a:solidFill>
                <a:latin typeface="Times New Roman"/>
                <a:cs typeface="Times New Roman"/>
              </a:rPr>
              <a:t> </a:t>
            </a:r>
            <a:r>
              <a:rPr sz="2400" dirty="0">
                <a:solidFill>
                  <a:srgbClr val="0070C0"/>
                </a:solidFill>
                <a:latin typeface="Times New Roman"/>
                <a:cs typeface="Times New Roman"/>
              </a:rPr>
              <a:t>та</a:t>
            </a:r>
            <a:r>
              <a:rPr sz="2400" spc="-95" dirty="0">
                <a:solidFill>
                  <a:srgbClr val="0070C0"/>
                </a:solidFill>
                <a:latin typeface="Times New Roman"/>
                <a:cs typeface="Times New Roman"/>
              </a:rPr>
              <a:t> </a:t>
            </a:r>
            <a:r>
              <a:rPr sz="2400" spc="-25" dirty="0">
                <a:solidFill>
                  <a:srgbClr val="0070C0"/>
                </a:solidFill>
                <a:latin typeface="Times New Roman"/>
                <a:cs typeface="Times New Roman"/>
              </a:rPr>
              <a:t>виліковування</a:t>
            </a:r>
            <a:r>
              <a:rPr sz="2400" spc="-65" dirty="0">
                <a:solidFill>
                  <a:srgbClr val="0070C0"/>
                </a:solidFill>
                <a:latin typeface="Times New Roman"/>
                <a:cs typeface="Times New Roman"/>
              </a:rPr>
              <a:t> </a:t>
            </a:r>
            <a:r>
              <a:rPr sz="2400" spc="-10" dirty="0">
                <a:solidFill>
                  <a:srgbClr val="0070C0"/>
                </a:solidFill>
                <a:latin typeface="Times New Roman"/>
                <a:cs typeface="Times New Roman"/>
              </a:rPr>
              <a:t>гострих захворювань</a:t>
            </a:r>
            <a:r>
              <a:rPr sz="2400" spc="-85" dirty="0">
                <a:solidFill>
                  <a:srgbClr val="0070C0"/>
                </a:solidFill>
                <a:latin typeface="Times New Roman"/>
                <a:cs typeface="Times New Roman"/>
              </a:rPr>
              <a:t> </a:t>
            </a:r>
            <a:r>
              <a:rPr sz="2400" dirty="0">
                <a:solidFill>
                  <a:srgbClr val="0070C0"/>
                </a:solidFill>
                <a:latin typeface="Times New Roman"/>
                <a:cs typeface="Times New Roman"/>
              </a:rPr>
              <a:t>і</a:t>
            </a:r>
            <a:r>
              <a:rPr sz="2400" spc="-90" dirty="0">
                <a:solidFill>
                  <a:srgbClr val="0070C0"/>
                </a:solidFill>
                <a:latin typeface="Times New Roman"/>
                <a:cs typeface="Times New Roman"/>
              </a:rPr>
              <a:t> </a:t>
            </a:r>
            <a:r>
              <a:rPr sz="2400" dirty="0">
                <a:solidFill>
                  <a:srgbClr val="0070C0"/>
                </a:solidFill>
                <a:latin typeface="Times New Roman"/>
                <a:cs typeface="Times New Roman"/>
              </a:rPr>
              <a:t>синдромів</a:t>
            </a:r>
            <a:r>
              <a:rPr sz="2400" spc="-90" dirty="0">
                <a:solidFill>
                  <a:srgbClr val="0070C0"/>
                </a:solidFill>
                <a:latin typeface="Times New Roman"/>
                <a:cs typeface="Times New Roman"/>
              </a:rPr>
              <a:t> </a:t>
            </a:r>
            <a:r>
              <a:rPr sz="2400" dirty="0">
                <a:solidFill>
                  <a:srgbClr val="0070C0"/>
                </a:solidFill>
                <a:latin typeface="Times New Roman"/>
                <a:cs typeface="Times New Roman"/>
              </a:rPr>
              <a:t>(особливо</a:t>
            </a:r>
            <a:r>
              <a:rPr sz="2400" spc="-80" dirty="0">
                <a:solidFill>
                  <a:srgbClr val="0070C0"/>
                </a:solidFill>
                <a:latin typeface="Times New Roman"/>
                <a:cs typeface="Times New Roman"/>
              </a:rPr>
              <a:t> </a:t>
            </a:r>
            <a:r>
              <a:rPr sz="2400" dirty="0">
                <a:solidFill>
                  <a:srgbClr val="0070C0"/>
                </a:solidFill>
                <a:latin typeface="Times New Roman"/>
                <a:cs typeface="Times New Roman"/>
              </a:rPr>
              <a:t>невідкладних</a:t>
            </a:r>
            <a:r>
              <a:rPr sz="2400" spc="-65" dirty="0">
                <a:solidFill>
                  <a:srgbClr val="0070C0"/>
                </a:solidFill>
                <a:latin typeface="Times New Roman"/>
                <a:cs typeface="Times New Roman"/>
              </a:rPr>
              <a:t> </a:t>
            </a:r>
            <a:r>
              <a:rPr sz="2400" dirty="0">
                <a:solidFill>
                  <a:srgbClr val="0070C0"/>
                </a:solidFill>
                <a:latin typeface="Times New Roman"/>
                <a:cs typeface="Times New Roman"/>
              </a:rPr>
              <a:t>станів),</a:t>
            </a:r>
            <a:r>
              <a:rPr sz="2400" spc="-80" dirty="0">
                <a:solidFill>
                  <a:srgbClr val="0070C0"/>
                </a:solidFill>
                <a:latin typeface="Times New Roman"/>
                <a:cs typeface="Times New Roman"/>
              </a:rPr>
              <a:t> </a:t>
            </a:r>
            <a:r>
              <a:rPr sz="2400" dirty="0">
                <a:solidFill>
                  <a:srgbClr val="0070C0"/>
                </a:solidFill>
                <a:latin typeface="Times New Roman"/>
                <a:cs typeface="Times New Roman"/>
              </a:rPr>
              <a:t>а</a:t>
            </a:r>
            <a:r>
              <a:rPr sz="2400" spc="-80" dirty="0">
                <a:solidFill>
                  <a:srgbClr val="0070C0"/>
                </a:solidFill>
                <a:latin typeface="Times New Roman"/>
                <a:cs typeface="Times New Roman"/>
              </a:rPr>
              <a:t> </a:t>
            </a:r>
            <a:r>
              <a:rPr sz="2400" spc="-10" dirty="0">
                <a:solidFill>
                  <a:srgbClr val="0070C0"/>
                </a:solidFill>
                <a:latin typeface="Times New Roman"/>
                <a:cs typeface="Times New Roman"/>
              </a:rPr>
              <a:t>стосовно </a:t>
            </a:r>
            <a:r>
              <a:rPr sz="2400" dirty="0">
                <a:solidFill>
                  <a:srgbClr val="0070C0"/>
                </a:solidFill>
                <a:latin typeface="Times New Roman"/>
                <a:cs typeface="Times New Roman"/>
              </a:rPr>
              <a:t>хронічних</a:t>
            </a:r>
            <a:r>
              <a:rPr sz="2400" spc="-75" dirty="0">
                <a:solidFill>
                  <a:srgbClr val="0070C0"/>
                </a:solidFill>
                <a:latin typeface="Times New Roman"/>
                <a:cs typeface="Times New Roman"/>
              </a:rPr>
              <a:t> </a:t>
            </a:r>
            <a:r>
              <a:rPr sz="2400" spc="-10" dirty="0">
                <a:solidFill>
                  <a:srgbClr val="0070C0"/>
                </a:solidFill>
                <a:latin typeface="Times New Roman"/>
                <a:cs typeface="Times New Roman"/>
              </a:rPr>
              <a:t>захворювань</a:t>
            </a:r>
            <a:r>
              <a:rPr sz="2400" spc="-70" dirty="0">
                <a:solidFill>
                  <a:srgbClr val="0070C0"/>
                </a:solidFill>
                <a:latin typeface="Times New Roman"/>
                <a:cs typeface="Times New Roman"/>
              </a:rPr>
              <a:t> </a:t>
            </a:r>
            <a:r>
              <a:rPr sz="2400" dirty="0">
                <a:solidFill>
                  <a:srgbClr val="0070C0"/>
                </a:solidFill>
                <a:latin typeface="Times New Roman"/>
                <a:cs typeface="Times New Roman"/>
              </a:rPr>
              <a:t>-</a:t>
            </a:r>
            <a:r>
              <a:rPr sz="2400" spc="-75" dirty="0">
                <a:solidFill>
                  <a:srgbClr val="0070C0"/>
                </a:solidFill>
                <a:latin typeface="Times New Roman"/>
                <a:cs typeface="Times New Roman"/>
              </a:rPr>
              <a:t> </a:t>
            </a:r>
            <a:r>
              <a:rPr sz="2400" spc="-10" dirty="0">
                <a:solidFill>
                  <a:srgbClr val="0070C0"/>
                </a:solidFill>
                <a:latin typeface="Times New Roman"/>
                <a:cs typeface="Times New Roman"/>
              </a:rPr>
              <a:t>стабілізувати</a:t>
            </a:r>
            <a:r>
              <a:rPr sz="2400" spc="-60" dirty="0">
                <a:solidFill>
                  <a:srgbClr val="0070C0"/>
                </a:solidFill>
                <a:latin typeface="Times New Roman"/>
                <a:cs typeface="Times New Roman"/>
              </a:rPr>
              <a:t> </a:t>
            </a:r>
            <a:r>
              <a:rPr sz="2400" dirty="0">
                <a:solidFill>
                  <a:srgbClr val="0070C0"/>
                </a:solidFill>
                <a:latin typeface="Times New Roman"/>
                <a:cs typeface="Times New Roman"/>
              </a:rPr>
              <a:t>тривалу</a:t>
            </a:r>
            <a:r>
              <a:rPr sz="2400" spc="-55" dirty="0">
                <a:solidFill>
                  <a:srgbClr val="0070C0"/>
                </a:solidFill>
                <a:latin typeface="Times New Roman"/>
                <a:cs typeface="Times New Roman"/>
              </a:rPr>
              <a:t> </a:t>
            </a:r>
            <a:r>
              <a:rPr sz="2400" dirty="0">
                <a:solidFill>
                  <a:srgbClr val="0070C0"/>
                </a:solidFill>
                <a:latin typeface="Times New Roman"/>
                <a:cs typeface="Times New Roman"/>
              </a:rPr>
              <a:t>ремісію,</a:t>
            </a:r>
            <a:r>
              <a:rPr sz="2400" spc="-70" dirty="0">
                <a:solidFill>
                  <a:srgbClr val="0070C0"/>
                </a:solidFill>
                <a:latin typeface="Times New Roman"/>
                <a:cs typeface="Times New Roman"/>
              </a:rPr>
              <a:t> </a:t>
            </a:r>
            <a:r>
              <a:rPr sz="2400" spc="-10" dirty="0" smtClean="0">
                <a:solidFill>
                  <a:srgbClr val="0070C0"/>
                </a:solidFill>
                <a:latin typeface="Times New Roman"/>
                <a:cs typeface="Times New Roman"/>
              </a:rPr>
              <a:t>знизити</a:t>
            </a:r>
            <a:r>
              <a:rPr lang="ru-RU" sz="2400" dirty="0">
                <a:solidFill>
                  <a:srgbClr val="0070C0"/>
                </a:solidFill>
                <a:latin typeface="Times New Roman"/>
                <a:cs typeface="Times New Roman"/>
              </a:rPr>
              <a:t> </a:t>
            </a:r>
            <a:r>
              <a:rPr sz="2400" dirty="0" smtClean="0">
                <a:solidFill>
                  <a:srgbClr val="0070C0"/>
                </a:solidFill>
                <a:latin typeface="Times New Roman"/>
                <a:cs typeface="Times New Roman"/>
              </a:rPr>
              <a:t>летальність</a:t>
            </a:r>
            <a:r>
              <a:rPr sz="2400" spc="-90" dirty="0" smtClean="0">
                <a:solidFill>
                  <a:srgbClr val="0070C0"/>
                </a:solidFill>
                <a:latin typeface="Times New Roman"/>
                <a:cs typeface="Times New Roman"/>
              </a:rPr>
              <a:t> </a:t>
            </a:r>
            <a:r>
              <a:rPr sz="2400" dirty="0">
                <a:solidFill>
                  <a:srgbClr val="0070C0"/>
                </a:solidFill>
                <a:latin typeface="Times New Roman"/>
                <a:cs typeface="Times New Roman"/>
              </a:rPr>
              <a:t>і</a:t>
            </a:r>
            <a:r>
              <a:rPr sz="2400" spc="-100" dirty="0">
                <a:solidFill>
                  <a:srgbClr val="0070C0"/>
                </a:solidFill>
                <a:latin typeface="Times New Roman"/>
                <a:cs typeface="Times New Roman"/>
              </a:rPr>
              <a:t> </a:t>
            </a:r>
            <a:r>
              <a:rPr sz="2400" dirty="0">
                <a:solidFill>
                  <a:srgbClr val="0070C0"/>
                </a:solidFill>
                <a:latin typeface="Times New Roman"/>
                <a:cs typeface="Times New Roman"/>
              </a:rPr>
              <a:t>поліпшити</a:t>
            </a:r>
            <a:r>
              <a:rPr sz="2400" spc="-85" dirty="0">
                <a:solidFill>
                  <a:srgbClr val="0070C0"/>
                </a:solidFill>
                <a:latin typeface="Times New Roman"/>
                <a:cs typeface="Times New Roman"/>
              </a:rPr>
              <a:t> </a:t>
            </a:r>
            <a:r>
              <a:rPr sz="2400" dirty="0">
                <a:solidFill>
                  <a:srgbClr val="0070C0"/>
                </a:solidFill>
                <a:latin typeface="Times New Roman"/>
                <a:cs typeface="Times New Roman"/>
              </a:rPr>
              <a:t>якість</a:t>
            </a:r>
            <a:r>
              <a:rPr sz="2400" spc="-100" dirty="0">
                <a:solidFill>
                  <a:srgbClr val="0070C0"/>
                </a:solidFill>
                <a:latin typeface="Times New Roman"/>
                <a:cs typeface="Times New Roman"/>
              </a:rPr>
              <a:t> </a:t>
            </a:r>
            <a:r>
              <a:rPr sz="2400" dirty="0">
                <a:solidFill>
                  <a:srgbClr val="0070C0"/>
                </a:solidFill>
                <a:latin typeface="Times New Roman"/>
                <a:cs typeface="Times New Roman"/>
              </a:rPr>
              <a:t>життя</a:t>
            </a:r>
            <a:r>
              <a:rPr sz="2400" spc="-95" dirty="0">
                <a:solidFill>
                  <a:srgbClr val="0070C0"/>
                </a:solidFill>
                <a:latin typeface="Times New Roman"/>
                <a:cs typeface="Times New Roman"/>
              </a:rPr>
              <a:t> </a:t>
            </a:r>
            <a:r>
              <a:rPr sz="2400" spc="-10" dirty="0" smtClean="0">
                <a:solidFill>
                  <a:srgbClr val="0070C0"/>
                </a:solidFill>
                <a:latin typeface="Times New Roman"/>
                <a:cs typeface="Times New Roman"/>
              </a:rPr>
              <a:t>хворих;</a:t>
            </a:r>
            <a:endParaRPr lang="ru-RU" sz="2400" dirty="0">
              <a:solidFill>
                <a:srgbClr val="0070C0"/>
              </a:solidFill>
              <a:latin typeface="Times New Roman"/>
              <a:cs typeface="Times New Roman"/>
            </a:endParaRPr>
          </a:p>
          <a:p>
            <a:pPr marL="1905000" marR="5080" indent="-457200" algn="just">
              <a:lnSpc>
                <a:spcPct val="90000"/>
              </a:lnSpc>
              <a:spcBef>
                <a:spcPts val="430"/>
              </a:spcBef>
              <a:buFont typeface="Wingdings" panose="05000000000000000000" pitchFamily="2" charset="2"/>
              <a:buChar char="v"/>
            </a:pPr>
            <a:r>
              <a:rPr sz="2400" dirty="0" smtClean="0">
                <a:solidFill>
                  <a:srgbClr val="0070C0"/>
                </a:solidFill>
                <a:latin typeface="Times New Roman"/>
                <a:cs typeface="Times New Roman"/>
              </a:rPr>
              <a:t>Підвищити</a:t>
            </a:r>
            <a:r>
              <a:rPr sz="2400" spc="-80" dirty="0" smtClean="0">
                <a:solidFill>
                  <a:srgbClr val="0070C0"/>
                </a:solidFill>
                <a:latin typeface="Times New Roman"/>
                <a:cs typeface="Times New Roman"/>
              </a:rPr>
              <a:t> </a:t>
            </a:r>
            <a:r>
              <a:rPr sz="2400" dirty="0">
                <a:solidFill>
                  <a:srgbClr val="0070C0"/>
                </a:solidFill>
                <a:latin typeface="Times New Roman"/>
                <a:cs typeface="Times New Roman"/>
              </a:rPr>
              <a:t>безпеку</a:t>
            </a:r>
            <a:r>
              <a:rPr sz="2400" spc="-95" dirty="0">
                <a:solidFill>
                  <a:srgbClr val="0070C0"/>
                </a:solidFill>
                <a:latin typeface="Times New Roman"/>
                <a:cs typeface="Times New Roman"/>
              </a:rPr>
              <a:t> </a:t>
            </a:r>
            <a:r>
              <a:rPr sz="2400" spc="-10" dirty="0">
                <a:solidFill>
                  <a:srgbClr val="0070C0"/>
                </a:solidFill>
                <a:latin typeface="Times New Roman"/>
                <a:cs typeface="Times New Roman"/>
              </a:rPr>
              <a:t>лікування</a:t>
            </a:r>
            <a:r>
              <a:rPr sz="2400" spc="-85" dirty="0">
                <a:solidFill>
                  <a:srgbClr val="0070C0"/>
                </a:solidFill>
                <a:latin typeface="Times New Roman"/>
                <a:cs typeface="Times New Roman"/>
              </a:rPr>
              <a:t> </a:t>
            </a:r>
            <a:r>
              <a:rPr sz="2400" dirty="0">
                <a:solidFill>
                  <a:srgbClr val="0070C0"/>
                </a:solidFill>
                <a:latin typeface="Times New Roman"/>
                <a:cs typeface="Times New Roman"/>
              </a:rPr>
              <a:t>та</a:t>
            </a:r>
            <a:r>
              <a:rPr sz="2400" spc="-95" dirty="0">
                <a:solidFill>
                  <a:srgbClr val="0070C0"/>
                </a:solidFill>
                <a:latin typeface="Times New Roman"/>
                <a:cs typeface="Times New Roman"/>
              </a:rPr>
              <a:t> </a:t>
            </a:r>
            <a:r>
              <a:rPr sz="2400" dirty="0">
                <a:solidFill>
                  <a:srgbClr val="0070C0"/>
                </a:solidFill>
                <a:latin typeface="Times New Roman"/>
                <a:cs typeface="Times New Roman"/>
              </a:rPr>
              <a:t>знизити</a:t>
            </a:r>
            <a:r>
              <a:rPr sz="2400" spc="-105" dirty="0">
                <a:solidFill>
                  <a:srgbClr val="0070C0"/>
                </a:solidFill>
                <a:latin typeface="Times New Roman"/>
                <a:cs typeface="Times New Roman"/>
              </a:rPr>
              <a:t> </a:t>
            </a:r>
            <a:r>
              <a:rPr sz="2400" dirty="0">
                <a:solidFill>
                  <a:srgbClr val="0070C0"/>
                </a:solidFill>
                <a:latin typeface="Times New Roman"/>
                <a:cs typeface="Times New Roman"/>
              </a:rPr>
              <a:t>ризик</a:t>
            </a:r>
            <a:r>
              <a:rPr sz="2400" spc="-85" dirty="0">
                <a:solidFill>
                  <a:srgbClr val="0070C0"/>
                </a:solidFill>
                <a:latin typeface="Times New Roman"/>
                <a:cs typeface="Times New Roman"/>
              </a:rPr>
              <a:t> </a:t>
            </a:r>
            <a:r>
              <a:rPr sz="2400" dirty="0">
                <a:solidFill>
                  <a:srgbClr val="0070C0"/>
                </a:solidFill>
                <a:latin typeface="Times New Roman"/>
                <a:cs typeface="Times New Roman"/>
              </a:rPr>
              <a:t>появи</a:t>
            </a:r>
            <a:r>
              <a:rPr sz="2400" spc="-100" dirty="0">
                <a:solidFill>
                  <a:srgbClr val="0070C0"/>
                </a:solidFill>
                <a:latin typeface="Times New Roman"/>
                <a:cs typeface="Times New Roman"/>
              </a:rPr>
              <a:t> </a:t>
            </a:r>
            <a:r>
              <a:rPr sz="2400" dirty="0">
                <a:solidFill>
                  <a:srgbClr val="0070C0"/>
                </a:solidFill>
                <a:latin typeface="Times New Roman"/>
                <a:cs typeface="Times New Roman"/>
              </a:rPr>
              <a:t>ускладнень</a:t>
            </a:r>
            <a:r>
              <a:rPr sz="2400" spc="-85" dirty="0">
                <a:solidFill>
                  <a:srgbClr val="0070C0"/>
                </a:solidFill>
                <a:latin typeface="Times New Roman"/>
                <a:cs typeface="Times New Roman"/>
              </a:rPr>
              <a:t> </a:t>
            </a:r>
            <a:r>
              <a:rPr sz="2400" spc="-50" dirty="0">
                <a:solidFill>
                  <a:srgbClr val="0070C0"/>
                </a:solidFill>
                <a:latin typeface="Times New Roman"/>
                <a:cs typeface="Times New Roman"/>
              </a:rPr>
              <a:t>і </a:t>
            </a:r>
            <a:r>
              <a:rPr sz="2400" dirty="0">
                <a:solidFill>
                  <a:srgbClr val="0070C0"/>
                </a:solidFill>
                <a:latin typeface="Times New Roman"/>
                <a:cs typeface="Times New Roman"/>
              </a:rPr>
              <a:t>погіршення</a:t>
            </a:r>
            <a:r>
              <a:rPr sz="2400" spc="-105" dirty="0">
                <a:solidFill>
                  <a:srgbClr val="0070C0"/>
                </a:solidFill>
                <a:latin typeface="Times New Roman"/>
                <a:cs typeface="Times New Roman"/>
              </a:rPr>
              <a:t> </a:t>
            </a:r>
            <a:r>
              <a:rPr sz="2400" dirty="0">
                <a:solidFill>
                  <a:srgbClr val="0070C0"/>
                </a:solidFill>
                <a:latin typeface="Times New Roman"/>
                <a:cs typeface="Times New Roman"/>
              </a:rPr>
              <a:t>перебігу</a:t>
            </a:r>
            <a:r>
              <a:rPr sz="2400" spc="-120" dirty="0">
                <a:solidFill>
                  <a:srgbClr val="0070C0"/>
                </a:solidFill>
                <a:latin typeface="Times New Roman"/>
                <a:cs typeface="Times New Roman"/>
              </a:rPr>
              <a:t> </a:t>
            </a:r>
            <a:r>
              <a:rPr sz="2400" spc="-10" dirty="0">
                <a:solidFill>
                  <a:srgbClr val="0070C0"/>
                </a:solidFill>
                <a:latin typeface="Times New Roman"/>
                <a:cs typeface="Times New Roman"/>
              </a:rPr>
              <a:t>захворювання</a:t>
            </a:r>
            <a:r>
              <a:rPr sz="2400" spc="-100" dirty="0">
                <a:solidFill>
                  <a:srgbClr val="0070C0"/>
                </a:solidFill>
                <a:latin typeface="Times New Roman"/>
                <a:cs typeface="Times New Roman"/>
              </a:rPr>
              <a:t> </a:t>
            </a:r>
            <a:r>
              <a:rPr sz="2400" spc="-10" dirty="0">
                <a:solidFill>
                  <a:srgbClr val="0070C0"/>
                </a:solidFill>
                <a:latin typeface="Times New Roman"/>
                <a:cs typeface="Times New Roman"/>
              </a:rPr>
              <a:t>шляхом</a:t>
            </a:r>
            <a:r>
              <a:rPr sz="2400" spc="-90" dirty="0">
                <a:solidFill>
                  <a:srgbClr val="0070C0"/>
                </a:solidFill>
                <a:latin typeface="Times New Roman"/>
                <a:cs typeface="Times New Roman"/>
              </a:rPr>
              <a:t> </a:t>
            </a:r>
            <a:r>
              <a:rPr sz="2400" dirty="0">
                <a:solidFill>
                  <a:srgbClr val="0070C0"/>
                </a:solidFill>
                <a:latin typeface="Times New Roman"/>
                <a:cs typeface="Times New Roman"/>
              </a:rPr>
              <a:t>раціонального</a:t>
            </a:r>
            <a:r>
              <a:rPr sz="2400" spc="-90" dirty="0">
                <a:solidFill>
                  <a:srgbClr val="0070C0"/>
                </a:solidFill>
                <a:latin typeface="Times New Roman"/>
                <a:cs typeface="Times New Roman"/>
              </a:rPr>
              <a:t> </a:t>
            </a:r>
            <a:r>
              <a:rPr sz="2400" spc="-10" dirty="0">
                <a:solidFill>
                  <a:srgbClr val="0070C0"/>
                </a:solidFill>
                <a:latin typeface="Times New Roman"/>
                <a:cs typeface="Times New Roman"/>
              </a:rPr>
              <a:t>призначення </a:t>
            </a:r>
            <a:r>
              <a:rPr sz="2400" dirty="0">
                <a:solidFill>
                  <a:srgbClr val="0070C0"/>
                </a:solidFill>
                <a:latin typeface="Times New Roman"/>
                <a:cs typeface="Times New Roman"/>
              </a:rPr>
              <a:t>лікарських</a:t>
            </a:r>
            <a:r>
              <a:rPr sz="2400" spc="-70" dirty="0">
                <a:solidFill>
                  <a:srgbClr val="0070C0"/>
                </a:solidFill>
                <a:latin typeface="Times New Roman"/>
                <a:cs typeface="Times New Roman"/>
              </a:rPr>
              <a:t> </a:t>
            </a:r>
            <a:r>
              <a:rPr sz="2400" dirty="0">
                <a:solidFill>
                  <a:srgbClr val="0070C0"/>
                </a:solidFill>
                <a:latin typeface="Times New Roman"/>
                <a:cs typeface="Times New Roman"/>
              </a:rPr>
              <a:t>засобів</a:t>
            </a:r>
            <a:r>
              <a:rPr sz="2400" spc="-85" dirty="0">
                <a:solidFill>
                  <a:srgbClr val="0070C0"/>
                </a:solidFill>
                <a:latin typeface="Times New Roman"/>
                <a:cs typeface="Times New Roman"/>
              </a:rPr>
              <a:t> </a:t>
            </a:r>
            <a:r>
              <a:rPr sz="2400" dirty="0">
                <a:solidFill>
                  <a:srgbClr val="0070C0"/>
                </a:solidFill>
                <a:latin typeface="Times New Roman"/>
                <a:cs typeface="Times New Roman"/>
              </a:rPr>
              <a:t>і</a:t>
            </a:r>
            <a:r>
              <a:rPr sz="2400" spc="-95" dirty="0">
                <a:solidFill>
                  <a:srgbClr val="0070C0"/>
                </a:solidFill>
                <a:latin typeface="Times New Roman"/>
                <a:cs typeface="Times New Roman"/>
              </a:rPr>
              <a:t> </a:t>
            </a:r>
            <a:r>
              <a:rPr sz="2400" spc="-10" dirty="0">
                <a:solidFill>
                  <a:srgbClr val="0070C0"/>
                </a:solidFill>
                <a:latin typeface="Times New Roman"/>
                <a:cs typeface="Times New Roman"/>
              </a:rPr>
              <a:t>методів</a:t>
            </a:r>
            <a:r>
              <a:rPr sz="2400" spc="-75" dirty="0">
                <a:solidFill>
                  <a:srgbClr val="0070C0"/>
                </a:solidFill>
                <a:latin typeface="Times New Roman"/>
                <a:cs typeface="Times New Roman"/>
              </a:rPr>
              <a:t> </a:t>
            </a:r>
            <a:r>
              <a:rPr sz="2400" spc="-10" dirty="0" smtClean="0">
                <a:solidFill>
                  <a:srgbClr val="0070C0"/>
                </a:solidFill>
                <a:latin typeface="Times New Roman"/>
                <a:cs typeface="Times New Roman"/>
              </a:rPr>
              <a:t>лікування;</a:t>
            </a:r>
            <a:endParaRPr lang="ru-RU" sz="2400" dirty="0">
              <a:solidFill>
                <a:srgbClr val="0070C0"/>
              </a:solidFill>
              <a:latin typeface="Times New Roman"/>
              <a:cs typeface="Times New Roman"/>
            </a:endParaRPr>
          </a:p>
          <a:p>
            <a:pPr marL="1905000" marR="5080" indent="-457200" algn="just">
              <a:lnSpc>
                <a:spcPct val="90000"/>
              </a:lnSpc>
              <a:spcBef>
                <a:spcPts val="430"/>
              </a:spcBef>
              <a:buFont typeface="Wingdings" panose="05000000000000000000" pitchFamily="2" charset="2"/>
              <a:buChar char="v"/>
            </a:pPr>
            <a:r>
              <a:rPr lang="uk-UA" sz="2400" spc="-20" dirty="0" smtClean="0">
                <a:solidFill>
                  <a:srgbClr val="0070C0"/>
                </a:solidFill>
                <a:latin typeface="Times New Roman"/>
                <a:cs typeface="Times New Roman"/>
              </a:rPr>
              <a:t>Оптимізувати</a:t>
            </a:r>
            <a:r>
              <a:rPr sz="2400" spc="-90" dirty="0" smtClean="0">
                <a:solidFill>
                  <a:srgbClr val="0070C0"/>
                </a:solidFill>
                <a:latin typeface="Times New Roman"/>
                <a:cs typeface="Times New Roman"/>
              </a:rPr>
              <a:t> </a:t>
            </a:r>
            <a:r>
              <a:rPr sz="2400" dirty="0">
                <a:solidFill>
                  <a:srgbClr val="0070C0"/>
                </a:solidFill>
                <a:latin typeface="Times New Roman"/>
                <a:cs typeface="Times New Roman"/>
              </a:rPr>
              <a:t>діяльність</a:t>
            </a:r>
            <a:r>
              <a:rPr sz="2400" spc="-105" dirty="0">
                <a:solidFill>
                  <a:srgbClr val="0070C0"/>
                </a:solidFill>
                <a:latin typeface="Times New Roman"/>
                <a:cs typeface="Times New Roman"/>
              </a:rPr>
              <a:t> </a:t>
            </a:r>
            <a:r>
              <a:rPr sz="2400" dirty="0">
                <a:solidFill>
                  <a:srgbClr val="0070C0"/>
                </a:solidFill>
                <a:latin typeface="Times New Roman"/>
                <a:cs typeface="Times New Roman"/>
              </a:rPr>
              <a:t>національних</a:t>
            </a:r>
            <a:r>
              <a:rPr sz="2400" spc="-125" dirty="0">
                <a:solidFill>
                  <a:srgbClr val="0070C0"/>
                </a:solidFill>
                <a:latin typeface="Times New Roman"/>
                <a:cs typeface="Times New Roman"/>
              </a:rPr>
              <a:t> </a:t>
            </a:r>
            <a:r>
              <a:rPr sz="2400" dirty="0">
                <a:solidFill>
                  <a:srgbClr val="0070C0"/>
                </a:solidFill>
                <a:latin typeface="Times New Roman"/>
                <a:cs typeface="Times New Roman"/>
              </a:rPr>
              <a:t>систем</a:t>
            </a:r>
            <a:r>
              <a:rPr sz="2400" spc="-95" dirty="0">
                <a:solidFill>
                  <a:srgbClr val="0070C0"/>
                </a:solidFill>
                <a:latin typeface="Times New Roman"/>
                <a:cs typeface="Times New Roman"/>
              </a:rPr>
              <a:t> </a:t>
            </a:r>
            <a:r>
              <a:rPr sz="2400" spc="-25" dirty="0">
                <a:solidFill>
                  <a:srgbClr val="0070C0"/>
                </a:solidFill>
                <a:latin typeface="Times New Roman"/>
                <a:cs typeface="Times New Roman"/>
              </a:rPr>
              <a:t>охорони</a:t>
            </a:r>
            <a:r>
              <a:rPr sz="2400" spc="-125" dirty="0">
                <a:solidFill>
                  <a:srgbClr val="0070C0"/>
                </a:solidFill>
                <a:latin typeface="Times New Roman"/>
                <a:cs typeface="Times New Roman"/>
              </a:rPr>
              <a:t> </a:t>
            </a:r>
            <a:r>
              <a:rPr sz="2400" spc="-10" dirty="0" smtClean="0">
                <a:solidFill>
                  <a:srgbClr val="0070C0"/>
                </a:solidFill>
                <a:latin typeface="Times New Roman"/>
                <a:cs typeface="Times New Roman"/>
              </a:rPr>
              <a:t>здоров’я;</a:t>
            </a:r>
            <a:endParaRPr lang="ru-RU" sz="2400" dirty="0">
              <a:solidFill>
                <a:srgbClr val="0070C0"/>
              </a:solidFill>
              <a:latin typeface="Times New Roman"/>
              <a:cs typeface="Times New Roman"/>
            </a:endParaRPr>
          </a:p>
          <a:p>
            <a:pPr marL="1905000" marR="5080" indent="-457200" algn="just">
              <a:lnSpc>
                <a:spcPct val="90000"/>
              </a:lnSpc>
              <a:spcBef>
                <a:spcPts val="430"/>
              </a:spcBef>
              <a:buFont typeface="Wingdings" panose="05000000000000000000" pitchFamily="2" charset="2"/>
              <a:buChar char="v"/>
            </a:pPr>
            <a:r>
              <a:rPr sz="2400" spc="-20" dirty="0" smtClean="0">
                <a:solidFill>
                  <a:srgbClr val="0070C0"/>
                </a:solidFill>
                <a:latin typeface="Times New Roman"/>
                <a:cs typeface="Times New Roman"/>
              </a:rPr>
              <a:t>Оптимізувати</a:t>
            </a:r>
            <a:r>
              <a:rPr sz="2400" spc="-114" dirty="0" smtClean="0">
                <a:solidFill>
                  <a:srgbClr val="0070C0"/>
                </a:solidFill>
                <a:latin typeface="Times New Roman"/>
                <a:cs typeface="Times New Roman"/>
              </a:rPr>
              <a:t> </a:t>
            </a:r>
            <a:r>
              <a:rPr sz="2400" spc="-20" dirty="0">
                <a:solidFill>
                  <a:srgbClr val="0070C0"/>
                </a:solidFill>
                <a:latin typeface="Times New Roman"/>
                <a:cs typeface="Times New Roman"/>
              </a:rPr>
              <a:t>економічне</a:t>
            </a:r>
            <a:r>
              <a:rPr sz="2400" spc="-135" dirty="0">
                <a:solidFill>
                  <a:srgbClr val="0070C0"/>
                </a:solidFill>
                <a:latin typeface="Times New Roman"/>
                <a:cs typeface="Times New Roman"/>
              </a:rPr>
              <a:t> </a:t>
            </a:r>
            <a:r>
              <a:rPr sz="2400" dirty="0">
                <a:solidFill>
                  <a:srgbClr val="0070C0"/>
                </a:solidFill>
                <a:latin typeface="Times New Roman"/>
                <a:cs typeface="Times New Roman"/>
              </a:rPr>
              <a:t>забезпечення</a:t>
            </a:r>
            <a:r>
              <a:rPr sz="2400" spc="-135" dirty="0">
                <a:solidFill>
                  <a:srgbClr val="0070C0"/>
                </a:solidFill>
                <a:latin typeface="Times New Roman"/>
                <a:cs typeface="Times New Roman"/>
              </a:rPr>
              <a:t> </a:t>
            </a:r>
            <a:r>
              <a:rPr sz="2400" spc="-10" dirty="0">
                <a:solidFill>
                  <a:srgbClr val="0070C0"/>
                </a:solidFill>
                <a:latin typeface="Times New Roman"/>
                <a:cs typeface="Times New Roman"/>
              </a:rPr>
              <a:t>лікування,</a:t>
            </a:r>
            <a:r>
              <a:rPr sz="2400" spc="-130" dirty="0">
                <a:solidFill>
                  <a:srgbClr val="0070C0"/>
                </a:solidFill>
                <a:latin typeface="Times New Roman"/>
                <a:cs typeface="Times New Roman"/>
              </a:rPr>
              <a:t> </a:t>
            </a:r>
            <a:r>
              <a:rPr sz="2400" dirty="0">
                <a:solidFill>
                  <a:srgbClr val="0070C0"/>
                </a:solidFill>
                <a:latin typeface="Times New Roman"/>
                <a:cs typeface="Times New Roman"/>
              </a:rPr>
              <a:t>надаючи</a:t>
            </a:r>
            <a:r>
              <a:rPr sz="2400" spc="-114" dirty="0">
                <a:solidFill>
                  <a:srgbClr val="0070C0"/>
                </a:solidFill>
                <a:latin typeface="Times New Roman"/>
                <a:cs typeface="Times New Roman"/>
              </a:rPr>
              <a:t> </a:t>
            </a:r>
            <a:r>
              <a:rPr sz="2400" spc="-10" dirty="0">
                <a:solidFill>
                  <a:srgbClr val="0070C0"/>
                </a:solidFill>
                <a:latin typeface="Times New Roman"/>
                <a:cs typeface="Times New Roman"/>
              </a:rPr>
              <a:t>перевагу </a:t>
            </a:r>
            <a:r>
              <a:rPr sz="2400" dirty="0">
                <a:solidFill>
                  <a:srgbClr val="0070C0"/>
                </a:solidFill>
                <a:latin typeface="Times New Roman"/>
                <a:cs typeface="Times New Roman"/>
              </a:rPr>
              <a:t>менш</a:t>
            </a:r>
            <a:r>
              <a:rPr sz="2400" spc="-85" dirty="0">
                <a:solidFill>
                  <a:srgbClr val="0070C0"/>
                </a:solidFill>
                <a:latin typeface="Times New Roman"/>
                <a:cs typeface="Times New Roman"/>
              </a:rPr>
              <a:t> </a:t>
            </a:r>
            <a:r>
              <a:rPr sz="2400" dirty="0">
                <a:solidFill>
                  <a:srgbClr val="0070C0"/>
                </a:solidFill>
                <a:latin typeface="Times New Roman"/>
                <a:cs typeface="Times New Roman"/>
              </a:rPr>
              <a:t>дорогим</a:t>
            </a:r>
            <a:r>
              <a:rPr sz="2400" spc="-110" dirty="0">
                <a:solidFill>
                  <a:srgbClr val="0070C0"/>
                </a:solidFill>
                <a:latin typeface="Times New Roman"/>
                <a:cs typeface="Times New Roman"/>
              </a:rPr>
              <a:t> </a:t>
            </a:r>
            <a:r>
              <a:rPr sz="2400" dirty="0">
                <a:solidFill>
                  <a:srgbClr val="0070C0"/>
                </a:solidFill>
                <a:latin typeface="Times New Roman"/>
                <a:cs typeface="Times New Roman"/>
              </a:rPr>
              <a:t>і</a:t>
            </a:r>
            <a:r>
              <a:rPr sz="2400" spc="-100" dirty="0">
                <a:solidFill>
                  <a:srgbClr val="0070C0"/>
                </a:solidFill>
                <a:latin typeface="Times New Roman"/>
                <a:cs typeface="Times New Roman"/>
              </a:rPr>
              <a:t> </a:t>
            </a:r>
            <a:r>
              <a:rPr sz="2400" spc="-10" dirty="0">
                <a:solidFill>
                  <a:srgbClr val="0070C0"/>
                </a:solidFill>
                <a:latin typeface="Times New Roman"/>
                <a:cs typeface="Times New Roman"/>
              </a:rPr>
              <a:t>водночас</a:t>
            </a:r>
            <a:r>
              <a:rPr sz="2400" spc="-90" dirty="0">
                <a:solidFill>
                  <a:srgbClr val="0070C0"/>
                </a:solidFill>
                <a:latin typeface="Times New Roman"/>
                <a:cs typeface="Times New Roman"/>
              </a:rPr>
              <a:t> </a:t>
            </a:r>
            <a:r>
              <a:rPr sz="2400" dirty="0">
                <a:solidFill>
                  <a:srgbClr val="0070C0"/>
                </a:solidFill>
                <a:latin typeface="Times New Roman"/>
                <a:cs typeface="Times New Roman"/>
              </a:rPr>
              <a:t>достатньо</a:t>
            </a:r>
            <a:r>
              <a:rPr sz="2400" spc="-95" dirty="0">
                <a:solidFill>
                  <a:srgbClr val="0070C0"/>
                </a:solidFill>
                <a:latin typeface="Times New Roman"/>
                <a:cs typeface="Times New Roman"/>
              </a:rPr>
              <a:t> </a:t>
            </a:r>
            <a:r>
              <a:rPr sz="2400" dirty="0">
                <a:solidFill>
                  <a:srgbClr val="0070C0"/>
                </a:solidFill>
                <a:latin typeface="Times New Roman"/>
                <a:cs typeface="Times New Roman"/>
              </a:rPr>
              <a:t>ефективним</a:t>
            </a:r>
            <a:r>
              <a:rPr sz="2400" spc="-65" dirty="0">
                <a:solidFill>
                  <a:srgbClr val="0070C0"/>
                </a:solidFill>
                <a:latin typeface="Times New Roman"/>
                <a:cs typeface="Times New Roman"/>
              </a:rPr>
              <a:t> </a:t>
            </a:r>
            <a:r>
              <a:rPr sz="2400" dirty="0">
                <a:solidFill>
                  <a:srgbClr val="0070C0"/>
                </a:solidFill>
                <a:latin typeface="Times New Roman"/>
                <a:cs typeface="Times New Roman"/>
              </a:rPr>
              <a:t>лікарським</a:t>
            </a:r>
            <a:r>
              <a:rPr sz="2400" spc="-80" dirty="0">
                <a:solidFill>
                  <a:srgbClr val="0070C0"/>
                </a:solidFill>
                <a:latin typeface="Times New Roman"/>
                <a:cs typeface="Times New Roman"/>
              </a:rPr>
              <a:t> </a:t>
            </a:r>
            <a:r>
              <a:rPr sz="2400" spc="-10" dirty="0" smtClean="0">
                <a:solidFill>
                  <a:srgbClr val="0070C0"/>
                </a:solidFill>
                <a:latin typeface="Times New Roman"/>
                <a:cs typeface="Times New Roman"/>
              </a:rPr>
              <a:t>засобам,</a:t>
            </a:r>
            <a:r>
              <a:rPr lang="ru-RU" sz="2400" dirty="0">
                <a:solidFill>
                  <a:srgbClr val="0070C0"/>
                </a:solidFill>
                <a:latin typeface="Times New Roman"/>
                <a:cs typeface="Times New Roman"/>
              </a:rPr>
              <a:t> </a:t>
            </a:r>
            <a:r>
              <a:rPr sz="2400" spc="-10" dirty="0" smtClean="0">
                <a:solidFill>
                  <a:srgbClr val="0070C0"/>
                </a:solidFill>
                <a:latin typeface="Times New Roman"/>
                <a:cs typeface="Times New Roman"/>
              </a:rPr>
              <a:t>методам</a:t>
            </a:r>
            <a:r>
              <a:rPr sz="2400" spc="-80" dirty="0" smtClean="0">
                <a:solidFill>
                  <a:srgbClr val="0070C0"/>
                </a:solidFill>
                <a:latin typeface="Times New Roman"/>
                <a:cs typeface="Times New Roman"/>
              </a:rPr>
              <a:t> </a:t>
            </a:r>
            <a:r>
              <a:rPr sz="2400" dirty="0">
                <a:solidFill>
                  <a:srgbClr val="0070C0"/>
                </a:solidFill>
                <a:latin typeface="Times New Roman"/>
                <a:cs typeface="Times New Roman"/>
              </a:rPr>
              <a:t>діагностики</a:t>
            </a:r>
            <a:r>
              <a:rPr sz="2400" spc="-80" dirty="0">
                <a:solidFill>
                  <a:srgbClr val="0070C0"/>
                </a:solidFill>
                <a:latin typeface="Times New Roman"/>
                <a:cs typeface="Times New Roman"/>
              </a:rPr>
              <a:t> </a:t>
            </a:r>
            <a:r>
              <a:rPr sz="2400" dirty="0">
                <a:solidFill>
                  <a:srgbClr val="0070C0"/>
                </a:solidFill>
                <a:latin typeface="Times New Roman"/>
                <a:cs typeface="Times New Roman"/>
              </a:rPr>
              <a:t>і</a:t>
            </a:r>
            <a:r>
              <a:rPr sz="2400" spc="-90" dirty="0">
                <a:solidFill>
                  <a:srgbClr val="0070C0"/>
                </a:solidFill>
                <a:latin typeface="Times New Roman"/>
                <a:cs typeface="Times New Roman"/>
              </a:rPr>
              <a:t> </a:t>
            </a:r>
            <a:r>
              <a:rPr sz="2400" spc="-10" dirty="0">
                <a:solidFill>
                  <a:srgbClr val="0070C0"/>
                </a:solidFill>
                <a:latin typeface="Times New Roman"/>
                <a:cs typeface="Times New Roman"/>
              </a:rPr>
              <a:t>лікування.</a:t>
            </a:r>
            <a:endParaRPr sz="2400" dirty="0">
              <a:solidFill>
                <a:srgbClr val="0070C0"/>
              </a:solidFill>
              <a:latin typeface="Times New Roman"/>
              <a:cs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755394" y="193674"/>
            <a:ext cx="10212705" cy="6388735"/>
          </a:xfrm>
          <a:prstGeom prst="rect">
            <a:avLst/>
          </a:prstGeom>
        </p:spPr>
        <p:txBody>
          <a:bodyPr vert="horz" wrap="square" lIns="0" tIns="12065" rIns="0" bIns="0" rtlCol="0">
            <a:spAutoFit/>
          </a:bodyPr>
          <a:lstStyle/>
          <a:p>
            <a:pPr marL="3092450">
              <a:lnSpc>
                <a:spcPts val="2610"/>
              </a:lnSpc>
              <a:spcBef>
                <a:spcPts val="95"/>
              </a:spcBef>
            </a:pPr>
            <a:r>
              <a:rPr sz="2200" b="1" spc="-10" dirty="0">
                <a:solidFill>
                  <a:srgbClr val="0070C0"/>
                </a:solidFill>
                <a:latin typeface="Times New Roman"/>
                <a:cs typeface="Times New Roman"/>
              </a:rPr>
              <a:t>Принципами</a:t>
            </a:r>
            <a:r>
              <a:rPr sz="2200" b="1" spc="-60" dirty="0">
                <a:solidFill>
                  <a:srgbClr val="0070C0"/>
                </a:solidFill>
                <a:latin typeface="Times New Roman"/>
                <a:cs typeface="Times New Roman"/>
              </a:rPr>
              <a:t> </a:t>
            </a:r>
            <a:r>
              <a:rPr sz="2200" b="1" spc="-10" dirty="0">
                <a:solidFill>
                  <a:srgbClr val="0070C0"/>
                </a:solidFill>
                <a:latin typeface="Times New Roman"/>
                <a:cs typeface="Times New Roman"/>
              </a:rPr>
              <a:t>доказової</a:t>
            </a:r>
            <a:r>
              <a:rPr sz="2200" b="1" spc="-95" dirty="0">
                <a:solidFill>
                  <a:srgbClr val="0070C0"/>
                </a:solidFill>
                <a:latin typeface="Times New Roman"/>
                <a:cs typeface="Times New Roman"/>
              </a:rPr>
              <a:t> </a:t>
            </a:r>
            <a:r>
              <a:rPr sz="2200" b="1" dirty="0">
                <a:solidFill>
                  <a:srgbClr val="0070C0"/>
                </a:solidFill>
                <a:latin typeface="Times New Roman"/>
                <a:cs typeface="Times New Roman"/>
              </a:rPr>
              <a:t>медицини</a:t>
            </a:r>
            <a:r>
              <a:rPr sz="2200" b="1" spc="-75" dirty="0">
                <a:solidFill>
                  <a:srgbClr val="0070C0"/>
                </a:solidFill>
                <a:latin typeface="Times New Roman"/>
                <a:cs typeface="Times New Roman"/>
              </a:rPr>
              <a:t> </a:t>
            </a:r>
            <a:r>
              <a:rPr sz="2200" b="1" spc="-25" dirty="0">
                <a:solidFill>
                  <a:srgbClr val="0070C0"/>
                </a:solidFill>
                <a:latin typeface="Times New Roman"/>
                <a:cs typeface="Times New Roman"/>
              </a:rPr>
              <a:t>є:</a:t>
            </a:r>
            <a:endParaRPr sz="2200" dirty="0">
              <a:solidFill>
                <a:srgbClr val="0070C0"/>
              </a:solidFill>
              <a:latin typeface="Times New Roman"/>
              <a:cs typeface="Times New Roman"/>
            </a:endParaRPr>
          </a:p>
          <a:p>
            <a:pPr marL="175260" indent="-162560">
              <a:lnSpc>
                <a:spcPts val="2610"/>
              </a:lnSpc>
              <a:buChar char="-"/>
              <a:tabLst>
                <a:tab pos="175260" algn="l"/>
              </a:tabLst>
            </a:pPr>
            <a:r>
              <a:rPr sz="2200" spc="-10" dirty="0">
                <a:solidFill>
                  <a:srgbClr val="0070C0"/>
                </a:solidFill>
                <a:latin typeface="Times New Roman"/>
                <a:cs typeface="Times New Roman"/>
              </a:rPr>
              <a:t>використання</a:t>
            </a:r>
            <a:r>
              <a:rPr sz="2200" spc="-50" dirty="0">
                <a:solidFill>
                  <a:srgbClr val="0070C0"/>
                </a:solidFill>
                <a:latin typeface="Times New Roman"/>
                <a:cs typeface="Times New Roman"/>
              </a:rPr>
              <a:t> </a:t>
            </a:r>
            <a:r>
              <a:rPr sz="2200" spc="-45" dirty="0">
                <a:solidFill>
                  <a:srgbClr val="0070C0"/>
                </a:solidFill>
                <a:latin typeface="Times New Roman"/>
                <a:cs typeface="Times New Roman"/>
              </a:rPr>
              <a:t>науково-</a:t>
            </a:r>
            <a:r>
              <a:rPr sz="2200" dirty="0">
                <a:solidFill>
                  <a:srgbClr val="0070C0"/>
                </a:solidFill>
                <a:latin typeface="Times New Roman"/>
                <a:cs typeface="Times New Roman"/>
              </a:rPr>
              <a:t>медичної</a:t>
            </a:r>
            <a:r>
              <a:rPr sz="2200" spc="-60" dirty="0">
                <a:solidFill>
                  <a:srgbClr val="0070C0"/>
                </a:solidFill>
                <a:latin typeface="Times New Roman"/>
                <a:cs typeface="Times New Roman"/>
              </a:rPr>
              <a:t> </a:t>
            </a:r>
            <a:r>
              <a:rPr sz="2200" spc="-10" dirty="0">
                <a:solidFill>
                  <a:srgbClr val="0070C0"/>
                </a:solidFill>
                <a:latin typeface="Times New Roman"/>
                <a:cs typeface="Times New Roman"/>
              </a:rPr>
              <a:t>інформації</a:t>
            </a:r>
            <a:r>
              <a:rPr sz="2200" spc="-70" dirty="0">
                <a:solidFill>
                  <a:srgbClr val="0070C0"/>
                </a:solidFill>
                <a:latin typeface="Times New Roman"/>
                <a:cs typeface="Times New Roman"/>
              </a:rPr>
              <a:t> </a:t>
            </a:r>
            <a:r>
              <a:rPr sz="2200" dirty="0">
                <a:solidFill>
                  <a:srgbClr val="0070C0"/>
                </a:solidFill>
                <a:latin typeface="Times New Roman"/>
                <a:cs typeface="Times New Roman"/>
              </a:rPr>
              <a:t>лише</a:t>
            </a:r>
            <a:r>
              <a:rPr sz="2200" spc="-50" dirty="0">
                <a:solidFill>
                  <a:srgbClr val="0070C0"/>
                </a:solidFill>
                <a:latin typeface="Times New Roman"/>
                <a:cs typeface="Times New Roman"/>
              </a:rPr>
              <a:t> </a:t>
            </a:r>
            <a:r>
              <a:rPr sz="2200" spc="-10" dirty="0">
                <a:solidFill>
                  <a:srgbClr val="0070C0"/>
                </a:solidFill>
                <a:latin typeface="Times New Roman"/>
                <a:cs typeface="Times New Roman"/>
              </a:rPr>
              <a:t>найвищого</a:t>
            </a:r>
            <a:r>
              <a:rPr sz="2200" spc="-45" dirty="0">
                <a:solidFill>
                  <a:srgbClr val="0070C0"/>
                </a:solidFill>
                <a:latin typeface="Times New Roman"/>
                <a:cs typeface="Times New Roman"/>
              </a:rPr>
              <a:t> </a:t>
            </a:r>
            <a:r>
              <a:rPr sz="2200" dirty="0">
                <a:solidFill>
                  <a:srgbClr val="0070C0"/>
                </a:solidFill>
                <a:latin typeface="Times New Roman"/>
                <a:cs typeface="Times New Roman"/>
              </a:rPr>
              <a:t>рівня</a:t>
            </a:r>
            <a:r>
              <a:rPr sz="2200" spc="-60" dirty="0">
                <a:solidFill>
                  <a:srgbClr val="0070C0"/>
                </a:solidFill>
                <a:latin typeface="Times New Roman"/>
                <a:cs typeface="Times New Roman"/>
              </a:rPr>
              <a:t> </a:t>
            </a:r>
            <a:r>
              <a:rPr sz="2200" spc="-10" dirty="0">
                <a:solidFill>
                  <a:srgbClr val="0070C0"/>
                </a:solidFill>
                <a:latin typeface="Times New Roman"/>
                <a:cs typeface="Times New Roman"/>
              </a:rPr>
              <a:t>доказовості;</a:t>
            </a:r>
            <a:endParaRPr sz="2200" dirty="0">
              <a:solidFill>
                <a:srgbClr val="0070C0"/>
              </a:solidFill>
              <a:latin typeface="Times New Roman"/>
              <a:cs typeface="Times New Roman"/>
            </a:endParaRPr>
          </a:p>
          <a:p>
            <a:pPr marL="12700" marR="852169" indent="162560">
              <a:lnSpc>
                <a:spcPct val="100000"/>
              </a:lnSpc>
              <a:buChar char="-"/>
              <a:tabLst>
                <a:tab pos="175260" algn="l"/>
              </a:tabLst>
            </a:pPr>
            <a:r>
              <a:rPr sz="2200" dirty="0">
                <a:solidFill>
                  <a:srgbClr val="0070C0"/>
                </a:solidFill>
                <a:latin typeface="Times New Roman"/>
                <a:cs typeface="Times New Roman"/>
              </a:rPr>
              <a:t>постійного</a:t>
            </a:r>
            <a:r>
              <a:rPr sz="2200" spc="-80" dirty="0">
                <a:solidFill>
                  <a:srgbClr val="0070C0"/>
                </a:solidFill>
                <a:latin typeface="Times New Roman"/>
                <a:cs typeface="Times New Roman"/>
              </a:rPr>
              <a:t> </a:t>
            </a:r>
            <a:r>
              <a:rPr sz="2200" dirty="0">
                <a:solidFill>
                  <a:srgbClr val="0070C0"/>
                </a:solidFill>
                <a:latin typeface="Times New Roman"/>
                <a:cs typeface="Times New Roman"/>
              </a:rPr>
              <a:t>оновлення</a:t>
            </a:r>
            <a:r>
              <a:rPr sz="2200" spc="-60" dirty="0">
                <a:solidFill>
                  <a:srgbClr val="0070C0"/>
                </a:solidFill>
                <a:latin typeface="Times New Roman"/>
                <a:cs typeface="Times New Roman"/>
              </a:rPr>
              <a:t> </a:t>
            </a:r>
            <a:r>
              <a:rPr sz="2200" spc="-10" dirty="0">
                <a:solidFill>
                  <a:srgbClr val="0070C0"/>
                </a:solidFill>
                <a:latin typeface="Times New Roman"/>
                <a:cs typeface="Times New Roman"/>
              </a:rPr>
              <a:t>інформації</a:t>
            </a:r>
            <a:r>
              <a:rPr sz="2200" spc="-95" dirty="0">
                <a:solidFill>
                  <a:srgbClr val="0070C0"/>
                </a:solidFill>
                <a:latin typeface="Times New Roman"/>
                <a:cs typeface="Times New Roman"/>
              </a:rPr>
              <a:t> </a:t>
            </a:r>
            <a:r>
              <a:rPr sz="2200" dirty="0">
                <a:solidFill>
                  <a:srgbClr val="0070C0"/>
                </a:solidFill>
                <a:latin typeface="Times New Roman"/>
                <a:cs typeface="Times New Roman"/>
              </a:rPr>
              <a:t>щодо</a:t>
            </a:r>
            <a:r>
              <a:rPr sz="2200" spc="-60" dirty="0">
                <a:solidFill>
                  <a:srgbClr val="0070C0"/>
                </a:solidFill>
                <a:latin typeface="Times New Roman"/>
                <a:cs typeface="Times New Roman"/>
              </a:rPr>
              <a:t> </a:t>
            </a:r>
            <a:r>
              <a:rPr sz="2200" dirty="0">
                <a:solidFill>
                  <a:srgbClr val="0070C0"/>
                </a:solidFill>
                <a:latin typeface="Times New Roman"/>
                <a:cs typeface="Times New Roman"/>
              </a:rPr>
              <a:t>досягнень</a:t>
            </a:r>
            <a:r>
              <a:rPr sz="2200" spc="-65" dirty="0">
                <a:solidFill>
                  <a:srgbClr val="0070C0"/>
                </a:solidFill>
                <a:latin typeface="Times New Roman"/>
                <a:cs typeface="Times New Roman"/>
              </a:rPr>
              <a:t> </a:t>
            </a:r>
            <a:r>
              <a:rPr sz="2200" dirty="0">
                <a:solidFill>
                  <a:srgbClr val="0070C0"/>
                </a:solidFill>
                <a:latin typeface="Times New Roman"/>
                <a:cs typeface="Times New Roman"/>
              </a:rPr>
              <a:t>медичної</a:t>
            </a:r>
            <a:r>
              <a:rPr sz="2200" spc="-70" dirty="0">
                <a:solidFill>
                  <a:srgbClr val="0070C0"/>
                </a:solidFill>
                <a:latin typeface="Times New Roman"/>
                <a:cs typeface="Times New Roman"/>
              </a:rPr>
              <a:t> </a:t>
            </a:r>
            <a:r>
              <a:rPr sz="2200" spc="-10" dirty="0">
                <a:solidFill>
                  <a:srgbClr val="0070C0"/>
                </a:solidFill>
                <a:latin typeface="Times New Roman"/>
                <a:cs typeface="Times New Roman"/>
              </a:rPr>
              <a:t>науки</a:t>
            </a:r>
            <a:r>
              <a:rPr sz="2200" spc="-80" dirty="0">
                <a:solidFill>
                  <a:srgbClr val="0070C0"/>
                </a:solidFill>
                <a:latin typeface="Times New Roman"/>
                <a:cs typeface="Times New Roman"/>
              </a:rPr>
              <a:t> </a:t>
            </a:r>
            <a:r>
              <a:rPr sz="2200" dirty="0">
                <a:solidFill>
                  <a:srgbClr val="0070C0"/>
                </a:solidFill>
                <a:latin typeface="Times New Roman"/>
                <a:cs typeface="Times New Roman"/>
              </a:rPr>
              <a:t>і</a:t>
            </a:r>
            <a:r>
              <a:rPr sz="2200" spc="-80" dirty="0">
                <a:solidFill>
                  <a:srgbClr val="0070C0"/>
                </a:solidFill>
                <a:latin typeface="Times New Roman"/>
                <a:cs typeface="Times New Roman"/>
              </a:rPr>
              <a:t> </a:t>
            </a:r>
            <a:r>
              <a:rPr sz="2200" spc="-10" dirty="0">
                <a:solidFill>
                  <a:srgbClr val="0070C0"/>
                </a:solidFill>
                <a:latin typeface="Times New Roman"/>
                <a:cs typeface="Times New Roman"/>
              </a:rPr>
              <a:t>клінічної практики;</a:t>
            </a:r>
            <a:endParaRPr sz="2200" dirty="0">
              <a:solidFill>
                <a:srgbClr val="0070C0"/>
              </a:solidFill>
              <a:latin typeface="Times New Roman"/>
              <a:cs typeface="Times New Roman"/>
            </a:endParaRPr>
          </a:p>
          <a:p>
            <a:pPr marL="175260" indent="-162560">
              <a:lnSpc>
                <a:spcPct val="100000"/>
              </a:lnSpc>
              <a:buChar char="-"/>
              <a:tabLst>
                <a:tab pos="175260" algn="l"/>
              </a:tabLst>
            </a:pPr>
            <a:r>
              <a:rPr sz="2200" dirty="0">
                <a:solidFill>
                  <a:srgbClr val="0070C0"/>
                </a:solidFill>
                <a:latin typeface="Times New Roman"/>
                <a:cs typeface="Times New Roman"/>
              </a:rPr>
              <a:t>постійного</a:t>
            </a:r>
            <a:r>
              <a:rPr sz="2200" spc="-65" dirty="0">
                <a:solidFill>
                  <a:srgbClr val="0070C0"/>
                </a:solidFill>
                <a:latin typeface="Times New Roman"/>
                <a:cs typeface="Times New Roman"/>
              </a:rPr>
              <a:t> </a:t>
            </a:r>
            <a:r>
              <a:rPr sz="2200" dirty="0">
                <a:solidFill>
                  <a:srgbClr val="0070C0"/>
                </a:solidFill>
                <a:latin typeface="Times New Roman"/>
                <a:cs typeface="Times New Roman"/>
              </a:rPr>
              <a:t>знайомства</a:t>
            </a:r>
            <a:r>
              <a:rPr sz="2200" spc="-55" dirty="0">
                <a:solidFill>
                  <a:srgbClr val="0070C0"/>
                </a:solidFill>
                <a:latin typeface="Times New Roman"/>
                <a:cs typeface="Times New Roman"/>
              </a:rPr>
              <a:t> </a:t>
            </a:r>
            <a:r>
              <a:rPr sz="2200" dirty="0">
                <a:solidFill>
                  <a:srgbClr val="0070C0"/>
                </a:solidFill>
                <a:latin typeface="Times New Roman"/>
                <a:cs typeface="Times New Roman"/>
              </a:rPr>
              <a:t>всіх</a:t>
            </a:r>
            <a:r>
              <a:rPr sz="2200" spc="-60" dirty="0">
                <a:solidFill>
                  <a:srgbClr val="0070C0"/>
                </a:solidFill>
                <a:latin typeface="Times New Roman"/>
                <a:cs typeface="Times New Roman"/>
              </a:rPr>
              <a:t> </a:t>
            </a:r>
            <a:r>
              <a:rPr sz="2200" dirty="0">
                <a:solidFill>
                  <a:srgbClr val="0070C0"/>
                </a:solidFill>
                <a:latin typeface="Times New Roman"/>
                <a:cs typeface="Times New Roman"/>
              </a:rPr>
              <a:t>учасників</a:t>
            </a:r>
            <a:r>
              <a:rPr sz="2200" spc="-55" dirty="0">
                <a:solidFill>
                  <a:srgbClr val="0070C0"/>
                </a:solidFill>
                <a:latin typeface="Times New Roman"/>
                <a:cs typeface="Times New Roman"/>
              </a:rPr>
              <a:t> </a:t>
            </a:r>
            <a:r>
              <a:rPr sz="2200" dirty="0">
                <a:solidFill>
                  <a:srgbClr val="0070C0"/>
                </a:solidFill>
                <a:latin typeface="Times New Roman"/>
                <a:cs typeface="Times New Roman"/>
              </a:rPr>
              <a:t>медичної</a:t>
            </a:r>
            <a:r>
              <a:rPr sz="2200" spc="-60" dirty="0">
                <a:solidFill>
                  <a:srgbClr val="0070C0"/>
                </a:solidFill>
                <a:latin typeface="Times New Roman"/>
                <a:cs typeface="Times New Roman"/>
              </a:rPr>
              <a:t> </a:t>
            </a:r>
            <a:r>
              <a:rPr sz="2200" dirty="0">
                <a:solidFill>
                  <a:srgbClr val="0070C0"/>
                </a:solidFill>
                <a:latin typeface="Times New Roman"/>
                <a:cs typeface="Times New Roman"/>
              </a:rPr>
              <a:t>галузі</a:t>
            </a:r>
            <a:r>
              <a:rPr sz="2200" spc="-55" dirty="0">
                <a:solidFill>
                  <a:srgbClr val="0070C0"/>
                </a:solidFill>
                <a:latin typeface="Times New Roman"/>
                <a:cs typeface="Times New Roman"/>
              </a:rPr>
              <a:t> </a:t>
            </a:r>
            <a:r>
              <a:rPr sz="2200" dirty="0">
                <a:solidFill>
                  <a:srgbClr val="0070C0"/>
                </a:solidFill>
                <a:latin typeface="Times New Roman"/>
                <a:cs typeface="Times New Roman"/>
              </a:rPr>
              <a:t>з</a:t>
            </a:r>
            <a:r>
              <a:rPr sz="2200" spc="-55" dirty="0">
                <a:solidFill>
                  <a:srgbClr val="0070C0"/>
                </a:solidFill>
                <a:latin typeface="Times New Roman"/>
                <a:cs typeface="Times New Roman"/>
              </a:rPr>
              <a:t> </a:t>
            </a:r>
            <a:r>
              <a:rPr sz="2200" dirty="0">
                <a:solidFill>
                  <a:srgbClr val="0070C0"/>
                </a:solidFill>
                <a:latin typeface="Times New Roman"/>
                <a:cs typeface="Times New Roman"/>
              </a:rPr>
              <a:t>досягненнями</a:t>
            </a:r>
            <a:r>
              <a:rPr sz="2200" spc="-65" dirty="0">
                <a:solidFill>
                  <a:srgbClr val="0070C0"/>
                </a:solidFill>
                <a:latin typeface="Times New Roman"/>
                <a:cs typeface="Times New Roman"/>
              </a:rPr>
              <a:t> </a:t>
            </a:r>
            <a:r>
              <a:rPr sz="2200" spc="-10" dirty="0">
                <a:solidFill>
                  <a:srgbClr val="0070C0"/>
                </a:solidFill>
                <a:latin typeface="Times New Roman"/>
                <a:cs typeface="Times New Roman"/>
              </a:rPr>
              <a:t>науки</a:t>
            </a:r>
            <a:r>
              <a:rPr sz="2200" spc="-70" dirty="0">
                <a:solidFill>
                  <a:srgbClr val="0070C0"/>
                </a:solidFill>
                <a:latin typeface="Times New Roman"/>
                <a:cs typeface="Times New Roman"/>
              </a:rPr>
              <a:t> </a:t>
            </a:r>
            <a:r>
              <a:rPr sz="2200" spc="-50" dirty="0">
                <a:solidFill>
                  <a:srgbClr val="0070C0"/>
                </a:solidFill>
                <a:latin typeface="Times New Roman"/>
                <a:cs typeface="Times New Roman"/>
              </a:rPr>
              <a:t>і</a:t>
            </a:r>
            <a:endParaRPr sz="2200" dirty="0">
              <a:solidFill>
                <a:srgbClr val="0070C0"/>
              </a:solidFill>
              <a:latin typeface="Times New Roman"/>
              <a:cs typeface="Times New Roman"/>
            </a:endParaRPr>
          </a:p>
          <a:p>
            <a:pPr marL="12700">
              <a:lnSpc>
                <a:spcPct val="100000"/>
              </a:lnSpc>
            </a:pPr>
            <a:r>
              <a:rPr sz="2200" spc="-10" dirty="0">
                <a:solidFill>
                  <a:srgbClr val="0070C0"/>
                </a:solidFill>
                <a:latin typeface="Times New Roman"/>
                <a:cs typeface="Times New Roman"/>
              </a:rPr>
              <a:t>практики;</a:t>
            </a:r>
            <a:endParaRPr sz="2200" dirty="0">
              <a:solidFill>
                <a:srgbClr val="0070C0"/>
              </a:solidFill>
              <a:latin typeface="Times New Roman"/>
              <a:cs typeface="Times New Roman"/>
            </a:endParaRPr>
          </a:p>
          <a:p>
            <a:pPr marL="175260" indent="-162560">
              <a:lnSpc>
                <a:spcPct val="100000"/>
              </a:lnSpc>
              <a:buChar char="-"/>
              <a:tabLst>
                <a:tab pos="175260" algn="l"/>
              </a:tabLst>
            </a:pPr>
            <a:r>
              <a:rPr sz="2200" dirty="0">
                <a:solidFill>
                  <a:srgbClr val="0070C0"/>
                </a:solidFill>
                <a:latin typeface="Times New Roman"/>
                <a:cs typeface="Times New Roman"/>
              </a:rPr>
              <a:t>оптимальної</a:t>
            </a:r>
            <a:r>
              <a:rPr sz="2200" spc="-105" dirty="0">
                <a:solidFill>
                  <a:srgbClr val="0070C0"/>
                </a:solidFill>
                <a:latin typeface="Times New Roman"/>
                <a:cs typeface="Times New Roman"/>
              </a:rPr>
              <a:t> </a:t>
            </a:r>
            <a:r>
              <a:rPr sz="2200" dirty="0">
                <a:solidFill>
                  <a:srgbClr val="0070C0"/>
                </a:solidFill>
                <a:latin typeface="Times New Roman"/>
                <a:cs typeface="Times New Roman"/>
              </a:rPr>
              <a:t>діагностичної</a:t>
            </a:r>
            <a:r>
              <a:rPr sz="2200" spc="-90" dirty="0">
                <a:solidFill>
                  <a:srgbClr val="0070C0"/>
                </a:solidFill>
                <a:latin typeface="Times New Roman"/>
                <a:cs typeface="Times New Roman"/>
              </a:rPr>
              <a:t> </a:t>
            </a:r>
            <a:r>
              <a:rPr sz="2200" spc="-10" dirty="0">
                <a:solidFill>
                  <a:srgbClr val="0070C0"/>
                </a:solidFill>
                <a:latin typeface="Times New Roman"/>
                <a:cs typeface="Times New Roman"/>
              </a:rPr>
              <a:t>доцільності;</a:t>
            </a:r>
            <a:endParaRPr sz="2200" dirty="0">
              <a:solidFill>
                <a:srgbClr val="0070C0"/>
              </a:solidFill>
              <a:latin typeface="Times New Roman"/>
              <a:cs typeface="Times New Roman"/>
            </a:endParaRPr>
          </a:p>
          <a:p>
            <a:pPr marL="175260" indent="-162560">
              <a:lnSpc>
                <a:spcPct val="100000"/>
              </a:lnSpc>
              <a:buChar char="-"/>
              <a:tabLst>
                <a:tab pos="175260" algn="l"/>
              </a:tabLst>
            </a:pPr>
            <a:r>
              <a:rPr sz="2200" dirty="0">
                <a:solidFill>
                  <a:srgbClr val="0070C0"/>
                </a:solidFill>
                <a:latin typeface="Times New Roman"/>
                <a:cs typeface="Times New Roman"/>
              </a:rPr>
              <a:t>раціональної</a:t>
            </a:r>
            <a:r>
              <a:rPr sz="2200" spc="-50" dirty="0">
                <a:solidFill>
                  <a:srgbClr val="0070C0"/>
                </a:solidFill>
                <a:latin typeface="Times New Roman"/>
                <a:cs typeface="Times New Roman"/>
              </a:rPr>
              <a:t> </a:t>
            </a:r>
            <a:r>
              <a:rPr sz="2200" spc="-20" dirty="0">
                <a:solidFill>
                  <a:srgbClr val="0070C0"/>
                </a:solidFill>
                <a:latin typeface="Times New Roman"/>
                <a:cs typeface="Times New Roman"/>
              </a:rPr>
              <a:t>фармакотерапії</a:t>
            </a:r>
            <a:r>
              <a:rPr sz="2200" spc="-50" dirty="0">
                <a:solidFill>
                  <a:srgbClr val="0070C0"/>
                </a:solidFill>
                <a:latin typeface="Times New Roman"/>
                <a:cs typeface="Times New Roman"/>
              </a:rPr>
              <a:t> </a:t>
            </a:r>
            <a:r>
              <a:rPr sz="2200" dirty="0">
                <a:solidFill>
                  <a:srgbClr val="0070C0"/>
                </a:solidFill>
                <a:latin typeface="Times New Roman"/>
                <a:cs typeface="Times New Roman"/>
              </a:rPr>
              <a:t>як</a:t>
            </a:r>
            <a:r>
              <a:rPr sz="2200" spc="-35" dirty="0">
                <a:solidFill>
                  <a:srgbClr val="0070C0"/>
                </a:solidFill>
                <a:latin typeface="Times New Roman"/>
                <a:cs typeface="Times New Roman"/>
              </a:rPr>
              <a:t> </a:t>
            </a:r>
            <a:r>
              <a:rPr sz="2200" dirty="0">
                <a:solidFill>
                  <a:srgbClr val="0070C0"/>
                </a:solidFill>
                <a:latin typeface="Times New Roman"/>
                <a:cs typeface="Times New Roman"/>
              </a:rPr>
              <a:t>основи</a:t>
            </a:r>
            <a:r>
              <a:rPr sz="2200" spc="-55" dirty="0">
                <a:solidFill>
                  <a:srgbClr val="0070C0"/>
                </a:solidFill>
                <a:latin typeface="Times New Roman"/>
                <a:cs typeface="Times New Roman"/>
              </a:rPr>
              <a:t> </a:t>
            </a:r>
            <a:r>
              <a:rPr sz="2200" dirty="0">
                <a:solidFill>
                  <a:srgbClr val="0070C0"/>
                </a:solidFill>
                <a:latin typeface="Times New Roman"/>
                <a:cs typeface="Times New Roman"/>
              </a:rPr>
              <a:t>для</a:t>
            </a:r>
            <a:r>
              <a:rPr sz="2200" spc="-35" dirty="0">
                <a:solidFill>
                  <a:srgbClr val="0070C0"/>
                </a:solidFill>
                <a:latin typeface="Times New Roman"/>
                <a:cs typeface="Times New Roman"/>
              </a:rPr>
              <a:t> </a:t>
            </a:r>
            <a:r>
              <a:rPr sz="2200" spc="-10" dirty="0">
                <a:solidFill>
                  <a:srgbClr val="0070C0"/>
                </a:solidFill>
                <a:latin typeface="Times New Roman"/>
                <a:cs typeface="Times New Roman"/>
              </a:rPr>
              <a:t>індивідуальних</a:t>
            </a:r>
            <a:r>
              <a:rPr sz="2200" spc="-40" dirty="0">
                <a:solidFill>
                  <a:srgbClr val="0070C0"/>
                </a:solidFill>
                <a:latin typeface="Times New Roman"/>
                <a:cs typeface="Times New Roman"/>
              </a:rPr>
              <a:t> </a:t>
            </a:r>
            <a:r>
              <a:rPr sz="2200" spc="-10" dirty="0">
                <a:solidFill>
                  <a:srgbClr val="0070C0"/>
                </a:solidFill>
                <a:latin typeface="Times New Roman"/>
                <a:cs typeface="Times New Roman"/>
              </a:rPr>
              <a:t>програм</a:t>
            </a:r>
            <a:endParaRPr sz="2200" dirty="0">
              <a:solidFill>
                <a:srgbClr val="0070C0"/>
              </a:solidFill>
              <a:latin typeface="Times New Roman"/>
              <a:cs typeface="Times New Roman"/>
            </a:endParaRPr>
          </a:p>
          <a:p>
            <a:pPr marL="12700">
              <a:lnSpc>
                <a:spcPct val="100000"/>
              </a:lnSpc>
            </a:pPr>
            <a:r>
              <a:rPr sz="2200" spc="-10" dirty="0">
                <a:solidFill>
                  <a:srgbClr val="0070C0"/>
                </a:solidFill>
                <a:latin typeface="Times New Roman"/>
                <a:cs typeface="Times New Roman"/>
              </a:rPr>
              <a:t>високоефективного,</a:t>
            </a:r>
            <a:r>
              <a:rPr sz="2200" spc="-75" dirty="0">
                <a:solidFill>
                  <a:srgbClr val="0070C0"/>
                </a:solidFill>
                <a:latin typeface="Times New Roman"/>
                <a:cs typeface="Times New Roman"/>
              </a:rPr>
              <a:t> </a:t>
            </a:r>
            <a:r>
              <a:rPr sz="2200" spc="-10" dirty="0">
                <a:solidFill>
                  <a:srgbClr val="0070C0"/>
                </a:solidFill>
                <a:latin typeface="Times New Roman"/>
                <a:cs typeface="Times New Roman"/>
              </a:rPr>
              <a:t>безпечного</a:t>
            </a:r>
            <a:r>
              <a:rPr sz="2200" spc="-50" dirty="0">
                <a:solidFill>
                  <a:srgbClr val="0070C0"/>
                </a:solidFill>
                <a:latin typeface="Times New Roman"/>
                <a:cs typeface="Times New Roman"/>
              </a:rPr>
              <a:t> </a:t>
            </a:r>
            <a:r>
              <a:rPr sz="2200" dirty="0">
                <a:solidFill>
                  <a:srgbClr val="0070C0"/>
                </a:solidFill>
                <a:latin typeface="Times New Roman"/>
                <a:cs typeface="Times New Roman"/>
              </a:rPr>
              <a:t>і</a:t>
            </a:r>
            <a:r>
              <a:rPr sz="2200" spc="-85" dirty="0">
                <a:solidFill>
                  <a:srgbClr val="0070C0"/>
                </a:solidFill>
                <a:latin typeface="Times New Roman"/>
                <a:cs typeface="Times New Roman"/>
              </a:rPr>
              <a:t> </a:t>
            </a:r>
            <a:r>
              <a:rPr sz="2200" spc="-10" dirty="0">
                <a:solidFill>
                  <a:srgbClr val="0070C0"/>
                </a:solidFill>
                <a:latin typeface="Times New Roman"/>
                <a:cs typeface="Times New Roman"/>
              </a:rPr>
              <a:t>економічно</a:t>
            </a:r>
            <a:r>
              <a:rPr sz="2200" spc="-90" dirty="0">
                <a:solidFill>
                  <a:srgbClr val="0070C0"/>
                </a:solidFill>
                <a:latin typeface="Times New Roman"/>
                <a:cs typeface="Times New Roman"/>
              </a:rPr>
              <a:t> </a:t>
            </a:r>
            <a:r>
              <a:rPr sz="2200" spc="-10" dirty="0">
                <a:solidFill>
                  <a:srgbClr val="0070C0"/>
                </a:solidFill>
                <a:latin typeface="Times New Roman"/>
                <a:cs typeface="Times New Roman"/>
              </a:rPr>
              <a:t>виправданого</a:t>
            </a:r>
            <a:r>
              <a:rPr sz="2200" spc="-75" dirty="0">
                <a:solidFill>
                  <a:srgbClr val="0070C0"/>
                </a:solidFill>
                <a:latin typeface="Times New Roman"/>
                <a:cs typeface="Times New Roman"/>
              </a:rPr>
              <a:t> </a:t>
            </a:r>
            <a:r>
              <a:rPr sz="2200" dirty="0">
                <a:solidFill>
                  <a:srgbClr val="0070C0"/>
                </a:solidFill>
                <a:latin typeface="Times New Roman"/>
                <a:cs typeface="Times New Roman"/>
              </a:rPr>
              <a:t>лікування</a:t>
            </a:r>
            <a:r>
              <a:rPr sz="2200" spc="-80" dirty="0">
                <a:solidFill>
                  <a:srgbClr val="0070C0"/>
                </a:solidFill>
                <a:latin typeface="Times New Roman"/>
                <a:cs typeface="Times New Roman"/>
              </a:rPr>
              <a:t> </a:t>
            </a:r>
            <a:r>
              <a:rPr sz="2200" spc="-60" dirty="0">
                <a:solidFill>
                  <a:srgbClr val="0070C0"/>
                </a:solidFill>
                <a:latin typeface="Times New Roman"/>
                <a:cs typeface="Times New Roman"/>
              </a:rPr>
              <a:t>будь-</a:t>
            </a:r>
            <a:r>
              <a:rPr sz="2200" spc="-10" dirty="0">
                <a:solidFill>
                  <a:srgbClr val="0070C0"/>
                </a:solidFill>
                <a:latin typeface="Times New Roman"/>
                <a:cs typeface="Times New Roman"/>
              </a:rPr>
              <a:t>якого</a:t>
            </a:r>
            <a:endParaRPr sz="2200" dirty="0">
              <a:solidFill>
                <a:srgbClr val="0070C0"/>
              </a:solidFill>
              <a:latin typeface="Times New Roman"/>
              <a:cs typeface="Times New Roman"/>
            </a:endParaRPr>
          </a:p>
          <a:p>
            <a:pPr marL="12700">
              <a:lnSpc>
                <a:spcPct val="100000"/>
              </a:lnSpc>
              <a:spcBef>
                <a:spcPts val="5"/>
              </a:spcBef>
            </a:pPr>
            <a:r>
              <a:rPr sz="2200" spc="-10" dirty="0">
                <a:solidFill>
                  <a:srgbClr val="0070C0"/>
                </a:solidFill>
                <a:latin typeface="Times New Roman"/>
                <a:cs typeface="Times New Roman"/>
              </a:rPr>
              <a:t>захворювання;</a:t>
            </a:r>
            <a:endParaRPr sz="2200" dirty="0">
              <a:solidFill>
                <a:srgbClr val="0070C0"/>
              </a:solidFill>
              <a:latin typeface="Times New Roman"/>
              <a:cs typeface="Times New Roman"/>
            </a:endParaRPr>
          </a:p>
          <a:p>
            <a:pPr marL="175260" indent="-162560">
              <a:lnSpc>
                <a:spcPct val="100000"/>
              </a:lnSpc>
              <a:buChar char="-"/>
              <a:tabLst>
                <a:tab pos="175260" algn="l"/>
              </a:tabLst>
            </a:pPr>
            <a:r>
              <a:rPr sz="2200" spc="-30" dirty="0">
                <a:solidFill>
                  <a:srgbClr val="0070C0"/>
                </a:solidFill>
                <a:latin typeface="Times New Roman"/>
                <a:cs typeface="Times New Roman"/>
              </a:rPr>
              <a:t>науково</a:t>
            </a:r>
            <a:r>
              <a:rPr sz="2200" spc="-65" dirty="0">
                <a:solidFill>
                  <a:srgbClr val="0070C0"/>
                </a:solidFill>
                <a:latin typeface="Times New Roman"/>
                <a:cs typeface="Times New Roman"/>
              </a:rPr>
              <a:t> </a:t>
            </a:r>
            <a:r>
              <a:rPr sz="2200" spc="-20" dirty="0">
                <a:solidFill>
                  <a:srgbClr val="0070C0"/>
                </a:solidFill>
                <a:latin typeface="Times New Roman"/>
                <a:cs typeface="Times New Roman"/>
              </a:rPr>
              <a:t>обґрунтованого</a:t>
            </a:r>
            <a:r>
              <a:rPr sz="2200" spc="-55" dirty="0">
                <a:solidFill>
                  <a:srgbClr val="0070C0"/>
                </a:solidFill>
                <a:latin typeface="Times New Roman"/>
                <a:cs typeface="Times New Roman"/>
              </a:rPr>
              <a:t> </a:t>
            </a:r>
            <a:r>
              <a:rPr sz="2200" spc="-10" dirty="0">
                <a:solidFill>
                  <a:srgbClr val="0070C0"/>
                </a:solidFill>
                <a:latin typeface="Times New Roman"/>
                <a:cs typeface="Times New Roman"/>
              </a:rPr>
              <a:t>прогнозу</a:t>
            </a:r>
            <a:r>
              <a:rPr sz="2200" spc="-55" dirty="0">
                <a:solidFill>
                  <a:srgbClr val="0070C0"/>
                </a:solidFill>
                <a:latin typeface="Times New Roman"/>
                <a:cs typeface="Times New Roman"/>
              </a:rPr>
              <a:t> </a:t>
            </a:r>
            <a:r>
              <a:rPr sz="2200" spc="-10" dirty="0">
                <a:solidFill>
                  <a:srgbClr val="0070C0"/>
                </a:solidFill>
                <a:latin typeface="Times New Roman"/>
                <a:cs typeface="Times New Roman"/>
              </a:rPr>
              <a:t>захворювання;</a:t>
            </a:r>
            <a:endParaRPr sz="2200" dirty="0">
              <a:solidFill>
                <a:srgbClr val="0070C0"/>
              </a:solidFill>
              <a:latin typeface="Times New Roman"/>
              <a:cs typeface="Times New Roman"/>
            </a:endParaRPr>
          </a:p>
          <a:p>
            <a:pPr marL="175260" indent="-162560">
              <a:lnSpc>
                <a:spcPct val="100000"/>
              </a:lnSpc>
              <a:buChar char="-"/>
              <a:tabLst>
                <a:tab pos="175260" algn="l"/>
              </a:tabLst>
            </a:pPr>
            <a:r>
              <a:rPr sz="2200" dirty="0">
                <a:solidFill>
                  <a:srgbClr val="0070C0"/>
                </a:solidFill>
                <a:latin typeface="Times New Roman"/>
                <a:cs typeface="Times New Roman"/>
              </a:rPr>
              <a:t>постійного</a:t>
            </a:r>
            <a:r>
              <a:rPr sz="2200" spc="-110" dirty="0">
                <a:solidFill>
                  <a:srgbClr val="0070C0"/>
                </a:solidFill>
                <a:latin typeface="Times New Roman"/>
                <a:cs typeface="Times New Roman"/>
              </a:rPr>
              <a:t> </a:t>
            </a:r>
            <a:r>
              <a:rPr sz="2200" dirty="0">
                <a:solidFill>
                  <a:srgbClr val="0070C0"/>
                </a:solidFill>
                <a:latin typeface="Times New Roman"/>
                <a:cs typeface="Times New Roman"/>
              </a:rPr>
              <a:t>підвищення</a:t>
            </a:r>
            <a:r>
              <a:rPr sz="2200" spc="-85" dirty="0">
                <a:solidFill>
                  <a:srgbClr val="0070C0"/>
                </a:solidFill>
                <a:latin typeface="Times New Roman"/>
                <a:cs typeface="Times New Roman"/>
              </a:rPr>
              <a:t> </a:t>
            </a:r>
            <a:r>
              <a:rPr sz="2200" dirty="0">
                <a:solidFill>
                  <a:srgbClr val="0070C0"/>
                </a:solidFill>
                <a:latin typeface="Times New Roman"/>
                <a:cs typeface="Times New Roman"/>
              </a:rPr>
              <a:t>безпеки</a:t>
            </a:r>
            <a:r>
              <a:rPr sz="2200" spc="-80" dirty="0">
                <a:solidFill>
                  <a:srgbClr val="0070C0"/>
                </a:solidFill>
                <a:latin typeface="Times New Roman"/>
                <a:cs typeface="Times New Roman"/>
              </a:rPr>
              <a:t> </a:t>
            </a:r>
            <a:r>
              <a:rPr sz="2200" dirty="0">
                <a:solidFill>
                  <a:srgbClr val="0070C0"/>
                </a:solidFill>
                <a:latin typeface="Times New Roman"/>
                <a:cs typeface="Times New Roman"/>
              </a:rPr>
              <a:t>медичних</a:t>
            </a:r>
            <a:r>
              <a:rPr sz="2200" spc="-85" dirty="0">
                <a:solidFill>
                  <a:srgbClr val="0070C0"/>
                </a:solidFill>
                <a:latin typeface="Times New Roman"/>
                <a:cs typeface="Times New Roman"/>
              </a:rPr>
              <a:t> </a:t>
            </a:r>
            <a:r>
              <a:rPr sz="2200" spc="-10" dirty="0">
                <a:solidFill>
                  <a:srgbClr val="0070C0"/>
                </a:solidFill>
                <a:latin typeface="Times New Roman"/>
                <a:cs typeface="Times New Roman"/>
              </a:rPr>
              <a:t>втручань;</a:t>
            </a:r>
            <a:endParaRPr sz="2200" dirty="0">
              <a:solidFill>
                <a:srgbClr val="0070C0"/>
              </a:solidFill>
              <a:latin typeface="Times New Roman"/>
              <a:cs typeface="Times New Roman"/>
            </a:endParaRPr>
          </a:p>
          <a:p>
            <a:pPr marL="175260" indent="-162560">
              <a:lnSpc>
                <a:spcPct val="100000"/>
              </a:lnSpc>
              <a:buChar char="-"/>
              <a:tabLst>
                <a:tab pos="175260" algn="l"/>
              </a:tabLst>
            </a:pPr>
            <a:r>
              <a:rPr sz="2200" dirty="0">
                <a:solidFill>
                  <a:srgbClr val="0070C0"/>
                </a:solidFill>
                <a:latin typeface="Times New Roman"/>
                <a:cs typeface="Times New Roman"/>
              </a:rPr>
              <a:t>стандартизації</a:t>
            </a:r>
            <a:r>
              <a:rPr sz="2200" spc="-50" dirty="0">
                <a:solidFill>
                  <a:srgbClr val="0070C0"/>
                </a:solidFill>
                <a:latin typeface="Times New Roman"/>
                <a:cs typeface="Times New Roman"/>
              </a:rPr>
              <a:t> </a:t>
            </a:r>
            <a:r>
              <a:rPr sz="2200" dirty="0">
                <a:solidFill>
                  <a:srgbClr val="0070C0"/>
                </a:solidFill>
                <a:latin typeface="Times New Roman"/>
                <a:cs typeface="Times New Roman"/>
              </a:rPr>
              <a:t>медичних</a:t>
            </a:r>
            <a:r>
              <a:rPr sz="2200" spc="-70" dirty="0">
                <a:solidFill>
                  <a:srgbClr val="0070C0"/>
                </a:solidFill>
                <a:latin typeface="Times New Roman"/>
                <a:cs typeface="Times New Roman"/>
              </a:rPr>
              <a:t> </a:t>
            </a:r>
            <a:r>
              <a:rPr sz="2200" spc="-10" dirty="0">
                <a:solidFill>
                  <a:srgbClr val="0070C0"/>
                </a:solidFill>
                <a:latin typeface="Times New Roman"/>
                <a:cs typeface="Times New Roman"/>
              </a:rPr>
              <a:t>втручань</a:t>
            </a:r>
            <a:r>
              <a:rPr sz="2200" spc="-90" dirty="0">
                <a:solidFill>
                  <a:srgbClr val="0070C0"/>
                </a:solidFill>
                <a:latin typeface="Times New Roman"/>
                <a:cs typeface="Times New Roman"/>
              </a:rPr>
              <a:t> </a:t>
            </a:r>
            <a:r>
              <a:rPr sz="2200" dirty="0">
                <a:solidFill>
                  <a:srgbClr val="0070C0"/>
                </a:solidFill>
                <a:latin typeface="Times New Roman"/>
                <a:cs typeface="Times New Roman"/>
              </a:rPr>
              <a:t>з</a:t>
            </a:r>
            <a:r>
              <a:rPr sz="2200" spc="-65" dirty="0">
                <a:solidFill>
                  <a:srgbClr val="0070C0"/>
                </a:solidFill>
                <a:latin typeface="Times New Roman"/>
                <a:cs typeface="Times New Roman"/>
              </a:rPr>
              <a:t> </a:t>
            </a:r>
            <a:r>
              <a:rPr sz="2200" dirty="0">
                <a:solidFill>
                  <a:srgbClr val="0070C0"/>
                </a:solidFill>
                <a:latin typeface="Times New Roman"/>
                <a:cs typeface="Times New Roman"/>
              </a:rPr>
              <a:t>метою</a:t>
            </a:r>
            <a:r>
              <a:rPr sz="2200" spc="-95" dirty="0">
                <a:solidFill>
                  <a:srgbClr val="0070C0"/>
                </a:solidFill>
                <a:latin typeface="Times New Roman"/>
                <a:cs typeface="Times New Roman"/>
              </a:rPr>
              <a:t> </a:t>
            </a:r>
            <a:r>
              <a:rPr sz="2200" dirty="0">
                <a:solidFill>
                  <a:srgbClr val="0070C0"/>
                </a:solidFill>
                <a:latin typeface="Times New Roman"/>
                <a:cs typeface="Times New Roman"/>
              </a:rPr>
              <a:t>використання</a:t>
            </a:r>
            <a:r>
              <a:rPr sz="2200" spc="-70" dirty="0">
                <a:solidFill>
                  <a:srgbClr val="0070C0"/>
                </a:solidFill>
                <a:latin typeface="Times New Roman"/>
                <a:cs typeface="Times New Roman"/>
              </a:rPr>
              <a:t> </a:t>
            </a:r>
            <a:r>
              <a:rPr sz="2200" dirty="0">
                <a:solidFill>
                  <a:srgbClr val="0070C0"/>
                </a:solidFill>
                <a:latin typeface="Times New Roman"/>
                <a:cs typeface="Times New Roman"/>
              </a:rPr>
              <a:t>лише</a:t>
            </a:r>
            <a:r>
              <a:rPr sz="2200" spc="-60" dirty="0">
                <a:solidFill>
                  <a:srgbClr val="0070C0"/>
                </a:solidFill>
                <a:latin typeface="Times New Roman"/>
                <a:cs typeface="Times New Roman"/>
              </a:rPr>
              <a:t> </a:t>
            </a:r>
            <a:r>
              <a:rPr sz="2200" spc="-10" dirty="0">
                <a:solidFill>
                  <a:srgbClr val="0070C0"/>
                </a:solidFill>
                <a:latin typeface="Times New Roman"/>
                <a:cs typeface="Times New Roman"/>
              </a:rPr>
              <a:t>найбільш</a:t>
            </a:r>
            <a:endParaRPr sz="2200" dirty="0">
              <a:solidFill>
                <a:srgbClr val="0070C0"/>
              </a:solidFill>
              <a:latin typeface="Times New Roman"/>
              <a:cs typeface="Times New Roman"/>
            </a:endParaRPr>
          </a:p>
          <a:p>
            <a:pPr marL="12700" marR="5080">
              <a:lnSpc>
                <a:spcPct val="100000"/>
              </a:lnSpc>
            </a:pPr>
            <a:r>
              <a:rPr sz="2200" dirty="0">
                <a:solidFill>
                  <a:srgbClr val="0070C0"/>
                </a:solidFill>
                <a:latin typeface="Times New Roman"/>
                <a:cs typeface="Times New Roman"/>
              </a:rPr>
              <a:t>ефективних,</a:t>
            </a:r>
            <a:r>
              <a:rPr sz="2200" spc="-85" dirty="0">
                <a:solidFill>
                  <a:srgbClr val="0070C0"/>
                </a:solidFill>
                <a:latin typeface="Times New Roman"/>
                <a:cs typeface="Times New Roman"/>
              </a:rPr>
              <a:t> </a:t>
            </a:r>
            <a:r>
              <a:rPr sz="2200" dirty="0">
                <a:solidFill>
                  <a:srgbClr val="0070C0"/>
                </a:solidFill>
                <a:latin typeface="Times New Roman"/>
                <a:cs typeface="Times New Roman"/>
              </a:rPr>
              <a:t>безпечних</a:t>
            </a:r>
            <a:r>
              <a:rPr sz="2200" spc="-50" dirty="0">
                <a:solidFill>
                  <a:srgbClr val="0070C0"/>
                </a:solidFill>
                <a:latin typeface="Times New Roman"/>
                <a:cs typeface="Times New Roman"/>
              </a:rPr>
              <a:t> </a:t>
            </a:r>
            <a:r>
              <a:rPr sz="2200" dirty="0">
                <a:solidFill>
                  <a:srgbClr val="0070C0"/>
                </a:solidFill>
                <a:latin typeface="Times New Roman"/>
                <a:cs typeface="Times New Roman"/>
              </a:rPr>
              <a:t>і</a:t>
            </a:r>
            <a:r>
              <a:rPr sz="2200" spc="-90" dirty="0">
                <a:solidFill>
                  <a:srgbClr val="0070C0"/>
                </a:solidFill>
                <a:latin typeface="Times New Roman"/>
                <a:cs typeface="Times New Roman"/>
              </a:rPr>
              <a:t> </a:t>
            </a:r>
            <a:r>
              <a:rPr sz="2200" spc="-20" dirty="0">
                <a:solidFill>
                  <a:srgbClr val="0070C0"/>
                </a:solidFill>
                <a:latin typeface="Times New Roman"/>
                <a:cs typeface="Times New Roman"/>
              </a:rPr>
              <a:t>економічно</a:t>
            </a:r>
            <a:r>
              <a:rPr sz="2200" spc="-85" dirty="0">
                <a:solidFill>
                  <a:srgbClr val="0070C0"/>
                </a:solidFill>
                <a:latin typeface="Times New Roman"/>
                <a:cs typeface="Times New Roman"/>
              </a:rPr>
              <a:t> </a:t>
            </a:r>
            <a:r>
              <a:rPr sz="2200" spc="-10" dirty="0">
                <a:solidFill>
                  <a:srgbClr val="0070C0"/>
                </a:solidFill>
                <a:latin typeface="Times New Roman"/>
                <a:cs typeface="Times New Roman"/>
              </a:rPr>
              <a:t>виправданих</a:t>
            </a:r>
            <a:r>
              <a:rPr sz="2200" spc="-80" dirty="0">
                <a:solidFill>
                  <a:srgbClr val="0070C0"/>
                </a:solidFill>
                <a:latin typeface="Times New Roman"/>
                <a:cs typeface="Times New Roman"/>
              </a:rPr>
              <a:t> </a:t>
            </a:r>
            <a:r>
              <a:rPr sz="2200" spc="-10" dirty="0">
                <a:solidFill>
                  <a:srgbClr val="0070C0"/>
                </a:solidFill>
                <a:latin typeface="Times New Roman"/>
                <a:cs typeface="Times New Roman"/>
              </a:rPr>
              <a:t>методів</a:t>
            </a:r>
            <a:r>
              <a:rPr sz="2200" spc="-85" dirty="0">
                <a:solidFill>
                  <a:srgbClr val="0070C0"/>
                </a:solidFill>
                <a:latin typeface="Times New Roman"/>
                <a:cs typeface="Times New Roman"/>
              </a:rPr>
              <a:t> </a:t>
            </a:r>
            <a:r>
              <a:rPr sz="2200" dirty="0">
                <a:solidFill>
                  <a:srgbClr val="0070C0"/>
                </a:solidFill>
                <a:latin typeface="Times New Roman"/>
                <a:cs typeface="Times New Roman"/>
              </a:rPr>
              <a:t>діагностики,</a:t>
            </a:r>
            <a:r>
              <a:rPr sz="2200" spc="-80" dirty="0">
                <a:solidFill>
                  <a:srgbClr val="0070C0"/>
                </a:solidFill>
                <a:latin typeface="Times New Roman"/>
                <a:cs typeface="Times New Roman"/>
              </a:rPr>
              <a:t> </a:t>
            </a:r>
            <a:r>
              <a:rPr sz="2200" spc="-10" dirty="0">
                <a:solidFill>
                  <a:srgbClr val="0070C0"/>
                </a:solidFill>
                <a:latin typeface="Times New Roman"/>
                <a:cs typeface="Times New Roman"/>
              </a:rPr>
              <a:t>профілактики </a:t>
            </a:r>
            <a:r>
              <a:rPr sz="2200" dirty="0">
                <a:solidFill>
                  <a:srgbClr val="0070C0"/>
                </a:solidFill>
                <a:latin typeface="Times New Roman"/>
                <a:cs typeface="Times New Roman"/>
              </a:rPr>
              <a:t>і</a:t>
            </a:r>
            <a:r>
              <a:rPr sz="2200" spc="-70" dirty="0">
                <a:solidFill>
                  <a:srgbClr val="0070C0"/>
                </a:solidFill>
                <a:latin typeface="Times New Roman"/>
                <a:cs typeface="Times New Roman"/>
              </a:rPr>
              <a:t> </a:t>
            </a:r>
            <a:r>
              <a:rPr sz="2200" dirty="0">
                <a:solidFill>
                  <a:srgbClr val="0070C0"/>
                </a:solidFill>
                <a:latin typeface="Times New Roman"/>
                <a:cs typeface="Times New Roman"/>
              </a:rPr>
              <a:t>лікування</a:t>
            </a:r>
            <a:r>
              <a:rPr sz="2200" spc="-50" dirty="0">
                <a:solidFill>
                  <a:srgbClr val="0070C0"/>
                </a:solidFill>
                <a:latin typeface="Times New Roman"/>
                <a:cs typeface="Times New Roman"/>
              </a:rPr>
              <a:t> </a:t>
            </a:r>
            <a:r>
              <a:rPr sz="2200" dirty="0">
                <a:solidFill>
                  <a:srgbClr val="0070C0"/>
                </a:solidFill>
                <a:latin typeface="Times New Roman"/>
                <a:cs typeface="Times New Roman"/>
              </a:rPr>
              <a:t>з</a:t>
            </a:r>
            <a:r>
              <a:rPr sz="2200" spc="-70" dirty="0">
                <a:solidFill>
                  <a:srgbClr val="0070C0"/>
                </a:solidFill>
                <a:latin typeface="Times New Roman"/>
                <a:cs typeface="Times New Roman"/>
              </a:rPr>
              <a:t> </a:t>
            </a:r>
            <a:r>
              <a:rPr sz="2200" spc="-10" dirty="0">
                <a:solidFill>
                  <a:srgbClr val="0070C0"/>
                </a:solidFill>
                <a:latin typeface="Times New Roman"/>
                <a:cs typeface="Times New Roman"/>
              </a:rPr>
              <a:t>урахуванням</a:t>
            </a:r>
            <a:r>
              <a:rPr sz="2200" spc="-100" dirty="0">
                <a:solidFill>
                  <a:srgbClr val="0070C0"/>
                </a:solidFill>
                <a:latin typeface="Times New Roman"/>
                <a:cs typeface="Times New Roman"/>
              </a:rPr>
              <a:t> </a:t>
            </a:r>
            <a:r>
              <a:rPr sz="2200" dirty="0">
                <a:solidFill>
                  <a:srgbClr val="0070C0"/>
                </a:solidFill>
                <a:latin typeface="Times New Roman"/>
                <a:cs typeface="Times New Roman"/>
              </a:rPr>
              <a:t>типу</a:t>
            </a:r>
            <a:r>
              <a:rPr sz="2200" spc="-50" dirty="0">
                <a:solidFill>
                  <a:srgbClr val="0070C0"/>
                </a:solidFill>
                <a:latin typeface="Times New Roman"/>
                <a:cs typeface="Times New Roman"/>
              </a:rPr>
              <a:t> </a:t>
            </a:r>
            <a:r>
              <a:rPr sz="2200" spc="-10" dirty="0">
                <a:solidFill>
                  <a:srgbClr val="0070C0"/>
                </a:solidFill>
                <a:latin typeface="Times New Roman"/>
                <a:cs typeface="Times New Roman"/>
              </a:rPr>
              <a:t>лікувальнопрофілактичних</a:t>
            </a:r>
            <a:r>
              <a:rPr sz="2200" spc="-30" dirty="0">
                <a:solidFill>
                  <a:srgbClr val="0070C0"/>
                </a:solidFill>
                <a:latin typeface="Times New Roman"/>
                <a:cs typeface="Times New Roman"/>
              </a:rPr>
              <a:t> </a:t>
            </a:r>
            <a:r>
              <a:rPr sz="2200" spc="-10" dirty="0">
                <a:solidFill>
                  <a:srgbClr val="0070C0"/>
                </a:solidFill>
                <a:latin typeface="Times New Roman"/>
                <a:cs typeface="Times New Roman"/>
              </a:rPr>
              <a:t>закладів;</a:t>
            </a:r>
            <a:endParaRPr sz="2200" dirty="0">
              <a:solidFill>
                <a:srgbClr val="0070C0"/>
              </a:solidFill>
              <a:latin typeface="Times New Roman"/>
              <a:cs typeface="Times New Roman"/>
            </a:endParaRPr>
          </a:p>
          <a:p>
            <a:pPr marL="175260" indent="-162560">
              <a:lnSpc>
                <a:spcPct val="100000"/>
              </a:lnSpc>
              <a:buChar char="-"/>
              <a:tabLst>
                <a:tab pos="175260" algn="l"/>
              </a:tabLst>
            </a:pPr>
            <a:r>
              <a:rPr sz="2200" dirty="0">
                <a:solidFill>
                  <a:srgbClr val="0070C0"/>
                </a:solidFill>
                <a:latin typeface="Times New Roman"/>
                <a:cs typeface="Times New Roman"/>
              </a:rPr>
              <a:t>мінімізації</a:t>
            </a:r>
            <a:r>
              <a:rPr sz="2200" spc="-40" dirty="0">
                <a:solidFill>
                  <a:srgbClr val="0070C0"/>
                </a:solidFill>
                <a:latin typeface="Times New Roman"/>
                <a:cs typeface="Times New Roman"/>
              </a:rPr>
              <a:t> </a:t>
            </a:r>
            <a:r>
              <a:rPr sz="2200" spc="-20" dirty="0">
                <a:solidFill>
                  <a:srgbClr val="0070C0"/>
                </a:solidFill>
                <a:latin typeface="Times New Roman"/>
                <a:cs typeface="Times New Roman"/>
              </a:rPr>
              <a:t>економічних</a:t>
            </a:r>
            <a:r>
              <a:rPr sz="2200" spc="-55" dirty="0">
                <a:solidFill>
                  <a:srgbClr val="0070C0"/>
                </a:solidFill>
                <a:latin typeface="Times New Roman"/>
                <a:cs typeface="Times New Roman"/>
              </a:rPr>
              <a:t> </a:t>
            </a:r>
            <a:r>
              <a:rPr sz="2200" spc="-10" dirty="0">
                <a:solidFill>
                  <a:srgbClr val="0070C0"/>
                </a:solidFill>
                <a:latin typeface="Times New Roman"/>
                <a:cs typeface="Times New Roman"/>
              </a:rPr>
              <a:t>затрат</a:t>
            </a:r>
            <a:r>
              <a:rPr sz="2200" spc="-30" dirty="0">
                <a:solidFill>
                  <a:srgbClr val="0070C0"/>
                </a:solidFill>
                <a:latin typeface="Times New Roman"/>
                <a:cs typeface="Times New Roman"/>
              </a:rPr>
              <a:t> </a:t>
            </a:r>
            <a:r>
              <a:rPr sz="2200" dirty="0">
                <a:solidFill>
                  <a:srgbClr val="0070C0"/>
                </a:solidFill>
                <a:latin typeface="Times New Roman"/>
                <a:cs typeface="Times New Roman"/>
              </a:rPr>
              <a:t>на</a:t>
            </a:r>
            <a:r>
              <a:rPr sz="2200" spc="-55" dirty="0">
                <a:solidFill>
                  <a:srgbClr val="0070C0"/>
                </a:solidFill>
                <a:latin typeface="Times New Roman"/>
                <a:cs typeface="Times New Roman"/>
              </a:rPr>
              <a:t> </a:t>
            </a:r>
            <a:r>
              <a:rPr sz="2200" dirty="0">
                <a:solidFill>
                  <a:srgbClr val="0070C0"/>
                </a:solidFill>
                <a:latin typeface="Times New Roman"/>
                <a:cs typeface="Times New Roman"/>
              </a:rPr>
              <a:t>діагностику</a:t>
            </a:r>
            <a:r>
              <a:rPr sz="2200" spc="-40" dirty="0">
                <a:solidFill>
                  <a:srgbClr val="0070C0"/>
                </a:solidFill>
                <a:latin typeface="Times New Roman"/>
                <a:cs typeface="Times New Roman"/>
              </a:rPr>
              <a:t> </a:t>
            </a:r>
            <a:r>
              <a:rPr sz="2200" dirty="0">
                <a:solidFill>
                  <a:srgbClr val="0070C0"/>
                </a:solidFill>
                <a:latin typeface="Times New Roman"/>
                <a:cs typeface="Times New Roman"/>
              </a:rPr>
              <a:t>і</a:t>
            </a:r>
            <a:r>
              <a:rPr sz="2200" spc="-50" dirty="0">
                <a:solidFill>
                  <a:srgbClr val="0070C0"/>
                </a:solidFill>
                <a:latin typeface="Times New Roman"/>
                <a:cs typeface="Times New Roman"/>
              </a:rPr>
              <a:t> </a:t>
            </a:r>
            <a:r>
              <a:rPr sz="2200" spc="-10" dirty="0">
                <a:solidFill>
                  <a:srgbClr val="0070C0"/>
                </a:solidFill>
                <a:latin typeface="Times New Roman"/>
                <a:cs typeface="Times New Roman"/>
              </a:rPr>
              <a:t>лікування</a:t>
            </a:r>
            <a:r>
              <a:rPr sz="2200" spc="-55" dirty="0">
                <a:solidFill>
                  <a:srgbClr val="0070C0"/>
                </a:solidFill>
                <a:latin typeface="Times New Roman"/>
                <a:cs typeface="Times New Roman"/>
              </a:rPr>
              <a:t> </a:t>
            </a:r>
            <a:r>
              <a:rPr sz="2200" spc="-10" dirty="0">
                <a:solidFill>
                  <a:srgbClr val="0070C0"/>
                </a:solidFill>
                <a:latin typeface="Times New Roman"/>
                <a:cs typeface="Times New Roman"/>
              </a:rPr>
              <a:t>захворювань;</a:t>
            </a:r>
            <a:endParaRPr sz="2200" dirty="0">
              <a:solidFill>
                <a:srgbClr val="0070C0"/>
              </a:solidFill>
              <a:latin typeface="Times New Roman"/>
              <a:cs typeface="Times New Roman"/>
            </a:endParaRPr>
          </a:p>
          <a:p>
            <a:pPr marL="175260" indent="-162560">
              <a:lnSpc>
                <a:spcPct val="100000"/>
              </a:lnSpc>
              <a:buChar char="-"/>
              <a:tabLst>
                <a:tab pos="175260" algn="l"/>
              </a:tabLst>
            </a:pPr>
            <a:r>
              <a:rPr sz="2200" spc="-20" dirty="0">
                <a:solidFill>
                  <a:srgbClr val="0070C0"/>
                </a:solidFill>
                <a:latin typeface="Times New Roman"/>
                <a:cs typeface="Times New Roman"/>
              </a:rPr>
              <a:t>колективної</a:t>
            </a:r>
            <a:r>
              <a:rPr sz="2200" spc="-45" dirty="0">
                <a:solidFill>
                  <a:srgbClr val="0070C0"/>
                </a:solidFill>
                <a:latin typeface="Times New Roman"/>
                <a:cs typeface="Times New Roman"/>
              </a:rPr>
              <a:t> </a:t>
            </a:r>
            <a:r>
              <a:rPr sz="2200" dirty="0">
                <a:solidFill>
                  <a:srgbClr val="0070C0"/>
                </a:solidFill>
                <a:latin typeface="Times New Roman"/>
                <a:cs typeface="Times New Roman"/>
              </a:rPr>
              <a:t>відповідальності</a:t>
            </a:r>
            <a:r>
              <a:rPr sz="2200" spc="-40" dirty="0">
                <a:solidFill>
                  <a:srgbClr val="0070C0"/>
                </a:solidFill>
                <a:latin typeface="Times New Roman"/>
                <a:cs typeface="Times New Roman"/>
              </a:rPr>
              <a:t> </a:t>
            </a:r>
            <a:r>
              <a:rPr sz="2200" dirty="0">
                <a:solidFill>
                  <a:srgbClr val="0070C0"/>
                </a:solidFill>
                <a:latin typeface="Times New Roman"/>
                <a:cs typeface="Times New Roman"/>
              </a:rPr>
              <a:t>за</a:t>
            </a:r>
            <a:r>
              <a:rPr sz="2200" spc="-60" dirty="0">
                <a:solidFill>
                  <a:srgbClr val="0070C0"/>
                </a:solidFill>
                <a:latin typeface="Times New Roman"/>
                <a:cs typeface="Times New Roman"/>
              </a:rPr>
              <a:t> </a:t>
            </a:r>
            <a:r>
              <a:rPr sz="2200" dirty="0">
                <a:solidFill>
                  <a:srgbClr val="0070C0"/>
                </a:solidFill>
                <a:latin typeface="Times New Roman"/>
                <a:cs typeface="Times New Roman"/>
              </a:rPr>
              <a:t>високу</a:t>
            </a:r>
            <a:r>
              <a:rPr sz="2200" spc="-40" dirty="0">
                <a:solidFill>
                  <a:srgbClr val="0070C0"/>
                </a:solidFill>
                <a:latin typeface="Times New Roman"/>
                <a:cs typeface="Times New Roman"/>
              </a:rPr>
              <a:t> </a:t>
            </a:r>
            <a:r>
              <a:rPr sz="2200" dirty="0">
                <a:solidFill>
                  <a:srgbClr val="0070C0"/>
                </a:solidFill>
                <a:latin typeface="Times New Roman"/>
                <a:cs typeface="Times New Roman"/>
              </a:rPr>
              <a:t>ефективність</a:t>
            </a:r>
            <a:r>
              <a:rPr sz="2200" spc="-55" dirty="0">
                <a:solidFill>
                  <a:srgbClr val="0070C0"/>
                </a:solidFill>
                <a:latin typeface="Times New Roman"/>
                <a:cs typeface="Times New Roman"/>
              </a:rPr>
              <a:t> </a:t>
            </a:r>
            <a:r>
              <a:rPr sz="2200" dirty="0">
                <a:solidFill>
                  <a:srgbClr val="0070C0"/>
                </a:solidFill>
                <a:latin typeface="Times New Roman"/>
                <a:cs typeface="Times New Roman"/>
              </a:rPr>
              <a:t>діагностичних</a:t>
            </a:r>
            <a:r>
              <a:rPr sz="2200" spc="-45" dirty="0">
                <a:solidFill>
                  <a:srgbClr val="0070C0"/>
                </a:solidFill>
                <a:latin typeface="Times New Roman"/>
                <a:cs typeface="Times New Roman"/>
              </a:rPr>
              <a:t> </a:t>
            </a:r>
            <a:r>
              <a:rPr sz="2200" dirty="0">
                <a:solidFill>
                  <a:srgbClr val="0070C0"/>
                </a:solidFill>
                <a:latin typeface="Times New Roman"/>
                <a:cs typeface="Times New Roman"/>
              </a:rPr>
              <a:t>і</a:t>
            </a:r>
            <a:r>
              <a:rPr sz="2200" spc="-55" dirty="0">
                <a:solidFill>
                  <a:srgbClr val="0070C0"/>
                </a:solidFill>
                <a:latin typeface="Times New Roman"/>
                <a:cs typeface="Times New Roman"/>
              </a:rPr>
              <a:t> </a:t>
            </a:r>
            <a:r>
              <a:rPr sz="2200" spc="-10" dirty="0">
                <a:solidFill>
                  <a:srgbClr val="0070C0"/>
                </a:solidFill>
                <a:latin typeface="Times New Roman"/>
                <a:cs typeface="Times New Roman"/>
              </a:rPr>
              <a:t>лікувальних</a:t>
            </a:r>
            <a:endParaRPr sz="2200" dirty="0">
              <a:solidFill>
                <a:srgbClr val="0070C0"/>
              </a:solidFill>
              <a:latin typeface="Times New Roman"/>
              <a:cs typeface="Times New Roman"/>
            </a:endParaRPr>
          </a:p>
          <a:p>
            <a:pPr marL="12700">
              <a:lnSpc>
                <a:spcPct val="100000"/>
              </a:lnSpc>
              <a:spcBef>
                <a:spcPts val="5"/>
              </a:spcBef>
            </a:pPr>
            <a:r>
              <a:rPr sz="2200" spc="-10" dirty="0">
                <a:solidFill>
                  <a:srgbClr val="0070C0"/>
                </a:solidFill>
                <a:latin typeface="Times New Roman"/>
                <a:cs typeface="Times New Roman"/>
              </a:rPr>
              <a:t>технологій;</a:t>
            </a:r>
            <a:endParaRPr sz="2200" dirty="0">
              <a:solidFill>
                <a:srgbClr val="0070C0"/>
              </a:solidFill>
              <a:latin typeface="Times New Roman"/>
              <a:cs typeface="Times New Roman"/>
            </a:endParaRPr>
          </a:p>
          <a:p>
            <a:pPr marL="175260" indent="-162560">
              <a:lnSpc>
                <a:spcPct val="100000"/>
              </a:lnSpc>
              <a:buChar char="-"/>
              <a:tabLst>
                <a:tab pos="175260" algn="l"/>
              </a:tabLst>
            </a:pPr>
            <a:r>
              <a:rPr sz="2200" dirty="0">
                <a:solidFill>
                  <a:srgbClr val="0070C0"/>
                </a:solidFill>
                <a:latin typeface="Times New Roman"/>
                <a:cs typeface="Times New Roman"/>
              </a:rPr>
              <a:t>постійної</a:t>
            </a:r>
            <a:r>
              <a:rPr sz="2200" spc="-85" dirty="0">
                <a:solidFill>
                  <a:srgbClr val="0070C0"/>
                </a:solidFill>
                <a:latin typeface="Times New Roman"/>
                <a:cs typeface="Times New Roman"/>
              </a:rPr>
              <a:t> </a:t>
            </a:r>
            <a:r>
              <a:rPr sz="2200" dirty="0">
                <a:solidFill>
                  <a:srgbClr val="0070C0"/>
                </a:solidFill>
                <a:latin typeface="Times New Roman"/>
                <a:cs typeface="Times New Roman"/>
              </a:rPr>
              <a:t>оптимізації</a:t>
            </a:r>
            <a:r>
              <a:rPr sz="2200" spc="-70" dirty="0">
                <a:solidFill>
                  <a:srgbClr val="0070C0"/>
                </a:solidFill>
                <a:latin typeface="Times New Roman"/>
                <a:cs typeface="Times New Roman"/>
              </a:rPr>
              <a:t> </a:t>
            </a:r>
            <a:r>
              <a:rPr sz="2200" dirty="0">
                <a:solidFill>
                  <a:srgbClr val="0070C0"/>
                </a:solidFill>
                <a:latin typeface="Times New Roman"/>
                <a:cs typeface="Times New Roman"/>
              </a:rPr>
              <a:t>діяльності</a:t>
            </a:r>
            <a:r>
              <a:rPr sz="2200" spc="-65" dirty="0">
                <a:solidFill>
                  <a:srgbClr val="0070C0"/>
                </a:solidFill>
                <a:latin typeface="Times New Roman"/>
                <a:cs typeface="Times New Roman"/>
              </a:rPr>
              <a:t> </a:t>
            </a:r>
            <a:r>
              <a:rPr sz="2200" dirty="0">
                <a:solidFill>
                  <a:srgbClr val="0070C0"/>
                </a:solidFill>
                <a:latin typeface="Times New Roman"/>
                <a:cs typeface="Times New Roman"/>
              </a:rPr>
              <a:t>національних</a:t>
            </a:r>
            <a:r>
              <a:rPr sz="2200" spc="-70" dirty="0">
                <a:solidFill>
                  <a:srgbClr val="0070C0"/>
                </a:solidFill>
                <a:latin typeface="Times New Roman"/>
                <a:cs typeface="Times New Roman"/>
              </a:rPr>
              <a:t> </a:t>
            </a:r>
            <a:r>
              <a:rPr sz="2200" dirty="0">
                <a:solidFill>
                  <a:srgbClr val="0070C0"/>
                </a:solidFill>
                <a:latin typeface="Times New Roman"/>
                <a:cs typeface="Times New Roman"/>
              </a:rPr>
              <a:t>систем</a:t>
            </a:r>
            <a:r>
              <a:rPr sz="2200" spc="-65" dirty="0">
                <a:solidFill>
                  <a:srgbClr val="0070C0"/>
                </a:solidFill>
                <a:latin typeface="Times New Roman"/>
                <a:cs typeface="Times New Roman"/>
              </a:rPr>
              <a:t> </a:t>
            </a:r>
            <a:r>
              <a:rPr sz="2200" spc="-20" dirty="0">
                <a:solidFill>
                  <a:srgbClr val="0070C0"/>
                </a:solidFill>
                <a:latin typeface="Times New Roman"/>
                <a:cs typeface="Times New Roman"/>
              </a:rPr>
              <a:t>охорони</a:t>
            </a:r>
            <a:r>
              <a:rPr sz="2200" spc="-100" dirty="0">
                <a:solidFill>
                  <a:srgbClr val="0070C0"/>
                </a:solidFill>
                <a:latin typeface="Times New Roman"/>
                <a:cs typeface="Times New Roman"/>
              </a:rPr>
              <a:t> </a:t>
            </a:r>
            <a:r>
              <a:rPr sz="2200" spc="-10" dirty="0">
                <a:solidFill>
                  <a:srgbClr val="0070C0"/>
                </a:solidFill>
                <a:latin typeface="Times New Roman"/>
                <a:cs typeface="Times New Roman"/>
              </a:rPr>
              <a:t>здоров’я.</a:t>
            </a:r>
            <a:endParaRPr sz="2200" dirty="0">
              <a:solidFill>
                <a:srgbClr val="0070C0"/>
              </a:solidFill>
              <a:latin typeface="Times New Roman"/>
              <a:cs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2868167" y="1042416"/>
            <a:ext cx="6329172" cy="489203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2923032" y="341375"/>
            <a:ext cx="7386828" cy="622096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19200" y="1676400"/>
            <a:ext cx="10751185" cy="2400529"/>
          </a:xfrm>
          <a:prstGeom prst="rect">
            <a:avLst/>
          </a:prstGeom>
        </p:spPr>
        <p:txBody>
          <a:bodyPr vert="horz" wrap="square" lIns="0" tIns="73025" rIns="0" bIns="0" rtlCol="0">
            <a:spAutoFit/>
          </a:bodyPr>
          <a:lstStyle/>
          <a:p>
            <a:pPr marL="12700" marR="1090295" indent="1438275">
              <a:lnSpc>
                <a:spcPct val="90000"/>
              </a:lnSpc>
              <a:spcBef>
                <a:spcPts val="575"/>
              </a:spcBef>
            </a:pPr>
            <a:r>
              <a:rPr sz="2800" b="1" dirty="0">
                <a:solidFill>
                  <a:srgbClr val="0070C0"/>
                </a:solidFill>
                <a:latin typeface="Times New Roman"/>
                <a:cs typeface="Times New Roman"/>
              </a:rPr>
              <a:t>Клінічна</a:t>
            </a:r>
            <a:r>
              <a:rPr sz="2800" b="1" spc="-105" dirty="0">
                <a:solidFill>
                  <a:srgbClr val="0070C0"/>
                </a:solidFill>
                <a:latin typeface="Times New Roman"/>
                <a:cs typeface="Times New Roman"/>
              </a:rPr>
              <a:t> </a:t>
            </a:r>
            <a:r>
              <a:rPr sz="2800" b="1" spc="-10" dirty="0">
                <a:solidFill>
                  <a:srgbClr val="0070C0"/>
                </a:solidFill>
                <a:latin typeface="Times New Roman"/>
                <a:cs typeface="Times New Roman"/>
              </a:rPr>
              <a:t>епідеміологія</a:t>
            </a:r>
            <a:r>
              <a:rPr sz="2800" b="1" spc="-90" dirty="0">
                <a:solidFill>
                  <a:srgbClr val="0070C0"/>
                </a:solidFill>
                <a:latin typeface="Times New Roman"/>
                <a:cs typeface="Times New Roman"/>
              </a:rPr>
              <a:t> </a:t>
            </a:r>
            <a:r>
              <a:rPr sz="2800" dirty="0">
                <a:solidFill>
                  <a:srgbClr val="0070C0"/>
                </a:solidFill>
                <a:latin typeface="Times New Roman"/>
                <a:cs typeface="Times New Roman"/>
              </a:rPr>
              <a:t>–</a:t>
            </a:r>
            <a:r>
              <a:rPr sz="2800" spc="-95" dirty="0">
                <a:solidFill>
                  <a:srgbClr val="0070C0"/>
                </a:solidFill>
                <a:latin typeface="Times New Roman"/>
                <a:cs typeface="Times New Roman"/>
              </a:rPr>
              <a:t> </a:t>
            </a:r>
            <a:r>
              <a:rPr sz="2800" spc="-25" dirty="0">
                <a:solidFill>
                  <a:srgbClr val="0070C0"/>
                </a:solidFill>
                <a:latin typeface="Times New Roman"/>
                <a:cs typeface="Times New Roman"/>
              </a:rPr>
              <a:t>наука,</a:t>
            </a:r>
            <a:r>
              <a:rPr sz="2800" spc="-100" dirty="0">
                <a:solidFill>
                  <a:srgbClr val="0070C0"/>
                </a:solidFill>
                <a:latin typeface="Times New Roman"/>
                <a:cs typeface="Times New Roman"/>
              </a:rPr>
              <a:t> </a:t>
            </a:r>
            <a:r>
              <a:rPr sz="2800" spc="-25" dirty="0">
                <a:solidFill>
                  <a:srgbClr val="0070C0"/>
                </a:solidFill>
                <a:latin typeface="Times New Roman"/>
                <a:cs typeface="Times New Roman"/>
              </a:rPr>
              <a:t>що </a:t>
            </a:r>
            <a:r>
              <a:rPr sz="2800" dirty="0">
                <a:solidFill>
                  <a:srgbClr val="0070C0"/>
                </a:solidFill>
                <a:latin typeface="Times New Roman"/>
                <a:cs typeface="Times New Roman"/>
              </a:rPr>
              <a:t>вивчає</a:t>
            </a:r>
            <a:r>
              <a:rPr sz="2800" spc="-85" dirty="0">
                <a:solidFill>
                  <a:srgbClr val="0070C0"/>
                </a:solidFill>
                <a:latin typeface="Times New Roman"/>
                <a:cs typeface="Times New Roman"/>
              </a:rPr>
              <a:t> </a:t>
            </a:r>
            <a:r>
              <a:rPr sz="2800" spc="-20" dirty="0">
                <a:solidFill>
                  <a:srgbClr val="0070C0"/>
                </a:solidFill>
                <a:latin typeface="Times New Roman"/>
                <a:cs typeface="Times New Roman"/>
              </a:rPr>
              <a:t>закономірності</a:t>
            </a:r>
            <a:r>
              <a:rPr sz="2800" spc="-120" dirty="0">
                <a:solidFill>
                  <a:srgbClr val="0070C0"/>
                </a:solidFill>
                <a:latin typeface="Times New Roman"/>
                <a:cs typeface="Times New Roman"/>
              </a:rPr>
              <a:t> </a:t>
            </a:r>
            <a:r>
              <a:rPr sz="2800" dirty="0">
                <a:solidFill>
                  <a:srgbClr val="0070C0"/>
                </a:solidFill>
                <a:latin typeface="Times New Roman"/>
                <a:cs typeface="Times New Roman"/>
              </a:rPr>
              <a:t>поширення</a:t>
            </a:r>
            <a:r>
              <a:rPr sz="2800" spc="-95" dirty="0">
                <a:solidFill>
                  <a:srgbClr val="0070C0"/>
                </a:solidFill>
                <a:latin typeface="Times New Roman"/>
                <a:cs typeface="Times New Roman"/>
              </a:rPr>
              <a:t> </a:t>
            </a:r>
            <a:r>
              <a:rPr sz="2800" spc="-105" dirty="0">
                <a:solidFill>
                  <a:srgbClr val="0070C0"/>
                </a:solidFill>
                <a:latin typeface="Times New Roman"/>
                <a:cs typeface="Times New Roman"/>
              </a:rPr>
              <a:t>будь-</a:t>
            </a:r>
            <a:r>
              <a:rPr sz="2800" spc="-20" dirty="0">
                <a:solidFill>
                  <a:srgbClr val="0070C0"/>
                </a:solidFill>
                <a:latin typeface="Times New Roman"/>
                <a:cs typeface="Times New Roman"/>
              </a:rPr>
              <a:t>яких </a:t>
            </a:r>
            <a:r>
              <a:rPr sz="2800" dirty="0">
                <a:solidFill>
                  <a:srgbClr val="0070C0"/>
                </a:solidFill>
                <a:latin typeface="Times New Roman"/>
                <a:cs typeface="Times New Roman"/>
              </a:rPr>
              <a:t>захворювань,</a:t>
            </a:r>
            <a:r>
              <a:rPr sz="2800" spc="-155" dirty="0">
                <a:solidFill>
                  <a:srgbClr val="0070C0"/>
                </a:solidFill>
                <a:latin typeface="Times New Roman"/>
                <a:cs typeface="Times New Roman"/>
              </a:rPr>
              <a:t> </a:t>
            </a:r>
            <a:r>
              <a:rPr sz="2800" dirty="0">
                <a:solidFill>
                  <a:srgbClr val="0070C0"/>
                </a:solidFill>
                <a:latin typeface="Times New Roman"/>
                <a:cs typeface="Times New Roman"/>
              </a:rPr>
              <a:t>здійснює</a:t>
            </a:r>
            <a:r>
              <a:rPr sz="2800" spc="-135" dirty="0">
                <a:solidFill>
                  <a:srgbClr val="0070C0"/>
                </a:solidFill>
                <a:latin typeface="Times New Roman"/>
                <a:cs typeface="Times New Roman"/>
              </a:rPr>
              <a:t> </a:t>
            </a:r>
            <a:r>
              <a:rPr sz="2800" dirty="0">
                <a:solidFill>
                  <a:srgbClr val="0070C0"/>
                </a:solidFill>
                <a:latin typeface="Times New Roman"/>
                <a:cs typeface="Times New Roman"/>
              </a:rPr>
              <a:t>прогнозування</a:t>
            </a:r>
            <a:r>
              <a:rPr sz="2800" spc="-165" dirty="0">
                <a:solidFill>
                  <a:srgbClr val="0070C0"/>
                </a:solidFill>
                <a:latin typeface="Times New Roman"/>
                <a:cs typeface="Times New Roman"/>
              </a:rPr>
              <a:t> </a:t>
            </a:r>
            <a:r>
              <a:rPr sz="2800" dirty="0">
                <a:solidFill>
                  <a:srgbClr val="0070C0"/>
                </a:solidFill>
                <a:latin typeface="Times New Roman"/>
                <a:cs typeface="Times New Roman"/>
              </a:rPr>
              <a:t>їх</a:t>
            </a:r>
            <a:r>
              <a:rPr sz="2800" spc="-135" dirty="0">
                <a:solidFill>
                  <a:srgbClr val="0070C0"/>
                </a:solidFill>
                <a:latin typeface="Times New Roman"/>
                <a:cs typeface="Times New Roman"/>
              </a:rPr>
              <a:t> </a:t>
            </a:r>
            <a:r>
              <a:rPr sz="2800" spc="-50" dirty="0">
                <a:solidFill>
                  <a:srgbClr val="0070C0"/>
                </a:solidFill>
                <a:latin typeface="Times New Roman"/>
                <a:cs typeface="Times New Roman"/>
              </a:rPr>
              <a:t>у </a:t>
            </a:r>
            <a:r>
              <a:rPr sz="2800" spc="-60" dirty="0">
                <a:solidFill>
                  <a:srgbClr val="0070C0"/>
                </a:solidFill>
                <a:latin typeface="Times New Roman"/>
                <a:cs typeface="Times New Roman"/>
              </a:rPr>
              <a:t>кожного</a:t>
            </a:r>
            <a:r>
              <a:rPr sz="2800" spc="-114" dirty="0">
                <a:solidFill>
                  <a:srgbClr val="0070C0"/>
                </a:solidFill>
                <a:latin typeface="Times New Roman"/>
                <a:cs typeface="Times New Roman"/>
              </a:rPr>
              <a:t> </a:t>
            </a:r>
            <a:r>
              <a:rPr sz="2800" spc="-30" dirty="0">
                <a:solidFill>
                  <a:srgbClr val="0070C0"/>
                </a:solidFill>
                <a:latin typeface="Times New Roman"/>
                <a:cs typeface="Times New Roman"/>
              </a:rPr>
              <a:t>конкретного</a:t>
            </a:r>
            <a:r>
              <a:rPr sz="2800" spc="-120" dirty="0">
                <a:solidFill>
                  <a:srgbClr val="0070C0"/>
                </a:solidFill>
                <a:latin typeface="Times New Roman"/>
                <a:cs typeface="Times New Roman"/>
              </a:rPr>
              <a:t> </a:t>
            </a:r>
            <a:r>
              <a:rPr sz="2800" dirty="0">
                <a:solidFill>
                  <a:srgbClr val="0070C0"/>
                </a:solidFill>
                <a:latin typeface="Times New Roman"/>
                <a:cs typeface="Times New Roman"/>
              </a:rPr>
              <a:t>пацієнта</a:t>
            </a:r>
            <a:r>
              <a:rPr sz="2800" spc="-95" dirty="0">
                <a:solidFill>
                  <a:srgbClr val="0070C0"/>
                </a:solidFill>
                <a:latin typeface="Times New Roman"/>
                <a:cs typeface="Times New Roman"/>
              </a:rPr>
              <a:t> </a:t>
            </a:r>
            <a:r>
              <a:rPr sz="2800" dirty="0">
                <a:solidFill>
                  <a:srgbClr val="0070C0"/>
                </a:solidFill>
                <a:latin typeface="Times New Roman"/>
                <a:cs typeface="Times New Roman"/>
              </a:rPr>
              <a:t>на</a:t>
            </a:r>
            <a:r>
              <a:rPr sz="2800" spc="-95" dirty="0">
                <a:solidFill>
                  <a:srgbClr val="0070C0"/>
                </a:solidFill>
                <a:latin typeface="Times New Roman"/>
                <a:cs typeface="Times New Roman"/>
              </a:rPr>
              <a:t> </a:t>
            </a:r>
            <a:r>
              <a:rPr sz="2800" spc="-10" dirty="0">
                <a:solidFill>
                  <a:srgbClr val="0070C0"/>
                </a:solidFill>
                <a:latin typeface="Times New Roman"/>
                <a:cs typeface="Times New Roman"/>
              </a:rPr>
              <a:t>підставі </a:t>
            </a:r>
            <a:r>
              <a:rPr sz="2800" dirty="0">
                <a:solidFill>
                  <a:srgbClr val="0070C0"/>
                </a:solidFill>
                <a:latin typeface="Times New Roman"/>
                <a:cs typeface="Times New Roman"/>
              </a:rPr>
              <a:t>вивчення</a:t>
            </a:r>
            <a:r>
              <a:rPr sz="2800" spc="-160" dirty="0">
                <a:solidFill>
                  <a:srgbClr val="0070C0"/>
                </a:solidFill>
                <a:latin typeface="Times New Roman"/>
                <a:cs typeface="Times New Roman"/>
              </a:rPr>
              <a:t> </a:t>
            </a:r>
            <a:r>
              <a:rPr sz="2800" dirty="0">
                <a:solidFill>
                  <a:srgbClr val="0070C0"/>
                </a:solidFill>
                <a:latin typeface="Times New Roman"/>
                <a:cs typeface="Times New Roman"/>
              </a:rPr>
              <a:t>клінічного</a:t>
            </a:r>
            <a:r>
              <a:rPr sz="2800" spc="-170" dirty="0">
                <a:solidFill>
                  <a:srgbClr val="0070C0"/>
                </a:solidFill>
                <a:latin typeface="Times New Roman"/>
                <a:cs typeface="Times New Roman"/>
              </a:rPr>
              <a:t> </a:t>
            </a:r>
            <a:r>
              <a:rPr sz="2800" dirty="0">
                <a:solidFill>
                  <a:srgbClr val="0070C0"/>
                </a:solidFill>
                <a:latin typeface="Times New Roman"/>
                <a:cs typeface="Times New Roman"/>
              </a:rPr>
              <a:t>перебігу</a:t>
            </a:r>
            <a:r>
              <a:rPr sz="2800" spc="-165" dirty="0">
                <a:solidFill>
                  <a:srgbClr val="0070C0"/>
                </a:solidFill>
                <a:latin typeface="Times New Roman"/>
                <a:cs typeface="Times New Roman"/>
              </a:rPr>
              <a:t> </a:t>
            </a:r>
            <a:r>
              <a:rPr lang="uk-UA" sz="2800" dirty="0" smtClean="0">
                <a:solidFill>
                  <a:srgbClr val="0070C0"/>
                </a:solidFill>
                <a:latin typeface="Times New Roman"/>
                <a:cs typeface="Times New Roman"/>
              </a:rPr>
              <a:t>хвороби</a:t>
            </a:r>
            <a:r>
              <a:rPr sz="2800" spc="-180" dirty="0" smtClean="0">
                <a:solidFill>
                  <a:srgbClr val="0070C0"/>
                </a:solidFill>
                <a:latin typeface="Times New Roman"/>
                <a:cs typeface="Times New Roman"/>
              </a:rPr>
              <a:t> </a:t>
            </a:r>
            <a:r>
              <a:rPr sz="2800" spc="-50" dirty="0" smtClean="0">
                <a:solidFill>
                  <a:srgbClr val="0070C0"/>
                </a:solidFill>
                <a:latin typeface="Times New Roman"/>
                <a:cs typeface="Times New Roman"/>
              </a:rPr>
              <a:t>в</a:t>
            </a:r>
            <a:r>
              <a:rPr lang="ru-RU" sz="2800" dirty="0">
                <a:solidFill>
                  <a:srgbClr val="0070C0"/>
                </a:solidFill>
                <a:latin typeface="Times New Roman"/>
                <a:cs typeface="Times New Roman"/>
              </a:rPr>
              <a:t> </a:t>
            </a:r>
            <a:r>
              <a:rPr sz="2800" dirty="0" smtClean="0">
                <a:solidFill>
                  <a:srgbClr val="0070C0"/>
                </a:solidFill>
                <a:latin typeface="Times New Roman"/>
                <a:cs typeface="Times New Roman"/>
              </a:rPr>
              <a:t>аналогічних</a:t>
            </a:r>
            <a:r>
              <a:rPr sz="2800" spc="-165" dirty="0" smtClean="0">
                <a:solidFill>
                  <a:srgbClr val="0070C0"/>
                </a:solidFill>
                <a:latin typeface="Times New Roman"/>
                <a:cs typeface="Times New Roman"/>
              </a:rPr>
              <a:t> </a:t>
            </a:r>
            <a:r>
              <a:rPr sz="2800" dirty="0">
                <a:solidFill>
                  <a:srgbClr val="0070C0"/>
                </a:solidFill>
                <a:latin typeface="Times New Roman"/>
                <a:cs typeface="Times New Roman"/>
              </a:rPr>
              <a:t>випадках.</a:t>
            </a:r>
            <a:r>
              <a:rPr sz="2800" spc="-150" dirty="0">
                <a:solidFill>
                  <a:srgbClr val="0070C0"/>
                </a:solidFill>
                <a:latin typeface="Times New Roman"/>
                <a:cs typeface="Times New Roman"/>
              </a:rPr>
              <a:t> </a:t>
            </a:r>
            <a:r>
              <a:rPr sz="2800" dirty="0">
                <a:solidFill>
                  <a:srgbClr val="0070C0"/>
                </a:solidFill>
                <a:latin typeface="Times New Roman"/>
                <a:cs typeface="Times New Roman"/>
              </a:rPr>
              <a:t>Для</a:t>
            </a:r>
            <a:r>
              <a:rPr sz="2800" spc="-160" dirty="0">
                <a:solidFill>
                  <a:srgbClr val="0070C0"/>
                </a:solidFill>
                <a:latin typeface="Times New Roman"/>
                <a:cs typeface="Times New Roman"/>
              </a:rPr>
              <a:t> </a:t>
            </a:r>
            <a:r>
              <a:rPr sz="2800" dirty="0">
                <a:solidFill>
                  <a:srgbClr val="0070C0"/>
                </a:solidFill>
                <a:latin typeface="Times New Roman"/>
                <a:cs typeface="Times New Roman"/>
              </a:rPr>
              <a:t>цього</a:t>
            </a:r>
            <a:r>
              <a:rPr sz="2800" spc="-160" dirty="0">
                <a:solidFill>
                  <a:srgbClr val="0070C0"/>
                </a:solidFill>
                <a:latin typeface="Times New Roman"/>
                <a:cs typeface="Times New Roman"/>
              </a:rPr>
              <a:t> </a:t>
            </a:r>
            <a:r>
              <a:rPr sz="2800" spc="-20" dirty="0" smtClean="0">
                <a:solidFill>
                  <a:srgbClr val="0070C0"/>
                </a:solidFill>
                <a:latin typeface="Times New Roman"/>
                <a:cs typeface="Times New Roman"/>
              </a:rPr>
              <a:t>вона</a:t>
            </a:r>
            <a:r>
              <a:rPr lang="ru-RU" sz="2800" dirty="0">
                <a:solidFill>
                  <a:srgbClr val="0070C0"/>
                </a:solidFill>
                <a:latin typeface="Times New Roman"/>
                <a:cs typeface="Times New Roman"/>
              </a:rPr>
              <a:t> </a:t>
            </a:r>
            <a:r>
              <a:rPr sz="2800" spc="-35" dirty="0" smtClean="0">
                <a:solidFill>
                  <a:srgbClr val="0070C0"/>
                </a:solidFill>
                <a:latin typeface="Times New Roman"/>
                <a:cs typeface="Times New Roman"/>
              </a:rPr>
              <a:t>використовує</a:t>
            </a:r>
            <a:r>
              <a:rPr sz="2800" spc="-195" dirty="0" smtClean="0">
                <a:solidFill>
                  <a:srgbClr val="0070C0"/>
                </a:solidFill>
                <a:latin typeface="Times New Roman"/>
                <a:cs typeface="Times New Roman"/>
              </a:rPr>
              <a:t> </a:t>
            </a:r>
            <a:r>
              <a:rPr sz="2800" dirty="0">
                <a:solidFill>
                  <a:srgbClr val="0070C0"/>
                </a:solidFill>
                <a:latin typeface="Times New Roman"/>
                <a:cs typeface="Times New Roman"/>
              </a:rPr>
              <a:t>відповідні</a:t>
            </a:r>
            <a:r>
              <a:rPr sz="2800" spc="-160" dirty="0">
                <a:solidFill>
                  <a:srgbClr val="0070C0"/>
                </a:solidFill>
                <a:latin typeface="Times New Roman"/>
                <a:cs typeface="Times New Roman"/>
              </a:rPr>
              <a:t> </a:t>
            </a:r>
            <a:r>
              <a:rPr sz="2800" spc="-45" dirty="0">
                <a:solidFill>
                  <a:srgbClr val="0070C0"/>
                </a:solidFill>
                <a:latin typeface="Times New Roman"/>
                <a:cs typeface="Times New Roman"/>
              </a:rPr>
              <a:t>наукові</a:t>
            </a:r>
            <a:r>
              <a:rPr sz="2800" spc="-180" dirty="0">
                <a:solidFill>
                  <a:srgbClr val="0070C0"/>
                </a:solidFill>
                <a:latin typeface="Times New Roman"/>
                <a:cs typeface="Times New Roman"/>
              </a:rPr>
              <a:t> </a:t>
            </a:r>
            <a:r>
              <a:rPr sz="2800" spc="-10" dirty="0" smtClean="0">
                <a:solidFill>
                  <a:srgbClr val="0070C0"/>
                </a:solidFill>
                <a:latin typeface="Times New Roman"/>
                <a:cs typeface="Times New Roman"/>
              </a:rPr>
              <a:t>методи</a:t>
            </a:r>
            <a:r>
              <a:rPr lang="ru-RU" sz="2800" spc="-175" dirty="0">
                <a:solidFill>
                  <a:srgbClr val="0070C0"/>
                </a:solidFill>
                <a:latin typeface="Times New Roman"/>
                <a:cs typeface="Times New Roman"/>
              </a:rPr>
              <a:t> </a:t>
            </a:r>
            <a:r>
              <a:rPr sz="2800" spc="-10" dirty="0" smtClean="0">
                <a:solidFill>
                  <a:srgbClr val="0070C0"/>
                </a:solidFill>
                <a:latin typeface="Times New Roman"/>
                <a:cs typeface="Times New Roman"/>
              </a:rPr>
              <a:t>вивчення </a:t>
            </a:r>
            <a:r>
              <a:rPr sz="2800" dirty="0">
                <a:solidFill>
                  <a:srgbClr val="0070C0"/>
                </a:solidFill>
                <a:latin typeface="Times New Roman"/>
                <a:cs typeface="Times New Roman"/>
              </a:rPr>
              <a:t>груп</a:t>
            </a:r>
            <a:r>
              <a:rPr sz="2800" spc="-114" dirty="0">
                <a:solidFill>
                  <a:srgbClr val="0070C0"/>
                </a:solidFill>
                <a:latin typeface="Times New Roman"/>
                <a:cs typeface="Times New Roman"/>
              </a:rPr>
              <a:t> </a:t>
            </a:r>
            <a:r>
              <a:rPr sz="2800" dirty="0">
                <a:solidFill>
                  <a:srgbClr val="0070C0"/>
                </a:solidFill>
                <a:latin typeface="Times New Roman"/>
                <a:cs typeface="Times New Roman"/>
              </a:rPr>
              <a:t>хворих,</a:t>
            </a:r>
            <a:r>
              <a:rPr sz="2800" spc="-105" dirty="0">
                <a:solidFill>
                  <a:srgbClr val="0070C0"/>
                </a:solidFill>
                <a:latin typeface="Times New Roman"/>
                <a:cs typeface="Times New Roman"/>
              </a:rPr>
              <a:t> </a:t>
            </a:r>
            <a:r>
              <a:rPr sz="2800" spc="-20" dirty="0">
                <a:solidFill>
                  <a:srgbClr val="0070C0"/>
                </a:solidFill>
                <a:latin typeface="Times New Roman"/>
                <a:cs typeface="Times New Roman"/>
              </a:rPr>
              <a:t>забезпечуючи</a:t>
            </a:r>
            <a:r>
              <a:rPr sz="2800" spc="-100" dirty="0">
                <a:solidFill>
                  <a:srgbClr val="0070C0"/>
                </a:solidFill>
                <a:latin typeface="Times New Roman"/>
                <a:cs typeface="Times New Roman"/>
              </a:rPr>
              <a:t> </a:t>
            </a:r>
            <a:r>
              <a:rPr sz="2800" spc="-20" dirty="0">
                <a:solidFill>
                  <a:srgbClr val="0070C0"/>
                </a:solidFill>
                <a:latin typeface="Times New Roman"/>
                <a:cs typeface="Times New Roman"/>
              </a:rPr>
              <a:t>точність</a:t>
            </a:r>
            <a:r>
              <a:rPr sz="2800" spc="-105" dirty="0">
                <a:solidFill>
                  <a:srgbClr val="0070C0"/>
                </a:solidFill>
                <a:latin typeface="Times New Roman"/>
                <a:cs typeface="Times New Roman"/>
              </a:rPr>
              <a:t> </a:t>
            </a:r>
            <a:r>
              <a:rPr sz="2800" spc="-10" dirty="0">
                <a:solidFill>
                  <a:srgbClr val="0070C0"/>
                </a:solidFill>
                <a:latin typeface="Times New Roman"/>
                <a:cs typeface="Times New Roman"/>
              </a:rPr>
              <a:t>прогнозів.</a:t>
            </a:r>
            <a:endParaRPr sz="2800" dirty="0">
              <a:solidFill>
                <a:srgbClr val="0070C0"/>
              </a:solidFill>
              <a:latin typeface="Times New Roman"/>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61747" rIns="0" bIns="0" rtlCol="0">
            <a:spAutoFit/>
          </a:bodyPr>
          <a:lstStyle/>
          <a:p>
            <a:pPr marL="507365">
              <a:lnSpc>
                <a:spcPts val="3190"/>
              </a:lnSpc>
              <a:spcBef>
                <a:spcPts val="95"/>
              </a:spcBef>
            </a:pPr>
            <a:r>
              <a:rPr sz="2800" dirty="0"/>
              <a:t>Зв'язок</a:t>
            </a:r>
            <a:r>
              <a:rPr sz="2800" spc="-120" dirty="0"/>
              <a:t> </a:t>
            </a:r>
            <a:r>
              <a:rPr sz="2800" dirty="0"/>
              <a:t>понять</a:t>
            </a:r>
            <a:r>
              <a:rPr sz="2800" spc="-105" dirty="0"/>
              <a:t> </a:t>
            </a:r>
            <a:r>
              <a:rPr sz="2800" spc="-10" dirty="0"/>
              <a:t>«Доказова</a:t>
            </a:r>
            <a:r>
              <a:rPr sz="2800" spc="-105" dirty="0"/>
              <a:t> </a:t>
            </a:r>
            <a:r>
              <a:rPr sz="2800" spc="-10" dirty="0"/>
              <a:t>медицина»,</a:t>
            </a:r>
            <a:endParaRPr sz="2800" dirty="0"/>
          </a:p>
          <a:p>
            <a:pPr marL="507365">
              <a:lnSpc>
                <a:spcPts val="3190"/>
              </a:lnSpc>
            </a:pPr>
            <a:r>
              <a:rPr sz="2800" dirty="0"/>
              <a:t>«Клінічна</a:t>
            </a:r>
            <a:r>
              <a:rPr sz="2800" spc="-65" dirty="0"/>
              <a:t> </a:t>
            </a:r>
            <a:r>
              <a:rPr sz="2800" spc="-10" dirty="0"/>
              <a:t>епідеміологія»</a:t>
            </a:r>
            <a:r>
              <a:rPr sz="2800" spc="-70" dirty="0"/>
              <a:t> </a:t>
            </a:r>
            <a:r>
              <a:rPr sz="2800" dirty="0"/>
              <a:t>і</a:t>
            </a:r>
            <a:r>
              <a:rPr sz="2800" spc="-95" dirty="0"/>
              <a:t> </a:t>
            </a:r>
            <a:r>
              <a:rPr sz="2800" spc="-10" dirty="0"/>
              <a:t>«Біостатистика»</a:t>
            </a:r>
            <a:endParaRPr sz="2800" dirty="0"/>
          </a:p>
        </p:txBody>
      </p:sp>
      <p:grpSp>
        <p:nvGrpSpPr>
          <p:cNvPr id="3" name="object 3"/>
          <p:cNvGrpSpPr/>
          <p:nvPr/>
        </p:nvGrpSpPr>
        <p:grpSpPr>
          <a:xfrm>
            <a:off x="3875278" y="2064766"/>
            <a:ext cx="3745229" cy="1297940"/>
            <a:chOff x="3875278" y="2064766"/>
            <a:chExt cx="3745229" cy="1297940"/>
          </a:xfrm>
        </p:grpSpPr>
        <p:sp>
          <p:nvSpPr>
            <p:cNvPr id="4" name="object 4"/>
            <p:cNvSpPr/>
            <p:nvPr/>
          </p:nvSpPr>
          <p:spPr>
            <a:xfrm>
              <a:off x="3881628" y="2071116"/>
              <a:ext cx="3732529" cy="1285240"/>
            </a:xfrm>
            <a:custGeom>
              <a:avLst/>
              <a:gdLst/>
              <a:ahLst/>
              <a:cxnLst/>
              <a:rect l="l" t="t" r="r" b="b"/>
              <a:pathLst>
                <a:path w="3732529" h="1285239">
                  <a:moveTo>
                    <a:pt x="3732276" y="0"/>
                  </a:moveTo>
                  <a:lnTo>
                    <a:pt x="0" y="0"/>
                  </a:lnTo>
                  <a:lnTo>
                    <a:pt x="0" y="1284731"/>
                  </a:lnTo>
                  <a:lnTo>
                    <a:pt x="3732276" y="1284731"/>
                  </a:lnTo>
                  <a:lnTo>
                    <a:pt x="3732276" y="0"/>
                  </a:lnTo>
                  <a:close/>
                </a:path>
              </a:pathLst>
            </a:custGeom>
            <a:solidFill>
              <a:srgbClr val="5B9BD4"/>
            </a:solidFill>
          </p:spPr>
          <p:txBody>
            <a:bodyPr wrap="square" lIns="0" tIns="0" rIns="0" bIns="0" rtlCol="0"/>
            <a:lstStyle/>
            <a:p>
              <a:endParaRPr dirty="0"/>
            </a:p>
          </p:txBody>
        </p:sp>
        <p:sp>
          <p:nvSpPr>
            <p:cNvPr id="5" name="object 5"/>
            <p:cNvSpPr/>
            <p:nvPr/>
          </p:nvSpPr>
          <p:spPr>
            <a:xfrm>
              <a:off x="3881628" y="2071116"/>
              <a:ext cx="3732529" cy="1285240"/>
            </a:xfrm>
            <a:custGeom>
              <a:avLst/>
              <a:gdLst/>
              <a:ahLst/>
              <a:cxnLst/>
              <a:rect l="l" t="t" r="r" b="b"/>
              <a:pathLst>
                <a:path w="3732529" h="1285239">
                  <a:moveTo>
                    <a:pt x="0" y="1284731"/>
                  </a:moveTo>
                  <a:lnTo>
                    <a:pt x="3732276" y="1284731"/>
                  </a:lnTo>
                  <a:lnTo>
                    <a:pt x="3732276" y="0"/>
                  </a:lnTo>
                  <a:lnTo>
                    <a:pt x="0" y="0"/>
                  </a:lnTo>
                  <a:lnTo>
                    <a:pt x="0" y="1284731"/>
                  </a:lnTo>
                  <a:close/>
                </a:path>
              </a:pathLst>
            </a:custGeom>
            <a:ln w="12192">
              <a:solidFill>
                <a:srgbClr val="41709C"/>
              </a:solidFill>
            </a:ln>
          </p:spPr>
          <p:txBody>
            <a:bodyPr wrap="square" lIns="0" tIns="0" rIns="0" bIns="0" rtlCol="0"/>
            <a:lstStyle/>
            <a:p>
              <a:endParaRPr dirty="0"/>
            </a:p>
          </p:txBody>
        </p:sp>
      </p:grpSp>
      <p:sp>
        <p:nvSpPr>
          <p:cNvPr id="6" name="object 6"/>
          <p:cNvSpPr txBox="1"/>
          <p:nvPr/>
        </p:nvSpPr>
        <p:spPr>
          <a:xfrm>
            <a:off x="4997322" y="2054504"/>
            <a:ext cx="1501775" cy="1007110"/>
          </a:xfrm>
          <a:prstGeom prst="rect">
            <a:avLst/>
          </a:prstGeom>
        </p:spPr>
        <p:txBody>
          <a:bodyPr vert="horz" wrap="square" lIns="0" tIns="12700" rIns="0" bIns="0" rtlCol="0">
            <a:spAutoFit/>
          </a:bodyPr>
          <a:lstStyle/>
          <a:p>
            <a:pPr marL="12700" marR="5080" indent="46990">
              <a:lnSpc>
                <a:spcPct val="114999"/>
              </a:lnSpc>
              <a:spcBef>
                <a:spcPts val="100"/>
              </a:spcBef>
            </a:pPr>
            <a:r>
              <a:rPr sz="2800" spc="-10" dirty="0">
                <a:solidFill>
                  <a:srgbClr val="FFFFFF"/>
                </a:solidFill>
                <a:latin typeface="Times New Roman"/>
                <a:cs typeface="Times New Roman"/>
              </a:rPr>
              <a:t>Доказова </a:t>
            </a:r>
            <a:r>
              <a:rPr sz="2800" spc="-20" dirty="0">
                <a:solidFill>
                  <a:srgbClr val="FFFFFF"/>
                </a:solidFill>
                <a:latin typeface="Times New Roman"/>
                <a:cs typeface="Times New Roman"/>
              </a:rPr>
              <a:t>медицина</a:t>
            </a:r>
            <a:endParaRPr sz="2800" dirty="0">
              <a:latin typeface="Times New Roman"/>
              <a:cs typeface="Times New Roman"/>
            </a:endParaRPr>
          </a:p>
        </p:txBody>
      </p:sp>
      <p:pic>
        <p:nvPicPr>
          <p:cNvPr id="7" name="object 7"/>
          <p:cNvPicPr/>
          <p:nvPr/>
        </p:nvPicPr>
        <p:blipFill>
          <a:blip r:embed="rId2" cstate="print"/>
          <a:stretch>
            <a:fillRect/>
          </a:stretch>
        </p:blipFill>
        <p:spPr>
          <a:xfrm>
            <a:off x="850391" y="2484120"/>
            <a:ext cx="10189464" cy="3230880"/>
          </a:xfrm>
          <a:prstGeom prst="rect">
            <a:avLst/>
          </a:prstGeom>
        </p:spPr>
      </p:pic>
      <p:sp>
        <p:nvSpPr>
          <p:cNvPr id="8" name="object 8"/>
          <p:cNvSpPr txBox="1"/>
          <p:nvPr/>
        </p:nvSpPr>
        <p:spPr>
          <a:xfrm>
            <a:off x="1884933" y="3580187"/>
            <a:ext cx="3183255" cy="1428750"/>
          </a:xfrm>
          <a:prstGeom prst="rect">
            <a:avLst/>
          </a:prstGeom>
        </p:spPr>
        <p:txBody>
          <a:bodyPr vert="horz" wrap="square" lIns="0" tIns="59054" rIns="0" bIns="0" rtlCol="0">
            <a:spAutoFit/>
          </a:bodyPr>
          <a:lstStyle/>
          <a:p>
            <a:pPr algn="ctr">
              <a:lnSpc>
                <a:spcPct val="100000"/>
              </a:lnSpc>
              <a:spcBef>
                <a:spcPts val="464"/>
              </a:spcBef>
            </a:pPr>
            <a:r>
              <a:rPr sz="2000" b="1" dirty="0">
                <a:solidFill>
                  <a:srgbClr val="FFFFFF"/>
                </a:solidFill>
                <a:latin typeface="Times New Roman"/>
                <a:cs typeface="Times New Roman"/>
              </a:rPr>
              <a:t>Клінічна</a:t>
            </a:r>
            <a:r>
              <a:rPr sz="2000" b="1" spc="-60" dirty="0">
                <a:solidFill>
                  <a:srgbClr val="FFFFFF"/>
                </a:solidFill>
                <a:latin typeface="Times New Roman"/>
                <a:cs typeface="Times New Roman"/>
              </a:rPr>
              <a:t> </a:t>
            </a:r>
            <a:r>
              <a:rPr sz="2000" b="1" spc="-10" dirty="0">
                <a:solidFill>
                  <a:srgbClr val="FFFFFF"/>
                </a:solidFill>
                <a:latin typeface="Times New Roman"/>
                <a:cs typeface="Times New Roman"/>
              </a:rPr>
              <a:t>епідеміологія</a:t>
            </a:r>
            <a:endParaRPr sz="2000" dirty="0">
              <a:latin typeface="Times New Roman"/>
              <a:cs typeface="Times New Roman"/>
            </a:endParaRPr>
          </a:p>
          <a:p>
            <a:pPr marL="12065" marR="5080" indent="-1270" algn="ctr">
              <a:lnSpc>
                <a:spcPct val="114999"/>
              </a:lnSpc>
            </a:pPr>
            <a:r>
              <a:rPr sz="2000" spc="-10" dirty="0">
                <a:solidFill>
                  <a:srgbClr val="FFFFFF"/>
                </a:solidFill>
                <a:latin typeface="Times New Roman"/>
                <a:cs typeface="Times New Roman"/>
              </a:rPr>
              <a:t>визначає,</a:t>
            </a:r>
            <a:r>
              <a:rPr sz="2000" spc="-45" dirty="0">
                <a:solidFill>
                  <a:srgbClr val="FFFFFF"/>
                </a:solidFill>
                <a:latin typeface="Times New Roman"/>
                <a:cs typeface="Times New Roman"/>
              </a:rPr>
              <a:t> </a:t>
            </a:r>
            <a:r>
              <a:rPr sz="2000" dirty="0">
                <a:solidFill>
                  <a:srgbClr val="FFFFFF"/>
                </a:solidFill>
                <a:latin typeface="Times New Roman"/>
                <a:cs typeface="Times New Roman"/>
              </a:rPr>
              <a:t>ЩО</a:t>
            </a:r>
            <a:r>
              <a:rPr sz="2000" spc="-45" dirty="0">
                <a:solidFill>
                  <a:srgbClr val="FFFFFF"/>
                </a:solidFill>
                <a:latin typeface="Times New Roman"/>
                <a:cs typeface="Times New Roman"/>
              </a:rPr>
              <a:t> </a:t>
            </a:r>
            <a:r>
              <a:rPr sz="2000" spc="-20" dirty="0">
                <a:solidFill>
                  <a:srgbClr val="FFFFFF"/>
                </a:solidFill>
                <a:latin typeface="Times New Roman"/>
                <a:cs typeface="Times New Roman"/>
              </a:rPr>
              <a:t>вивчати</a:t>
            </a:r>
            <a:r>
              <a:rPr sz="2000" spc="-50" dirty="0">
                <a:solidFill>
                  <a:srgbClr val="FFFFFF"/>
                </a:solidFill>
                <a:latin typeface="Times New Roman"/>
                <a:cs typeface="Times New Roman"/>
              </a:rPr>
              <a:t> і </a:t>
            </a:r>
            <a:r>
              <a:rPr sz="2000" spc="-10" dirty="0">
                <a:solidFill>
                  <a:srgbClr val="FFFFFF"/>
                </a:solidFill>
                <a:latin typeface="Times New Roman"/>
                <a:cs typeface="Times New Roman"/>
              </a:rPr>
              <a:t>формулює</a:t>
            </a:r>
            <a:r>
              <a:rPr sz="2000" spc="-55" dirty="0">
                <a:solidFill>
                  <a:srgbClr val="FFFFFF"/>
                </a:solidFill>
                <a:latin typeface="Times New Roman"/>
                <a:cs typeface="Times New Roman"/>
              </a:rPr>
              <a:t> </a:t>
            </a:r>
            <a:r>
              <a:rPr sz="2000" dirty="0">
                <a:solidFill>
                  <a:srgbClr val="FFFFFF"/>
                </a:solidFill>
                <a:latin typeface="Times New Roman"/>
                <a:cs typeface="Times New Roman"/>
              </a:rPr>
              <a:t>гіпотези</a:t>
            </a:r>
            <a:r>
              <a:rPr sz="2000" spc="-50" dirty="0">
                <a:solidFill>
                  <a:srgbClr val="FFFFFF"/>
                </a:solidFill>
                <a:latin typeface="Times New Roman"/>
                <a:cs typeface="Times New Roman"/>
              </a:rPr>
              <a:t> </a:t>
            </a:r>
            <a:r>
              <a:rPr sz="2000" dirty="0">
                <a:solidFill>
                  <a:srgbClr val="FFFFFF"/>
                </a:solidFill>
                <a:latin typeface="Times New Roman"/>
                <a:cs typeface="Times New Roman"/>
              </a:rPr>
              <a:t>на</a:t>
            </a:r>
            <a:r>
              <a:rPr sz="2000" spc="-55" dirty="0">
                <a:solidFill>
                  <a:srgbClr val="FFFFFF"/>
                </a:solidFill>
                <a:latin typeface="Times New Roman"/>
                <a:cs typeface="Times New Roman"/>
              </a:rPr>
              <a:t> </a:t>
            </a:r>
            <a:r>
              <a:rPr sz="2000" spc="-10" dirty="0">
                <a:solidFill>
                  <a:srgbClr val="FFFFFF"/>
                </a:solidFill>
                <a:latin typeface="Times New Roman"/>
                <a:cs typeface="Times New Roman"/>
              </a:rPr>
              <a:t>основі спостережень.</a:t>
            </a:r>
            <a:endParaRPr sz="2000" dirty="0">
              <a:latin typeface="Times New Roman"/>
              <a:cs typeface="Times New Roman"/>
            </a:endParaRPr>
          </a:p>
        </p:txBody>
      </p:sp>
      <p:sp>
        <p:nvSpPr>
          <p:cNvPr id="9" name="object 9"/>
          <p:cNvSpPr txBox="1"/>
          <p:nvPr/>
        </p:nvSpPr>
        <p:spPr>
          <a:xfrm>
            <a:off x="7095235" y="4020413"/>
            <a:ext cx="2640330" cy="1077595"/>
          </a:xfrm>
          <a:prstGeom prst="rect">
            <a:avLst/>
          </a:prstGeom>
        </p:spPr>
        <p:txBody>
          <a:bodyPr vert="horz" wrap="square" lIns="0" tIns="58419" rIns="0" bIns="0" rtlCol="0">
            <a:spAutoFit/>
          </a:bodyPr>
          <a:lstStyle/>
          <a:p>
            <a:pPr algn="ctr">
              <a:lnSpc>
                <a:spcPct val="100000"/>
              </a:lnSpc>
              <a:spcBef>
                <a:spcPts val="459"/>
              </a:spcBef>
            </a:pPr>
            <a:r>
              <a:rPr sz="2000" b="1" spc="-10" dirty="0">
                <a:solidFill>
                  <a:srgbClr val="FFFFFF"/>
                </a:solidFill>
                <a:latin typeface="Times New Roman"/>
                <a:cs typeface="Times New Roman"/>
              </a:rPr>
              <a:t>Біостатистика:</a:t>
            </a:r>
            <a:endParaRPr sz="2000" dirty="0">
              <a:latin typeface="Times New Roman"/>
              <a:cs typeface="Times New Roman"/>
            </a:endParaRPr>
          </a:p>
          <a:p>
            <a:pPr algn="ctr">
              <a:lnSpc>
                <a:spcPct val="100000"/>
              </a:lnSpc>
              <a:spcBef>
                <a:spcPts val="359"/>
              </a:spcBef>
              <a:tabLst>
                <a:tab pos="1475105" algn="l"/>
              </a:tabLst>
            </a:pPr>
            <a:r>
              <a:rPr sz="2000" spc="-10" dirty="0">
                <a:solidFill>
                  <a:srgbClr val="FFFFFF"/>
                </a:solidFill>
                <a:latin typeface="Times New Roman"/>
                <a:cs typeface="Times New Roman"/>
              </a:rPr>
              <a:t>визначає</a:t>
            </a:r>
            <a:r>
              <a:rPr sz="2000" spc="-75" dirty="0">
                <a:solidFill>
                  <a:srgbClr val="FFFFFF"/>
                </a:solidFill>
                <a:latin typeface="Times New Roman"/>
                <a:cs typeface="Times New Roman"/>
              </a:rPr>
              <a:t> </a:t>
            </a:r>
            <a:r>
              <a:rPr sz="2000" spc="-25" dirty="0">
                <a:solidFill>
                  <a:srgbClr val="FFFFFF"/>
                </a:solidFill>
                <a:latin typeface="Times New Roman"/>
                <a:cs typeface="Times New Roman"/>
              </a:rPr>
              <a:t>ЯК</a:t>
            </a:r>
            <a:r>
              <a:rPr sz="2000" dirty="0">
                <a:solidFill>
                  <a:srgbClr val="FFFFFF"/>
                </a:solidFill>
                <a:latin typeface="Times New Roman"/>
                <a:cs typeface="Times New Roman"/>
              </a:rPr>
              <a:t>	</a:t>
            </a:r>
            <a:r>
              <a:rPr sz="2000" spc="-20" dirty="0">
                <a:solidFill>
                  <a:srgbClr val="FFFFFF"/>
                </a:solidFill>
                <a:latin typeface="Times New Roman"/>
                <a:cs typeface="Times New Roman"/>
              </a:rPr>
              <a:t>вивчати</a:t>
            </a:r>
            <a:r>
              <a:rPr sz="2000" spc="-50" dirty="0">
                <a:solidFill>
                  <a:srgbClr val="FFFFFF"/>
                </a:solidFill>
                <a:latin typeface="Times New Roman"/>
                <a:cs typeface="Times New Roman"/>
              </a:rPr>
              <a:t> і</a:t>
            </a:r>
            <a:endParaRPr sz="2000" dirty="0">
              <a:latin typeface="Times New Roman"/>
              <a:cs typeface="Times New Roman"/>
            </a:endParaRPr>
          </a:p>
          <a:p>
            <a:pPr algn="ctr">
              <a:lnSpc>
                <a:spcPct val="100000"/>
              </a:lnSpc>
              <a:spcBef>
                <a:spcPts val="359"/>
              </a:spcBef>
            </a:pPr>
            <a:r>
              <a:rPr sz="2000" spc="-10" dirty="0">
                <a:solidFill>
                  <a:srgbClr val="FFFFFF"/>
                </a:solidFill>
                <a:latin typeface="Times New Roman"/>
                <a:cs typeface="Times New Roman"/>
              </a:rPr>
              <a:t>планувати</a:t>
            </a:r>
            <a:r>
              <a:rPr sz="2000" spc="-50" dirty="0">
                <a:solidFill>
                  <a:srgbClr val="FFFFFF"/>
                </a:solidFill>
                <a:latin typeface="Times New Roman"/>
                <a:cs typeface="Times New Roman"/>
              </a:rPr>
              <a:t> </a:t>
            </a:r>
            <a:r>
              <a:rPr sz="2000" spc="-10" dirty="0">
                <a:solidFill>
                  <a:srgbClr val="FFFFFF"/>
                </a:solidFill>
                <a:latin typeface="Times New Roman"/>
                <a:cs typeface="Times New Roman"/>
              </a:rPr>
              <a:t>дослідження.</a:t>
            </a:r>
            <a:endParaRPr sz="2000" dirty="0">
              <a:latin typeface="Times New Roman"/>
              <a:cs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39545" y="30155"/>
            <a:ext cx="9720072" cy="1095300"/>
          </a:xfrm>
          <a:prstGeom prst="rect">
            <a:avLst/>
          </a:prstGeom>
        </p:spPr>
        <p:txBody>
          <a:bodyPr vert="horz" wrap="square" lIns="0" tIns="195707" rIns="0" bIns="0" rtlCol="0">
            <a:spAutoFit/>
          </a:bodyPr>
          <a:lstStyle/>
          <a:p>
            <a:pPr marL="602615" marR="5080" algn="ctr">
              <a:lnSpc>
                <a:spcPts val="3460"/>
              </a:lnSpc>
              <a:spcBef>
                <a:spcPts val="535"/>
              </a:spcBef>
            </a:pPr>
            <a:r>
              <a:rPr sz="2800" dirty="0">
                <a:solidFill>
                  <a:srgbClr val="0070C0"/>
                </a:solidFill>
                <a:latin typeface="Arial" panose="020B0604020202020204" pitchFamily="34" charset="0"/>
                <a:cs typeface="Arial" panose="020B0604020202020204" pitchFamily="34" charset="0"/>
              </a:rPr>
              <a:t>Доказова</a:t>
            </a:r>
            <a:r>
              <a:rPr sz="2800" spc="-35" dirty="0">
                <a:solidFill>
                  <a:srgbClr val="0070C0"/>
                </a:solidFill>
                <a:latin typeface="Arial" panose="020B0604020202020204" pitchFamily="34" charset="0"/>
                <a:cs typeface="Arial" panose="020B0604020202020204" pitchFamily="34" charset="0"/>
              </a:rPr>
              <a:t> </a:t>
            </a:r>
            <a:r>
              <a:rPr sz="2800" dirty="0">
                <a:solidFill>
                  <a:srgbClr val="0070C0"/>
                </a:solidFill>
                <a:latin typeface="Arial" panose="020B0604020202020204" pitchFamily="34" charset="0"/>
                <a:cs typeface="Arial" panose="020B0604020202020204" pitchFamily="34" charset="0"/>
              </a:rPr>
              <a:t>медицина</a:t>
            </a:r>
            <a:r>
              <a:rPr sz="2800" spc="-60" dirty="0">
                <a:solidFill>
                  <a:srgbClr val="0070C0"/>
                </a:solidFill>
                <a:latin typeface="Arial" panose="020B0604020202020204" pitchFamily="34" charset="0"/>
                <a:cs typeface="Arial" panose="020B0604020202020204" pitchFamily="34" charset="0"/>
              </a:rPr>
              <a:t> </a:t>
            </a:r>
            <a:r>
              <a:rPr sz="2800" dirty="0">
                <a:solidFill>
                  <a:srgbClr val="0070C0"/>
                </a:solidFill>
                <a:latin typeface="Arial" panose="020B0604020202020204" pitchFamily="34" charset="0"/>
                <a:cs typeface="Arial" panose="020B0604020202020204" pitchFamily="34" charset="0"/>
              </a:rPr>
              <a:t>та</a:t>
            </a:r>
            <a:r>
              <a:rPr sz="2800" spc="-15" dirty="0">
                <a:solidFill>
                  <a:srgbClr val="0070C0"/>
                </a:solidFill>
                <a:latin typeface="Arial" panose="020B0604020202020204" pitchFamily="34" charset="0"/>
                <a:cs typeface="Arial" panose="020B0604020202020204" pitchFamily="34" charset="0"/>
              </a:rPr>
              <a:t> </a:t>
            </a:r>
            <a:r>
              <a:rPr sz="2800" dirty="0">
                <a:solidFill>
                  <a:srgbClr val="0070C0"/>
                </a:solidFill>
                <a:latin typeface="Arial" panose="020B0604020202020204" pitchFamily="34" charset="0"/>
                <a:cs typeface="Arial" panose="020B0604020202020204" pitchFamily="34" charset="0"/>
              </a:rPr>
              <a:t>якість</a:t>
            </a:r>
            <a:r>
              <a:rPr sz="2800" spc="-10" dirty="0">
                <a:solidFill>
                  <a:srgbClr val="0070C0"/>
                </a:solidFill>
                <a:latin typeface="Arial" panose="020B0604020202020204" pitchFamily="34" charset="0"/>
                <a:cs typeface="Arial" panose="020B0604020202020204" pitchFamily="34" charset="0"/>
              </a:rPr>
              <a:t> надання </a:t>
            </a:r>
            <a:r>
              <a:rPr sz="2800" dirty="0">
                <a:solidFill>
                  <a:srgbClr val="0070C0"/>
                </a:solidFill>
                <a:latin typeface="Arial" panose="020B0604020202020204" pitchFamily="34" charset="0"/>
                <a:cs typeface="Arial" panose="020B0604020202020204" pitchFamily="34" charset="0"/>
              </a:rPr>
              <a:t>медичної</a:t>
            </a:r>
            <a:r>
              <a:rPr sz="2800" spc="-20" dirty="0">
                <a:solidFill>
                  <a:srgbClr val="0070C0"/>
                </a:solidFill>
                <a:latin typeface="Arial" panose="020B0604020202020204" pitchFamily="34" charset="0"/>
                <a:cs typeface="Arial" panose="020B0604020202020204" pitchFamily="34" charset="0"/>
              </a:rPr>
              <a:t> </a:t>
            </a:r>
            <a:r>
              <a:rPr sz="2800" spc="-10" dirty="0">
                <a:solidFill>
                  <a:srgbClr val="0070C0"/>
                </a:solidFill>
                <a:latin typeface="Arial" panose="020B0604020202020204" pitchFamily="34" charset="0"/>
                <a:cs typeface="Arial" panose="020B0604020202020204" pitchFamily="34" charset="0"/>
              </a:rPr>
              <a:t>допомоги</a:t>
            </a:r>
            <a:endParaRPr sz="2800" dirty="0">
              <a:solidFill>
                <a:srgbClr val="0070C0"/>
              </a:solidFill>
              <a:latin typeface="Arial" panose="020B0604020202020204" pitchFamily="34" charset="0"/>
              <a:cs typeface="Arial" panose="020B0604020202020204" pitchFamily="34" charset="0"/>
            </a:endParaRPr>
          </a:p>
        </p:txBody>
      </p:sp>
      <p:grpSp>
        <p:nvGrpSpPr>
          <p:cNvPr id="3" name="object 3"/>
          <p:cNvGrpSpPr/>
          <p:nvPr/>
        </p:nvGrpSpPr>
        <p:grpSpPr>
          <a:xfrm>
            <a:off x="3145535" y="1623060"/>
            <a:ext cx="5308600" cy="899160"/>
            <a:chOff x="3145535" y="1623060"/>
            <a:chExt cx="5308600" cy="899160"/>
          </a:xfrm>
        </p:grpSpPr>
        <p:sp>
          <p:nvSpPr>
            <p:cNvPr id="4" name="object 4"/>
            <p:cNvSpPr/>
            <p:nvPr/>
          </p:nvSpPr>
          <p:spPr>
            <a:xfrm>
              <a:off x="8225789" y="1629156"/>
              <a:ext cx="222250" cy="887094"/>
            </a:xfrm>
            <a:custGeom>
              <a:avLst/>
              <a:gdLst/>
              <a:ahLst/>
              <a:cxnLst/>
              <a:rect l="l" t="t" r="r" b="b"/>
              <a:pathLst>
                <a:path w="222250" h="887094">
                  <a:moveTo>
                    <a:pt x="221741" y="0"/>
                  </a:moveTo>
                  <a:lnTo>
                    <a:pt x="0" y="221742"/>
                  </a:lnTo>
                  <a:lnTo>
                    <a:pt x="0" y="886968"/>
                  </a:lnTo>
                  <a:lnTo>
                    <a:pt x="221741" y="665226"/>
                  </a:lnTo>
                  <a:lnTo>
                    <a:pt x="221741" y="0"/>
                  </a:lnTo>
                  <a:close/>
                </a:path>
              </a:pathLst>
            </a:custGeom>
            <a:solidFill>
              <a:srgbClr val="487CAB"/>
            </a:solidFill>
          </p:spPr>
          <p:txBody>
            <a:bodyPr wrap="square" lIns="0" tIns="0" rIns="0" bIns="0" rtlCol="0"/>
            <a:lstStyle/>
            <a:p>
              <a:endParaRPr dirty="0"/>
            </a:p>
          </p:txBody>
        </p:sp>
        <p:sp>
          <p:nvSpPr>
            <p:cNvPr id="5" name="object 5"/>
            <p:cNvSpPr/>
            <p:nvPr/>
          </p:nvSpPr>
          <p:spPr>
            <a:xfrm>
              <a:off x="3151631" y="1629156"/>
              <a:ext cx="5295900" cy="222250"/>
            </a:xfrm>
            <a:custGeom>
              <a:avLst/>
              <a:gdLst/>
              <a:ahLst/>
              <a:cxnLst/>
              <a:rect l="l" t="t" r="r" b="b"/>
              <a:pathLst>
                <a:path w="5295900" h="222250">
                  <a:moveTo>
                    <a:pt x="5295900" y="0"/>
                  </a:moveTo>
                  <a:lnTo>
                    <a:pt x="221742" y="0"/>
                  </a:lnTo>
                  <a:lnTo>
                    <a:pt x="0" y="221742"/>
                  </a:lnTo>
                  <a:lnTo>
                    <a:pt x="5074158" y="221742"/>
                  </a:lnTo>
                  <a:lnTo>
                    <a:pt x="5295900" y="0"/>
                  </a:lnTo>
                  <a:close/>
                </a:path>
              </a:pathLst>
            </a:custGeom>
            <a:solidFill>
              <a:srgbClr val="7AAEDD"/>
            </a:solidFill>
          </p:spPr>
          <p:txBody>
            <a:bodyPr wrap="square" lIns="0" tIns="0" rIns="0" bIns="0" rtlCol="0"/>
            <a:lstStyle/>
            <a:p>
              <a:endParaRPr dirty="0"/>
            </a:p>
          </p:txBody>
        </p:sp>
        <p:sp>
          <p:nvSpPr>
            <p:cNvPr id="6" name="object 6"/>
            <p:cNvSpPr/>
            <p:nvPr/>
          </p:nvSpPr>
          <p:spPr>
            <a:xfrm>
              <a:off x="3151631" y="1629156"/>
              <a:ext cx="5295900" cy="887094"/>
            </a:xfrm>
            <a:custGeom>
              <a:avLst/>
              <a:gdLst/>
              <a:ahLst/>
              <a:cxnLst/>
              <a:rect l="l" t="t" r="r" b="b"/>
              <a:pathLst>
                <a:path w="5295900" h="887094">
                  <a:moveTo>
                    <a:pt x="0" y="221742"/>
                  </a:moveTo>
                  <a:lnTo>
                    <a:pt x="221742" y="0"/>
                  </a:lnTo>
                  <a:lnTo>
                    <a:pt x="5295900" y="0"/>
                  </a:lnTo>
                  <a:lnTo>
                    <a:pt x="5295900" y="665226"/>
                  </a:lnTo>
                  <a:lnTo>
                    <a:pt x="5074158" y="886968"/>
                  </a:lnTo>
                  <a:lnTo>
                    <a:pt x="0" y="886968"/>
                  </a:lnTo>
                  <a:lnTo>
                    <a:pt x="0" y="221742"/>
                  </a:lnTo>
                  <a:close/>
                </a:path>
                <a:path w="5295900" h="887094">
                  <a:moveTo>
                    <a:pt x="0" y="221742"/>
                  </a:moveTo>
                  <a:lnTo>
                    <a:pt x="5074158" y="221742"/>
                  </a:lnTo>
                  <a:lnTo>
                    <a:pt x="5295900" y="0"/>
                  </a:lnTo>
                </a:path>
                <a:path w="5295900" h="887094">
                  <a:moveTo>
                    <a:pt x="5074158" y="221742"/>
                  </a:moveTo>
                  <a:lnTo>
                    <a:pt x="5074158" y="886968"/>
                  </a:lnTo>
                </a:path>
              </a:pathLst>
            </a:custGeom>
            <a:ln w="12192">
              <a:solidFill>
                <a:srgbClr val="41709C"/>
              </a:solidFill>
            </a:ln>
          </p:spPr>
          <p:txBody>
            <a:bodyPr wrap="square" lIns="0" tIns="0" rIns="0" bIns="0" rtlCol="0"/>
            <a:lstStyle/>
            <a:p>
              <a:endParaRPr dirty="0"/>
            </a:p>
          </p:txBody>
        </p:sp>
      </p:grpSp>
      <p:sp>
        <p:nvSpPr>
          <p:cNvPr id="7" name="object 7"/>
          <p:cNvSpPr txBox="1"/>
          <p:nvPr/>
        </p:nvSpPr>
        <p:spPr>
          <a:xfrm>
            <a:off x="3151632" y="1850898"/>
            <a:ext cx="5074285" cy="665480"/>
          </a:xfrm>
          <a:prstGeom prst="rect">
            <a:avLst/>
          </a:prstGeom>
          <a:solidFill>
            <a:srgbClr val="5B9BD4"/>
          </a:solidFill>
        </p:spPr>
        <p:txBody>
          <a:bodyPr vert="horz" wrap="square" lIns="0" tIns="100965" rIns="0" bIns="0" rtlCol="0">
            <a:spAutoFit/>
          </a:bodyPr>
          <a:lstStyle/>
          <a:p>
            <a:pPr marL="4445" algn="ctr">
              <a:lnSpc>
                <a:spcPct val="100000"/>
              </a:lnSpc>
              <a:spcBef>
                <a:spcPts val="795"/>
              </a:spcBef>
            </a:pPr>
            <a:r>
              <a:rPr sz="2800" dirty="0">
                <a:solidFill>
                  <a:srgbClr val="FFFFFF"/>
                </a:solidFill>
                <a:latin typeface="Calibri"/>
                <a:cs typeface="Calibri"/>
              </a:rPr>
              <a:t>Концепція</a:t>
            </a:r>
            <a:r>
              <a:rPr sz="2800" spc="-105" dirty="0">
                <a:solidFill>
                  <a:srgbClr val="FFFFFF"/>
                </a:solidFill>
                <a:latin typeface="Calibri"/>
                <a:cs typeface="Calibri"/>
              </a:rPr>
              <a:t> </a:t>
            </a:r>
            <a:r>
              <a:rPr sz="2800" dirty="0">
                <a:solidFill>
                  <a:srgbClr val="FFFFFF"/>
                </a:solidFill>
                <a:latin typeface="Calibri"/>
                <a:cs typeface="Calibri"/>
              </a:rPr>
              <a:t>трьох</a:t>
            </a:r>
            <a:r>
              <a:rPr sz="2800" spc="-95" dirty="0">
                <a:solidFill>
                  <a:srgbClr val="FFFFFF"/>
                </a:solidFill>
                <a:latin typeface="Calibri"/>
                <a:cs typeface="Calibri"/>
              </a:rPr>
              <a:t> </a:t>
            </a:r>
            <a:r>
              <a:rPr sz="2800" spc="-50" dirty="0">
                <a:solidFill>
                  <a:srgbClr val="FFFFFF"/>
                </a:solidFill>
                <a:latin typeface="Calibri"/>
                <a:cs typeface="Calibri"/>
              </a:rPr>
              <a:t>Е</a:t>
            </a:r>
            <a:endParaRPr sz="2800" dirty="0">
              <a:latin typeface="Calibri"/>
              <a:cs typeface="Calibri"/>
            </a:endParaRPr>
          </a:p>
        </p:txBody>
      </p:sp>
      <p:grpSp>
        <p:nvGrpSpPr>
          <p:cNvPr id="8" name="object 8"/>
          <p:cNvGrpSpPr/>
          <p:nvPr/>
        </p:nvGrpSpPr>
        <p:grpSpPr>
          <a:xfrm>
            <a:off x="1097280" y="3049523"/>
            <a:ext cx="2956560" cy="995680"/>
            <a:chOff x="1097280" y="3049523"/>
            <a:chExt cx="2956560" cy="995680"/>
          </a:xfrm>
        </p:grpSpPr>
        <p:sp>
          <p:nvSpPr>
            <p:cNvPr id="9" name="object 9"/>
            <p:cNvSpPr/>
            <p:nvPr/>
          </p:nvSpPr>
          <p:spPr>
            <a:xfrm>
              <a:off x="1103376" y="3055619"/>
              <a:ext cx="2944495" cy="982980"/>
            </a:xfrm>
            <a:custGeom>
              <a:avLst/>
              <a:gdLst/>
              <a:ahLst/>
              <a:cxnLst/>
              <a:rect l="l" t="t" r="r" b="b"/>
              <a:pathLst>
                <a:path w="2944495" h="982979">
                  <a:moveTo>
                    <a:pt x="2944368" y="0"/>
                  </a:moveTo>
                  <a:lnTo>
                    <a:pt x="0" y="0"/>
                  </a:lnTo>
                  <a:lnTo>
                    <a:pt x="0" y="982979"/>
                  </a:lnTo>
                  <a:lnTo>
                    <a:pt x="2944368" y="982979"/>
                  </a:lnTo>
                  <a:lnTo>
                    <a:pt x="2944368" y="0"/>
                  </a:lnTo>
                  <a:close/>
                </a:path>
              </a:pathLst>
            </a:custGeom>
            <a:solidFill>
              <a:srgbClr val="00AFEF"/>
            </a:solidFill>
          </p:spPr>
          <p:txBody>
            <a:bodyPr wrap="square" lIns="0" tIns="0" rIns="0" bIns="0" rtlCol="0"/>
            <a:lstStyle/>
            <a:p>
              <a:endParaRPr dirty="0"/>
            </a:p>
          </p:txBody>
        </p:sp>
        <p:sp>
          <p:nvSpPr>
            <p:cNvPr id="10" name="object 10"/>
            <p:cNvSpPr/>
            <p:nvPr/>
          </p:nvSpPr>
          <p:spPr>
            <a:xfrm>
              <a:off x="1103376" y="3055619"/>
              <a:ext cx="2944495" cy="982980"/>
            </a:xfrm>
            <a:custGeom>
              <a:avLst/>
              <a:gdLst/>
              <a:ahLst/>
              <a:cxnLst/>
              <a:rect l="l" t="t" r="r" b="b"/>
              <a:pathLst>
                <a:path w="2944495" h="982979">
                  <a:moveTo>
                    <a:pt x="0" y="982979"/>
                  </a:moveTo>
                  <a:lnTo>
                    <a:pt x="2944368" y="982979"/>
                  </a:lnTo>
                  <a:lnTo>
                    <a:pt x="2944368" y="0"/>
                  </a:lnTo>
                  <a:lnTo>
                    <a:pt x="0" y="0"/>
                  </a:lnTo>
                  <a:lnTo>
                    <a:pt x="0" y="982979"/>
                  </a:lnTo>
                  <a:close/>
                </a:path>
              </a:pathLst>
            </a:custGeom>
            <a:ln w="12192">
              <a:solidFill>
                <a:srgbClr val="41709C"/>
              </a:solidFill>
            </a:ln>
          </p:spPr>
          <p:txBody>
            <a:bodyPr wrap="square" lIns="0" tIns="0" rIns="0" bIns="0" rtlCol="0"/>
            <a:lstStyle/>
            <a:p>
              <a:endParaRPr dirty="0"/>
            </a:p>
          </p:txBody>
        </p:sp>
      </p:grpSp>
      <p:sp>
        <p:nvSpPr>
          <p:cNvPr id="11" name="object 11"/>
          <p:cNvSpPr txBox="1"/>
          <p:nvPr/>
        </p:nvSpPr>
        <p:spPr>
          <a:xfrm>
            <a:off x="1639951" y="2955347"/>
            <a:ext cx="1869439" cy="936625"/>
          </a:xfrm>
          <a:prstGeom prst="rect">
            <a:avLst/>
          </a:prstGeom>
        </p:spPr>
        <p:txBody>
          <a:bodyPr vert="horz" wrap="square" lIns="0" tIns="59054" rIns="0" bIns="0" rtlCol="0">
            <a:spAutoFit/>
          </a:bodyPr>
          <a:lstStyle/>
          <a:p>
            <a:pPr marL="1270" algn="ctr">
              <a:lnSpc>
                <a:spcPct val="100000"/>
              </a:lnSpc>
              <a:spcBef>
                <a:spcPts val="464"/>
              </a:spcBef>
            </a:pPr>
            <a:r>
              <a:rPr sz="2000" spc="-10" dirty="0">
                <a:solidFill>
                  <a:srgbClr val="FFFFFF"/>
                </a:solidFill>
                <a:latin typeface="Calibri"/>
                <a:cs typeface="Calibri"/>
              </a:rPr>
              <a:t>Ефективність</a:t>
            </a:r>
            <a:endParaRPr sz="2000" dirty="0">
              <a:latin typeface="Calibri"/>
              <a:cs typeface="Calibri"/>
            </a:endParaRPr>
          </a:p>
          <a:p>
            <a:pPr marR="21590" algn="ctr">
              <a:lnSpc>
                <a:spcPct val="100000"/>
              </a:lnSpc>
              <a:spcBef>
                <a:spcPts val="360"/>
              </a:spcBef>
            </a:pPr>
            <a:r>
              <a:rPr sz="2000" spc="-10" dirty="0">
                <a:solidFill>
                  <a:srgbClr val="FFFFFF"/>
                </a:solidFill>
                <a:latin typeface="Calibri"/>
                <a:cs typeface="Calibri"/>
              </a:rPr>
              <a:t>(Еfficacy)</a:t>
            </a:r>
            <a:endParaRPr sz="2000" dirty="0">
              <a:latin typeface="Calibri"/>
              <a:cs typeface="Calibri"/>
            </a:endParaRPr>
          </a:p>
          <a:p>
            <a:pPr algn="ctr">
              <a:lnSpc>
                <a:spcPct val="100000"/>
              </a:lnSpc>
              <a:spcBef>
                <a:spcPts val="325"/>
              </a:spcBef>
            </a:pPr>
            <a:r>
              <a:rPr sz="1100" dirty="0">
                <a:solidFill>
                  <a:srgbClr val="FFFFFF"/>
                </a:solidFill>
                <a:latin typeface="Calibri"/>
                <a:cs typeface="Calibri"/>
              </a:rPr>
              <a:t>Чи</a:t>
            </a:r>
            <a:r>
              <a:rPr sz="1100" spc="-10" dirty="0">
                <a:solidFill>
                  <a:srgbClr val="FFFFFF"/>
                </a:solidFill>
                <a:latin typeface="Calibri"/>
                <a:cs typeface="Calibri"/>
              </a:rPr>
              <a:t> </a:t>
            </a:r>
            <a:r>
              <a:rPr sz="1100" dirty="0">
                <a:solidFill>
                  <a:srgbClr val="FFFFFF"/>
                </a:solidFill>
                <a:latin typeface="Calibri"/>
                <a:cs typeface="Calibri"/>
              </a:rPr>
              <a:t>буде</a:t>
            </a:r>
            <a:r>
              <a:rPr sz="1100" spc="-20" dirty="0">
                <a:solidFill>
                  <a:srgbClr val="FFFFFF"/>
                </a:solidFill>
                <a:latin typeface="Calibri"/>
                <a:cs typeface="Calibri"/>
              </a:rPr>
              <a:t> </a:t>
            </a:r>
            <a:r>
              <a:rPr sz="1100" dirty="0">
                <a:solidFill>
                  <a:srgbClr val="FFFFFF"/>
                </a:solidFill>
                <a:latin typeface="Calibri"/>
                <a:cs typeface="Calibri"/>
              </a:rPr>
              <a:t>це</a:t>
            </a:r>
            <a:r>
              <a:rPr sz="1100" spc="-10" dirty="0">
                <a:solidFill>
                  <a:srgbClr val="FFFFFF"/>
                </a:solidFill>
                <a:latin typeface="Calibri"/>
                <a:cs typeface="Calibri"/>
              </a:rPr>
              <a:t> </a:t>
            </a:r>
            <a:r>
              <a:rPr sz="1100" dirty="0">
                <a:solidFill>
                  <a:srgbClr val="FFFFFF"/>
                </a:solidFill>
                <a:latin typeface="Calibri"/>
                <a:cs typeface="Calibri"/>
              </a:rPr>
              <a:t>працювати</a:t>
            </a:r>
            <a:r>
              <a:rPr sz="1100" spc="-15" dirty="0">
                <a:solidFill>
                  <a:srgbClr val="FFFFFF"/>
                </a:solidFill>
                <a:latin typeface="Calibri"/>
                <a:cs typeface="Calibri"/>
              </a:rPr>
              <a:t> </a:t>
            </a:r>
            <a:r>
              <a:rPr sz="1100" spc="-10" dirty="0">
                <a:solidFill>
                  <a:srgbClr val="FFFFFF"/>
                </a:solidFill>
                <a:latin typeface="Calibri"/>
                <a:cs typeface="Calibri"/>
              </a:rPr>
              <a:t>взагалі?</a:t>
            </a:r>
            <a:endParaRPr sz="1100" dirty="0">
              <a:latin typeface="Calibri"/>
              <a:cs typeface="Calibri"/>
            </a:endParaRPr>
          </a:p>
        </p:txBody>
      </p:sp>
      <p:grpSp>
        <p:nvGrpSpPr>
          <p:cNvPr id="12" name="object 12"/>
          <p:cNvGrpSpPr/>
          <p:nvPr/>
        </p:nvGrpSpPr>
        <p:grpSpPr>
          <a:xfrm>
            <a:off x="4265676" y="2918460"/>
            <a:ext cx="2987040" cy="1243965"/>
            <a:chOff x="4265676" y="2918460"/>
            <a:chExt cx="2987040" cy="1243965"/>
          </a:xfrm>
        </p:grpSpPr>
        <p:sp>
          <p:nvSpPr>
            <p:cNvPr id="13" name="object 13"/>
            <p:cNvSpPr/>
            <p:nvPr/>
          </p:nvSpPr>
          <p:spPr>
            <a:xfrm>
              <a:off x="4271772" y="2924556"/>
              <a:ext cx="2974975" cy="1231900"/>
            </a:xfrm>
            <a:custGeom>
              <a:avLst/>
              <a:gdLst/>
              <a:ahLst/>
              <a:cxnLst/>
              <a:rect l="l" t="t" r="r" b="b"/>
              <a:pathLst>
                <a:path w="2974975" h="1231900">
                  <a:moveTo>
                    <a:pt x="2974848" y="0"/>
                  </a:moveTo>
                  <a:lnTo>
                    <a:pt x="0" y="0"/>
                  </a:lnTo>
                  <a:lnTo>
                    <a:pt x="0" y="1231391"/>
                  </a:lnTo>
                  <a:lnTo>
                    <a:pt x="2974848" y="1231391"/>
                  </a:lnTo>
                  <a:lnTo>
                    <a:pt x="2974848" y="0"/>
                  </a:lnTo>
                  <a:close/>
                </a:path>
              </a:pathLst>
            </a:custGeom>
            <a:solidFill>
              <a:srgbClr val="00AFEF"/>
            </a:solidFill>
          </p:spPr>
          <p:txBody>
            <a:bodyPr wrap="square" lIns="0" tIns="0" rIns="0" bIns="0" rtlCol="0"/>
            <a:lstStyle/>
            <a:p>
              <a:endParaRPr dirty="0"/>
            </a:p>
          </p:txBody>
        </p:sp>
        <p:sp>
          <p:nvSpPr>
            <p:cNvPr id="14" name="object 14"/>
            <p:cNvSpPr/>
            <p:nvPr/>
          </p:nvSpPr>
          <p:spPr>
            <a:xfrm>
              <a:off x="4271772" y="2924556"/>
              <a:ext cx="2974975" cy="1231900"/>
            </a:xfrm>
            <a:custGeom>
              <a:avLst/>
              <a:gdLst/>
              <a:ahLst/>
              <a:cxnLst/>
              <a:rect l="l" t="t" r="r" b="b"/>
              <a:pathLst>
                <a:path w="2974975" h="1231900">
                  <a:moveTo>
                    <a:pt x="0" y="1231391"/>
                  </a:moveTo>
                  <a:lnTo>
                    <a:pt x="2974848" y="1231391"/>
                  </a:lnTo>
                  <a:lnTo>
                    <a:pt x="2974848" y="0"/>
                  </a:lnTo>
                  <a:lnTo>
                    <a:pt x="0" y="0"/>
                  </a:lnTo>
                  <a:lnTo>
                    <a:pt x="0" y="1231391"/>
                  </a:lnTo>
                  <a:close/>
                </a:path>
              </a:pathLst>
            </a:custGeom>
            <a:ln w="12192">
              <a:solidFill>
                <a:srgbClr val="41709C"/>
              </a:solidFill>
            </a:ln>
          </p:spPr>
          <p:txBody>
            <a:bodyPr wrap="square" lIns="0" tIns="0" rIns="0" bIns="0" rtlCol="0"/>
            <a:lstStyle/>
            <a:p>
              <a:endParaRPr dirty="0"/>
            </a:p>
          </p:txBody>
        </p:sp>
      </p:grpSp>
      <p:sp>
        <p:nvSpPr>
          <p:cNvPr id="15" name="object 15"/>
          <p:cNvSpPr txBox="1"/>
          <p:nvPr/>
        </p:nvSpPr>
        <p:spPr>
          <a:xfrm>
            <a:off x="5325236" y="2913126"/>
            <a:ext cx="867410" cy="330835"/>
          </a:xfrm>
          <a:prstGeom prst="rect">
            <a:avLst/>
          </a:prstGeom>
        </p:spPr>
        <p:txBody>
          <a:bodyPr vert="horz" wrap="square" lIns="0" tIns="13335" rIns="0" bIns="0" rtlCol="0">
            <a:spAutoFit/>
          </a:bodyPr>
          <a:lstStyle/>
          <a:p>
            <a:pPr marL="12700">
              <a:lnSpc>
                <a:spcPct val="100000"/>
              </a:lnSpc>
              <a:spcBef>
                <a:spcPts val="105"/>
              </a:spcBef>
            </a:pPr>
            <a:r>
              <a:rPr sz="2000" spc="-10" dirty="0">
                <a:solidFill>
                  <a:srgbClr val="FFFFFF"/>
                </a:solidFill>
                <a:latin typeface="Calibri"/>
                <a:cs typeface="Calibri"/>
              </a:rPr>
              <a:t>Дієвість</a:t>
            </a:r>
            <a:endParaRPr sz="2000" dirty="0">
              <a:latin typeface="Calibri"/>
              <a:cs typeface="Calibri"/>
            </a:endParaRPr>
          </a:p>
        </p:txBody>
      </p:sp>
      <p:sp>
        <p:nvSpPr>
          <p:cNvPr id="16" name="object 16"/>
          <p:cNvSpPr txBox="1"/>
          <p:nvPr/>
        </p:nvSpPr>
        <p:spPr>
          <a:xfrm>
            <a:off x="4650104" y="3263645"/>
            <a:ext cx="2218055" cy="892810"/>
          </a:xfrm>
          <a:prstGeom prst="rect">
            <a:avLst/>
          </a:prstGeom>
        </p:spPr>
        <p:txBody>
          <a:bodyPr vert="horz" wrap="square" lIns="0" tIns="13335" rIns="0" bIns="0" rtlCol="0">
            <a:spAutoFit/>
          </a:bodyPr>
          <a:lstStyle/>
          <a:p>
            <a:pPr marL="635" algn="ctr">
              <a:lnSpc>
                <a:spcPct val="100000"/>
              </a:lnSpc>
              <a:spcBef>
                <a:spcPts val="105"/>
              </a:spcBef>
            </a:pPr>
            <a:r>
              <a:rPr sz="2000" spc="-10" dirty="0">
                <a:solidFill>
                  <a:srgbClr val="FFFFFF"/>
                </a:solidFill>
                <a:latin typeface="Calibri"/>
                <a:cs typeface="Calibri"/>
              </a:rPr>
              <a:t>(Еffectiveness)</a:t>
            </a:r>
            <a:endParaRPr sz="2000" dirty="0">
              <a:latin typeface="Calibri"/>
              <a:cs typeface="Calibri"/>
            </a:endParaRPr>
          </a:p>
          <a:p>
            <a:pPr algn="ctr">
              <a:lnSpc>
                <a:spcPct val="100000"/>
              </a:lnSpc>
              <a:spcBef>
                <a:spcPts val="1325"/>
              </a:spcBef>
            </a:pPr>
            <a:r>
              <a:rPr sz="1200" dirty="0">
                <a:solidFill>
                  <a:srgbClr val="FFFFFF"/>
                </a:solidFill>
                <a:latin typeface="Calibri"/>
                <a:cs typeface="Calibri"/>
              </a:rPr>
              <a:t>Чи</a:t>
            </a:r>
            <a:r>
              <a:rPr sz="1200" spc="-35" dirty="0">
                <a:solidFill>
                  <a:srgbClr val="FFFFFF"/>
                </a:solidFill>
                <a:latin typeface="Calibri"/>
                <a:cs typeface="Calibri"/>
              </a:rPr>
              <a:t> </a:t>
            </a:r>
            <a:r>
              <a:rPr sz="1200" spc="-10" dirty="0">
                <a:solidFill>
                  <a:srgbClr val="FFFFFF"/>
                </a:solidFill>
                <a:latin typeface="Calibri"/>
                <a:cs typeface="Calibri"/>
              </a:rPr>
              <a:t>буде </a:t>
            </a:r>
            <a:r>
              <a:rPr sz="1200" dirty="0">
                <a:solidFill>
                  <a:srgbClr val="FFFFFF"/>
                </a:solidFill>
                <a:latin typeface="Calibri"/>
                <a:cs typeface="Calibri"/>
              </a:rPr>
              <a:t>це</a:t>
            </a:r>
            <a:r>
              <a:rPr sz="1200" spc="-20" dirty="0">
                <a:solidFill>
                  <a:srgbClr val="FFFFFF"/>
                </a:solidFill>
                <a:latin typeface="Calibri"/>
                <a:cs typeface="Calibri"/>
              </a:rPr>
              <a:t> </a:t>
            </a:r>
            <a:r>
              <a:rPr sz="1200" dirty="0">
                <a:solidFill>
                  <a:srgbClr val="FFFFFF"/>
                </a:solidFill>
                <a:latin typeface="Calibri"/>
                <a:cs typeface="Calibri"/>
              </a:rPr>
              <a:t>працювати</a:t>
            </a:r>
            <a:r>
              <a:rPr sz="1200" spc="-40" dirty="0">
                <a:solidFill>
                  <a:srgbClr val="FFFFFF"/>
                </a:solidFill>
                <a:latin typeface="Calibri"/>
                <a:cs typeface="Calibri"/>
              </a:rPr>
              <a:t> </a:t>
            </a:r>
            <a:r>
              <a:rPr sz="1200" dirty="0">
                <a:solidFill>
                  <a:srgbClr val="FFFFFF"/>
                </a:solidFill>
                <a:latin typeface="Calibri"/>
                <a:cs typeface="Calibri"/>
              </a:rPr>
              <a:t>в</a:t>
            </a:r>
            <a:r>
              <a:rPr sz="1200" spc="-25" dirty="0">
                <a:solidFill>
                  <a:srgbClr val="FFFFFF"/>
                </a:solidFill>
                <a:latin typeface="Calibri"/>
                <a:cs typeface="Calibri"/>
              </a:rPr>
              <a:t> </a:t>
            </a:r>
            <a:r>
              <a:rPr sz="1200" spc="-10" dirty="0">
                <a:solidFill>
                  <a:srgbClr val="FFFFFF"/>
                </a:solidFill>
                <a:latin typeface="Calibri"/>
                <a:cs typeface="Calibri"/>
              </a:rPr>
              <a:t>реальних</a:t>
            </a:r>
            <a:endParaRPr sz="1200" dirty="0">
              <a:latin typeface="Calibri"/>
              <a:cs typeface="Calibri"/>
            </a:endParaRPr>
          </a:p>
          <a:p>
            <a:pPr marR="26034" algn="ctr">
              <a:lnSpc>
                <a:spcPct val="100000"/>
              </a:lnSpc>
              <a:spcBef>
                <a:spcPts val="215"/>
              </a:spcBef>
            </a:pPr>
            <a:r>
              <a:rPr sz="1200" spc="-10" dirty="0">
                <a:solidFill>
                  <a:srgbClr val="FFFFFF"/>
                </a:solidFill>
                <a:latin typeface="Calibri"/>
                <a:cs typeface="Calibri"/>
              </a:rPr>
              <a:t>умовах?</a:t>
            </a:r>
            <a:endParaRPr sz="1200" dirty="0">
              <a:latin typeface="Calibri"/>
              <a:cs typeface="Calibri"/>
            </a:endParaRPr>
          </a:p>
        </p:txBody>
      </p:sp>
      <p:grpSp>
        <p:nvGrpSpPr>
          <p:cNvPr id="17" name="object 17"/>
          <p:cNvGrpSpPr/>
          <p:nvPr/>
        </p:nvGrpSpPr>
        <p:grpSpPr>
          <a:xfrm>
            <a:off x="7625842" y="2991357"/>
            <a:ext cx="2957195" cy="1054100"/>
            <a:chOff x="7625842" y="2991357"/>
            <a:chExt cx="2957195" cy="1054100"/>
          </a:xfrm>
        </p:grpSpPr>
        <p:sp>
          <p:nvSpPr>
            <p:cNvPr id="18" name="object 18"/>
            <p:cNvSpPr/>
            <p:nvPr/>
          </p:nvSpPr>
          <p:spPr>
            <a:xfrm>
              <a:off x="7632192" y="2997707"/>
              <a:ext cx="2944495" cy="1041400"/>
            </a:xfrm>
            <a:custGeom>
              <a:avLst/>
              <a:gdLst/>
              <a:ahLst/>
              <a:cxnLst/>
              <a:rect l="l" t="t" r="r" b="b"/>
              <a:pathLst>
                <a:path w="2944495" h="1041400">
                  <a:moveTo>
                    <a:pt x="2944368" y="0"/>
                  </a:moveTo>
                  <a:lnTo>
                    <a:pt x="0" y="0"/>
                  </a:lnTo>
                  <a:lnTo>
                    <a:pt x="0" y="1040891"/>
                  </a:lnTo>
                  <a:lnTo>
                    <a:pt x="2944368" y="1040891"/>
                  </a:lnTo>
                  <a:lnTo>
                    <a:pt x="2944368" y="0"/>
                  </a:lnTo>
                  <a:close/>
                </a:path>
              </a:pathLst>
            </a:custGeom>
            <a:solidFill>
              <a:srgbClr val="00AFEF"/>
            </a:solidFill>
          </p:spPr>
          <p:txBody>
            <a:bodyPr wrap="square" lIns="0" tIns="0" rIns="0" bIns="0" rtlCol="0"/>
            <a:lstStyle/>
            <a:p>
              <a:endParaRPr dirty="0"/>
            </a:p>
          </p:txBody>
        </p:sp>
        <p:sp>
          <p:nvSpPr>
            <p:cNvPr id="19" name="object 19"/>
            <p:cNvSpPr/>
            <p:nvPr/>
          </p:nvSpPr>
          <p:spPr>
            <a:xfrm>
              <a:off x="7632192" y="2997707"/>
              <a:ext cx="2944495" cy="1041400"/>
            </a:xfrm>
            <a:custGeom>
              <a:avLst/>
              <a:gdLst/>
              <a:ahLst/>
              <a:cxnLst/>
              <a:rect l="l" t="t" r="r" b="b"/>
              <a:pathLst>
                <a:path w="2944495" h="1041400">
                  <a:moveTo>
                    <a:pt x="0" y="1040891"/>
                  </a:moveTo>
                  <a:lnTo>
                    <a:pt x="2944368" y="1040891"/>
                  </a:lnTo>
                  <a:lnTo>
                    <a:pt x="2944368" y="0"/>
                  </a:lnTo>
                  <a:lnTo>
                    <a:pt x="0" y="0"/>
                  </a:lnTo>
                  <a:lnTo>
                    <a:pt x="0" y="1040891"/>
                  </a:lnTo>
                  <a:close/>
                </a:path>
              </a:pathLst>
            </a:custGeom>
            <a:ln w="12192">
              <a:solidFill>
                <a:srgbClr val="41709C"/>
              </a:solidFill>
            </a:ln>
          </p:spPr>
          <p:txBody>
            <a:bodyPr wrap="square" lIns="0" tIns="0" rIns="0" bIns="0" rtlCol="0"/>
            <a:lstStyle/>
            <a:p>
              <a:endParaRPr dirty="0"/>
            </a:p>
          </p:txBody>
        </p:sp>
      </p:grpSp>
      <p:sp>
        <p:nvSpPr>
          <p:cNvPr id="20" name="object 20"/>
          <p:cNvSpPr txBox="1"/>
          <p:nvPr/>
        </p:nvSpPr>
        <p:spPr>
          <a:xfrm>
            <a:off x="8352281" y="2950819"/>
            <a:ext cx="1470660" cy="1078230"/>
          </a:xfrm>
          <a:prstGeom prst="rect">
            <a:avLst/>
          </a:prstGeom>
        </p:spPr>
        <p:txBody>
          <a:bodyPr vert="horz" wrap="square" lIns="0" tIns="12700" rIns="0" bIns="0" rtlCol="0">
            <a:spAutoFit/>
          </a:bodyPr>
          <a:lstStyle/>
          <a:p>
            <a:pPr marL="167640" marR="124460" algn="ctr">
              <a:lnSpc>
                <a:spcPct val="114999"/>
              </a:lnSpc>
              <a:spcBef>
                <a:spcPts val="100"/>
              </a:spcBef>
            </a:pPr>
            <a:r>
              <a:rPr sz="2000" spc="-10" dirty="0">
                <a:solidFill>
                  <a:srgbClr val="FFFFFF"/>
                </a:solidFill>
                <a:latin typeface="Calibri"/>
                <a:cs typeface="Calibri"/>
              </a:rPr>
              <a:t>Корисність (Еfficiency)</a:t>
            </a:r>
            <a:endParaRPr sz="2000" dirty="0">
              <a:latin typeface="Calibri"/>
              <a:cs typeface="Calibri"/>
            </a:endParaRPr>
          </a:p>
          <a:p>
            <a:pPr algn="ctr">
              <a:lnSpc>
                <a:spcPct val="100000"/>
              </a:lnSpc>
              <a:spcBef>
                <a:spcPts val="1325"/>
              </a:spcBef>
            </a:pPr>
            <a:r>
              <a:rPr sz="1200" dirty="0">
                <a:solidFill>
                  <a:srgbClr val="FFFFFF"/>
                </a:solidFill>
                <a:latin typeface="Calibri"/>
                <a:cs typeface="Calibri"/>
              </a:rPr>
              <a:t>Чи</a:t>
            </a:r>
            <a:r>
              <a:rPr sz="1200" spc="-35" dirty="0">
                <a:solidFill>
                  <a:srgbClr val="FFFFFF"/>
                </a:solidFill>
                <a:latin typeface="Calibri"/>
                <a:cs typeface="Calibri"/>
              </a:rPr>
              <a:t> </a:t>
            </a:r>
            <a:r>
              <a:rPr sz="1200" spc="-10" dirty="0">
                <a:solidFill>
                  <a:srgbClr val="FFFFFF"/>
                </a:solidFill>
                <a:latin typeface="Calibri"/>
                <a:cs typeface="Calibri"/>
              </a:rPr>
              <a:t>буде</a:t>
            </a:r>
            <a:r>
              <a:rPr sz="1200" spc="-15" dirty="0">
                <a:solidFill>
                  <a:srgbClr val="FFFFFF"/>
                </a:solidFill>
                <a:latin typeface="Calibri"/>
                <a:cs typeface="Calibri"/>
              </a:rPr>
              <a:t> </a:t>
            </a:r>
            <a:r>
              <a:rPr sz="1200" dirty="0">
                <a:solidFill>
                  <a:srgbClr val="FFFFFF"/>
                </a:solidFill>
                <a:latin typeface="Calibri"/>
                <a:cs typeface="Calibri"/>
              </a:rPr>
              <a:t>це</a:t>
            </a:r>
            <a:r>
              <a:rPr sz="1200" spc="-20" dirty="0">
                <a:solidFill>
                  <a:srgbClr val="FFFFFF"/>
                </a:solidFill>
                <a:latin typeface="Calibri"/>
                <a:cs typeface="Calibri"/>
              </a:rPr>
              <a:t> </a:t>
            </a:r>
            <a:r>
              <a:rPr sz="1200" spc="-10" dirty="0">
                <a:solidFill>
                  <a:srgbClr val="FFFFFF"/>
                </a:solidFill>
                <a:latin typeface="Calibri"/>
                <a:cs typeface="Calibri"/>
              </a:rPr>
              <a:t>корисним?</a:t>
            </a:r>
            <a:endParaRPr sz="1200" dirty="0">
              <a:latin typeface="Calibri"/>
              <a:cs typeface="Calibri"/>
            </a:endParaRPr>
          </a:p>
        </p:txBody>
      </p:sp>
      <p:grpSp>
        <p:nvGrpSpPr>
          <p:cNvPr id="21" name="object 21"/>
          <p:cNvGrpSpPr/>
          <p:nvPr/>
        </p:nvGrpSpPr>
        <p:grpSpPr>
          <a:xfrm>
            <a:off x="2691129" y="4571746"/>
            <a:ext cx="2469515" cy="1311275"/>
            <a:chOff x="2691129" y="4571746"/>
            <a:chExt cx="2469515" cy="1311275"/>
          </a:xfrm>
        </p:grpSpPr>
        <p:sp>
          <p:nvSpPr>
            <p:cNvPr id="22" name="object 22"/>
            <p:cNvSpPr/>
            <p:nvPr/>
          </p:nvSpPr>
          <p:spPr>
            <a:xfrm>
              <a:off x="2697479" y="4578096"/>
              <a:ext cx="2456815" cy="1298575"/>
            </a:xfrm>
            <a:custGeom>
              <a:avLst/>
              <a:gdLst/>
              <a:ahLst/>
              <a:cxnLst/>
              <a:rect l="l" t="t" r="r" b="b"/>
              <a:pathLst>
                <a:path w="2456815" h="1298575">
                  <a:moveTo>
                    <a:pt x="2240280" y="0"/>
                  </a:moveTo>
                  <a:lnTo>
                    <a:pt x="216407" y="0"/>
                  </a:lnTo>
                  <a:lnTo>
                    <a:pt x="166791" y="5716"/>
                  </a:lnTo>
                  <a:lnTo>
                    <a:pt x="121242" y="21998"/>
                  </a:lnTo>
                  <a:lnTo>
                    <a:pt x="81060" y="47546"/>
                  </a:lnTo>
                  <a:lnTo>
                    <a:pt x="47546" y="81060"/>
                  </a:lnTo>
                  <a:lnTo>
                    <a:pt x="21998" y="121242"/>
                  </a:lnTo>
                  <a:lnTo>
                    <a:pt x="5716" y="166791"/>
                  </a:lnTo>
                  <a:lnTo>
                    <a:pt x="0" y="216407"/>
                  </a:lnTo>
                  <a:lnTo>
                    <a:pt x="0" y="1082039"/>
                  </a:lnTo>
                  <a:lnTo>
                    <a:pt x="5716" y="1131660"/>
                  </a:lnTo>
                  <a:lnTo>
                    <a:pt x="21998" y="1177211"/>
                  </a:lnTo>
                  <a:lnTo>
                    <a:pt x="47546" y="1217392"/>
                  </a:lnTo>
                  <a:lnTo>
                    <a:pt x="81060" y="1250905"/>
                  </a:lnTo>
                  <a:lnTo>
                    <a:pt x="121242" y="1276452"/>
                  </a:lnTo>
                  <a:lnTo>
                    <a:pt x="166791" y="1292732"/>
                  </a:lnTo>
                  <a:lnTo>
                    <a:pt x="216407" y="1298447"/>
                  </a:lnTo>
                  <a:lnTo>
                    <a:pt x="2240280" y="1298447"/>
                  </a:lnTo>
                  <a:lnTo>
                    <a:pt x="2289896" y="1292732"/>
                  </a:lnTo>
                  <a:lnTo>
                    <a:pt x="2335445" y="1276452"/>
                  </a:lnTo>
                  <a:lnTo>
                    <a:pt x="2375627" y="1250905"/>
                  </a:lnTo>
                  <a:lnTo>
                    <a:pt x="2409141" y="1217392"/>
                  </a:lnTo>
                  <a:lnTo>
                    <a:pt x="2434689" y="1177211"/>
                  </a:lnTo>
                  <a:lnTo>
                    <a:pt x="2450971" y="1131660"/>
                  </a:lnTo>
                  <a:lnTo>
                    <a:pt x="2456687" y="1082039"/>
                  </a:lnTo>
                  <a:lnTo>
                    <a:pt x="2456687" y="216407"/>
                  </a:lnTo>
                  <a:lnTo>
                    <a:pt x="2450971" y="166791"/>
                  </a:lnTo>
                  <a:lnTo>
                    <a:pt x="2434689" y="121242"/>
                  </a:lnTo>
                  <a:lnTo>
                    <a:pt x="2409141" y="81060"/>
                  </a:lnTo>
                  <a:lnTo>
                    <a:pt x="2375627" y="47546"/>
                  </a:lnTo>
                  <a:lnTo>
                    <a:pt x="2335445" y="21998"/>
                  </a:lnTo>
                  <a:lnTo>
                    <a:pt x="2289896" y="5716"/>
                  </a:lnTo>
                  <a:lnTo>
                    <a:pt x="2240280" y="0"/>
                  </a:lnTo>
                  <a:close/>
                </a:path>
              </a:pathLst>
            </a:custGeom>
            <a:solidFill>
              <a:srgbClr val="B4C6E7"/>
            </a:solidFill>
          </p:spPr>
          <p:txBody>
            <a:bodyPr wrap="square" lIns="0" tIns="0" rIns="0" bIns="0" rtlCol="0"/>
            <a:lstStyle/>
            <a:p>
              <a:endParaRPr dirty="0"/>
            </a:p>
          </p:txBody>
        </p:sp>
        <p:sp>
          <p:nvSpPr>
            <p:cNvPr id="23" name="object 23"/>
            <p:cNvSpPr/>
            <p:nvPr/>
          </p:nvSpPr>
          <p:spPr>
            <a:xfrm>
              <a:off x="2697479" y="4578096"/>
              <a:ext cx="2456815" cy="1298575"/>
            </a:xfrm>
            <a:custGeom>
              <a:avLst/>
              <a:gdLst/>
              <a:ahLst/>
              <a:cxnLst/>
              <a:rect l="l" t="t" r="r" b="b"/>
              <a:pathLst>
                <a:path w="2456815" h="1298575">
                  <a:moveTo>
                    <a:pt x="0" y="216407"/>
                  </a:moveTo>
                  <a:lnTo>
                    <a:pt x="5716" y="166791"/>
                  </a:lnTo>
                  <a:lnTo>
                    <a:pt x="21998" y="121242"/>
                  </a:lnTo>
                  <a:lnTo>
                    <a:pt x="47546" y="81060"/>
                  </a:lnTo>
                  <a:lnTo>
                    <a:pt x="81060" y="47546"/>
                  </a:lnTo>
                  <a:lnTo>
                    <a:pt x="121242" y="21998"/>
                  </a:lnTo>
                  <a:lnTo>
                    <a:pt x="166791" y="5716"/>
                  </a:lnTo>
                  <a:lnTo>
                    <a:pt x="216407" y="0"/>
                  </a:lnTo>
                  <a:lnTo>
                    <a:pt x="2240280" y="0"/>
                  </a:lnTo>
                  <a:lnTo>
                    <a:pt x="2289896" y="5716"/>
                  </a:lnTo>
                  <a:lnTo>
                    <a:pt x="2335445" y="21998"/>
                  </a:lnTo>
                  <a:lnTo>
                    <a:pt x="2375627" y="47546"/>
                  </a:lnTo>
                  <a:lnTo>
                    <a:pt x="2409141" y="81060"/>
                  </a:lnTo>
                  <a:lnTo>
                    <a:pt x="2434689" y="121242"/>
                  </a:lnTo>
                  <a:lnTo>
                    <a:pt x="2450971" y="166791"/>
                  </a:lnTo>
                  <a:lnTo>
                    <a:pt x="2456687" y="216407"/>
                  </a:lnTo>
                  <a:lnTo>
                    <a:pt x="2456687" y="1082039"/>
                  </a:lnTo>
                  <a:lnTo>
                    <a:pt x="2450971" y="1131660"/>
                  </a:lnTo>
                  <a:lnTo>
                    <a:pt x="2434689" y="1177211"/>
                  </a:lnTo>
                  <a:lnTo>
                    <a:pt x="2409141" y="1217392"/>
                  </a:lnTo>
                  <a:lnTo>
                    <a:pt x="2375627" y="1250905"/>
                  </a:lnTo>
                  <a:lnTo>
                    <a:pt x="2335445" y="1276452"/>
                  </a:lnTo>
                  <a:lnTo>
                    <a:pt x="2289896" y="1292732"/>
                  </a:lnTo>
                  <a:lnTo>
                    <a:pt x="2240280" y="1298447"/>
                  </a:lnTo>
                  <a:lnTo>
                    <a:pt x="216407" y="1298447"/>
                  </a:lnTo>
                  <a:lnTo>
                    <a:pt x="166791" y="1292732"/>
                  </a:lnTo>
                  <a:lnTo>
                    <a:pt x="121242" y="1276452"/>
                  </a:lnTo>
                  <a:lnTo>
                    <a:pt x="81060" y="1250905"/>
                  </a:lnTo>
                  <a:lnTo>
                    <a:pt x="47546" y="1217392"/>
                  </a:lnTo>
                  <a:lnTo>
                    <a:pt x="21998" y="1177211"/>
                  </a:lnTo>
                  <a:lnTo>
                    <a:pt x="5716" y="1131660"/>
                  </a:lnTo>
                  <a:lnTo>
                    <a:pt x="0" y="1082039"/>
                  </a:lnTo>
                  <a:lnTo>
                    <a:pt x="0" y="216407"/>
                  </a:lnTo>
                  <a:close/>
                </a:path>
              </a:pathLst>
            </a:custGeom>
            <a:ln w="12192">
              <a:solidFill>
                <a:srgbClr val="41709C"/>
              </a:solidFill>
            </a:ln>
          </p:spPr>
          <p:txBody>
            <a:bodyPr wrap="square" lIns="0" tIns="0" rIns="0" bIns="0" rtlCol="0"/>
            <a:lstStyle/>
            <a:p>
              <a:endParaRPr dirty="0"/>
            </a:p>
          </p:txBody>
        </p:sp>
      </p:grpSp>
      <p:sp>
        <p:nvSpPr>
          <p:cNvPr id="24" name="object 24"/>
          <p:cNvSpPr txBox="1"/>
          <p:nvPr/>
        </p:nvSpPr>
        <p:spPr>
          <a:xfrm>
            <a:off x="2940811" y="4829657"/>
            <a:ext cx="1970405" cy="726440"/>
          </a:xfrm>
          <a:prstGeom prst="rect">
            <a:avLst/>
          </a:prstGeom>
        </p:spPr>
        <p:txBody>
          <a:bodyPr vert="horz" wrap="square" lIns="0" tIns="12700" rIns="0" bIns="0" rtlCol="0">
            <a:spAutoFit/>
          </a:bodyPr>
          <a:lstStyle/>
          <a:p>
            <a:pPr marL="12700" marR="5080" indent="164465">
              <a:lnSpc>
                <a:spcPct val="114999"/>
              </a:lnSpc>
              <a:spcBef>
                <a:spcPts val="100"/>
              </a:spcBef>
            </a:pPr>
            <a:r>
              <a:rPr sz="2000" dirty="0">
                <a:latin typeface="Calibri"/>
                <a:cs typeface="Calibri"/>
              </a:rPr>
              <a:t>Корисність</a:t>
            </a:r>
            <a:r>
              <a:rPr sz="2000" spc="-45" dirty="0">
                <a:latin typeface="Calibri"/>
                <a:cs typeface="Calibri"/>
              </a:rPr>
              <a:t> </a:t>
            </a:r>
            <a:r>
              <a:rPr sz="2000" spc="-25" dirty="0">
                <a:latin typeface="Calibri"/>
                <a:cs typeface="Calibri"/>
              </a:rPr>
              <a:t>для </a:t>
            </a:r>
            <a:r>
              <a:rPr sz="2000" dirty="0">
                <a:latin typeface="Calibri"/>
                <a:cs typeface="Calibri"/>
              </a:rPr>
              <a:t>окремого</a:t>
            </a:r>
            <a:r>
              <a:rPr sz="2000" spc="-75" dirty="0">
                <a:latin typeface="Calibri"/>
                <a:cs typeface="Calibri"/>
              </a:rPr>
              <a:t> </a:t>
            </a:r>
            <a:r>
              <a:rPr sz="2000" spc="-10" dirty="0">
                <a:latin typeface="Calibri"/>
                <a:cs typeface="Calibri"/>
              </a:rPr>
              <a:t>хворого</a:t>
            </a:r>
            <a:endParaRPr sz="2000" dirty="0">
              <a:latin typeface="Calibri"/>
              <a:cs typeface="Calibri"/>
            </a:endParaRPr>
          </a:p>
        </p:txBody>
      </p:sp>
      <p:grpSp>
        <p:nvGrpSpPr>
          <p:cNvPr id="25" name="object 25"/>
          <p:cNvGrpSpPr/>
          <p:nvPr/>
        </p:nvGrpSpPr>
        <p:grpSpPr>
          <a:xfrm>
            <a:off x="5710173" y="4556505"/>
            <a:ext cx="2471420" cy="1311275"/>
            <a:chOff x="5710173" y="4556505"/>
            <a:chExt cx="2471420" cy="1311275"/>
          </a:xfrm>
        </p:grpSpPr>
        <p:sp>
          <p:nvSpPr>
            <p:cNvPr id="26" name="object 26"/>
            <p:cNvSpPr/>
            <p:nvPr/>
          </p:nvSpPr>
          <p:spPr>
            <a:xfrm>
              <a:off x="5716523" y="4562855"/>
              <a:ext cx="2458720" cy="1298575"/>
            </a:xfrm>
            <a:custGeom>
              <a:avLst/>
              <a:gdLst/>
              <a:ahLst/>
              <a:cxnLst/>
              <a:rect l="l" t="t" r="r" b="b"/>
              <a:pathLst>
                <a:path w="2458720" h="1298575">
                  <a:moveTo>
                    <a:pt x="2241804" y="0"/>
                  </a:moveTo>
                  <a:lnTo>
                    <a:pt x="216408" y="0"/>
                  </a:lnTo>
                  <a:lnTo>
                    <a:pt x="166791" y="5716"/>
                  </a:lnTo>
                  <a:lnTo>
                    <a:pt x="121242" y="21998"/>
                  </a:lnTo>
                  <a:lnTo>
                    <a:pt x="81060" y="47546"/>
                  </a:lnTo>
                  <a:lnTo>
                    <a:pt x="47546" y="81060"/>
                  </a:lnTo>
                  <a:lnTo>
                    <a:pt x="21998" y="121242"/>
                  </a:lnTo>
                  <a:lnTo>
                    <a:pt x="5716" y="166791"/>
                  </a:lnTo>
                  <a:lnTo>
                    <a:pt x="0" y="216408"/>
                  </a:lnTo>
                  <a:lnTo>
                    <a:pt x="0" y="1082040"/>
                  </a:lnTo>
                  <a:lnTo>
                    <a:pt x="5716" y="1131660"/>
                  </a:lnTo>
                  <a:lnTo>
                    <a:pt x="21998" y="1177211"/>
                  </a:lnTo>
                  <a:lnTo>
                    <a:pt x="47546" y="1217392"/>
                  </a:lnTo>
                  <a:lnTo>
                    <a:pt x="81060" y="1250905"/>
                  </a:lnTo>
                  <a:lnTo>
                    <a:pt x="121242" y="1276452"/>
                  </a:lnTo>
                  <a:lnTo>
                    <a:pt x="166791" y="1292732"/>
                  </a:lnTo>
                  <a:lnTo>
                    <a:pt x="216408" y="1298448"/>
                  </a:lnTo>
                  <a:lnTo>
                    <a:pt x="2241804" y="1298448"/>
                  </a:lnTo>
                  <a:lnTo>
                    <a:pt x="2291420" y="1292732"/>
                  </a:lnTo>
                  <a:lnTo>
                    <a:pt x="2336969" y="1276452"/>
                  </a:lnTo>
                  <a:lnTo>
                    <a:pt x="2377151" y="1250905"/>
                  </a:lnTo>
                  <a:lnTo>
                    <a:pt x="2410665" y="1217392"/>
                  </a:lnTo>
                  <a:lnTo>
                    <a:pt x="2436213" y="1177211"/>
                  </a:lnTo>
                  <a:lnTo>
                    <a:pt x="2452495" y="1131660"/>
                  </a:lnTo>
                  <a:lnTo>
                    <a:pt x="2458211" y="1082040"/>
                  </a:lnTo>
                  <a:lnTo>
                    <a:pt x="2458211" y="216408"/>
                  </a:lnTo>
                  <a:lnTo>
                    <a:pt x="2452495" y="166791"/>
                  </a:lnTo>
                  <a:lnTo>
                    <a:pt x="2436213" y="121242"/>
                  </a:lnTo>
                  <a:lnTo>
                    <a:pt x="2410665" y="81060"/>
                  </a:lnTo>
                  <a:lnTo>
                    <a:pt x="2377151" y="47546"/>
                  </a:lnTo>
                  <a:lnTo>
                    <a:pt x="2336969" y="21998"/>
                  </a:lnTo>
                  <a:lnTo>
                    <a:pt x="2291420" y="5716"/>
                  </a:lnTo>
                  <a:lnTo>
                    <a:pt x="2241804" y="0"/>
                  </a:lnTo>
                  <a:close/>
                </a:path>
              </a:pathLst>
            </a:custGeom>
            <a:solidFill>
              <a:srgbClr val="B4C6E7"/>
            </a:solidFill>
          </p:spPr>
          <p:txBody>
            <a:bodyPr wrap="square" lIns="0" tIns="0" rIns="0" bIns="0" rtlCol="0"/>
            <a:lstStyle/>
            <a:p>
              <a:endParaRPr dirty="0"/>
            </a:p>
          </p:txBody>
        </p:sp>
        <p:sp>
          <p:nvSpPr>
            <p:cNvPr id="27" name="object 27"/>
            <p:cNvSpPr/>
            <p:nvPr/>
          </p:nvSpPr>
          <p:spPr>
            <a:xfrm>
              <a:off x="5716523" y="4562855"/>
              <a:ext cx="2458720" cy="1298575"/>
            </a:xfrm>
            <a:custGeom>
              <a:avLst/>
              <a:gdLst/>
              <a:ahLst/>
              <a:cxnLst/>
              <a:rect l="l" t="t" r="r" b="b"/>
              <a:pathLst>
                <a:path w="2458720" h="1298575">
                  <a:moveTo>
                    <a:pt x="0" y="216408"/>
                  </a:moveTo>
                  <a:lnTo>
                    <a:pt x="5716" y="166791"/>
                  </a:lnTo>
                  <a:lnTo>
                    <a:pt x="21998" y="121242"/>
                  </a:lnTo>
                  <a:lnTo>
                    <a:pt x="47546" y="81060"/>
                  </a:lnTo>
                  <a:lnTo>
                    <a:pt x="81060" y="47546"/>
                  </a:lnTo>
                  <a:lnTo>
                    <a:pt x="121242" y="21998"/>
                  </a:lnTo>
                  <a:lnTo>
                    <a:pt x="166791" y="5716"/>
                  </a:lnTo>
                  <a:lnTo>
                    <a:pt x="216408" y="0"/>
                  </a:lnTo>
                  <a:lnTo>
                    <a:pt x="2241804" y="0"/>
                  </a:lnTo>
                  <a:lnTo>
                    <a:pt x="2291420" y="5716"/>
                  </a:lnTo>
                  <a:lnTo>
                    <a:pt x="2336969" y="21998"/>
                  </a:lnTo>
                  <a:lnTo>
                    <a:pt x="2377151" y="47546"/>
                  </a:lnTo>
                  <a:lnTo>
                    <a:pt x="2410665" y="81060"/>
                  </a:lnTo>
                  <a:lnTo>
                    <a:pt x="2436213" y="121242"/>
                  </a:lnTo>
                  <a:lnTo>
                    <a:pt x="2452495" y="166791"/>
                  </a:lnTo>
                  <a:lnTo>
                    <a:pt x="2458211" y="216408"/>
                  </a:lnTo>
                  <a:lnTo>
                    <a:pt x="2458211" y="1082040"/>
                  </a:lnTo>
                  <a:lnTo>
                    <a:pt x="2452495" y="1131660"/>
                  </a:lnTo>
                  <a:lnTo>
                    <a:pt x="2436213" y="1177211"/>
                  </a:lnTo>
                  <a:lnTo>
                    <a:pt x="2410665" y="1217392"/>
                  </a:lnTo>
                  <a:lnTo>
                    <a:pt x="2377151" y="1250905"/>
                  </a:lnTo>
                  <a:lnTo>
                    <a:pt x="2336969" y="1276452"/>
                  </a:lnTo>
                  <a:lnTo>
                    <a:pt x="2291420" y="1292732"/>
                  </a:lnTo>
                  <a:lnTo>
                    <a:pt x="2241804" y="1298448"/>
                  </a:lnTo>
                  <a:lnTo>
                    <a:pt x="216408" y="1298448"/>
                  </a:lnTo>
                  <a:lnTo>
                    <a:pt x="166791" y="1292732"/>
                  </a:lnTo>
                  <a:lnTo>
                    <a:pt x="121242" y="1276452"/>
                  </a:lnTo>
                  <a:lnTo>
                    <a:pt x="81060" y="1250905"/>
                  </a:lnTo>
                  <a:lnTo>
                    <a:pt x="47546" y="1217392"/>
                  </a:lnTo>
                  <a:lnTo>
                    <a:pt x="21998" y="1177211"/>
                  </a:lnTo>
                  <a:lnTo>
                    <a:pt x="5716" y="1131660"/>
                  </a:lnTo>
                  <a:lnTo>
                    <a:pt x="0" y="1082040"/>
                  </a:lnTo>
                  <a:lnTo>
                    <a:pt x="0" y="216408"/>
                  </a:lnTo>
                  <a:close/>
                </a:path>
              </a:pathLst>
            </a:custGeom>
            <a:ln w="12192">
              <a:solidFill>
                <a:srgbClr val="41709C"/>
              </a:solidFill>
            </a:ln>
          </p:spPr>
          <p:txBody>
            <a:bodyPr wrap="square" lIns="0" tIns="0" rIns="0" bIns="0" rtlCol="0"/>
            <a:lstStyle/>
            <a:p>
              <a:endParaRPr dirty="0"/>
            </a:p>
          </p:txBody>
        </p:sp>
      </p:grpSp>
      <p:sp>
        <p:nvSpPr>
          <p:cNvPr id="28" name="object 28"/>
          <p:cNvSpPr txBox="1"/>
          <p:nvPr/>
        </p:nvSpPr>
        <p:spPr>
          <a:xfrm>
            <a:off x="6026658" y="4813782"/>
            <a:ext cx="1840864" cy="726440"/>
          </a:xfrm>
          <a:prstGeom prst="rect">
            <a:avLst/>
          </a:prstGeom>
        </p:spPr>
        <p:txBody>
          <a:bodyPr vert="horz" wrap="square" lIns="0" tIns="12700" rIns="0" bIns="0" rtlCol="0">
            <a:spAutoFit/>
          </a:bodyPr>
          <a:lstStyle/>
          <a:p>
            <a:pPr marL="12700" marR="5080" indent="99060">
              <a:lnSpc>
                <a:spcPct val="114999"/>
              </a:lnSpc>
              <a:spcBef>
                <a:spcPts val="100"/>
              </a:spcBef>
            </a:pPr>
            <a:r>
              <a:rPr sz="2000" dirty="0">
                <a:latin typeface="Calibri"/>
                <a:cs typeface="Calibri"/>
              </a:rPr>
              <a:t>Корисність</a:t>
            </a:r>
            <a:r>
              <a:rPr sz="2000" spc="-45" dirty="0">
                <a:latin typeface="Calibri"/>
                <a:cs typeface="Calibri"/>
              </a:rPr>
              <a:t> </a:t>
            </a:r>
            <a:r>
              <a:rPr sz="2000" spc="-25" dirty="0">
                <a:latin typeface="Calibri"/>
                <a:cs typeface="Calibri"/>
              </a:rPr>
              <a:t>для </a:t>
            </a:r>
            <a:r>
              <a:rPr sz="2000" spc="-10" dirty="0">
                <a:latin typeface="Calibri"/>
                <a:cs typeface="Calibri"/>
              </a:rPr>
              <a:t>популяції</a:t>
            </a:r>
            <a:r>
              <a:rPr sz="2000" spc="-40" dirty="0">
                <a:latin typeface="Calibri"/>
                <a:cs typeface="Calibri"/>
              </a:rPr>
              <a:t> </a:t>
            </a:r>
            <a:r>
              <a:rPr sz="2000" spc="-10" dirty="0">
                <a:latin typeface="Calibri"/>
                <a:cs typeface="Calibri"/>
              </a:rPr>
              <a:t>хворих</a:t>
            </a:r>
            <a:endParaRPr sz="2000" dirty="0">
              <a:latin typeface="Calibri"/>
              <a:cs typeface="Calibri"/>
            </a:endParaRPr>
          </a:p>
        </p:txBody>
      </p:sp>
      <p:grpSp>
        <p:nvGrpSpPr>
          <p:cNvPr id="29" name="object 29"/>
          <p:cNvGrpSpPr/>
          <p:nvPr/>
        </p:nvGrpSpPr>
        <p:grpSpPr>
          <a:xfrm>
            <a:off x="8624061" y="4539741"/>
            <a:ext cx="2471420" cy="1313180"/>
            <a:chOff x="8624061" y="4539741"/>
            <a:chExt cx="2471420" cy="1313180"/>
          </a:xfrm>
        </p:grpSpPr>
        <p:sp>
          <p:nvSpPr>
            <p:cNvPr id="30" name="object 30"/>
            <p:cNvSpPr/>
            <p:nvPr/>
          </p:nvSpPr>
          <p:spPr>
            <a:xfrm>
              <a:off x="8630411" y="4546091"/>
              <a:ext cx="2458720" cy="1300480"/>
            </a:xfrm>
            <a:custGeom>
              <a:avLst/>
              <a:gdLst/>
              <a:ahLst/>
              <a:cxnLst/>
              <a:rect l="l" t="t" r="r" b="b"/>
              <a:pathLst>
                <a:path w="2458720" h="1300479">
                  <a:moveTo>
                    <a:pt x="2241550" y="0"/>
                  </a:moveTo>
                  <a:lnTo>
                    <a:pt x="216662" y="0"/>
                  </a:lnTo>
                  <a:lnTo>
                    <a:pt x="166991" y="5723"/>
                  </a:lnTo>
                  <a:lnTo>
                    <a:pt x="121390" y="22026"/>
                  </a:lnTo>
                  <a:lnTo>
                    <a:pt x="81161" y="47606"/>
                  </a:lnTo>
                  <a:lnTo>
                    <a:pt x="47606" y="81161"/>
                  </a:lnTo>
                  <a:lnTo>
                    <a:pt x="22026" y="121390"/>
                  </a:lnTo>
                  <a:lnTo>
                    <a:pt x="5723" y="166991"/>
                  </a:lnTo>
                  <a:lnTo>
                    <a:pt x="0" y="216661"/>
                  </a:lnTo>
                  <a:lnTo>
                    <a:pt x="0" y="1083309"/>
                  </a:lnTo>
                  <a:lnTo>
                    <a:pt x="5723" y="1132988"/>
                  </a:lnTo>
                  <a:lnTo>
                    <a:pt x="22026" y="1178592"/>
                  </a:lnTo>
                  <a:lnTo>
                    <a:pt x="47606" y="1218821"/>
                  </a:lnTo>
                  <a:lnTo>
                    <a:pt x="81161" y="1252373"/>
                  </a:lnTo>
                  <a:lnTo>
                    <a:pt x="121390" y="1277950"/>
                  </a:lnTo>
                  <a:lnTo>
                    <a:pt x="166991" y="1294249"/>
                  </a:lnTo>
                  <a:lnTo>
                    <a:pt x="216662" y="1299971"/>
                  </a:lnTo>
                  <a:lnTo>
                    <a:pt x="2241550" y="1299971"/>
                  </a:lnTo>
                  <a:lnTo>
                    <a:pt x="2291220" y="1294249"/>
                  </a:lnTo>
                  <a:lnTo>
                    <a:pt x="2336821" y="1277950"/>
                  </a:lnTo>
                  <a:lnTo>
                    <a:pt x="2377050" y="1252373"/>
                  </a:lnTo>
                  <a:lnTo>
                    <a:pt x="2410605" y="1218821"/>
                  </a:lnTo>
                  <a:lnTo>
                    <a:pt x="2436185" y="1178592"/>
                  </a:lnTo>
                  <a:lnTo>
                    <a:pt x="2452488" y="1132988"/>
                  </a:lnTo>
                  <a:lnTo>
                    <a:pt x="2458212" y="1083309"/>
                  </a:lnTo>
                  <a:lnTo>
                    <a:pt x="2458212" y="216661"/>
                  </a:lnTo>
                  <a:lnTo>
                    <a:pt x="2452488" y="166991"/>
                  </a:lnTo>
                  <a:lnTo>
                    <a:pt x="2436185" y="121390"/>
                  </a:lnTo>
                  <a:lnTo>
                    <a:pt x="2410605" y="81161"/>
                  </a:lnTo>
                  <a:lnTo>
                    <a:pt x="2377050" y="47606"/>
                  </a:lnTo>
                  <a:lnTo>
                    <a:pt x="2336821" y="22026"/>
                  </a:lnTo>
                  <a:lnTo>
                    <a:pt x="2291220" y="5723"/>
                  </a:lnTo>
                  <a:lnTo>
                    <a:pt x="2241550" y="0"/>
                  </a:lnTo>
                  <a:close/>
                </a:path>
              </a:pathLst>
            </a:custGeom>
            <a:solidFill>
              <a:srgbClr val="B4C6E7"/>
            </a:solidFill>
          </p:spPr>
          <p:txBody>
            <a:bodyPr wrap="square" lIns="0" tIns="0" rIns="0" bIns="0" rtlCol="0"/>
            <a:lstStyle/>
            <a:p>
              <a:endParaRPr dirty="0"/>
            </a:p>
          </p:txBody>
        </p:sp>
        <p:sp>
          <p:nvSpPr>
            <p:cNvPr id="31" name="object 31"/>
            <p:cNvSpPr/>
            <p:nvPr/>
          </p:nvSpPr>
          <p:spPr>
            <a:xfrm>
              <a:off x="8630411" y="4546091"/>
              <a:ext cx="2458720" cy="1300480"/>
            </a:xfrm>
            <a:custGeom>
              <a:avLst/>
              <a:gdLst/>
              <a:ahLst/>
              <a:cxnLst/>
              <a:rect l="l" t="t" r="r" b="b"/>
              <a:pathLst>
                <a:path w="2458720" h="1300479">
                  <a:moveTo>
                    <a:pt x="0" y="216661"/>
                  </a:moveTo>
                  <a:lnTo>
                    <a:pt x="5723" y="166991"/>
                  </a:lnTo>
                  <a:lnTo>
                    <a:pt x="22026" y="121390"/>
                  </a:lnTo>
                  <a:lnTo>
                    <a:pt x="47606" y="81161"/>
                  </a:lnTo>
                  <a:lnTo>
                    <a:pt x="81161" y="47606"/>
                  </a:lnTo>
                  <a:lnTo>
                    <a:pt x="121390" y="22026"/>
                  </a:lnTo>
                  <a:lnTo>
                    <a:pt x="166991" y="5723"/>
                  </a:lnTo>
                  <a:lnTo>
                    <a:pt x="216662" y="0"/>
                  </a:lnTo>
                  <a:lnTo>
                    <a:pt x="2241550" y="0"/>
                  </a:lnTo>
                  <a:lnTo>
                    <a:pt x="2291220" y="5723"/>
                  </a:lnTo>
                  <a:lnTo>
                    <a:pt x="2336821" y="22026"/>
                  </a:lnTo>
                  <a:lnTo>
                    <a:pt x="2377050" y="47606"/>
                  </a:lnTo>
                  <a:lnTo>
                    <a:pt x="2410605" y="81161"/>
                  </a:lnTo>
                  <a:lnTo>
                    <a:pt x="2436185" y="121390"/>
                  </a:lnTo>
                  <a:lnTo>
                    <a:pt x="2452488" y="166991"/>
                  </a:lnTo>
                  <a:lnTo>
                    <a:pt x="2458212" y="216661"/>
                  </a:lnTo>
                  <a:lnTo>
                    <a:pt x="2458212" y="1083309"/>
                  </a:lnTo>
                  <a:lnTo>
                    <a:pt x="2452488" y="1132988"/>
                  </a:lnTo>
                  <a:lnTo>
                    <a:pt x="2436185" y="1178592"/>
                  </a:lnTo>
                  <a:lnTo>
                    <a:pt x="2410605" y="1218821"/>
                  </a:lnTo>
                  <a:lnTo>
                    <a:pt x="2377050" y="1252373"/>
                  </a:lnTo>
                  <a:lnTo>
                    <a:pt x="2336821" y="1277950"/>
                  </a:lnTo>
                  <a:lnTo>
                    <a:pt x="2291220" y="1294249"/>
                  </a:lnTo>
                  <a:lnTo>
                    <a:pt x="2241550" y="1299971"/>
                  </a:lnTo>
                  <a:lnTo>
                    <a:pt x="216662" y="1299971"/>
                  </a:lnTo>
                  <a:lnTo>
                    <a:pt x="166991" y="1294249"/>
                  </a:lnTo>
                  <a:lnTo>
                    <a:pt x="121390" y="1277950"/>
                  </a:lnTo>
                  <a:lnTo>
                    <a:pt x="81161" y="1252373"/>
                  </a:lnTo>
                  <a:lnTo>
                    <a:pt x="47606" y="1218821"/>
                  </a:lnTo>
                  <a:lnTo>
                    <a:pt x="22026" y="1178592"/>
                  </a:lnTo>
                  <a:lnTo>
                    <a:pt x="5723" y="1132988"/>
                  </a:lnTo>
                  <a:lnTo>
                    <a:pt x="0" y="1083309"/>
                  </a:lnTo>
                  <a:lnTo>
                    <a:pt x="0" y="216661"/>
                  </a:lnTo>
                  <a:close/>
                </a:path>
              </a:pathLst>
            </a:custGeom>
            <a:ln w="12192">
              <a:solidFill>
                <a:srgbClr val="41709C"/>
              </a:solidFill>
            </a:ln>
          </p:spPr>
          <p:txBody>
            <a:bodyPr wrap="square" lIns="0" tIns="0" rIns="0" bIns="0" rtlCol="0"/>
            <a:lstStyle/>
            <a:p>
              <a:endParaRPr dirty="0"/>
            </a:p>
          </p:txBody>
        </p:sp>
      </p:grpSp>
      <p:sp>
        <p:nvSpPr>
          <p:cNvPr id="32" name="object 32"/>
          <p:cNvSpPr txBox="1"/>
          <p:nvPr/>
        </p:nvSpPr>
        <p:spPr>
          <a:xfrm>
            <a:off x="9038970" y="4622476"/>
            <a:ext cx="1642110" cy="1078230"/>
          </a:xfrm>
          <a:prstGeom prst="rect">
            <a:avLst/>
          </a:prstGeom>
        </p:spPr>
        <p:txBody>
          <a:bodyPr vert="horz" wrap="square" lIns="0" tIns="58419" rIns="0" bIns="0" rtlCol="0">
            <a:spAutoFit/>
          </a:bodyPr>
          <a:lstStyle/>
          <a:p>
            <a:pPr marL="12700">
              <a:lnSpc>
                <a:spcPct val="100000"/>
              </a:lnSpc>
              <a:spcBef>
                <a:spcPts val="459"/>
              </a:spcBef>
            </a:pPr>
            <a:r>
              <a:rPr sz="2000" dirty="0">
                <a:latin typeface="Calibri"/>
                <a:cs typeface="Calibri"/>
              </a:rPr>
              <a:t>Корисність</a:t>
            </a:r>
            <a:r>
              <a:rPr sz="2000" spc="-65" dirty="0">
                <a:latin typeface="Calibri"/>
                <a:cs typeface="Calibri"/>
              </a:rPr>
              <a:t> </a:t>
            </a:r>
            <a:r>
              <a:rPr sz="2000" spc="-25" dirty="0">
                <a:latin typeface="Calibri"/>
                <a:cs typeface="Calibri"/>
              </a:rPr>
              <a:t>для</a:t>
            </a:r>
            <a:endParaRPr sz="2000" dirty="0">
              <a:latin typeface="Calibri"/>
              <a:cs typeface="Calibri"/>
            </a:endParaRPr>
          </a:p>
          <a:p>
            <a:pPr marL="448309" marR="113664" indent="-327660">
              <a:lnSpc>
                <a:spcPct val="114999"/>
              </a:lnSpc>
              <a:spcBef>
                <a:spcPts val="5"/>
              </a:spcBef>
            </a:pPr>
            <a:r>
              <a:rPr sz="2000" dirty="0">
                <a:latin typeface="Calibri"/>
                <a:cs typeface="Calibri"/>
              </a:rPr>
              <a:t>суспільства</a:t>
            </a:r>
            <a:r>
              <a:rPr sz="2000" spc="-80" dirty="0">
                <a:latin typeface="Calibri"/>
                <a:cs typeface="Calibri"/>
              </a:rPr>
              <a:t> </a:t>
            </a:r>
            <a:r>
              <a:rPr sz="2000" spc="-50" dirty="0">
                <a:latin typeface="Calibri"/>
                <a:cs typeface="Calibri"/>
              </a:rPr>
              <a:t>в </a:t>
            </a:r>
            <a:r>
              <a:rPr sz="2000" spc="-10" dirty="0">
                <a:latin typeface="Calibri"/>
                <a:cs typeface="Calibri"/>
              </a:rPr>
              <a:t>цілому</a:t>
            </a:r>
            <a:endParaRPr sz="2000" dirty="0">
              <a:latin typeface="Calibri"/>
              <a:cs typeface="Calibri"/>
            </a:endParaRPr>
          </a:p>
        </p:txBody>
      </p:sp>
      <p:grpSp>
        <p:nvGrpSpPr>
          <p:cNvPr id="33" name="object 33"/>
          <p:cNvGrpSpPr/>
          <p:nvPr/>
        </p:nvGrpSpPr>
        <p:grpSpPr>
          <a:xfrm>
            <a:off x="2979547" y="2516123"/>
            <a:ext cx="5990590" cy="539115"/>
            <a:chOff x="2979547" y="2516123"/>
            <a:chExt cx="5990590" cy="539115"/>
          </a:xfrm>
        </p:grpSpPr>
        <p:sp>
          <p:nvSpPr>
            <p:cNvPr id="34" name="object 34"/>
            <p:cNvSpPr/>
            <p:nvPr/>
          </p:nvSpPr>
          <p:spPr>
            <a:xfrm>
              <a:off x="3031236" y="2516123"/>
              <a:ext cx="5888355" cy="238760"/>
            </a:xfrm>
            <a:custGeom>
              <a:avLst/>
              <a:gdLst/>
              <a:ahLst/>
              <a:cxnLst/>
              <a:rect l="l" t="t" r="r" b="b"/>
              <a:pathLst>
                <a:path w="5888355" h="238760">
                  <a:moveTo>
                    <a:pt x="2685288" y="0"/>
                  </a:moveTo>
                  <a:lnTo>
                    <a:pt x="2685288" y="238378"/>
                  </a:lnTo>
                </a:path>
                <a:path w="5888355" h="238760">
                  <a:moveTo>
                    <a:pt x="0" y="237743"/>
                  </a:moveTo>
                  <a:lnTo>
                    <a:pt x="5887846" y="237743"/>
                  </a:lnTo>
                </a:path>
              </a:pathLst>
            </a:custGeom>
            <a:ln w="6096">
              <a:solidFill>
                <a:srgbClr val="5B9BD4"/>
              </a:solidFill>
            </a:ln>
          </p:spPr>
          <p:txBody>
            <a:bodyPr wrap="square" lIns="0" tIns="0" rIns="0" bIns="0" rtlCol="0"/>
            <a:lstStyle/>
            <a:p>
              <a:endParaRPr dirty="0"/>
            </a:p>
          </p:txBody>
        </p:sp>
        <p:sp>
          <p:nvSpPr>
            <p:cNvPr id="35" name="object 35"/>
            <p:cNvSpPr/>
            <p:nvPr/>
          </p:nvSpPr>
          <p:spPr>
            <a:xfrm>
              <a:off x="2979547" y="2753867"/>
              <a:ext cx="5990590" cy="301625"/>
            </a:xfrm>
            <a:custGeom>
              <a:avLst/>
              <a:gdLst/>
              <a:ahLst/>
              <a:cxnLst/>
              <a:rect l="l" t="t" r="r" b="b"/>
              <a:pathLst>
                <a:path w="5990590" h="301625">
                  <a:moveTo>
                    <a:pt x="103378" y="212725"/>
                  </a:moveTo>
                  <a:lnTo>
                    <a:pt x="102362" y="208788"/>
                  </a:lnTo>
                  <a:lnTo>
                    <a:pt x="96266" y="205232"/>
                  </a:lnTo>
                  <a:lnTo>
                    <a:pt x="92456" y="206248"/>
                  </a:lnTo>
                  <a:lnTo>
                    <a:pt x="58039" y="265252"/>
                  </a:lnTo>
                  <a:lnTo>
                    <a:pt x="58039" y="0"/>
                  </a:lnTo>
                  <a:lnTo>
                    <a:pt x="45339" y="0"/>
                  </a:lnTo>
                  <a:lnTo>
                    <a:pt x="45339" y="265252"/>
                  </a:lnTo>
                  <a:lnTo>
                    <a:pt x="10922" y="206248"/>
                  </a:lnTo>
                  <a:lnTo>
                    <a:pt x="7112" y="205232"/>
                  </a:lnTo>
                  <a:lnTo>
                    <a:pt x="1016" y="208788"/>
                  </a:lnTo>
                  <a:lnTo>
                    <a:pt x="0" y="212725"/>
                  </a:lnTo>
                  <a:lnTo>
                    <a:pt x="1778" y="215646"/>
                  </a:lnTo>
                  <a:lnTo>
                    <a:pt x="51689" y="301244"/>
                  </a:lnTo>
                  <a:lnTo>
                    <a:pt x="59016" y="288671"/>
                  </a:lnTo>
                  <a:lnTo>
                    <a:pt x="101600" y="215646"/>
                  </a:lnTo>
                  <a:lnTo>
                    <a:pt x="103378" y="212725"/>
                  </a:lnTo>
                  <a:close/>
                </a:path>
                <a:path w="5990590" h="301625">
                  <a:moveTo>
                    <a:pt x="2788666" y="211582"/>
                  </a:moveTo>
                  <a:lnTo>
                    <a:pt x="2787650" y="207645"/>
                  </a:lnTo>
                  <a:lnTo>
                    <a:pt x="2781554" y="204089"/>
                  </a:lnTo>
                  <a:lnTo>
                    <a:pt x="2777744" y="205232"/>
                  </a:lnTo>
                  <a:lnTo>
                    <a:pt x="2775966" y="208153"/>
                  </a:lnTo>
                  <a:lnTo>
                    <a:pt x="2743327" y="264109"/>
                  </a:lnTo>
                  <a:lnTo>
                    <a:pt x="2743327" y="0"/>
                  </a:lnTo>
                  <a:lnTo>
                    <a:pt x="2730627" y="0"/>
                  </a:lnTo>
                  <a:lnTo>
                    <a:pt x="2730627" y="264109"/>
                  </a:lnTo>
                  <a:lnTo>
                    <a:pt x="2697988" y="208153"/>
                  </a:lnTo>
                  <a:lnTo>
                    <a:pt x="2696210" y="205232"/>
                  </a:lnTo>
                  <a:lnTo>
                    <a:pt x="2692400" y="204089"/>
                  </a:lnTo>
                  <a:lnTo>
                    <a:pt x="2686304" y="207645"/>
                  </a:lnTo>
                  <a:lnTo>
                    <a:pt x="2685288" y="211582"/>
                  </a:lnTo>
                  <a:lnTo>
                    <a:pt x="2736977" y="300228"/>
                  </a:lnTo>
                  <a:lnTo>
                    <a:pt x="2744305" y="287655"/>
                  </a:lnTo>
                  <a:lnTo>
                    <a:pt x="2788666" y="211582"/>
                  </a:lnTo>
                  <a:close/>
                </a:path>
                <a:path w="5990590" h="301625">
                  <a:moveTo>
                    <a:pt x="5990590" y="210820"/>
                  </a:moveTo>
                  <a:lnTo>
                    <a:pt x="5989574" y="207010"/>
                  </a:lnTo>
                  <a:lnTo>
                    <a:pt x="5983478" y="203454"/>
                  </a:lnTo>
                  <a:lnTo>
                    <a:pt x="5979668" y="204470"/>
                  </a:lnTo>
                  <a:lnTo>
                    <a:pt x="5945251" y="263474"/>
                  </a:lnTo>
                  <a:lnTo>
                    <a:pt x="5938901" y="274358"/>
                  </a:lnTo>
                  <a:lnTo>
                    <a:pt x="5945238" y="263474"/>
                  </a:lnTo>
                  <a:lnTo>
                    <a:pt x="5945251" y="0"/>
                  </a:lnTo>
                  <a:lnTo>
                    <a:pt x="5932551" y="0"/>
                  </a:lnTo>
                  <a:lnTo>
                    <a:pt x="5932551" y="263474"/>
                  </a:lnTo>
                  <a:lnTo>
                    <a:pt x="5898134" y="204470"/>
                  </a:lnTo>
                  <a:lnTo>
                    <a:pt x="5894324" y="203454"/>
                  </a:lnTo>
                  <a:lnTo>
                    <a:pt x="5888228" y="207010"/>
                  </a:lnTo>
                  <a:lnTo>
                    <a:pt x="5887212" y="210820"/>
                  </a:lnTo>
                  <a:lnTo>
                    <a:pt x="5938901" y="299466"/>
                  </a:lnTo>
                  <a:lnTo>
                    <a:pt x="5946229" y="286893"/>
                  </a:lnTo>
                  <a:lnTo>
                    <a:pt x="5990590" y="210820"/>
                  </a:lnTo>
                  <a:close/>
                </a:path>
              </a:pathLst>
            </a:custGeom>
            <a:solidFill>
              <a:srgbClr val="5B9BD4"/>
            </a:solidFill>
          </p:spPr>
          <p:txBody>
            <a:bodyPr wrap="square" lIns="0" tIns="0" rIns="0" bIns="0" rtlCol="0"/>
            <a:lstStyle/>
            <a:p>
              <a:endParaRPr dirty="0"/>
            </a:p>
          </p:txBody>
        </p:sp>
      </p:grpSp>
      <p:grpSp>
        <p:nvGrpSpPr>
          <p:cNvPr id="36" name="object 36"/>
          <p:cNvGrpSpPr/>
          <p:nvPr/>
        </p:nvGrpSpPr>
        <p:grpSpPr>
          <a:xfrm>
            <a:off x="3904615" y="3912108"/>
            <a:ext cx="6005830" cy="664845"/>
            <a:chOff x="3904615" y="3912108"/>
            <a:chExt cx="6005830" cy="664845"/>
          </a:xfrm>
        </p:grpSpPr>
        <p:sp>
          <p:nvSpPr>
            <p:cNvPr id="37" name="object 37"/>
            <p:cNvSpPr/>
            <p:nvPr/>
          </p:nvSpPr>
          <p:spPr>
            <a:xfrm>
              <a:off x="3956304" y="3912108"/>
              <a:ext cx="5903595" cy="334010"/>
            </a:xfrm>
            <a:custGeom>
              <a:avLst/>
              <a:gdLst/>
              <a:ahLst/>
              <a:cxnLst/>
              <a:rect l="l" t="t" r="r" b="b"/>
              <a:pathLst>
                <a:path w="5903595" h="334010">
                  <a:moveTo>
                    <a:pt x="5084064" y="0"/>
                  </a:moveTo>
                  <a:lnTo>
                    <a:pt x="5084064" y="333629"/>
                  </a:lnTo>
                </a:path>
                <a:path w="5903595" h="334010">
                  <a:moveTo>
                    <a:pt x="0" y="332232"/>
                  </a:moveTo>
                  <a:lnTo>
                    <a:pt x="5903087" y="332232"/>
                  </a:lnTo>
                </a:path>
              </a:pathLst>
            </a:custGeom>
            <a:ln w="6096">
              <a:solidFill>
                <a:srgbClr val="5B9BD4"/>
              </a:solidFill>
            </a:ln>
          </p:spPr>
          <p:txBody>
            <a:bodyPr wrap="square" lIns="0" tIns="0" rIns="0" bIns="0" rtlCol="0"/>
            <a:lstStyle/>
            <a:p>
              <a:endParaRPr dirty="0"/>
            </a:p>
          </p:txBody>
        </p:sp>
        <p:sp>
          <p:nvSpPr>
            <p:cNvPr id="38" name="object 38"/>
            <p:cNvSpPr/>
            <p:nvPr/>
          </p:nvSpPr>
          <p:spPr>
            <a:xfrm>
              <a:off x="3904615" y="4244339"/>
              <a:ext cx="6005830" cy="332740"/>
            </a:xfrm>
            <a:custGeom>
              <a:avLst/>
              <a:gdLst/>
              <a:ahLst/>
              <a:cxnLst/>
              <a:rect l="l" t="t" r="r" b="b"/>
              <a:pathLst>
                <a:path w="6005830" h="332739">
                  <a:moveTo>
                    <a:pt x="103378" y="212725"/>
                  </a:moveTo>
                  <a:lnTo>
                    <a:pt x="102362" y="208788"/>
                  </a:lnTo>
                  <a:lnTo>
                    <a:pt x="96266" y="205232"/>
                  </a:lnTo>
                  <a:lnTo>
                    <a:pt x="92456" y="206248"/>
                  </a:lnTo>
                  <a:lnTo>
                    <a:pt x="58039" y="265252"/>
                  </a:lnTo>
                  <a:lnTo>
                    <a:pt x="58039" y="0"/>
                  </a:lnTo>
                  <a:lnTo>
                    <a:pt x="45339" y="0"/>
                  </a:lnTo>
                  <a:lnTo>
                    <a:pt x="45339" y="265252"/>
                  </a:lnTo>
                  <a:lnTo>
                    <a:pt x="10922" y="206248"/>
                  </a:lnTo>
                  <a:lnTo>
                    <a:pt x="7112" y="205232"/>
                  </a:lnTo>
                  <a:lnTo>
                    <a:pt x="1016" y="208788"/>
                  </a:lnTo>
                  <a:lnTo>
                    <a:pt x="0" y="212725"/>
                  </a:lnTo>
                  <a:lnTo>
                    <a:pt x="1778" y="215646"/>
                  </a:lnTo>
                  <a:lnTo>
                    <a:pt x="51689" y="301244"/>
                  </a:lnTo>
                  <a:lnTo>
                    <a:pt x="59016" y="288671"/>
                  </a:lnTo>
                  <a:lnTo>
                    <a:pt x="101600" y="215646"/>
                  </a:lnTo>
                  <a:lnTo>
                    <a:pt x="103378" y="212725"/>
                  </a:lnTo>
                  <a:close/>
                </a:path>
                <a:path w="6005830" h="332739">
                  <a:moveTo>
                    <a:pt x="3032506" y="210820"/>
                  </a:moveTo>
                  <a:lnTo>
                    <a:pt x="3031490" y="207010"/>
                  </a:lnTo>
                  <a:lnTo>
                    <a:pt x="3025394" y="203454"/>
                  </a:lnTo>
                  <a:lnTo>
                    <a:pt x="3021584" y="204470"/>
                  </a:lnTo>
                  <a:lnTo>
                    <a:pt x="2987167" y="263474"/>
                  </a:lnTo>
                  <a:lnTo>
                    <a:pt x="2987167" y="0"/>
                  </a:lnTo>
                  <a:lnTo>
                    <a:pt x="2974467" y="0"/>
                  </a:lnTo>
                  <a:lnTo>
                    <a:pt x="2974467" y="263474"/>
                  </a:lnTo>
                  <a:lnTo>
                    <a:pt x="2940050" y="204470"/>
                  </a:lnTo>
                  <a:lnTo>
                    <a:pt x="2936240" y="203454"/>
                  </a:lnTo>
                  <a:lnTo>
                    <a:pt x="2930144" y="207010"/>
                  </a:lnTo>
                  <a:lnTo>
                    <a:pt x="2929128" y="210820"/>
                  </a:lnTo>
                  <a:lnTo>
                    <a:pt x="2980817" y="299466"/>
                  </a:lnTo>
                  <a:lnTo>
                    <a:pt x="2988145" y="286893"/>
                  </a:lnTo>
                  <a:lnTo>
                    <a:pt x="3032506" y="210820"/>
                  </a:lnTo>
                  <a:close/>
                </a:path>
                <a:path w="6005830" h="332739">
                  <a:moveTo>
                    <a:pt x="6005830" y="243713"/>
                  </a:moveTo>
                  <a:lnTo>
                    <a:pt x="6004814" y="239776"/>
                  </a:lnTo>
                  <a:lnTo>
                    <a:pt x="5998718" y="236220"/>
                  </a:lnTo>
                  <a:lnTo>
                    <a:pt x="5994908" y="237236"/>
                  </a:lnTo>
                  <a:lnTo>
                    <a:pt x="5960491" y="296240"/>
                  </a:lnTo>
                  <a:lnTo>
                    <a:pt x="5960491" y="0"/>
                  </a:lnTo>
                  <a:lnTo>
                    <a:pt x="5947791" y="0"/>
                  </a:lnTo>
                  <a:lnTo>
                    <a:pt x="5947791" y="296240"/>
                  </a:lnTo>
                  <a:lnTo>
                    <a:pt x="5913374" y="237236"/>
                  </a:lnTo>
                  <a:lnTo>
                    <a:pt x="5909564" y="236220"/>
                  </a:lnTo>
                  <a:lnTo>
                    <a:pt x="5903468" y="239776"/>
                  </a:lnTo>
                  <a:lnTo>
                    <a:pt x="5902452" y="243713"/>
                  </a:lnTo>
                  <a:lnTo>
                    <a:pt x="5954141" y="332359"/>
                  </a:lnTo>
                  <a:lnTo>
                    <a:pt x="5961545" y="319659"/>
                  </a:lnTo>
                  <a:lnTo>
                    <a:pt x="6005830" y="243713"/>
                  </a:lnTo>
                  <a:close/>
                </a:path>
              </a:pathLst>
            </a:custGeom>
            <a:solidFill>
              <a:srgbClr val="5B9BD4"/>
            </a:solidFill>
          </p:spPr>
          <p:txBody>
            <a:bodyPr wrap="square" lIns="0" tIns="0" rIns="0" bIns="0" rtlCol="0"/>
            <a:lstStyle/>
            <a:p>
              <a:endParaRPr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152400" y="838200"/>
            <a:ext cx="7620000" cy="3657600"/>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0" indent="0" algn="ctr">
              <a:buFont typeface="Wingdings" panose="05000000000000000000" pitchFamily="2" charset="2"/>
              <a:buNone/>
              <a:defRPr/>
            </a:pPr>
            <a:r>
              <a:rPr lang="uk-UA" altLang="uk-UA" sz="2000" b="1" i="1" dirty="0" smtClean="0">
                <a:solidFill>
                  <a:srgbClr val="0070C0"/>
                </a:solidFill>
                <a:latin typeface="Arial" panose="020B0604020202020204" pitchFamily="34" charset="0"/>
                <a:cs typeface="Arial" panose="020B0604020202020204" pitchFamily="34" charset="0"/>
              </a:rPr>
              <a:t>Головне правило</a:t>
            </a:r>
          </a:p>
          <a:p>
            <a:pPr marL="0" indent="0" algn="ctr">
              <a:buFont typeface="Wingdings" panose="05000000000000000000" pitchFamily="2" charset="2"/>
              <a:buNone/>
              <a:defRPr/>
            </a:pPr>
            <a:r>
              <a:rPr lang="uk-UA" altLang="uk-UA" sz="2000" b="1" i="1" dirty="0" smtClean="0">
                <a:solidFill>
                  <a:srgbClr val="0070C0"/>
                </a:solidFill>
                <a:latin typeface="Arial" panose="020B0604020202020204" pitchFamily="34" charset="0"/>
                <a:cs typeface="Arial" panose="020B0604020202020204" pitchFamily="34" charset="0"/>
              </a:rPr>
              <a:t> (тріада доказової медицини)</a:t>
            </a:r>
            <a:r>
              <a:rPr lang="uk-UA" altLang="uk-UA" sz="2000" b="1" dirty="0" smtClean="0">
                <a:solidFill>
                  <a:srgbClr val="0070C0"/>
                </a:solidFill>
                <a:latin typeface="Arial" panose="020B0604020202020204" pitchFamily="34" charset="0"/>
                <a:cs typeface="Arial" panose="020B0604020202020204" pitchFamily="34" charset="0"/>
              </a:rPr>
              <a:t>:</a:t>
            </a:r>
          </a:p>
          <a:p>
            <a:pPr>
              <a:buFont typeface="Wingdings" panose="05000000000000000000" pitchFamily="2" charset="2"/>
              <a:buChar char="v"/>
              <a:defRPr/>
            </a:pPr>
            <a:r>
              <a:rPr lang="uk-UA" altLang="uk-UA" sz="2000" b="1" dirty="0" smtClean="0">
                <a:solidFill>
                  <a:srgbClr val="0070C0"/>
                </a:solidFill>
                <a:latin typeface="Arial" panose="020B0604020202020204" pitchFamily="34" charset="0"/>
                <a:cs typeface="Arial" panose="020B0604020202020204" pitchFamily="34" charset="0"/>
              </a:rPr>
              <a:t> </a:t>
            </a:r>
            <a:r>
              <a:rPr lang="uk-UA" altLang="uk-UA" sz="2000" dirty="0" smtClean="0">
                <a:solidFill>
                  <a:srgbClr val="0070C0"/>
                </a:solidFill>
                <a:latin typeface="Arial" panose="020B0604020202020204" pitchFamily="34" charset="0"/>
                <a:cs typeface="Arial" panose="020B0604020202020204" pitchFamily="34" charset="0"/>
              </a:rPr>
              <a:t>кожне клінічне рішення повинно бути спрямоване на поліпшення стану пацієнта</a:t>
            </a:r>
            <a:r>
              <a:rPr lang="en-US" altLang="uk-UA" sz="2000" dirty="0" smtClean="0">
                <a:solidFill>
                  <a:srgbClr val="0070C0"/>
                </a:solidFill>
                <a:latin typeface="Arial" panose="020B0604020202020204" pitchFamily="34" charset="0"/>
                <a:cs typeface="Arial" panose="020B0604020202020204" pitchFamily="34" charset="0"/>
              </a:rPr>
              <a:t> (improved patients outcomes)</a:t>
            </a:r>
            <a:r>
              <a:rPr lang="uk-UA" altLang="uk-UA" sz="2000" dirty="0" smtClean="0">
                <a:solidFill>
                  <a:srgbClr val="0070C0"/>
                </a:solidFill>
                <a:latin typeface="Arial" panose="020B0604020202020204" pitchFamily="34" charset="0"/>
                <a:cs typeface="Arial" panose="020B0604020202020204" pitchFamily="34" charset="0"/>
              </a:rPr>
              <a:t> і базуватись на:</a:t>
            </a:r>
            <a:r>
              <a:rPr lang="en-US" altLang="uk-UA" sz="2000" dirty="0" smtClean="0">
                <a:solidFill>
                  <a:srgbClr val="0070C0"/>
                </a:solidFill>
                <a:latin typeface="Arial" panose="020B0604020202020204" pitchFamily="34" charset="0"/>
                <a:cs typeface="Arial" panose="020B0604020202020204" pitchFamily="34" charset="0"/>
              </a:rPr>
              <a:t> </a:t>
            </a:r>
          </a:p>
          <a:p>
            <a:pPr>
              <a:buFont typeface="Wingdings" panose="05000000000000000000" pitchFamily="2" charset="2"/>
              <a:buChar char="v"/>
              <a:defRPr/>
            </a:pPr>
            <a:r>
              <a:rPr lang="uk-UA" altLang="uk-UA" sz="2000" dirty="0" smtClean="0">
                <a:solidFill>
                  <a:srgbClr val="0070C0"/>
                </a:solidFill>
                <a:latin typeface="Arial" panose="020B0604020202020204" pitchFamily="34" charset="0"/>
                <a:cs typeface="Arial" panose="020B0604020202020204" pitchFamily="34" charset="0"/>
              </a:rPr>
              <a:t>найкращих доказах (</a:t>
            </a:r>
            <a:r>
              <a:rPr lang="en-US" altLang="uk-UA" sz="2000" dirty="0" smtClean="0">
                <a:solidFill>
                  <a:srgbClr val="0070C0"/>
                </a:solidFill>
                <a:latin typeface="Arial" panose="020B0604020202020204" pitchFamily="34" charset="0"/>
                <a:cs typeface="Arial" panose="020B0604020202020204" pitchFamily="34" charset="0"/>
              </a:rPr>
              <a:t>best available clinical evidence); </a:t>
            </a:r>
          </a:p>
          <a:p>
            <a:pPr>
              <a:buFont typeface="Wingdings" panose="05000000000000000000" pitchFamily="2" charset="2"/>
              <a:buChar char="v"/>
              <a:defRPr/>
            </a:pPr>
            <a:r>
              <a:rPr lang="uk-UA" altLang="uk-UA" sz="2000" dirty="0" smtClean="0">
                <a:solidFill>
                  <a:srgbClr val="0070C0"/>
                </a:solidFill>
                <a:latin typeface="Arial" panose="020B0604020202020204" pitchFamily="34" charset="0"/>
                <a:cs typeface="Arial" panose="020B0604020202020204" pitchFamily="34" charset="0"/>
              </a:rPr>
              <a:t>індивідуальній клінічній експертизі</a:t>
            </a:r>
            <a:r>
              <a:rPr lang="en-US" altLang="uk-UA" sz="2000" dirty="0" smtClean="0">
                <a:solidFill>
                  <a:srgbClr val="0070C0"/>
                </a:solidFill>
                <a:latin typeface="Arial" panose="020B0604020202020204" pitchFamily="34" charset="0"/>
                <a:cs typeface="Arial" panose="020B0604020202020204" pitchFamily="34" charset="0"/>
              </a:rPr>
              <a:t> (individual clinical expertise);</a:t>
            </a:r>
            <a:endParaRPr lang="uk-UA" altLang="uk-UA" sz="2000" dirty="0" smtClean="0">
              <a:solidFill>
                <a:srgbClr val="0070C0"/>
              </a:solidFill>
              <a:latin typeface="Arial" panose="020B0604020202020204" pitchFamily="34" charset="0"/>
              <a:cs typeface="Arial" panose="020B0604020202020204" pitchFamily="34" charset="0"/>
            </a:endParaRPr>
          </a:p>
          <a:p>
            <a:pPr>
              <a:buFont typeface="Wingdings" panose="05000000000000000000" pitchFamily="2" charset="2"/>
              <a:buChar char="v"/>
              <a:defRPr/>
            </a:pPr>
            <a:r>
              <a:rPr lang="uk-UA" altLang="uk-UA" sz="2000" dirty="0" smtClean="0">
                <a:solidFill>
                  <a:srgbClr val="0070C0"/>
                </a:solidFill>
                <a:latin typeface="Arial" panose="020B0604020202020204" pitchFamily="34" charset="0"/>
                <a:cs typeface="Arial" panose="020B0604020202020204" pitchFamily="34" charset="0"/>
              </a:rPr>
              <a:t>цінностях та очікуваннях пацієнта</a:t>
            </a:r>
            <a:r>
              <a:rPr lang="en-US" altLang="uk-UA" sz="2000" dirty="0" smtClean="0">
                <a:solidFill>
                  <a:srgbClr val="0070C0"/>
                </a:solidFill>
                <a:latin typeface="Arial" panose="020B0604020202020204" pitchFamily="34" charset="0"/>
                <a:cs typeface="Arial" panose="020B0604020202020204" pitchFamily="34" charset="0"/>
              </a:rPr>
              <a:t> (patient values and expectations)</a:t>
            </a:r>
            <a:endParaRPr lang="uk-UA" altLang="uk-UA" sz="2000" dirty="0">
              <a:solidFill>
                <a:srgbClr val="0070C0"/>
              </a:solidFill>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2"/>
          <a:stretch>
            <a:fillRect/>
          </a:stretch>
        </p:blipFill>
        <p:spPr>
          <a:xfrm>
            <a:off x="6781800" y="838200"/>
            <a:ext cx="4742927" cy="5562600"/>
          </a:xfrm>
          <a:prstGeom prst="rect">
            <a:avLst/>
          </a:prstGeom>
        </p:spPr>
      </p:pic>
      <p:sp>
        <p:nvSpPr>
          <p:cNvPr id="6" name="Прямокутник 3"/>
          <p:cNvSpPr/>
          <p:nvPr/>
        </p:nvSpPr>
        <p:spPr>
          <a:xfrm>
            <a:off x="189271" y="4800600"/>
            <a:ext cx="6668729" cy="1446550"/>
          </a:xfrm>
          <a:prstGeom prst="rect">
            <a:avLst/>
          </a:prstGeom>
        </p:spPr>
        <p:txBody>
          <a:bodyPr wrap="square">
            <a:spAutoFit/>
          </a:bodyPr>
          <a:lstStyle/>
          <a:p>
            <a:pPr algn="just" eaLnBrk="1" hangingPunct="1">
              <a:defRPr/>
            </a:pPr>
            <a:r>
              <a:rPr lang="uk-UA" altLang="uk-UA" sz="2200" u="none" dirty="0">
                <a:solidFill>
                  <a:srgbClr val="0070C0"/>
                </a:solidFill>
              </a:rPr>
              <a:t>Доказова медицина дозволяє відділити </a:t>
            </a:r>
            <a:r>
              <a:rPr lang="uk-UA" altLang="uk-UA" sz="2200" dirty="0">
                <a:solidFill>
                  <a:srgbClr val="0070C0"/>
                </a:solidFill>
              </a:rPr>
              <a:t>достовірні </a:t>
            </a:r>
            <a:r>
              <a:rPr lang="uk-UA" altLang="uk-UA" sz="2200" dirty="0" smtClean="0">
                <a:solidFill>
                  <a:srgbClr val="0070C0"/>
                </a:solidFill>
              </a:rPr>
              <a:t>якісно проведені </a:t>
            </a:r>
            <a:r>
              <a:rPr lang="uk-UA" altLang="uk-UA" sz="2200" dirty="0">
                <a:solidFill>
                  <a:srgbClr val="0070C0"/>
                </a:solidFill>
              </a:rPr>
              <a:t>дослідження</a:t>
            </a:r>
            <a:r>
              <a:rPr lang="uk-UA" altLang="uk-UA" sz="2200" u="none" dirty="0">
                <a:solidFill>
                  <a:srgbClr val="0070C0"/>
                </a:solidFill>
              </a:rPr>
              <a:t> (з мінімальною </a:t>
            </a:r>
            <a:r>
              <a:rPr lang="uk-UA" altLang="uk-UA" sz="2200" u="none" dirty="0" smtClean="0">
                <a:solidFill>
                  <a:srgbClr val="0070C0"/>
                </a:solidFill>
              </a:rPr>
              <a:t>імовірністю </a:t>
            </a:r>
            <a:r>
              <a:rPr lang="uk-UA" altLang="uk-UA" sz="2200" i="1" u="none" dirty="0" smtClean="0">
                <a:solidFill>
                  <a:srgbClr val="0070C0"/>
                </a:solidFill>
                <a:effectLst>
                  <a:outerShdw blurRad="38100" dist="38100" dir="2700000" algn="tl">
                    <a:srgbClr val="000000">
                      <a:alpha val="43137"/>
                    </a:srgbClr>
                  </a:outerShdw>
                </a:effectLst>
              </a:rPr>
              <a:t>систематичних </a:t>
            </a:r>
            <a:r>
              <a:rPr lang="uk-UA" altLang="uk-UA" sz="2200" i="1" u="none" dirty="0">
                <a:solidFill>
                  <a:srgbClr val="0070C0"/>
                </a:solidFill>
                <a:effectLst>
                  <a:outerShdw blurRad="38100" dist="38100" dir="2700000" algn="tl">
                    <a:srgbClr val="000000">
                      <a:alpha val="43137"/>
                    </a:srgbClr>
                  </a:outerShdw>
                </a:effectLst>
              </a:rPr>
              <a:t>похибок</a:t>
            </a:r>
            <a:r>
              <a:rPr lang="uk-UA" altLang="uk-UA" sz="2200" u="none" dirty="0">
                <a:solidFill>
                  <a:srgbClr val="0070C0"/>
                </a:solidFill>
              </a:rPr>
              <a:t>) від недостовірних. </a:t>
            </a:r>
          </a:p>
        </p:txBody>
      </p:sp>
    </p:spTree>
    <p:extLst>
      <p:ext uri="{BB962C8B-B14F-4D97-AF65-F5344CB8AC3E}">
        <p14:creationId xmlns:p14="http://schemas.microsoft.com/office/powerpoint/2010/main" val="2882085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24128" y="585216"/>
            <a:ext cx="9720072" cy="786384"/>
          </a:xfrm>
        </p:spPr>
        <p:txBody>
          <a:bodyPr>
            <a:normAutofit/>
          </a:bodyPr>
          <a:lstStyle/>
          <a:p>
            <a:pPr algn="ctr"/>
            <a:r>
              <a:rPr lang="uk-UA" altLang="uk-UA" sz="2800" b="1" dirty="0">
                <a:solidFill>
                  <a:srgbClr val="0070C0"/>
                </a:solidFill>
                <a:latin typeface="Arial" panose="020B0604020202020204" pitchFamily="34" charset="0"/>
                <a:cs typeface="Arial" panose="020B0604020202020204" pitchFamily="34" charset="0"/>
              </a:rPr>
              <a:t>Процес прийняття клінічних рішень в доказовій  медицині</a:t>
            </a:r>
            <a:r>
              <a:rPr lang="ru-RU" altLang="uk-UA" sz="2800" dirty="0">
                <a:solidFill>
                  <a:srgbClr val="0070C0"/>
                </a:solidFill>
                <a:latin typeface="Arial" panose="020B0604020202020204" pitchFamily="34" charset="0"/>
                <a:cs typeface="Arial" panose="020B0604020202020204" pitchFamily="34" charset="0"/>
              </a:rPr>
              <a:t>:</a:t>
            </a:r>
            <a:endParaRPr lang="uk-UA" sz="2800" dirty="0">
              <a:solidFill>
                <a:srgbClr val="0070C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a:xfrm>
            <a:off x="987257" y="1600200"/>
            <a:ext cx="5184775" cy="5041900"/>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979488" indent="-979488">
              <a:spcBef>
                <a:spcPts val="600"/>
              </a:spcBef>
              <a:buFont typeface="Wingdings" panose="05000000000000000000" pitchFamily="2" charset="2"/>
              <a:buNone/>
              <a:defRPr/>
            </a:pPr>
            <a:r>
              <a:rPr lang="ru-RU" b="1" i="1" dirty="0" smtClean="0">
                <a:solidFill>
                  <a:schemeClr val="accent1">
                    <a:lumMod val="75000"/>
                  </a:schemeClr>
                </a:solidFill>
                <a:effectLst>
                  <a:outerShdw blurRad="38100" dist="38100" dir="2700000" algn="tl">
                    <a:srgbClr val="C0C0C0"/>
                  </a:outerShdw>
                </a:effectLst>
              </a:rPr>
              <a:t>1 </a:t>
            </a:r>
            <a:r>
              <a:rPr lang="uk-UA" b="1" i="1" dirty="0" smtClean="0">
                <a:solidFill>
                  <a:schemeClr val="accent1">
                    <a:lumMod val="75000"/>
                  </a:schemeClr>
                </a:solidFill>
                <a:effectLst>
                  <a:outerShdw blurRad="38100" dist="38100" dir="2700000" algn="tl">
                    <a:srgbClr val="C0C0C0"/>
                  </a:outerShdw>
                </a:effectLst>
              </a:rPr>
              <a:t>крок.</a:t>
            </a:r>
            <a:r>
              <a:rPr lang="uk-UA" b="1" i="1" dirty="0" smtClean="0">
                <a:solidFill>
                  <a:schemeClr val="accent1">
                    <a:lumMod val="75000"/>
                  </a:schemeClr>
                </a:solidFill>
              </a:rPr>
              <a:t> </a:t>
            </a:r>
            <a:r>
              <a:rPr lang="en-US" b="1" dirty="0" smtClean="0">
                <a:solidFill>
                  <a:srgbClr val="FF0000"/>
                </a:solidFill>
                <a:effectLst>
                  <a:outerShdw blurRad="38100" dist="38100" dir="2700000" algn="tl">
                    <a:srgbClr val="000000">
                      <a:alpha val="43137"/>
                    </a:srgbClr>
                  </a:outerShdw>
                </a:effectLst>
              </a:rPr>
              <a:t>ASK:</a:t>
            </a:r>
            <a:r>
              <a:rPr lang="en-US" b="1" i="1" dirty="0" smtClean="0">
                <a:solidFill>
                  <a:srgbClr val="FF0000"/>
                </a:solidFill>
              </a:rPr>
              <a:t> </a:t>
            </a:r>
            <a:r>
              <a:rPr lang="uk-UA" b="1" u="sng" dirty="0" smtClean="0"/>
              <a:t>Формулювання</a:t>
            </a:r>
            <a:r>
              <a:rPr lang="uk-UA" b="1" dirty="0" smtClean="0"/>
              <a:t> клінічного </a:t>
            </a:r>
            <a:r>
              <a:rPr lang="uk-UA" b="1" u="sng" dirty="0" smtClean="0"/>
              <a:t>питання </a:t>
            </a:r>
            <a:r>
              <a:rPr lang="uk-UA" b="1" dirty="0" smtClean="0"/>
              <a:t>і визначення його</a:t>
            </a:r>
            <a:r>
              <a:rPr lang="uk-UA" b="1" u="sng" dirty="0" smtClean="0"/>
              <a:t> виду</a:t>
            </a:r>
          </a:p>
          <a:p>
            <a:pPr marL="979488" indent="-979488">
              <a:spcBef>
                <a:spcPts val="600"/>
              </a:spcBef>
              <a:buFont typeface="Wingdings" panose="05000000000000000000" pitchFamily="2" charset="2"/>
              <a:buNone/>
              <a:defRPr/>
            </a:pPr>
            <a:r>
              <a:rPr lang="ru-RU" b="1" i="1" dirty="0" smtClean="0">
                <a:solidFill>
                  <a:schemeClr val="accent1">
                    <a:lumMod val="75000"/>
                  </a:schemeClr>
                </a:solidFill>
                <a:effectLst>
                  <a:outerShdw blurRad="38100" dist="38100" dir="2700000" algn="tl">
                    <a:srgbClr val="C0C0C0"/>
                  </a:outerShdw>
                </a:effectLst>
              </a:rPr>
              <a:t>2 </a:t>
            </a:r>
            <a:r>
              <a:rPr lang="uk-UA" b="1" i="1" dirty="0" smtClean="0">
                <a:solidFill>
                  <a:schemeClr val="accent1">
                    <a:lumMod val="75000"/>
                  </a:schemeClr>
                </a:solidFill>
                <a:effectLst>
                  <a:outerShdw blurRad="38100" dist="38100" dir="2700000" algn="tl">
                    <a:srgbClr val="C0C0C0"/>
                  </a:outerShdw>
                </a:effectLst>
              </a:rPr>
              <a:t>крок.</a:t>
            </a:r>
            <a:r>
              <a:rPr lang="uk-UA" b="1" i="1" dirty="0" smtClean="0">
                <a:solidFill>
                  <a:schemeClr val="accent1">
                    <a:lumMod val="75000"/>
                  </a:schemeClr>
                </a:solidFill>
              </a:rPr>
              <a:t> </a:t>
            </a:r>
            <a:r>
              <a:rPr lang="en-US" b="1" dirty="0" smtClean="0">
                <a:solidFill>
                  <a:srgbClr val="FF0000"/>
                </a:solidFill>
                <a:effectLst>
                  <a:outerShdw blurRad="38100" dist="38100" dir="2700000" algn="tl">
                    <a:srgbClr val="000000">
                      <a:alpha val="43137"/>
                    </a:srgbClr>
                  </a:outerShdw>
                </a:effectLst>
              </a:rPr>
              <a:t>ACCES:</a:t>
            </a:r>
            <a:r>
              <a:rPr lang="en-US" b="1" i="1" dirty="0" smtClean="0">
                <a:solidFill>
                  <a:srgbClr val="FF0000"/>
                </a:solidFill>
                <a:effectLst>
                  <a:outerShdw blurRad="38100" dist="38100" dir="2700000" algn="tl">
                    <a:srgbClr val="000000">
                      <a:alpha val="43137"/>
                    </a:srgbClr>
                  </a:outerShdw>
                </a:effectLst>
              </a:rPr>
              <a:t> </a:t>
            </a:r>
            <a:r>
              <a:rPr lang="uk-UA" b="1" u="sng" dirty="0" smtClean="0"/>
              <a:t>Пошук</a:t>
            </a:r>
            <a:r>
              <a:rPr lang="uk-UA" b="1" dirty="0" smtClean="0"/>
              <a:t> </a:t>
            </a:r>
            <a:r>
              <a:rPr lang="uk-UA" b="1" u="sng" dirty="0" smtClean="0"/>
              <a:t>доказів</a:t>
            </a:r>
            <a:r>
              <a:rPr lang="uk-UA" b="1" dirty="0" smtClean="0"/>
              <a:t> (відповідей на сформульоване запитання)</a:t>
            </a:r>
          </a:p>
          <a:p>
            <a:pPr marL="979488" indent="-979488">
              <a:spcBef>
                <a:spcPts val="600"/>
              </a:spcBef>
              <a:buFont typeface="Wingdings" panose="05000000000000000000" pitchFamily="2" charset="2"/>
              <a:buNone/>
              <a:defRPr/>
            </a:pPr>
            <a:r>
              <a:rPr lang="uk-UA" b="1" i="1" dirty="0" smtClean="0">
                <a:solidFill>
                  <a:schemeClr val="accent1">
                    <a:lumMod val="75000"/>
                  </a:schemeClr>
                </a:solidFill>
                <a:effectLst>
                  <a:outerShdw blurRad="38100" dist="38100" dir="2700000" algn="tl">
                    <a:srgbClr val="C0C0C0"/>
                  </a:outerShdw>
                </a:effectLst>
              </a:rPr>
              <a:t>3 крок.</a:t>
            </a:r>
            <a:r>
              <a:rPr lang="en-US" b="1" i="1" dirty="0" smtClean="0">
                <a:solidFill>
                  <a:schemeClr val="accent1">
                    <a:lumMod val="75000"/>
                  </a:schemeClr>
                </a:solidFill>
                <a:effectLst>
                  <a:outerShdw blurRad="38100" dist="38100" dir="2700000" algn="tl">
                    <a:srgbClr val="C0C0C0"/>
                  </a:outerShdw>
                </a:effectLst>
              </a:rPr>
              <a:t> </a:t>
            </a:r>
            <a:r>
              <a:rPr lang="en-US" b="1" dirty="0" smtClean="0">
                <a:solidFill>
                  <a:srgbClr val="FF0000"/>
                </a:solidFill>
                <a:effectLst>
                  <a:outerShdw blurRad="38100" dist="38100" dir="2700000" algn="tl">
                    <a:srgbClr val="C0C0C0"/>
                  </a:outerShdw>
                </a:effectLst>
              </a:rPr>
              <a:t>APPRAISE:</a:t>
            </a:r>
            <a:r>
              <a:rPr lang="uk-UA" b="1" i="1" dirty="0" smtClean="0">
                <a:solidFill>
                  <a:schemeClr val="accent1">
                    <a:lumMod val="75000"/>
                  </a:schemeClr>
                </a:solidFill>
              </a:rPr>
              <a:t> </a:t>
            </a:r>
            <a:r>
              <a:rPr lang="uk-UA" b="1" u="sng" dirty="0" smtClean="0"/>
              <a:t>Критична оцінка</a:t>
            </a:r>
            <a:r>
              <a:rPr lang="uk-UA" b="1" dirty="0" smtClean="0"/>
              <a:t> отриманих </a:t>
            </a:r>
            <a:r>
              <a:rPr lang="uk-UA" b="1" u="sng" dirty="0" smtClean="0"/>
              <a:t>доказів</a:t>
            </a:r>
          </a:p>
          <a:p>
            <a:pPr marL="979488" indent="-979488">
              <a:spcBef>
                <a:spcPts val="600"/>
              </a:spcBef>
              <a:buFont typeface="Wingdings" panose="05000000000000000000" pitchFamily="2" charset="2"/>
              <a:buNone/>
              <a:defRPr/>
            </a:pPr>
            <a:r>
              <a:rPr lang="uk-UA" b="1" i="1" dirty="0" smtClean="0">
                <a:solidFill>
                  <a:schemeClr val="accent1">
                    <a:lumMod val="75000"/>
                  </a:schemeClr>
                </a:solidFill>
                <a:effectLst>
                  <a:outerShdw blurRad="38100" dist="38100" dir="2700000" algn="tl">
                    <a:srgbClr val="C0C0C0"/>
                  </a:outerShdw>
                </a:effectLst>
              </a:rPr>
              <a:t>4 крок.</a:t>
            </a:r>
            <a:r>
              <a:rPr lang="uk-UA" b="1" i="1" dirty="0" smtClean="0">
                <a:solidFill>
                  <a:schemeClr val="accent1">
                    <a:lumMod val="75000"/>
                  </a:schemeClr>
                </a:solidFill>
              </a:rPr>
              <a:t> </a:t>
            </a:r>
            <a:r>
              <a:rPr lang="en-US" b="1" dirty="0" smtClean="0">
                <a:solidFill>
                  <a:srgbClr val="FF0000"/>
                </a:solidFill>
                <a:effectLst>
                  <a:outerShdw blurRad="38100" dist="38100" dir="2700000" algn="tl">
                    <a:srgbClr val="000000">
                      <a:alpha val="43137"/>
                    </a:srgbClr>
                  </a:outerShdw>
                </a:effectLst>
              </a:rPr>
              <a:t>APLY</a:t>
            </a:r>
            <a:r>
              <a:rPr lang="uk-UA" b="1" dirty="0" smtClean="0">
                <a:solidFill>
                  <a:srgbClr val="FF0000"/>
                </a:solidFill>
                <a:effectLst>
                  <a:outerShdw blurRad="38100" dist="38100" dir="2700000" algn="tl">
                    <a:srgbClr val="000000">
                      <a:alpha val="43137"/>
                    </a:srgbClr>
                  </a:outerShdw>
                </a:effectLst>
              </a:rPr>
              <a:t>:</a:t>
            </a:r>
            <a:r>
              <a:rPr lang="en-US" b="1" i="1" dirty="0" smtClean="0">
                <a:solidFill>
                  <a:schemeClr val="accent1">
                    <a:lumMod val="75000"/>
                  </a:schemeClr>
                </a:solidFill>
              </a:rPr>
              <a:t> </a:t>
            </a:r>
            <a:r>
              <a:rPr lang="uk-UA" b="1" u="sng" dirty="0" smtClean="0"/>
              <a:t>Застосування</a:t>
            </a:r>
            <a:r>
              <a:rPr lang="uk-UA" b="1" dirty="0" smtClean="0"/>
              <a:t> </a:t>
            </a:r>
            <a:r>
              <a:rPr lang="uk-UA" b="1" u="sng" dirty="0" smtClean="0"/>
              <a:t>доказів</a:t>
            </a:r>
            <a:r>
              <a:rPr lang="uk-UA" b="1" dirty="0" smtClean="0"/>
              <a:t> у медичній </a:t>
            </a:r>
            <a:r>
              <a:rPr lang="uk-UA" b="1" u="sng" dirty="0" smtClean="0"/>
              <a:t>практиці</a:t>
            </a:r>
          </a:p>
          <a:p>
            <a:pPr marL="979488" indent="-979488">
              <a:spcBef>
                <a:spcPts val="600"/>
              </a:spcBef>
              <a:buFont typeface="Wingdings" panose="05000000000000000000" pitchFamily="2" charset="2"/>
              <a:buNone/>
              <a:defRPr/>
            </a:pPr>
            <a:r>
              <a:rPr lang="uk-UA" b="1" i="1" dirty="0" smtClean="0">
                <a:solidFill>
                  <a:schemeClr val="accent1">
                    <a:lumMod val="75000"/>
                  </a:schemeClr>
                </a:solidFill>
                <a:effectLst>
                  <a:outerShdw blurRad="38100" dist="38100" dir="2700000" algn="tl">
                    <a:srgbClr val="C0C0C0"/>
                  </a:outerShdw>
                </a:effectLst>
              </a:rPr>
              <a:t>5 крок.</a:t>
            </a:r>
            <a:r>
              <a:rPr lang="uk-UA" b="1" i="1" dirty="0" smtClean="0">
                <a:solidFill>
                  <a:schemeClr val="accent1">
                    <a:lumMod val="75000"/>
                  </a:schemeClr>
                </a:solidFill>
              </a:rPr>
              <a:t> </a:t>
            </a:r>
            <a:r>
              <a:rPr lang="en-US" b="1" dirty="0" smtClean="0">
                <a:solidFill>
                  <a:srgbClr val="FF0000"/>
                </a:solidFill>
                <a:effectLst>
                  <a:outerShdw blurRad="38100" dist="38100" dir="2700000" algn="tl">
                    <a:srgbClr val="000000">
                      <a:alpha val="43137"/>
                    </a:srgbClr>
                  </a:outerShdw>
                </a:effectLst>
              </a:rPr>
              <a:t>ASSES:</a:t>
            </a:r>
            <a:r>
              <a:rPr lang="en-US" b="1" i="1" dirty="0" smtClean="0">
                <a:solidFill>
                  <a:schemeClr val="accent1">
                    <a:lumMod val="75000"/>
                  </a:schemeClr>
                </a:solidFill>
              </a:rPr>
              <a:t> </a:t>
            </a:r>
            <a:r>
              <a:rPr lang="uk-UA" b="1" u="sng" dirty="0" smtClean="0"/>
              <a:t>Оцінка </a:t>
            </a:r>
            <a:r>
              <a:rPr lang="uk-UA" b="1" dirty="0" smtClean="0"/>
              <a:t> отриманих </a:t>
            </a:r>
            <a:r>
              <a:rPr lang="uk-UA" b="1" u="sng" dirty="0" smtClean="0"/>
              <a:t>результатів</a:t>
            </a:r>
            <a:r>
              <a:rPr lang="uk-UA" b="1" dirty="0" smtClean="0"/>
              <a:t> у медичній </a:t>
            </a:r>
            <a:r>
              <a:rPr lang="uk-UA" b="1" u="sng" dirty="0" smtClean="0"/>
              <a:t>практиці</a:t>
            </a:r>
          </a:p>
          <a:p>
            <a:pPr marL="979488" indent="-979488">
              <a:spcBef>
                <a:spcPts val="600"/>
              </a:spcBef>
              <a:defRPr/>
            </a:pPr>
            <a:r>
              <a:rPr lang="en-US" b="1" u="sng" dirty="0" smtClean="0"/>
              <a:t> </a:t>
            </a:r>
            <a:endParaRPr lang="uk-UA" b="1" u="sng" dirty="0"/>
          </a:p>
        </p:txBody>
      </p:sp>
      <p:pic>
        <p:nvPicPr>
          <p:cNvPr id="5" name="Рисунок 4"/>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4527" t="20601" r="2" b="8002"/>
          <a:stretch>
            <a:fillRect/>
          </a:stretch>
        </p:blipFill>
        <p:spPr bwMode="auto">
          <a:xfrm>
            <a:off x="7239000" y="1752600"/>
            <a:ext cx="4724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8157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24128" y="381000"/>
            <a:ext cx="9720072" cy="710184"/>
          </a:xfrm>
        </p:spPr>
        <p:txBody>
          <a:bodyPr>
            <a:normAutofit fontScale="90000"/>
          </a:bodyPr>
          <a:lstStyle/>
          <a:p>
            <a:pPr algn="ctr"/>
            <a:r>
              <a:rPr lang="uk-UA" sz="2800" b="1" dirty="0">
                <a:solidFill>
                  <a:srgbClr val="0070C0"/>
                </a:solidFill>
                <a:latin typeface="Arial" panose="020B0604020202020204" pitchFamily="34" charset="0"/>
                <a:cs typeface="Arial" panose="020B0604020202020204" pitchFamily="34" charset="0"/>
              </a:rPr>
              <a:t>Структура </a:t>
            </a:r>
            <a:r>
              <a:rPr lang="uk-UA" sz="2800" b="1" dirty="0" smtClean="0">
                <a:solidFill>
                  <a:srgbClr val="0070C0"/>
                </a:solidFill>
                <a:latin typeface="Arial" panose="020B0604020202020204" pitchFamily="34" charset="0"/>
                <a:cs typeface="Arial" panose="020B0604020202020204" pitchFamily="34" charset="0"/>
              </a:rPr>
              <a:t>клінічного </a:t>
            </a:r>
            <a:r>
              <a:rPr lang="uk-UA" sz="2800" b="1" dirty="0">
                <a:solidFill>
                  <a:srgbClr val="0070C0"/>
                </a:solidFill>
                <a:latin typeface="Arial" panose="020B0604020202020204" pitchFamily="34" charset="0"/>
                <a:cs typeface="Arial" panose="020B0604020202020204" pitchFamily="34" charset="0"/>
              </a:rPr>
              <a:t>питання для пошуку доказів: </a:t>
            </a:r>
            <a:r>
              <a:rPr lang="en-US" sz="28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PICO</a:t>
            </a:r>
            <a:endParaRPr lang="uk-UA" sz="2800" dirty="0">
              <a:solidFill>
                <a:srgbClr val="0070C0"/>
              </a:solidFill>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a:xfrm>
            <a:off x="838200" y="1383050"/>
            <a:ext cx="6858000" cy="2265362"/>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buFont typeface="Wingdings" panose="05000000000000000000" pitchFamily="2" charset="2"/>
              <a:buChar char="v"/>
              <a:defRPr/>
            </a:pPr>
            <a:r>
              <a:rPr lang="en-US" sz="2400" b="1" dirty="0" smtClean="0">
                <a:solidFill>
                  <a:srgbClr val="FF0000"/>
                </a:solidFill>
                <a:effectLst>
                  <a:outerShdw blurRad="38100" dist="38100" dir="2700000" algn="tl">
                    <a:srgbClr val="C0C0C0"/>
                  </a:outerShdw>
                </a:effectLst>
                <a:latin typeface="Times New Roman" pitchFamily="18" charset="0"/>
              </a:rPr>
              <a:t>Patient or</a:t>
            </a:r>
            <a:r>
              <a:rPr lang="ru-RU" sz="2400" b="1" dirty="0" smtClean="0">
                <a:solidFill>
                  <a:srgbClr val="FF0000"/>
                </a:solidFill>
                <a:effectLst>
                  <a:outerShdw blurRad="38100" dist="38100" dir="2700000" algn="tl">
                    <a:srgbClr val="C0C0C0"/>
                  </a:outerShdw>
                </a:effectLst>
                <a:latin typeface="Times New Roman" pitchFamily="18" charset="0"/>
              </a:rPr>
              <a:t> </a:t>
            </a:r>
            <a:r>
              <a:rPr lang="en-US" sz="2400" b="1" dirty="0" smtClean="0">
                <a:solidFill>
                  <a:srgbClr val="FF0000"/>
                </a:solidFill>
                <a:effectLst>
                  <a:outerShdw blurRad="38100" dist="38100" dir="2700000" algn="tl">
                    <a:srgbClr val="C0C0C0"/>
                  </a:outerShdw>
                </a:effectLst>
                <a:latin typeface="Times New Roman" pitchFamily="18" charset="0"/>
              </a:rPr>
              <a:t>Problem</a:t>
            </a:r>
            <a:r>
              <a:rPr lang="en-US" sz="2400" b="1" dirty="0" smtClean="0">
                <a:solidFill>
                  <a:srgbClr val="FF0000"/>
                </a:solidFill>
                <a:latin typeface="Times New Roman" pitchFamily="18" charset="0"/>
              </a:rPr>
              <a:t> </a:t>
            </a:r>
            <a:r>
              <a:rPr lang="ru-RU" sz="2400" b="1" dirty="0" smtClean="0">
                <a:solidFill>
                  <a:srgbClr val="FF0000"/>
                </a:solidFill>
                <a:latin typeface="Times New Roman" pitchFamily="18" charset="0"/>
              </a:rPr>
              <a:t>- </a:t>
            </a:r>
            <a:r>
              <a:rPr lang="uk-UA" sz="2400" b="1" dirty="0" smtClean="0">
                <a:solidFill>
                  <a:schemeClr val="accent2">
                    <a:lumMod val="75000"/>
                  </a:schemeClr>
                </a:solidFill>
                <a:effectLst>
                  <a:outerShdw blurRad="38100" dist="38100" dir="2700000" algn="tl">
                    <a:srgbClr val="C0C0C0"/>
                  </a:outerShdw>
                </a:effectLst>
                <a:latin typeface="Times New Roman" pitchFamily="18" charset="0"/>
              </a:rPr>
              <a:t>П</a:t>
            </a:r>
            <a:r>
              <a:rPr lang="uk-UA" sz="2400" b="1" dirty="0" smtClean="0">
                <a:solidFill>
                  <a:schemeClr val="accent2">
                    <a:lumMod val="75000"/>
                  </a:schemeClr>
                </a:solidFill>
                <a:latin typeface="Times New Roman" pitchFamily="18" charset="0"/>
              </a:rPr>
              <a:t>ацієнт або </a:t>
            </a:r>
            <a:r>
              <a:rPr lang="uk-UA" sz="2400" b="1" dirty="0" smtClean="0">
                <a:solidFill>
                  <a:schemeClr val="accent2">
                    <a:lumMod val="75000"/>
                  </a:schemeClr>
                </a:solidFill>
                <a:effectLst>
                  <a:outerShdw blurRad="38100" dist="38100" dir="2700000" algn="tl">
                    <a:srgbClr val="C0C0C0"/>
                  </a:outerShdw>
                </a:effectLst>
                <a:latin typeface="Times New Roman" pitchFamily="18" charset="0"/>
              </a:rPr>
              <a:t>П</a:t>
            </a:r>
            <a:r>
              <a:rPr lang="uk-UA" sz="2400" b="1" dirty="0" smtClean="0">
                <a:solidFill>
                  <a:schemeClr val="accent2">
                    <a:lumMod val="75000"/>
                  </a:schemeClr>
                </a:solidFill>
                <a:latin typeface="Times New Roman" pitchFamily="18" charset="0"/>
              </a:rPr>
              <a:t>роблема</a:t>
            </a:r>
          </a:p>
          <a:p>
            <a:pPr>
              <a:buFont typeface="Wingdings" panose="05000000000000000000" pitchFamily="2" charset="2"/>
              <a:buChar char="v"/>
              <a:defRPr/>
            </a:pPr>
            <a:r>
              <a:rPr lang="en-US" sz="2400" b="1" dirty="0" smtClean="0">
                <a:solidFill>
                  <a:srgbClr val="FF0000"/>
                </a:solidFill>
                <a:effectLst>
                  <a:outerShdw blurRad="38100" dist="38100" dir="2700000" algn="tl">
                    <a:srgbClr val="C0C0C0"/>
                  </a:outerShdw>
                </a:effectLst>
                <a:latin typeface="Times New Roman" pitchFamily="18" charset="0"/>
              </a:rPr>
              <a:t>Intervention</a:t>
            </a:r>
            <a:r>
              <a:rPr lang="en-US" sz="2400" b="1" dirty="0" smtClean="0">
                <a:solidFill>
                  <a:srgbClr val="FF0000"/>
                </a:solidFill>
                <a:latin typeface="Times New Roman" pitchFamily="18" charset="0"/>
              </a:rPr>
              <a:t> – </a:t>
            </a:r>
            <a:r>
              <a:rPr lang="uk-UA" sz="2400" b="1" dirty="0" smtClean="0">
                <a:solidFill>
                  <a:schemeClr val="accent2">
                    <a:lumMod val="75000"/>
                  </a:schemeClr>
                </a:solidFill>
                <a:effectLst>
                  <a:outerShdw blurRad="38100" dist="38100" dir="2700000" algn="tl">
                    <a:srgbClr val="C0C0C0"/>
                  </a:outerShdw>
                </a:effectLst>
                <a:latin typeface="Times New Roman" pitchFamily="18" charset="0"/>
              </a:rPr>
              <a:t>В</a:t>
            </a:r>
            <a:r>
              <a:rPr lang="uk-UA" sz="2400" b="1" dirty="0" smtClean="0">
                <a:solidFill>
                  <a:schemeClr val="accent2">
                    <a:lumMod val="75000"/>
                  </a:schemeClr>
                </a:solidFill>
                <a:latin typeface="Times New Roman" pitchFamily="18" charset="0"/>
              </a:rPr>
              <a:t>тручання, прогноз</a:t>
            </a:r>
            <a:endParaRPr lang="uk-UA" sz="2400" dirty="0" smtClean="0">
              <a:solidFill>
                <a:schemeClr val="accent2">
                  <a:lumMod val="75000"/>
                </a:schemeClr>
              </a:solidFill>
              <a:latin typeface="Times New Roman" pitchFamily="18" charset="0"/>
            </a:endParaRPr>
          </a:p>
          <a:p>
            <a:pPr>
              <a:buFont typeface="Wingdings" panose="05000000000000000000" pitchFamily="2" charset="2"/>
              <a:buChar char="v"/>
              <a:defRPr/>
            </a:pPr>
            <a:r>
              <a:rPr lang="en-US" sz="2400" b="1" dirty="0" smtClean="0">
                <a:solidFill>
                  <a:srgbClr val="FF0000"/>
                </a:solidFill>
                <a:effectLst>
                  <a:outerShdw blurRad="38100" dist="38100" dir="2700000" algn="tl">
                    <a:srgbClr val="C0C0C0"/>
                  </a:outerShdw>
                </a:effectLst>
                <a:latin typeface="Times New Roman" pitchFamily="18" charset="0"/>
              </a:rPr>
              <a:t>Comparison</a:t>
            </a:r>
            <a:r>
              <a:rPr lang="en-US" sz="2400" b="1" dirty="0" smtClean="0">
                <a:solidFill>
                  <a:srgbClr val="FF0000"/>
                </a:solidFill>
                <a:latin typeface="Times New Roman" pitchFamily="18" charset="0"/>
              </a:rPr>
              <a:t> - </a:t>
            </a:r>
            <a:r>
              <a:rPr lang="uk-UA" sz="2400" b="1" dirty="0" smtClean="0">
                <a:solidFill>
                  <a:schemeClr val="accent2">
                    <a:lumMod val="75000"/>
                  </a:schemeClr>
                </a:solidFill>
                <a:effectLst>
                  <a:outerShdw blurRad="38100" dist="38100" dir="2700000" algn="tl">
                    <a:srgbClr val="C0C0C0"/>
                  </a:outerShdw>
                </a:effectLst>
                <a:latin typeface="Times New Roman" pitchFamily="18" charset="0"/>
              </a:rPr>
              <a:t>П</a:t>
            </a:r>
            <a:r>
              <a:rPr lang="uk-UA" sz="2400" b="1" dirty="0" smtClean="0">
                <a:solidFill>
                  <a:schemeClr val="accent2">
                    <a:lumMod val="75000"/>
                  </a:schemeClr>
                </a:solidFill>
                <a:latin typeface="Times New Roman" pitchFamily="18" charset="0"/>
              </a:rPr>
              <a:t>орівняння</a:t>
            </a:r>
            <a:endParaRPr lang="uk-UA" sz="2400" dirty="0" smtClean="0">
              <a:solidFill>
                <a:schemeClr val="accent2">
                  <a:lumMod val="75000"/>
                </a:schemeClr>
              </a:solidFill>
              <a:latin typeface="Times New Roman" pitchFamily="18" charset="0"/>
            </a:endParaRPr>
          </a:p>
          <a:p>
            <a:pPr>
              <a:buFont typeface="Wingdings" panose="05000000000000000000" pitchFamily="2" charset="2"/>
              <a:buChar char="v"/>
              <a:defRPr/>
            </a:pPr>
            <a:r>
              <a:rPr lang="en-US" sz="2400" b="1" dirty="0" smtClean="0">
                <a:solidFill>
                  <a:srgbClr val="FF0000"/>
                </a:solidFill>
                <a:effectLst>
                  <a:outerShdw blurRad="38100" dist="38100" dir="2700000" algn="tl">
                    <a:srgbClr val="C0C0C0"/>
                  </a:outerShdw>
                </a:effectLst>
                <a:latin typeface="Times New Roman" pitchFamily="18" charset="0"/>
              </a:rPr>
              <a:t>Outcome</a:t>
            </a:r>
            <a:r>
              <a:rPr lang="en-US" sz="2400" b="1" dirty="0" smtClean="0">
                <a:solidFill>
                  <a:srgbClr val="FF0000"/>
                </a:solidFill>
                <a:latin typeface="Times New Roman" pitchFamily="18" charset="0"/>
              </a:rPr>
              <a:t> – </a:t>
            </a:r>
            <a:r>
              <a:rPr lang="uk-UA" sz="2400" b="1" dirty="0" smtClean="0">
                <a:solidFill>
                  <a:schemeClr val="accent2">
                    <a:lumMod val="75000"/>
                  </a:schemeClr>
                </a:solidFill>
                <a:effectLst>
                  <a:outerShdw blurRad="38100" dist="38100" dir="2700000" algn="tl">
                    <a:srgbClr val="C0C0C0"/>
                  </a:outerShdw>
                </a:effectLst>
                <a:latin typeface="Times New Roman" pitchFamily="18" charset="0"/>
              </a:rPr>
              <a:t>Н</a:t>
            </a:r>
            <a:r>
              <a:rPr lang="uk-UA" sz="2400" b="1" dirty="0" smtClean="0">
                <a:solidFill>
                  <a:schemeClr val="accent2">
                    <a:lumMod val="75000"/>
                  </a:schemeClr>
                </a:solidFill>
                <a:latin typeface="Times New Roman" pitchFamily="18" charset="0"/>
              </a:rPr>
              <a:t>аслідок (результат)</a:t>
            </a:r>
          </a:p>
          <a:p>
            <a:pPr marL="571500" indent="-571500">
              <a:buFont typeface="Wingdings" panose="05000000000000000000" pitchFamily="2" charset="2"/>
              <a:buNone/>
              <a:defRPr/>
            </a:pPr>
            <a:endParaRPr lang="uk-UA" sz="3200" dirty="0"/>
          </a:p>
        </p:txBody>
      </p:sp>
      <p:pic>
        <p:nvPicPr>
          <p:cNvPr id="6" name="Рисунок 5"/>
          <p:cNvPicPr>
            <a:picLocks noChangeAspect="1"/>
          </p:cNvPicPr>
          <p:nvPr/>
        </p:nvPicPr>
        <p:blipFill>
          <a:blip r:embed="rId2"/>
          <a:stretch>
            <a:fillRect/>
          </a:stretch>
        </p:blipFill>
        <p:spPr>
          <a:xfrm>
            <a:off x="609600" y="4194670"/>
            <a:ext cx="2145978" cy="1615580"/>
          </a:xfrm>
          <a:prstGeom prst="rect">
            <a:avLst/>
          </a:prstGeom>
        </p:spPr>
      </p:pic>
      <p:pic>
        <p:nvPicPr>
          <p:cNvPr id="8" name="Рисунок 7"/>
          <p:cNvPicPr>
            <a:picLocks noChangeAspect="1"/>
          </p:cNvPicPr>
          <p:nvPr/>
        </p:nvPicPr>
        <p:blipFill>
          <a:blip r:embed="rId3"/>
          <a:stretch>
            <a:fillRect/>
          </a:stretch>
        </p:blipFill>
        <p:spPr>
          <a:xfrm>
            <a:off x="6172200" y="1828800"/>
            <a:ext cx="5486400" cy="4724400"/>
          </a:xfrm>
          <a:prstGeom prst="rect">
            <a:avLst/>
          </a:prstGeom>
        </p:spPr>
      </p:pic>
    </p:spTree>
    <p:extLst>
      <p:ext uri="{BB962C8B-B14F-4D97-AF65-F5344CB8AC3E}">
        <p14:creationId xmlns:p14="http://schemas.microsoft.com/office/powerpoint/2010/main" val="3827243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024128" y="585216"/>
            <a:ext cx="9720072" cy="710184"/>
          </a:xfrm>
        </p:spPr>
        <p:txBody>
          <a:bodyPr>
            <a:normAutofit fontScale="90000"/>
          </a:bodyPr>
          <a:lstStyle/>
          <a:p>
            <a:pPr algn="ctr" eaLnBrk="1" hangingPunct="1"/>
            <a:r>
              <a:rPr lang="uk-UA" altLang="uk-UA" sz="2800" b="1" dirty="0" smtClean="0">
                <a:solidFill>
                  <a:schemeClr val="accent2">
                    <a:lumMod val="75000"/>
                  </a:schemeClr>
                </a:solidFill>
                <a:latin typeface="Arial" panose="020B0604020202020204" pitchFamily="34" charset="0"/>
                <a:cs typeface="Arial" panose="020B0604020202020204" pitchFamily="34" charset="0"/>
              </a:rPr>
              <a:t>Типи клінічних питань </a:t>
            </a:r>
            <a:br>
              <a:rPr lang="uk-UA" altLang="uk-UA" sz="2800" b="1" dirty="0" smtClean="0">
                <a:solidFill>
                  <a:schemeClr val="accent2">
                    <a:lumMod val="75000"/>
                  </a:schemeClr>
                </a:solidFill>
                <a:latin typeface="Arial" panose="020B0604020202020204" pitchFamily="34" charset="0"/>
                <a:cs typeface="Arial" panose="020B0604020202020204" pitchFamily="34" charset="0"/>
              </a:rPr>
            </a:br>
            <a:r>
              <a:rPr lang="uk-UA" altLang="uk-UA" sz="2800" b="1" dirty="0" smtClean="0">
                <a:solidFill>
                  <a:schemeClr val="accent2">
                    <a:lumMod val="75000"/>
                  </a:schemeClr>
                </a:solidFill>
                <a:latin typeface="Arial" panose="020B0604020202020204" pitchFamily="34" charset="0"/>
                <a:cs typeface="Arial" panose="020B0604020202020204" pitchFamily="34" charset="0"/>
              </a:rPr>
              <a:t>(за характером втручань)</a:t>
            </a:r>
            <a:endParaRPr lang="ru-RU" altLang="uk-UA" sz="2800" b="1" dirty="0" smtClean="0">
              <a:solidFill>
                <a:schemeClr val="accent2">
                  <a:lumMod val="75000"/>
                </a:schemeClr>
              </a:solidFill>
              <a:latin typeface="Arial" panose="020B0604020202020204" pitchFamily="34" charset="0"/>
              <a:cs typeface="Arial" panose="020B0604020202020204" pitchFamily="34" charset="0"/>
            </a:endParaRPr>
          </a:p>
        </p:txBody>
      </p:sp>
      <p:sp>
        <p:nvSpPr>
          <p:cNvPr id="5" name="Rectangle 4"/>
          <p:cNvSpPr txBox="1">
            <a:spLocks noChangeArrowheads="1"/>
          </p:cNvSpPr>
          <p:nvPr/>
        </p:nvSpPr>
        <p:spPr>
          <a:xfrm>
            <a:off x="914400" y="1524000"/>
            <a:ext cx="4648200" cy="4789487"/>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lvl="2">
              <a:buFont typeface="Wingdings" panose="05000000000000000000" pitchFamily="2" charset="2"/>
              <a:buNone/>
              <a:defRPr/>
            </a:pPr>
            <a:r>
              <a:rPr lang="uk-UA" sz="2400" b="1" dirty="0" smtClean="0">
                <a:solidFill>
                  <a:schemeClr val="accent1">
                    <a:lumMod val="75000"/>
                  </a:schemeClr>
                </a:solidFill>
                <a:effectLst>
                  <a:outerShdw blurRad="38100" dist="38100" dir="2700000" algn="tl">
                    <a:srgbClr val="C0C0C0"/>
                  </a:outerShdw>
                </a:effectLst>
              </a:rPr>
              <a:t>Основні (за частотою запитів):</a:t>
            </a:r>
          </a:p>
          <a:p>
            <a:pPr lvl="2">
              <a:defRPr/>
            </a:pPr>
            <a:r>
              <a:rPr lang="uk-UA" sz="2400" b="1" dirty="0" smtClean="0"/>
              <a:t>Діагноз</a:t>
            </a:r>
          </a:p>
          <a:p>
            <a:pPr lvl="2">
              <a:defRPr/>
            </a:pPr>
            <a:r>
              <a:rPr lang="uk-UA" sz="2400" b="1" dirty="0" smtClean="0"/>
              <a:t>диференціальний діагноз</a:t>
            </a:r>
          </a:p>
          <a:p>
            <a:pPr lvl="2">
              <a:defRPr/>
            </a:pPr>
            <a:r>
              <a:rPr lang="uk-UA" sz="2400" b="1" dirty="0" smtClean="0"/>
              <a:t>діагностичні </a:t>
            </a:r>
            <a:r>
              <a:rPr lang="uk-UA" sz="2400" b="1" dirty="0"/>
              <a:t>тести</a:t>
            </a:r>
          </a:p>
          <a:p>
            <a:pPr lvl="2">
              <a:defRPr/>
            </a:pPr>
            <a:r>
              <a:rPr lang="uk-UA" sz="2400" b="1" dirty="0" smtClean="0"/>
              <a:t>лікування</a:t>
            </a:r>
          </a:p>
          <a:p>
            <a:pPr lvl="2">
              <a:defRPr/>
            </a:pPr>
            <a:r>
              <a:rPr lang="uk-UA" sz="2400" b="1" dirty="0" smtClean="0"/>
              <a:t>прогноз</a:t>
            </a:r>
          </a:p>
          <a:p>
            <a:pPr lvl="2">
              <a:defRPr/>
            </a:pPr>
            <a:r>
              <a:rPr lang="uk-UA" sz="2400" b="1" dirty="0" smtClean="0"/>
              <a:t>ризик / причина</a:t>
            </a:r>
          </a:p>
          <a:p>
            <a:pPr lvl="2">
              <a:buFont typeface="Wingdings" panose="05000000000000000000" pitchFamily="2" charset="2"/>
              <a:buNone/>
              <a:defRPr/>
            </a:pPr>
            <a:r>
              <a:rPr lang="uk-UA" sz="2400" b="1" dirty="0" smtClean="0">
                <a:solidFill>
                  <a:schemeClr val="accent1">
                    <a:lumMod val="75000"/>
                  </a:schemeClr>
                </a:solidFill>
                <a:effectLst>
                  <a:outerShdw blurRad="38100" dist="38100" dir="2700000" algn="tl">
                    <a:srgbClr val="C0C0C0"/>
                  </a:outerShdw>
                </a:effectLst>
              </a:rPr>
              <a:t>Додаткові:</a:t>
            </a:r>
          </a:p>
          <a:p>
            <a:pPr lvl="2">
              <a:defRPr/>
            </a:pPr>
            <a:r>
              <a:rPr lang="uk-UA" sz="2400" b="1" dirty="0" smtClean="0"/>
              <a:t>частота</a:t>
            </a:r>
          </a:p>
          <a:p>
            <a:pPr lvl="2">
              <a:defRPr/>
            </a:pPr>
            <a:r>
              <a:rPr lang="uk-UA" sz="2400" b="1" dirty="0" smtClean="0"/>
              <a:t>профілактика</a:t>
            </a:r>
          </a:p>
          <a:p>
            <a:pPr lvl="2">
              <a:defRPr/>
            </a:pPr>
            <a:r>
              <a:rPr lang="uk-UA" sz="2400" b="1" dirty="0" smtClean="0"/>
              <a:t>аналіз вартості</a:t>
            </a:r>
            <a:endParaRPr lang="uk-UA" sz="2400" b="1" dirty="0"/>
          </a:p>
        </p:txBody>
      </p:sp>
      <p:pic>
        <p:nvPicPr>
          <p:cNvPr id="6" name="Рисунок 5"/>
          <p:cNvPicPr>
            <a:picLocks noChangeAspect="1"/>
          </p:cNvPicPr>
          <p:nvPr/>
        </p:nvPicPr>
        <p:blipFill>
          <a:blip r:embed="rId2"/>
          <a:stretch>
            <a:fillRect/>
          </a:stretch>
        </p:blipFill>
        <p:spPr>
          <a:xfrm>
            <a:off x="7162800" y="3032917"/>
            <a:ext cx="4267200" cy="3280569"/>
          </a:xfrm>
          <a:prstGeom prst="rect">
            <a:avLst/>
          </a:prstGeom>
        </p:spPr>
      </p:pic>
    </p:spTree>
    <p:extLst>
      <p:ext uri="{BB962C8B-B14F-4D97-AF65-F5344CB8AC3E}">
        <p14:creationId xmlns:p14="http://schemas.microsoft.com/office/powerpoint/2010/main" val="1930491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descr="Совершенствование коммуникации врача и пациента - EMCI"/>
          <p:cNvSpPr>
            <a:spLocks noGrp="1" noChangeAspect="1" noChangeArrowheads="1"/>
          </p:cNvSpPr>
          <p:nvPr>
            <p:ph type="title"/>
          </p:nvPr>
        </p:nvSpPr>
        <p:spPr bwMode="auto">
          <a:xfrm>
            <a:off x="1524000" y="381000"/>
            <a:ext cx="9720072" cy="32918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fontScale="90000"/>
          </a:bodyPr>
          <a:lstStyle/>
          <a:p>
            <a:r>
              <a:rPr lang="uk-UA" altLang="uk-UA" sz="2800" b="1" dirty="0">
                <a:solidFill>
                  <a:schemeClr val="accent2">
                    <a:lumMod val="75000"/>
                  </a:schemeClr>
                </a:solidFill>
                <a:latin typeface="Arial" panose="020B0604020202020204" pitchFamily="34" charset="0"/>
                <a:cs typeface="Arial" panose="020B0604020202020204" pitchFamily="34" charset="0"/>
              </a:rPr>
              <a:t>Типи наслідків (результатів) – шість </a:t>
            </a:r>
            <a:r>
              <a:rPr lang="en-US" altLang="uk-UA" sz="2800" b="1" dirty="0">
                <a:solidFill>
                  <a:schemeClr val="accent2">
                    <a:lumMod val="75000"/>
                  </a:schemeClr>
                </a:solidFill>
                <a:latin typeface="Arial" panose="020B0604020202020204" pitchFamily="34" charset="0"/>
                <a:cs typeface="Arial" panose="020B0604020202020204" pitchFamily="34" charset="0"/>
              </a:rPr>
              <a:t>D</a:t>
            </a:r>
            <a:endParaRPr lang="uk-UA" sz="2800" dirty="0">
              <a:solidFill>
                <a:schemeClr val="accent2">
                  <a:lumMod val="75000"/>
                </a:schemeClr>
              </a:solidFill>
              <a:latin typeface="Arial" panose="020B0604020202020204" pitchFamily="34" charset="0"/>
              <a:cs typeface="Arial" panose="020B0604020202020204" pitchFamily="34" charset="0"/>
            </a:endParaRPr>
          </a:p>
        </p:txBody>
      </p:sp>
      <p:graphicFrame>
        <p:nvGraphicFramePr>
          <p:cNvPr id="6" name="Group 85"/>
          <p:cNvGraphicFramePr>
            <a:graphicFrameLocks noGrp="1"/>
          </p:cNvGraphicFramePr>
          <p:nvPr>
            <p:ph sz="half" idx="1"/>
            <p:extLst>
              <p:ext uri="{D42A27DB-BD31-4B8C-83A1-F6EECF244321}">
                <p14:modId xmlns:p14="http://schemas.microsoft.com/office/powerpoint/2010/main" val="931287741"/>
              </p:ext>
            </p:extLst>
          </p:nvPr>
        </p:nvGraphicFramePr>
        <p:xfrm>
          <a:off x="990600" y="990600"/>
          <a:ext cx="8462962" cy="5686425"/>
        </p:xfrm>
        <a:graphic>
          <a:graphicData uri="http://schemas.openxmlformats.org/drawingml/2006/table">
            <a:tbl>
              <a:tblPr/>
              <a:tblGrid>
                <a:gridCol w="2664296">
                  <a:extLst>
                    <a:ext uri="{9D8B030D-6E8A-4147-A177-3AD203B41FA5}">
                      <a16:colId xmlns:a16="http://schemas.microsoft.com/office/drawing/2014/main" val="20000"/>
                    </a:ext>
                  </a:extLst>
                </a:gridCol>
                <a:gridCol w="5798666">
                  <a:extLst>
                    <a:ext uri="{9D8B030D-6E8A-4147-A177-3AD203B41FA5}">
                      <a16:colId xmlns:a16="http://schemas.microsoft.com/office/drawing/2014/main" val="20001"/>
                    </a:ext>
                  </a:extLst>
                </a:gridCol>
              </a:tblGrid>
              <a:tr h="504825">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uk-UA" sz="2000" b="1" i="0" u="none" strike="noStrike" cap="none" normalizeH="0" baseline="0" dirty="0">
                          <a:ln>
                            <a:noFill/>
                          </a:ln>
                          <a:solidFill>
                            <a:schemeClr val="tx2"/>
                          </a:solidFill>
                          <a:effectLst>
                            <a:outerShdw blurRad="38100" dist="38100" dir="2700000" algn="tl">
                              <a:srgbClr val="C0C0C0"/>
                            </a:outerShdw>
                          </a:effectLst>
                          <a:latin typeface="Arial" pitchFamily="34" charset="0"/>
                        </a:rPr>
                        <a:t>Результат </a:t>
                      </a:r>
                      <a:endParaRPr kumimoji="0" lang="ru-RU" sz="2000" b="1" i="0" u="none" strike="noStrike" cap="none" normalizeH="0" baseline="0" dirty="0">
                        <a:ln>
                          <a:noFill/>
                        </a:ln>
                        <a:solidFill>
                          <a:schemeClr val="tx2"/>
                        </a:solidFill>
                        <a:effectLst>
                          <a:outerShdw blurRad="38100" dist="38100" dir="2700000" algn="tl">
                            <a:srgbClr val="C0C0C0"/>
                          </a:outerShdw>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uk-UA" sz="2000" b="1" i="0" u="none" strike="noStrike" cap="none" normalizeH="0" baseline="0" dirty="0">
                          <a:ln>
                            <a:noFill/>
                          </a:ln>
                          <a:solidFill>
                            <a:schemeClr val="tx2"/>
                          </a:solidFill>
                          <a:effectLst>
                            <a:outerShdw blurRad="38100" dist="38100" dir="2700000" algn="tl">
                              <a:srgbClr val="C0C0C0"/>
                            </a:outerShdw>
                          </a:effectLst>
                          <a:latin typeface="Arial" pitchFamily="34" charset="0"/>
                        </a:rPr>
                        <a:t>Зміст результату </a:t>
                      </a:r>
                      <a:endParaRPr kumimoji="0" lang="ru-RU" sz="2000" b="1" i="0" u="none" strike="noStrike" cap="none" normalizeH="0" baseline="0" dirty="0">
                        <a:ln>
                          <a:noFill/>
                        </a:ln>
                        <a:solidFill>
                          <a:schemeClr val="tx2"/>
                        </a:solidFill>
                        <a:effectLst>
                          <a:outerShdw blurRad="38100" dist="38100" dir="2700000" algn="tl">
                            <a:srgbClr val="C0C0C0"/>
                          </a:outerShdw>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1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uk-UA" sz="2000" b="1" i="1" u="none" strike="noStrike" cap="none" normalizeH="0" baseline="0" dirty="0">
                          <a:ln>
                            <a:noFill/>
                          </a:ln>
                          <a:solidFill>
                            <a:schemeClr val="accent1">
                              <a:lumMod val="75000"/>
                            </a:schemeClr>
                          </a:solidFill>
                          <a:effectLst>
                            <a:outerShdw blurRad="38100" dist="38100" dir="2700000" algn="tl">
                              <a:srgbClr val="C0C0C0"/>
                            </a:outerShdw>
                          </a:effectLst>
                          <a:latin typeface="Arial" pitchFamily="34" charset="0"/>
                        </a:rPr>
                        <a:t>Смерть </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uk-UA" sz="2000" b="1" i="1" u="none" strike="noStrike" cap="none" normalizeH="0" baseline="0" dirty="0">
                          <a:ln>
                            <a:noFill/>
                          </a:ln>
                          <a:solidFill>
                            <a:schemeClr val="accent1">
                              <a:lumMod val="75000"/>
                            </a:schemeClr>
                          </a:solidFill>
                          <a:effectLst>
                            <a:outerShdw blurRad="38100" dist="38100" dir="2700000" algn="tl">
                              <a:srgbClr val="C0C0C0"/>
                            </a:outerShdw>
                          </a:effectLst>
                          <a:latin typeface="Arial" pitchFamily="34" charset="0"/>
                        </a:rPr>
                        <a:t>(DEATH)</a:t>
                      </a:r>
                      <a:r>
                        <a:rPr kumimoji="0" lang="ru-RU" sz="2000" b="0" i="0" u="none" strike="noStrike" cap="none" normalizeH="0" baseline="0" dirty="0">
                          <a:ln>
                            <a:noFill/>
                          </a:ln>
                          <a:solidFill>
                            <a:schemeClr val="accent1">
                              <a:lumMod val="75000"/>
                            </a:schemeClr>
                          </a:solidFill>
                          <a:effectLst/>
                          <a:latin typeface="Arial"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uk-UA" sz="2000" b="1" i="0" u="none" strike="noStrike" cap="none" normalizeH="0" baseline="0" dirty="0">
                          <a:ln>
                            <a:noFill/>
                          </a:ln>
                          <a:solidFill>
                            <a:schemeClr val="tx1"/>
                          </a:solidFill>
                          <a:effectLst/>
                          <a:latin typeface="Arial" pitchFamily="34" charset="0"/>
                        </a:rPr>
                        <a:t>Поганий результат, якщо смерть передчасна</a:t>
                      </a:r>
                      <a:endParaRPr kumimoji="0" lang="ru-RU" sz="2000" b="1" i="0" u="none" strike="noStrike" cap="none" normalizeH="0" baseline="0" dirty="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052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uk-UA" sz="2000" b="1" i="1" u="none" strike="noStrike" cap="none" normalizeH="0" baseline="0" dirty="0">
                          <a:ln>
                            <a:noFill/>
                          </a:ln>
                          <a:solidFill>
                            <a:schemeClr val="accent1">
                              <a:lumMod val="75000"/>
                            </a:schemeClr>
                          </a:solidFill>
                          <a:effectLst>
                            <a:outerShdw blurRad="38100" dist="38100" dir="2700000" algn="tl">
                              <a:srgbClr val="C0C0C0"/>
                            </a:outerShdw>
                          </a:effectLst>
                          <a:latin typeface="Arial" pitchFamily="34" charset="0"/>
                        </a:rPr>
                        <a:t>Захворювання (DISEASE)</a:t>
                      </a:r>
                      <a:r>
                        <a:rPr kumimoji="0" lang="ru-RU" sz="2000" b="0" i="0" u="none" strike="noStrike" cap="none" normalizeH="0" baseline="0" dirty="0">
                          <a:ln>
                            <a:noFill/>
                          </a:ln>
                          <a:solidFill>
                            <a:schemeClr val="accent1">
                              <a:lumMod val="75000"/>
                            </a:schemeClr>
                          </a:solidFill>
                          <a:effectLst/>
                          <a:latin typeface="Arial"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uk-UA" sz="2000" b="1" i="0" u="none" strike="noStrike" cap="none" normalizeH="0" baseline="0" dirty="0">
                          <a:ln>
                            <a:noFill/>
                          </a:ln>
                          <a:solidFill>
                            <a:schemeClr val="tx1"/>
                          </a:solidFill>
                          <a:effectLst/>
                          <a:latin typeface="Arial" pitchFamily="34" charset="0"/>
                        </a:rPr>
                        <a:t>Набір симптомів, фізікальних і лабораторних даних, що відхиляються від норми</a:t>
                      </a:r>
                      <a:r>
                        <a:rPr kumimoji="0" lang="ru-RU" sz="2000" b="0" i="0" u="none" strike="noStrike" cap="none" normalizeH="0" baseline="0" dirty="0">
                          <a:ln>
                            <a:noFill/>
                          </a:ln>
                          <a:solidFill>
                            <a:schemeClr val="tx1"/>
                          </a:solidFill>
                          <a:effectLst/>
                          <a:latin typeface="Arial"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26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uk-UA" sz="2000" b="1" i="1" u="none" strike="noStrike" cap="none" normalizeH="0" baseline="0" dirty="0">
                          <a:ln>
                            <a:noFill/>
                          </a:ln>
                          <a:solidFill>
                            <a:schemeClr val="accent1">
                              <a:lumMod val="75000"/>
                            </a:schemeClr>
                          </a:solidFill>
                          <a:effectLst>
                            <a:outerShdw blurRad="38100" dist="38100" dir="2700000" algn="tl">
                              <a:srgbClr val="C0C0C0"/>
                            </a:outerShdw>
                          </a:effectLst>
                          <a:latin typeface="Arial" pitchFamily="34" charset="0"/>
                        </a:rPr>
                        <a:t>Інвалідизація (DISABILITY)</a:t>
                      </a:r>
                      <a:r>
                        <a:rPr kumimoji="0" lang="ru-RU" sz="2000" b="0" i="0" u="none" strike="noStrike" cap="none" normalizeH="0" baseline="0" dirty="0">
                          <a:ln>
                            <a:noFill/>
                          </a:ln>
                          <a:solidFill>
                            <a:schemeClr val="accent1">
                              <a:lumMod val="75000"/>
                            </a:schemeClr>
                          </a:solidFill>
                          <a:effectLst/>
                          <a:latin typeface="Arial"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uk-UA" sz="2000" b="1" i="0" u="none" strike="noStrike" cap="none" normalizeH="0" baseline="0" dirty="0">
                          <a:ln>
                            <a:noFill/>
                          </a:ln>
                          <a:solidFill>
                            <a:schemeClr val="tx1"/>
                          </a:solidFill>
                          <a:effectLst/>
                          <a:latin typeface="Arial" pitchFamily="34" charset="0"/>
                        </a:rPr>
                        <a:t>Нездатність до звичайної діяльності вдома, на роботі, під час відпочинку</a:t>
                      </a:r>
                      <a:r>
                        <a:rPr kumimoji="0" lang="ru-RU" sz="2000" b="0" i="0" u="none" strike="noStrike" cap="none" normalizeH="0" baseline="0" dirty="0">
                          <a:ln>
                            <a:noFill/>
                          </a:ln>
                          <a:solidFill>
                            <a:schemeClr val="tx1"/>
                          </a:solidFill>
                          <a:effectLst/>
                          <a:latin typeface="Arial"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826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uk-UA" sz="2000" b="1" i="1" u="none" strike="noStrike" cap="none" normalizeH="0" baseline="0" dirty="0">
                          <a:ln>
                            <a:noFill/>
                          </a:ln>
                          <a:solidFill>
                            <a:schemeClr val="accent1">
                              <a:lumMod val="75000"/>
                            </a:schemeClr>
                          </a:solidFill>
                          <a:effectLst>
                            <a:outerShdw blurRad="38100" dist="38100" dir="2700000" algn="tl">
                              <a:srgbClr val="C0C0C0"/>
                            </a:outerShdw>
                          </a:effectLst>
                          <a:latin typeface="Arial" pitchFamily="34" charset="0"/>
                        </a:rPr>
                        <a:t>Дискомфорт (DISCOMFORT)</a:t>
                      </a:r>
                      <a:r>
                        <a:rPr kumimoji="0" lang="ru-RU" sz="2000" b="0" i="0" u="none" strike="noStrike" cap="none" normalizeH="0" baseline="0" dirty="0">
                          <a:ln>
                            <a:noFill/>
                          </a:ln>
                          <a:solidFill>
                            <a:schemeClr val="accent1">
                              <a:lumMod val="75000"/>
                            </a:schemeClr>
                          </a:solidFill>
                          <a:effectLst/>
                          <a:latin typeface="Arial"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uk-UA" sz="2000" b="1" i="0" u="none" strike="noStrike" cap="none" normalizeH="0" baseline="0" dirty="0">
                          <a:ln>
                            <a:noFill/>
                          </a:ln>
                          <a:solidFill>
                            <a:schemeClr val="tx1"/>
                          </a:solidFill>
                          <a:effectLst/>
                          <a:latin typeface="Arial" pitchFamily="34" charset="0"/>
                        </a:rPr>
                        <a:t>Такі симптоми як біль, нудота, задишка, сверблячка, шум у вухах, запаморочення тощо</a:t>
                      </a:r>
                      <a:r>
                        <a:rPr kumimoji="0" lang="ru-RU" sz="2000" b="0" i="0" u="none" strike="noStrike" cap="none" normalizeH="0" baseline="0" dirty="0">
                          <a:ln>
                            <a:noFill/>
                          </a:ln>
                          <a:solidFill>
                            <a:schemeClr val="tx1"/>
                          </a:solidFill>
                          <a:effectLst/>
                          <a:latin typeface="Arial"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667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uk-UA" sz="2000" b="1" i="1" u="none" strike="noStrike" cap="none" normalizeH="0" baseline="0" dirty="0">
                          <a:ln>
                            <a:noFill/>
                          </a:ln>
                          <a:solidFill>
                            <a:schemeClr val="accent1">
                              <a:lumMod val="75000"/>
                            </a:schemeClr>
                          </a:solidFill>
                          <a:effectLst>
                            <a:outerShdw blurRad="38100" dist="38100" dir="2700000" algn="tl">
                              <a:srgbClr val="C0C0C0"/>
                            </a:outerShdw>
                          </a:effectLst>
                          <a:latin typeface="Arial" pitchFamily="34" charset="0"/>
                        </a:rPr>
                        <a:t>Незадоволеність (DISSATISFACTION)</a:t>
                      </a:r>
                      <a:r>
                        <a:rPr kumimoji="0" lang="ru-RU" sz="2000" b="0" i="0" u="none" strike="noStrike" cap="none" normalizeH="0" baseline="0" dirty="0">
                          <a:ln>
                            <a:noFill/>
                          </a:ln>
                          <a:solidFill>
                            <a:schemeClr val="accent1">
                              <a:lumMod val="75000"/>
                            </a:schemeClr>
                          </a:solidFill>
                          <a:effectLst/>
                          <a:latin typeface="Arial"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uk-UA" sz="2000" b="1" i="0" u="none" strike="noStrike" cap="none" normalizeH="0" baseline="0" dirty="0">
                          <a:ln>
                            <a:noFill/>
                          </a:ln>
                          <a:solidFill>
                            <a:schemeClr val="tx1"/>
                          </a:solidFill>
                          <a:effectLst/>
                          <a:latin typeface="Arial" pitchFamily="34" charset="0"/>
                        </a:rPr>
                        <a:t>Емоційна реакція на хворобу та лікування, наприклад, туга або гнів</a:t>
                      </a:r>
                      <a:r>
                        <a:rPr kumimoji="0" lang="ru-RU" sz="2000" b="0" i="0" u="none" strike="noStrike" cap="none" normalizeH="0" baseline="0" dirty="0">
                          <a:ln>
                            <a:noFill/>
                          </a:ln>
                          <a:solidFill>
                            <a:schemeClr val="tx1"/>
                          </a:solidFill>
                          <a:effectLst/>
                          <a:latin typeface="Arial"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6196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uk-UA" sz="2000" b="1" i="1" u="none" strike="noStrike" cap="none" normalizeH="0" baseline="0" dirty="0">
                          <a:ln>
                            <a:noFill/>
                          </a:ln>
                          <a:solidFill>
                            <a:schemeClr val="accent1">
                              <a:lumMod val="75000"/>
                            </a:schemeClr>
                          </a:solidFill>
                          <a:effectLst>
                            <a:outerShdw blurRad="38100" dist="38100" dir="2700000" algn="tl">
                              <a:srgbClr val="C0C0C0"/>
                            </a:outerShdw>
                          </a:effectLst>
                          <a:latin typeface="Arial" pitchFamily="34" charset="0"/>
                        </a:rPr>
                        <a:t>Фінансові утруднення (DESTITUTION)</a:t>
                      </a:r>
                      <a:r>
                        <a:rPr kumimoji="0" lang="ru-RU" sz="2000" b="0" i="0" u="none" strike="noStrike" cap="none" normalizeH="0" baseline="0" dirty="0">
                          <a:ln>
                            <a:noFill/>
                          </a:ln>
                          <a:solidFill>
                            <a:schemeClr val="accent1">
                              <a:lumMod val="75000"/>
                            </a:schemeClr>
                          </a:solidFill>
                          <a:effectLst/>
                          <a:latin typeface="Arial"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uk-UA" sz="2000" b="1" i="0" u="none" strike="noStrike" cap="none" normalizeH="0" baseline="0" dirty="0">
                          <a:ln>
                            <a:noFill/>
                          </a:ln>
                          <a:solidFill>
                            <a:schemeClr val="tx1"/>
                          </a:solidFill>
                          <a:effectLst/>
                          <a:latin typeface="Arial" pitchFamily="34" charset="0"/>
                        </a:rPr>
                        <a:t>Витрати  коштів для самого пацієнта і для суспільства</a:t>
                      </a:r>
                      <a:endParaRPr kumimoji="0" lang="ru-RU" sz="2000" b="1" i="0" u="none" strike="noStrike" cap="none" normalizeH="0" baseline="0" dirty="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514554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024128" y="76200"/>
            <a:ext cx="9720072" cy="1246632"/>
          </a:xfrm>
        </p:spPr>
        <p:txBody>
          <a:bodyPr/>
          <a:lstStyle/>
          <a:p>
            <a:pPr algn="ctr" eaLnBrk="1" hangingPunct="1"/>
            <a:r>
              <a:rPr lang="uk-UA" altLang="uk-UA" sz="2800" b="1" dirty="0" smtClean="0">
                <a:solidFill>
                  <a:schemeClr val="accent2">
                    <a:lumMod val="75000"/>
                  </a:schemeClr>
                </a:solidFill>
                <a:latin typeface="Arial" panose="020B0604020202020204" pitchFamily="34" charset="0"/>
                <a:cs typeface="Arial" panose="020B0604020202020204" pitchFamily="34" charset="0"/>
              </a:rPr>
              <a:t>Пошук доказів: </a:t>
            </a:r>
            <a:r>
              <a:rPr lang="en-US" altLang="uk-UA" sz="2800" b="1" dirty="0" smtClean="0">
                <a:solidFill>
                  <a:schemeClr val="accent2">
                    <a:lumMod val="75000"/>
                  </a:schemeClr>
                </a:solidFill>
                <a:latin typeface="Arial" panose="020B0604020202020204" pitchFamily="34" charset="0"/>
                <a:cs typeface="Arial" panose="020B0604020202020204" pitchFamily="34" charset="0"/>
              </a:rPr>
              <a:t/>
            </a:r>
            <a:br>
              <a:rPr lang="en-US" altLang="uk-UA" sz="2800" b="1" dirty="0" smtClean="0">
                <a:solidFill>
                  <a:schemeClr val="accent2">
                    <a:lumMod val="75000"/>
                  </a:schemeClr>
                </a:solidFill>
                <a:latin typeface="Arial" panose="020B0604020202020204" pitchFamily="34" charset="0"/>
                <a:cs typeface="Arial" panose="020B0604020202020204" pitchFamily="34" charset="0"/>
              </a:rPr>
            </a:br>
            <a:r>
              <a:rPr lang="uk-UA" altLang="uk-UA" sz="2800" b="1" dirty="0" smtClean="0">
                <a:solidFill>
                  <a:srgbClr val="FF0000"/>
                </a:solidFill>
                <a:latin typeface="Arial" panose="020B0604020202020204" pitchFamily="34" charset="0"/>
                <a:cs typeface="Arial" panose="020B0604020202020204" pitchFamily="34" charset="0"/>
              </a:rPr>
              <a:t>«Золоті стандарти» </a:t>
            </a:r>
            <a:r>
              <a:rPr lang="uk-UA" altLang="uk-UA" sz="2800" b="1" dirty="0" smtClean="0">
                <a:solidFill>
                  <a:schemeClr val="accent2">
                    <a:lumMod val="75000"/>
                  </a:schemeClr>
                </a:solidFill>
                <a:latin typeface="Arial" panose="020B0604020202020204" pitchFamily="34" charset="0"/>
                <a:cs typeface="Arial" panose="020B0604020202020204" pitchFamily="34" charset="0"/>
              </a:rPr>
              <a:t>дизайнів досліджень в залежності від типу клінічного запитання </a:t>
            </a:r>
            <a:endParaRPr lang="ru-RU" altLang="uk-UA" sz="2800" b="1" dirty="0" smtClean="0">
              <a:solidFill>
                <a:schemeClr val="accent2">
                  <a:lumMod val="75000"/>
                </a:schemeClr>
              </a:solidFill>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2"/>
          <a:stretch>
            <a:fillRect/>
          </a:stretch>
        </p:blipFill>
        <p:spPr>
          <a:xfrm>
            <a:off x="1676400" y="1524000"/>
            <a:ext cx="8687553" cy="4493141"/>
          </a:xfrm>
          <a:prstGeom prst="rect">
            <a:avLst/>
          </a:prstGeom>
        </p:spPr>
      </p:pic>
    </p:spTree>
    <p:extLst>
      <p:ext uri="{BB962C8B-B14F-4D97-AF65-F5344CB8AC3E}">
        <p14:creationId xmlns:p14="http://schemas.microsoft.com/office/powerpoint/2010/main" val="3947855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0600" y="685800"/>
            <a:ext cx="10706735" cy="4681665"/>
          </a:xfrm>
          <a:prstGeom prst="rect">
            <a:avLst/>
          </a:prstGeom>
        </p:spPr>
        <p:txBody>
          <a:bodyPr vert="horz" wrap="square" lIns="0" tIns="55244" rIns="0" bIns="0" rtlCol="0">
            <a:spAutoFit/>
          </a:bodyPr>
          <a:lstStyle/>
          <a:p>
            <a:pPr marL="12700" marR="758825" indent="1257300" algn="just">
              <a:lnSpc>
                <a:spcPct val="90000"/>
              </a:lnSpc>
              <a:spcBef>
                <a:spcPts val="434"/>
              </a:spcBef>
            </a:pPr>
            <a:r>
              <a:rPr sz="2800" dirty="0">
                <a:solidFill>
                  <a:srgbClr val="0070C0"/>
                </a:solidFill>
                <a:latin typeface="Times New Roman"/>
                <a:cs typeface="Times New Roman"/>
              </a:rPr>
              <a:t>Клінічні</a:t>
            </a:r>
            <a:r>
              <a:rPr sz="2800" spc="-55" dirty="0">
                <a:solidFill>
                  <a:srgbClr val="0070C0"/>
                </a:solidFill>
                <a:latin typeface="Times New Roman"/>
                <a:cs typeface="Times New Roman"/>
              </a:rPr>
              <a:t> </a:t>
            </a:r>
            <a:r>
              <a:rPr sz="2800" spc="-20" dirty="0">
                <a:solidFill>
                  <a:srgbClr val="0070C0"/>
                </a:solidFill>
                <a:latin typeface="Times New Roman"/>
                <a:cs typeface="Times New Roman"/>
              </a:rPr>
              <a:t>випробування,</a:t>
            </a:r>
            <a:r>
              <a:rPr sz="2800" spc="-75" dirty="0">
                <a:solidFill>
                  <a:srgbClr val="0070C0"/>
                </a:solidFill>
                <a:latin typeface="Times New Roman"/>
                <a:cs typeface="Times New Roman"/>
              </a:rPr>
              <a:t> </a:t>
            </a:r>
            <a:r>
              <a:rPr sz="2800" dirty="0">
                <a:solidFill>
                  <a:srgbClr val="0070C0"/>
                </a:solidFill>
                <a:latin typeface="Times New Roman"/>
                <a:cs typeface="Times New Roman"/>
              </a:rPr>
              <a:t>як</a:t>
            </a:r>
            <a:r>
              <a:rPr sz="2800" spc="-55" dirty="0">
                <a:solidFill>
                  <a:srgbClr val="0070C0"/>
                </a:solidFill>
                <a:latin typeface="Times New Roman"/>
                <a:cs typeface="Times New Roman"/>
              </a:rPr>
              <a:t> </a:t>
            </a:r>
            <a:r>
              <a:rPr sz="2800" dirty="0">
                <a:solidFill>
                  <a:srgbClr val="0070C0"/>
                </a:solidFill>
                <a:latin typeface="Times New Roman"/>
                <a:cs typeface="Times New Roman"/>
              </a:rPr>
              <a:t>правило,</a:t>
            </a:r>
            <a:r>
              <a:rPr sz="2800" spc="-65" dirty="0">
                <a:solidFill>
                  <a:srgbClr val="0070C0"/>
                </a:solidFill>
                <a:latin typeface="Times New Roman"/>
                <a:cs typeface="Times New Roman"/>
              </a:rPr>
              <a:t> </a:t>
            </a:r>
            <a:r>
              <a:rPr sz="2800" spc="-10" dirty="0">
                <a:solidFill>
                  <a:srgbClr val="0070C0"/>
                </a:solidFill>
                <a:latin typeface="Times New Roman"/>
                <a:cs typeface="Times New Roman"/>
              </a:rPr>
              <a:t>проводяться</a:t>
            </a:r>
            <a:r>
              <a:rPr sz="2800" spc="-65" dirty="0">
                <a:solidFill>
                  <a:srgbClr val="0070C0"/>
                </a:solidFill>
                <a:latin typeface="Times New Roman"/>
                <a:cs typeface="Times New Roman"/>
              </a:rPr>
              <a:t> </a:t>
            </a:r>
            <a:r>
              <a:rPr sz="2800" dirty="0">
                <a:solidFill>
                  <a:srgbClr val="0070C0"/>
                </a:solidFill>
                <a:latin typeface="Times New Roman"/>
                <a:cs typeface="Times New Roman"/>
              </a:rPr>
              <a:t>в</a:t>
            </a:r>
            <a:r>
              <a:rPr sz="2800" spc="-50" dirty="0">
                <a:solidFill>
                  <a:srgbClr val="0070C0"/>
                </a:solidFill>
                <a:latin typeface="Times New Roman"/>
                <a:cs typeface="Times New Roman"/>
              </a:rPr>
              <a:t> </a:t>
            </a:r>
            <a:r>
              <a:rPr sz="2800" spc="-10" dirty="0">
                <a:solidFill>
                  <a:srgbClr val="0070C0"/>
                </a:solidFill>
                <a:latin typeface="Times New Roman"/>
                <a:cs typeface="Times New Roman"/>
              </a:rPr>
              <a:t>майже </a:t>
            </a:r>
            <a:r>
              <a:rPr sz="2800" dirty="0">
                <a:solidFill>
                  <a:srgbClr val="0070C0"/>
                </a:solidFill>
                <a:latin typeface="Times New Roman"/>
                <a:cs typeface="Times New Roman"/>
              </a:rPr>
              <a:t>ідеальних</a:t>
            </a:r>
            <a:r>
              <a:rPr sz="2800" spc="-85" dirty="0">
                <a:solidFill>
                  <a:srgbClr val="0070C0"/>
                </a:solidFill>
                <a:latin typeface="Times New Roman"/>
                <a:cs typeface="Times New Roman"/>
              </a:rPr>
              <a:t> </a:t>
            </a:r>
            <a:r>
              <a:rPr sz="2800" dirty="0">
                <a:solidFill>
                  <a:srgbClr val="0070C0"/>
                </a:solidFill>
                <a:latin typeface="Times New Roman"/>
                <a:cs typeface="Times New Roman"/>
              </a:rPr>
              <a:t>умовах,</a:t>
            </a:r>
            <a:r>
              <a:rPr sz="2800" spc="-85" dirty="0">
                <a:solidFill>
                  <a:srgbClr val="0070C0"/>
                </a:solidFill>
                <a:latin typeface="Times New Roman"/>
                <a:cs typeface="Times New Roman"/>
              </a:rPr>
              <a:t> </a:t>
            </a:r>
            <a:r>
              <a:rPr sz="2800" dirty="0">
                <a:solidFill>
                  <a:srgbClr val="0070C0"/>
                </a:solidFill>
                <a:latin typeface="Times New Roman"/>
                <a:cs typeface="Times New Roman"/>
              </a:rPr>
              <a:t>з</a:t>
            </a:r>
            <a:r>
              <a:rPr sz="2800" spc="-80" dirty="0">
                <a:solidFill>
                  <a:srgbClr val="0070C0"/>
                </a:solidFill>
                <a:latin typeface="Times New Roman"/>
                <a:cs typeface="Times New Roman"/>
              </a:rPr>
              <a:t> </a:t>
            </a:r>
            <a:r>
              <a:rPr sz="2800" spc="-10" dirty="0">
                <a:solidFill>
                  <a:srgbClr val="0070C0"/>
                </a:solidFill>
                <a:latin typeface="Times New Roman"/>
                <a:cs typeface="Times New Roman"/>
              </a:rPr>
              <a:t>прискіпливою</a:t>
            </a:r>
            <a:r>
              <a:rPr sz="2800" spc="-60" dirty="0">
                <a:solidFill>
                  <a:srgbClr val="0070C0"/>
                </a:solidFill>
                <a:latin typeface="Times New Roman"/>
                <a:cs typeface="Times New Roman"/>
              </a:rPr>
              <a:t> </a:t>
            </a:r>
            <a:r>
              <a:rPr sz="2800" spc="-10" dirty="0">
                <a:solidFill>
                  <a:srgbClr val="0070C0"/>
                </a:solidFill>
                <a:latin typeface="Times New Roman"/>
                <a:cs typeface="Times New Roman"/>
              </a:rPr>
              <a:t>увагою</a:t>
            </a:r>
            <a:r>
              <a:rPr sz="2800" spc="-85" dirty="0">
                <a:solidFill>
                  <a:srgbClr val="0070C0"/>
                </a:solidFill>
                <a:latin typeface="Times New Roman"/>
                <a:cs typeface="Times New Roman"/>
              </a:rPr>
              <a:t> </a:t>
            </a:r>
            <a:r>
              <a:rPr sz="2800" dirty="0">
                <a:solidFill>
                  <a:srgbClr val="0070C0"/>
                </a:solidFill>
                <a:latin typeface="Times New Roman"/>
                <a:cs typeface="Times New Roman"/>
              </a:rPr>
              <a:t>до</a:t>
            </a:r>
            <a:r>
              <a:rPr sz="2800" spc="-70" dirty="0">
                <a:solidFill>
                  <a:srgbClr val="0070C0"/>
                </a:solidFill>
                <a:latin typeface="Times New Roman"/>
                <a:cs typeface="Times New Roman"/>
              </a:rPr>
              <a:t> </a:t>
            </a:r>
            <a:r>
              <a:rPr sz="2800" dirty="0">
                <a:solidFill>
                  <a:srgbClr val="0070C0"/>
                </a:solidFill>
                <a:latin typeface="Times New Roman"/>
                <a:cs typeface="Times New Roman"/>
              </a:rPr>
              <a:t>ведення</a:t>
            </a:r>
            <a:r>
              <a:rPr sz="2800" spc="-80" dirty="0">
                <a:solidFill>
                  <a:srgbClr val="0070C0"/>
                </a:solidFill>
                <a:latin typeface="Times New Roman"/>
                <a:cs typeface="Times New Roman"/>
              </a:rPr>
              <a:t> </a:t>
            </a:r>
            <a:r>
              <a:rPr sz="2800" dirty="0">
                <a:solidFill>
                  <a:srgbClr val="0070C0"/>
                </a:solidFill>
                <a:latin typeface="Times New Roman"/>
                <a:cs typeface="Times New Roman"/>
              </a:rPr>
              <a:t>пацієнта</a:t>
            </a:r>
            <a:r>
              <a:rPr sz="2800" spc="-90" dirty="0">
                <a:solidFill>
                  <a:srgbClr val="0070C0"/>
                </a:solidFill>
                <a:latin typeface="Times New Roman"/>
                <a:cs typeface="Times New Roman"/>
              </a:rPr>
              <a:t> </a:t>
            </a:r>
            <a:r>
              <a:rPr sz="2800" spc="-25" dirty="0">
                <a:solidFill>
                  <a:srgbClr val="0070C0"/>
                </a:solidFill>
                <a:latin typeface="Times New Roman"/>
                <a:cs typeface="Times New Roman"/>
              </a:rPr>
              <a:t>та </a:t>
            </a:r>
            <a:r>
              <a:rPr sz="2800" dirty="0">
                <a:solidFill>
                  <a:srgbClr val="0070C0"/>
                </a:solidFill>
                <a:latin typeface="Times New Roman"/>
                <a:cs typeface="Times New Roman"/>
              </a:rPr>
              <a:t>дотримання</a:t>
            </a:r>
            <a:r>
              <a:rPr sz="2800" spc="-95" dirty="0">
                <a:solidFill>
                  <a:srgbClr val="0070C0"/>
                </a:solidFill>
                <a:latin typeface="Times New Roman"/>
                <a:cs typeface="Times New Roman"/>
              </a:rPr>
              <a:t> </a:t>
            </a:r>
            <a:r>
              <a:rPr sz="2800" spc="-30" dirty="0">
                <a:solidFill>
                  <a:srgbClr val="0070C0"/>
                </a:solidFill>
                <a:latin typeface="Times New Roman"/>
                <a:cs typeface="Times New Roman"/>
              </a:rPr>
              <a:t>протоколів</a:t>
            </a:r>
            <a:r>
              <a:rPr sz="2800" spc="-95" dirty="0">
                <a:solidFill>
                  <a:srgbClr val="0070C0"/>
                </a:solidFill>
                <a:latin typeface="Times New Roman"/>
                <a:cs typeface="Times New Roman"/>
              </a:rPr>
              <a:t> </a:t>
            </a:r>
            <a:r>
              <a:rPr sz="2800" spc="-10" dirty="0">
                <a:solidFill>
                  <a:srgbClr val="0070C0"/>
                </a:solidFill>
                <a:latin typeface="Times New Roman"/>
                <a:cs typeface="Times New Roman"/>
              </a:rPr>
              <a:t>лікування,</a:t>
            </a:r>
            <a:r>
              <a:rPr sz="2800" spc="-75" dirty="0">
                <a:solidFill>
                  <a:srgbClr val="0070C0"/>
                </a:solidFill>
                <a:latin typeface="Times New Roman"/>
                <a:cs typeface="Times New Roman"/>
              </a:rPr>
              <a:t> </a:t>
            </a:r>
            <a:r>
              <a:rPr sz="2800" dirty="0">
                <a:solidFill>
                  <a:srgbClr val="0070C0"/>
                </a:solidFill>
                <a:latin typeface="Times New Roman"/>
                <a:cs typeface="Times New Roman"/>
              </a:rPr>
              <a:t>кращої</a:t>
            </a:r>
            <a:r>
              <a:rPr sz="2800" spc="-95" dirty="0">
                <a:solidFill>
                  <a:srgbClr val="0070C0"/>
                </a:solidFill>
                <a:latin typeface="Times New Roman"/>
                <a:cs typeface="Times New Roman"/>
              </a:rPr>
              <a:t> </a:t>
            </a:r>
            <a:r>
              <a:rPr sz="2800" spc="-10" dirty="0">
                <a:solidFill>
                  <a:srgbClr val="0070C0"/>
                </a:solidFill>
                <a:latin typeface="Times New Roman"/>
                <a:cs typeface="Times New Roman"/>
              </a:rPr>
              <a:t>доступності</a:t>
            </a:r>
            <a:endParaRPr sz="2800" dirty="0">
              <a:solidFill>
                <a:srgbClr val="0070C0"/>
              </a:solidFill>
              <a:latin typeface="Times New Roman"/>
              <a:cs typeface="Times New Roman"/>
            </a:endParaRPr>
          </a:p>
          <a:p>
            <a:pPr marL="12700" marR="391160">
              <a:lnSpc>
                <a:spcPts val="3020"/>
              </a:lnSpc>
              <a:spcBef>
                <a:spcPts val="45"/>
              </a:spcBef>
            </a:pPr>
            <a:r>
              <a:rPr sz="2800" spc="-35" dirty="0">
                <a:solidFill>
                  <a:srgbClr val="0070C0"/>
                </a:solidFill>
                <a:latin typeface="Times New Roman"/>
                <a:cs typeface="Times New Roman"/>
              </a:rPr>
              <a:t>обслуговуючого</a:t>
            </a:r>
            <a:r>
              <a:rPr sz="2800" spc="-50" dirty="0">
                <a:solidFill>
                  <a:srgbClr val="0070C0"/>
                </a:solidFill>
                <a:latin typeface="Times New Roman"/>
                <a:cs typeface="Times New Roman"/>
              </a:rPr>
              <a:t> </a:t>
            </a:r>
            <a:r>
              <a:rPr sz="2800" spc="-20" dirty="0">
                <a:solidFill>
                  <a:srgbClr val="0070C0"/>
                </a:solidFill>
                <a:latin typeface="Times New Roman"/>
                <a:cs typeface="Times New Roman"/>
              </a:rPr>
              <a:t>персоналу,</a:t>
            </a:r>
            <a:r>
              <a:rPr sz="2800" spc="-45" dirty="0">
                <a:solidFill>
                  <a:srgbClr val="0070C0"/>
                </a:solidFill>
                <a:latin typeface="Times New Roman"/>
                <a:cs typeface="Times New Roman"/>
              </a:rPr>
              <a:t> </a:t>
            </a:r>
            <a:r>
              <a:rPr sz="2800" dirty="0">
                <a:solidFill>
                  <a:srgbClr val="0070C0"/>
                </a:solidFill>
                <a:latin typeface="Times New Roman"/>
                <a:cs typeface="Times New Roman"/>
              </a:rPr>
              <a:t>мало</a:t>
            </a:r>
            <a:r>
              <a:rPr sz="2800" spc="-25" dirty="0">
                <a:solidFill>
                  <a:srgbClr val="0070C0"/>
                </a:solidFill>
                <a:latin typeface="Times New Roman"/>
                <a:cs typeface="Times New Roman"/>
              </a:rPr>
              <a:t> </a:t>
            </a:r>
            <a:r>
              <a:rPr sz="2800" dirty="0">
                <a:solidFill>
                  <a:srgbClr val="0070C0"/>
                </a:solidFill>
                <a:latin typeface="Times New Roman"/>
                <a:cs typeface="Times New Roman"/>
              </a:rPr>
              <a:t>або</a:t>
            </a:r>
            <a:r>
              <a:rPr sz="2800" spc="-45" dirty="0">
                <a:solidFill>
                  <a:srgbClr val="0070C0"/>
                </a:solidFill>
                <a:latin typeface="Times New Roman"/>
                <a:cs typeface="Times New Roman"/>
              </a:rPr>
              <a:t> </a:t>
            </a:r>
            <a:r>
              <a:rPr sz="2800" dirty="0">
                <a:solidFill>
                  <a:srgbClr val="0070C0"/>
                </a:solidFill>
                <a:latin typeface="Times New Roman"/>
                <a:cs typeface="Times New Roman"/>
              </a:rPr>
              <a:t>взагалі</a:t>
            </a:r>
            <a:r>
              <a:rPr sz="2800" spc="-40" dirty="0">
                <a:solidFill>
                  <a:srgbClr val="0070C0"/>
                </a:solidFill>
                <a:latin typeface="Times New Roman"/>
                <a:cs typeface="Times New Roman"/>
              </a:rPr>
              <a:t> </a:t>
            </a:r>
            <a:r>
              <a:rPr sz="2800" dirty="0">
                <a:solidFill>
                  <a:srgbClr val="0070C0"/>
                </a:solidFill>
                <a:latin typeface="Times New Roman"/>
                <a:cs typeface="Times New Roman"/>
              </a:rPr>
              <a:t>(або</a:t>
            </a:r>
            <a:r>
              <a:rPr sz="2800" spc="-50" dirty="0">
                <a:solidFill>
                  <a:srgbClr val="0070C0"/>
                </a:solidFill>
                <a:latin typeface="Times New Roman"/>
                <a:cs typeface="Times New Roman"/>
              </a:rPr>
              <a:t> </a:t>
            </a:r>
            <a:r>
              <a:rPr sz="2800" dirty="0">
                <a:solidFill>
                  <a:srgbClr val="0070C0"/>
                </a:solidFill>
                <a:latin typeface="Times New Roman"/>
                <a:cs typeface="Times New Roman"/>
              </a:rPr>
              <a:t>навіть</a:t>
            </a:r>
            <a:r>
              <a:rPr sz="2800" spc="-45" dirty="0">
                <a:solidFill>
                  <a:srgbClr val="0070C0"/>
                </a:solidFill>
                <a:latin typeface="Times New Roman"/>
                <a:cs typeface="Times New Roman"/>
              </a:rPr>
              <a:t> </a:t>
            </a:r>
            <a:r>
              <a:rPr sz="2800" spc="-10" dirty="0">
                <a:solidFill>
                  <a:srgbClr val="0070C0"/>
                </a:solidFill>
                <a:latin typeface="Times New Roman"/>
                <a:cs typeface="Times New Roman"/>
              </a:rPr>
              <a:t>негативної) </a:t>
            </a:r>
            <a:r>
              <a:rPr sz="2800" dirty="0">
                <a:solidFill>
                  <a:srgbClr val="0070C0"/>
                </a:solidFill>
                <a:latin typeface="Times New Roman"/>
                <a:cs typeface="Times New Roman"/>
              </a:rPr>
              <a:t>вартості</a:t>
            </a:r>
            <a:r>
              <a:rPr sz="2800" spc="-70" dirty="0">
                <a:solidFill>
                  <a:srgbClr val="0070C0"/>
                </a:solidFill>
                <a:latin typeface="Times New Roman"/>
                <a:cs typeface="Times New Roman"/>
              </a:rPr>
              <a:t> </a:t>
            </a:r>
            <a:r>
              <a:rPr sz="2800" dirty="0">
                <a:solidFill>
                  <a:srgbClr val="0070C0"/>
                </a:solidFill>
                <a:latin typeface="Times New Roman"/>
                <a:cs typeface="Times New Roman"/>
              </a:rPr>
              <a:t>для</a:t>
            </a:r>
            <a:r>
              <a:rPr sz="2800" spc="-65" dirty="0">
                <a:solidFill>
                  <a:srgbClr val="0070C0"/>
                </a:solidFill>
                <a:latin typeface="Times New Roman"/>
                <a:cs typeface="Times New Roman"/>
              </a:rPr>
              <a:t> </a:t>
            </a:r>
            <a:r>
              <a:rPr sz="2800" dirty="0">
                <a:solidFill>
                  <a:srgbClr val="0070C0"/>
                </a:solidFill>
                <a:latin typeface="Times New Roman"/>
                <a:cs typeface="Times New Roman"/>
              </a:rPr>
              <a:t>пацієнта</a:t>
            </a:r>
            <a:r>
              <a:rPr sz="2800" spc="-70" dirty="0">
                <a:solidFill>
                  <a:srgbClr val="0070C0"/>
                </a:solidFill>
                <a:latin typeface="Times New Roman"/>
                <a:cs typeface="Times New Roman"/>
              </a:rPr>
              <a:t> </a:t>
            </a:r>
            <a:r>
              <a:rPr sz="2800" dirty="0">
                <a:solidFill>
                  <a:srgbClr val="0070C0"/>
                </a:solidFill>
                <a:latin typeface="Times New Roman"/>
                <a:cs typeface="Times New Roman"/>
              </a:rPr>
              <a:t>та</a:t>
            </a:r>
            <a:r>
              <a:rPr sz="2800" spc="-75" dirty="0">
                <a:solidFill>
                  <a:srgbClr val="0070C0"/>
                </a:solidFill>
                <a:latin typeface="Times New Roman"/>
                <a:cs typeface="Times New Roman"/>
              </a:rPr>
              <a:t> </a:t>
            </a:r>
            <a:r>
              <a:rPr sz="2800" spc="-10" dirty="0">
                <a:solidFill>
                  <a:srgbClr val="0070C0"/>
                </a:solidFill>
                <a:latin typeface="Times New Roman"/>
                <a:cs typeface="Times New Roman"/>
              </a:rPr>
              <a:t>меншого</a:t>
            </a:r>
            <a:r>
              <a:rPr sz="2800" spc="-50" dirty="0">
                <a:solidFill>
                  <a:srgbClr val="0070C0"/>
                </a:solidFill>
                <a:latin typeface="Times New Roman"/>
                <a:cs typeface="Times New Roman"/>
              </a:rPr>
              <a:t> </a:t>
            </a:r>
            <a:r>
              <a:rPr sz="2800" dirty="0">
                <a:solidFill>
                  <a:srgbClr val="0070C0"/>
                </a:solidFill>
                <a:latin typeface="Times New Roman"/>
                <a:cs typeface="Times New Roman"/>
              </a:rPr>
              <a:t>тиску</a:t>
            </a:r>
            <a:r>
              <a:rPr sz="2800" spc="-55" dirty="0">
                <a:solidFill>
                  <a:srgbClr val="0070C0"/>
                </a:solidFill>
                <a:latin typeface="Times New Roman"/>
                <a:cs typeface="Times New Roman"/>
              </a:rPr>
              <a:t> </a:t>
            </a:r>
            <a:r>
              <a:rPr sz="2800" spc="-45" dirty="0">
                <a:solidFill>
                  <a:srgbClr val="0070C0"/>
                </a:solidFill>
                <a:latin typeface="Times New Roman"/>
                <a:cs typeface="Times New Roman"/>
              </a:rPr>
              <a:t>часу,</a:t>
            </a:r>
            <a:r>
              <a:rPr sz="2800" spc="-65" dirty="0">
                <a:solidFill>
                  <a:srgbClr val="0070C0"/>
                </a:solidFill>
                <a:latin typeface="Times New Roman"/>
                <a:cs typeface="Times New Roman"/>
              </a:rPr>
              <a:t> </a:t>
            </a:r>
            <a:r>
              <a:rPr sz="2800" dirty="0">
                <a:solidFill>
                  <a:srgbClr val="0070C0"/>
                </a:solidFill>
                <a:latin typeface="Times New Roman"/>
                <a:cs typeface="Times New Roman"/>
              </a:rPr>
              <a:t>ніж</a:t>
            </a:r>
            <a:r>
              <a:rPr sz="2800" spc="-60" dirty="0">
                <a:solidFill>
                  <a:srgbClr val="0070C0"/>
                </a:solidFill>
                <a:latin typeface="Times New Roman"/>
                <a:cs typeface="Times New Roman"/>
              </a:rPr>
              <a:t> </a:t>
            </a:r>
            <a:r>
              <a:rPr sz="2800" dirty="0">
                <a:solidFill>
                  <a:srgbClr val="0070C0"/>
                </a:solidFill>
                <a:latin typeface="Times New Roman"/>
                <a:cs typeface="Times New Roman"/>
              </a:rPr>
              <a:t>у</a:t>
            </a:r>
            <a:r>
              <a:rPr sz="2800" spc="-65" dirty="0">
                <a:solidFill>
                  <a:srgbClr val="0070C0"/>
                </a:solidFill>
                <a:latin typeface="Times New Roman"/>
                <a:cs typeface="Times New Roman"/>
              </a:rPr>
              <a:t> </a:t>
            </a:r>
            <a:r>
              <a:rPr sz="2800" spc="-10" dirty="0">
                <a:solidFill>
                  <a:srgbClr val="0070C0"/>
                </a:solidFill>
                <a:latin typeface="Times New Roman"/>
                <a:cs typeface="Times New Roman"/>
              </a:rPr>
              <a:t>регулярній </a:t>
            </a:r>
            <a:r>
              <a:rPr sz="2800" dirty="0">
                <a:solidFill>
                  <a:srgbClr val="0070C0"/>
                </a:solidFill>
                <a:latin typeface="Times New Roman"/>
                <a:cs typeface="Times New Roman"/>
              </a:rPr>
              <a:t>клінічній</a:t>
            </a:r>
            <a:r>
              <a:rPr sz="2800" spc="-100" dirty="0">
                <a:solidFill>
                  <a:srgbClr val="0070C0"/>
                </a:solidFill>
                <a:latin typeface="Times New Roman"/>
                <a:cs typeface="Times New Roman"/>
              </a:rPr>
              <a:t> </a:t>
            </a:r>
            <a:r>
              <a:rPr sz="2800" dirty="0">
                <a:solidFill>
                  <a:srgbClr val="0070C0"/>
                </a:solidFill>
                <a:latin typeface="Times New Roman"/>
                <a:cs typeface="Times New Roman"/>
              </a:rPr>
              <a:t>практиці.</a:t>
            </a:r>
            <a:r>
              <a:rPr sz="2800" spc="-105" dirty="0">
                <a:solidFill>
                  <a:srgbClr val="0070C0"/>
                </a:solidFill>
                <a:latin typeface="Times New Roman"/>
                <a:cs typeface="Times New Roman"/>
              </a:rPr>
              <a:t> </a:t>
            </a:r>
            <a:endParaRPr lang="ru-RU" sz="2800" spc="-105" dirty="0" smtClean="0">
              <a:solidFill>
                <a:srgbClr val="0070C0"/>
              </a:solidFill>
              <a:latin typeface="Times New Roman"/>
              <a:cs typeface="Times New Roman"/>
            </a:endParaRPr>
          </a:p>
          <a:p>
            <a:pPr marL="12700" marR="391160">
              <a:lnSpc>
                <a:spcPts val="3020"/>
              </a:lnSpc>
              <a:spcBef>
                <a:spcPts val="45"/>
              </a:spcBef>
            </a:pPr>
            <a:r>
              <a:rPr sz="2800" spc="-10" dirty="0" smtClean="0">
                <a:solidFill>
                  <a:srgbClr val="0070C0"/>
                </a:solidFill>
                <a:latin typeface="Times New Roman"/>
                <a:cs typeface="Times New Roman"/>
              </a:rPr>
              <a:t>Здатність</a:t>
            </a:r>
            <a:r>
              <a:rPr sz="2800" spc="-114" dirty="0" smtClean="0">
                <a:solidFill>
                  <a:srgbClr val="0070C0"/>
                </a:solidFill>
                <a:latin typeface="Times New Roman"/>
                <a:cs typeface="Times New Roman"/>
              </a:rPr>
              <a:t> </a:t>
            </a:r>
            <a:r>
              <a:rPr sz="2800" spc="-10" dirty="0">
                <a:solidFill>
                  <a:srgbClr val="0070C0"/>
                </a:solidFill>
                <a:latin typeface="Times New Roman"/>
                <a:cs typeface="Times New Roman"/>
              </a:rPr>
              <a:t>лікування</a:t>
            </a:r>
            <a:r>
              <a:rPr sz="2800" spc="-105" dirty="0">
                <a:solidFill>
                  <a:srgbClr val="0070C0"/>
                </a:solidFill>
                <a:latin typeface="Times New Roman"/>
                <a:cs typeface="Times New Roman"/>
              </a:rPr>
              <a:t> </a:t>
            </a:r>
            <a:r>
              <a:rPr sz="2800" spc="-10" dirty="0">
                <a:solidFill>
                  <a:srgbClr val="0070C0"/>
                </a:solidFill>
                <a:latin typeface="Times New Roman"/>
                <a:cs typeface="Times New Roman"/>
              </a:rPr>
              <a:t>давати</a:t>
            </a:r>
            <a:r>
              <a:rPr sz="2800" spc="-100" dirty="0">
                <a:solidFill>
                  <a:srgbClr val="0070C0"/>
                </a:solidFill>
                <a:latin typeface="Times New Roman"/>
                <a:cs typeface="Times New Roman"/>
              </a:rPr>
              <a:t> </a:t>
            </a:r>
            <a:r>
              <a:rPr sz="2800" spc="-30" dirty="0">
                <a:solidFill>
                  <a:srgbClr val="0070C0"/>
                </a:solidFill>
                <a:latin typeface="Times New Roman"/>
                <a:cs typeface="Times New Roman"/>
              </a:rPr>
              <a:t>результати</a:t>
            </a:r>
            <a:r>
              <a:rPr sz="2800" spc="-110" dirty="0">
                <a:solidFill>
                  <a:srgbClr val="0070C0"/>
                </a:solidFill>
                <a:latin typeface="Times New Roman"/>
                <a:cs typeface="Times New Roman"/>
              </a:rPr>
              <a:t> </a:t>
            </a:r>
            <a:r>
              <a:rPr sz="2800" dirty="0">
                <a:solidFill>
                  <a:srgbClr val="0070C0"/>
                </a:solidFill>
                <a:latin typeface="Times New Roman"/>
                <a:cs typeface="Times New Roman"/>
              </a:rPr>
              <a:t>в</a:t>
            </a:r>
            <a:r>
              <a:rPr sz="2800" spc="-100" dirty="0">
                <a:solidFill>
                  <a:srgbClr val="0070C0"/>
                </a:solidFill>
                <a:latin typeface="Times New Roman"/>
                <a:cs typeface="Times New Roman"/>
              </a:rPr>
              <a:t> </a:t>
            </a:r>
            <a:r>
              <a:rPr sz="2800" spc="-25" dirty="0" smtClean="0">
                <a:solidFill>
                  <a:srgbClr val="0070C0"/>
                </a:solidFill>
                <a:latin typeface="Times New Roman"/>
                <a:cs typeface="Times New Roman"/>
              </a:rPr>
              <a:t>цих</a:t>
            </a:r>
            <a:r>
              <a:rPr lang="ru-RU" sz="2800" dirty="0">
                <a:solidFill>
                  <a:srgbClr val="0070C0"/>
                </a:solidFill>
                <a:latin typeface="Times New Roman"/>
                <a:cs typeface="Times New Roman"/>
              </a:rPr>
              <a:t> </a:t>
            </a:r>
            <a:r>
              <a:rPr sz="2800" dirty="0" smtClean="0">
                <a:solidFill>
                  <a:srgbClr val="0070C0"/>
                </a:solidFill>
                <a:latin typeface="Times New Roman"/>
                <a:cs typeface="Times New Roman"/>
              </a:rPr>
              <a:t>ідеальних</a:t>
            </a:r>
            <a:r>
              <a:rPr sz="2800" spc="-80" dirty="0" smtClean="0">
                <a:solidFill>
                  <a:srgbClr val="0070C0"/>
                </a:solidFill>
                <a:latin typeface="Times New Roman"/>
                <a:cs typeface="Times New Roman"/>
              </a:rPr>
              <a:t> </a:t>
            </a:r>
            <a:r>
              <a:rPr sz="2800" dirty="0">
                <a:solidFill>
                  <a:srgbClr val="0070C0"/>
                </a:solidFill>
                <a:latin typeface="Times New Roman"/>
                <a:cs typeface="Times New Roman"/>
              </a:rPr>
              <a:t>умовах</a:t>
            </a:r>
            <a:r>
              <a:rPr sz="2800" spc="-60" dirty="0">
                <a:solidFill>
                  <a:srgbClr val="0070C0"/>
                </a:solidFill>
                <a:latin typeface="Times New Roman"/>
                <a:cs typeface="Times New Roman"/>
              </a:rPr>
              <a:t> </a:t>
            </a:r>
            <a:r>
              <a:rPr sz="2800" dirty="0">
                <a:solidFill>
                  <a:srgbClr val="0070C0"/>
                </a:solidFill>
                <a:latin typeface="Times New Roman"/>
                <a:cs typeface="Times New Roman"/>
              </a:rPr>
              <a:t>-</a:t>
            </a:r>
            <a:r>
              <a:rPr sz="2800" spc="-75" dirty="0">
                <a:solidFill>
                  <a:srgbClr val="0070C0"/>
                </a:solidFill>
                <a:latin typeface="Times New Roman"/>
                <a:cs typeface="Times New Roman"/>
              </a:rPr>
              <a:t> </a:t>
            </a:r>
            <a:r>
              <a:rPr sz="2800" dirty="0">
                <a:solidFill>
                  <a:srgbClr val="0070C0"/>
                </a:solidFill>
                <a:latin typeface="Times New Roman"/>
                <a:cs typeface="Times New Roman"/>
              </a:rPr>
              <a:t>це</a:t>
            </a:r>
            <a:r>
              <a:rPr sz="2800" spc="-75" dirty="0">
                <a:solidFill>
                  <a:srgbClr val="0070C0"/>
                </a:solidFill>
                <a:latin typeface="Times New Roman"/>
                <a:cs typeface="Times New Roman"/>
              </a:rPr>
              <a:t> </a:t>
            </a:r>
            <a:r>
              <a:rPr sz="2800" dirty="0">
                <a:solidFill>
                  <a:srgbClr val="0070C0"/>
                </a:solidFill>
                <a:latin typeface="Times New Roman"/>
                <a:cs typeface="Times New Roman"/>
              </a:rPr>
              <a:t>його</a:t>
            </a:r>
            <a:r>
              <a:rPr sz="2800" spc="-70" dirty="0">
                <a:solidFill>
                  <a:srgbClr val="0070C0"/>
                </a:solidFill>
                <a:latin typeface="Times New Roman"/>
                <a:cs typeface="Times New Roman"/>
              </a:rPr>
              <a:t> </a:t>
            </a:r>
            <a:r>
              <a:rPr sz="2800" b="1" dirty="0">
                <a:solidFill>
                  <a:srgbClr val="0070C0"/>
                </a:solidFill>
                <a:latin typeface="Times New Roman"/>
                <a:cs typeface="Times New Roman"/>
              </a:rPr>
              <a:t>ефективність</a:t>
            </a:r>
            <a:r>
              <a:rPr sz="2800" b="1" spc="-60" dirty="0">
                <a:solidFill>
                  <a:srgbClr val="0070C0"/>
                </a:solidFill>
                <a:latin typeface="Times New Roman"/>
                <a:cs typeface="Times New Roman"/>
              </a:rPr>
              <a:t> </a:t>
            </a:r>
            <a:r>
              <a:rPr sz="2800" dirty="0">
                <a:solidFill>
                  <a:srgbClr val="0070C0"/>
                </a:solidFill>
                <a:latin typeface="Times New Roman"/>
                <a:cs typeface="Times New Roman"/>
              </a:rPr>
              <a:t>("чи</a:t>
            </a:r>
            <a:r>
              <a:rPr sz="2800" spc="-70" dirty="0">
                <a:solidFill>
                  <a:srgbClr val="0070C0"/>
                </a:solidFill>
                <a:latin typeface="Times New Roman"/>
                <a:cs typeface="Times New Roman"/>
              </a:rPr>
              <a:t> </a:t>
            </a:r>
            <a:r>
              <a:rPr sz="2800" dirty="0">
                <a:solidFill>
                  <a:srgbClr val="0070C0"/>
                </a:solidFill>
                <a:latin typeface="Times New Roman"/>
                <a:cs typeface="Times New Roman"/>
              </a:rPr>
              <a:t>може</a:t>
            </a:r>
            <a:r>
              <a:rPr sz="2800" spc="-65" dirty="0">
                <a:solidFill>
                  <a:srgbClr val="0070C0"/>
                </a:solidFill>
                <a:latin typeface="Times New Roman"/>
                <a:cs typeface="Times New Roman"/>
              </a:rPr>
              <a:t> </a:t>
            </a:r>
            <a:r>
              <a:rPr sz="2800" dirty="0">
                <a:solidFill>
                  <a:srgbClr val="0070C0"/>
                </a:solidFill>
                <a:latin typeface="Times New Roman"/>
                <a:cs typeface="Times New Roman"/>
              </a:rPr>
              <a:t>це</a:t>
            </a:r>
            <a:r>
              <a:rPr sz="2800" spc="-75" dirty="0">
                <a:solidFill>
                  <a:srgbClr val="0070C0"/>
                </a:solidFill>
                <a:latin typeface="Times New Roman"/>
                <a:cs typeface="Times New Roman"/>
              </a:rPr>
              <a:t> </a:t>
            </a:r>
            <a:r>
              <a:rPr sz="2800" spc="-10" dirty="0">
                <a:solidFill>
                  <a:srgbClr val="0070C0"/>
                </a:solidFill>
                <a:latin typeface="Times New Roman"/>
                <a:cs typeface="Times New Roman"/>
              </a:rPr>
              <a:t>працювати</a:t>
            </a:r>
            <a:r>
              <a:rPr sz="2800" spc="-10" dirty="0" smtClean="0">
                <a:solidFill>
                  <a:srgbClr val="0070C0"/>
                </a:solidFill>
                <a:latin typeface="Times New Roman"/>
                <a:cs typeface="Times New Roman"/>
              </a:rPr>
              <a:t>?")</a:t>
            </a:r>
            <a:endParaRPr lang="ru-RU" sz="2800" spc="-10" dirty="0" smtClean="0">
              <a:solidFill>
                <a:srgbClr val="0070C0"/>
              </a:solidFill>
              <a:latin typeface="Times New Roman"/>
              <a:cs typeface="Times New Roman"/>
            </a:endParaRPr>
          </a:p>
          <a:p>
            <a:pPr marL="12700" marR="391160">
              <a:lnSpc>
                <a:spcPts val="3020"/>
              </a:lnSpc>
              <a:spcBef>
                <a:spcPts val="45"/>
              </a:spcBef>
            </a:pPr>
            <a:endParaRPr lang="ru-RU" sz="2800" dirty="0">
              <a:solidFill>
                <a:srgbClr val="0070C0"/>
              </a:solidFill>
              <a:latin typeface="Times New Roman"/>
              <a:cs typeface="Times New Roman"/>
            </a:endParaRPr>
          </a:p>
          <a:p>
            <a:pPr marL="12700" marR="391160">
              <a:lnSpc>
                <a:spcPts val="3020"/>
              </a:lnSpc>
              <a:spcBef>
                <a:spcPts val="45"/>
              </a:spcBef>
            </a:pPr>
            <a:r>
              <a:rPr sz="2800" b="1" dirty="0" smtClean="0">
                <a:solidFill>
                  <a:srgbClr val="FF0000"/>
                </a:solidFill>
                <a:latin typeface="Times New Roman"/>
                <a:cs typeface="Times New Roman"/>
              </a:rPr>
              <a:t>дієвість</a:t>
            </a:r>
            <a:r>
              <a:rPr sz="2800" b="1" spc="-95" dirty="0" smtClean="0">
                <a:solidFill>
                  <a:srgbClr val="FF0000"/>
                </a:solidFill>
                <a:latin typeface="Times New Roman"/>
                <a:cs typeface="Times New Roman"/>
              </a:rPr>
              <a:t> </a:t>
            </a:r>
            <a:r>
              <a:rPr sz="2800" dirty="0">
                <a:solidFill>
                  <a:srgbClr val="0070C0"/>
                </a:solidFill>
                <a:latin typeface="Times New Roman"/>
                <a:cs typeface="Times New Roman"/>
              </a:rPr>
              <a:t>-</a:t>
            </a:r>
            <a:r>
              <a:rPr sz="2800" spc="-80" dirty="0">
                <a:solidFill>
                  <a:srgbClr val="0070C0"/>
                </a:solidFill>
                <a:latin typeface="Times New Roman"/>
                <a:cs typeface="Times New Roman"/>
              </a:rPr>
              <a:t> </a:t>
            </a:r>
            <a:r>
              <a:rPr sz="2800" dirty="0">
                <a:solidFill>
                  <a:srgbClr val="0070C0"/>
                </a:solidFill>
                <a:latin typeface="Times New Roman"/>
                <a:cs typeface="Times New Roman"/>
              </a:rPr>
              <a:t>здатність</a:t>
            </a:r>
            <a:r>
              <a:rPr sz="2800" spc="-90" dirty="0">
                <a:solidFill>
                  <a:srgbClr val="0070C0"/>
                </a:solidFill>
                <a:latin typeface="Times New Roman"/>
                <a:cs typeface="Times New Roman"/>
              </a:rPr>
              <a:t> </a:t>
            </a:r>
            <a:r>
              <a:rPr sz="2800" spc="-10" dirty="0">
                <a:solidFill>
                  <a:srgbClr val="0070C0"/>
                </a:solidFill>
                <a:latin typeface="Times New Roman"/>
                <a:cs typeface="Times New Roman"/>
              </a:rPr>
              <a:t>давати</a:t>
            </a:r>
            <a:r>
              <a:rPr sz="2800" spc="-80" dirty="0">
                <a:solidFill>
                  <a:srgbClr val="0070C0"/>
                </a:solidFill>
                <a:latin typeface="Times New Roman"/>
                <a:cs typeface="Times New Roman"/>
              </a:rPr>
              <a:t> </a:t>
            </a:r>
            <a:r>
              <a:rPr sz="2800" spc="-30" dirty="0">
                <a:solidFill>
                  <a:srgbClr val="0070C0"/>
                </a:solidFill>
                <a:latin typeface="Times New Roman"/>
                <a:cs typeface="Times New Roman"/>
              </a:rPr>
              <a:t>результати</a:t>
            </a:r>
            <a:r>
              <a:rPr sz="2800" spc="-85" dirty="0">
                <a:solidFill>
                  <a:srgbClr val="0070C0"/>
                </a:solidFill>
                <a:latin typeface="Times New Roman"/>
                <a:cs typeface="Times New Roman"/>
              </a:rPr>
              <a:t> </a:t>
            </a:r>
            <a:r>
              <a:rPr sz="2800" dirty="0">
                <a:solidFill>
                  <a:srgbClr val="0070C0"/>
                </a:solidFill>
                <a:latin typeface="Times New Roman"/>
                <a:cs typeface="Times New Roman"/>
              </a:rPr>
              <a:t>в</a:t>
            </a:r>
            <a:r>
              <a:rPr sz="2800" spc="-75" dirty="0">
                <a:solidFill>
                  <a:srgbClr val="0070C0"/>
                </a:solidFill>
                <a:latin typeface="Times New Roman"/>
                <a:cs typeface="Times New Roman"/>
              </a:rPr>
              <a:t> </a:t>
            </a:r>
            <a:r>
              <a:rPr sz="2800" dirty="0">
                <a:solidFill>
                  <a:srgbClr val="0070C0"/>
                </a:solidFill>
                <a:latin typeface="Times New Roman"/>
                <a:cs typeface="Times New Roman"/>
              </a:rPr>
              <a:t>реальному</a:t>
            </a:r>
            <a:r>
              <a:rPr sz="2800" spc="-80" dirty="0">
                <a:solidFill>
                  <a:srgbClr val="0070C0"/>
                </a:solidFill>
                <a:latin typeface="Times New Roman"/>
                <a:cs typeface="Times New Roman"/>
              </a:rPr>
              <a:t> </a:t>
            </a:r>
            <a:r>
              <a:rPr sz="2800" spc="-10" dirty="0">
                <a:solidFill>
                  <a:srgbClr val="0070C0"/>
                </a:solidFill>
                <a:latin typeface="Times New Roman"/>
                <a:cs typeface="Times New Roman"/>
              </a:rPr>
              <a:t>клінічному використанні,</a:t>
            </a:r>
            <a:r>
              <a:rPr sz="2800" spc="-90" dirty="0">
                <a:solidFill>
                  <a:srgbClr val="0070C0"/>
                </a:solidFill>
                <a:latin typeface="Times New Roman"/>
                <a:cs typeface="Times New Roman"/>
              </a:rPr>
              <a:t> </a:t>
            </a:r>
            <a:r>
              <a:rPr sz="2800" spc="-25" dirty="0">
                <a:solidFill>
                  <a:srgbClr val="0070C0"/>
                </a:solidFill>
                <a:latin typeface="Times New Roman"/>
                <a:cs typeface="Times New Roman"/>
              </a:rPr>
              <a:t>коли</a:t>
            </a:r>
            <a:r>
              <a:rPr sz="2800" spc="-85" dirty="0">
                <a:solidFill>
                  <a:srgbClr val="0070C0"/>
                </a:solidFill>
                <a:latin typeface="Times New Roman"/>
                <a:cs typeface="Times New Roman"/>
              </a:rPr>
              <a:t> </a:t>
            </a:r>
            <a:r>
              <a:rPr sz="2800" dirty="0">
                <a:solidFill>
                  <a:srgbClr val="0070C0"/>
                </a:solidFill>
                <a:latin typeface="Times New Roman"/>
                <a:cs typeface="Times New Roman"/>
              </a:rPr>
              <a:t>час</a:t>
            </a:r>
            <a:r>
              <a:rPr sz="2800" spc="-100" dirty="0">
                <a:solidFill>
                  <a:srgbClr val="0070C0"/>
                </a:solidFill>
                <a:latin typeface="Times New Roman"/>
                <a:cs typeface="Times New Roman"/>
              </a:rPr>
              <a:t> </a:t>
            </a:r>
            <a:r>
              <a:rPr sz="2800" dirty="0">
                <a:solidFill>
                  <a:srgbClr val="0070C0"/>
                </a:solidFill>
                <a:latin typeface="Times New Roman"/>
                <a:cs typeface="Times New Roman"/>
              </a:rPr>
              <a:t>і</a:t>
            </a:r>
            <a:r>
              <a:rPr sz="2800" spc="-95" dirty="0">
                <a:solidFill>
                  <a:srgbClr val="0070C0"/>
                </a:solidFill>
                <a:latin typeface="Times New Roman"/>
                <a:cs typeface="Times New Roman"/>
              </a:rPr>
              <a:t> </a:t>
            </a:r>
            <a:r>
              <a:rPr sz="2800" dirty="0">
                <a:solidFill>
                  <a:srgbClr val="0070C0"/>
                </a:solidFill>
                <a:latin typeface="Times New Roman"/>
                <a:cs typeface="Times New Roman"/>
              </a:rPr>
              <a:t>ресурси,</a:t>
            </a:r>
            <a:r>
              <a:rPr sz="2800" spc="-95" dirty="0">
                <a:solidFill>
                  <a:srgbClr val="0070C0"/>
                </a:solidFill>
                <a:latin typeface="Times New Roman"/>
                <a:cs typeface="Times New Roman"/>
              </a:rPr>
              <a:t> </a:t>
            </a:r>
            <a:r>
              <a:rPr sz="2800" dirty="0">
                <a:solidFill>
                  <a:srgbClr val="0070C0"/>
                </a:solidFill>
                <a:latin typeface="Times New Roman"/>
                <a:cs typeface="Times New Roman"/>
              </a:rPr>
              <a:t>ймовірно,</a:t>
            </a:r>
            <a:r>
              <a:rPr sz="2800" spc="-85" dirty="0">
                <a:solidFill>
                  <a:srgbClr val="0070C0"/>
                </a:solidFill>
                <a:latin typeface="Times New Roman"/>
                <a:cs typeface="Times New Roman"/>
              </a:rPr>
              <a:t> </a:t>
            </a:r>
            <a:r>
              <a:rPr sz="2800" spc="-40" dirty="0">
                <a:solidFill>
                  <a:srgbClr val="0070C0"/>
                </a:solidFill>
                <a:latin typeface="Times New Roman"/>
                <a:cs typeface="Times New Roman"/>
              </a:rPr>
              <a:t>будуть</a:t>
            </a:r>
            <a:r>
              <a:rPr sz="2800" spc="-95" dirty="0">
                <a:solidFill>
                  <a:srgbClr val="0070C0"/>
                </a:solidFill>
                <a:latin typeface="Times New Roman"/>
                <a:cs typeface="Times New Roman"/>
              </a:rPr>
              <a:t> </a:t>
            </a:r>
            <a:r>
              <a:rPr sz="2800" dirty="0">
                <a:solidFill>
                  <a:srgbClr val="0070C0"/>
                </a:solidFill>
                <a:latin typeface="Times New Roman"/>
                <a:cs typeface="Times New Roman"/>
              </a:rPr>
              <a:t>обмежені</a:t>
            </a:r>
            <a:r>
              <a:rPr sz="2800" spc="-95" dirty="0">
                <a:solidFill>
                  <a:srgbClr val="0070C0"/>
                </a:solidFill>
                <a:latin typeface="Times New Roman"/>
                <a:cs typeface="Times New Roman"/>
              </a:rPr>
              <a:t> </a:t>
            </a:r>
            <a:r>
              <a:rPr sz="2800" spc="-20" dirty="0">
                <a:solidFill>
                  <a:srgbClr val="0070C0"/>
                </a:solidFill>
                <a:latin typeface="Times New Roman"/>
                <a:cs typeface="Times New Roman"/>
              </a:rPr>
              <a:t>("чи </a:t>
            </a:r>
            <a:r>
              <a:rPr sz="2800" dirty="0">
                <a:solidFill>
                  <a:srgbClr val="0070C0"/>
                </a:solidFill>
                <a:latin typeface="Times New Roman"/>
                <a:cs typeface="Times New Roman"/>
              </a:rPr>
              <a:t>працює</a:t>
            </a:r>
            <a:r>
              <a:rPr sz="2800" spc="-25" dirty="0">
                <a:solidFill>
                  <a:srgbClr val="0070C0"/>
                </a:solidFill>
                <a:latin typeface="Times New Roman"/>
                <a:cs typeface="Times New Roman"/>
              </a:rPr>
              <a:t> </a:t>
            </a:r>
            <a:r>
              <a:rPr sz="2800" dirty="0">
                <a:solidFill>
                  <a:srgbClr val="0070C0"/>
                </a:solidFill>
                <a:latin typeface="Times New Roman"/>
                <a:cs typeface="Times New Roman"/>
              </a:rPr>
              <a:t>це</a:t>
            </a:r>
            <a:r>
              <a:rPr sz="2800" spc="-25" dirty="0">
                <a:solidFill>
                  <a:srgbClr val="0070C0"/>
                </a:solidFill>
                <a:latin typeface="Times New Roman"/>
                <a:cs typeface="Times New Roman"/>
              </a:rPr>
              <a:t> </a:t>
            </a:r>
            <a:r>
              <a:rPr sz="2800" dirty="0">
                <a:solidFill>
                  <a:srgbClr val="0070C0"/>
                </a:solidFill>
                <a:latin typeface="Times New Roman"/>
                <a:cs typeface="Times New Roman"/>
              </a:rPr>
              <a:t>в</a:t>
            </a:r>
            <a:r>
              <a:rPr sz="2800" spc="-25" dirty="0">
                <a:solidFill>
                  <a:srgbClr val="0070C0"/>
                </a:solidFill>
                <a:latin typeface="Times New Roman"/>
                <a:cs typeface="Times New Roman"/>
              </a:rPr>
              <a:t> </a:t>
            </a:r>
            <a:r>
              <a:rPr sz="2800" dirty="0">
                <a:solidFill>
                  <a:srgbClr val="0070C0"/>
                </a:solidFill>
                <a:latin typeface="Times New Roman"/>
                <a:cs typeface="Times New Roman"/>
              </a:rPr>
              <a:t>реальних</a:t>
            </a:r>
            <a:r>
              <a:rPr sz="2800" spc="-10" dirty="0">
                <a:solidFill>
                  <a:srgbClr val="0070C0"/>
                </a:solidFill>
                <a:latin typeface="Times New Roman"/>
                <a:cs typeface="Times New Roman"/>
              </a:rPr>
              <a:t> умовах?").</a:t>
            </a:r>
            <a:endParaRPr sz="2800" dirty="0">
              <a:solidFill>
                <a:srgbClr val="0070C0"/>
              </a:solidFill>
              <a:latin typeface="Times New Roman"/>
              <a:cs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14600" y="381000"/>
            <a:ext cx="6400800" cy="444352"/>
          </a:xfrm>
          <a:prstGeom prst="rect">
            <a:avLst/>
          </a:prstGeom>
        </p:spPr>
        <p:txBody>
          <a:bodyPr vert="horz" wrap="square" lIns="0" tIns="13335" rIns="0" bIns="0" rtlCol="0">
            <a:spAutoFit/>
          </a:bodyPr>
          <a:lstStyle/>
          <a:p>
            <a:pPr marL="12700">
              <a:lnSpc>
                <a:spcPct val="100000"/>
              </a:lnSpc>
              <a:spcBef>
                <a:spcPts val="105"/>
              </a:spcBef>
            </a:pPr>
            <a:r>
              <a:rPr sz="2800" b="0" i="0" dirty="0">
                <a:solidFill>
                  <a:schemeClr val="accent2">
                    <a:lumMod val="75000"/>
                  </a:schemeClr>
                </a:solidFill>
                <a:latin typeface="Times New Roman"/>
                <a:cs typeface="Times New Roman"/>
              </a:rPr>
              <a:t>Етапи</a:t>
            </a:r>
            <a:r>
              <a:rPr sz="2800" b="0" i="0" spc="-110" dirty="0">
                <a:solidFill>
                  <a:schemeClr val="accent2">
                    <a:lumMod val="75000"/>
                  </a:schemeClr>
                </a:solidFill>
                <a:latin typeface="Times New Roman"/>
                <a:cs typeface="Times New Roman"/>
              </a:rPr>
              <a:t> </a:t>
            </a:r>
            <a:r>
              <a:rPr sz="2800" b="0" i="0" spc="-50" dirty="0">
                <a:solidFill>
                  <a:schemeClr val="accent2">
                    <a:lumMod val="75000"/>
                  </a:schemeClr>
                </a:solidFill>
                <a:latin typeface="Times New Roman"/>
                <a:cs typeface="Times New Roman"/>
              </a:rPr>
              <a:t>наукового</a:t>
            </a:r>
            <a:r>
              <a:rPr sz="2800" b="0" i="0" spc="-145" dirty="0">
                <a:solidFill>
                  <a:schemeClr val="accent2">
                    <a:lumMod val="75000"/>
                  </a:schemeClr>
                </a:solidFill>
                <a:latin typeface="Times New Roman"/>
                <a:cs typeface="Times New Roman"/>
              </a:rPr>
              <a:t> </a:t>
            </a:r>
            <a:r>
              <a:rPr sz="2800" b="0" i="0" spc="-10" dirty="0">
                <a:solidFill>
                  <a:schemeClr val="accent2">
                    <a:lumMod val="75000"/>
                  </a:schemeClr>
                </a:solidFill>
                <a:latin typeface="Times New Roman"/>
                <a:cs typeface="Times New Roman"/>
              </a:rPr>
              <a:t>дослідження</a:t>
            </a:r>
            <a:endParaRPr sz="2800" dirty="0">
              <a:solidFill>
                <a:schemeClr val="accent2">
                  <a:lumMod val="75000"/>
                </a:schemeClr>
              </a:solidFill>
              <a:latin typeface="Times New Roman"/>
              <a:cs typeface="Times New Roman"/>
            </a:endParaRPr>
          </a:p>
        </p:txBody>
      </p:sp>
      <p:sp>
        <p:nvSpPr>
          <p:cNvPr id="3" name="object 3"/>
          <p:cNvSpPr txBox="1"/>
          <p:nvPr/>
        </p:nvSpPr>
        <p:spPr>
          <a:xfrm>
            <a:off x="916939" y="1122019"/>
            <a:ext cx="9794875" cy="5375831"/>
          </a:xfrm>
          <a:prstGeom prst="rect">
            <a:avLst/>
          </a:prstGeom>
        </p:spPr>
        <p:txBody>
          <a:bodyPr vert="horz" wrap="square" lIns="0" tIns="60960" rIns="0" bIns="0" rtlCol="0">
            <a:spAutoFit/>
          </a:bodyPr>
          <a:lstStyle/>
          <a:p>
            <a:pPr marL="469900" indent="-457200">
              <a:lnSpc>
                <a:spcPct val="100000"/>
              </a:lnSpc>
              <a:spcBef>
                <a:spcPts val="480"/>
              </a:spcBef>
              <a:buFont typeface="Wingdings" panose="05000000000000000000" pitchFamily="2" charset="2"/>
              <a:buChar char="q"/>
            </a:pPr>
            <a:r>
              <a:rPr sz="2600" spc="-10" dirty="0">
                <a:latin typeface="Times New Roman"/>
                <a:cs typeface="Times New Roman"/>
              </a:rPr>
              <a:t>-</a:t>
            </a:r>
            <a:r>
              <a:rPr sz="2600" dirty="0">
                <a:solidFill>
                  <a:schemeClr val="accent2">
                    <a:lumMod val="75000"/>
                  </a:schemeClr>
                </a:solidFill>
                <a:latin typeface="Times New Roman"/>
                <a:cs typeface="Times New Roman"/>
              </a:rPr>
              <a:t>виникнення</a:t>
            </a:r>
            <a:r>
              <a:rPr sz="2600" spc="-100"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ідеї,</a:t>
            </a:r>
            <a:r>
              <a:rPr sz="2600" spc="-50" dirty="0">
                <a:solidFill>
                  <a:schemeClr val="accent2">
                    <a:lumMod val="75000"/>
                  </a:schemeClr>
                </a:solidFill>
                <a:latin typeface="Times New Roman"/>
                <a:cs typeface="Times New Roman"/>
              </a:rPr>
              <a:t> </a:t>
            </a:r>
            <a:r>
              <a:rPr sz="2600" spc="-10" dirty="0">
                <a:solidFill>
                  <a:schemeClr val="accent2">
                    <a:lumMod val="75000"/>
                  </a:schemeClr>
                </a:solidFill>
                <a:latin typeface="Times New Roman"/>
                <a:cs typeface="Times New Roman"/>
              </a:rPr>
              <a:t>формулювання</a:t>
            </a:r>
            <a:r>
              <a:rPr sz="2600" spc="-75" dirty="0">
                <a:solidFill>
                  <a:schemeClr val="accent2">
                    <a:lumMod val="75000"/>
                  </a:schemeClr>
                </a:solidFill>
                <a:latin typeface="Times New Roman"/>
                <a:cs typeface="Times New Roman"/>
              </a:rPr>
              <a:t> </a:t>
            </a:r>
            <a:r>
              <a:rPr sz="2600" spc="-10" dirty="0">
                <a:solidFill>
                  <a:schemeClr val="accent2">
                    <a:lumMod val="75000"/>
                  </a:schemeClr>
                </a:solidFill>
                <a:latin typeface="Times New Roman"/>
                <a:cs typeface="Times New Roman"/>
              </a:rPr>
              <a:t>теми;</a:t>
            </a:r>
            <a:endParaRPr sz="2600" dirty="0">
              <a:solidFill>
                <a:schemeClr val="accent2">
                  <a:lumMod val="75000"/>
                </a:schemeClr>
              </a:solidFill>
              <a:latin typeface="Times New Roman"/>
              <a:cs typeface="Times New Roman"/>
            </a:endParaRPr>
          </a:p>
          <a:p>
            <a:pPr marL="469900" indent="-457200">
              <a:lnSpc>
                <a:spcPct val="100000"/>
              </a:lnSpc>
              <a:spcBef>
                <a:spcPts val="385"/>
              </a:spcBef>
              <a:buFont typeface="Wingdings" panose="05000000000000000000" pitchFamily="2" charset="2"/>
              <a:buChar char="q"/>
            </a:pPr>
            <a:r>
              <a:rPr sz="2600" spc="-10" dirty="0">
                <a:solidFill>
                  <a:schemeClr val="accent2">
                    <a:lumMod val="75000"/>
                  </a:schemeClr>
                </a:solidFill>
                <a:latin typeface="Times New Roman"/>
                <a:cs typeface="Times New Roman"/>
              </a:rPr>
              <a:t>-</a:t>
            </a:r>
            <a:r>
              <a:rPr sz="2600" dirty="0">
                <a:solidFill>
                  <a:schemeClr val="accent2">
                    <a:lumMod val="75000"/>
                  </a:schemeClr>
                </a:solidFill>
                <a:latin typeface="Times New Roman"/>
                <a:cs typeface="Times New Roman"/>
              </a:rPr>
              <a:t>формування</a:t>
            </a:r>
            <a:r>
              <a:rPr sz="2600" spc="-95"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мети</a:t>
            </a:r>
            <a:r>
              <a:rPr sz="2600" spc="-40"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та</a:t>
            </a:r>
            <a:r>
              <a:rPr sz="2600" spc="-50"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завдань</a:t>
            </a:r>
            <a:r>
              <a:rPr sz="2600" spc="-55" dirty="0">
                <a:solidFill>
                  <a:schemeClr val="accent2">
                    <a:lumMod val="75000"/>
                  </a:schemeClr>
                </a:solidFill>
                <a:latin typeface="Times New Roman"/>
                <a:cs typeface="Times New Roman"/>
              </a:rPr>
              <a:t> </a:t>
            </a:r>
            <a:r>
              <a:rPr sz="2600" spc="-10" dirty="0">
                <a:solidFill>
                  <a:schemeClr val="accent2">
                    <a:lumMod val="75000"/>
                  </a:schemeClr>
                </a:solidFill>
                <a:latin typeface="Times New Roman"/>
                <a:cs typeface="Times New Roman"/>
              </a:rPr>
              <a:t>дослідження;</a:t>
            </a:r>
            <a:endParaRPr sz="2600" dirty="0">
              <a:solidFill>
                <a:schemeClr val="accent2">
                  <a:lumMod val="75000"/>
                </a:schemeClr>
              </a:solidFill>
              <a:latin typeface="Times New Roman"/>
              <a:cs typeface="Times New Roman"/>
            </a:endParaRPr>
          </a:p>
          <a:p>
            <a:pPr marL="469900" indent="-457200">
              <a:lnSpc>
                <a:spcPct val="100000"/>
              </a:lnSpc>
              <a:spcBef>
                <a:spcPts val="375"/>
              </a:spcBef>
              <a:buFont typeface="Wingdings" panose="05000000000000000000" pitchFamily="2" charset="2"/>
              <a:buChar char="q"/>
            </a:pPr>
            <a:r>
              <a:rPr sz="2600" spc="-10" dirty="0">
                <a:solidFill>
                  <a:schemeClr val="accent2">
                    <a:lumMod val="75000"/>
                  </a:schemeClr>
                </a:solidFill>
                <a:latin typeface="Times New Roman"/>
                <a:cs typeface="Times New Roman"/>
              </a:rPr>
              <a:t>-</a:t>
            </a:r>
            <a:r>
              <a:rPr sz="2600" dirty="0">
                <a:solidFill>
                  <a:schemeClr val="accent2">
                    <a:lumMod val="75000"/>
                  </a:schemeClr>
                </a:solidFill>
                <a:latin typeface="Times New Roman"/>
                <a:cs typeface="Times New Roman"/>
              </a:rPr>
              <a:t>висунення</a:t>
            </a:r>
            <a:r>
              <a:rPr sz="2600" spc="-70"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гіпотези,</a:t>
            </a:r>
            <a:r>
              <a:rPr sz="2600" spc="-40"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теоретичні</a:t>
            </a:r>
            <a:r>
              <a:rPr sz="2600" spc="-45" dirty="0">
                <a:solidFill>
                  <a:schemeClr val="accent2">
                    <a:lumMod val="75000"/>
                  </a:schemeClr>
                </a:solidFill>
                <a:latin typeface="Times New Roman"/>
                <a:cs typeface="Times New Roman"/>
              </a:rPr>
              <a:t> </a:t>
            </a:r>
            <a:r>
              <a:rPr sz="2600" spc="-10" dirty="0">
                <a:solidFill>
                  <a:schemeClr val="accent2">
                    <a:lumMod val="75000"/>
                  </a:schemeClr>
                </a:solidFill>
                <a:latin typeface="Times New Roman"/>
                <a:cs typeface="Times New Roman"/>
              </a:rPr>
              <a:t>дослідження;</a:t>
            </a:r>
            <a:endParaRPr sz="2600" dirty="0">
              <a:solidFill>
                <a:schemeClr val="accent2">
                  <a:lumMod val="75000"/>
                </a:schemeClr>
              </a:solidFill>
              <a:latin typeface="Times New Roman"/>
              <a:cs typeface="Times New Roman"/>
            </a:endParaRPr>
          </a:p>
          <a:p>
            <a:pPr marL="469900" indent="-457200">
              <a:lnSpc>
                <a:spcPct val="100000"/>
              </a:lnSpc>
              <a:spcBef>
                <a:spcPts val="375"/>
              </a:spcBef>
              <a:buFont typeface="Wingdings" panose="05000000000000000000" pitchFamily="2" charset="2"/>
              <a:buChar char="q"/>
            </a:pPr>
            <a:r>
              <a:rPr sz="2600" spc="-10" dirty="0">
                <a:solidFill>
                  <a:schemeClr val="accent2">
                    <a:lumMod val="75000"/>
                  </a:schemeClr>
                </a:solidFill>
                <a:latin typeface="Times New Roman"/>
                <a:cs typeface="Times New Roman"/>
              </a:rPr>
              <a:t>-</a:t>
            </a:r>
            <a:r>
              <a:rPr sz="2600" dirty="0">
                <a:solidFill>
                  <a:schemeClr val="accent2">
                    <a:lumMod val="75000"/>
                  </a:schemeClr>
                </a:solidFill>
                <a:latin typeface="Times New Roman"/>
                <a:cs typeface="Times New Roman"/>
              </a:rPr>
              <a:t>складання</a:t>
            </a:r>
            <a:r>
              <a:rPr sz="2600" spc="-40"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плану</a:t>
            </a:r>
            <a:r>
              <a:rPr sz="2600" spc="-20" dirty="0">
                <a:solidFill>
                  <a:schemeClr val="accent2">
                    <a:lumMod val="75000"/>
                  </a:schemeClr>
                </a:solidFill>
                <a:latin typeface="Times New Roman"/>
                <a:cs typeface="Times New Roman"/>
              </a:rPr>
              <a:t> </a:t>
            </a:r>
            <a:r>
              <a:rPr sz="2600" spc="-10" dirty="0">
                <a:solidFill>
                  <a:schemeClr val="accent2">
                    <a:lumMod val="75000"/>
                  </a:schemeClr>
                </a:solidFill>
                <a:latin typeface="Times New Roman"/>
                <a:cs typeface="Times New Roman"/>
              </a:rPr>
              <a:t>дослідження;</a:t>
            </a:r>
            <a:endParaRPr sz="2600" dirty="0">
              <a:solidFill>
                <a:schemeClr val="accent2">
                  <a:lumMod val="75000"/>
                </a:schemeClr>
              </a:solidFill>
              <a:latin typeface="Times New Roman"/>
              <a:cs typeface="Times New Roman"/>
            </a:endParaRPr>
          </a:p>
          <a:p>
            <a:pPr marL="469900" indent="-457200">
              <a:lnSpc>
                <a:spcPct val="100000"/>
              </a:lnSpc>
              <a:spcBef>
                <a:spcPts val="380"/>
              </a:spcBef>
              <a:buFont typeface="Wingdings" panose="05000000000000000000" pitchFamily="2" charset="2"/>
              <a:buChar char="q"/>
              <a:tabLst>
                <a:tab pos="203835" algn="l"/>
              </a:tabLst>
            </a:pPr>
            <a:r>
              <a:rPr sz="2600" dirty="0">
                <a:solidFill>
                  <a:schemeClr val="accent2">
                    <a:lumMod val="75000"/>
                  </a:schemeClr>
                </a:solidFill>
                <a:latin typeface="Times New Roman"/>
                <a:cs typeface="Times New Roman"/>
              </a:rPr>
              <a:t>реєстрація</a:t>
            </a:r>
            <a:r>
              <a:rPr sz="2600" spc="-40"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і</a:t>
            </a:r>
            <a:r>
              <a:rPr sz="2600" spc="-5"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збір</a:t>
            </a:r>
            <a:r>
              <a:rPr sz="2600" spc="-5" dirty="0">
                <a:solidFill>
                  <a:schemeClr val="accent2">
                    <a:lumMod val="75000"/>
                  </a:schemeClr>
                </a:solidFill>
                <a:latin typeface="Times New Roman"/>
                <a:cs typeface="Times New Roman"/>
              </a:rPr>
              <a:t> </a:t>
            </a:r>
            <a:r>
              <a:rPr sz="2600" spc="-10" dirty="0">
                <a:solidFill>
                  <a:schemeClr val="accent2">
                    <a:lumMod val="75000"/>
                  </a:schemeClr>
                </a:solidFill>
                <a:latin typeface="Times New Roman"/>
                <a:cs typeface="Times New Roman"/>
              </a:rPr>
              <a:t>статистичного</a:t>
            </a:r>
            <a:r>
              <a:rPr sz="2600" spc="-35" dirty="0">
                <a:solidFill>
                  <a:schemeClr val="accent2">
                    <a:lumMod val="75000"/>
                  </a:schemeClr>
                </a:solidFill>
                <a:latin typeface="Times New Roman"/>
                <a:cs typeface="Times New Roman"/>
              </a:rPr>
              <a:t> </a:t>
            </a:r>
            <a:r>
              <a:rPr sz="2600" spc="-10" dirty="0">
                <a:solidFill>
                  <a:schemeClr val="accent2">
                    <a:lumMod val="75000"/>
                  </a:schemeClr>
                </a:solidFill>
                <a:latin typeface="Times New Roman"/>
                <a:cs typeface="Times New Roman"/>
              </a:rPr>
              <a:t>матеріалу;</a:t>
            </a:r>
            <a:endParaRPr sz="2600" dirty="0">
              <a:solidFill>
                <a:schemeClr val="accent2">
                  <a:lumMod val="75000"/>
                </a:schemeClr>
              </a:solidFill>
              <a:latin typeface="Times New Roman"/>
              <a:cs typeface="Times New Roman"/>
            </a:endParaRPr>
          </a:p>
          <a:p>
            <a:pPr marL="469900" indent="-457200">
              <a:lnSpc>
                <a:spcPct val="100000"/>
              </a:lnSpc>
              <a:spcBef>
                <a:spcPts val="375"/>
              </a:spcBef>
              <a:buFont typeface="Wingdings" panose="05000000000000000000" pitchFamily="2" charset="2"/>
              <a:buChar char="q"/>
              <a:tabLst>
                <a:tab pos="203835" algn="l"/>
              </a:tabLst>
            </a:pPr>
            <a:r>
              <a:rPr sz="2600" dirty="0">
                <a:solidFill>
                  <a:schemeClr val="accent2">
                    <a:lumMod val="75000"/>
                  </a:schemeClr>
                </a:solidFill>
                <a:latin typeface="Times New Roman"/>
                <a:cs typeface="Times New Roman"/>
              </a:rPr>
              <a:t>розробка</a:t>
            </a:r>
            <a:r>
              <a:rPr sz="2600" spc="-80"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і</a:t>
            </a:r>
            <a:r>
              <a:rPr sz="2600" spc="-25"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зведення</a:t>
            </a:r>
            <a:r>
              <a:rPr sz="2600" spc="-50" dirty="0">
                <a:solidFill>
                  <a:schemeClr val="accent2">
                    <a:lumMod val="75000"/>
                  </a:schemeClr>
                </a:solidFill>
                <a:latin typeface="Times New Roman"/>
                <a:cs typeface="Times New Roman"/>
              </a:rPr>
              <a:t> </a:t>
            </a:r>
            <a:r>
              <a:rPr sz="2600" spc="-10" dirty="0">
                <a:solidFill>
                  <a:schemeClr val="accent2">
                    <a:lumMod val="75000"/>
                  </a:schemeClr>
                </a:solidFill>
                <a:latin typeface="Times New Roman"/>
                <a:cs typeface="Times New Roman"/>
              </a:rPr>
              <a:t>даних;</a:t>
            </a:r>
            <a:endParaRPr sz="2600" dirty="0">
              <a:solidFill>
                <a:schemeClr val="accent2">
                  <a:lumMod val="75000"/>
                </a:schemeClr>
              </a:solidFill>
              <a:latin typeface="Times New Roman"/>
              <a:cs typeface="Times New Roman"/>
            </a:endParaRPr>
          </a:p>
          <a:p>
            <a:pPr marL="469900" indent="-457200">
              <a:lnSpc>
                <a:spcPct val="100000"/>
              </a:lnSpc>
              <a:spcBef>
                <a:spcPts val="375"/>
              </a:spcBef>
              <a:buFont typeface="Wingdings" panose="05000000000000000000" pitchFamily="2" charset="2"/>
              <a:buChar char="q"/>
            </a:pPr>
            <a:r>
              <a:rPr sz="2600" spc="-10" dirty="0">
                <a:solidFill>
                  <a:schemeClr val="accent2">
                    <a:lumMod val="75000"/>
                  </a:schemeClr>
                </a:solidFill>
                <a:latin typeface="Times New Roman"/>
                <a:cs typeface="Times New Roman"/>
              </a:rPr>
              <a:t>-</a:t>
            </a:r>
            <a:r>
              <a:rPr sz="2600" dirty="0">
                <a:solidFill>
                  <a:schemeClr val="accent2">
                    <a:lumMod val="75000"/>
                  </a:schemeClr>
                </a:solidFill>
                <a:latin typeface="Times New Roman"/>
                <a:cs typeface="Times New Roman"/>
              </a:rPr>
              <a:t>статистичний</a:t>
            </a:r>
            <a:r>
              <a:rPr sz="2600" spc="-120" dirty="0">
                <a:solidFill>
                  <a:schemeClr val="accent2">
                    <a:lumMod val="75000"/>
                  </a:schemeClr>
                </a:solidFill>
                <a:latin typeface="Times New Roman"/>
                <a:cs typeface="Times New Roman"/>
              </a:rPr>
              <a:t> </a:t>
            </a:r>
            <a:r>
              <a:rPr sz="2600" spc="-10" dirty="0">
                <a:solidFill>
                  <a:schemeClr val="accent2">
                    <a:lumMod val="75000"/>
                  </a:schemeClr>
                </a:solidFill>
                <a:latin typeface="Times New Roman"/>
                <a:cs typeface="Times New Roman"/>
              </a:rPr>
              <a:t>аналіз;</a:t>
            </a:r>
            <a:endParaRPr sz="2600" dirty="0">
              <a:solidFill>
                <a:schemeClr val="accent2">
                  <a:lumMod val="75000"/>
                </a:schemeClr>
              </a:solidFill>
              <a:latin typeface="Times New Roman"/>
              <a:cs typeface="Times New Roman"/>
            </a:endParaRPr>
          </a:p>
          <a:p>
            <a:pPr marL="469900" indent="-457200">
              <a:lnSpc>
                <a:spcPct val="100000"/>
              </a:lnSpc>
              <a:spcBef>
                <a:spcPts val="380"/>
              </a:spcBef>
              <a:buFont typeface="Wingdings" panose="05000000000000000000" pitchFamily="2" charset="2"/>
              <a:buChar char="q"/>
            </a:pPr>
            <a:r>
              <a:rPr sz="2600" spc="-10" dirty="0">
                <a:solidFill>
                  <a:schemeClr val="accent2">
                    <a:lumMod val="75000"/>
                  </a:schemeClr>
                </a:solidFill>
                <a:latin typeface="Times New Roman"/>
                <a:cs typeface="Times New Roman"/>
              </a:rPr>
              <a:t>-</a:t>
            </a:r>
            <a:r>
              <a:rPr sz="2600" dirty="0">
                <a:solidFill>
                  <a:schemeClr val="accent2">
                    <a:lumMod val="75000"/>
                  </a:schemeClr>
                </a:solidFill>
                <a:latin typeface="Times New Roman"/>
                <a:cs typeface="Times New Roman"/>
              </a:rPr>
              <a:t>інтерпретація</a:t>
            </a:r>
            <a:r>
              <a:rPr sz="2600" spc="-30"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отриманих</a:t>
            </a:r>
            <a:r>
              <a:rPr sz="2600" spc="-10" dirty="0">
                <a:solidFill>
                  <a:schemeClr val="accent2">
                    <a:lumMod val="75000"/>
                  </a:schemeClr>
                </a:solidFill>
                <a:latin typeface="Times New Roman"/>
                <a:cs typeface="Times New Roman"/>
              </a:rPr>
              <a:t> результатів;</a:t>
            </a:r>
            <a:endParaRPr sz="2600" dirty="0">
              <a:solidFill>
                <a:schemeClr val="accent2">
                  <a:lumMod val="75000"/>
                </a:schemeClr>
              </a:solidFill>
              <a:latin typeface="Times New Roman"/>
              <a:cs typeface="Times New Roman"/>
            </a:endParaRPr>
          </a:p>
          <a:p>
            <a:pPr marL="469900" indent="-457200">
              <a:lnSpc>
                <a:spcPct val="100000"/>
              </a:lnSpc>
              <a:spcBef>
                <a:spcPts val="375"/>
              </a:spcBef>
              <a:buFont typeface="Wingdings" panose="05000000000000000000" pitchFamily="2" charset="2"/>
              <a:buChar char="q"/>
            </a:pPr>
            <a:r>
              <a:rPr sz="2600" spc="-10" dirty="0">
                <a:solidFill>
                  <a:schemeClr val="accent2">
                    <a:lumMod val="75000"/>
                  </a:schemeClr>
                </a:solidFill>
                <a:latin typeface="Times New Roman"/>
                <a:cs typeface="Times New Roman"/>
              </a:rPr>
              <a:t>-формулювання</a:t>
            </a:r>
            <a:r>
              <a:rPr sz="2600" spc="-65"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висновків</a:t>
            </a:r>
            <a:r>
              <a:rPr sz="2600" spc="-60"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та</a:t>
            </a:r>
            <a:r>
              <a:rPr sz="2600" spc="-55" dirty="0">
                <a:solidFill>
                  <a:schemeClr val="accent2">
                    <a:lumMod val="75000"/>
                  </a:schemeClr>
                </a:solidFill>
                <a:latin typeface="Times New Roman"/>
                <a:cs typeface="Times New Roman"/>
              </a:rPr>
              <a:t> </a:t>
            </a:r>
            <a:r>
              <a:rPr sz="2600" spc="-10" dirty="0">
                <a:solidFill>
                  <a:schemeClr val="accent2">
                    <a:lumMod val="75000"/>
                  </a:schemeClr>
                </a:solidFill>
                <a:latin typeface="Times New Roman"/>
                <a:cs typeface="Times New Roman"/>
              </a:rPr>
              <a:t>пропозицій;</a:t>
            </a:r>
            <a:endParaRPr sz="2600" dirty="0">
              <a:solidFill>
                <a:schemeClr val="accent2">
                  <a:lumMod val="75000"/>
                </a:schemeClr>
              </a:solidFill>
              <a:latin typeface="Times New Roman"/>
              <a:cs typeface="Times New Roman"/>
            </a:endParaRPr>
          </a:p>
          <a:p>
            <a:pPr marL="469900" indent="-457200">
              <a:lnSpc>
                <a:spcPct val="100000"/>
              </a:lnSpc>
              <a:spcBef>
                <a:spcPts val="375"/>
              </a:spcBef>
              <a:buFont typeface="Wingdings" panose="05000000000000000000" pitchFamily="2" charset="2"/>
              <a:buChar char="q"/>
            </a:pPr>
            <a:r>
              <a:rPr sz="2600" spc="-10" dirty="0">
                <a:solidFill>
                  <a:schemeClr val="accent2">
                    <a:lumMod val="75000"/>
                  </a:schemeClr>
                </a:solidFill>
                <a:latin typeface="Times New Roman"/>
                <a:cs typeface="Times New Roman"/>
              </a:rPr>
              <a:t>-</a:t>
            </a:r>
            <a:r>
              <a:rPr sz="2600" dirty="0">
                <a:solidFill>
                  <a:schemeClr val="accent2">
                    <a:lumMod val="75000"/>
                  </a:schemeClr>
                </a:solidFill>
                <a:latin typeface="Times New Roman"/>
                <a:cs typeface="Times New Roman"/>
              </a:rPr>
              <a:t>літературний</a:t>
            </a:r>
            <a:r>
              <a:rPr sz="2600" spc="-80"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виклад</a:t>
            </a:r>
            <a:r>
              <a:rPr sz="2600" spc="-80"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матеріалів</a:t>
            </a:r>
            <a:r>
              <a:rPr sz="2600" spc="-45"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дослідження</a:t>
            </a:r>
            <a:r>
              <a:rPr sz="2600" spc="-50"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та</a:t>
            </a:r>
            <a:r>
              <a:rPr sz="2600" spc="-60" dirty="0">
                <a:solidFill>
                  <a:schemeClr val="accent2">
                    <a:lumMod val="75000"/>
                  </a:schemeClr>
                </a:solidFill>
                <a:latin typeface="Times New Roman"/>
                <a:cs typeface="Times New Roman"/>
              </a:rPr>
              <a:t> </a:t>
            </a:r>
            <a:r>
              <a:rPr sz="2600" dirty="0">
                <a:solidFill>
                  <a:schemeClr val="accent2">
                    <a:lumMod val="75000"/>
                  </a:schemeClr>
                </a:solidFill>
                <a:latin typeface="Times New Roman"/>
                <a:cs typeface="Times New Roman"/>
              </a:rPr>
              <a:t>оформлення</a:t>
            </a:r>
            <a:r>
              <a:rPr sz="2600" spc="-65" dirty="0">
                <a:solidFill>
                  <a:schemeClr val="accent2">
                    <a:lumMod val="75000"/>
                  </a:schemeClr>
                </a:solidFill>
                <a:latin typeface="Times New Roman"/>
                <a:cs typeface="Times New Roman"/>
              </a:rPr>
              <a:t> </a:t>
            </a:r>
            <a:r>
              <a:rPr sz="2600" spc="-10" dirty="0">
                <a:solidFill>
                  <a:schemeClr val="accent2">
                    <a:lumMod val="75000"/>
                  </a:schemeClr>
                </a:solidFill>
                <a:latin typeface="Times New Roman"/>
                <a:cs typeface="Times New Roman"/>
              </a:rPr>
              <a:t>роботи;</a:t>
            </a:r>
            <a:endParaRPr sz="2600" dirty="0">
              <a:solidFill>
                <a:schemeClr val="accent2">
                  <a:lumMod val="75000"/>
                </a:schemeClr>
              </a:solidFill>
              <a:latin typeface="Times New Roman"/>
              <a:cs typeface="Times New Roman"/>
            </a:endParaRPr>
          </a:p>
          <a:p>
            <a:pPr marL="469900" indent="-457200">
              <a:lnSpc>
                <a:spcPct val="100000"/>
              </a:lnSpc>
              <a:spcBef>
                <a:spcPts val="380"/>
              </a:spcBef>
              <a:buFont typeface="Wingdings" panose="05000000000000000000" pitchFamily="2" charset="2"/>
              <a:buChar char="q"/>
            </a:pPr>
            <a:r>
              <a:rPr sz="2600" spc="-10" dirty="0">
                <a:solidFill>
                  <a:schemeClr val="accent2">
                    <a:lumMod val="75000"/>
                  </a:schemeClr>
                </a:solidFill>
                <a:latin typeface="Times New Roman"/>
                <a:cs typeface="Times New Roman"/>
              </a:rPr>
              <a:t>-апробація.</a:t>
            </a:r>
            <a:endParaRPr sz="2600" dirty="0">
              <a:solidFill>
                <a:schemeClr val="accent2">
                  <a:lumMod val="75000"/>
                </a:schemeClr>
              </a:solidFill>
              <a:latin typeface="Times New Roman"/>
              <a:cs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0600" y="457200"/>
            <a:ext cx="9121140" cy="830997"/>
          </a:xfrm>
          <a:prstGeom prst="rect">
            <a:avLst/>
          </a:prstGeom>
        </p:spPr>
        <p:txBody>
          <a:bodyPr vert="horz" wrap="square" lIns="0" tIns="60960" rIns="0" bIns="0" rtlCol="0">
            <a:spAutoFit/>
          </a:bodyPr>
          <a:lstStyle/>
          <a:p>
            <a:pPr marL="12700" marR="5080" indent="537845">
              <a:lnSpc>
                <a:spcPts val="3020"/>
              </a:lnSpc>
              <a:spcBef>
                <a:spcPts val="480"/>
              </a:spcBef>
            </a:pPr>
            <a:r>
              <a:rPr sz="2800" b="1" dirty="0">
                <a:solidFill>
                  <a:srgbClr val="0070C0"/>
                </a:solidFill>
                <a:latin typeface="Times New Roman"/>
                <a:cs typeface="Times New Roman"/>
              </a:rPr>
              <a:t>Планування</a:t>
            </a:r>
            <a:r>
              <a:rPr sz="2800" b="1" spc="-90" dirty="0">
                <a:solidFill>
                  <a:srgbClr val="0070C0"/>
                </a:solidFill>
                <a:latin typeface="Times New Roman"/>
                <a:cs typeface="Times New Roman"/>
              </a:rPr>
              <a:t> </a:t>
            </a:r>
            <a:r>
              <a:rPr sz="2800" b="1" dirty="0">
                <a:solidFill>
                  <a:srgbClr val="0070C0"/>
                </a:solidFill>
                <a:latin typeface="Times New Roman"/>
                <a:cs typeface="Times New Roman"/>
              </a:rPr>
              <a:t>дослідження</a:t>
            </a:r>
            <a:r>
              <a:rPr sz="2800" b="1" spc="-95" dirty="0">
                <a:solidFill>
                  <a:srgbClr val="0070C0"/>
                </a:solidFill>
                <a:latin typeface="Times New Roman"/>
                <a:cs typeface="Times New Roman"/>
              </a:rPr>
              <a:t> </a:t>
            </a:r>
            <a:r>
              <a:rPr sz="2800" b="1" dirty="0">
                <a:solidFill>
                  <a:srgbClr val="0070C0"/>
                </a:solidFill>
                <a:latin typeface="Times New Roman"/>
                <a:cs typeface="Times New Roman"/>
              </a:rPr>
              <a:t>складається</a:t>
            </a:r>
            <a:r>
              <a:rPr sz="2800" b="1" spc="-95" dirty="0">
                <a:solidFill>
                  <a:srgbClr val="0070C0"/>
                </a:solidFill>
                <a:latin typeface="Times New Roman"/>
                <a:cs typeface="Times New Roman"/>
              </a:rPr>
              <a:t> </a:t>
            </a:r>
            <a:r>
              <a:rPr sz="2800" b="1" dirty="0">
                <a:solidFill>
                  <a:srgbClr val="0070C0"/>
                </a:solidFill>
                <a:latin typeface="Times New Roman"/>
                <a:cs typeface="Times New Roman"/>
              </a:rPr>
              <a:t>з</a:t>
            </a:r>
            <a:r>
              <a:rPr sz="2800" b="1" spc="-105" dirty="0">
                <a:solidFill>
                  <a:srgbClr val="0070C0"/>
                </a:solidFill>
                <a:latin typeface="Times New Roman"/>
                <a:cs typeface="Times New Roman"/>
              </a:rPr>
              <a:t> </a:t>
            </a:r>
            <a:r>
              <a:rPr sz="2800" b="1" spc="-10" dirty="0">
                <a:solidFill>
                  <a:srgbClr val="0070C0"/>
                </a:solidFill>
                <a:latin typeface="Times New Roman"/>
                <a:cs typeface="Times New Roman"/>
              </a:rPr>
              <a:t>визначення</a:t>
            </a:r>
            <a:r>
              <a:rPr sz="2800" b="1" spc="-95" dirty="0">
                <a:solidFill>
                  <a:srgbClr val="0070C0"/>
                </a:solidFill>
                <a:latin typeface="Times New Roman"/>
                <a:cs typeface="Times New Roman"/>
              </a:rPr>
              <a:t> </a:t>
            </a:r>
            <a:r>
              <a:rPr sz="2800" b="1" spc="-20" dirty="0">
                <a:solidFill>
                  <a:srgbClr val="0070C0"/>
                </a:solidFill>
                <a:latin typeface="Times New Roman"/>
                <a:cs typeface="Times New Roman"/>
              </a:rPr>
              <a:t>типу </a:t>
            </a:r>
            <a:r>
              <a:rPr sz="2800" b="1" dirty="0">
                <a:solidFill>
                  <a:srgbClr val="0070C0"/>
                </a:solidFill>
                <a:latin typeface="Times New Roman"/>
                <a:cs typeface="Times New Roman"/>
              </a:rPr>
              <a:t>дослідження</a:t>
            </a:r>
            <a:r>
              <a:rPr sz="2800" b="1" spc="-95" dirty="0">
                <a:solidFill>
                  <a:srgbClr val="0070C0"/>
                </a:solidFill>
                <a:latin typeface="Times New Roman"/>
                <a:cs typeface="Times New Roman"/>
              </a:rPr>
              <a:t> </a:t>
            </a:r>
            <a:r>
              <a:rPr sz="2800" b="1" dirty="0">
                <a:solidFill>
                  <a:srgbClr val="0070C0"/>
                </a:solidFill>
                <a:latin typeface="Times New Roman"/>
                <a:cs typeface="Times New Roman"/>
              </a:rPr>
              <a:t>та</a:t>
            </a:r>
            <a:r>
              <a:rPr sz="2800" b="1" spc="-85" dirty="0">
                <a:solidFill>
                  <a:srgbClr val="0070C0"/>
                </a:solidFill>
                <a:latin typeface="Times New Roman"/>
                <a:cs typeface="Times New Roman"/>
              </a:rPr>
              <a:t> </a:t>
            </a:r>
            <a:r>
              <a:rPr sz="2800" b="1" dirty="0">
                <a:solidFill>
                  <a:srgbClr val="0070C0"/>
                </a:solidFill>
                <a:latin typeface="Times New Roman"/>
                <a:cs typeface="Times New Roman"/>
              </a:rPr>
              <a:t>розміру</a:t>
            </a:r>
            <a:r>
              <a:rPr sz="2800" b="1" spc="-80" dirty="0">
                <a:solidFill>
                  <a:srgbClr val="0070C0"/>
                </a:solidFill>
                <a:latin typeface="Times New Roman"/>
                <a:cs typeface="Times New Roman"/>
              </a:rPr>
              <a:t> </a:t>
            </a:r>
            <a:r>
              <a:rPr sz="2800" b="1" spc="-10" dirty="0">
                <a:solidFill>
                  <a:srgbClr val="0070C0"/>
                </a:solidFill>
                <a:latin typeface="Times New Roman"/>
                <a:cs typeface="Times New Roman"/>
              </a:rPr>
              <a:t>вибірки</a:t>
            </a:r>
            <a:r>
              <a:rPr sz="2800" b="1" spc="-10" dirty="0" smtClean="0">
                <a:solidFill>
                  <a:srgbClr val="0070C0"/>
                </a:solidFill>
                <a:latin typeface="Times New Roman"/>
                <a:cs typeface="Times New Roman"/>
              </a:rPr>
              <a:t>.</a:t>
            </a:r>
            <a:endParaRPr sz="2800" dirty="0">
              <a:latin typeface="Times New Roman"/>
              <a:cs typeface="Times New Roman"/>
            </a:endParaRPr>
          </a:p>
        </p:txBody>
      </p:sp>
      <p:sp>
        <p:nvSpPr>
          <p:cNvPr id="3" name="object 3"/>
          <p:cNvSpPr txBox="1"/>
          <p:nvPr/>
        </p:nvSpPr>
        <p:spPr>
          <a:xfrm>
            <a:off x="1455166" y="3190519"/>
            <a:ext cx="1612900" cy="1001813"/>
          </a:xfrm>
          <a:prstGeom prst="rect">
            <a:avLst/>
          </a:prstGeom>
        </p:spPr>
        <p:txBody>
          <a:bodyPr vert="horz" wrap="square" lIns="0" tIns="12700" rIns="0" bIns="0" rtlCol="0">
            <a:spAutoFit/>
          </a:bodyPr>
          <a:lstStyle/>
          <a:p>
            <a:pPr marL="12700" marR="5080">
              <a:lnSpc>
                <a:spcPct val="120100"/>
              </a:lnSpc>
              <a:spcBef>
                <a:spcPts val="100"/>
              </a:spcBef>
            </a:pPr>
            <a:r>
              <a:rPr sz="2800" i="1" dirty="0">
                <a:solidFill>
                  <a:srgbClr val="0070C0"/>
                </a:solidFill>
                <a:latin typeface="Times New Roman"/>
                <a:cs typeface="Times New Roman"/>
              </a:rPr>
              <a:t>за</a:t>
            </a:r>
            <a:r>
              <a:rPr sz="2800" i="1" spc="-15" dirty="0">
                <a:solidFill>
                  <a:srgbClr val="0070C0"/>
                </a:solidFill>
                <a:latin typeface="Times New Roman"/>
                <a:cs typeface="Times New Roman"/>
              </a:rPr>
              <a:t> </a:t>
            </a:r>
            <a:r>
              <a:rPr sz="2800" i="1" spc="-20" dirty="0">
                <a:solidFill>
                  <a:srgbClr val="0070C0"/>
                </a:solidFill>
                <a:latin typeface="Times New Roman"/>
                <a:cs typeface="Times New Roman"/>
              </a:rPr>
              <a:t>метою: </a:t>
            </a:r>
            <a:r>
              <a:rPr sz="2800" i="1" dirty="0">
                <a:solidFill>
                  <a:srgbClr val="0070C0"/>
                </a:solidFill>
                <a:latin typeface="Times New Roman"/>
                <a:cs typeface="Times New Roman"/>
              </a:rPr>
              <a:t>за</a:t>
            </a:r>
            <a:r>
              <a:rPr sz="2800" i="1" spc="-5" dirty="0">
                <a:solidFill>
                  <a:srgbClr val="0070C0"/>
                </a:solidFill>
                <a:latin typeface="Times New Roman"/>
                <a:cs typeface="Times New Roman"/>
              </a:rPr>
              <a:t> </a:t>
            </a:r>
            <a:r>
              <a:rPr sz="2800" i="1" spc="-10" dirty="0">
                <a:solidFill>
                  <a:srgbClr val="0070C0"/>
                </a:solidFill>
                <a:latin typeface="Times New Roman"/>
                <a:cs typeface="Times New Roman"/>
              </a:rPr>
              <a:t>часом:</a:t>
            </a:r>
            <a:endParaRPr sz="2800" dirty="0">
              <a:solidFill>
                <a:srgbClr val="0070C0"/>
              </a:solidFill>
              <a:latin typeface="Times New Roman"/>
              <a:cs typeface="Times New Roman"/>
            </a:endParaRPr>
          </a:p>
        </p:txBody>
      </p:sp>
      <p:sp>
        <p:nvSpPr>
          <p:cNvPr id="4" name="object 4"/>
          <p:cNvSpPr txBox="1"/>
          <p:nvPr/>
        </p:nvSpPr>
        <p:spPr>
          <a:xfrm>
            <a:off x="3276600" y="3185554"/>
            <a:ext cx="5998845" cy="1001813"/>
          </a:xfrm>
          <a:prstGeom prst="rect">
            <a:avLst/>
          </a:prstGeom>
        </p:spPr>
        <p:txBody>
          <a:bodyPr vert="horz" wrap="square" lIns="0" tIns="12700" rIns="0" bIns="0" rtlCol="0">
            <a:spAutoFit/>
          </a:bodyPr>
          <a:lstStyle/>
          <a:p>
            <a:pPr marL="12700" marR="5080">
              <a:lnSpc>
                <a:spcPct val="120100"/>
              </a:lnSpc>
              <a:spcBef>
                <a:spcPts val="100"/>
              </a:spcBef>
            </a:pPr>
            <a:r>
              <a:rPr sz="2800" b="1" spc="-10" dirty="0">
                <a:solidFill>
                  <a:srgbClr val="0070C0"/>
                </a:solidFill>
                <a:latin typeface="Times New Roman"/>
                <a:cs typeface="Times New Roman"/>
              </a:rPr>
              <a:t>висування</a:t>
            </a:r>
            <a:r>
              <a:rPr sz="2800" b="1" spc="-105" dirty="0">
                <a:solidFill>
                  <a:srgbClr val="0070C0"/>
                </a:solidFill>
                <a:latin typeface="Times New Roman"/>
                <a:cs typeface="Times New Roman"/>
              </a:rPr>
              <a:t> </a:t>
            </a:r>
            <a:r>
              <a:rPr sz="2800" b="1" dirty="0">
                <a:solidFill>
                  <a:srgbClr val="0070C0"/>
                </a:solidFill>
                <a:latin typeface="Times New Roman"/>
                <a:cs typeface="Times New Roman"/>
              </a:rPr>
              <a:t>гіпотези,</a:t>
            </a:r>
            <a:r>
              <a:rPr sz="2800" b="1" spc="-120" dirty="0">
                <a:solidFill>
                  <a:srgbClr val="0070C0"/>
                </a:solidFill>
                <a:latin typeface="Times New Roman"/>
                <a:cs typeface="Times New Roman"/>
              </a:rPr>
              <a:t> </a:t>
            </a:r>
            <a:r>
              <a:rPr sz="2800" b="1" dirty="0">
                <a:solidFill>
                  <a:srgbClr val="0070C0"/>
                </a:solidFill>
                <a:latin typeface="Times New Roman"/>
                <a:cs typeface="Times New Roman"/>
              </a:rPr>
              <a:t>перевірка</a:t>
            </a:r>
            <a:r>
              <a:rPr sz="2800" b="1" spc="-114" dirty="0">
                <a:solidFill>
                  <a:srgbClr val="0070C0"/>
                </a:solidFill>
                <a:latin typeface="Times New Roman"/>
                <a:cs typeface="Times New Roman"/>
              </a:rPr>
              <a:t> </a:t>
            </a:r>
            <a:r>
              <a:rPr sz="2800" b="1" spc="-10" dirty="0">
                <a:solidFill>
                  <a:srgbClr val="0070C0"/>
                </a:solidFill>
                <a:latin typeface="Times New Roman"/>
                <a:cs typeface="Times New Roman"/>
              </a:rPr>
              <a:t>гіпотези; </a:t>
            </a:r>
            <a:r>
              <a:rPr sz="2800" b="1" spc="-20" dirty="0">
                <a:solidFill>
                  <a:srgbClr val="0070C0"/>
                </a:solidFill>
                <a:latin typeface="Times New Roman"/>
                <a:cs typeface="Times New Roman"/>
              </a:rPr>
              <a:t>одномоментні,</a:t>
            </a:r>
            <a:r>
              <a:rPr sz="2800" b="1" spc="-105" dirty="0">
                <a:solidFill>
                  <a:srgbClr val="0070C0"/>
                </a:solidFill>
                <a:latin typeface="Times New Roman"/>
                <a:cs typeface="Times New Roman"/>
              </a:rPr>
              <a:t> </a:t>
            </a:r>
            <a:r>
              <a:rPr sz="2800" b="1" spc="-10" dirty="0">
                <a:solidFill>
                  <a:srgbClr val="0070C0"/>
                </a:solidFill>
                <a:latin typeface="Times New Roman"/>
                <a:cs typeface="Times New Roman"/>
              </a:rPr>
              <a:t>динамічні;</a:t>
            </a:r>
            <a:endParaRPr sz="2800" b="1" dirty="0">
              <a:solidFill>
                <a:srgbClr val="0070C0"/>
              </a:solidFill>
              <a:latin typeface="Times New Roman"/>
              <a:cs typeface="Times New Roman"/>
            </a:endParaRPr>
          </a:p>
        </p:txBody>
      </p:sp>
      <p:sp>
        <p:nvSpPr>
          <p:cNvPr id="5" name="object 5"/>
          <p:cNvSpPr txBox="1"/>
          <p:nvPr/>
        </p:nvSpPr>
        <p:spPr>
          <a:xfrm>
            <a:off x="1455166" y="4215532"/>
            <a:ext cx="9363710" cy="1569019"/>
          </a:xfrm>
          <a:prstGeom prst="rect">
            <a:avLst/>
          </a:prstGeom>
        </p:spPr>
        <p:txBody>
          <a:bodyPr vert="horz" wrap="square" lIns="0" tIns="95885" rIns="0" bIns="0" rtlCol="0">
            <a:spAutoFit/>
          </a:bodyPr>
          <a:lstStyle/>
          <a:p>
            <a:pPr marL="12700">
              <a:lnSpc>
                <a:spcPct val="100000"/>
              </a:lnSpc>
              <a:spcBef>
                <a:spcPts val="755"/>
              </a:spcBef>
              <a:tabLst>
                <a:tab pos="4022090" algn="l"/>
              </a:tabLst>
            </a:pPr>
            <a:r>
              <a:rPr sz="2800" i="1" dirty="0">
                <a:solidFill>
                  <a:srgbClr val="0070C0"/>
                </a:solidFill>
                <a:latin typeface="Times New Roman"/>
                <a:cs typeface="Times New Roman"/>
              </a:rPr>
              <a:t>за</a:t>
            </a:r>
            <a:r>
              <a:rPr sz="2800" i="1" spc="-80" dirty="0">
                <a:solidFill>
                  <a:srgbClr val="0070C0"/>
                </a:solidFill>
                <a:latin typeface="Times New Roman"/>
                <a:cs typeface="Times New Roman"/>
              </a:rPr>
              <a:t> </a:t>
            </a:r>
            <a:r>
              <a:rPr sz="2800" i="1" dirty="0">
                <a:solidFill>
                  <a:srgbClr val="0070C0"/>
                </a:solidFill>
                <a:latin typeface="Times New Roman"/>
                <a:cs typeface="Times New Roman"/>
              </a:rPr>
              <a:t>наявністю</a:t>
            </a:r>
            <a:r>
              <a:rPr sz="2800" i="1" spc="-85" dirty="0">
                <a:solidFill>
                  <a:srgbClr val="0070C0"/>
                </a:solidFill>
                <a:latin typeface="Times New Roman"/>
                <a:cs typeface="Times New Roman"/>
              </a:rPr>
              <a:t> </a:t>
            </a:r>
            <a:r>
              <a:rPr sz="2800" i="1" spc="-10" dirty="0">
                <a:solidFill>
                  <a:srgbClr val="0070C0"/>
                </a:solidFill>
                <a:latin typeface="Times New Roman"/>
                <a:cs typeface="Times New Roman"/>
              </a:rPr>
              <a:t>втручання:</a:t>
            </a:r>
            <a:r>
              <a:rPr sz="2800" i="1" dirty="0">
                <a:solidFill>
                  <a:srgbClr val="0070C0"/>
                </a:solidFill>
                <a:latin typeface="Times New Roman"/>
                <a:cs typeface="Times New Roman"/>
              </a:rPr>
              <a:t>	</a:t>
            </a:r>
            <a:r>
              <a:rPr sz="2800" dirty="0">
                <a:solidFill>
                  <a:srgbClr val="0070C0"/>
                </a:solidFill>
                <a:latin typeface="Times New Roman"/>
                <a:cs typeface="Times New Roman"/>
              </a:rPr>
              <a:t>п</a:t>
            </a:r>
            <a:r>
              <a:rPr sz="2800" b="1" dirty="0">
                <a:solidFill>
                  <a:srgbClr val="0070C0"/>
                </a:solidFill>
                <a:latin typeface="Times New Roman"/>
                <a:cs typeface="Times New Roman"/>
              </a:rPr>
              <a:t>асивні</a:t>
            </a:r>
            <a:r>
              <a:rPr sz="2800" b="1" spc="-25" dirty="0">
                <a:solidFill>
                  <a:srgbClr val="0070C0"/>
                </a:solidFill>
                <a:latin typeface="Times New Roman"/>
                <a:cs typeface="Times New Roman"/>
              </a:rPr>
              <a:t> </a:t>
            </a:r>
            <a:r>
              <a:rPr sz="2800" b="1" dirty="0">
                <a:solidFill>
                  <a:srgbClr val="0070C0"/>
                </a:solidFill>
                <a:latin typeface="Times New Roman"/>
                <a:cs typeface="Times New Roman"/>
              </a:rPr>
              <a:t>та</a:t>
            </a:r>
            <a:r>
              <a:rPr sz="2800" b="1" spc="-45" dirty="0">
                <a:solidFill>
                  <a:srgbClr val="0070C0"/>
                </a:solidFill>
                <a:latin typeface="Times New Roman"/>
                <a:cs typeface="Times New Roman"/>
              </a:rPr>
              <a:t> </a:t>
            </a:r>
            <a:r>
              <a:rPr sz="2800" b="1" spc="-10" dirty="0">
                <a:solidFill>
                  <a:srgbClr val="0070C0"/>
                </a:solidFill>
                <a:latin typeface="Times New Roman"/>
                <a:cs typeface="Times New Roman"/>
              </a:rPr>
              <a:t>активні;</a:t>
            </a:r>
            <a:endParaRPr sz="2800" b="1" dirty="0">
              <a:solidFill>
                <a:srgbClr val="0070C0"/>
              </a:solidFill>
              <a:latin typeface="Times New Roman"/>
              <a:cs typeface="Times New Roman"/>
            </a:endParaRPr>
          </a:p>
          <a:p>
            <a:pPr marL="12700">
              <a:lnSpc>
                <a:spcPct val="100000"/>
              </a:lnSpc>
              <a:spcBef>
                <a:spcPts val="660"/>
              </a:spcBef>
            </a:pPr>
            <a:r>
              <a:rPr sz="2800" i="1" dirty="0">
                <a:solidFill>
                  <a:srgbClr val="0070C0"/>
                </a:solidFill>
                <a:latin typeface="Times New Roman"/>
                <a:cs typeface="Times New Roman"/>
              </a:rPr>
              <a:t>за</a:t>
            </a:r>
            <a:r>
              <a:rPr sz="2800" i="1" spc="-55" dirty="0">
                <a:solidFill>
                  <a:srgbClr val="0070C0"/>
                </a:solidFill>
                <a:latin typeface="Times New Roman"/>
                <a:cs typeface="Times New Roman"/>
              </a:rPr>
              <a:t> </a:t>
            </a:r>
            <a:r>
              <a:rPr sz="2800" i="1" dirty="0">
                <a:solidFill>
                  <a:srgbClr val="0070C0"/>
                </a:solidFill>
                <a:latin typeface="Times New Roman"/>
                <a:cs typeface="Times New Roman"/>
              </a:rPr>
              <a:t>співвідношенням</a:t>
            </a:r>
            <a:r>
              <a:rPr sz="2800" i="1" spc="-65" dirty="0">
                <a:solidFill>
                  <a:srgbClr val="0070C0"/>
                </a:solidFill>
                <a:latin typeface="Times New Roman"/>
                <a:cs typeface="Times New Roman"/>
              </a:rPr>
              <a:t> </a:t>
            </a:r>
            <a:r>
              <a:rPr sz="2800" i="1" dirty="0">
                <a:solidFill>
                  <a:srgbClr val="0070C0"/>
                </a:solidFill>
                <a:latin typeface="Times New Roman"/>
                <a:cs typeface="Times New Roman"/>
              </a:rPr>
              <a:t>часу</a:t>
            </a:r>
            <a:r>
              <a:rPr sz="2800" i="1" spc="-55" dirty="0">
                <a:solidFill>
                  <a:srgbClr val="0070C0"/>
                </a:solidFill>
                <a:latin typeface="Times New Roman"/>
                <a:cs typeface="Times New Roman"/>
              </a:rPr>
              <a:t> </a:t>
            </a:r>
            <a:r>
              <a:rPr lang="uk-UA" sz="2800" i="1" dirty="0" smtClean="0">
                <a:solidFill>
                  <a:srgbClr val="0070C0"/>
                </a:solidFill>
                <a:latin typeface="Times New Roman"/>
                <a:cs typeface="Times New Roman"/>
              </a:rPr>
              <a:t>збору</a:t>
            </a:r>
            <a:r>
              <a:rPr sz="2800" i="1" spc="-65" dirty="0" smtClean="0">
                <a:solidFill>
                  <a:srgbClr val="0070C0"/>
                </a:solidFill>
                <a:latin typeface="Times New Roman"/>
                <a:cs typeface="Times New Roman"/>
              </a:rPr>
              <a:t> </a:t>
            </a:r>
            <a:r>
              <a:rPr sz="2800" i="1" dirty="0" smtClean="0">
                <a:solidFill>
                  <a:srgbClr val="0070C0"/>
                </a:solidFill>
                <a:latin typeface="Times New Roman"/>
                <a:cs typeface="Times New Roman"/>
              </a:rPr>
              <a:t>даних</a:t>
            </a:r>
            <a:endParaRPr lang="ru-RU" sz="2800" i="1" dirty="0" smtClean="0">
              <a:solidFill>
                <a:srgbClr val="0070C0"/>
              </a:solidFill>
              <a:latin typeface="Times New Roman"/>
              <a:cs typeface="Times New Roman"/>
            </a:endParaRPr>
          </a:p>
          <a:p>
            <a:pPr marL="12700">
              <a:lnSpc>
                <a:spcPct val="100000"/>
              </a:lnSpc>
              <a:spcBef>
                <a:spcPts val="660"/>
              </a:spcBef>
            </a:pPr>
            <a:r>
              <a:rPr sz="2800" i="1" spc="-75" dirty="0" smtClean="0">
                <a:solidFill>
                  <a:srgbClr val="0070C0"/>
                </a:solidFill>
                <a:latin typeface="Times New Roman"/>
                <a:cs typeface="Times New Roman"/>
              </a:rPr>
              <a:t> </a:t>
            </a:r>
            <a:r>
              <a:rPr lang="uk-UA" sz="2800" i="1" dirty="0" smtClean="0">
                <a:solidFill>
                  <a:srgbClr val="0070C0"/>
                </a:solidFill>
                <a:latin typeface="Times New Roman"/>
                <a:cs typeface="Times New Roman"/>
              </a:rPr>
              <a:t>та</a:t>
            </a:r>
            <a:r>
              <a:rPr lang="uk-UA" sz="2800" i="1" spc="-40" dirty="0" smtClean="0">
                <a:solidFill>
                  <a:srgbClr val="0070C0"/>
                </a:solidFill>
                <a:latin typeface="Times New Roman"/>
                <a:cs typeface="Times New Roman"/>
              </a:rPr>
              <a:t> </a:t>
            </a:r>
            <a:r>
              <a:rPr lang="uk-UA" sz="2800" i="1" spc="-20" dirty="0" smtClean="0">
                <a:solidFill>
                  <a:srgbClr val="0070C0"/>
                </a:solidFill>
                <a:latin typeface="Times New Roman"/>
                <a:cs typeface="Times New Roman"/>
              </a:rPr>
              <a:t>формування</a:t>
            </a:r>
            <a:r>
              <a:rPr lang="uk-UA" sz="2800" i="1" spc="-50" dirty="0" smtClean="0">
                <a:solidFill>
                  <a:srgbClr val="0070C0"/>
                </a:solidFill>
                <a:latin typeface="Times New Roman"/>
                <a:cs typeface="Times New Roman"/>
              </a:rPr>
              <a:t> </a:t>
            </a:r>
            <a:r>
              <a:rPr lang="uk-UA" sz="2800" i="1" spc="-10" dirty="0" smtClean="0">
                <a:solidFill>
                  <a:srgbClr val="0070C0"/>
                </a:solidFill>
                <a:latin typeface="Times New Roman"/>
                <a:cs typeface="Times New Roman"/>
              </a:rPr>
              <a:t>вибірки</a:t>
            </a:r>
            <a:r>
              <a:rPr sz="2800" i="1" spc="-10" dirty="0" smtClean="0">
                <a:solidFill>
                  <a:srgbClr val="0070C0"/>
                </a:solidFill>
                <a:latin typeface="Times New Roman"/>
                <a:cs typeface="Times New Roman"/>
              </a:rPr>
              <a:t>:</a:t>
            </a:r>
            <a:r>
              <a:rPr lang="ru-RU" sz="2800" dirty="0" smtClean="0">
                <a:solidFill>
                  <a:srgbClr val="0070C0"/>
                </a:solidFill>
                <a:latin typeface="Times New Roman"/>
                <a:cs typeface="Times New Roman"/>
              </a:rPr>
              <a:t> </a:t>
            </a:r>
            <a:r>
              <a:rPr sz="2800" b="1" dirty="0" smtClean="0">
                <a:solidFill>
                  <a:srgbClr val="0070C0"/>
                </a:solidFill>
                <a:latin typeface="Times New Roman"/>
                <a:cs typeface="Times New Roman"/>
              </a:rPr>
              <a:t>проспективні</a:t>
            </a:r>
            <a:r>
              <a:rPr lang="ru-RU" sz="2800" b="1" dirty="0" smtClean="0">
                <a:solidFill>
                  <a:srgbClr val="0070C0"/>
                </a:solidFill>
                <a:latin typeface="Times New Roman"/>
                <a:cs typeface="Times New Roman"/>
              </a:rPr>
              <a:t> </a:t>
            </a:r>
            <a:r>
              <a:rPr sz="2800" b="1" dirty="0" smtClean="0">
                <a:solidFill>
                  <a:srgbClr val="0070C0"/>
                </a:solidFill>
                <a:latin typeface="Times New Roman"/>
                <a:cs typeface="Times New Roman"/>
              </a:rPr>
              <a:t>та</a:t>
            </a:r>
            <a:r>
              <a:rPr sz="2800" b="1" spc="-114" dirty="0" smtClean="0">
                <a:solidFill>
                  <a:srgbClr val="0070C0"/>
                </a:solidFill>
                <a:latin typeface="Times New Roman"/>
                <a:cs typeface="Times New Roman"/>
              </a:rPr>
              <a:t> </a:t>
            </a:r>
            <a:r>
              <a:rPr sz="2800" b="1" spc="-10" dirty="0">
                <a:solidFill>
                  <a:srgbClr val="0070C0"/>
                </a:solidFill>
                <a:latin typeface="Times New Roman"/>
                <a:cs typeface="Times New Roman"/>
              </a:rPr>
              <a:t>ретроспективні.</a:t>
            </a:r>
            <a:endParaRPr sz="2800" b="1" dirty="0">
              <a:solidFill>
                <a:srgbClr val="0070C0"/>
              </a:solidFill>
              <a:latin typeface="Times New Roman"/>
              <a:cs typeface="Times New Roman"/>
            </a:endParaRPr>
          </a:p>
        </p:txBody>
      </p:sp>
      <p:sp>
        <p:nvSpPr>
          <p:cNvPr id="6" name="Прямоугольник 5"/>
          <p:cNvSpPr/>
          <p:nvPr/>
        </p:nvSpPr>
        <p:spPr>
          <a:xfrm>
            <a:off x="2133600" y="2382532"/>
            <a:ext cx="6064802" cy="369332"/>
          </a:xfrm>
          <a:prstGeom prst="rect">
            <a:avLst/>
          </a:prstGeom>
        </p:spPr>
        <p:txBody>
          <a:bodyPr wrap="none">
            <a:spAutoFit/>
          </a:bodyPr>
          <a:lstStyle/>
          <a:p>
            <a:r>
              <a:rPr lang="uk-UA" b="1" spc="-10" dirty="0" smtClean="0">
                <a:solidFill>
                  <a:srgbClr val="FF0000"/>
                </a:solidFill>
                <a:latin typeface="Times New Roman"/>
                <a:cs typeface="Times New Roman"/>
              </a:rPr>
              <a:t>КЛАСИФІКАЦІЯ</a:t>
            </a:r>
            <a:r>
              <a:rPr lang="uk-UA" b="1" spc="-95" dirty="0" smtClean="0">
                <a:solidFill>
                  <a:srgbClr val="FF0000"/>
                </a:solidFill>
                <a:latin typeface="Times New Roman"/>
                <a:cs typeface="Times New Roman"/>
              </a:rPr>
              <a:t> </a:t>
            </a:r>
            <a:r>
              <a:rPr lang="uk-UA" b="1" dirty="0" smtClean="0">
                <a:solidFill>
                  <a:srgbClr val="FF0000"/>
                </a:solidFill>
                <a:latin typeface="Times New Roman"/>
                <a:cs typeface="Times New Roman"/>
              </a:rPr>
              <a:t>ТИПІВ</a:t>
            </a:r>
            <a:r>
              <a:rPr lang="uk-UA" b="1" spc="-95" dirty="0" smtClean="0">
                <a:solidFill>
                  <a:srgbClr val="FF0000"/>
                </a:solidFill>
                <a:latin typeface="Times New Roman"/>
                <a:cs typeface="Times New Roman"/>
              </a:rPr>
              <a:t> </a:t>
            </a:r>
            <a:r>
              <a:rPr lang="uk-UA" b="1" dirty="0" smtClean="0">
                <a:solidFill>
                  <a:srgbClr val="FF0000"/>
                </a:solidFill>
                <a:latin typeface="Times New Roman"/>
                <a:cs typeface="Times New Roman"/>
              </a:rPr>
              <a:t>МЕДИЧНИХ</a:t>
            </a:r>
            <a:r>
              <a:rPr lang="uk-UA" b="1" spc="-90" dirty="0" smtClean="0">
                <a:solidFill>
                  <a:srgbClr val="FF0000"/>
                </a:solidFill>
                <a:latin typeface="Times New Roman"/>
                <a:cs typeface="Times New Roman"/>
              </a:rPr>
              <a:t> </a:t>
            </a:r>
            <a:r>
              <a:rPr lang="uk-UA" b="1" spc="-10" dirty="0" smtClean="0">
                <a:solidFill>
                  <a:srgbClr val="FF0000"/>
                </a:solidFill>
                <a:latin typeface="Times New Roman"/>
                <a:cs typeface="Times New Roman"/>
              </a:rPr>
              <a:t>ДОСЛІДЖЕНЬ</a:t>
            </a:r>
            <a:r>
              <a:rPr lang="uk-UA" b="1" spc="-10" dirty="0" smtClean="0">
                <a:solidFill>
                  <a:srgbClr val="0070C0"/>
                </a:solidFill>
                <a:latin typeface="Times New Roman"/>
                <a:cs typeface="Times New Roman"/>
              </a:rPr>
              <a:t>:</a:t>
            </a:r>
            <a:endParaRPr lang="uk-UA" dirty="0">
              <a:solidFill>
                <a:srgbClr val="0070C0"/>
              </a:solidFill>
            </a:endParaRPr>
          </a:p>
        </p:txBody>
      </p:sp>
      <p:pic>
        <p:nvPicPr>
          <p:cNvPr id="2050" name="Picture 2" descr="Комплексна діагностика ▷ чек-ап організму в ADON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02052" y="1471974"/>
            <a:ext cx="2619375" cy="23380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34695" y="633806"/>
            <a:ext cx="11238865" cy="5698355"/>
          </a:xfrm>
          <a:prstGeom prst="rect">
            <a:avLst/>
          </a:prstGeom>
        </p:spPr>
        <p:txBody>
          <a:bodyPr vert="horz" wrap="square" lIns="0" tIns="67945" rIns="0" bIns="0" rtlCol="0">
            <a:spAutoFit/>
          </a:bodyPr>
          <a:lstStyle/>
          <a:p>
            <a:pPr marL="12700" marR="835025" indent="1524000">
              <a:lnSpc>
                <a:spcPts val="3460"/>
              </a:lnSpc>
              <a:spcBef>
                <a:spcPts val="535"/>
              </a:spcBef>
            </a:pPr>
            <a:r>
              <a:rPr sz="3200" dirty="0">
                <a:solidFill>
                  <a:srgbClr val="0070C0"/>
                </a:solidFill>
                <a:latin typeface="Times New Roman"/>
                <a:cs typeface="Times New Roman"/>
              </a:rPr>
              <a:t>Медичні</a:t>
            </a:r>
            <a:r>
              <a:rPr sz="3200" spc="-55" dirty="0">
                <a:solidFill>
                  <a:srgbClr val="0070C0"/>
                </a:solidFill>
                <a:latin typeface="Times New Roman"/>
                <a:cs typeface="Times New Roman"/>
              </a:rPr>
              <a:t> </a:t>
            </a:r>
            <a:r>
              <a:rPr sz="3200" dirty="0">
                <a:solidFill>
                  <a:srgbClr val="0070C0"/>
                </a:solidFill>
                <a:latin typeface="Times New Roman"/>
                <a:cs typeface="Times New Roman"/>
              </a:rPr>
              <a:t>дослідження,</a:t>
            </a:r>
            <a:r>
              <a:rPr sz="3200" spc="-55" dirty="0">
                <a:solidFill>
                  <a:srgbClr val="0070C0"/>
                </a:solidFill>
                <a:latin typeface="Times New Roman"/>
                <a:cs typeface="Times New Roman"/>
              </a:rPr>
              <a:t> </a:t>
            </a:r>
            <a:r>
              <a:rPr sz="3200" dirty="0">
                <a:solidFill>
                  <a:srgbClr val="0070C0"/>
                </a:solidFill>
                <a:latin typeface="Times New Roman"/>
                <a:cs typeface="Times New Roman"/>
              </a:rPr>
              <a:t>як</a:t>
            </a:r>
            <a:r>
              <a:rPr sz="3200" spc="-20" dirty="0">
                <a:solidFill>
                  <a:srgbClr val="0070C0"/>
                </a:solidFill>
                <a:latin typeface="Times New Roman"/>
                <a:cs typeface="Times New Roman"/>
              </a:rPr>
              <a:t> </a:t>
            </a:r>
            <a:r>
              <a:rPr sz="3200" dirty="0">
                <a:solidFill>
                  <a:srgbClr val="0070C0"/>
                </a:solidFill>
                <a:latin typeface="Times New Roman"/>
                <a:cs typeface="Times New Roman"/>
              </a:rPr>
              <a:t>правило,</a:t>
            </a:r>
            <a:r>
              <a:rPr sz="3200" spc="-40" dirty="0">
                <a:solidFill>
                  <a:srgbClr val="0070C0"/>
                </a:solidFill>
                <a:latin typeface="Times New Roman"/>
                <a:cs typeface="Times New Roman"/>
              </a:rPr>
              <a:t> </a:t>
            </a:r>
            <a:r>
              <a:rPr sz="3200" dirty="0">
                <a:solidFill>
                  <a:srgbClr val="0070C0"/>
                </a:solidFill>
                <a:latin typeface="Times New Roman"/>
                <a:cs typeface="Times New Roman"/>
              </a:rPr>
              <a:t>мають</a:t>
            </a:r>
            <a:r>
              <a:rPr sz="3200" spc="-35" dirty="0">
                <a:solidFill>
                  <a:srgbClr val="0070C0"/>
                </a:solidFill>
                <a:latin typeface="Times New Roman"/>
                <a:cs typeface="Times New Roman"/>
              </a:rPr>
              <a:t> </a:t>
            </a:r>
            <a:r>
              <a:rPr sz="3200" dirty="0">
                <a:solidFill>
                  <a:srgbClr val="0070C0"/>
                </a:solidFill>
                <a:latin typeface="Times New Roman"/>
                <a:cs typeface="Times New Roman"/>
              </a:rPr>
              <a:t>на</a:t>
            </a:r>
            <a:r>
              <a:rPr sz="3200" spc="-20" dirty="0">
                <a:solidFill>
                  <a:srgbClr val="0070C0"/>
                </a:solidFill>
                <a:latin typeface="Times New Roman"/>
                <a:cs typeface="Times New Roman"/>
              </a:rPr>
              <a:t> меті </a:t>
            </a:r>
            <a:r>
              <a:rPr sz="3200" dirty="0">
                <a:solidFill>
                  <a:srgbClr val="0070C0"/>
                </a:solidFill>
                <a:latin typeface="Times New Roman"/>
                <a:cs typeface="Times New Roman"/>
              </a:rPr>
              <a:t>виявити</a:t>
            </a:r>
            <a:r>
              <a:rPr sz="3200" spc="-80" dirty="0">
                <a:solidFill>
                  <a:srgbClr val="0070C0"/>
                </a:solidFill>
                <a:latin typeface="Times New Roman"/>
                <a:cs typeface="Times New Roman"/>
              </a:rPr>
              <a:t> </a:t>
            </a:r>
            <a:r>
              <a:rPr sz="3200" dirty="0">
                <a:solidFill>
                  <a:srgbClr val="0070C0"/>
                </a:solidFill>
                <a:latin typeface="Times New Roman"/>
                <a:cs typeface="Times New Roman"/>
              </a:rPr>
              <a:t>взаємозв'язок</a:t>
            </a:r>
            <a:r>
              <a:rPr sz="3200" spc="-75" dirty="0">
                <a:solidFill>
                  <a:srgbClr val="0070C0"/>
                </a:solidFill>
                <a:latin typeface="Times New Roman"/>
                <a:cs typeface="Times New Roman"/>
              </a:rPr>
              <a:t> </a:t>
            </a:r>
            <a:r>
              <a:rPr sz="3200" dirty="0">
                <a:solidFill>
                  <a:srgbClr val="0070C0"/>
                </a:solidFill>
                <a:latin typeface="Times New Roman"/>
                <a:cs typeface="Times New Roman"/>
              </a:rPr>
              <a:t>між</a:t>
            </a:r>
            <a:r>
              <a:rPr sz="3200" spc="-60" dirty="0">
                <a:solidFill>
                  <a:srgbClr val="0070C0"/>
                </a:solidFill>
                <a:latin typeface="Times New Roman"/>
                <a:cs typeface="Times New Roman"/>
              </a:rPr>
              <a:t> </a:t>
            </a:r>
            <a:r>
              <a:rPr sz="3200" dirty="0">
                <a:solidFill>
                  <a:srgbClr val="0070C0"/>
                </a:solidFill>
                <a:latin typeface="Times New Roman"/>
                <a:cs typeface="Times New Roman"/>
              </a:rPr>
              <a:t>однією</a:t>
            </a:r>
            <a:r>
              <a:rPr sz="3200" spc="-80" dirty="0">
                <a:solidFill>
                  <a:srgbClr val="0070C0"/>
                </a:solidFill>
                <a:latin typeface="Times New Roman"/>
                <a:cs typeface="Times New Roman"/>
              </a:rPr>
              <a:t> </a:t>
            </a:r>
            <a:r>
              <a:rPr sz="3200" dirty="0">
                <a:solidFill>
                  <a:srgbClr val="0070C0"/>
                </a:solidFill>
                <a:latin typeface="Times New Roman"/>
                <a:cs typeface="Times New Roman"/>
              </a:rPr>
              <a:t>або</a:t>
            </a:r>
            <a:r>
              <a:rPr sz="3200" spc="-75" dirty="0">
                <a:solidFill>
                  <a:srgbClr val="0070C0"/>
                </a:solidFill>
                <a:latin typeface="Times New Roman"/>
                <a:cs typeface="Times New Roman"/>
              </a:rPr>
              <a:t> </a:t>
            </a:r>
            <a:r>
              <a:rPr sz="3200" spc="-20" dirty="0">
                <a:solidFill>
                  <a:srgbClr val="0070C0"/>
                </a:solidFill>
                <a:latin typeface="Times New Roman"/>
                <a:cs typeface="Times New Roman"/>
              </a:rPr>
              <a:t>кількома</a:t>
            </a:r>
            <a:r>
              <a:rPr sz="3200" spc="-90" dirty="0">
                <a:solidFill>
                  <a:srgbClr val="0070C0"/>
                </a:solidFill>
                <a:latin typeface="Times New Roman"/>
                <a:cs typeface="Times New Roman"/>
              </a:rPr>
              <a:t> </a:t>
            </a:r>
            <a:r>
              <a:rPr sz="3200" dirty="0">
                <a:solidFill>
                  <a:srgbClr val="0070C0"/>
                </a:solidFill>
                <a:latin typeface="Times New Roman"/>
                <a:cs typeface="Times New Roman"/>
              </a:rPr>
              <a:t>подіями</a:t>
            </a:r>
            <a:r>
              <a:rPr sz="3200" spc="-75" dirty="0">
                <a:solidFill>
                  <a:srgbClr val="0070C0"/>
                </a:solidFill>
                <a:latin typeface="Times New Roman"/>
                <a:cs typeface="Times New Roman"/>
              </a:rPr>
              <a:t> </a:t>
            </a:r>
            <a:r>
              <a:rPr sz="3200" spc="-25" dirty="0">
                <a:solidFill>
                  <a:srgbClr val="0070C0"/>
                </a:solidFill>
                <a:latin typeface="Times New Roman"/>
                <a:cs typeface="Times New Roman"/>
              </a:rPr>
              <a:t>або </a:t>
            </a:r>
            <a:r>
              <a:rPr sz="3200" dirty="0">
                <a:solidFill>
                  <a:srgbClr val="0070C0"/>
                </a:solidFill>
                <a:latin typeface="Times New Roman"/>
                <a:cs typeface="Times New Roman"/>
              </a:rPr>
              <a:t>ознаками</a:t>
            </a:r>
            <a:r>
              <a:rPr sz="3200" spc="-100" dirty="0">
                <a:solidFill>
                  <a:srgbClr val="0070C0"/>
                </a:solidFill>
                <a:latin typeface="Times New Roman"/>
                <a:cs typeface="Times New Roman"/>
              </a:rPr>
              <a:t> </a:t>
            </a:r>
            <a:r>
              <a:rPr sz="3200" dirty="0">
                <a:solidFill>
                  <a:srgbClr val="0070C0"/>
                </a:solidFill>
                <a:latin typeface="Times New Roman"/>
                <a:cs typeface="Times New Roman"/>
              </a:rPr>
              <a:t>(наприклад,</a:t>
            </a:r>
            <a:r>
              <a:rPr sz="3200" spc="-100" dirty="0">
                <a:solidFill>
                  <a:srgbClr val="0070C0"/>
                </a:solidFill>
                <a:latin typeface="Times New Roman"/>
                <a:cs typeface="Times New Roman"/>
              </a:rPr>
              <a:t> </a:t>
            </a:r>
            <a:r>
              <a:rPr sz="3200" dirty="0">
                <a:solidFill>
                  <a:srgbClr val="0070C0"/>
                </a:solidFill>
                <a:latin typeface="Times New Roman"/>
                <a:cs typeface="Times New Roman"/>
              </a:rPr>
              <a:t>потрапляння</a:t>
            </a:r>
            <a:r>
              <a:rPr sz="3200" spc="-105" dirty="0">
                <a:solidFill>
                  <a:srgbClr val="0070C0"/>
                </a:solidFill>
                <a:latin typeface="Times New Roman"/>
                <a:cs typeface="Times New Roman"/>
              </a:rPr>
              <a:t> </a:t>
            </a:r>
            <a:r>
              <a:rPr sz="3200" dirty="0">
                <a:solidFill>
                  <a:srgbClr val="0070C0"/>
                </a:solidFill>
                <a:latin typeface="Times New Roman"/>
                <a:cs typeface="Times New Roman"/>
              </a:rPr>
              <a:t>токсичної</a:t>
            </a:r>
            <a:r>
              <a:rPr sz="3200" spc="-105" dirty="0">
                <a:solidFill>
                  <a:srgbClr val="0070C0"/>
                </a:solidFill>
                <a:latin typeface="Times New Roman"/>
                <a:cs typeface="Times New Roman"/>
              </a:rPr>
              <a:t> </a:t>
            </a:r>
            <a:r>
              <a:rPr sz="3200" spc="-10" dirty="0">
                <a:solidFill>
                  <a:srgbClr val="0070C0"/>
                </a:solidFill>
                <a:latin typeface="Times New Roman"/>
                <a:cs typeface="Times New Roman"/>
              </a:rPr>
              <a:t>речовини,</a:t>
            </a:r>
            <a:endParaRPr sz="3200" dirty="0">
              <a:solidFill>
                <a:srgbClr val="0070C0"/>
              </a:solidFill>
              <a:latin typeface="Times New Roman"/>
              <a:cs typeface="Times New Roman"/>
            </a:endParaRPr>
          </a:p>
          <a:p>
            <a:pPr marL="12700">
              <a:lnSpc>
                <a:spcPts val="3210"/>
              </a:lnSpc>
            </a:pPr>
            <a:r>
              <a:rPr sz="3200" dirty="0">
                <a:solidFill>
                  <a:srgbClr val="0070C0"/>
                </a:solidFill>
                <a:latin typeface="Times New Roman"/>
                <a:cs typeface="Times New Roman"/>
              </a:rPr>
              <a:t>сімейного</a:t>
            </a:r>
            <a:r>
              <a:rPr sz="3200" spc="-100" dirty="0">
                <a:solidFill>
                  <a:srgbClr val="0070C0"/>
                </a:solidFill>
                <a:latin typeface="Times New Roman"/>
                <a:cs typeface="Times New Roman"/>
              </a:rPr>
              <a:t> </a:t>
            </a:r>
            <a:r>
              <a:rPr sz="3200" dirty="0">
                <a:solidFill>
                  <a:srgbClr val="0070C0"/>
                </a:solidFill>
                <a:latin typeface="Times New Roman"/>
                <a:cs typeface="Times New Roman"/>
              </a:rPr>
              <a:t>анамнезу</a:t>
            </a:r>
            <a:r>
              <a:rPr sz="3200" spc="-80" dirty="0">
                <a:solidFill>
                  <a:srgbClr val="0070C0"/>
                </a:solidFill>
                <a:latin typeface="Times New Roman"/>
                <a:cs typeface="Times New Roman"/>
              </a:rPr>
              <a:t> </a:t>
            </a:r>
            <a:r>
              <a:rPr sz="3200" dirty="0">
                <a:solidFill>
                  <a:srgbClr val="0070C0"/>
                </a:solidFill>
                <a:latin typeface="Times New Roman"/>
                <a:cs typeface="Times New Roman"/>
              </a:rPr>
              <a:t>певного</a:t>
            </a:r>
            <a:r>
              <a:rPr sz="3200" spc="-90" dirty="0">
                <a:solidFill>
                  <a:srgbClr val="0070C0"/>
                </a:solidFill>
                <a:latin typeface="Times New Roman"/>
                <a:cs typeface="Times New Roman"/>
              </a:rPr>
              <a:t> </a:t>
            </a:r>
            <a:r>
              <a:rPr sz="3200" dirty="0">
                <a:solidFill>
                  <a:srgbClr val="0070C0"/>
                </a:solidFill>
                <a:latin typeface="Times New Roman"/>
                <a:cs typeface="Times New Roman"/>
              </a:rPr>
              <a:t>захворювання</a:t>
            </a:r>
            <a:r>
              <a:rPr sz="3200" spc="-85" dirty="0">
                <a:solidFill>
                  <a:srgbClr val="0070C0"/>
                </a:solidFill>
                <a:latin typeface="Times New Roman"/>
                <a:cs typeface="Times New Roman"/>
              </a:rPr>
              <a:t> </a:t>
            </a:r>
            <a:r>
              <a:rPr sz="3200" dirty="0">
                <a:solidFill>
                  <a:srgbClr val="0070C0"/>
                </a:solidFill>
                <a:latin typeface="Times New Roman"/>
                <a:cs typeface="Times New Roman"/>
              </a:rPr>
              <a:t>або</a:t>
            </a:r>
            <a:r>
              <a:rPr sz="3200" spc="-75" dirty="0">
                <a:solidFill>
                  <a:srgbClr val="0070C0"/>
                </a:solidFill>
                <a:latin typeface="Times New Roman"/>
                <a:cs typeface="Times New Roman"/>
              </a:rPr>
              <a:t> </a:t>
            </a:r>
            <a:r>
              <a:rPr sz="3200" dirty="0">
                <a:solidFill>
                  <a:srgbClr val="0070C0"/>
                </a:solidFill>
                <a:latin typeface="Times New Roman"/>
                <a:cs typeface="Times New Roman"/>
              </a:rPr>
              <a:t>прийому</a:t>
            </a:r>
            <a:r>
              <a:rPr sz="3200" spc="-100" dirty="0">
                <a:solidFill>
                  <a:srgbClr val="0070C0"/>
                </a:solidFill>
                <a:latin typeface="Times New Roman"/>
                <a:cs typeface="Times New Roman"/>
              </a:rPr>
              <a:t> </a:t>
            </a:r>
            <a:r>
              <a:rPr sz="3200" spc="-10" dirty="0">
                <a:solidFill>
                  <a:srgbClr val="0070C0"/>
                </a:solidFill>
                <a:latin typeface="Times New Roman"/>
                <a:cs typeface="Times New Roman"/>
              </a:rPr>
              <a:t>певного</a:t>
            </a:r>
            <a:endParaRPr sz="3200" dirty="0">
              <a:solidFill>
                <a:srgbClr val="0070C0"/>
              </a:solidFill>
              <a:latin typeface="Times New Roman"/>
              <a:cs typeface="Times New Roman"/>
            </a:endParaRPr>
          </a:p>
          <a:p>
            <a:pPr marL="12700" marR="922019">
              <a:lnSpc>
                <a:spcPts val="3460"/>
              </a:lnSpc>
              <a:spcBef>
                <a:spcPts val="244"/>
              </a:spcBef>
            </a:pPr>
            <a:r>
              <a:rPr sz="3200" dirty="0">
                <a:solidFill>
                  <a:srgbClr val="0070C0"/>
                </a:solidFill>
                <a:latin typeface="Times New Roman"/>
                <a:cs typeface="Times New Roman"/>
              </a:rPr>
              <a:t>препарату)</a:t>
            </a:r>
            <a:r>
              <a:rPr sz="3200" spc="-95" dirty="0">
                <a:solidFill>
                  <a:srgbClr val="0070C0"/>
                </a:solidFill>
                <a:latin typeface="Times New Roman"/>
                <a:cs typeface="Times New Roman"/>
              </a:rPr>
              <a:t> </a:t>
            </a:r>
            <a:r>
              <a:rPr sz="3200" dirty="0">
                <a:solidFill>
                  <a:srgbClr val="0070C0"/>
                </a:solidFill>
                <a:latin typeface="Times New Roman"/>
                <a:cs typeface="Times New Roman"/>
              </a:rPr>
              <a:t>та</a:t>
            </a:r>
            <a:r>
              <a:rPr sz="3200" spc="-40" dirty="0">
                <a:solidFill>
                  <a:srgbClr val="0070C0"/>
                </a:solidFill>
                <a:latin typeface="Times New Roman"/>
                <a:cs typeface="Times New Roman"/>
              </a:rPr>
              <a:t> </a:t>
            </a:r>
            <a:r>
              <a:rPr sz="3200" dirty="0">
                <a:solidFill>
                  <a:srgbClr val="0070C0"/>
                </a:solidFill>
                <a:latin typeface="Times New Roman"/>
                <a:cs typeface="Times New Roman"/>
              </a:rPr>
              <a:t>іншими</a:t>
            </a:r>
            <a:r>
              <a:rPr sz="3200" spc="-65" dirty="0">
                <a:solidFill>
                  <a:srgbClr val="0070C0"/>
                </a:solidFill>
                <a:latin typeface="Times New Roman"/>
                <a:cs typeface="Times New Roman"/>
              </a:rPr>
              <a:t> </a:t>
            </a:r>
            <a:r>
              <a:rPr sz="3200" dirty="0">
                <a:solidFill>
                  <a:srgbClr val="0070C0"/>
                </a:solidFill>
                <a:latin typeface="Times New Roman"/>
                <a:cs typeface="Times New Roman"/>
              </a:rPr>
              <a:t>(наприклад,</a:t>
            </a:r>
            <a:r>
              <a:rPr sz="3200" spc="-90" dirty="0">
                <a:solidFill>
                  <a:srgbClr val="0070C0"/>
                </a:solidFill>
                <a:latin typeface="Times New Roman"/>
                <a:cs typeface="Times New Roman"/>
              </a:rPr>
              <a:t> </a:t>
            </a:r>
            <a:r>
              <a:rPr sz="3200" dirty="0">
                <a:solidFill>
                  <a:srgbClr val="0070C0"/>
                </a:solidFill>
                <a:latin typeface="Times New Roman"/>
                <a:cs typeface="Times New Roman"/>
              </a:rPr>
              <a:t>зараження</a:t>
            </a:r>
            <a:r>
              <a:rPr sz="3200" spc="-55" dirty="0">
                <a:solidFill>
                  <a:srgbClr val="0070C0"/>
                </a:solidFill>
                <a:latin typeface="Times New Roman"/>
                <a:cs typeface="Times New Roman"/>
              </a:rPr>
              <a:t> </a:t>
            </a:r>
            <a:r>
              <a:rPr sz="3200" dirty="0">
                <a:solidFill>
                  <a:srgbClr val="0070C0"/>
                </a:solidFill>
                <a:latin typeface="Times New Roman"/>
                <a:cs typeface="Times New Roman"/>
              </a:rPr>
              <a:t>чи</a:t>
            </a:r>
            <a:r>
              <a:rPr sz="3200" spc="-45" dirty="0">
                <a:solidFill>
                  <a:srgbClr val="0070C0"/>
                </a:solidFill>
                <a:latin typeface="Times New Roman"/>
                <a:cs typeface="Times New Roman"/>
              </a:rPr>
              <a:t> </a:t>
            </a:r>
            <a:r>
              <a:rPr sz="3200" spc="-10" dirty="0">
                <a:solidFill>
                  <a:srgbClr val="0070C0"/>
                </a:solidFill>
                <a:latin typeface="Times New Roman"/>
                <a:cs typeface="Times New Roman"/>
              </a:rPr>
              <a:t>подолання </a:t>
            </a:r>
            <a:r>
              <a:rPr sz="3200" dirty="0">
                <a:solidFill>
                  <a:srgbClr val="0070C0"/>
                </a:solidFill>
                <a:latin typeface="Times New Roman"/>
                <a:cs typeface="Times New Roman"/>
              </a:rPr>
              <a:t>хвороби)</a:t>
            </a:r>
            <a:r>
              <a:rPr sz="3200" spc="-70" dirty="0">
                <a:solidFill>
                  <a:srgbClr val="0070C0"/>
                </a:solidFill>
                <a:latin typeface="Times New Roman"/>
                <a:cs typeface="Times New Roman"/>
              </a:rPr>
              <a:t> </a:t>
            </a:r>
            <a:r>
              <a:rPr sz="3200" dirty="0">
                <a:solidFill>
                  <a:srgbClr val="0070C0"/>
                </a:solidFill>
                <a:latin typeface="Times New Roman"/>
                <a:cs typeface="Times New Roman"/>
              </a:rPr>
              <a:t>).</a:t>
            </a:r>
            <a:r>
              <a:rPr sz="3200" spc="-35" dirty="0">
                <a:solidFill>
                  <a:srgbClr val="0070C0"/>
                </a:solidFill>
                <a:latin typeface="Times New Roman"/>
                <a:cs typeface="Times New Roman"/>
              </a:rPr>
              <a:t> </a:t>
            </a:r>
            <a:r>
              <a:rPr sz="3200" spc="-110" dirty="0">
                <a:solidFill>
                  <a:srgbClr val="0070C0"/>
                </a:solidFill>
                <a:latin typeface="Times New Roman"/>
                <a:cs typeface="Times New Roman"/>
              </a:rPr>
              <a:t>Усі</a:t>
            </a:r>
            <a:r>
              <a:rPr sz="3200" spc="-35" dirty="0">
                <a:solidFill>
                  <a:srgbClr val="0070C0"/>
                </a:solidFill>
                <a:latin typeface="Times New Roman"/>
                <a:cs typeface="Times New Roman"/>
              </a:rPr>
              <a:t> </a:t>
            </a:r>
            <a:r>
              <a:rPr sz="3200" dirty="0">
                <a:solidFill>
                  <a:srgbClr val="0070C0"/>
                </a:solidFill>
                <a:latin typeface="Times New Roman"/>
                <a:cs typeface="Times New Roman"/>
              </a:rPr>
              <a:t>ці</a:t>
            </a:r>
            <a:r>
              <a:rPr sz="3200" spc="-50" dirty="0">
                <a:solidFill>
                  <a:srgbClr val="0070C0"/>
                </a:solidFill>
                <a:latin typeface="Times New Roman"/>
                <a:cs typeface="Times New Roman"/>
              </a:rPr>
              <a:t> </a:t>
            </a:r>
            <a:r>
              <a:rPr sz="3200" dirty="0">
                <a:solidFill>
                  <a:srgbClr val="0070C0"/>
                </a:solidFill>
                <a:latin typeface="Times New Roman"/>
                <a:cs typeface="Times New Roman"/>
              </a:rPr>
              <a:t>події</a:t>
            </a:r>
            <a:r>
              <a:rPr sz="3200" spc="-60" dirty="0">
                <a:solidFill>
                  <a:srgbClr val="0070C0"/>
                </a:solidFill>
                <a:latin typeface="Times New Roman"/>
                <a:cs typeface="Times New Roman"/>
              </a:rPr>
              <a:t> </a:t>
            </a:r>
            <a:r>
              <a:rPr sz="3200" dirty="0">
                <a:solidFill>
                  <a:srgbClr val="0070C0"/>
                </a:solidFill>
                <a:latin typeface="Times New Roman"/>
                <a:cs typeface="Times New Roman"/>
              </a:rPr>
              <a:t>чи</a:t>
            </a:r>
            <a:r>
              <a:rPr sz="3200" spc="-35" dirty="0">
                <a:solidFill>
                  <a:srgbClr val="0070C0"/>
                </a:solidFill>
                <a:latin typeface="Times New Roman"/>
                <a:cs typeface="Times New Roman"/>
              </a:rPr>
              <a:t> </a:t>
            </a:r>
            <a:r>
              <a:rPr sz="3200" spc="-10" dirty="0">
                <a:solidFill>
                  <a:srgbClr val="0070C0"/>
                </a:solidFill>
                <a:latin typeface="Times New Roman"/>
                <a:cs typeface="Times New Roman"/>
              </a:rPr>
              <a:t>характеристики</a:t>
            </a:r>
            <a:r>
              <a:rPr sz="3200" spc="-70" dirty="0">
                <a:solidFill>
                  <a:srgbClr val="0070C0"/>
                </a:solidFill>
                <a:latin typeface="Times New Roman"/>
                <a:cs typeface="Times New Roman"/>
              </a:rPr>
              <a:t> </a:t>
            </a:r>
            <a:r>
              <a:rPr sz="3200" spc="-10" dirty="0">
                <a:solidFill>
                  <a:srgbClr val="0070C0"/>
                </a:solidFill>
                <a:latin typeface="Times New Roman"/>
                <a:cs typeface="Times New Roman"/>
              </a:rPr>
              <a:t>називаються </a:t>
            </a:r>
            <a:r>
              <a:rPr sz="3200" b="1" spc="-10" dirty="0">
                <a:solidFill>
                  <a:srgbClr val="FF0000"/>
                </a:solidFill>
                <a:latin typeface="Times New Roman"/>
                <a:cs typeface="Times New Roman"/>
              </a:rPr>
              <a:t>змінними</a:t>
            </a:r>
            <a:r>
              <a:rPr sz="3200" spc="-10" dirty="0">
                <a:latin typeface="Times New Roman"/>
                <a:cs typeface="Times New Roman"/>
              </a:rPr>
              <a:t>.</a:t>
            </a:r>
            <a:endParaRPr sz="3200" dirty="0">
              <a:latin typeface="Times New Roman"/>
              <a:cs typeface="Times New Roman"/>
            </a:endParaRPr>
          </a:p>
          <a:p>
            <a:pPr marL="12700" marR="316230" indent="537845">
              <a:lnSpc>
                <a:spcPts val="3460"/>
              </a:lnSpc>
              <a:spcBef>
                <a:spcPts val="985"/>
              </a:spcBef>
            </a:pPr>
            <a:r>
              <a:rPr sz="3200" dirty="0">
                <a:solidFill>
                  <a:srgbClr val="0070C0"/>
                </a:solidFill>
                <a:latin typeface="Times New Roman"/>
                <a:cs typeface="Times New Roman"/>
              </a:rPr>
              <a:t>Імовірно,</a:t>
            </a:r>
            <a:r>
              <a:rPr sz="3200" spc="-75" dirty="0">
                <a:solidFill>
                  <a:srgbClr val="0070C0"/>
                </a:solidFill>
                <a:latin typeface="Times New Roman"/>
                <a:cs typeface="Times New Roman"/>
              </a:rPr>
              <a:t> </a:t>
            </a:r>
            <a:r>
              <a:rPr sz="3200" dirty="0">
                <a:solidFill>
                  <a:srgbClr val="0070C0"/>
                </a:solidFill>
                <a:latin typeface="Times New Roman"/>
                <a:cs typeface="Times New Roman"/>
              </a:rPr>
              <a:t>що</a:t>
            </a:r>
            <a:r>
              <a:rPr sz="3200" spc="-25" dirty="0">
                <a:solidFill>
                  <a:srgbClr val="0070C0"/>
                </a:solidFill>
                <a:latin typeface="Times New Roman"/>
                <a:cs typeface="Times New Roman"/>
              </a:rPr>
              <a:t> </a:t>
            </a:r>
            <a:r>
              <a:rPr sz="3200" b="1" dirty="0">
                <a:solidFill>
                  <a:srgbClr val="0070C0"/>
                </a:solidFill>
                <a:latin typeface="Times New Roman"/>
                <a:cs typeface="Times New Roman"/>
              </a:rPr>
              <a:t>незалежні</a:t>
            </a:r>
            <a:r>
              <a:rPr sz="3200" b="1" spc="-30" dirty="0">
                <a:solidFill>
                  <a:srgbClr val="0070C0"/>
                </a:solidFill>
                <a:latin typeface="Times New Roman"/>
                <a:cs typeface="Times New Roman"/>
              </a:rPr>
              <a:t> </a:t>
            </a:r>
            <a:r>
              <a:rPr sz="3200" dirty="0">
                <a:solidFill>
                  <a:srgbClr val="0070C0"/>
                </a:solidFill>
                <a:latin typeface="Times New Roman"/>
                <a:cs typeface="Times New Roman"/>
              </a:rPr>
              <a:t>змінні</a:t>
            </a:r>
            <a:r>
              <a:rPr sz="3200" spc="-45" dirty="0">
                <a:solidFill>
                  <a:srgbClr val="0070C0"/>
                </a:solidFill>
                <a:latin typeface="Times New Roman"/>
                <a:cs typeface="Times New Roman"/>
              </a:rPr>
              <a:t> </a:t>
            </a:r>
            <a:r>
              <a:rPr sz="3200" dirty="0">
                <a:solidFill>
                  <a:srgbClr val="0070C0"/>
                </a:solidFill>
                <a:latin typeface="Times New Roman"/>
                <a:cs typeface="Times New Roman"/>
              </a:rPr>
              <a:t>є</a:t>
            </a:r>
            <a:r>
              <a:rPr sz="3200" spc="-30" dirty="0">
                <a:solidFill>
                  <a:srgbClr val="0070C0"/>
                </a:solidFill>
                <a:latin typeface="Times New Roman"/>
                <a:cs typeface="Times New Roman"/>
              </a:rPr>
              <a:t> </a:t>
            </a:r>
            <a:r>
              <a:rPr sz="3200" dirty="0">
                <a:solidFill>
                  <a:srgbClr val="0070C0"/>
                </a:solidFill>
                <a:latin typeface="Times New Roman"/>
                <a:cs typeface="Times New Roman"/>
              </a:rPr>
              <a:t>причинами</a:t>
            </a:r>
            <a:r>
              <a:rPr sz="3200" spc="-55" dirty="0">
                <a:solidFill>
                  <a:srgbClr val="0070C0"/>
                </a:solidFill>
                <a:latin typeface="Times New Roman"/>
                <a:cs typeface="Times New Roman"/>
              </a:rPr>
              <a:t> </a:t>
            </a:r>
            <a:r>
              <a:rPr sz="3200" dirty="0">
                <a:solidFill>
                  <a:srgbClr val="0070C0"/>
                </a:solidFill>
                <a:latin typeface="Times New Roman"/>
                <a:cs typeface="Times New Roman"/>
              </a:rPr>
              <a:t>змін</a:t>
            </a:r>
            <a:r>
              <a:rPr sz="3200" spc="-40" dirty="0">
                <a:solidFill>
                  <a:srgbClr val="0070C0"/>
                </a:solidFill>
                <a:latin typeface="Times New Roman"/>
                <a:cs typeface="Times New Roman"/>
              </a:rPr>
              <a:t> </a:t>
            </a:r>
            <a:r>
              <a:rPr sz="3200" b="1" spc="-10" dirty="0">
                <a:solidFill>
                  <a:srgbClr val="0070C0"/>
                </a:solidFill>
                <a:latin typeface="Times New Roman"/>
                <a:cs typeface="Times New Roman"/>
              </a:rPr>
              <a:t>залежних </a:t>
            </a:r>
            <a:r>
              <a:rPr sz="3200" dirty="0">
                <a:solidFill>
                  <a:srgbClr val="0070C0"/>
                </a:solidFill>
                <a:latin typeface="Times New Roman"/>
                <a:cs typeface="Times New Roman"/>
              </a:rPr>
              <a:t>змінних,</a:t>
            </a:r>
            <a:r>
              <a:rPr sz="3200" spc="-95" dirty="0">
                <a:solidFill>
                  <a:srgbClr val="0070C0"/>
                </a:solidFill>
                <a:latin typeface="Times New Roman"/>
                <a:cs typeface="Times New Roman"/>
              </a:rPr>
              <a:t> </a:t>
            </a:r>
            <a:r>
              <a:rPr sz="3200" dirty="0">
                <a:solidFill>
                  <a:srgbClr val="0070C0"/>
                </a:solidFill>
                <a:latin typeface="Times New Roman"/>
                <a:cs typeface="Times New Roman"/>
              </a:rPr>
              <a:t>які,</a:t>
            </a:r>
            <a:r>
              <a:rPr sz="3200" spc="-95" dirty="0">
                <a:solidFill>
                  <a:srgbClr val="0070C0"/>
                </a:solidFill>
                <a:latin typeface="Times New Roman"/>
                <a:cs typeface="Times New Roman"/>
              </a:rPr>
              <a:t> </a:t>
            </a:r>
            <a:r>
              <a:rPr sz="3200" dirty="0">
                <a:solidFill>
                  <a:srgbClr val="0070C0"/>
                </a:solidFill>
                <a:latin typeface="Times New Roman"/>
                <a:cs typeface="Times New Roman"/>
              </a:rPr>
              <a:t>як</a:t>
            </a:r>
            <a:r>
              <a:rPr sz="3200" spc="-80" dirty="0">
                <a:solidFill>
                  <a:srgbClr val="0070C0"/>
                </a:solidFill>
                <a:latin typeface="Times New Roman"/>
                <a:cs typeface="Times New Roman"/>
              </a:rPr>
              <a:t> </a:t>
            </a:r>
            <a:r>
              <a:rPr sz="3200" dirty="0">
                <a:solidFill>
                  <a:srgbClr val="0070C0"/>
                </a:solidFill>
                <a:latin typeface="Times New Roman"/>
                <a:cs typeface="Times New Roman"/>
              </a:rPr>
              <a:t>вважається,</a:t>
            </a:r>
            <a:r>
              <a:rPr sz="3200" spc="-95" dirty="0">
                <a:solidFill>
                  <a:srgbClr val="0070C0"/>
                </a:solidFill>
                <a:latin typeface="Times New Roman"/>
                <a:cs typeface="Times New Roman"/>
              </a:rPr>
              <a:t> </a:t>
            </a:r>
            <a:r>
              <a:rPr sz="3200" dirty="0">
                <a:solidFill>
                  <a:srgbClr val="0070C0"/>
                </a:solidFill>
                <a:latin typeface="Times New Roman"/>
                <a:cs typeface="Times New Roman"/>
              </a:rPr>
              <a:t>залежать</a:t>
            </a:r>
            <a:r>
              <a:rPr sz="3200" spc="-80" dirty="0">
                <a:solidFill>
                  <a:srgbClr val="0070C0"/>
                </a:solidFill>
                <a:latin typeface="Times New Roman"/>
                <a:cs typeface="Times New Roman"/>
              </a:rPr>
              <a:t> </a:t>
            </a:r>
            <a:r>
              <a:rPr sz="3200" dirty="0">
                <a:solidFill>
                  <a:srgbClr val="0070C0"/>
                </a:solidFill>
                <a:latin typeface="Times New Roman"/>
                <a:cs typeface="Times New Roman"/>
              </a:rPr>
              <a:t>від</a:t>
            </a:r>
            <a:r>
              <a:rPr sz="3200" spc="-85" dirty="0">
                <a:solidFill>
                  <a:srgbClr val="0070C0"/>
                </a:solidFill>
                <a:latin typeface="Times New Roman"/>
                <a:cs typeface="Times New Roman"/>
              </a:rPr>
              <a:t> </a:t>
            </a:r>
            <a:r>
              <a:rPr sz="3200" spc="-10" dirty="0">
                <a:solidFill>
                  <a:srgbClr val="0070C0"/>
                </a:solidFill>
                <a:latin typeface="Times New Roman"/>
                <a:cs typeface="Times New Roman"/>
              </a:rPr>
              <a:t>значень</a:t>
            </a:r>
            <a:r>
              <a:rPr sz="3200" spc="-80" dirty="0">
                <a:solidFill>
                  <a:srgbClr val="0070C0"/>
                </a:solidFill>
                <a:latin typeface="Times New Roman"/>
                <a:cs typeface="Times New Roman"/>
              </a:rPr>
              <a:t> </a:t>
            </a:r>
            <a:r>
              <a:rPr sz="3200" spc="-10" dirty="0">
                <a:solidFill>
                  <a:srgbClr val="0070C0"/>
                </a:solidFill>
                <a:latin typeface="Times New Roman"/>
                <a:cs typeface="Times New Roman"/>
              </a:rPr>
              <a:t>незалежних змінних.</a:t>
            </a:r>
            <a:endParaRPr sz="3200" dirty="0">
              <a:solidFill>
                <a:srgbClr val="0070C0"/>
              </a:solidFill>
              <a:latin typeface="Times New Roman"/>
              <a:cs typeface="Times New Roman"/>
            </a:endParaRPr>
          </a:p>
          <a:p>
            <a:pPr marL="12700" marR="619125" indent="537845">
              <a:lnSpc>
                <a:spcPts val="3460"/>
              </a:lnSpc>
              <a:spcBef>
                <a:spcPts val="985"/>
              </a:spcBef>
            </a:pPr>
            <a:r>
              <a:rPr sz="3200" dirty="0">
                <a:solidFill>
                  <a:srgbClr val="0070C0"/>
                </a:solidFill>
                <a:latin typeface="Times New Roman"/>
                <a:cs typeface="Times New Roman"/>
              </a:rPr>
              <a:t>Отже,</a:t>
            </a:r>
            <a:r>
              <a:rPr sz="3200" spc="-15" dirty="0">
                <a:solidFill>
                  <a:srgbClr val="0070C0"/>
                </a:solidFill>
                <a:latin typeface="Times New Roman"/>
                <a:cs typeface="Times New Roman"/>
              </a:rPr>
              <a:t> </a:t>
            </a:r>
            <a:r>
              <a:rPr sz="3200" dirty="0">
                <a:solidFill>
                  <a:srgbClr val="0070C0"/>
                </a:solidFill>
                <a:latin typeface="Times New Roman"/>
                <a:cs typeface="Times New Roman"/>
              </a:rPr>
              <a:t>дослідження</a:t>
            </a:r>
            <a:r>
              <a:rPr sz="3200" spc="-45" dirty="0">
                <a:solidFill>
                  <a:srgbClr val="0070C0"/>
                </a:solidFill>
                <a:latin typeface="Times New Roman"/>
                <a:cs typeface="Times New Roman"/>
              </a:rPr>
              <a:t> </a:t>
            </a:r>
            <a:r>
              <a:rPr sz="3200" dirty="0">
                <a:solidFill>
                  <a:srgbClr val="0070C0"/>
                </a:solidFill>
                <a:latin typeface="Times New Roman"/>
                <a:cs typeface="Times New Roman"/>
              </a:rPr>
              <a:t>зазвичай</a:t>
            </a:r>
            <a:r>
              <a:rPr sz="3200" spc="-15" dirty="0">
                <a:solidFill>
                  <a:srgbClr val="0070C0"/>
                </a:solidFill>
                <a:latin typeface="Times New Roman"/>
                <a:cs typeface="Times New Roman"/>
              </a:rPr>
              <a:t> </a:t>
            </a:r>
            <a:r>
              <a:rPr sz="3200" dirty="0">
                <a:solidFill>
                  <a:srgbClr val="0070C0"/>
                </a:solidFill>
                <a:latin typeface="Times New Roman"/>
                <a:cs typeface="Times New Roman"/>
              </a:rPr>
              <a:t>прагнуть</a:t>
            </a:r>
            <a:r>
              <a:rPr sz="3200" spc="-15" dirty="0">
                <a:solidFill>
                  <a:srgbClr val="0070C0"/>
                </a:solidFill>
                <a:latin typeface="Times New Roman"/>
                <a:cs typeface="Times New Roman"/>
              </a:rPr>
              <a:t> </a:t>
            </a:r>
            <a:r>
              <a:rPr sz="3200" b="1" i="1" spc="-10" dirty="0">
                <a:solidFill>
                  <a:srgbClr val="0070C0"/>
                </a:solidFill>
                <a:latin typeface="Times New Roman"/>
                <a:cs typeface="Times New Roman"/>
              </a:rPr>
              <a:t>виявити </a:t>
            </a:r>
            <a:r>
              <a:rPr sz="3200" b="1" i="1" dirty="0">
                <a:solidFill>
                  <a:srgbClr val="0070C0"/>
                </a:solidFill>
                <a:latin typeface="Times New Roman"/>
                <a:cs typeface="Times New Roman"/>
              </a:rPr>
              <a:t>взаємозв'язок</a:t>
            </a:r>
            <a:r>
              <a:rPr sz="3200" b="1" i="1" spc="-120" dirty="0">
                <a:solidFill>
                  <a:srgbClr val="0070C0"/>
                </a:solidFill>
                <a:latin typeface="Times New Roman"/>
                <a:cs typeface="Times New Roman"/>
              </a:rPr>
              <a:t> </a:t>
            </a:r>
            <a:r>
              <a:rPr sz="3200" b="1" i="1" dirty="0">
                <a:solidFill>
                  <a:srgbClr val="0070C0"/>
                </a:solidFill>
                <a:latin typeface="Times New Roman"/>
                <a:cs typeface="Times New Roman"/>
              </a:rPr>
              <a:t>між</a:t>
            </a:r>
            <a:r>
              <a:rPr sz="3200" b="1" i="1" spc="-100" dirty="0">
                <a:solidFill>
                  <a:srgbClr val="0070C0"/>
                </a:solidFill>
                <a:latin typeface="Times New Roman"/>
                <a:cs typeface="Times New Roman"/>
              </a:rPr>
              <a:t> </a:t>
            </a:r>
            <a:r>
              <a:rPr sz="3200" b="1" i="1" dirty="0">
                <a:solidFill>
                  <a:srgbClr val="0070C0"/>
                </a:solidFill>
                <a:latin typeface="Times New Roman"/>
                <a:cs typeface="Times New Roman"/>
              </a:rPr>
              <a:t>незалежними</a:t>
            </a:r>
            <a:r>
              <a:rPr sz="3200" b="1" i="1" spc="-120" dirty="0">
                <a:solidFill>
                  <a:srgbClr val="0070C0"/>
                </a:solidFill>
                <a:latin typeface="Times New Roman"/>
                <a:cs typeface="Times New Roman"/>
              </a:rPr>
              <a:t> </a:t>
            </a:r>
            <a:r>
              <a:rPr sz="3200" b="1" i="1" dirty="0">
                <a:solidFill>
                  <a:srgbClr val="0070C0"/>
                </a:solidFill>
                <a:latin typeface="Times New Roman"/>
                <a:cs typeface="Times New Roman"/>
              </a:rPr>
              <a:t>та</a:t>
            </a:r>
            <a:r>
              <a:rPr sz="3200" b="1" i="1" spc="-100" dirty="0">
                <a:solidFill>
                  <a:srgbClr val="0070C0"/>
                </a:solidFill>
                <a:latin typeface="Times New Roman"/>
                <a:cs typeface="Times New Roman"/>
              </a:rPr>
              <a:t> </a:t>
            </a:r>
            <a:r>
              <a:rPr sz="3200" b="1" i="1" dirty="0">
                <a:solidFill>
                  <a:srgbClr val="0070C0"/>
                </a:solidFill>
                <a:latin typeface="Times New Roman"/>
                <a:cs typeface="Times New Roman"/>
              </a:rPr>
              <a:t>залежними</a:t>
            </a:r>
            <a:r>
              <a:rPr sz="3200" b="1" i="1" spc="-110" dirty="0">
                <a:solidFill>
                  <a:srgbClr val="0070C0"/>
                </a:solidFill>
                <a:latin typeface="Times New Roman"/>
                <a:cs typeface="Times New Roman"/>
              </a:rPr>
              <a:t> </a:t>
            </a:r>
            <a:r>
              <a:rPr sz="3200" b="1" i="1" spc="-10" dirty="0">
                <a:solidFill>
                  <a:srgbClr val="0070C0"/>
                </a:solidFill>
                <a:latin typeface="Times New Roman"/>
                <a:cs typeface="Times New Roman"/>
              </a:rPr>
              <a:t>змінними.</a:t>
            </a:r>
            <a:endParaRPr sz="3200" dirty="0">
              <a:solidFill>
                <a:srgbClr val="0070C0"/>
              </a:solidFill>
              <a:latin typeface="Times New Roman"/>
              <a:cs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3523" y="1473454"/>
            <a:ext cx="10287635" cy="3866515"/>
          </a:xfrm>
          <a:prstGeom prst="rect">
            <a:avLst/>
          </a:prstGeom>
        </p:spPr>
        <p:txBody>
          <a:bodyPr vert="horz" wrap="square" lIns="0" tIns="12065" rIns="0" bIns="0" rtlCol="0">
            <a:spAutoFit/>
          </a:bodyPr>
          <a:lstStyle/>
          <a:p>
            <a:pPr marL="12700" marR="8890" algn="just">
              <a:lnSpc>
                <a:spcPct val="100000"/>
              </a:lnSpc>
              <a:spcBef>
                <a:spcPts val="95"/>
              </a:spcBef>
            </a:pPr>
            <a:r>
              <a:rPr sz="2800" dirty="0">
                <a:solidFill>
                  <a:srgbClr val="0070C0"/>
                </a:solidFill>
                <a:latin typeface="Times New Roman"/>
                <a:cs typeface="Times New Roman"/>
              </a:rPr>
              <a:t>Зв'язок</a:t>
            </a:r>
            <a:r>
              <a:rPr sz="2800" spc="195" dirty="0">
                <a:solidFill>
                  <a:srgbClr val="0070C0"/>
                </a:solidFill>
                <a:latin typeface="Times New Roman"/>
                <a:cs typeface="Times New Roman"/>
              </a:rPr>
              <a:t>  </a:t>
            </a:r>
            <a:r>
              <a:rPr sz="2800" dirty="0">
                <a:solidFill>
                  <a:srgbClr val="0070C0"/>
                </a:solidFill>
                <a:latin typeface="Times New Roman"/>
                <a:cs typeface="Times New Roman"/>
              </a:rPr>
              <a:t>між</a:t>
            </a:r>
            <a:r>
              <a:rPr sz="2800" spc="200" dirty="0">
                <a:solidFill>
                  <a:srgbClr val="0070C0"/>
                </a:solidFill>
                <a:latin typeface="Times New Roman"/>
                <a:cs typeface="Times New Roman"/>
              </a:rPr>
              <a:t>  </a:t>
            </a:r>
            <a:r>
              <a:rPr sz="2800" dirty="0">
                <a:solidFill>
                  <a:srgbClr val="0070C0"/>
                </a:solidFill>
                <a:latin typeface="Times New Roman"/>
                <a:cs typeface="Times New Roman"/>
              </a:rPr>
              <a:t>незалежними</a:t>
            </a:r>
            <a:r>
              <a:rPr sz="2800" spc="210" dirty="0">
                <a:solidFill>
                  <a:srgbClr val="0070C0"/>
                </a:solidFill>
                <a:latin typeface="Times New Roman"/>
                <a:cs typeface="Times New Roman"/>
              </a:rPr>
              <a:t>  </a:t>
            </a:r>
            <a:r>
              <a:rPr sz="2800" dirty="0">
                <a:solidFill>
                  <a:srgbClr val="0070C0"/>
                </a:solidFill>
                <a:latin typeface="Times New Roman"/>
                <a:cs typeface="Times New Roman"/>
              </a:rPr>
              <a:t>та</a:t>
            </a:r>
            <a:r>
              <a:rPr sz="2800" spc="190" dirty="0">
                <a:solidFill>
                  <a:srgbClr val="0070C0"/>
                </a:solidFill>
                <a:latin typeface="Times New Roman"/>
                <a:cs typeface="Times New Roman"/>
              </a:rPr>
              <a:t>  </a:t>
            </a:r>
            <a:r>
              <a:rPr sz="2800" dirty="0">
                <a:solidFill>
                  <a:srgbClr val="0070C0"/>
                </a:solidFill>
                <a:latin typeface="Times New Roman"/>
                <a:cs typeface="Times New Roman"/>
              </a:rPr>
              <a:t>залежними</a:t>
            </a:r>
            <a:r>
              <a:rPr sz="2800" spc="204" dirty="0">
                <a:solidFill>
                  <a:srgbClr val="0070C0"/>
                </a:solidFill>
                <a:latin typeface="Times New Roman"/>
                <a:cs typeface="Times New Roman"/>
              </a:rPr>
              <a:t>  </a:t>
            </a:r>
            <a:r>
              <a:rPr sz="2800" dirty="0">
                <a:solidFill>
                  <a:srgbClr val="0070C0"/>
                </a:solidFill>
                <a:latin typeface="Times New Roman"/>
                <a:cs typeface="Times New Roman"/>
              </a:rPr>
              <a:t>змінними</a:t>
            </a:r>
            <a:r>
              <a:rPr sz="2800" spc="204" dirty="0">
                <a:solidFill>
                  <a:srgbClr val="0070C0"/>
                </a:solidFill>
                <a:latin typeface="Times New Roman"/>
                <a:cs typeface="Times New Roman"/>
              </a:rPr>
              <a:t>  </a:t>
            </a:r>
            <a:r>
              <a:rPr sz="2800" dirty="0">
                <a:solidFill>
                  <a:srgbClr val="0070C0"/>
                </a:solidFill>
                <a:latin typeface="Times New Roman"/>
                <a:cs typeface="Times New Roman"/>
              </a:rPr>
              <a:t>може</a:t>
            </a:r>
            <a:r>
              <a:rPr sz="2800" spc="190" dirty="0">
                <a:solidFill>
                  <a:srgbClr val="0070C0"/>
                </a:solidFill>
                <a:latin typeface="Times New Roman"/>
                <a:cs typeface="Times New Roman"/>
              </a:rPr>
              <a:t>  </a:t>
            </a:r>
            <a:r>
              <a:rPr sz="2800" spc="-20" dirty="0">
                <a:solidFill>
                  <a:srgbClr val="0070C0"/>
                </a:solidFill>
                <a:latin typeface="Times New Roman"/>
                <a:cs typeface="Times New Roman"/>
              </a:rPr>
              <a:t>бути </a:t>
            </a:r>
            <a:r>
              <a:rPr sz="2800" dirty="0">
                <a:solidFill>
                  <a:srgbClr val="0070C0"/>
                </a:solidFill>
                <a:latin typeface="Times New Roman"/>
                <a:cs typeface="Times New Roman"/>
              </a:rPr>
              <a:t>досліджений</a:t>
            </a:r>
            <a:r>
              <a:rPr sz="2800" spc="-145" dirty="0">
                <a:solidFill>
                  <a:srgbClr val="0070C0"/>
                </a:solidFill>
                <a:latin typeface="Times New Roman"/>
                <a:cs typeface="Times New Roman"/>
              </a:rPr>
              <a:t> </a:t>
            </a:r>
            <a:r>
              <a:rPr sz="2800" dirty="0">
                <a:solidFill>
                  <a:srgbClr val="0070C0"/>
                </a:solidFill>
                <a:latin typeface="Times New Roman"/>
                <a:cs typeface="Times New Roman"/>
              </a:rPr>
              <a:t>двома</a:t>
            </a:r>
            <a:r>
              <a:rPr sz="2800" spc="-135" dirty="0">
                <a:solidFill>
                  <a:srgbClr val="0070C0"/>
                </a:solidFill>
                <a:latin typeface="Times New Roman"/>
                <a:cs typeface="Times New Roman"/>
              </a:rPr>
              <a:t> </a:t>
            </a:r>
            <a:r>
              <a:rPr sz="2800" spc="-10" dirty="0">
                <a:solidFill>
                  <a:srgbClr val="0070C0"/>
                </a:solidFill>
                <a:latin typeface="Times New Roman"/>
                <a:cs typeface="Times New Roman"/>
              </a:rPr>
              <a:t>способами:</a:t>
            </a:r>
            <a:endParaRPr sz="2800" dirty="0">
              <a:solidFill>
                <a:srgbClr val="0070C0"/>
              </a:solidFill>
              <a:latin typeface="Times New Roman"/>
              <a:cs typeface="Times New Roman"/>
            </a:endParaRPr>
          </a:p>
          <a:p>
            <a:pPr marL="12700" marR="5080" indent="415925" algn="just">
              <a:lnSpc>
                <a:spcPct val="100000"/>
              </a:lnSpc>
            </a:pPr>
            <a:r>
              <a:rPr sz="2800" b="1" dirty="0">
                <a:solidFill>
                  <a:srgbClr val="0070C0"/>
                </a:solidFill>
                <a:latin typeface="Times New Roman"/>
                <a:cs typeface="Times New Roman"/>
              </a:rPr>
              <a:t>Експериментальні</a:t>
            </a:r>
            <a:r>
              <a:rPr sz="2800" b="1" spc="70" dirty="0">
                <a:solidFill>
                  <a:srgbClr val="0070C0"/>
                </a:solidFill>
                <a:latin typeface="Times New Roman"/>
                <a:cs typeface="Times New Roman"/>
              </a:rPr>
              <a:t>  </a:t>
            </a:r>
            <a:r>
              <a:rPr sz="2800" dirty="0">
                <a:solidFill>
                  <a:srgbClr val="0070C0"/>
                </a:solidFill>
                <a:latin typeface="Times New Roman"/>
                <a:cs typeface="Times New Roman"/>
              </a:rPr>
              <a:t>дослідження,</a:t>
            </a:r>
            <a:r>
              <a:rPr sz="2800" spc="85" dirty="0">
                <a:solidFill>
                  <a:srgbClr val="0070C0"/>
                </a:solidFill>
                <a:latin typeface="Times New Roman"/>
                <a:cs typeface="Times New Roman"/>
              </a:rPr>
              <a:t>  </a:t>
            </a:r>
            <a:r>
              <a:rPr sz="2800" dirty="0">
                <a:solidFill>
                  <a:srgbClr val="0070C0"/>
                </a:solidFill>
                <a:latin typeface="Times New Roman"/>
                <a:cs typeface="Times New Roman"/>
              </a:rPr>
              <a:t>в</a:t>
            </a:r>
            <a:r>
              <a:rPr sz="2800" spc="80" dirty="0">
                <a:solidFill>
                  <a:srgbClr val="0070C0"/>
                </a:solidFill>
                <a:latin typeface="Times New Roman"/>
                <a:cs typeface="Times New Roman"/>
              </a:rPr>
              <a:t>  </a:t>
            </a:r>
            <a:r>
              <a:rPr sz="2800" dirty="0">
                <a:solidFill>
                  <a:srgbClr val="0070C0"/>
                </a:solidFill>
                <a:latin typeface="Times New Roman"/>
                <a:cs typeface="Times New Roman"/>
              </a:rPr>
              <a:t>яких</a:t>
            </a:r>
            <a:r>
              <a:rPr sz="2800" spc="90" dirty="0">
                <a:solidFill>
                  <a:srgbClr val="0070C0"/>
                </a:solidFill>
                <a:latin typeface="Times New Roman"/>
                <a:cs typeface="Times New Roman"/>
              </a:rPr>
              <a:t>  </a:t>
            </a:r>
            <a:r>
              <a:rPr sz="2800" dirty="0">
                <a:solidFill>
                  <a:srgbClr val="0070C0"/>
                </a:solidFill>
                <a:latin typeface="Times New Roman"/>
                <a:cs typeface="Times New Roman"/>
              </a:rPr>
              <a:t>дослідник</a:t>
            </a:r>
            <a:r>
              <a:rPr sz="2800" spc="80" dirty="0">
                <a:solidFill>
                  <a:srgbClr val="0070C0"/>
                </a:solidFill>
                <a:latin typeface="Times New Roman"/>
                <a:cs typeface="Times New Roman"/>
              </a:rPr>
              <a:t>  </a:t>
            </a:r>
            <a:r>
              <a:rPr sz="2800" spc="-10" dirty="0">
                <a:solidFill>
                  <a:srgbClr val="0070C0"/>
                </a:solidFill>
                <a:latin typeface="Times New Roman"/>
                <a:cs typeface="Times New Roman"/>
              </a:rPr>
              <a:t>здійснює </a:t>
            </a:r>
            <a:r>
              <a:rPr sz="2800" dirty="0">
                <a:solidFill>
                  <a:srgbClr val="0070C0"/>
                </a:solidFill>
                <a:latin typeface="Times New Roman"/>
                <a:cs typeface="Times New Roman"/>
              </a:rPr>
              <a:t>контроль</a:t>
            </a:r>
            <a:r>
              <a:rPr sz="2800" spc="-25" dirty="0">
                <a:solidFill>
                  <a:srgbClr val="0070C0"/>
                </a:solidFill>
                <a:latin typeface="Times New Roman"/>
                <a:cs typeface="Times New Roman"/>
              </a:rPr>
              <a:t> </a:t>
            </a:r>
            <a:r>
              <a:rPr sz="2800" dirty="0">
                <a:solidFill>
                  <a:srgbClr val="0070C0"/>
                </a:solidFill>
                <a:latin typeface="Times New Roman"/>
                <a:cs typeface="Times New Roman"/>
              </a:rPr>
              <a:t>над</a:t>
            </a:r>
            <a:r>
              <a:rPr sz="2800" spc="-30" dirty="0">
                <a:solidFill>
                  <a:srgbClr val="0070C0"/>
                </a:solidFill>
                <a:latin typeface="Times New Roman"/>
                <a:cs typeface="Times New Roman"/>
              </a:rPr>
              <a:t> </a:t>
            </a:r>
            <a:r>
              <a:rPr sz="2800" dirty="0">
                <a:solidFill>
                  <a:srgbClr val="0070C0"/>
                </a:solidFill>
                <a:latin typeface="Times New Roman"/>
                <a:cs typeface="Times New Roman"/>
              </a:rPr>
              <a:t>незалежними</a:t>
            </a:r>
            <a:r>
              <a:rPr sz="2800" spc="-10" dirty="0">
                <a:solidFill>
                  <a:srgbClr val="0070C0"/>
                </a:solidFill>
                <a:latin typeface="Times New Roman"/>
                <a:cs typeface="Times New Roman"/>
              </a:rPr>
              <a:t> </a:t>
            </a:r>
            <a:r>
              <a:rPr sz="2800" dirty="0">
                <a:solidFill>
                  <a:srgbClr val="0070C0"/>
                </a:solidFill>
                <a:latin typeface="Times New Roman"/>
                <a:cs typeface="Times New Roman"/>
              </a:rPr>
              <a:t>змінними,</a:t>
            </a:r>
            <a:r>
              <a:rPr sz="2800" spc="-20" dirty="0">
                <a:solidFill>
                  <a:srgbClr val="0070C0"/>
                </a:solidFill>
                <a:latin typeface="Times New Roman"/>
                <a:cs typeface="Times New Roman"/>
              </a:rPr>
              <a:t> </a:t>
            </a:r>
            <a:r>
              <a:rPr sz="2800" dirty="0">
                <a:solidFill>
                  <a:srgbClr val="0070C0"/>
                </a:solidFill>
                <a:latin typeface="Times New Roman"/>
                <a:cs typeface="Times New Roman"/>
              </a:rPr>
              <a:t>свідомо</a:t>
            </a:r>
            <a:r>
              <a:rPr sz="2800" spc="-35" dirty="0">
                <a:solidFill>
                  <a:srgbClr val="0070C0"/>
                </a:solidFill>
                <a:latin typeface="Times New Roman"/>
                <a:cs typeface="Times New Roman"/>
              </a:rPr>
              <a:t> </a:t>
            </a:r>
            <a:r>
              <a:rPr sz="2800" spc="-10" dirty="0">
                <a:solidFill>
                  <a:srgbClr val="0070C0"/>
                </a:solidFill>
                <a:latin typeface="Times New Roman"/>
                <a:cs typeface="Times New Roman"/>
              </a:rPr>
              <a:t>маніпулюючи</a:t>
            </a:r>
            <a:r>
              <a:rPr sz="2800" spc="-30" dirty="0">
                <a:solidFill>
                  <a:srgbClr val="0070C0"/>
                </a:solidFill>
                <a:latin typeface="Times New Roman"/>
                <a:cs typeface="Times New Roman"/>
              </a:rPr>
              <a:t> </a:t>
            </a:r>
            <a:r>
              <a:rPr sz="2800" spc="-10" dirty="0">
                <a:solidFill>
                  <a:srgbClr val="0070C0"/>
                </a:solidFill>
                <a:latin typeface="Times New Roman"/>
                <a:cs typeface="Times New Roman"/>
              </a:rPr>
              <a:t>ними; </a:t>
            </a:r>
            <a:r>
              <a:rPr sz="2800" dirty="0">
                <a:solidFill>
                  <a:srgbClr val="0070C0"/>
                </a:solidFill>
                <a:latin typeface="Times New Roman"/>
                <a:cs typeface="Times New Roman"/>
              </a:rPr>
              <a:t>експериментальні</a:t>
            </a:r>
            <a:r>
              <a:rPr sz="2800" spc="190" dirty="0">
                <a:solidFill>
                  <a:srgbClr val="0070C0"/>
                </a:solidFill>
                <a:latin typeface="Times New Roman"/>
                <a:cs typeface="Times New Roman"/>
              </a:rPr>
              <a:t>  </a:t>
            </a:r>
            <a:r>
              <a:rPr sz="2800" dirty="0">
                <a:solidFill>
                  <a:srgbClr val="0070C0"/>
                </a:solidFill>
                <a:latin typeface="Times New Roman"/>
                <a:cs typeface="Times New Roman"/>
              </a:rPr>
              <a:t>дослідження</a:t>
            </a:r>
            <a:r>
              <a:rPr sz="2800" spc="180" dirty="0">
                <a:solidFill>
                  <a:srgbClr val="0070C0"/>
                </a:solidFill>
                <a:latin typeface="Times New Roman"/>
                <a:cs typeface="Times New Roman"/>
              </a:rPr>
              <a:t>  </a:t>
            </a:r>
            <a:r>
              <a:rPr sz="2800" dirty="0">
                <a:solidFill>
                  <a:srgbClr val="0070C0"/>
                </a:solidFill>
                <a:latin typeface="Times New Roman"/>
                <a:cs typeface="Times New Roman"/>
              </a:rPr>
              <a:t>іноді</a:t>
            </a:r>
            <a:r>
              <a:rPr sz="2800" spc="175" dirty="0">
                <a:solidFill>
                  <a:srgbClr val="0070C0"/>
                </a:solidFill>
                <a:latin typeface="Times New Roman"/>
                <a:cs typeface="Times New Roman"/>
              </a:rPr>
              <a:t>  </a:t>
            </a:r>
            <a:r>
              <a:rPr sz="2800" dirty="0">
                <a:solidFill>
                  <a:srgbClr val="0070C0"/>
                </a:solidFill>
                <a:latin typeface="Times New Roman"/>
                <a:cs typeface="Times New Roman"/>
              </a:rPr>
              <a:t>називають</a:t>
            </a:r>
            <a:r>
              <a:rPr sz="2800" spc="185" dirty="0">
                <a:solidFill>
                  <a:srgbClr val="0070C0"/>
                </a:solidFill>
                <a:latin typeface="Times New Roman"/>
                <a:cs typeface="Times New Roman"/>
              </a:rPr>
              <a:t>  </a:t>
            </a:r>
            <a:r>
              <a:rPr sz="2800" spc="-10" dirty="0">
                <a:solidFill>
                  <a:srgbClr val="0070C0"/>
                </a:solidFill>
                <a:latin typeface="Times New Roman"/>
                <a:cs typeface="Times New Roman"/>
              </a:rPr>
              <a:t>дослідженнями втручання</a:t>
            </a:r>
            <a:r>
              <a:rPr sz="2800" spc="-95" dirty="0">
                <a:solidFill>
                  <a:srgbClr val="0070C0"/>
                </a:solidFill>
                <a:latin typeface="Times New Roman"/>
                <a:cs typeface="Times New Roman"/>
              </a:rPr>
              <a:t> </a:t>
            </a:r>
            <a:r>
              <a:rPr sz="2800" spc="-10" dirty="0">
                <a:solidFill>
                  <a:srgbClr val="0070C0"/>
                </a:solidFill>
                <a:latin typeface="Times New Roman"/>
                <a:cs typeface="Times New Roman"/>
              </a:rPr>
              <a:t>(інтервенції).</a:t>
            </a:r>
            <a:endParaRPr sz="2800" dirty="0">
              <a:solidFill>
                <a:srgbClr val="0070C0"/>
              </a:solidFill>
              <a:latin typeface="Times New Roman"/>
              <a:cs typeface="Times New Roman"/>
            </a:endParaRPr>
          </a:p>
          <a:p>
            <a:pPr marL="12700" marR="5715" indent="461645" algn="just">
              <a:lnSpc>
                <a:spcPct val="100000"/>
              </a:lnSpc>
              <a:spcBef>
                <a:spcPts val="5"/>
              </a:spcBef>
            </a:pPr>
            <a:r>
              <a:rPr sz="2800" b="1" dirty="0">
                <a:solidFill>
                  <a:srgbClr val="0070C0"/>
                </a:solidFill>
                <a:latin typeface="Times New Roman"/>
                <a:cs typeface="Times New Roman"/>
              </a:rPr>
              <a:t>Неекспериментальні</a:t>
            </a:r>
            <a:r>
              <a:rPr sz="2800" b="1" spc="170" dirty="0">
                <a:solidFill>
                  <a:srgbClr val="0070C0"/>
                </a:solidFill>
                <a:latin typeface="Times New Roman"/>
                <a:cs typeface="Times New Roman"/>
              </a:rPr>
              <a:t>  </a:t>
            </a:r>
            <a:r>
              <a:rPr sz="2800" dirty="0">
                <a:solidFill>
                  <a:srgbClr val="0070C0"/>
                </a:solidFill>
                <a:latin typeface="Times New Roman"/>
                <a:cs typeface="Times New Roman"/>
              </a:rPr>
              <a:t>дослідження,</a:t>
            </a:r>
            <a:r>
              <a:rPr sz="2800" spc="170" dirty="0">
                <a:solidFill>
                  <a:srgbClr val="0070C0"/>
                </a:solidFill>
                <a:latin typeface="Times New Roman"/>
                <a:cs typeface="Times New Roman"/>
              </a:rPr>
              <a:t>  </a:t>
            </a:r>
            <a:r>
              <a:rPr sz="2800" dirty="0">
                <a:solidFill>
                  <a:srgbClr val="0070C0"/>
                </a:solidFill>
                <a:latin typeface="Times New Roman"/>
                <a:cs typeface="Times New Roman"/>
              </a:rPr>
              <a:t>в</a:t>
            </a:r>
            <a:r>
              <a:rPr sz="2800" spc="170" dirty="0">
                <a:solidFill>
                  <a:srgbClr val="0070C0"/>
                </a:solidFill>
                <a:latin typeface="Times New Roman"/>
                <a:cs typeface="Times New Roman"/>
              </a:rPr>
              <a:t>  </a:t>
            </a:r>
            <a:r>
              <a:rPr sz="2800" dirty="0">
                <a:solidFill>
                  <a:srgbClr val="0070C0"/>
                </a:solidFill>
                <a:latin typeface="Times New Roman"/>
                <a:cs typeface="Times New Roman"/>
              </a:rPr>
              <a:t>яких</a:t>
            </a:r>
            <a:r>
              <a:rPr sz="2800" spc="170" dirty="0">
                <a:solidFill>
                  <a:srgbClr val="0070C0"/>
                </a:solidFill>
                <a:latin typeface="Times New Roman"/>
                <a:cs typeface="Times New Roman"/>
              </a:rPr>
              <a:t>  </a:t>
            </a:r>
            <a:r>
              <a:rPr sz="2800" dirty="0">
                <a:solidFill>
                  <a:srgbClr val="0070C0"/>
                </a:solidFill>
                <a:latin typeface="Times New Roman"/>
                <a:cs typeface="Times New Roman"/>
              </a:rPr>
              <a:t>все</a:t>
            </a:r>
            <a:r>
              <a:rPr sz="2800" spc="170" dirty="0">
                <a:solidFill>
                  <a:srgbClr val="0070C0"/>
                </a:solidFill>
                <a:latin typeface="Times New Roman"/>
                <a:cs typeface="Times New Roman"/>
              </a:rPr>
              <a:t>  </a:t>
            </a:r>
            <a:r>
              <a:rPr sz="2800" spc="-10" dirty="0">
                <a:solidFill>
                  <a:srgbClr val="0070C0"/>
                </a:solidFill>
                <a:latin typeface="Times New Roman"/>
                <a:cs typeface="Times New Roman"/>
              </a:rPr>
              <a:t>відбувається </a:t>
            </a:r>
            <a:r>
              <a:rPr sz="2800" dirty="0">
                <a:solidFill>
                  <a:srgbClr val="0070C0"/>
                </a:solidFill>
                <a:latin typeface="Times New Roman"/>
                <a:cs typeface="Times New Roman"/>
              </a:rPr>
              <a:t>природним</a:t>
            </a:r>
            <a:r>
              <a:rPr sz="2800" spc="615" dirty="0">
                <a:solidFill>
                  <a:srgbClr val="0070C0"/>
                </a:solidFill>
                <a:latin typeface="Times New Roman"/>
                <a:cs typeface="Times New Roman"/>
              </a:rPr>
              <a:t>  </a:t>
            </a:r>
            <a:r>
              <a:rPr sz="2800" dirty="0">
                <a:solidFill>
                  <a:srgbClr val="0070C0"/>
                </a:solidFill>
                <a:latin typeface="Times New Roman"/>
                <a:cs typeface="Times New Roman"/>
              </a:rPr>
              <a:t>шляхом;</a:t>
            </a:r>
            <a:r>
              <a:rPr sz="2800" spc="610" dirty="0">
                <a:solidFill>
                  <a:srgbClr val="0070C0"/>
                </a:solidFill>
                <a:latin typeface="Times New Roman"/>
                <a:cs typeface="Times New Roman"/>
              </a:rPr>
              <a:t>  </a:t>
            </a:r>
            <a:r>
              <a:rPr sz="2800" dirty="0">
                <a:solidFill>
                  <a:srgbClr val="0070C0"/>
                </a:solidFill>
                <a:latin typeface="Times New Roman"/>
                <a:cs typeface="Times New Roman"/>
              </a:rPr>
              <a:t>неекспериментальні</a:t>
            </a:r>
            <a:r>
              <a:rPr sz="2800" spc="620" dirty="0">
                <a:solidFill>
                  <a:srgbClr val="0070C0"/>
                </a:solidFill>
                <a:latin typeface="Times New Roman"/>
                <a:cs typeface="Times New Roman"/>
              </a:rPr>
              <a:t>  </a:t>
            </a:r>
            <a:r>
              <a:rPr sz="2800" dirty="0">
                <a:solidFill>
                  <a:srgbClr val="0070C0"/>
                </a:solidFill>
                <a:latin typeface="Times New Roman"/>
                <a:cs typeface="Times New Roman"/>
              </a:rPr>
              <a:t>дослідження</a:t>
            </a:r>
            <a:r>
              <a:rPr sz="2800" spc="620" dirty="0">
                <a:solidFill>
                  <a:srgbClr val="0070C0"/>
                </a:solidFill>
                <a:latin typeface="Times New Roman"/>
                <a:cs typeface="Times New Roman"/>
              </a:rPr>
              <a:t>  </a:t>
            </a:r>
            <a:r>
              <a:rPr sz="2800" spc="-10" dirty="0">
                <a:solidFill>
                  <a:srgbClr val="0070C0"/>
                </a:solidFill>
                <a:latin typeface="Times New Roman"/>
                <a:cs typeface="Times New Roman"/>
              </a:rPr>
              <a:t>також називають</a:t>
            </a:r>
            <a:r>
              <a:rPr sz="2800" spc="-105" dirty="0">
                <a:solidFill>
                  <a:srgbClr val="0070C0"/>
                </a:solidFill>
                <a:latin typeface="Times New Roman"/>
                <a:cs typeface="Times New Roman"/>
              </a:rPr>
              <a:t> </a:t>
            </a:r>
            <a:r>
              <a:rPr sz="2800" dirty="0">
                <a:solidFill>
                  <a:srgbClr val="0070C0"/>
                </a:solidFill>
                <a:latin typeface="Times New Roman"/>
                <a:cs typeface="Times New Roman"/>
              </a:rPr>
              <a:t>спостережними</a:t>
            </a:r>
            <a:r>
              <a:rPr sz="2800" spc="-95" dirty="0">
                <a:solidFill>
                  <a:srgbClr val="0070C0"/>
                </a:solidFill>
                <a:latin typeface="Times New Roman"/>
                <a:cs typeface="Times New Roman"/>
              </a:rPr>
              <a:t> </a:t>
            </a:r>
            <a:r>
              <a:rPr sz="2800" spc="-10" dirty="0">
                <a:solidFill>
                  <a:srgbClr val="0070C0"/>
                </a:solidFill>
                <a:latin typeface="Times New Roman"/>
                <a:cs typeface="Times New Roman"/>
              </a:rPr>
              <a:t>дослідженнями.</a:t>
            </a:r>
            <a:endParaRPr sz="2800" dirty="0">
              <a:solidFill>
                <a:srgbClr val="0070C0"/>
              </a:solidFill>
              <a:latin typeface="Times New Roman"/>
              <a:cs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0600" y="533400"/>
            <a:ext cx="10357485" cy="5371342"/>
          </a:xfrm>
          <a:prstGeom prst="rect">
            <a:avLst/>
          </a:prstGeom>
        </p:spPr>
        <p:txBody>
          <a:bodyPr vert="horz" wrap="square" lIns="0" tIns="92075" rIns="0" bIns="0" rtlCol="0">
            <a:spAutoFit/>
          </a:bodyPr>
          <a:lstStyle/>
          <a:p>
            <a:pPr marL="12700" marR="5080" indent="717550" algn="just">
              <a:spcBef>
                <a:spcPts val="725"/>
              </a:spcBef>
            </a:pPr>
            <a:r>
              <a:rPr sz="2600" dirty="0">
                <a:solidFill>
                  <a:srgbClr val="0070C0"/>
                </a:solidFill>
                <a:latin typeface="Times New Roman"/>
                <a:cs typeface="Times New Roman"/>
              </a:rPr>
              <a:t>Неекспериментальні</a:t>
            </a:r>
            <a:r>
              <a:rPr sz="2600" spc="-70" dirty="0">
                <a:solidFill>
                  <a:srgbClr val="0070C0"/>
                </a:solidFill>
                <a:latin typeface="Times New Roman"/>
                <a:cs typeface="Times New Roman"/>
              </a:rPr>
              <a:t> </a:t>
            </a:r>
            <a:r>
              <a:rPr sz="2600" dirty="0">
                <a:solidFill>
                  <a:srgbClr val="0070C0"/>
                </a:solidFill>
                <a:latin typeface="Times New Roman"/>
                <a:cs typeface="Times New Roman"/>
              </a:rPr>
              <a:t>(або</a:t>
            </a:r>
            <a:r>
              <a:rPr sz="2600" spc="-50" dirty="0">
                <a:solidFill>
                  <a:srgbClr val="0070C0"/>
                </a:solidFill>
                <a:latin typeface="Times New Roman"/>
                <a:cs typeface="Times New Roman"/>
              </a:rPr>
              <a:t> </a:t>
            </a:r>
            <a:r>
              <a:rPr sz="2600" dirty="0">
                <a:solidFill>
                  <a:srgbClr val="0070C0"/>
                </a:solidFill>
                <a:latin typeface="Times New Roman"/>
                <a:cs typeface="Times New Roman"/>
              </a:rPr>
              <a:t>спостережні)</a:t>
            </a:r>
            <a:r>
              <a:rPr sz="2600" spc="-75" dirty="0">
                <a:solidFill>
                  <a:srgbClr val="0070C0"/>
                </a:solidFill>
                <a:latin typeface="Times New Roman"/>
                <a:cs typeface="Times New Roman"/>
              </a:rPr>
              <a:t> </a:t>
            </a:r>
            <a:r>
              <a:rPr sz="2600" dirty="0">
                <a:solidFill>
                  <a:srgbClr val="0070C0"/>
                </a:solidFill>
                <a:latin typeface="Times New Roman"/>
                <a:cs typeface="Times New Roman"/>
              </a:rPr>
              <a:t>дослідження</a:t>
            </a:r>
            <a:r>
              <a:rPr sz="2600" spc="-40" dirty="0">
                <a:solidFill>
                  <a:srgbClr val="0070C0"/>
                </a:solidFill>
                <a:latin typeface="Times New Roman"/>
                <a:cs typeface="Times New Roman"/>
              </a:rPr>
              <a:t> </a:t>
            </a:r>
            <a:r>
              <a:rPr sz="2600" dirty="0">
                <a:solidFill>
                  <a:srgbClr val="0070C0"/>
                </a:solidFill>
                <a:latin typeface="Times New Roman"/>
                <a:cs typeface="Times New Roman"/>
              </a:rPr>
              <a:t>поділяються</a:t>
            </a:r>
            <a:r>
              <a:rPr sz="2600" spc="-55" dirty="0">
                <a:solidFill>
                  <a:srgbClr val="0070C0"/>
                </a:solidFill>
                <a:latin typeface="Times New Roman"/>
                <a:cs typeface="Times New Roman"/>
              </a:rPr>
              <a:t> </a:t>
            </a:r>
            <a:r>
              <a:rPr sz="2600" spc="-25" dirty="0">
                <a:solidFill>
                  <a:srgbClr val="0070C0"/>
                </a:solidFill>
                <a:latin typeface="Times New Roman"/>
                <a:cs typeface="Times New Roman"/>
              </a:rPr>
              <a:t>на </a:t>
            </a:r>
            <a:r>
              <a:rPr sz="2600" dirty="0">
                <a:solidFill>
                  <a:srgbClr val="0070C0"/>
                </a:solidFill>
                <a:latin typeface="Times New Roman"/>
                <a:cs typeface="Times New Roman"/>
              </a:rPr>
              <a:t>два</a:t>
            </a:r>
            <a:r>
              <a:rPr sz="2600" spc="-15" dirty="0">
                <a:solidFill>
                  <a:srgbClr val="0070C0"/>
                </a:solidFill>
                <a:latin typeface="Times New Roman"/>
                <a:cs typeface="Times New Roman"/>
              </a:rPr>
              <a:t> </a:t>
            </a:r>
            <a:r>
              <a:rPr sz="2600" dirty="0">
                <a:solidFill>
                  <a:srgbClr val="0070C0"/>
                </a:solidFill>
                <a:latin typeface="Times New Roman"/>
                <a:cs typeface="Times New Roman"/>
              </a:rPr>
              <a:t>згальні</a:t>
            </a:r>
            <a:r>
              <a:rPr sz="2600" spc="-50" dirty="0">
                <a:solidFill>
                  <a:srgbClr val="0070C0"/>
                </a:solidFill>
                <a:latin typeface="Times New Roman"/>
                <a:cs typeface="Times New Roman"/>
              </a:rPr>
              <a:t> </a:t>
            </a:r>
            <a:r>
              <a:rPr sz="2600" dirty="0">
                <a:solidFill>
                  <a:srgbClr val="0070C0"/>
                </a:solidFill>
                <a:latin typeface="Times New Roman"/>
                <a:cs typeface="Times New Roman"/>
              </a:rPr>
              <a:t>класи:</a:t>
            </a:r>
            <a:r>
              <a:rPr sz="2600" spc="-30" dirty="0">
                <a:solidFill>
                  <a:srgbClr val="0070C0"/>
                </a:solidFill>
                <a:latin typeface="Times New Roman"/>
                <a:cs typeface="Times New Roman"/>
              </a:rPr>
              <a:t> </a:t>
            </a:r>
            <a:r>
              <a:rPr sz="2600" b="1" dirty="0">
                <a:solidFill>
                  <a:srgbClr val="0070C0"/>
                </a:solidFill>
                <a:latin typeface="Times New Roman"/>
                <a:cs typeface="Times New Roman"/>
              </a:rPr>
              <a:t>описові</a:t>
            </a:r>
            <a:r>
              <a:rPr sz="2600" b="1" spc="-35" dirty="0">
                <a:solidFill>
                  <a:srgbClr val="0070C0"/>
                </a:solidFill>
                <a:latin typeface="Times New Roman"/>
                <a:cs typeface="Times New Roman"/>
              </a:rPr>
              <a:t> </a:t>
            </a:r>
            <a:r>
              <a:rPr sz="2600" b="1" dirty="0">
                <a:solidFill>
                  <a:srgbClr val="0070C0"/>
                </a:solidFill>
                <a:latin typeface="Times New Roman"/>
                <a:cs typeface="Times New Roman"/>
              </a:rPr>
              <a:t>дослідження</a:t>
            </a:r>
            <a:r>
              <a:rPr sz="2600" b="1" spc="-70" dirty="0">
                <a:solidFill>
                  <a:srgbClr val="0070C0"/>
                </a:solidFill>
                <a:latin typeface="Times New Roman"/>
                <a:cs typeface="Times New Roman"/>
              </a:rPr>
              <a:t> </a:t>
            </a:r>
            <a:r>
              <a:rPr sz="2600" dirty="0">
                <a:solidFill>
                  <a:srgbClr val="0070C0"/>
                </a:solidFill>
                <a:latin typeface="Times New Roman"/>
                <a:cs typeface="Times New Roman"/>
              </a:rPr>
              <a:t>та</a:t>
            </a:r>
            <a:r>
              <a:rPr sz="2600" spc="-40" dirty="0">
                <a:solidFill>
                  <a:srgbClr val="0070C0"/>
                </a:solidFill>
                <a:latin typeface="Times New Roman"/>
                <a:cs typeface="Times New Roman"/>
              </a:rPr>
              <a:t> </a:t>
            </a:r>
            <a:r>
              <a:rPr sz="2600" b="1" dirty="0">
                <a:solidFill>
                  <a:srgbClr val="0070C0"/>
                </a:solidFill>
                <a:latin typeface="Times New Roman"/>
                <a:cs typeface="Times New Roman"/>
              </a:rPr>
              <a:t>аналітичні</a:t>
            </a:r>
            <a:r>
              <a:rPr sz="2600" b="1" spc="-40" dirty="0">
                <a:solidFill>
                  <a:srgbClr val="0070C0"/>
                </a:solidFill>
                <a:latin typeface="Times New Roman"/>
                <a:cs typeface="Times New Roman"/>
              </a:rPr>
              <a:t> </a:t>
            </a:r>
            <a:r>
              <a:rPr sz="2600" b="1" spc="-10" dirty="0">
                <a:solidFill>
                  <a:srgbClr val="0070C0"/>
                </a:solidFill>
                <a:latin typeface="Times New Roman"/>
                <a:cs typeface="Times New Roman"/>
              </a:rPr>
              <a:t>дослідження</a:t>
            </a:r>
            <a:r>
              <a:rPr sz="2600" spc="-10" dirty="0">
                <a:solidFill>
                  <a:srgbClr val="0070C0"/>
                </a:solidFill>
                <a:latin typeface="Times New Roman"/>
                <a:cs typeface="Times New Roman"/>
              </a:rPr>
              <a:t>.</a:t>
            </a:r>
            <a:endParaRPr sz="2600" dirty="0">
              <a:solidFill>
                <a:srgbClr val="0070C0"/>
              </a:solidFill>
              <a:latin typeface="Times New Roman"/>
              <a:cs typeface="Times New Roman"/>
            </a:endParaRPr>
          </a:p>
          <a:p>
            <a:pPr marL="12700" marR="1066800" indent="717550" algn="just">
              <a:spcBef>
                <a:spcPts val="5"/>
              </a:spcBef>
            </a:pPr>
            <a:r>
              <a:rPr sz="2600" b="1" dirty="0">
                <a:solidFill>
                  <a:srgbClr val="0070C0"/>
                </a:solidFill>
                <a:latin typeface="Times New Roman"/>
                <a:cs typeface="Times New Roman"/>
              </a:rPr>
              <a:t>Описові</a:t>
            </a:r>
            <a:r>
              <a:rPr sz="2600" b="1" spc="-70" dirty="0">
                <a:solidFill>
                  <a:srgbClr val="0070C0"/>
                </a:solidFill>
                <a:latin typeface="Times New Roman"/>
                <a:cs typeface="Times New Roman"/>
              </a:rPr>
              <a:t> </a:t>
            </a:r>
            <a:r>
              <a:rPr sz="2600" b="1" dirty="0">
                <a:solidFill>
                  <a:srgbClr val="0070C0"/>
                </a:solidFill>
                <a:latin typeface="Times New Roman"/>
                <a:cs typeface="Times New Roman"/>
              </a:rPr>
              <a:t>дослідження</a:t>
            </a:r>
            <a:r>
              <a:rPr sz="2600" b="1" spc="-65" dirty="0">
                <a:solidFill>
                  <a:srgbClr val="0070C0"/>
                </a:solidFill>
                <a:latin typeface="Times New Roman"/>
                <a:cs typeface="Times New Roman"/>
              </a:rPr>
              <a:t> </a:t>
            </a:r>
            <a:r>
              <a:rPr sz="2600" dirty="0">
                <a:solidFill>
                  <a:srgbClr val="0070C0"/>
                </a:solidFill>
                <a:latin typeface="Times New Roman"/>
                <a:cs typeface="Times New Roman"/>
              </a:rPr>
              <a:t>мають</a:t>
            </a:r>
            <a:r>
              <a:rPr sz="2600" spc="-60" dirty="0">
                <a:solidFill>
                  <a:srgbClr val="0070C0"/>
                </a:solidFill>
                <a:latin typeface="Times New Roman"/>
                <a:cs typeface="Times New Roman"/>
              </a:rPr>
              <a:t> </a:t>
            </a:r>
            <a:r>
              <a:rPr sz="2600" dirty="0">
                <a:solidFill>
                  <a:srgbClr val="0070C0"/>
                </a:solidFill>
                <a:latin typeface="Times New Roman"/>
                <a:cs typeface="Times New Roman"/>
              </a:rPr>
              <a:t>на</a:t>
            </a:r>
            <a:r>
              <a:rPr sz="2600" spc="-55" dirty="0">
                <a:solidFill>
                  <a:srgbClr val="0070C0"/>
                </a:solidFill>
                <a:latin typeface="Times New Roman"/>
                <a:cs typeface="Times New Roman"/>
              </a:rPr>
              <a:t> </a:t>
            </a:r>
            <a:r>
              <a:rPr sz="2600" dirty="0">
                <a:solidFill>
                  <a:srgbClr val="0070C0"/>
                </a:solidFill>
                <a:latin typeface="Times New Roman"/>
                <a:cs typeface="Times New Roman"/>
              </a:rPr>
              <a:t>меті</a:t>
            </a:r>
            <a:r>
              <a:rPr sz="2600" spc="-50" dirty="0">
                <a:solidFill>
                  <a:srgbClr val="0070C0"/>
                </a:solidFill>
                <a:latin typeface="Times New Roman"/>
                <a:cs typeface="Times New Roman"/>
              </a:rPr>
              <a:t> </a:t>
            </a:r>
            <a:r>
              <a:rPr sz="2600" dirty="0">
                <a:solidFill>
                  <a:srgbClr val="0070C0"/>
                </a:solidFill>
                <a:latin typeface="Times New Roman"/>
                <a:cs typeface="Times New Roman"/>
              </a:rPr>
              <a:t>описати</a:t>
            </a:r>
            <a:r>
              <a:rPr sz="2600" spc="-70" dirty="0">
                <a:solidFill>
                  <a:srgbClr val="0070C0"/>
                </a:solidFill>
                <a:latin typeface="Times New Roman"/>
                <a:cs typeface="Times New Roman"/>
              </a:rPr>
              <a:t> </a:t>
            </a:r>
            <a:r>
              <a:rPr sz="2600" dirty="0">
                <a:solidFill>
                  <a:srgbClr val="0070C0"/>
                </a:solidFill>
                <a:latin typeface="Times New Roman"/>
                <a:cs typeface="Times New Roman"/>
              </a:rPr>
              <a:t>виникнення</a:t>
            </a:r>
            <a:r>
              <a:rPr sz="2600" spc="-75" dirty="0">
                <a:solidFill>
                  <a:srgbClr val="0070C0"/>
                </a:solidFill>
                <a:latin typeface="Times New Roman"/>
                <a:cs typeface="Times New Roman"/>
              </a:rPr>
              <a:t> </a:t>
            </a:r>
            <a:r>
              <a:rPr sz="2600" spc="-25" dirty="0">
                <a:solidFill>
                  <a:srgbClr val="0070C0"/>
                </a:solidFill>
                <a:latin typeface="Times New Roman"/>
                <a:cs typeface="Times New Roman"/>
              </a:rPr>
              <a:t>та </a:t>
            </a:r>
            <a:r>
              <a:rPr sz="2600" dirty="0">
                <a:solidFill>
                  <a:srgbClr val="0070C0"/>
                </a:solidFill>
                <a:latin typeface="Times New Roman"/>
                <a:cs typeface="Times New Roman"/>
              </a:rPr>
              <a:t>поширення</a:t>
            </a:r>
            <a:r>
              <a:rPr sz="2600" spc="-65" dirty="0">
                <a:solidFill>
                  <a:srgbClr val="0070C0"/>
                </a:solidFill>
                <a:latin typeface="Times New Roman"/>
                <a:cs typeface="Times New Roman"/>
              </a:rPr>
              <a:t> </a:t>
            </a:r>
            <a:r>
              <a:rPr sz="2600" dirty="0">
                <a:solidFill>
                  <a:srgbClr val="0070C0"/>
                </a:solidFill>
                <a:latin typeface="Times New Roman"/>
                <a:cs typeface="Times New Roman"/>
              </a:rPr>
              <a:t>захворювання</a:t>
            </a:r>
            <a:r>
              <a:rPr sz="2600" spc="-45" dirty="0">
                <a:solidFill>
                  <a:srgbClr val="0070C0"/>
                </a:solidFill>
                <a:latin typeface="Times New Roman"/>
                <a:cs typeface="Times New Roman"/>
              </a:rPr>
              <a:t> </a:t>
            </a:r>
            <a:r>
              <a:rPr sz="2600" dirty="0">
                <a:solidFill>
                  <a:srgbClr val="0070C0"/>
                </a:solidFill>
                <a:latin typeface="Times New Roman"/>
                <a:cs typeface="Times New Roman"/>
              </a:rPr>
              <a:t>чи</a:t>
            </a:r>
            <a:r>
              <a:rPr sz="2600" spc="-20" dirty="0">
                <a:solidFill>
                  <a:srgbClr val="0070C0"/>
                </a:solidFill>
                <a:latin typeface="Times New Roman"/>
                <a:cs typeface="Times New Roman"/>
              </a:rPr>
              <a:t> </a:t>
            </a:r>
            <a:r>
              <a:rPr sz="2600" dirty="0">
                <a:solidFill>
                  <a:srgbClr val="0070C0"/>
                </a:solidFill>
                <a:latin typeface="Times New Roman"/>
                <a:cs typeface="Times New Roman"/>
              </a:rPr>
              <a:t>інших</a:t>
            </a:r>
            <a:r>
              <a:rPr sz="2600" spc="-30" dirty="0">
                <a:solidFill>
                  <a:srgbClr val="0070C0"/>
                </a:solidFill>
                <a:latin typeface="Times New Roman"/>
                <a:cs typeface="Times New Roman"/>
              </a:rPr>
              <a:t> </a:t>
            </a:r>
            <a:r>
              <a:rPr sz="2600" dirty="0">
                <a:solidFill>
                  <a:srgbClr val="0070C0"/>
                </a:solidFill>
                <a:latin typeface="Times New Roman"/>
                <a:cs typeface="Times New Roman"/>
              </a:rPr>
              <a:t>явищ.</a:t>
            </a:r>
            <a:r>
              <a:rPr sz="2600" spc="-40" dirty="0">
                <a:solidFill>
                  <a:srgbClr val="0070C0"/>
                </a:solidFill>
                <a:latin typeface="Times New Roman"/>
                <a:cs typeface="Times New Roman"/>
              </a:rPr>
              <a:t> </a:t>
            </a:r>
            <a:r>
              <a:rPr sz="2600" dirty="0">
                <a:solidFill>
                  <a:srgbClr val="0070C0"/>
                </a:solidFill>
                <a:latin typeface="Times New Roman"/>
                <a:cs typeface="Times New Roman"/>
              </a:rPr>
              <a:t>Вони</a:t>
            </a:r>
            <a:r>
              <a:rPr sz="2600" spc="-40" dirty="0">
                <a:solidFill>
                  <a:srgbClr val="0070C0"/>
                </a:solidFill>
                <a:latin typeface="Times New Roman"/>
                <a:cs typeface="Times New Roman"/>
              </a:rPr>
              <a:t> </a:t>
            </a:r>
            <a:r>
              <a:rPr sz="2600" dirty="0">
                <a:solidFill>
                  <a:srgbClr val="0070C0"/>
                </a:solidFill>
                <a:latin typeface="Times New Roman"/>
                <a:cs typeface="Times New Roman"/>
              </a:rPr>
              <a:t>не</a:t>
            </a:r>
            <a:r>
              <a:rPr sz="2600" spc="-40" dirty="0">
                <a:solidFill>
                  <a:srgbClr val="0070C0"/>
                </a:solidFill>
                <a:latin typeface="Times New Roman"/>
                <a:cs typeface="Times New Roman"/>
              </a:rPr>
              <a:t> </a:t>
            </a:r>
            <a:r>
              <a:rPr sz="2600" spc="-10" dirty="0">
                <a:solidFill>
                  <a:srgbClr val="0070C0"/>
                </a:solidFill>
                <a:latin typeface="Times New Roman"/>
                <a:cs typeface="Times New Roman"/>
              </a:rPr>
              <a:t>намагаються</a:t>
            </a:r>
            <a:endParaRPr sz="2600" dirty="0">
              <a:solidFill>
                <a:srgbClr val="0070C0"/>
              </a:solidFill>
              <a:latin typeface="Times New Roman"/>
              <a:cs typeface="Times New Roman"/>
            </a:endParaRPr>
          </a:p>
          <a:p>
            <a:pPr marL="12700" algn="just"/>
            <a:r>
              <a:rPr sz="2600" spc="-10" dirty="0">
                <a:solidFill>
                  <a:srgbClr val="0070C0"/>
                </a:solidFill>
                <a:latin typeface="Times New Roman"/>
                <a:cs typeface="Times New Roman"/>
              </a:rPr>
              <a:t>запропонувати</a:t>
            </a:r>
            <a:r>
              <a:rPr sz="2600" spc="-55" dirty="0">
                <a:solidFill>
                  <a:srgbClr val="0070C0"/>
                </a:solidFill>
                <a:latin typeface="Times New Roman"/>
                <a:cs typeface="Times New Roman"/>
              </a:rPr>
              <a:t> </a:t>
            </a:r>
            <a:r>
              <a:rPr sz="2600" dirty="0">
                <a:solidFill>
                  <a:srgbClr val="0070C0"/>
                </a:solidFill>
                <a:latin typeface="Times New Roman"/>
                <a:cs typeface="Times New Roman"/>
              </a:rPr>
              <a:t>пояснень</a:t>
            </a:r>
            <a:r>
              <a:rPr sz="2600" spc="-70" dirty="0">
                <a:solidFill>
                  <a:srgbClr val="0070C0"/>
                </a:solidFill>
                <a:latin typeface="Times New Roman"/>
                <a:cs typeface="Times New Roman"/>
              </a:rPr>
              <a:t> </a:t>
            </a:r>
            <a:r>
              <a:rPr sz="2600" dirty="0">
                <a:solidFill>
                  <a:srgbClr val="0070C0"/>
                </a:solidFill>
                <a:latin typeface="Times New Roman"/>
                <a:cs typeface="Times New Roman"/>
              </a:rPr>
              <a:t>або</a:t>
            </a:r>
            <a:r>
              <a:rPr sz="2600" spc="-30" dirty="0">
                <a:solidFill>
                  <a:srgbClr val="0070C0"/>
                </a:solidFill>
                <a:latin typeface="Times New Roman"/>
                <a:cs typeface="Times New Roman"/>
              </a:rPr>
              <a:t> </a:t>
            </a:r>
            <a:r>
              <a:rPr sz="2600" dirty="0">
                <a:solidFill>
                  <a:srgbClr val="0070C0"/>
                </a:solidFill>
                <a:latin typeface="Times New Roman"/>
                <a:cs typeface="Times New Roman"/>
              </a:rPr>
              <a:t>перевірити</a:t>
            </a:r>
            <a:r>
              <a:rPr sz="2600" spc="-55" dirty="0">
                <a:solidFill>
                  <a:srgbClr val="0070C0"/>
                </a:solidFill>
                <a:latin typeface="Times New Roman"/>
                <a:cs typeface="Times New Roman"/>
              </a:rPr>
              <a:t> </a:t>
            </a:r>
            <a:r>
              <a:rPr sz="2600" dirty="0">
                <a:solidFill>
                  <a:srgbClr val="0070C0"/>
                </a:solidFill>
                <a:latin typeface="Times New Roman"/>
                <a:cs typeface="Times New Roman"/>
              </a:rPr>
              <a:t>теорію</a:t>
            </a:r>
            <a:r>
              <a:rPr sz="2600" spc="-60" dirty="0">
                <a:solidFill>
                  <a:srgbClr val="0070C0"/>
                </a:solidFill>
                <a:latin typeface="Times New Roman"/>
                <a:cs typeface="Times New Roman"/>
              </a:rPr>
              <a:t> </a:t>
            </a:r>
            <a:r>
              <a:rPr sz="2600" dirty="0">
                <a:solidFill>
                  <a:srgbClr val="0070C0"/>
                </a:solidFill>
                <a:latin typeface="Times New Roman"/>
                <a:cs typeface="Times New Roman"/>
              </a:rPr>
              <a:t>чи</a:t>
            </a:r>
            <a:r>
              <a:rPr sz="2600" spc="-30" dirty="0">
                <a:solidFill>
                  <a:srgbClr val="0070C0"/>
                </a:solidFill>
                <a:latin typeface="Times New Roman"/>
                <a:cs typeface="Times New Roman"/>
              </a:rPr>
              <a:t> гіпотезу,</a:t>
            </a:r>
            <a:r>
              <a:rPr sz="2600" spc="-65" dirty="0">
                <a:solidFill>
                  <a:srgbClr val="0070C0"/>
                </a:solidFill>
                <a:latin typeface="Times New Roman"/>
                <a:cs typeface="Times New Roman"/>
              </a:rPr>
              <a:t> </a:t>
            </a:r>
            <a:r>
              <a:rPr sz="2600" dirty="0">
                <a:solidFill>
                  <a:srgbClr val="0070C0"/>
                </a:solidFill>
                <a:latin typeface="Times New Roman"/>
                <a:cs typeface="Times New Roman"/>
              </a:rPr>
              <a:t>а</a:t>
            </a:r>
            <a:r>
              <a:rPr sz="2600" spc="-30" dirty="0">
                <a:solidFill>
                  <a:srgbClr val="0070C0"/>
                </a:solidFill>
                <a:latin typeface="Times New Roman"/>
                <a:cs typeface="Times New Roman"/>
              </a:rPr>
              <a:t> </a:t>
            </a:r>
            <a:r>
              <a:rPr sz="2600" spc="-10" dirty="0">
                <a:solidFill>
                  <a:srgbClr val="0070C0"/>
                </a:solidFill>
                <a:latin typeface="Times New Roman"/>
                <a:cs typeface="Times New Roman"/>
              </a:rPr>
              <a:t>просто</a:t>
            </a:r>
            <a:endParaRPr sz="2600" dirty="0">
              <a:solidFill>
                <a:srgbClr val="0070C0"/>
              </a:solidFill>
              <a:latin typeface="Times New Roman"/>
              <a:cs typeface="Times New Roman"/>
            </a:endParaRPr>
          </a:p>
          <a:p>
            <a:pPr marL="12700" marR="120650" algn="just">
              <a:spcBef>
                <a:spcPts val="290"/>
              </a:spcBef>
            </a:pPr>
            <a:r>
              <a:rPr sz="2600" dirty="0">
                <a:solidFill>
                  <a:srgbClr val="0070C0"/>
                </a:solidFill>
                <a:latin typeface="Times New Roman"/>
                <a:cs typeface="Times New Roman"/>
              </a:rPr>
              <a:t>намагаються</a:t>
            </a:r>
            <a:r>
              <a:rPr sz="2600" spc="-95" dirty="0">
                <a:solidFill>
                  <a:srgbClr val="0070C0"/>
                </a:solidFill>
                <a:latin typeface="Times New Roman"/>
                <a:cs typeface="Times New Roman"/>
              </a:rPr>
              <a:t> </a:t>
            </a:r>
            <a:r>
              <a:rPr sz="2600" spc="-10" dirty="0">
                <a:solidFill>
                  <a:srgbClr val="0070C0"/>
                </a:solidFill>
                <a:latin typeface="Times New Roman"/>
                <a:cs typeface="Times New Roman"/>
              </a:rPr>
              <a:t>сформувати</a:t>
            </a:r>
            <a:r>
              <a:rPr sz="2600" spc="-110" dirty="0">
                <a:solidFill>
                  <a:srgbClr val="0070C0"/>
                </a:solidFill>
                <a:latin typeface="Times New Roman"/>
                <a:cs typeface="Times New Roman"/>
              </a:rPr>
              <a:t> </a:t>
            </a:r>
            <a:r>
              <a:rPr sz="2600" dirty="0">
                <a:solidFill>
                  <a:srgbClr val="0070C0"/>
                </a:solidFill>
                <a:latin typeface="Times New Roman"/>
                <a:cs typeface="Times New Roman"/>
              </a:rPr>
              <a:t>опис</a:t>
            </a:r>
            <a:r>
              <a:rPr sz="2600" spc="-85" dirty="0">
                <a:solidFill>
                  <a:srgbClr val="0070C0"/>
                </a:solidFill>
                <a:latin typeface="Times New Roman"/>
                <a:cs typeface="Times New Roman"/>
              </a:rPr>
              <a:t> </a:t>
            </a:r>
            <a:r>
              <a:rPr sz="2600" dirty="0">
                <a:solidFill>
                  <a:srgbClr val="0070C0"/>
                </a:solidFill>
                <a:latin typeface="Times New Roman"/>
                <a:cs typeface="Times New Roman"/>
              </a:rPr>
              <a:t>частоти</a:t>
            </a:r>
            <a:r>
              <a:rPr sz="2600" spc="-90" dirty="0">
                <a:solidFill>
                  <a:srgbClr val="0070C0"/>
                </a:solidFill>
                <a:latin typeface="Times New Roman"/>
                <a:cs typeface="Times New Roman"/>
              </a:rPr>
              <a:t> </a:t>
            </a:r>
            <a:r>
              <a:rPr sz="2600" dirty="0">
                <a:solidFill>
                  <a:srgbClr val="0070C0"/>
                </a:solidFill>
                <a:latin typeface="Times New Roman"/>
                <a:cs typeface="Times New Roman"/>
              </a:rPr>
              <a:t>захворювання</a:t>
            </a:r>
            <a:r>
              <a:rPr sz="2600" spc="-90" dirty="0">
                <a:solidFill>
                  <a:srgbClr val="0070C0"/>
                </a:solidFill>
                <a:latin typeface="Times New Roman"/>
                <a:cs typeface="Times New Roman"/>
              </a:rPr>
              <a:t> </a:t>
            </a:r>
            <a:r>
              <a:rPr sz="2600" dirty="0">
                <a:solidFill>
                  <a:srgbClr val="0070C0"/>
                </a:solidFill>
                <a:latin typeface="Times New Roman"/>
                <a:cs typeface="Times New Roman"/>
              </a:rPr>
              <a:t>чи</a:t>
            </a:r>
            <a:r>
              <a:rPr sz="2600" spc="-75" dirty="0">
                <a:solidFill>
                  <a:srgbClr val="0070C0"/>
                </a:solidFill>
                <a:latin typeface="Times New Roman"/>
                <a:cs typeface="Times New Roman"/>
              </a:rPr>
              <a:t> </a:t>
            </a:r>
            <a:r>
              <a:rPr sz="2600" dirty="0">
                <a:solidFill>
                  <a:srgbClr val="0070C0"/>
                </a:solidFill>
                <a:latin typeface="Times New Roman"/>
                <a:cs typeface="Times New Roman"/>
              </a:rPr>
              <a:t>іншого</a:t>
            </a:r>
            <a:r>
              <a:rPr sz="2600" spc="-90" dirty="0">
                <a:solidFill>
                  <a:srgbClr val="0070C0"/>
                </a:solidFill>
                <a:latin typeface="Times New Roman"/>
                <a:cs typeface="Times New Roman"/>
              </a:rPr>
              <a:t> </a:t>
            </a:r>
            <a:r>
              <a:rPr sz="2600" spc="-10" dirty="0">
                <a:solidFill>
                  <a:srgbClr val="0070C0"/>
                </a:solidFill>
                <a:latin typeface="Times New Roman"/>
                <a:cs typeface="Times New Roman"/>
              </a:rPr>
              <a:t>явища, </a:t>
            </a:r>
            <a:r>
              <a:rPr sz="2600" dirty="0">
                <a:solidFill>
                  <a:srgbClr val="0070C0"/>
                </a:solidFill>
                <a:latin typeface="Times New Roman"/>
                <a:cs typeface="Times New Roman"/>
              </a:rPr>
              <a:t>що</a:t>
            </a:r>
            <a:r>
              <a:rPr sz="2600" spc="-40" dirty="0">
                <a:solidFill>
                  <a:srgbClr val="0070C0"/>
                </a:solidFill>
                <a:latin typeface="Times New Roman"/>
                <a:cs typeface="Times New Roman"/>
              </a:rPr>
              <a:t> </a:t>
            </a:r>
            <a:r>
              <a:rPr sz="2600" dirty="0">
                <a:solidFill>
                  <a:srgbClr val="0070C0"/>
                </a:solidFill>
                <a:latin typeface="Times New Roman"/>
                <a:cs typeface="Times New Roman"/>
              </a:rPr>
              <a:t>цікавить,</a:t>
            </a:r>
            <a:r>
              <a:rPr sz="2600" spc="-35" dirty="0">
                <a:solidFill>
                  <a:srgbClr val="0070C0"/>
                </a:solidFill>
                <a:latin typeface="Times New Roman"/>
                <a:cs typeface="Times New Roman"/>
              </a:rPr>
              <a:t> </a:t>
            </a:r>
            <a:r>
              <a:rPr sz="2600" dirty="0">
                <a:solidFill>
                  <a:srgbClr val="0070C0"/>
                </a:solidFill>
                <a:latin typeface="Times New Roman"/>
                <a:cs typeface="Times New Roman"/>
              </a:rPr>
              <a:t>відповідно</a:t>
            </a:r>
            <a:r>
              <a:rPr sz="2600" spc="-35" dirty="0">
                <a:solidFill>
                  <a:srgbClr val="0070C0"/>
                </a:solidFill>
                <a:latin typeface="Times New Roman"/>
                <a:cs typeface="Times New Roman"/>
              </a:rPr>
              <a:t> </a:t>
            </a:r>
            <a:r>
              <a:rPr sz="2600" dirty="0">
                <a:solidFill>
                  <a:srgbClr val="0070C0"/>
                </a:solidFill>
                <a:latin typeface="Times New Roman"/>
                <a:cs typeface="Times New Roman"/>
              </a:rPr>
              <a:t>до</a:t>
            </a:r>
            <a:r>
              <a:rPr sz="2600" spc="-35" dirty="0">
                <a:solidFill>
                  <a:srgbClr val="0070C0"/>
                </a:solidFill>
                <a:latin typeface="Times New Roman"/>
                <a:cs typeface="Times New Roman"/>
              </a:rPr>
              <a:t> </a:t>
            </a:r>
            <a:r>
              <a:rPr sz="2600" dirty="0">
                <a:solidFill>
                  <a:srgbClr val="0070C0"/>
                </a:solidFill>
                <a:latin typeface="Times New Roman"/>
                <a:cs typeface="Times New Roman"/>
              </a:rPr>
              <a:t>місця,</a:t>
            </a:r>
            <a:r>
              <a:rPr sz="2600" spc="-40" dirty="0">
                <a:solidFill>
                  <a:srgbClr val="0070C0"/>
                </a:solidFill>
                <a:latin typeface="Times New Roman"/>
                <a:cs typeface="Times New Roman"/>
              </a:rPr>
              <a:t> </a:t>
            </a:r>
            <a:r>
              <a:rPr sz="2600" dirty="0">
                <a:solidFill>
                  <a:srgbClr val="0070C0"/>
                </a:solidFill>
                <a:latin typeface="Times New Roman"/>
                <a:cs typeface="Times New Roman"/>
              </a:rPr>
              <a:t>часу</a:t>
            </a:r>
            <a:r>
              <a:rPr sz="2600" spc="-40" dirty="0">
                <a:solidFill>
                  <a:srgbClr val="0070C0"/>
                </a:solidFill>
                <a:latin typeface="Times New Roman"/>
                <a:cs typeface="Times New Roman"/>
              </a:rPr>
              <a:t> </a:t>
            </a:r>
            <a:r>
              <a:rPr sz="2600" dirty="0">
                <a:solidFill>
                  <a:srgbClr val="0070C0"/>
                </a:solidFill>
                <a:latin typeface="Times New Roman"/>
                <a:cs typeface="Times New Roman"/>
              </a:rPr>
              <a:t>та</a:t>
            </a:r>
            <a:r>
              <a:rPr sz="2600" spc="-50" dirty="0">
                <a:solidFill>
                  <a:srgbClr val="0070C0"/>
                </a:solidFill>
                <a:latin typeface="Times New Roman"/>
                <a:cs typeface="Times New Roman"/>
              </a:rPr>
              <a:t> </a:t>
            </a:r>
            <a:r>
              <a:rPr sz="2600" spc="-10" dirty="0">
                <a:solidFill>
                  <a:srgbClr val="0070C0"/>
                </a:solidFill>
                <a:latin typeface="Times New Roman"/>
                <a:cs typeface="Times New Roman"/>
              </a:rPr>
              <a:t>людей,</a:t>
            </a:r>
            <a:r>
              <a:rPr sz="2600" spc="-35" dirty="0">
                <a:solidFill>
                  <a:srgbClr val="0070C0"/>
                </a:solidFill>
                <a:latin typeface="Times New Roman"/>
                <a:cs typeface="Times New Roman"/>
              </a:rPr>
              <a:t> </a:t>
            </a:r>
            <a:r>
              <a:rPr sz="2600" dirty="0">
                <a:solidFill>
                  <a:srgbClr val="0070C0"/>
                </a:solidFill>
                <a:latin typeface="Times New Roman"/>
                <a:cs typeface="Times New Roman"/>
              </a:rPr>
              <a:t>які</a:t>
            </a:r>
            <a:r>
              <a:rPr sz="2600" spc="-35" dirty="0">
                <a:solidFill>
                  <a:srgbClr val="0070C0"/>
                </a:solidFill>
                <a:latin typeface="Times New Roman"/>
                <a:cs typeface="Times New Roman"/>
              </a:rPr>
              <a:t> </a:t>
            </a:r>
            <a:r>
              <a:rPr sz="2600" dirty="0">
                <a:solidFill>
                  <a:srgbClr val="0070C0"/>
                </a:solidFill>
                <a:latin typeface="Times New Roman"/>
                <a:cs typeface="Times New Roman"/>
              </a:rPr>
              <a:t>займаються</a:t>
            </a:r>
            <a:r>
              <a:rPr sz="2600" spc="-60" dirty="0">
                <a:solidFill>
                  <a:srgbClr val="0070C0"/>
                </a:solidFill>
                <a:latin typeface="Times New Roman"/>
                <a:cs typeface="Times New Roman"/>
              </a:rPr>
              <a:t> </a:t>
            </a:r>
            <a:r>
              <a:rPr sz="2600" dirty="0">
                <a:solidFill>
                  <a:srgbClr val="0070C0"/>
                </a:solidFill>
                <a:latin typeface="Times New Roman"/>
                <a:cs typeface="Times New Roman"/>
              </a:rPr>
              <a:t>цим.</a:t>
            </a:r>
            <a:r>
              <a:rPr sz="2600" spc="-45" dirty="0">
                <a:solidFill>
                  <a:srgbClr val="0070C0"/>
                </a:solidFill>
                <a:latin typeface="Times New Roman"/>
                <a:cs typeface="Times New Roman"/>
              </a:rPr>
              <a:t> </a:t>
            </a:r>
            <a:r>
              <a:rPr sz="2600" spc="-25" dirty="0">
                <a:solidFill>
                  <a:srgbClr val="0070C0"/>
                </a:solidFill>
                <a:latin typeface="Times New Roman"/>
                <a:cs typeface="Times New Roman"/>
              </a:rPr>
              <a:t>Ці </a:t>
            </a:r>
            <a:r>
              <a:rPr sz="2600" dirty="0">
                <a:solidFill>
                  <a:srgbClr val="0070C0"/>
                </a:solidFill>
                <a:latin typeface="Times New Roman"/>
                <a:cs typeface="Times New Roman"/>
              </a:rPr>
              <a:t>дослідження</a:t>
            </a:r>
            <a:r>
              <a:rPr sz="2600" spc="-50" dirty="0">
                <a:solidFill>
                  <a:srgbClr val="0070C0"/>
                </a:solidFill>
                <a:latin typeface="Times New Roman"/>
                <a:cs typeface="Times New Roman"/>
              </a:rPr>
              <a:t> </a:t>
            </a:r>
            <a:r>
              <a:rPr sz="2600" spc="-30" dirty="0">
                <a:solidFill>
                  <a:srgbClr val="0070C0"/>
                </a:solidFill>
                <a:latin typeface="Times New Roman"/>
                <a:cs typeface="Times New Roman"/>
              </a:rPr>
              <a:t>будуть</a:t>
            </a:r>
            <a:r>
              <a:rPr sz="2600" spc="-80" dirty="0">
                <a:solidFill>
                  <a:srgbClr val="0070C0"/>
                </a:solidFill>
                <a:latin typeface="Times New Roman"/>
                <a:cs typeface="Times New Roman"/>
              </a:rPr>
              <a:t> </a:t>
            </a:r>
            <a:r>
              <a:rPr sz="2600" spc="-25" dirty="0">
                <a:solidFill>
                  <a:srgbClr val="0070C0"/>
                </a:solidFill>
                <a:latin typeface="Times New Roman"/>
                <a:cs typeface="Times New Roman"/>
              </a:rPr>
              <a:t>використовувати</a:t>
            </a:r>
            <a:r>
              <a:rPr sz="2600" spc="-85" dirty="0">
                <a:solidFill>
                  <a:srgbClr val="0070C0"/>
                </a:solidFill>
                <a:latin typeface="Times New Roman"/>
                <a:cs typeface="Times New Roman"/>
              </a:rPr>
              <a:t> </a:t>
            </a:r>
            <a:r>
              <a:rPr sz="2600" dirty="0">
                <a:solidFill>
                  <a:srgbClr val="0070C0"/>
                </a:solidFill>
                <a:latin typeface="Times New Roman"/>
                <a:cs typeface="Times New Roman"/>
              </a:rPr>
              <a:t>описову</a:t>
            </a:r>
            <a:r>
              <a:rPr sz="2600" spc="-70" dirty="0">
                <a:solidFill>
                  <a:srgbClr val="0070C0"/>
                </a:solidFill>
                <a:latin typeface="Times New Roman"/>
                <a:cs typeface="Times New Roman"/>
              </a:rPr>
              <a:t> </a:t>
            </a:r>
            <a:r>
              <a:rPr sz="2600" spc="-30" dirty="0">
                <a:solidFill>
                  <a:srgbClr val="0070C0"/>
                </a:solidFill>
                <a:latin typeface="Times New Roman"/>
                <a:cs typeface="Times New Roman"/>
              </a:rPr>
              <a:t>статистику,</a:t>
            </a:r>
            <a:r>
              <a:rPr sz="2600" spc="-85" dirty="0">
                <a:solidFill>
                  <a:srgbClr val="0070C0"/>
                </a:solidFill>
                <a:latin typeface="Times New Roman"/>
                <a:cs typeface="Times New Roman"/>
              </a:rPr>
              <a:t> </a:t>
            </a:r>
            <a:r>
              <a:rPr sz="2600" dirty="0">
                <a:solidFill>
                  <a:srgbClr val="0070C0"/>
                </a:solidFill>
                <a:latin typeface="Times New Roman"/>
                <a:cs typeface="Times New Roman"/>
              </a:rPr>
              <a:t>але</a:t>
            </a:r>
            <a:r>
              <a:rPr sz="2600" spc="-45" dirty="0">
                <a:solidFill>
                  <a:srgbClr val="0070C0"/>
                </a:solidFill>
                <a:latin typeface="Times New Roman"/>
                <a:cs typeface="Times New Roman"/>
              </a:rPr>
              <a:t> </a:t>
            </a:r>
            <a:r>
              <a:rPr sz="2600" spc="-25" dirty="0">
                <a:solidFill>
                  <a:srgbClr val="0070C0"/>
                </a:solidFill>
                <a:latin typeface="Times New Roman"/>
                <a:cs typeface="Times New Roman"/>
              </a:rPr>
              <a:t>не</a:t>
            </a:r>
            <a:endParaRPr sz="2600" dirty="0">
              <a:solidFill>
                <a:srgbClr val="0070C0"/>
              </a:solidFill>
              <a:latin typeface="Times New Roman"/>
              <a:cs typeface="Times New Roman"/>
            </a:endParaRPr>
          </a:p>
          <a:p>
            <a:pPr marL="12700" algn="just"/>
            <a:r>
              <a:rPr sz="2600" dirty="0">
                <a:solidFill>
                  <a:srgbClr val="0070C0"/>
                </a:solidFill>
                <a:latin typeface="Times New Roman"/>
                <a:cs typeface="Times New Roman"/>
              </a:rPr>
              <a:t>статистику</a:t>
            </a:r>
            <a:r>
              <a:rPr sz="2600" spc="-110" dirty="0">
                <a:solidFill>
                  <a:srgbClr val="0070C0"/>
                </a:solidFill>
                <a:latin typeface="Times New Roman"/>
                <a:cs typeface="Times New Roman"/>
              </a:rPr>
              <a:t> </a:t>
            </a:r>
            <a:r>
              <a:rPr sz="2600" dirty="0">
                <a:solidFill>
                  <a:srgbClr val="0070C0"/>
                </a:solidFill>
                <a:latin typeface="Times New Roman"/>
                <a:cs typeface="Times New Roman"/>
              </a:rPr>
              <a:t>перевірки</a:t>
            </a:r>
            <a:r>
              <a:rPr sz="2600" spc="-100" dirty="0">
                <a:solidFill>
                  <a:srgbClr val="0070C0"/>
                </a:solidFill>
                <a:latin typeface="Times New Roman"/>
                <a:cs typeface="Times New Roman"/>
              </a:rPr>
              <a:t> </a:t>
            </a:r>
            <a:r>
              <a:rPr sz="2600" spc="-10" dirty="0">
                <a:solidFill>
                  <a:srgbClr val="0070C0"/>
                </a:solidFill>
                <a:latin typeface="Times New Roman"/>
                <a:cs typeface="Times New Roman"/>
              </a:rPr>
              <a:t>гіпотез.</a:t>
            </a:r>
            <a:endParaRPr sz="2600" dirty="0">
              <a:solidFill>
                <a:srgbClr val="0070C0"/>
              </a:solidFill>
              <a:latin typeface="Times New Roman"/>
              <a:cs typeface="Times New Roman"/>
            </a:endParaRPr>
          </a:p>
          <a:p>
            <a:pPr marL="12700" marR="489584" indent="717550" algn="just">
              <a:spcBef>
                <a:spcPts val="310"/>
              </a:spcBef>
            </a:pPr>
            <a:r>
              <a:rPr sz="2600" b="1" dirty="0">
                <a:solidFill>
                  <a:srgbClr val="0070C0"/>
                </a:solidFill>
                <a:latin typeface="Times New Roman"/>
                <a:cs typeface="Times New Roman"/>
              </a:rPr>
              <a:t>Аналітичні</a:t>
            </a:r>
            <a:r>
              <a:rPr sz="2600" b="1" spc="-60" dirty="0">
                <a:solidFill>
                  <a:srgbClr val="0070C0"/>
                </a:solidFill>
                <a:latin typeface="Times New Roman"/>
                <a:cs typeface="Times New Roman"/>
              </a:rPr>
              <a:t> </a:t>
            </a:r>
            <a:r>
              <a:rPr sz="2600" b="1" dirty="0">
                <a:solidFill>
                  <a:srgbClr val="0070C0"/>
                </a:solidFill>
                <a:latin typeface="Times New Roman"/>
                <a:cs typeface="Times New Roman"/>
              </a:rPr>
              <a:t>дослідження</a:t>
            </a:r>
            <a:r>
              <a:rPr sz="2600" b="1" spc="-60" dirty="0">
                <a:solidFill>
                  <a:srgbClr val="0070C0"/>
                </a:solidFill>
                <a:latin typeface="Times New Roman"/>
                <a:cs typeface="Times New Roman"/>
              </a:rPr>
              <a:t> </a:t>
            </a:r>
            <a:r>
              <a:rPr sz="2600" dirty="0">
                <a:solidFill>
                  <a:srgbClr val="0070C0"/>
                </a:solidFill>
                <a:latin typeface="Times New Roman"/>
                <a:cs typeface="Times New Roman"/>
              </a:rPr>
              <a:t>мають</a:t>
            </a:r>
            <a:r>
              <a:rPr sz="2600" spc="-50" dirty="0">
                <a:solidFill>
                  <a:srgbClr val="0070C0"/>
                </a:solidFill>
                <a:latin typeface="Times New Roman"/>
                <a:cs typeface="Times New Roman"/>
              </a:rPr>
              <a:t> </a:t>
            </a:r>
            <a:r>
              <a:rPr sz="2600" dirty="0">
                <a:solidFill>
                  <a:srgbClr val="0070C0"/>
                </a:solidFill>
                <a:latin typeface="Times New Roman"/>
                <a:cs typeface="Times New Roman"/>
              </a:rPr>
              <a:t>на</a:t>
            </a:r>
            <a:r>
              <a:rPr sz="2600" spc="-40" dirty="0">
                <a:solidFill>
                  <a:srgbClr val="0070C0"/>
                </a:solidFill>
                <a:latin typeface="Times New Roman"/>
                <a:cs typeface="Times New Roman"/>
              </a:rPr>
              <a:t> </a:t>
            </a:r>
            <a:r>
              <a:rPr sz="2600" dirty="0">
                <a:solidFill>
                  <a:srgbClr val="0070C0"/>
                </a:solidFill>
                <a:latin typeface="Times New Roman"/>
                <a:cs typeface="Times New Roman"/>
              </a:rPr>
              <a:t>меті</a:t>
            </a:r>
            <a:r>
              <a:rPr sz="2600" spc="-35" dirty="0">
                <a:solidFill>
                  <a:srgbClr val="0070C0"/>
                </a:solidFill>
                <a:latin typeface="Times New Roman"/>
                <a:cs typeface="Times New Roman"/>
              </a:rPr>
              <a:t> </a:t>
            </a:r>
            <a:r>
              <a:rPr sz="2600" dirty="0">
                <a:solidFill>
                  <a:srgbClr val="0070C0"/>
                </a:solidFill>
                <a:latin typeface="Times New Roman"/>
                <a:cs typeface="Times New Roman"/>
              </a:rPr>
              <a:t>перевірити</a:t>
            </a:r>
            <a:r>
              <a:rPr sz="2600" spc="-75" dirty="0">
                <a:solidFill>
                  <a:srgbClr val="0070C0"/>
                </a:solidFill>
                <a:latin typeface="Times New Roman"/>
                <a:cs typeface="Times New Roman"/>
              </a:rPr>
              <a:t> </a:t>
            </a:r>
            <a:r>
              <a:rPr sz="2600" dirty="0">
                <a:solidFill>
                  <a:srgbClr val="0070C0"/>
                </a:solidFill>
                <a:latin typeface="Times New Roman"/>
                <a:cs typeface="Times New Roman"/>
              </a:rPr>
              <a:t>гіпотези</a:t>
            </a:r>
            <a:r>
              <a:rPr sz="2600" spc="-65" dirty="0">
                <a:solidFill>
                  <a:srgbClr val="0070C0"/>
                </a:solidFill>
                <a:latin typeface="Times New Roman"/>
                <a:cs typeface="Times New Roman"/>
              </a:rPr>
              <a:t> </a:t>
            </a:r>
            <a:r>
              <a:rPr sz="2600" spc="-25" dirty="0">
                <a:solidFill>
                  <a:srgbClr val="0070C0"/>
                </a:solidFill>
                <a:latin typeface="Times New Roman"/>
                <a:cs typeface="Times New Roman"/>
              </a:rPr>
              <a:t>або </a:t>
            </a:r>
            <a:r>
              <a:rPr sz="2600" dirty="0">
                <a:solidFill>
                  <a:srgbClr val="0070C0"/>
                </a:solidFill>
                <a:latin typeface="Times New Roman"/>
                <a:cs typeface="Times New Roman"/>
              </a:rPr>
              <a:t>дати</a:t>
            </a:r>
            <a:r>
              <a:rPr sz="2600" spc="-45" dirty="0">
                <a:solidFill>
                  <a:srgbClr val="0070C0"/>
                </a:solidFill>
                <a:latin typeface="Times New Roman"/>
                <a:cs typeface="Times New Roman"/>
              </a:rPr>
              <a:t> </a:t>
            </a:r>
            <a:r>
              <a:rPr sz="2600" dirty="0">
                <a:solidFill>
                  <a:srgbClr val="0070C0"/>
                </a:solidFill>
                <a:latin typeface="Times New Roman"/>
                <a:cs typeface="Times New Roman"/>
              </a:rPr>
              <a:t>пояснення</a:t>
            </a:r>
            <a:r>
              <a:rPr sz="2600" spc="-65" dirty="0">
                <a:solidFill>
                  <a:srgbClr val="0070C0"/>
                </a:solidFill>
                <a:latin typeface="Times New Roman"/>
                <a:cs typeface="Times New Roman"/>
              </a:rPr>
              <a:t> </a:t>
            </a:r>
            <a:r>
              <a:rPr sz="2600" dirty="0">
                <a:solidFill>
                  <a:srgbClr val="0070C0"/>
                </a:solidFill>
                <a:latin typeface="Times New Roman"/>
                <a:cs typeface="Times New Roman"/>
              </a:rPr>
              <a:t>щодо</a:t>
            </a:r>
            <a:r>
              <a:rPr sz="2600" spc="-65" dirty="0">
                <a:solidFill>
                  <a:srgbClr val="0070C0"/>
                </a:solidFill>
                <a:latin typeface="Times New Roman"/>
                <a:cs typeface="Times New Roman"/>
              </a:rPr>
              <a:t> </a:t>
            </a:r>
            <a:r>
              <a:rPr sz="2600" dirty="0">
                <a:solidFill>
                  <a:srgbClr val="0070C0"/>
                </a:solidFill>
                <a:latin typeface="Times New Roman"/>
                <a:cs typeface="Times New Roman"/>
              </a:rPr>
              <a:t>захворювання</a:t>
            </a:r>
            <a:r>
              <a:rPr sz="2600" spc="-80" dirty="0">
                <a:solidFill>
                  <a:srgbClr val="0070C0"/>
                </a:solidFill>
                <a:latin typeface="Times New Roman"/>
                <a:cs typeface="Times New Roman"/>
              </a:rPr>
              <a:t> </a:t>
            </a:r>
            <a:r>
              <a:rPr sz="2600" dirty="0">
                <a:solidFill>
                  <a:srgbClr val="0070C0"/>
                </a:solidFill>
                <a:latin typeface="Times New Roman"/>
                <a:cs typeface="Times New Roman"/>
              </a:rPr>
              <a:t>чи</a:t>
            </a:r>
            <a:r>
              <a:rPr sz="2600" spc="-40" dirty="0">
                <a:solidFill>
                  <a:srgbClr val="0070C0"/>
                </a:solidFill>
                <a:latin typeface="Times New Roman"/>
                <a:cs typeface="Times New Roman"/>
              </a:rPr>
              <a:t> </a:t>
            </a:r>
            <a:r>
              <a:rPr sz="2600" dirty="0">
                <a:solidFill>
                  <a:srgbClr val="0070C0"/>
                </a:solidFill>
                <a:latin typeface="Times New Roman"/>
                <a:cs typeface="Times New Roman"/>
              </a:rPr>
              <a:t>інших</a:t>
            </a:r>
            <a:r>
              <a:rPr sz="2600" spc="-50" dirty="0">
                <a:solidFill>
                  <a:srgbClr val="0070C0"/>
                </a:solidFill>
                <a:latin typeface="Times New Roman"/>
                <a:cs typeface="Times New Roman"/>
              </a:rPr>
              <a:t> </a:t>
            </a:r>
            <a:r>
              <a:rPr sz="2600" dirty="0">
                <a:solidFill>
                  <a:srgbClr val="0070C0"/>
                </a:solidFill>
                <a:latin typeface="Times New Roman"/>
                <a:cs typeface="Times New Roman"/>
              </a:rPr>
              <a:t>явищ</a:t>
            </a:r>
            <a:r>
              <a:rPr sz="2600" spc="-50" dirty="0">
                <a:solidFill>
                  <a:srgbClr val="0070C0"/>
                </a:solidFill>
                <a:latin typeface="Times New Roman"/>
                <a:cs typeface="Times New Roman"/>
              </a:rPr>
              <a:t> </a:t>
            </a:r>
            <a:r>
              <a:rPr sz="2600" dirty="0">
                <a:solidFill>
                  <a:srgbClr val="0070C0"/>
                </a:solidFill>
                <a:latin typeface="Times New Roman"/>
                <a:cs typeface="Times New Roman"/>
              </a:rPr>
              <a:t>-</a:t>
            </a:r>
            <a:r>
              <a:rPr sz="2600" spc="-50" dirty="0">
                <a:solidFill>
                  <a:srgbClr val="0070C0"/>
                </a:solidFill>
                <a:latin typeface="Times New Roman"/>
                <a:cs typeface="Times New Roman"/>
              </a:rPr>
              <a:t> </a:t>
            </a:r>
            <a:r>
              <a:rPr sz="2600" dirty="0">
                <a:solidFill>
                  <a:srgbClr val="0070C0"/>
                </a:solidFill>
                <a:latin typeface="Times New Roman"/>
                <a:cs typeface="Times New Roman"/>
              </a:rPr>
              <a:t>гіпотез</a:t>
            </a:r>
            <a:r>
              <a:rPr sz="2600" spc="-65" dirty="0">
                <a:solidFill>
                  <a:srgbClr val="0070C0"/>
                </a:solidFill>
                <a:latin typeface="Times New Roman"/>
                <a:cs typeface="Times New Roman"/>
              </a:rPr>
              <a:t> </a:t>
            </a:r>
            <a:r>
              <a:rPr sz="2600" spc="-25" dirty="0">
                <a:solidFill>
                  <a:srgbClr val="0070C0"/>
                </a:solidFill>
                <a:latin typeface="Times New Roman"/>
                <a:cs typeface="Times New Roman"/>
              </a:rPr>
              <a:t>чи </a:t>
            </a:r>
            <a:r>
              <a:rPr sz="2600" dirty="0">
                <a:solidFill>
                  <a:srgbClr val="0070C0"/>
                </a:solidFill>
                <a:latin typeface="Times New Roman"/>
                <a:cs typeface="Times New Roman"/>
              </a:rPr>
              <a:t>пояснень,</a:t>
            </a:r>
            <a:r>
              <a:rPr sz="2600" spc="-80" dirty="0">
                <a:solidFill>
                  <a:srgbClr val="0070C0"/>
                </a:solidFill>
                <a:latin typeface="Times New Roman"/>
                <a:cs typeface="Times New Roman"/>
              </a:rPr>
              <a:t> </a:t>
            </a:r>
            <a:r>
              <a:rPr sz="2600" dirty="0">
                <a:solidFill>
                  <a:srgbClr val="0070C0"/>
                </a:solidFill>
                <a:latin typeface="Times New Roman"/>
                <a:cs typeface="Times New Roman"/>
              </a:rPr>
              <a:t>які</a:t>
            </a:r>
            <a:r>
              <a:rPr sz="2600" spc="-50" dirty="0">
                <a:solidFill>
                  <a:srgbClr val="0070C0"/>
                </a:solidFill>
                <a:latin typeface="Times New Roman"/>
                <a:cs typeface="Times New Roman"/>
              </a:rPr>
              <a:t> </a:t>
            </a:r>
            <a:r>
              <a:rPr sz="2600" dirty="0">
                <a:solidFill>
                  <a:srgbClr val="0070C0"/>
                </a:solidFill>
                <a:latin typeface="Times New Roman"/>
                <a:cs typeface="Times New Roman"/>
              </a:rPr>
              <a:t>часто</a:t>
            </a:r>
            <a:r>
              <a:rPr sz="2600" spc="-55" dirty="0">
                <a:solidFill>
                  <a:srgbClr val="0070C0"/>
                </a:solidFill>
                <a:latin typeface="Times New Roman"/>
                <a:cs typeface="Times New Roman"/>
              </a:rPr>
              <a:t> </a:t>
            </a:r>
            <a:r>
              <a:rPr sz="2600" dirty="0">
                <a:solidFill>
                  <a:srgbClr val="0070C0"/>
                </a:solidFill>
                <a:latin typeface="Times New Roman"/>
                <a:cs typeface="Times New Roman"/>
              </a:rPr>
              <a:t>випливають</a:t>
            </a:r>
            <a:r>
              <a:rPr sz="2600" spc="-65" dirty="0">
                <a:solidFill>
                  <a:srgbClr val="0070C0"/>
                </a:solidFill>
                <a:latin typeface="Times New Roman"/>
                <a:cs typeface="Times New Roman"/>
              </a:rPr>
              <a:t> </a:t>
            </a:r>
            <a:r>
              <a:rPr sz="2600" dirty="0">
                <a:solidFill>
                  <a:srgbClr val="0070C0"/>
                </a:solidFill>
                <a:latin typeface="Times New Roman"/>
                <a:cs typeface="Times New Roman"/>
              </a:rPr>
              <a:t>із</a:t>
            </a:r>
            <a:r>
              <a:rPr sz="2600" spc="-50" dirty="0">
                <a:solidFill>
                  <a:srgbClr val="0070C0"/>
                </a:solidFill>
                <a:latin typeface="Times New Roman"/>
                <a:cs typeface="Times New Roman"/>
              </a:rPr>
              <a:t> </a:t>
            </a:r>
            <a:r>
              <a:rPr sz="2600" dirty="0">
                <a:solidFill>
                  <a:srgbClr val="0070C0"/>
                </a:solidFill>
                <a:latin typeface="Times New Roman"/>
                <a:cs typeface="Times New Roman"/>
              </a:rPr>
              <a:t>попередніх</a:t>
            </a:r>
            <a:r>
              <a:rPr sz="2600" spc="-70" dirty="0">
                <a:solidFill>
                  <a:srgbClr val="0070C0"/>
                </a:solidFill>
                <a:latin typeface="Times New Roman"/>
                <a:cs typeface="Times New Roman"/>
              </a:rPr>
              <a:t> </a:t>
            </a:r>
            <a:r>
              <a:rPr sz="2600" dirty="0">
                <a:solidFill>
                  <a:srgbClr val="0070C0"/>
                </a:solidFill>
                <a:latin typeface="Times New Roman"/>
                <a:cs typeface="Times New Roman"/>
              </a:rPr>
              <a:t>описових</a:t>
            </a:r>
            <a:r>
              <a:rPr sz="2600" spc="-80" dirty="0">
                <a:solidFill>
                  <a:srgbClr val="0070C0"/>
                </a:solidFill>
                <a:latin typeface="Times New Roman"/>
                <a:cs typeface="Times New Roman"/>
              </a:rPr>
              <a:t> </a:t>
            </a:r>
            <a:r>
              <a:rPr sz="2600" spc="-10" dirty="0">
                <a:solidFill>
                  <a:srgbClr val="0070C0"/>
                </a:solidFill>
                <a:latin typeface="Times New Roman"/>
                <a:cs typeface="Times New Roman"/>
              </a:rPr>
              <a:t>досліджень.</a:t>
            </a:r>
            <a:endParaRPr sz="2600" dirty="0">
              <a:solidFill>
                <a:srgbClr val="0070C0"/>
              </a:solidFill>
              <a:latin typeface="Times New Roman"/>
              <a:cs typeface="Times New Roman"/>
            </a:endParaRPr>
          </a:p>
          <a:p>
            <a:pPr marL="12700" algn="just"/>
            <a:r>
              <a:rPr sz="2600" spc="-50" dirty="0">
                <a:solidFill>
                  <a:srgbClr val="0070C0"/>
                </a:solidFill>
                <a:latin typeface="Times New Roman"/>
                <a:cs typeface="Times New Roman"/>
              </a:rPr>
              <a:t>Тому</a:t>
            </a:r>
            <a:r>
              <a:rPr sz="2600" spc="-85" dirty="0">
                <a:solidFill>
                  <a:srgbClr val="0070C0"/>
                </a:solidFill>
                <a:latin typeface="Times New Roman"/>
                <a:cs typeface="Times New Roman"/>
              </a:rPr>
              <a:t> </a:t>
            </a:r>
            <a:r>
              <a:rPr sz="2600" dirty="0">
                <a:solidFill>
                  <a:srgbClr val="0070C0"/>
                </a:solidFill>
                <a:latin typeface="Times New Roman"/>
                <a:cs typeface="Times New Roman"/>
              </a:rPr>
              <a:t>вони</a:t>
            </a:r>
            <a:r>
              <a:rPr sz="2600" spc="-50" dirty="0">
                <a:solidFill>
                  <a:srgbClr val="0070C0"/>
                </a:solidFill>
                <a:latin typeface="Times New Roman"/>
                <a:cs typeface="Times New Roman"/>
              </a:rPr>
              <a:t> </a:t>
            </a:r>
            <a:r>
              <a:rPr sz="2600" spc="-25" dirty="0">
                <a:solidFill>
                  <a:srgbClr val="0070C0"/>
                </a:solidFill>
                <a:latin typeface="Times New Roman"/>
                <a:cs typeface="Times New Roman"/>
              </a:rPr>
              <a:t>використовують</a:t>
            </a:r>
            <a:r>
              <a:rPr sz="2600" spc="-80" dirty="0">
                <a:solidFill>
                  <a:srgbClr val="0070C0"/>
                </a:solidFill>
                <a:latin typeface="Times New Roman"/>
                <a:cs typeface="Times New Roman"/>
              </a:rPr>
              <a:t> </a:t>
            </a:r>
            <a:r>
              <a:rPr sz="2600" dirty="0">
                <a:solidFill>
                  <a:srgbClr val="0070C0"/>
                </a:solidFill>
                <a:latin typeface="Times New Roman"/>
                <a:cs typeface="Times New Roman"/>
              </a:rPr>
              <a:t>статистику</a:t>
            </a:r>
            <a:r>
              <a:rPr sz="2600" spc="-70" dirty="0">
                <a:solidFill>
                  <a:srgbClr val="0070C0"/>
                </a:solidFill>
                <a:latin typeface="Times New Roman"/>
                <a:cs typeface="Times New Roman"/>
              </a:rPr>
              <a:t> </a:t>
            </a:r>
            <a:r>
              <a:rPr sz="2600" dirty="0">
                <a:solidFill>
                  <a:srgbClr val="0070C0"/>
                </a:solidFill>
                <a:latin typeface="Times New Roman"/>
                <a:cs typeface="Times New Roman"/>
              </a:rPr>
              <a:t>висновків</a:t>
            </a:r>
            <a:r>
              <a:rPr sz="2600" spc="-50" dirty="0">
                <a:solidFill>
                  <a:srgbClr val="0070C0"/>
                </a:solidFill>
                <a:latin typeface="Times New Roman"/>
                <a:cs typeface="Times New Roman"/>
              </a:rPr>
              <a:t> </a:t>
            </a:r>
            <a:r>
              <a:rPr sz="2600" dirty="0">
                <a:solidFill>
                  <a:srgbClr val="0070C0"/>
                </a:solidFill>
                <a:latin typeface="Times New Roman"/>
                <a:cs typeface="Times New Roman"/>
              </a:rPr>
              <a:t>для</a:t>
            </a:r>
            <a:r>
              <a:rPr sz="2600" spc="-45" dirty="0">
                <a:solidFill>
                  <a:srgbClr val="0070C0"/>
                </a:solidFill>
                <a:latin typeface="Times New Roman"/>
                <a:cs typeface="Times New Roman"/>
              </a:rPr>
              <a:t> </a:t>
            </a:r>
            <a:r>
              <a:rPr sz="2600" dirty="0">
                <a:solidFill>
                  <a:srgbClr val="0070C0"/>
                </a:solidFill>
                <a:latin typeface="Times New Roman"/>
                <a:cs typeface="Times New Roman"/>
              </a:rPr>
              <a:t>перевірки</a:t>
            </a:r>
            <a:r>
              <a:rPr sz="2600" spc="-65" dirty="0">
                <a:solidFill>
                  <a:srgbClr val="0070C0"/>
                </a:solidFill>
                <a:latin typeface="Times New Roman"/>
                <a:cs typeface="Times New Roman"/>
              </a:rPr>
              <a:t> </a:t>
            </a:r>
            <a:r>
              <a:rPr sz="2600" spc="-10" dirty="0">
                <a:solidFill>
                  <a:srgbClr val="0070C0"/>
                </a:solidFill>
                <a:latin typeface="Times New Roman"/>
                <a:cs typeface="Times New Roman"/>
              </a:rPr>
              <a:t>гіпотез</a:t>
            </a:r>
            <a:r>
              <a:rPr sz="2600" spc="-10" dirty="0">
                <a:latin typeface="Times New Roman"/>
                <a:cs typeface="Times New Roman"/>
              </a:rPr>
              <a:t>.</a:t>
            </a:r>
            <a:endParaRPr sz="2600" dirty="0">
              <a:latin typeface="Times New Roman"/>
              <a:cs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4400" y="609600"/>
            <a:ext cx="10172700" cy="3454151"/>
          </a:xfrm>
          <a:prstGeom prst="rect">
            <a:avLst/>
          </a:prstGeom>
        </p:spPr>
        <p:txBody>
          <a:bodyPr vert="horz" wrap="square" lIns="0" tIns="67945" rIns="0" bIns="0" rtlCol="0">
            <a:spAutoFit/>
          </a:bodyPr>
          <a:lstStyle/>
          <a:p>
            <a:pPr marL="12700" marR="5080" indent="537845">
              <a:lnSpc>
                <a:spcPts val="3460"/>
              </a:lnSpc>
              <a:spcBef>
                <a:spcPts val="535"/>
              </a:spcBef>
            </a:pPr>
            <a:r>
              <a:rPr sz="3200" spc="-10" dirty="0">
                <a:solidFill>
                  <a:srgbClr val="0070C0"/>
                </a:solidFill>
                <a:latin typeface="Times New Roman"/>
                <a:cs typeface="Times New Roman"/>
              </a:rPr>
              <a:t>Контрольовані</a:t>
            </a:r>
            <a:r>
              <a:rPr sz="3200" spc="-110" dirty="0">
                <a:solidFill>
                  <a:srgbClr val="0070C0"/>
                </a:solidFill>
                <a:latin typeface="Times New Roman"/>
                <a:cs typeface="Times New Roman"/>
              </a:rPr>
              <a:t> </a:t>
            </a:r>
            <a:r>
              <a:rPr sz="3200" dirty="0">
                <a:solidFill>
                  <a:srgbClr val="0070C0"/>
                </a:solidFill>
                <a:latin typeface="Times New Roman"/>
                <a:cs typeface="Times New Roman"/>
              </a:rPr>
              <a:t>клінічні</a:t>
            </a:r>
            <a:r>
              <a:rPr sz="3200" spc="-85" dirty="0">
                <a:solidFill>
                  <a:srgbClr val="0070C0"/>
                </a:solidFill>
                <a:latin typeface="Times New Roman"/>
                <a:cs typeface="Times New Roman"/>
              </a:rPr>
              <a:t> </a:t>
            </a:r>
            <a:r>
              <a:rPr sz="3200" spc="-10" dirty="0">
                <a:solidFill>
                  <a:srgbClr val="0070C0"/>
                </a:solidFill>
                <a:latin typeface="Times New Roman"/>
                <a:cs typeface="Times New Roman"/>
              </a:rPr>
              <a:t>випробування</a:t>
            </a:r>
            <a:r>
              <a:rPr sz="3200" spc="-110" dirty="0">
                <a:solidFill>
                  <a:srgbClr val="0070C0"/>
                </a:solidFill>
                <a:latin typeface="Times New Roman"/>
                <a:cs typeface="Times New Roman"/>
              </a:rPr>
              <a:t> </a:t>
            </a:r>
            <a:r>
              <a:rPr sz="3200" spc="-10" dirty="0">
                <a:solidFill>
                  <a:srgbClr val="0070C0"/>
                </a:solidFill>
                <a:latin typeface="Times New Roman"/>
                <a:cs typeface="Times New Roman"/>
              </a:rPr>
              <a:t>включають</a:t>
            </a:r>
            <a:r>
              <a:rPr sz="3200" spc="-80" dirty="0">
                <a:solidFill>
                  <a:srgbClr val="0070C0"/>
                </a:solidFill>
                <a:latin typeface="Times New Roman"/>
                <a:cs typeface="Times New Roman"/>
              </a:rPr>
              <a:t> </a:t>
            </a:r>
            <a:r>
              <a:rPr sz="3200" spc="-10" dirty="0">
                <a:solidFill>
                  <a:srgbClr val="0070C0"/>
                </a:solidFill>
                <a:latin typeface="Times New Roman"/>
                <a:cs typeface="Times New Roman"/>
              </a:rPr>
              <a:t>поділ </a:t>
            </a:r>
            <a:r>
              <a:rPr sz="3200" dirty="0">
                <a:solidFill>
                  <a:srgbClr val="0070C0"/>
                </a:solidFill>
                <a:latin typeface="Times New Roman"/>
                <a:cs typeface="Times New Roman"/>
              </a:rPr>
              <a:t>учасників</a:t>
            </a:r>
            <a:r>
              <a:rPr sz="3200" spc="-60" dirty="0">
                <a:solidFill>
                  <a:srgbClr val="0070C0"/>
                </a:solidFill>
                <a:latin typeface="Times New Roman"/>
                <a:cs typeface="Times New Roman"/>
              </a:rPr>
              <a:t> </a:t>
            </a:r>
            <a:r>
              <a:rPr sz="3200" dirty="0">
                <a:solidFill>
                  <a:srgbClr val="0070C0"/>
                </a:solidFill>
                <a:latin typeface="Times New Roman"/>
                <a:cs typeface="Times New Roman"/>
              </a:rPr>
              <a:t>або</a:t>
            </a:r>
            <a:r>
              <a:rPr sz="3200" spc="-20" dirty="0">
                <a:solidFill>
                  <a:srgbClr val="0070C0"/>
                </a:solidFill>
                <a:latin typeface="Times New Roman"/>
                <a:cs typeface="Times New Roman"/>
              </a:rPr>
              <a:t> </a:t>
            </a:r>
            <a:r>
              <a:rPr sz="3200" dirty="0">
                <a:solidFill>
                  <a:srgbClr val="0070C0"/>
                </a:solidFill>
                <a:latin typeface="Times New Roman"/>
                <a:cs typeface="Times New Roman"/>
              </a:rPr>
              <a:t>пацієнтів</a:t>
            </a:r>
            <a:r>
              <a:rPr sz="3200" spc="-55" dirty="0">
                <a:solidFill>
                  <a:srgbClr val="0070C0"/>
                </a:solidFill>
                <a:latin typeface="Times New Roman"/>
                <a:cs typeface="Times New Roman"/>
              </a:rPr>
              <a:t> </a:t>
            </a:r>
            <a:r>
              <a:rPr sz="3200" dirty="0">
                <a:solidFill>
                  <a:srgbClr val="0070C0"/>
                </a:solidFill>
                <a:latin typeface="Times New Roman"/>
                <a:cs typeface="Times New Roman"/>
              </a:rPr>
              <a:t>на</a:t>
            </a:r>
            <a:r>
              <a:rPr sz="3200" spc="-25" dirty="0">
                <a:solidFill>
                  <a:srgbClr val="0070C0"/>
                </a:solidFill>
                <a:latin typeface="Times New Roman"/>
                <a:cs typeface="Times New Roman"/>
              </a:rPr>
              <a:t> </a:t>
            </a:r>
            <a:r>
              <a:rPr sz="3200" dirty="0">
                <a:solidFill>
                  <a:srgbClr val="0070C0"/>
                </a:solidFill>
                <a:latin typeface="Times New Roman"/>
                <a:cs typeface="Times New Roman"/>
              </a:rPr>
              <a:t>дві</a:t>
            </a:r>
            <a:r>
              <a:rPr sz="3200" spc="-40" dirty="0">
                <a:solidFill>
                  <a:srgbClr val="0070C0"/>
                </a:solidFill>
                <a:latin typeface="Times New Roman"/>
                <a:cs typeface="Times New Roman"/>
              </a:rPr>
              <a:t> </a:t>
            </a:r>
            <a:r>
              <a:rPr sz="3200" spc="-10" dirty="0">
                <a:solidFill>
                  <a:srgbClr val="0070C0"/>
                </a:solidFill>
                <a:latin typeface="Times New Roman"/>
                <a:cs typeface="Times New Roman"/>
              </a:rPr>
              <a:t>групи:</a:t>
            </a:r>
            <a:endParaRPr sz="3200" dirty="0">
              <a:solidFill>
                <a:srgbClr val="0070C0"/>
              </a:solidFill>
              <a:latin typeface="Times New Roman"/>
              <a:cs typeface="Times New Roman"/>
            </a:endParaRPr>
          </a:p>
          <a:p>
            <a:pPr marL="12700" marR="1127125" indent="944244">
              <a:lnSpc>
                <a:spcPts val="3460"/>
              </a:lnSpc>
              <a:spcBef>
                <a:spcPts val="995"/>
              </a:spcBef>
              <a:buFont typeface="Times New Roman"/>
              <a:buAutoNum type="arabicPeriod"/>
              <a:tabLst>
                <a:tab pos="956944" algn="l"/>
              </a:tabLst>
            </a:pPr>
            <a:r>
              <a:rPr sz="3200" b="1" dirty="0">
                <a:solidFill>
                  <a:srgbClr val="0070C0"/>
                </a:solidFill>
                <a:latin typeface="Times New Roman"/>
                <a:cs typeface="Times New Roman"/>
              </a:rPr>
              <a:t>Експериментальна</a:t>
            </a:r>
            <a:r>
              <a:rPr sz="3200" b="1" spc="-75" dirty="0">
                <a:solidFill>
                  <a:srgbClr val="0070C0"/>
                </a:solidFill>
                <a:latin typeface="Times New Roman"/>
                <a:cs typeface="Times New Roman"/>
              </a:rPr>
              <a:t> </a:t>
            </a:r>
            <a:r>
              <a:rPr sz="3200" b="1" dirty="0">
                <a:solidFill>
                  <a:srgbClr val="0070C0"/>
                </a:solidFill>
                <a:latin typeface="Times New Roman"/>
                <a:cs typeface="Times New Roman"/>
              </a:rPr>
              <a:t>група</a:t>
            </a:r>
            <a:r>
              <a:rPr sz="3200" dirty="0">
                <a:solidFill>
                  <a:srgbClr val="0070C0"/>
                </a:solidFill>
                <a:latin typeface="Times New Roman"/>
                <a:cs typeface="Times New Roman"/>
              </a:rPr>
              <a:t>,</a:t>
            </a:r>
            <a:r>
              <a:rPr sz="3200" spc="-75" dirty="0">
                <a:solidFill>
                  <a:srgbClr val="0070C0"/>
                </a:solidFill>
                <a:latin typeface="Times New Roman"/>
                <a:cs typeface="Times New Roman"/>
              </a:rPr>
              <a:t> </a:t>
            </a:r>
            <a:r>
              <a:rPr sz="3200" dirty="0">
                <a:solidFill>
                  <a:srgbClr val="0070C0"/>
                </a:solidFill>
                <a:latin typeface="Times New Roman"/>
                <a:cs typeface="Times New Roman"/>
              </a:rPr>
              <a:t>якій</a:t>
            </a:r>
            <a:r>
              <a:rPr sz="3200" spc="-80" dirty="0">
                <a:solidFill>
                  <a:srgbClr val="0070C0"/>
                </a:solidFill>
                <a:latin typeface="Times New Roman"/>
                <a:cs typeface="Times New Roman"/>
              </a:rPr>
              <a:t> </a:t>
            </a:r>
            <a:r>
              <a:rPr sz="3200" spc="-10" dirty="0">
                <a:solidFill>
                  <a:srgbClr val="0070C0"/>
                </a:solidFill>
                <a:latin typeface="Times New Roman"/>
                <a:cs typeface="Times New Roman"/>
              </a:rPr>
              <a:t>надається </a:t>
            </a:r>
            <a:r>
              <a:rPr sz="3200" dirty="0">
                <a:solidFill>
                  <a:srgbClr val="0070C0"/>
                </a:solidFill>
                <a:latin typeface="Times New Roman"/>
                <a:cs typeface="Times New Roman"/>
              </a:rPr>
              <a:t>досліджуване</a:t>
            </a:r>
            <a:r>
              <a:rPr sz="3200" spc="-100" dirty="0">
                <a:solidFill>
                  <a:srgbClr val="0070C0"/>
                </a:solidFill>
                <a:latin typeface="Times New Roman"/>
                <a:cs typeface="Times New Roman"/>
              </a:rPr>
              <a:t> </a:t>
            </a:r>
            <a:r>
              <a:rPr sz="3200" dirty="0">
                <a:solidFill>
                  <a:srgbClr val="0070C0"/>
                </a:solidFill>
                <a:latin typeface="Times New Roman"/>
                <a:cs typeface="Times New Roman"/>
              </a:rPr>
              <a:t>лікування</a:t>
            </a:r>
            <a:r>
              <a:rPr sz="3200" spc="-80" dirty="0">
                <a:solidFill>
                  <a:srgbClr val="0070C0"/>
                </a:solidFill>
                <a:latin typeface="Times New Roman"/>
                <a:cs typeface="Times New Roman"/>
              </a:rPr>
              <a:t> </a:t>
            </a:r>
            <a:r>
              <a:rPr sz="3200" spc="-30" dirty="0">
                <a:solidFill>
                  <a:srgbClr val="0070C0"/>
                </a:solidFill>
                <a:latin typeface="Times New Roman"/>
                <a:cs typeface="Times New Roman"/>
              </a:rPr>
              <a:t>додатково</a:t>
            </a:r>
            <a:r>
              <a:rPr sz="3200" spc="-100" dirty="0">
                <a:solidFill>
                  <a:srgbClr val="0070C0"/>
                </a:solidFill>
                <a:latin typeface="Times New Roman"/>
                <a:cs typeface="Times New Roman"/>
              </a:rPr>
              <a:t> </a:t>
            </a:r>
            <a:r>
              <a:rPr sz="3200" dirty="0">
                <a:solidFill>
                  <a:srgbClr val="0070C0"/>
                </a:solidFill>
                <a:latin typeface="Times New Roman"/>
                <a:cs typeface="Times New Roman"/>
              </a:rPr>
              <a:t>до</a:t>
            </a:r>
            <a:r>
              <a:rPr sz="3200" spc="-55" dirty="0">
                <a:solidFill>
                  <a:srgbClr val="0070C0"/>
                </a:solidFill>
                <a:latin typeface="Times New Roman"/>
                <a:cs typeface="Times New Roman"/>
              </a:rPr>
              <a:t> </a:t>
            </a:r>
            <a:r>
              <a:rPr sz="3200" spc="-10" dirty="0">
                <a:solidFill>
                  <a:srgbClr val="0070C0"/>
                </a:solidFill>
                <a:latin typeface="Times New Roman"/>
                <a:cs typeface="Times New Roman"/>
              </a:rPr>
              <a:t>стандартного.</a:t>
            </a:r>
            <a:endParaRPr sz="3200" dirty="0">
              <a:solidFill>
                <a:srgbClr val="0070C0"/>
              </a:solidFill>
              <a:latin typeface="Times New Roman"/>
              <a:cs typeface="Times New Roman"/>
            </a:endParaRPr>
          </a:p>
          <a:p>
            <a:pPr marL="12700" marR="86995" indent="944244">
              <a:lnSpc>
                <a:spcPts val="3460"/>
              </a:lnSpc>
              <a:spcBef>
                <a:spcPts val="990"/>
              </a:spcBef>
              <a:buFont typeface="Times New Roman"/>
              <a:buAutoNum type="arabicPeriod"/>
              <a:tabLst>
                <a:tab pos="956944" algn="l"/>
              </a:tabLst>
            </a:pPr>
            <a:r>
              <a:rPr sz="3200" b="1" spc="-10" dirty="0">
                <a:solidFill>
                  <a:srgbClr val="0070C0"/>
                </a:solidFill>
                <a:latin typeface="Times New Roman"/>
                <a:cs typeface="Times New Roman"/>
              </a:rPr>
              <a:t>Контрольна</a:t>
            </a:r>
            <a:r>
              <a:rPr sz="3200" b="1" spc="-80" dirty="0">
                <a:solidFill>
                  <a:srgbClr val="0070C0"/>
                </a:solidFill>
                <a:latin typeface="Times New Roman"/>
                <a:cs typeface="Times New Roman"/>
              </a:rPr>
              <a:t> </a:t>
            </a:r>
            <a:r>
              <a:rPr sz="3200" b="1" dirty="0">
                <a:solidFill>
                  <a:srgbClr val="0070C0"/>
                </a:solidFill>
                <a:latin typeface="Times New Roman"/>
                <a:cs typeface="Times New Roman"/>
              </a:rPr>
              <a:t>група</a:t>
            </a:r>
            <a:r>
              <a:rPr sz="3200" dirty="0">
                <a:solidFill>
                  <a:srgbClr val="0070C0"/>
                </a:solidFill>
                <a:latin typeface="Times New Roman"/>
                <a:cs typeface="Times New Roman"/>
              </a:rPr>
              <a:t>,</a:t>
            </a:r>
            <a:r>
              <a:rPr sz="3200" spc="-85" dirty="0">
                <a:solidFill>
                  <a:srgbClr val="0070C0"/>
                </a:solidFill>
                <a:latin typeface="Times New Roman"/>
                <a:cs typeface="Times New Roman"/>
              </a:rPr>
              <a:t> </a:t>
            </a:r>
            <a:r>
              <a:rPr sz="3200" dirty="0">
                <a:solidFill>
                  <a:srgbClr val="0070C0"/>
                </a:solidFill>
                <a:latin typeface="Times New Roman"/>
                <a:cs typeface="Times New Roman"/>
              </a:rPr>
              <a:t>яка</a:t>
            </a:r>
            <a:r>
              <a:rPr sz="3200" spc="-55" dirty="0">
                <a:solidFill>
                  <a:srgbClr val="0070C0"/>
                </a:solidFill>
                <a:latin typeface="Times New Roman"/>
                <a:cs typeface="Times New Roman"/>
              </a:rPr>
              <a:t> </a:t>
            </a:r>
            <a:r>
              <a:rPr sz="3200" dirty="0">
                <a:solidFill>
                  <a:srgbClr val="0070C0"/>
                </a:solidFill>
                <a:latin typeface="Times New Roman"/>
                <a:cs typeface="Times New Roman"/>
              </a:rPr>
              <a:t>лікується</a:t>
            </a:r>
            <a:r>
              <a:rPr sz="3200" spc="-85" dirty="0">
                <a:solidFill>
                  <a:srgbClr val="0070C0"/>
                </a:solidFill>
                <a:latin typeface="Times New Roman"/>
                <a:cs typeface="Times New Roman"/>
              </a:rPr>
              <a:t> </a:t>
            </a:r>
            <a:r>
              <a:rPr sz="3200" dirty="0">
                <a:solidFill>
                  <a:srgbClr val="0070C0"/>
                </a:solidFill>
                <a:latin typeface="Times New Roman"/>
                <a:cs typeface="Times New Roman"/>
              </a:rPr>
              <a:t>точно</a:t>
            </a:r>
            <a:r>
              <a:rPr sz="3200" spc="-70" dirty="0">
                <a:solidFill>
                  <a:srgbClr val="0070C0"/>
                </a:solidFill>
                <a:latin typeface="Times New Roman"/>
                <a:cs typeface="Times New Roman"/>
              </a:rPr>
              <a:t> </a:t>
            </a:r>
            <a:r>
              <a:rPr sz="3200" dirty="0">
                <a:solidFill>
                  <a:srgbClr val="0070C0"/>
                </a:solidFill>
                <a:latin typeface="Times New Roman"/>
                <a:cs typeface="Times New Roman"/>
              </a:rPr>
              <a:t>так</a:t>
            </a:r>
            <a:r>
              <a:rPr sz="3200" spc="-70" dirty="0">
                <a:solidFill>
                  <a:srgbClr val="0070C0"/>
                </a:solidFill>
                <a:latin typeface="Times New Roman"/>
                <a:cs typeface="Times New Roman"/>
              </a:rPr>
              <a:t> </a:t>
            </a:r>
            <a:r>
              <a:rPr sz="3200" dirty="0">
                <a:solidFill>
                  <a:srgbClr val="0070C0"/>
                </a:solidFill>
                <a:latin typeface="Times New Roman"/>
                <a:cs typeface="Times New Roman"/>
              </a:rPr>
              <a:t>само,</a:t>
            </a:r>
            <a:r>
              <a:rPr sz="3200" spc="-70" dirty="0">
                <a:solidFill>
                  <a:srgbClr val="0070C0"/>
                </a:solidFill>
                <a:latin typeface="Times New Roman"/>
                <a:cs typeface="Times New Roman"/>
              </a:rPr>
              <a:t> </a:t>
            </a:r>
            <a:r>
              <a:rPr sz="3200" spc="-25" dirty="0">
                <a:solidFill>
                  <a:srgbClr val="0070C0"/>
                </a:solidFill>
                <a:latin typeface="Times New Roman"/>
                <a:cs typeface="Times New Roman"/>
              </a:rPr>
              <a:t>як </a:t>
            </a:r>
            <a:r>
              <a:rPr sz="3200" spc="-10" dirty="0">
                <a:solidFill>
                  <a:srgbClr val="0070C0"/>
                </a:solidFill>
                <a:latin typeface="Times New Roman"/>
                <a:cs typeface="Times New Roman"/>
              </a:rPr>
              <a:t>експериментальна</a:t>
            </a:r>
            <a:r>
              <a:rPr sz="3200" spc="-85" dirty="0">
                <a:solidFill>
                  <a:srgbClr val="0070C0"/>
                </a:solidFill>
                <a:latin typeface="Times New Roman"/>
                <a:cs typeface="Times New Roman"/>
              </a:rPr>
              <a:t> </a:t>
            </a:r>
            <a:r>
              <a:rPr sz="3200" dirty="0">
                <a:solidFill>
                  <a:srgbClr val="0070C0"/>
                </a:solidFill>
                <a:latin typeface="Times New Roman"/>
                <a:cs typeface="Times New Roman"/>
              </a:rPr>
              <a:t>група,</a:t>
            </a:r>
            <a:r>
              <a:rPr sz="3200" spc="-85" dirty="0">
                <a:solidFill>
                  <a:srgbClr val="0070C0"/>
                </a:solidFill>
                <a:latin typeface="Times New Roman"/>
                <a:cs typeface="Times New Roman"/>
              </a:rPr>
              <a:t> </a:t>
            </a:r>
            <a:r>
              <a:rPr sz="3200" dirty="0">
                <a:solidFill>
                  <a:srgbClr val="0070C0"/>
                </a:solidFill>
                <a:latin typeface="Times New Roman"/>
                <a:cs typeface="Times New Roman"/>
              </a:rPr>
              <a:t>за</a:t>
            </a:r>
            <a:r>
              <a:rPr sz="3200" spc="-40" dirty="0">
                <a:solidFill>
                  <a:srgbClr val="0070C0"/>
                </a:solidFill>
                <a:latin typeface="Times New Roman"/>
                <a:cs typeface="Times New Roman"/>
              </a:rPr>
              <a:t> </a:t>
            </a:r>
            <a:r>
              <a:rPr sz="3200" spc="-10" dirty="0">
                <a:solidFill>
                  <a:srgbClr val="0070C0"/>
                </a:solidFill>
                <a:latin typeface="Times New Roman"/>
                <a:cs typeface="Times New Roman"/>
              </a:rPr>
              <a:t>винятком</a:t>
            </a:r>
            <a:r>
              <a:rPr sz="3200" spc="-75" dirty="0">
                <a:solidFill>
                  <a:srgbClr val="0070C0"/>
                </a:solidFill>
                <a:latin typeface="Times New Roman"/>
                <a:cs typeface="Times New Roman"/>
              </a:rPr>
              <a:t> </a:t>
            </a:r>
            <a:r>
              <a:rPr sz="3200" dirty="0">
                <a:solidFill>
                  <a:srgbClr val="0070C0"/>
                </a:solidFill>
                <a:latin typeface="Times New Roman"/>
                <a:cs typeface="Times New Roman"/>
              </a:rPr>
              <a:t>того,</a:t>
            </a:r>
            <a:r>
              <a:rPr sz="3200" spc="-70" dirty="0">
                <a:solidFill>
                  <a:srgbClr val="0070C0"/>
                </a:solidFill>
                <a:latin typeface="Times New Roman"/>
                <a:cs typeface="Times New Roman"/>
              </a:rPr>
              <a:t> </a:t>
            </a:r>
            <a:r>
              <a:rPr sz="3200" dirty="0">
                <a:solidFill>
                  <a:srgbClr val="0070C0"/>
                </a:solidFill>
                <a:latin typeface="Times New Roman"/>
                <a:cs typeface="Times New Roman"/>
              </a:rPr>
              <a:t>що</a:t>
            </a:r>
            <a:r>
              <a:rPr sz="3200" spc="-30" dirty="0">
                <a:solidFill>
                  <a:srgbClr val="0070C0"/>
                </a:solidFill>
                <a:latin typeface="Times New Roman"/>
                <a:cs typeface="Times New Roman"/>
              </a:rPr>
              <a:t> </a:t>
            </a:r>
            <a:r>
              <a:rPr sz="3200" dirty="0">
                <a:solidFill>
                  <a:srgbClr val="0070C0"/>
                </a:solidFill>
                <a:latin typeface="Times New Roman"/>
                <a:cs typeface="Times New Roman"/>
              </a:rPr>
              <a:t>їй</a:t>
            </a:r>
            <a:r>
              <a:rPr sz="3200" spc="-45" dirty="0">
                <a:solidFill>
                  <a:srgbClr val="0070C0"/>
                </a:solidFill>
                <a:latin typeface="Times New Roman"/>
                <a:cs typeface="Times New Roman"/>
              </a:rPr>
              <a:t> </a:t>
            </a:r>
            <a:r>
              <a:rPr sz="3200" spc="-25" dirty="0">
                <a:solidFill>
                  <a:srgbClr val="0070C0"/>
                </a:solidFill>
                <a:latin typeface="Times New Roman"/>
                <a:cs typeface="Times New Roman"/>
              </a:rPr>
              <a:t>не</a:t>
            </a:r>
            <a:endParaRPr sz="3200" dirty="0">
              <a:solidFill>
                <a:srgbClr val="0070C0"/>
              </a:solidFill>
              <a:latin typeface="Times New Roman"/>
              <a:cs typeface="Times New Roman"/>
            </a:endParaRPr>
          </a:p>
          <a:p>
            <a:pPr marL="12700">
              <a:lnSpc>
                <a:spcPts val="3400"/>
              </a:lnSpc>
            </a:pPr>
            <a:r>
              <a:rPr sz="3200" dirty="0">
                <a:solidFill>
                  <a:srgbClr val="0070C0"/>
                </a:solidFill>
                <a:latin typeface="Times New Roman"/>
                <a:cs typeface="Times New Roman"/>
              </a:rPr>
              <a:t>призначено</a:t>
            </a:r>
            <a:r>
              <a:rPr sz="3200" spc="-110" dirty="0">
                <a:solidFill>
                  <a:srgbClr val="0070C0"/>
                </a:solidFill>
                <a:latin typeface="Times New Roman"/>
                <a:cs typeface="Times New Roman"/>
              </a:rPr>
              <a:t> </a:t>
            </a:r>
            <a:r>
              <a:rPr sz="3200" dirty="0">
                <a:solidFill>
                  <a:srgbClr val="0070C0"/>
                </a:solidFill>
                <a:latin typeface="Times New Roman"/>
                <a:cs typeface="Times New Roman"/>
              </a:rPr>
              <a:t>досліджуване</a:t>
            </a:r>
            <a:r>
              <a:rPr sz="3200" spc="-130" dirty="0">
                <a:solidFill>
                  <a:srgbClr val="0070C0"/>
                </a:solidFill>
                <a:latin typeface="Times New Roman"/>
                <a:cs typeface="Times New Roman"/>
              </a:rPr>
              <a:t> </a:t>
            </a:r>
            <a:r>
              <a:rPr sz="3200" spc="-10" dirty="0">
                <a:solidFill>
                  <a:srgbClr val="0070C0"/>
                </a:solidFill>
                <a:latin typeface="Times New Roman"/>
                <a:cs typeface="Times New Roman"/>
              </a:rPr>
              <a:t>лікування.</a:t>
            </a:r>
            <a:endParaRPr sz="3200" dirty="0">
              <a:solidFill>
                <a:srgbClr val="0070C0"/>
              </a:solidFill>
              <a:latin typeface="Times New Roman"/>
              <a:cs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0600" y="457200"/>
            <a:ext cx="10354310" cy="4716780"/>
          </a:xfrm>
          <a:prstGeom prst="rect">
            <a:avLst/>
          </a:prstGeom>
        </p:spPr>
        <p:txBody>
          <a:bodyPr vert="horz" wrap="square" lIns="0" tIns="93980" rIns="0" bIns="0" rtlCol="0">
            <a:spAutoFit/>
          </a:bodyPr>
          <a:lstStyle/>
          <a:p>
            <a:pPr marL="12700" marR="2731135" indent="448309">
              <a:lnSpc>
                <a:spcPts val="2690"/>
              </a:lnSpc>
              <a:spcBef>
                <a:spcPts val="740"/>
              </a:spcBef>
            </a:pPr>
            <a:r>
              <a:rPr sz="2800" dirty="0">
                <a:solidFill>
                  <a:srgbClr val="0070C0"/>
                </a:solidFill>
                <a:latin typeface="Times New Roman"/>
                <a:cs typeface="Times New Roman"/>
              </a:rPr>
              <a:t>Існує</a:t>
            </a:r>
            <a:r>
              <a:rPr sz="2800" spc="-75" dirty="0">
                <a:solidFill>
                  <a:srgbClr val="0070C0"/>
                </a:solidFill>
                <a:latin typeface="Times New Roman"/>
                <a:cs typeface="Times New Roman"/>
              </a:rPr>
              <a:t> </a:t>
            </a:r>
            <a:r>
              <a:rPr sz="2800" dirty="0">
                <a:solidFill>
                  <a:srgbClr val="0070C0"/>
                </a:solidFill>
                <a:latin typeface="Times New Roman"/>
                <a:cs typeface="Times New Roman"/>
              </a:rPr>
              <a:t>два</a:t>
            </a:r>
            <a:r>
              <a:rPr sz="2800" spc="-70" dirty="0">
                <a:solidFill>
                  <a:srgbClr val="0070C0"/>
                </a:solidFill>
                <a:latin typeface="Times New Roman"/>
                <a:cs typeface="Times New Roman"/>
              </a:rPr>
              <a:t> </a:t>
            </a:r>
            <a:r>
              <a:rPr sz="2800" dirty="0">
                <a:solidFill>
                  <a:srgbClr val="0070C0"/>
                </a:solidFill>
                <a:latin typeface="Times New Roman"/>
                <a:cs typeface="Times New Roman"/>
              </a:rPr>
              <a:t>основних</a:t>
            </a:r>
            <a:r>
              <a:rPr sz="2800" spc="-75" dirty="0">
                <a:solidFill>
                  <a:srgbClr val="0070C0"/>
                </a:solidFill>
                <a:latin typeface="Times New Roman"/>
                <a:cs typeface="Times New Roman"/>
              </a:rPr>
              <a:t> </a:t>
            </a:r>
            <a:r>
              <a:rPr sz="2800" dirty="0">
                <a:solidFill>
                  <a:srgbClr val="0070C0"/>
                </a:solidFill>
                <a:latin typeface="Times New Roman"/>
                <a:cs typeface="Times New Roman"/>
              </a:rPr>
              <a:t>типи</a:t>
            </a:r>
            <a:r>
              <a:rPr sz="2800" spc="-65" dirty="0">
                <a:solidFill>
                  <a:srgbClr val="0070C0"/>
                </a:solidFill>
                <a:latin typeface="Times New Roman"/>
                <a:cs typeface="Times New Roman"/>
              </a:rPr>
              <a:t> </a:t>
            </a:r>
            <a:r>
              <a:rPr sz="2800" spc="-20" dirty="0">
                <a:solidFill>
                  <a:srgbClr val="0070C0"/>
                </a:solidFill>
                <a:latin typeface="Times New Roman"/>
                <a:cs typeface="Times New Roman"/>
              </a:rPr>
              <a:t>контрольних</a:t>
            </a:r>
            <a:r>
              <a:rPr sz="2800" spc="-70" dirty="0">
                <a:solidFill>
                  <a:srgbClr val="0070C0"/>
                </a:solidFill>
                <a:latin typeface="Times New Roman"/>
                <a:cs typeface="Times New Roman"/>
              </a:rPr>
              <a:t> </a:t>
            </a:r>
            <a:r>
              <a:rPr sz="2800" dirty="0">
                <a:solidFill>
                  <a:srgbClr val="0070C0"/>
                </a:solidFill>
                <a:latin typeface="Times New Roman"/>
                <a:cs typeface="Times New Roman"/>
              </a:rPr>
              <a:t>груп,</a:t>
            </a:r>
            <a:r>
              <a:rPr sz="2800" spc="-70" dirty="0">
                <a:solidFill>
                  <a:srgbClr val="0070C0"/>
                </a:solidFill>
                <a:latin typeface="Times New Roman"/>
                <a:cs typeface="Times New Roman"/>
              </a:rPr>
              <a:t> </a:t>
            </a:r>
            <a:r>
              <a:rPr sz="2800" spc="-25" dirty="0">
                <a:solidFill>
                  <a:srgbClr val="0070C0"/>
                </a:solidFill>
                <a:latin typeface="Times New Roman"/>
                <a:cs typeface="Times New Roman"/>
              </a:rPr>
              <a:t>що </a:t>
            </a:r>
            <a:r>
              <a:rPr sz="2800" spc="-30" dirty="0">
                <a:solidFill>
                  <a:srgbClr val="0070C0"/>
                </a:solidFill>
                <a:latin typeface="Times New Roman"/>
                <a:cs typeface="Times New Roman"/>
              </a:rPr>
              <a:t>використовуються</a:t>
            </a:r>
            <a:r>
              <a:rPr sz="2800" spc="-85" dirty="0">
                <a:solidFill>
                  <a:srgbClr val="0070C0"/>
                </a:solidFill>
                <a:latin typeface="Times New Roman"/>
                <a:cs typeface="Times New Roman"/>
              </a:rPr>
              <a:t> </a:t>
            </a:r>
            <a:r>
              <a:rPr sz="2800" dirty="0">
                <a:solidFill>
                  <a:srgbClr val="0070C0"/>
                </a:solidFill>
                <a:latin typeface="Times New Roman"/>
                <a:cs typeface="Times New Roman"/>
              </a:rPr>
              <a:t>в</a:t>
            </a:r>
            <a:r>
              <a:rPr sz="2800" spc="-75" dirty="0">
                <a:solidFill>
                  <a:srgbClr val="0070C0"/>
                </a:solidFill>
                <a:latin typeface="Times New Roman"/>
                <a:cs typeface="Times New Roman"/>
              </a:rPr>
              <a:t> </a:t>
            </a:r>
            <a:r>
              <a:rPr sz="2800" dirty="0">
                <a:solidFill>
                  <a:srgbClr val="0070C0"/>
                </a:solidFill>
                <a:latin typeface="Times New Roman"/>
                <a:cs typeface="Times New Roman"/>
              </a:rPr>
              <a:t>медичних</a:t>
            </a:r>
            <a:r>
              <a:rPr sz="2800" spc="-55" dirty="0">
                <a:solidFill>
                  <a:srgbClr val="0070C0"/>
                </a:solidFill>
                <a:latin typeface="Times New Roman"/>
                <a:cs typeface="Times New Roman"/>
              </a:rPr>
              <a:t> </a:t>
            </a:r>
            <a:r>
              <a:rPr sz="2800" spc="-10" dirty="0">
                <a:solidFill>
                  <a:srgbClr val="0070C0"/>
                </a:solidFill>
                <a:latin typeface="Times New Roman"/>
                <a:cs typeface="Times New Roman"/>
              </a:rPr>
              <a:t>дослідженнях:</a:t>
            </a:r>
            <a:endParaRPr sz="2800" dirty="0">
              <a:solidFill>
                <a:srgbClr val="0070C0"/>
              </a:solidFill>
              <a:latin typeface="Times New Roman"/>
              <a:cs typeface="Times New Roman"/>
            </a:endParaRPr>
          </a:p>
          <a:p>
            <a:pPr marL="12700" marR="927100" indent="802640">
              <a:lnSpc>
                <a:spcPts val="2690"/>
              </a:lnSpc>
              <a:spcBef>
                <a:spcPts val="1010"/>
              </a:spcBef>
              <a:buAutoNum type="arabicPeriod"/>
              <a:tabLst>
                <a:tab pos="815340" algn="l"/>
              </a:tabLst>
            </a:pPr>
            <a:r>
              <a:rPr sz="2800" spc="-20" dirty="0">
                <a:solidFill>
                  <a:srgbClr val="0070C0"/>
                </a:solidFill>
                <a:latin typeface="Times New Roman"/>
                <a:cs typeface="Times New Roman"/>
              </a:rPr>
              <a:t>Контрольна</a:t>
            </a:r>
            <a:r>
              <a:rPr sz="2800" spc="-60" dirty="0">
                <a:solidFill>
                  <a:srgbClr val="0070C0"/>
                </a:solidFill>
                <a:latin typeface="Times New Roman"/>
                <a:cs typeface="Times New Roman"/>
              </a:rPr>
              <a:t> </a:t>
            </a:r>
            <a:r>
              <a:rPr sz="2800" dirty="0">
                <a:solidFill>
                  <a:srgbClr val="0070C0"/>
                </a:solidFill>
                <a:latin typeface="Times New Roman"/>
                <a:cs typeface="Times New Roman"/>
              </a:rPr>
              <a:t>група</a:t>
            </a:r>
            <a:r>
              <a:rPr sz="2800" spc="-55" dirty="0">
                <a:solidFill>
                  <a:srgbClr val="0070C0"/>
                </a:solidFill>
                <a:latin typeface="Times New Roman"/>
                <a:cs typeface="Times New Roman"/>
              </a:rPr>
              <a:t> </a:t>
            </a:r>
            <a:r>
              <a:rPr sz="2800" b="1" dirty="0">
                <a:solidFill>
                  <a:srgbClr val="0070C0"/>
                </a:solidFill>
                <a:latin typeface="Times New Roman"/>
                <a:cs typeface="Times New Roman"/>
              </a:rPr>
              <a:t>без</a:t>
            </a:r>
            <a:r>
              <a:rPr sz="2800" b="1" spc="-65" dirty="0">
                <a:solidFill>
                  <a:srgbClr val="0070C0"/>
                </a:solidFill>
                <a:latin typeface="Times New Roman"/>
                <a:cs typeface="Times New Roman"/>
              </a:rPr>
              <a:t> </a:t>
            </a:r>
            <a:r>
              <a:rPr sz="2800" b="1" spc="-10" dirty="0">
                <a:solidFill>
                  <a:srgbClr val="0070C0"/>
                </a:solidFill>
                <a:latin typeface="Times New Roman"/>
                <a:cs typeface="Times New Roman"/>
              </a:rPr>
              <a:t>лікування</a:t>
            </a:r>
            <a:r>
              <a:rPr sz="2800" spc="-10" dirty="0">
                <a:solidFill>
                  <a:srgbClr val="0070C0"/>
                </a:solidFill>
                <a:latin typeface="Times New Roman"/>
                <a:cs typeface="Times New Roman"/>
              </a:rPr>
              <a:t>,</a:t>
            </a:r>
            <a:r>
              <a:rPr sz="2800" spc="-55" dirty="0">
                <a:solidFill>
                  <a:srgbClr val="0070C0"/>
                </a:solidFill>
                <a:latin typeface="Times New Roman"/>
                <a:cs typeface="Times New Roman"/>
              </a:rPr>
              <a:t> </a:t>
            </a:r>
            <a:r>
              <a:rPr sz="2800" dirty="0">
                <a:solidFill>
                  <a:srgbClr val="0070C0"/>
                </a:solidFill>
                <a:latin typeface="Times New Roman"/>
                <a:cs typeface="Times New Roman"/>
              </a:rPr>
              <a:t>яка</a:t>
            </a:r>
            <a:r>
              <a:rPr sz="2800" spc="-45" dirty="0">
                <a:solidFill>
                  <a:srgbClr val="0070C0"/>
                </a:solidFill>
                <a:latin typeface="Times New Roman"/>
                <a:cs typeface="Times New Roman"/>
              </a:rPr>
              <a:t> </a:t>
            </a:r>
            <a:r>
              <a:rPr sz="2800" dirty="0">
                <a:solidFill>
                  <a:srgbClr val="0070C0"/>
                </a:solidFill>
                <a:latin typeface="Times New Roman"/>
                <a:cs typeface="Times New Roman"/>
              </a:rPr>
              <a:t>взагалі</a:t>
            </a:r>
            <a:r>
              <a:rPr sz="2800" spc="-45" dirty="0">
                <a:solidFill>
                  <a:srgbClr val="0070C0"/>
                </a:solidFill>
                <a:latin typeface="Times New Roman"/>
                <a:cs typeface="Times New Roman"/>
              </a:rPr>
              <a:t> </a:t>
            </a:r>
            <a:r>
              <a:rPr sz="2800" dirty="0">
                <a:solidFill>
                  <a:srgbClr val="0070C0"/>
                </a:solidFill>
                <a:latin typeface="Times New Roman"/>
                <a:cs typeface="Times New Roman"/>
              </a:rPr>
              <a:t>не</a:t>
            </a:r>
            <a:r>
              <a:rPr sz="2800" spc="-55" dirty="0">
                <a:solidFill>
                  <a:srgbClr val="0070C0"/>
                </a:solidFill>
                <a:latin typeface="Times New Roman"/>
                <a:cs typeface="Times New Roman"/>
              </a:rPr>
              <a:t> </a:t>
            </a:r>
            <a:r>
              <a:rPr sz="2800" spc="-10" dirty="0">
                <a:solidFill>
                  <a:srgbClr val="0070C0"/>
                </a:solidFill>
                <a:latin typeface="Times New Roman"/>
                <a:cs typeface="Times New Roman"/>
              </a:rPr>
              <a:t>отримує лікування.</a:t>
            </a:r>
            <a:endParaRPr sz="2800" dirty="0">
              <a:solidFill>
                <a:srgbClr val="0070C0"/>
              </a:solidFill>
              <a:latin typeface="Times New Roman"/>
              <a:cs typeface="Times New Roman"/>
            </a:endParaRPr>
          </a:p>
          <a:p>
            <a:pPr marL="12700" marR="1374775" indent="802640">
              <a:lnSpc>
                <a:spcPct val="80000"/>
              </a:lnSpc>
              <a:spcBef>
                <a:spcPts val="1015"/>
              </a:spcBef>
              <a:buAutoNum type="arabicPeriod"/>
              <a:tabLst>
                <a:tab pos="815340" algn="l"/>
              </a:tabLst>
            </a:pPr>
            <a:r>
              <a:rPr sz="2800" spc="-20" dirty="0">
                <a:solidFill>
                  <a:srgbClr val="0070C0"/>
                </a:solidFill>
                <a:latin typeface="Times New Roman"/>
                <a:cs typeface="Times New Roman"/>
              </a:rPr>
              <a:t>Контрольна</a:t>
            </a:r>
            <a:r>
              <a:rPr sz="2800" spc="-90" dirty="0">
                <a:solidFill>
                  <a:srgbClr val="0070C0"/>
                </a:solidFill>
                <a:latin typeface="Times New Roman"/>
                <a:cs typeface="Times New Roman"/>
              </a:rPr>
              <a:t> </a:t>
            </a:r>
            <a:r>
              <a:rPr sz="2800" dirty="0">
                <a:solidFill>
                  <a:srgbClr val="0070C0"/>
                </a:solidFill>
                <a:latin typeface="Times New Roman"/>
                <a:cs typeface="Times New Roman"/>
              </a:rPr>
              <a:t>група</a:t>
            </a:r>
            <a:r>
              <a:rPr sz="2800" spc="-85" dirty="0">
                <a:solidFill>
                  <a:srgbClr val="0070C0"/>
                </a:solidFill>
                <a:latin typeface="Times New Roman"/>
                <a:cs typeface="Times New Roman"/>
              </a:rPr>
              <a:t> </a:t>
            </a:r>
            <a:r>
              <a:rPr sz="2800" b="1" dirty="0">
                <a:solidFill>
                  <a:srgbClr val="0070C0"/>
                </a:solidFill>
                <a:latin typeface="Times New Roman"/>
                <a:cs typeface="Times New Roman"/>
              </a:rPr>
              <a:t>плацебо</a:t>
            </a:r>
            <a:r>
              <a:rPr sz="2800" dirty="0">
                <a:solidFill>
                  <a:srgbClr val="0070C0"/>
                </a:solidFill>
                <a:latin typeface="Times New Roman"/>
                <a:cs typeface="Times New Roman"/>
              </a:rPr>
              <a:t>,</a:t>
            </a:r>
            <a:r>
              <a:rPr sz="2800" spc="-90" dirty="0">
                <a:solidFill>
                  <a:srgbClr val="0070C0"/>
                </a:solidFill>
                <a:latin typeface="Times New Roman"/>
                <a:cs typeface="Times New Roman"/>
              </a:rPr>
              <a:t> </a:t>
            </a:r>
            <a:r>
              <a:rPr sz="2800" dirty="0">
                <a:solidFill>
                  <a:srgbClr val="0070C0"/>
                </a:solidFill>
                <a:latin typeface="Times New Roman"/>
                <a:cs typeface="Times New Roman"/>
              </a:rPr>
              <a:t>якій</a:t>
            </a:r>
            <a:r>
              <a:rPr sz="2800" spc="-70" dirty="0">
                <a:solidFill>
                  <a:srgbClr val="0070C0"/>
                </a:solidFill>
                <a:latin typeface="Times New Roman"/>
                <a:cs typeface="Times New Roman"/>
              </a:rPr>
              <a:t> </a:t>
            </a:r>
            <a:r>
              <a:rPr sz="2800" spc="-20" dirty="0">
                <a:solidFill>
                  <a:srgbClr val="0070C0"/>
                </a:solidFill>
                <a:latin typeface="Times New Roman"/>
                <a:cs typeface="Times New Roman"/>
              </a:rPr>
              <a:t>призначають</a:t>
            </a:r>
            <a:r>
              <a:rPr sz="2800" spc="-90" dirty="0">
                <a:solidFill>
                  <a:srgbClr val="0070C0"/>
                </a:solidFill>
                <a:latin typeface="Times New Roman"/>
                <a:cs typeface="Times New Roman"/>
              </a:rPr>
              <a:t> </a:t>
            </a:r>
            <a:r>
              <a:rPr sz="2800" spc="-10" dirty="0">
                <a:solidFill>
                  <a:srgbClr val="0070C0"/>
                </a:solidFill>
                <a:latin typeface="Times New Roman"/>
                <a:cs typeface="Times New Roman"/>
              </a:rPr>
              <a:t>інертне лікування</a:t>
            </a:r>
            <a:r>
              <a:rPr sz="2800" spc="-114" dirty="0">
                <a:solidFill>
                  <a:srgbClr val="0070C0"/>
                </a:solidFill>
                <a:latin typeface="Times New Roman"/>
                <a:cs typeface="Times New Roman"/>
              </a:rPr>
              <a:t> </a:t>
            </a:r>
            <a:r>
              <a:rPr sz="2800" spc="-10" dirty="0">
                <a:solidFill>
                  <a:srgbClr val="0070C0"/>
                </a:solidFill>
                <a:latin typeface="Times New Roman"/>
                <a:cs typeface="Times New Roman"/>
              </a:rPr>
              <a:t>плацебо.</a:t>
            </a:r>
            <a:endParaRPr sz="2800" dirty="0">
              <a:solidFill>
                <a:srgbClr val="0070C0"/>
              </a:solidFill>
              <a:latin typeface="Times New Roman"/>
              <a:cs typeface="Times New Roman"/>
            </a:endParaRPr>
          </a:p>
          <a:p>
            <a:pPr marL="12700" marR="5080" indent="448309" algn="just">
              <a:lnSpc>
                <a:spcPts val="2690"/>
              </a:lnSpc>
              <a:spcBef>
                <a:spcPts val="975"/>
              </a:spcBef>
            </a:pPr>
            <a:r>
              <a:rPr sz="2800" spc="-55" dirty="0">
                <a:solidFill>
                  <a:srgbClr val="0070C0"/>
                </a:solidFill>
                <a:latin typeface="Times New Roman"/>
                <a:cs typeface="Times New Roman"/>
              </a:rPr>
              <a:t>Тому</a:t>
            </a:r>
            <a:r>
              <a:rPr sz="2800" spc="-80" dirty="0">
                <a:solidFill>
                  <a:srgbClr val="0070C0"/>
                </a:solidFill>
                <a:latin typeface="Times New Roman"/>
                <a:cs typeface="Times New Roman"/>
              </a:rPr>
              <a:t> </a:t>
            </a:r>
            <a:r>
              <a:rPr sz="2800" dirty="0">
                <a:solidFill>
                  <a:srgbClr val="0070C0"/>
                </a:solidFill>
                <a:latin typeface="Times New Roman"/>
                <a:cs typeface="Times New Roman"/>
              </a:rPr>
              <a:t>пацієнти</a:t>
            </a:r>
            <a:r>
              <a:rPr sz="2800" spc="-80" dirty="0">
                <a:solidFill>
                  <a:srgbClr val="0070C0"/>
                </a:solidFill>
                <a:latin typeface="Times New Roman"/>
                <a:cs typeface="Times New Roman"/>
              </a:rPr>
              <a:t> </a:t>
            </a:r>
            <a:r>
              <a:rPr sz="2800" dirty="0">
                <a:solidFill>
                  <a:srgbClr val="0070C0"/>
                </a:solidFill>
                <a:latin typeface="Times New Roman"/>
                <a:cs typeface="Times New Roman"/>
              </a:rPr>
              <a:t>та</a:t>
            </a:r>
            <a:r>
              <a:rPr sz="2800" spc="-85" dirty="0">
                <a:solidFill>
                  <a:srgbClr val="0070C0"/>
                </a:solidFill>
                <a:latin typeface="Times New Roman"/>
                <a:cs typeface="Times New Roman"/>
              </a:rPr>
              <a:t> </a:t>
            </a:r>
            <a:r>
              <a:rPr sz="2800" dirty="0">
                <a:solidFill>
                  <a:srgbClr val="0070C0"/>
                </a:solidFill>
                <a:latin typeface="Times New Roman"/>
                <a:cs typeface="Times New Roman"/>
              </a:rPr>
              <a:t>всі,</a:t>
            </a:r>
            <a:r>
              <a:rPr sz="2800" spc="-80" dirty="0">
                <a:solidFill>
                  <a:srgbClr val="0070C0"/>
                </a:solidFill>
                <a:latin typeface="Times New Roman"/>
                <a:cs typeface="Times New Roman"/>
              </a:rPr>
              <a:t> </a:t>
            </a:r>
            <a:r>
              <a:rPr sz="2800" dirty="0">
                <a:solidFill>
                  <a:srgbClr val="0070C0"/>
                </a:solidFill>
                <a:latin typeface="Times New Roman"/>
                <a:cs typeface="Times New Roman"/>
              </a:rPr>
              <a:t>хто</a:t>
            </a:r>
            <a:r>
              <a:rPr sz="2800" spc="-85" dirty="0">
                <a:solidFill>
                  <a:srgbClr val="0070C0"/>
                </a:solidFill>
                <a:latin typeface="Times New Roman"/>
                <a:cs typeface="Times New Roman"/>
              </a:rPr>
              <a:t> </a:t>
            </a:r>
            <a:r>
              <a:rPr sz="2800" dirty="0">
                <a:solidFill>
                  <a:srgbClr val="0070C0"/>
                </a:solidFill>
                <a:latin typeface="Times New Roman"/>
                <a:cs typeface="Times New Roman"/>
              </a:rPr>
              <a:t>бере</a:t>
            </a:r>
            <a:r>
              <a:rPr sz="2800" spc="-80" dirty="0">
                <a:solidFill>
                  <a:srgbClr val="0070C0"/>
                </a:solidFill>
                <a:latin typeface="Times New Roman"/>
                <a:cs typeface="Times New Roman"/>
              </a:rPr>
              <a:t> </a:t>
            </a:r>
            <a:r>
              <a:rPr sz="2800" dirty="0">
                <a:solidFill>
                  <a:srgbClr val="0070C0"/>
                </a:solidFill>
                <a:latin typeface="Times New Roman"/>
                <a:cs typeface="Times New Roman"/>
              </a:rPr>
              <a:t>участь</a:t>
            </a:r>
            <a:r>
              <a:rPr sz="2800" spc="-80" dirty="0">
                <a:solidFill>
                  <a:srgbClr val="0070C0"/>
                </a:solidFill>
                <a:latin typeface="Times New Roman"/>
                <a:cs typeface="Times New Roman"/>
              </a:rPr>
              <a:t> </a:t>
            </a:r>
            <a:r>
              <a:rPr sz="2800" dirty="0">
                <a:solidFill>
                  <a:srgbClr val="0070C0"/>
                </a:solidFill>
                <a:latin typeface="Times New Roman"/>
                <a:cs typeface="Times New Roman"/>
              </a:rPr>
              <a:t>у</a:t>
            </a:r>
            <a:r>
              <a:rPr sz="2800" spc="-80" dirty="0">
                <a:solidFill>
                  <a:srgbClr val="0070C0"/>
                </a:solidFill>
                <a:latin typeface="Times New Roman"/>
                <a:cs typeface="Times New Roman"/>
              </a:rPr>
              <a:t> </a:t>
            </a:r>
            <a:r>
              <a:rPr sz="2800" dirty="0">
                <a:solidFill>
                  <a:srgbClr val="0070C0"/>
                </a:solidFill>
                <a:latin typeface="Times New Roman"/>
                <a:cs typeface="Times New Roman"/>
              </a:rPr>
              <a:t>проведенні</a:t>
            </a:r>
            <a:r>
              <a:rPr sz="2800" spc="-70" dirty="0">
                <a:solidFill>
                  <a:srgbClr val="0070C0"/>
                </a:solidFill>
                <a:latin typeface="Times New Roman"/>
                <a:cs typeface="Times New Roman"/>
              </a:rPr>
              <a:t> </a:t>
            </a:r>
            <a:r>
              <a:rPr sz="2800" spc="-10" dirty="0">
                <a:solidFill>
                  <a:srgbClr val="0070C0"/>
                </a:solidFill>
                <a:latin typeface="Times New Roman"/>
                <a:cs typeface="Times New Roman"/>
              </a:rPr>
              <a:t>експерименту, </a:t>
            </a:r>
            <a:r>
              <a:rPr sz="2800" dirty="0">
                <a:solidFill>
                  <a:srgbClr val="0070C0"/>
                </a:solidFill>
                <a:latin typeface="Times New Roman"/>
                <a:cs typeface="Times New Roman"/>
              </a:rPr>
              <a:t>повинні</a:t>
            </a:r>
            <a:r>
              <a:rPr sz="2800" spc="-120" dirty="0">
                <a:solidFill>
                  <a:srgbClr val="0070C0"/>
                </a:solidFill>
                <a:latin typeface="Times New Roman"/>
                <a:cs typeface="Times New Roman"/>
              </a:rPr>
              <a:t> </a:t>
            </a:r>
            <a:r>
              <a:rPr sz="2800" dirty="0">
                <a:solidFill>
                  <a:srgbClr val="0070C0"/>
                </a:solidFill>
                <a:latin typeface="Times New Roman"/>
                <a:cs typeface="Times New Roman"/>
              </a:rPr>
              <a:t>бути</a:t>
            </a:r>
            <a:r>
              <a:rPr sz="2800" spc="-105" dirty="0">
                <a:solidFill>
                  <a:srgbClr val="0070C0"/>
                </a:solidFill>
                <a:latin typeface="Times New Roman"/>
                <a:cs typeface="Times New Roman"/>
              </a:rPr>
              <a:t> </a:t>
            </a:r>
            <a:r>
              <a:rPr sz="2800" dirty="0">
                <a:solidFill>
                  <a:srgbClr val="0070C0"/>
                </a:solidFill>
                <a:latin typeface="Times New Roman"/>
                <a:cs typeface="Times New Roman"/>
              </a:rPr>
              <a:t>«сліпими»</a:t>
            </a:r>
            <a:r>
              <a:rPr sz="2800" spc="-105" dirty="0">
                <a:solidFill>
                  <a:srgbClr val="0070C0"/>
                </a:solidFill>
                <a:latin typeface="Times New Roman"/>
                <a:cs typeface="Times New Roman"/>
              </a:rPr>
              <a:t> </a:t>
            </a:r>
            <a:r>
              <a:rPr sz="2800" dirty="0">
                <a:solidFill>
                  <a:srgbClr val="0070C0"/>
                </a:solidFill>
                <a:latin typeface="Times New Roman"/>
                <a:cs typeface="Times New Roman"/>
              </a:rPr>
              <a:t>щодо</a:t>
            </a:r>
            <a:r>
              <a:rPr sz="2800" spc="-105" dirty="0">
                <a:solidFill>
                  <a:srgbClr val="0070C0"/>
                </a:solidFill>
                <a:latin typeface="Times New Roman"/>
                <a:cs typeface="Times New Roman"/>
              </a:rPr>
              <a:t> </a:t>
            </a:r>
            <a:r>
              <a:rPr sz="2800" dirty="0">
                <a:solidFill>
                  <a:srgbClr val="0070C0"/>
                </a:solidFill>
                <a:latin typeface="Times New Roman"/>
                <a:cs typeface="Times New Roman"/>
              </a:rPr>
              <a:t>того,</a:t>
            </a:r>
            <a:r>
              <a:rPr sz="2800" spc="-120" dirty="0">
                <a:solidFill>
                  <a:srgbClr val="0070C0"/>
                </a:solidFill>
                <a:latin typeface="Times New Roman"/>
                <a:cs typeface="Times New Roman"/>
              </a:rPr>
              <a:t> </a:t>
            </a:r>
            <a:r>
              <a:rPr sz="2800" dirty="0">
                <a:solidFill>
                  <a:srgbClr val="0070C0"/>
                </a:solidFill>
                <a:latin typeface="Times New Roman"/>
                <a:cs typeface="Times New Roman"/>
              </a:rPr>
              <a:t>які</a:t>
            </a:r>
            <a:r>
              <a:rPr sz="2800" spc="-114" dirty="0">
                <a:solidFill>
                  <a:srgbClr val="0070C0"/>
                </a:solidFill>
                <a:latin typeface="Times New Roman"/>
                <a:cs typeface="Times New Roman"/>
              </a:rPr>
              <a:t> </a:t>
            </a:r>
            <a:r>
              <a:rPr sz="2800" dirty="0">
                <a:solidFill>
                  <a:srgbClr val="0070C0"/>
                </a:solidFill>
                <a:latin typeface="Times New Roman"/>
                <a:cs typeface="Times New Roman"/>
              </a:rPr>
              <a:t>пацієнти</a:t>
            </a:r>
            <a:r>
              <a:rPr sz="2800" spc="-105" dirty="0">
                <a:solidFill>
                  <a:srgbClr val="0070C0"/>
                </a:solidFill>
                <a:latin typeface="Times New Roman"/>
                <a:cs typeface="Times New Roman"/>
              </a:rPr>
              <a:t> </a:t>
            </a:r>
            <a:r>
              <a:rPr sz="2800" spc="-10" dirty="0">
                <a:solidFill>
                  <a:srgbClr val="0070C0"/>
                </a:solidFill>
                <a:latin typeface="Times New Roman"/>
                <a:cs typeface="Times New Roman"/>
              </a:rPr>
              <a:t>перебувають</a:t>
            </a:r>
            <a:r>
              <a:rPr sz="2800" spc="-120" dirty="0">
                <a:solidFill>
                  <a:srgbClr val="0070C0"/>
                </a:solidFill>
                <a:latin typeface="Times New Roman"/>
                <a:cs typeface="Times New Roman"/>
              </a:rPr>
              <a:t> </a:t>
            </a:r>
            <a:r>
              <a:rPr sz="2800" dirty="0">
                <a:solidFill>
                  <a:srgbClr val="0070C0"/>
                </a:solidFill>
                <a:latin typeface="Times New Roman"/>
                <a:cs typeface="Times New Roman"/>
              </a:rPr>
              <a:t>у</a:t>
            </a:r>
            <a:r>
              <a:rPr sz="2800" spc="-114" dirty="0">
                <a:solidFill>
                  <a:srgbClr val="0070C0"/>
                </a:solidFill>
                <a:latin typeface="Times New Roman"/>
                <a:cs typeface="Times New Roman"/>
              </a:rPr>
              <a:t> </a:t>
            </a:r>
            <a:r>
              <a:rPr sz="2800" spc="-20" dirty="0">
                <a:solidFill>
                  <a:srgbClr val="0070C0"/>
                </a:solidFill>
                <a:latin typeface="Times New Roman"/>
                <a:cs typeface="Times New Roman"/>
              </a:rPr>
              <a:t>якій </a:t>
            </a:r>
            <a:r>
              <a:rPr sz="2800" spc="-10" dirty="0">
                <a:solidFill>
                  <a:srgbClr val="0070C0"/>
                </a:solidFill>
                <a:latin typeface="Times New Roman"/>
                <a:cs typeface="Times New Roman"/>
              </a:rPr>
              <a:t>групі.</a:t>
            </a:r>
            <a:endParaRPr sz="2800" dirty="0">
              <a:solidFill>
                <a:srgbClr val="0070C0"/>
              </a:solidFill>
              <a:latin typeface="Times New Roman"/>
              <a:cs typeface="Times New Roman"/>
            </a:endParaRPr>
          </a:p>
          <a:p>
            <a:pPr marL="461009" algn="just">
              <a:lnSpc>
                <a:spcPts val="3025"/>
              </a:lnSpc>
              <a:spcBef>
                <a:spcPts val="355"/>
              </a:spcBef>
            </a:pPr>
            <a:r>
              <a:rPr sz="2800" dirty="0">
                <a:solidFill>
                  <a:srgbClr val="0070C0"/>
                </a:solidFill>
                <a:latin typeface="Times New Roman"/>
                <a:cs typeface="Times New Roman"/>
              </a:rPr>
              <a:t>Такі</a:t>
            </a:r>
            <a:r>
              <a:rPr sz="2800" spc="-110" dirty="0">
                <a:solidFill>
                  <a:srgbClr val="0070C0"/>
                </a:solidFill>
                <a:latin typeface="Times New Roman"/>
                <a:cs typeface="Times New Roman"/>
              </a:rPr>
              <a:t> </a:t>
            </a:r>
            <a:r>
              <a:rPr sz="2800" dirty="0">
                <a:solidFill>
                  <a:srgbClr val="0070C0"/>
                </a:solidFill>
                <a:latin typeface="Times New Roman"/>
                <a:cs typeface="Times New Roman"/>
              </a:rPr>
              <a:t>дослідження</a:t>
            </a:r>
            <a:r>
              <a:rPr sz="2800" spc="-105" dirty="0">
                <a:solidFill>
                  <a:srgbClr val="0070C0"/>
                </a:solidFill>
                <a:latin typeface="Times New Roman"/>
                <a:cs typeface="Times New Roman"/>
              </a:rPr>
              <a:t> </a:t>
            </a:r>
            <a:r>
              <a:rPr sz="2800" spc="-10" dirty="0">
                <a:solidFill>
                  <a:srgbClr val="0070C0"/>
                </a:solidFill>
                <a:latin typeface="Times New Roman"/>
                <a:cs typeface="Times New Roman"/>
              </a:rPr>
              <a:t>називаються</a:t>
            </a:r>
            <a:r>
              <a:rPr sz="2800" spc="-100" dirty="0">
                <a:solidFill>
                  <a:srgbClr val="0070C0"/>
                </a:solidFill>
                <a:latin typeface="Times New Roman"/>
                <a:cs typeface="Times New Roman"/>
              </a:rPr>
              <a:t> </a:t>
            </a:r>
            <a:r>
              <a:rPr sz="2800" b="1" spc="-10" dirty="0">
                <a:solidFill>
                  <a:srgbClr val="0070C0"/>
                </a:solidFill>
                <a:latin typeface="Times New Roman"/>
                <a:cs typeface="Times New Roman"/>
              </a:rPr>
              <a:t>подвійними</a:t>
            </a:r>
            <a:r>
              <a:rPr sz="2800" b="1" spc="-85" dirty="0">
                <a:solidFill>
                  <a:srgbClr val="0070C0"/>
                </a:solidFill>
                <a:latin typeface="Times New Roman"/>
                <a:cs typeface="Times New Roman"/>
              </a:rPr>
              <a:t> </a:t>
            </a:r>
            <a:r>
              <a:rPr sz="2800" b="1" spc="-10" dirty="0">
                <a:solidFill>
                  <a:srgbClr val="0070C0"/>
                </a:solidFill>
                <a:latin typeface="Times New Roman"/>
                <a:cs typeface="Times New Roman"/>
              </a:rPr>
              <a:t>сліпими</a:t>
            </a:r>
            <a:endParaRPr sz="2800" dirty="0">
              <a:solidFill>
                <a:srgbClr val="0070C0"/>
              </a:solidFill>
              <a:latin typeface="Times New Roman"/>
              <a:cs typeface="Times New Roman"/>
            </a:endParaRPr>
          </a:p>
          <a:p>
            <a:pPr marL="12700" marR="532765" algn="just">
              <a:lnSpc>
                <a:spcPct val="80000"/>
              </a:lnSpc>
              <a:spcBef>
                <a:spcPts val="335"/>
              </a:spcBef>
            </a:pPr>
            <a:r>
              <a:rPr sz="2800" b="1" dirty="0">
                <a:solidFill>
                  <a:srgbClr val="0070C0"/>
                </a:solidFill>
                <a:latin typeface="Times New Roman"/>
                <a:cs typeface="Times New Roman"/>
              </a:rPr>
              <a:t>дослідженнями</a:t>
            </a:r>
            <a:r>
              <a:rPr sz="2800" dirty="0">
                <a:solidFill>
                  <a:srgbClr val="0070C0"/>
                </a:solidFill>
                <a:latin typeface="Times New Roman"/>
                <a:cs typeface="Times New Roman"/>
              </a:rPr>
              <a:t>.</a:t>
            </a:r>
            <a:r>
              <a:rPr sz="2800" spc="-114" dirty="0">
                <a:solidFill>
                  <a:srgbClr val="0070C0"/>
                </a:solidFill>
                <a:latin typeface="Times New Roman"/>
                <a:cs typeface="Times New Roman"/>
              </a:rPr>
              <a:t> </a:t>
            </a:r>
            <a:r>
              <a:rPr sz="2800" dirty="0">
                <a:solidFill>
                  <a:srgbClr val="0070C0"/>
                </a:solidFill>
                <a:latin typeface="Times New Roman"/>
                <a:cs typeface="Times New Roman"/>
              </a:rPr>
              <a:t>Однак</a:t>
            </a:r>
            <a:r>
              <a:rPr sz="2800" spc="-110" dirty="0">
                <a:solidFill>
                  <a:srgbClr val="0070C0"/>
                </a:solidFill>
                <a:latin typeface="Times New Roman"/>
                <a:cs typeface="Times New Roman"/>
              </a:rPr>
              <a:t> </a:t>
            </a:r>
            <a:r>
              <a:rPr sz="2800" spc="-25" dirty="0">
                <a:solidFill>
                  <a:srgbClr val="0070C0"/>
                </a:solidFill>
                <a:latin typeface="Times New Roman"/>
                <a:cs typeface="Times New Roman"/>
              </a:rPr>
              <a:t>виконати</a:t>
            </a:r>
            <a:r>
              <a:rPr sz="2800" spc="-90" dirty="0">
                <a:solidFill>
                  <a:srgbClr val="0070C0"/>
                </a:solidFill>
                <a:latin typeface="Times New Roman"/>
                <a:cs typeface="Times New Roman"/>
              </a:rPr>
              <a:t> </a:t>
            </a:r>
            <a:r>
              <a:rPr sz="2800" spc="-10" dirty="0">
                <a:solidFill>
                  <a:srgbClr val="0070C0"/>
                </a:solidFill>
                <a:latin typeface="Times New Roman"/>
                <a:cs typeface="Times New Roman"/>
              </a:rPr>
              <a:t>подвійне</a:t>
            </a:r>
            <a:r>
              <a:rPr sz="2800" spc="-114" dirty="0">
                <a:solidFill>
                  <a:srgbClr val="0070C0"/>
                </a:solidFill>
                <a:latin typeface="Times New Roman"/>
                <a:cs typeface="Times New Roman"/>
              </a:rPr>
              <a:t> </a:t>
            </a:r>
            <a:r>
              <a:rPr sz="2800" dirty="0">
                <a:solidFill>
                  <a:srgbClr val="0070C0"/>
                </a:solidFill>
                <a:latin typeface="Times New Roman"/>
                <a:cs typeface="Times New Roman"/>
              </a:rPr>
              <a:t>сліпе</a:t>
            </a:r>
            <a:r>
              <a:rPr sz="2800" spc="-110" dirty="0">
                <a:solidFill>
                  <a:srgbClr val="0070C0"/>
                </a:solidFill>
                <a:latin typeface="Times New Roman"/>
                <a:cs typeface="Times New Roman"/>
              </a:rPr>
              <a:t> </a:t>
            </a:r>
            <a:r>
              <a:rPr sz="2800" dirty="0">
                <a:solidFill>
                  <a:srgbClr val="0070C0"/>
                </a:solidFill>
                <a:latin typeface="Times New Roman"/>
                <a:cs typeface="Times New Roman"/>
              </a:rPr>
              <a:t>дослідження</a:t>
            </a:r>
            <a:r>
              <a:rPr sz="2800" spc="-110" dirty="0">
                <a:solidFill>
                  <a:srgbClr val="0070C0"/>
                </a:solidFill>
                <a:latin typeface="Times New Roman"/>
                <a:cs typeface="Times New Roman"/>
              </a:rPr>
              <a:t> </a:t>
            </a:r>
            <a:r>
              <a:rPr sz="2800" spc="-25" dirty="0">
                <a:solidFill>
                  <a:srgbClr val="0070C0"/>
                </a:solidFill>
                <a:latin typeface="Times New Roman"/>
                <a:cs typeface="Times New Roman"/>
              </a:rPr>
              <a:t>не </a:t>
            </a:r>
            <a:r>
              <a:rPr sz="2800" dirty="0">
                <a:solidFill>
                  <a:srgbClr val="0070C0"/>
                </a:solidFill>
                <a:latin typeface="Times New Roman"/>
                <a:cs typeface="Times New Roman"/>
              </a:rPr>
              <a:t>завжди</a:t>
            </a:r>
            <a:r>
              <a:rPr sz="2800" spc="-150" dirty="0">
                <a:solidFill>
                  <a:srgbClr val="0070C0"/>
                </a:solidFill>
                <a:latin typeface="Times New Roman"/>
                <a:cs typeface="Times New Roman"/>
              </a:rPr>
              <a:t> </a:t>
            </a:r>
            <a:r>
              <a:rPr sz="2800" spc="-10" dirty="0">
                <a:solidFill>
                  <a:srgbClr val="0070C0"/>
                </a:solidFill>
                <a:latin typeface="Times New Roman"/>
                <a:cs typeface="Times New Roman"/>
              </a:rPr>
              <a:t>можливо.</a:t>
            </a:r>
            <a:endParaRPr sz="2800" dirty="0">
              <a:solidFill>
                <a:srgbClr val="0070C0"/>
              </a:solidFill>
              <a:latin typeface="Times New Roman"/>
              <a:cs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33600" y="533400"/>
            <a:ext cx="6443472" cy="659796"/>
          </a:xfrm>
          <a:prstGeom prst="rect">
            <a:avLst/>
          </a:prstGeom>
        </p:spPr>
        <p:txBody>
          <a:bodyPr vert="horz" wrap="square" lIns="0" tIns="226695" rIns="0" bIns="0" rtlCol="0">
            <a:spAutoFit/>
          </a:bodyPr>
          <a:lstStyle/>
          <a:p>
            <a:pPr marL="957580">
              <a:lnSpc>
                <a:spcPct val="100000"/>
              </a:lnSpc>
              <a:spcBef>
                <a:spcPts val="105"/>
              </a:spcBef>
            </a:pPr>
            <a:r>
              <a:rPr sz="2800" b="1" i="0" dirty="0">
                <a:solidFill>
                  <a:srgbClr val="0070C0"/>
                </a:solidFill>
                <a:latin typeface="Times New Roman"/>
                <a:cs typeface="Times New Roman"/>
              </a:rPr>
              <a:t>КЛІНІЧНІ</a:t>
            </a:r>
            <a:r>
              <a:rPr sz="2800" b="1" i="0" spc="-45" dirty="0">
                <a:solidFill>
                  <a:srgbClr val="0070C0"/>
                </a:solidFill>
                <a:latin typeface="Times New Roman"/>
                <a:cs typeface="Times New Roman"/>
              </a:rPr>
              <a:t> </a:t>
            </a:r>
            <a:r>
              <a:rPr sz="2800" b="1" i="0" spc="-35" dirty="0">
                <a:solidFill>
                  <a:srgbClr val="0070C0"/>
                </a:solidFill>
                <a:latin typeface="Times New Roman"/>
                <a:cs typeface="Times New Roman"/>
              </a:rPr>
              <a:t>ВИПРОБУВАННЯ</a:t>
            </a:r>
            <a:endParaRPr sz="2800" b="1" dirty="0">
              <a:solidFill>
                <a:srgbClr val="0070C0"/>
              </a:solidFill>
              <a:latin typeface="Times New Roman"/>
              <a:cs typeface="Times New Roman"/>
            </a:endParaRPr>
          </a:p>
        </p:txBody>
      </p:sp>
      <p:sp>
        <p:nvSpPr>
          <p:cNvPr id="3" name="object 3"/>
          <p:cNvSpPr txBox="1">
            <a:spLocks noGrp="1"/>
          </p:cNvSpPr>
          <p:nvPr>
            <p:ph idx="1"/>
          </p:nvPr>
        </p:nvSpPr>
        <p:spPr>
          <a:xfrm>
            <a:off x="1066800" y="1207944"/>
            <a:ext cx="9720073" cy="5295937"/>
          </a:xfrm>
          <a:prstGeom prst="rect">
            <a:avLst/>
          </a:prstGeom>
        </p:spPr>
        <p:txBody>
          <a:bodyPr vert="horz" wrap="square" lIns="0" tIns="92075" rIns="0" bIns="0" rtlCol="0">
            <a:spAutoFit/>
          </a:bodyPr>
          <a:lstStyle/>
          <a:p>
            <a:pPr marL="12700" marR="863600" indent="537845" algn="just">
              <a:lnSpc>
                <a:spcPct val="80000"/>
              </a:lnSpc>
              <a:spcBef>
                <a:spcPts val="725"/>
              </a:spcBef>
            </a:pPr>
            <a:r>
              <a:rPr sz="2600" dirty="0"/>
              <a:t>Експериментальний</a:t>
            </a:r>
            <a:r>
              <a:rPr sz="2600" spc="-100" dirty="0"/>
              <a:t> </a:t>
            </a:r>
            <a:r>
              <a:rPr sz="2600" dirty="0"/>
              <a:t>метод</a:t>
            </a:r>
            <a:r>
              <a:rPr sz="2600" spc="-75" dirty="0"/>
              <a:t> </a:t>
            </a:r>
            <a:r>
              <a:rPr sz="2600" dirty="0"/>
              <a:t>у</a:t>
            </a:r>
            <a:r>
              <a:rPr sz="2600" spc="-60" dirty="0"/>
              <a:t> </a:t>
            </a:r>
            <a:r>
              <a:rPr sz="2600" dirty="0"/>
              <a:t>медичних</a:t>
            </a:r>
            <a:r>
              <a:rPr sz="2600" spc="-60" dirty="0"/>
              <a:t> </a:t>
            </a:r>
            <a:r>
              <a:rPr sz="2600" dirty="0"/>
              <a:t>дослідженнях</a:t>
            </a:r>
            <a:r>
              <a:rPr sz="2600" spc="-55" dirty="0"/>
              <a:t> </a:t>
            </a:r>
            <a:r>
              <a:rPr sz="2600" spc="-10" dirty="0"/>
              <a:t>зазвичай </a:t>
            </a:r>
            <a:r>
              <a:rPr sz="2600" dirty="0"/>
              <a:t>приймає</a:t>
            </a:r>
            <a:r>
              <a:rPr sz="2600" spc="-70" dirty="0"/>
              <a:t> </a:t>
            </a:r>
            <a:r>
              <a:rPr sz="2600" dirty="0"/>
              <a:t>форму</a:t>
            </a:r>
            <a:r>
              <a:rPr sz="2600" spc="-55" dirty="0"/>
              <a:t> </a:t>
            </a:r>
            <a:r>
              <a:rPr sz="2600" b="1" dirty="0">
                <a:solidFill>
                  <a:srgbClr val="FF0000"/>
                </a:solidFill>
                <a:latin typeface="Times New Roman"/>
                <a:cs typeface="Times New Roman"/>
              </a:rPr>
              <a:t>клінічного</a:t>
            </a:r>
            <a:r>
              <a:rPr sz="2600" b="1" spc="-55" dirty="0">
                <a:solidFill>
                  <a:srgbClr val="FF0000"/>
                </a:solidFill>
                <a:latin typeface="Times New Roman"/>
                <a:cs typeface="Times New Roman"/>
              </a:rPr>
              <a:t> </a:t>
            </a:r>
            <a:r>
              <a:rPr sz="2600" b="1" spc="-10" dirty="0">
                <a:solidFill>
                  <a:srgbClr val="FF0000"/>
                </a:solidFill>
                <a:latin typeface="Times New Roman"/>
                <a:cs typeface="Times New Roman"/>
              </a:rPr>
              <a:t>випробування</a:t>
            </a:r>
            <a:r>
              <a:rPr sz="2600" spc="-10" dirty="0"/>
              <a:t>,</a:t>
            </a:r>
            <a:r>
              <a:rPr sz="2600" spc="-60" dirty="0"/>
              <a:t> </a:t>
            </a:r>
            <a:r>
              <a:rPr sz="2600" dirty="0" err="1"/>
              <a:t>як</a:t>
            </a:r>
            <a:r>
              <a:rPr sz="2600" spc="-30" dirty="0"/>
              <a:t> </a:t>
            </a:r>
            <a:r>
              <a:rPr sz="2600" spc="-10" dirty="0" err="1" smtClean="0"/>
              <a:t>правило</a:t>
            </a:r>
            <a:r>
              <a:rPr sz="2600" spc="-10" dirty="0" smtClean="0"/>
              <a:t>,</a:t>
            </a:r>
            <a:r>
              <a:rPr lang="ru-RU" sz="2600" dirty="0">
                <a:latin typeface="Times New Roman"/>
                <a:cs typeface="Times New Roman"/>
              </a:rPr>
              <a:t> </a:t>
            </a:r>
            <a:r>
              <a:rPr sz="2600" b="1" i="1" spc="-10" dirty="0" smtClean="0">
                <a:latin typeface="Times New Roman"/>
                <a:cs typeface="Times New Roman"/>
              </a:rPr>
              <a:t>рандомізованого</a:t>
            </a:r>
            <a:r>
              <a:rPr sz="2600" b="1" i="1" spc="-75" dirty="0" smtClean="0">
                <a:latin typeface="Times New Roman"/>
                <a:cs typeface="Times New Roman"/>
              </a:rPr>
              <a:t> </a:t>
            </a:r>
            <a:r>
              <a:rPr sz="2600" b="1" i="1" spc="-10" dirty="0">
                <a:latin typeface="Times New Roman"/>
                <a:cs typeface="Times New Roman"/>
              </a:rPr>
              <a:t>контрольованого</a:t>
            </a:r>
            <a:r>
              <a:rPr sz="2600" b="1" i="1" spc="-90" dirty="0">
                <a:latin typeface="Times New Roman"/>
                <a:cs typeface="Times New Roman"/>
              </a:rPr>
              <a:t> </a:t>
            </a:r>
            <a:r>
              <a:rPr sz="2600" b="1" i="1" dirty="0">
                <a:latin typeface="Times New Roman"/>
                <a:cs typeface="Times New Roman"/>
              </a:rPr>
              <a:t>клінічного</a:t>
            </a:r>
            <a:r>
              <a:rPr sz="2600" b="1" i="1" spc="-70" dirty="0">
                <a:latin typeface="Times New Roman"/>
                <a:cs typeface="Times New Roman"/>
              </a:rPr>
              <a:t> </a:t>
            </a:r>
            <a:r>
              <a:rPr sz="2600" b="1" i="1" dirty="0">
                <a:latin typeface="Times New Roman"/>
                <a:cs typeface="Times New Roman"/>
              </a:rPr>
              <a:t>випробування</a:t>
            </a:r>
            <a:r>
              <a:rPr sz="2600" dirty="0"/>
              <a:t>,</a:t>
            </a:r>
            <a:r>
              <a:rPr sz="2600" spc="-95" dirty="0"/>
              <a:t> </a:t>
            </a:r>
            <a:r>
              <a:rPr sz="2600" spc="-25" dirty="0"/>
              <a:t>яке </a:t>
            </a:r>
            <a:r>
              <a:rPr sz="2600" dirty="0"/>
              <a:t>намагається</a:t>
            </a:r>
            <a:r>
              <a:rPr sz="2600" spc="-65" dirty="0"/>
              <a:t> </a:t>
            </a:r>
            <a:r>
              <a:rPr sz="2600" dirty="0"/>
              <a:t>оцінити</a:t>
            </a:r>
            <a:r>
              <a:rPr sz="2600" spc="-60" dirty="0"/>
              <a:t> </a:t>
            </a:r>
            <a:r>
              <a:rPr sz="2600" dirty="0"/>
              <a:t>ефекти</a:t>
            </a:r>
            <a:r>
              <a:rPr sz="2600" spc="-45" dirty="0"/>
              <a:t> </a:t>
            </a:r>
            <a:r>
              <a:rPr sz="2600" dirty="0"/>
              <a:t>від</a:t>
            </a:r>
            <a:r>
              <a:rPr sz="2600" spc="-40" dirty="0"/>
              <a:t> </a:t>
            </a:r>
            <a:r>
              <a:rPr sz="2600" dirty="0"/>
              <a:t>лікування.</a:t>
            </a:r>
            <a:r>
              <a:rPr sz="2600" spc="-65" dirty="0"/>
              <a:t> </a:t>
            </a:r>
            <a:r>
              <a:rPr sz="2600" dirty="0"/>
              <a:t>Клінічні</a:t>
            </a:r>
            <a:r>
              <a:rPr sz="2600" spc="-30" dirty="0"/>
              <a:t> </a:t>
            </a:r>
            <a:r>
              <a:rPr sz="2600" spc="-10" dirty="0"/>
              <a:t>випробування</a:t>
            </a:r>
            <a:r>
              <a:rPr sz="2600" spc="-70" dirty="0"/>
              <a:t> </a:t>
            </a:r>
            <a:r>
              <a:rPr sz="2600" spc="-50" dirty="0" smtClean="0"/>
              <a:t>є</a:t>
            </a:r>
            <a:r>
              <a:rPr lang="ru-RU" sz="2600" dirty="0">
                <a:latin typeface="Times New Roman"/>
                <a:cs typeface="Times New Roman"/>
              </a:rPr>
              <a:t> </a:t>
            </a:r>
            <a:r>
              <a:rPr sz="2600" dirty="0" smtClean="0">
                <a:solidFill>
                  <a:srgbClr val="FF0000"/>
                </a:solidFill>
              </a:rPr>
              <a:t>«золотим</a:t>
            </a:r>
            <a:r>
              <a:rPr sz="2600" spc="-85" dirty="0" smtClean="0">
                <a:solidFill>
                  <a:srgbClr val="FF0000"/>
                </a:solidFill>
              </a:rPr>
              <a:t> </a:t>
            </a:r>
            <a:r>
              <a:rPr sz="2600" spc="-10" dirty="0">
                <a:solidFill>
                  <a:srgbClr val="FF0000"/>
                </a:solidFill>
              </a:rPr>
              <a:t>стандартом»</a:t>
            </a:r>
            <a:r>
              <a:rPr sz="2600" spc="-105" dirty="0"/>
              <a:t> </a:t>
            </a:r>
            <a:r>
              <a:rPr sz="2600" dirty="0"/>
              <a:t>доказів</a:t>
            </a:r>
            <a:r>
              <a:rPr sz="2600" spc="-65" dirty="0"/>
              <a:t> </a:t>
            </a:r>
            <a:r>
              <a:rPr sz="2600" dirty="0"/>
              <a:t>причинно-</a:t>
            </a:r>
            <a:r>
              <a:rPr sz="2600" spc="-10" dirty="0"/>
              <a:t>наслідкових</a:t>
            </a:r>
            <a:r>
              <a:rPr sz="2600" spc="-85" dirty="0"/>
              <a:t> </a:t>
            </a:r>
            <a:r>
              <a:rPr sz="2600" spc="-10" dirty="0"/>
              <a:t>зв’язків.</a:t>
            </a:r>
            <a:endParaRPr sz="2600" dirty="0"/>
          </a:p>
          <a:p>
            <a:pPr marL="550545">
              <a:lnSpc>
                <a:spcPct val="100000"/>
              </a:lnSpc>
              <a:spcBef>
                <a:spcPts val="385"/>
              </a:spcBef>
            </a:pPr>
            <a:r>
              <a:rPr sz="2600" b="1" dirty="0">
                <a:solidFill>
                  <a:srgbClr val="FF0000"/>
                </a:solidFill>
              </a:rPr>
              <a:t>Однак</a:t>
            </a:r>
            <a:r>
              <a:rPr sz="2600" b="1" spc="-30" dirty="0">
                <a:solidFill>
                  <a:srgbClr val="FF0000"/>
                </a:solidFill>
              </a:rPr>
              <a:t> </a:t>
            </a:r>
            <a:r>
              <a:rPr sz="2600" b="1" dirty="0">
                <a:solidFill>
                  <a:srgbClr val="FF0000"/>
                </a:solidFill>
              </a:rPr>
              <a:t>у</a:t>
            </a:r>
            <a:r>
              <a:rPr sz="2600" b="1" spc="-25" dirty="0">
                <a:solidFill>
                  <a:srgbClr val="FF0000"/>
                </a:solidFill>
              </a:rPr>
              <a:t> </a:t>
            </a:r>
            <a:r>
              <a:rPr sz="2600" b="1" dirty="0">
                <a:solidFill>
                  <a:srgbClr val="FF0000"/>
                </a:solidFill>
              </a:rPr>
              <a:t>них</a:t>
            </a:r>
            <a:r>
              <a:rPr sz="2600" b="1" spc="-30" dirty="0">
                <a:solidFill>
                  <a:srgbClr val="FF0000"/>
                </a:solidFill>
              </a:rPr>
              <a:t> </a:t>
            </a:r>
            <a:r>
              <a:rPr sz="2600" b="1" dirty="0">
                <a:solidFill>
                  <a:srgbClr val="FF0000"/>
                </a:solidFill>
              </a:rPr>
              <a:t>є</a:t>
            </a:r>
            <a:r>
              <a:rPr sz="2600" b="1" spc="-10" dirty="0">
                <a:solidFill>
                  <a:srgbClr val="FF0000"/>
                </a:solidFill>
              </a:rPr>
              <a:t> недоліки:</a:t>
            </a:r>
            <a:endParaRPr sz="2600" b="1" dirty="0">
              <a:solidFill>
                <a:srgbClr val="FF0000"/>
              </a:solidFill>
            </a:endParaRPr>
          </a:p>
          <a:p>
            <a:pPr marL="741680" indent="-191135">
              <a:lnSpc>
                <a:spcPct val="100000"/>
              </a:lnSpc>
              <a:spcBef>
                <a:spcPts val="375"/>
              </a:spcBef>
              <a:buChar char="-"/>
              <a:tabLst>
                <a:tab pos="741680" algn="l"/>
              </a:tabLst>
            </a:pPr>
            <a:r>
              <a:rPr sz="2600" dirty="0"/>
              <a:t>Вони</a:t>
            </a:r>
            <a:r>
              <a:rPr sz="2600" spc="-60" dirty="0"/>
              <a:t> </a:t>
            </a:r>
            <a:r>
              <a:rPr sz="2600" dirty="0"/>
              <a:t>можуть</a:t>
            </a:r>
            <a:r>
              <a:rPr sz="2600" spc="-65" dirty="0"/>
              <a:t> </a:t>
            </a:r>
            <a:r>
              <a:rPr sz="2600" spc="-10" dirty="0"/>
              <a:t>створювати</a:t>
            </a:r>
            <a:r>
              <a:rPr sz="2600" spc="-60" dirty="0"/>
              <a:t> </a:t>
            </a:r>
            <a:r>
              <a:rPr sz="2600" dirty="0"/>
              <a:t>численні</a:t>
            </a:r>
            <a:r>
              <a:rPr sz="2600" spc="-50" dirty="0"/>
              <a:t> </a:t>
            </a:r>
            <a:r>
              <a:rPr sz="2600" dirty="0"/>
              <a:t>етичні</a:t>
            </a:r>
            <a:r>
              <a:rPr sz="2600" spc="-35" dirty="0"/>
              <a:t> </a:t>
            </a:r>
            <a:r>
              <a:rPr sz="2600" spc="-10" dirty="0"/>
              <a:t>проблеми.</a:t>
            </a:r>
            <a:endParaRPr sz="2600" dirty="0"/>
          </a:p>
          <a:p>
            <a:pPr marL="12700" marR="5080" indent="728980">
              <a:lnSpc>
                <a:spcPct val="80000"/>
              </a:lnSpc>
              <a:spcBef>
                <a:spcPts val="994"/>
              </a:spcBef>
              <a:buChar char="-"/>
              <a:tabLst>
                <a:tab pos="741680" algn="l"/>
              </a:tabLst>
            </a:pPr>
            <a:r>
              <a:rPr sz="2600" dirty="0"/>
              <a:t>Вони</a:t>
            </a:r>
            <a:r>
              <a:rPr sz="2600" spc="-45" dirty="0"/>
              <a:t> </a:t>
            </a:r>
            <a:r>
              <a:rPr sz="2600" dirty="0"/>
              <a:t>непрактичні,</a:t>
            </a:r>
            <a:r>
              <a:rPr sz="2600" spc="-60" dirty="0"/>
              <a:t> </a:t>
            </a:r>
            <a:r>
              <a:rPr sz="2600" dirty="0"/>
              <a:t>якщо</a:t>
            </a:r>
            <a:r>
              <a:rPr sz="2600" spc="-25" dirty="0"/>
              <a:t> </a:t>
            </a:r>
            <a:r>
              <a:rPr sz="2600" dirty="0"/>
              <a:t>причинно-</a:t>
            </a:r>
            <a:r>
              <a:rPr sz="2600" spc="-10" dirty="0"/>
              <a:t>наслідкові</a:t>
            </a:r>
            <a:r>
              <a:rPr sz="2600" spc="-55" dirty="0"/>
              <a:t> </a:t>
            </a:r>
            <a:r>
              <a:rPr sz="2600" dirty="0"/>
              <a:t>зв’язки</a:t>
            </a:r>
            <a:r>
              <a:rPr sz="2600" spc="-50" dirty="0"/>
              <a:t> </a:t>
            </a:r>
            <a:r>
              <a:rPr sz="2600" dirty="0"/>
              <a:t>є</a:t>
            </a:r>
            <a:r>
              <a:rPr sz="2600" spc="-25" dirty="0"/>
              <a:t> </a:t>
            </a:r>
            <a:r>
              <a:rPr sz="2600" dirty="0"/>
              <a:t>такими,</a:t>
            </a:r>
            <a:r>
              <a:rPr sz="2600" spc="-35" dirty="0"/>
              <a:t> </a:t>
            </a:r>
            <a:r>
              <a:rPr sz="2600" spc="-25" dirty="0"/>
              <a:t>що </a:t>
            </a:r>
            <a:r>
              <a:rPr sz="2600" spc="-10" dirty="0"/>
              <a:t>потребують</a:t>
            </a:r>
            <a:r>
              <a:rPr sz="2600" spc="-120" dirty="0"/>
              <a:t> </a:t>
            </a:r>
            <a:r>
              <a:rPr sz="2600" dirty="0"/>
              <a:t>тривалого</a:t>
            </a:r>
            <a:r>
              <a:rPr sz="2600" spc="-114" dirty="0"/>
              <a:t> </a:t>
            </a:r>
            <a:r>
              <a:rPr sz="2600" spc="-10" dirty="0"/>
              <a:t>часу.</a:t>
            </a:r>
            <a:endParaRPr sz="2600" dirty="0"/>
          </a:p>
          <a:p>
            <a:pPr marL="741680" indent="-191135">
              <a:lnSpc>
                <a:spcPct val="100000"/>
              </a:lnSpc>
              <a:spcBef>
                <a:spcPts val="385"/>
              </a:spcBef>
              <a:buChar char="-"/>
              <a:tabLst>
                <a:tab pos="741680" algn="l"/>
              </a:tabLst>
            </a:pPr>
            <a:r>
              <a:rPr sz="2600" dirty="0"/>
              <a:t>Вони</a:t>
            </a:r>
            <a:r>
              <a:rPr sz="2600" spc="-40" dirty="0"/>
              <a:t> </a:t>
            </a:r>
            <a:r>
              <a:rPr sz="2600" dirty="0"/>
              <a:t>дуже</a:t>
            </a:r>
            <a:r>
              <a:rPr sz="2600" spc="-45" dirty="0"/>
              <a:t> </a:t>
            </a:r>
            <a:r>
              <a:rPr sz="2600" dirty="0"/>
              <a:t>дорогі</a:t>
            </a:r>
            <a:r>
              <a:rPr sz="2600" spc="-50" dirty="0"/>
              <a:t> </a:t>
            </a:r>
            <a:r>
              <a:rPr sz="2600" dirty="0"/>
              <a:t>і</a:t>
            </a:r>
            <a:r>
              <a:rPr sz="2600" spc="-20" dirty="0"/>
              <a:t> </a:t>
            </a:r>
            <a:r>
              <a:rPr sz="2600" spc="-10" dirty="0"/>
              <a:t>трудомісткі.</a:t>
            </a:r>
            <a:endParaRPr sz="2600" dirty="0"/>
          </a:p>
          <a:p>
            <a:pPr marL="741680" indent="-191135">
              <a:lnSpc>
                <a:spcPct val="100000"/>
              </a:lnSpc>
              <a:spcBef>
                <a:spcPts val="370"/>
              </a:spcBef>
              <a:buChar char="-"/>
              <a:tabLst>
                <a:tab pos="741680" algn="l"/>
              </a:tabLst>
            </a:pPr>
            <a:r>
              <a:rPr sz="2600" dirty="0"/>
              <a:t>Вони</a:t>
            </a:r>
            <a:r>
              <a:rPr sz="2600" spc="-90" dirty="0"/>
              <a:t> </a:t>
            </a:r>
            <a:r>
              <a:rPr sz="2600" dirty="0"/>
              <a:t>вимагають,</a:t>
            </a:r>
            <a:r>
              <a:rPr sz="2600" spc="-100" dirty="0"/>
              <a:t> </a:t>
            </a:r>
            <a:r>
              <a:rPr sz="2600" dirty="0"/>
              <a:t>щоб</a:t>
            </a:r>
            <a:r>
              <a:rPr sz="2600" spc="-70" dirty="0"/>
              <a:t> </a:t>
            </a:r>
            <a:r>
              <a:rPr sz="2600" dirty="0"/>
              <a:t>лікування</a:t>
            </a:r>
            <a:r>
              <a:rPr sz="2600" spc="-114" dirty="0"/>
              <a:t> </a:t>
            </a:r>
            <a:r>
              <a:rPr sz="2600" spc="-25" dirty="0"/>
              <a:t>було</a:t>
            </a:r>
            <a:r>
              <a:rPr sz="2600" spc="-90" dirty="0"/>
              <a:t> </a:t>
            </a:r>
            <a:r>
              <a:rPr sz="2600" dirty="0"/>
              <a:t>адекватно</a:t>
            </a:r>
            <a:r>
              <a:rPr sz="2600" spc="-75" dirty="0"/>
              <a:t> </a:t>
            </a:r>
            <a:r>
              <a:rPr sz="2600" spc="-10" dirty="0"/>
              <a:t>стандартизоване</a:t>
            </a:r>
            <a:endParaRPr sz="2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4400" y="381000"/>
            <a:ext cx="10358120" cy="3653154"/>
          </a:xfrm>
          <a:prstGeom prst="rect">
            <a:avLst/>
          </a:prstGeom>
        </p:spPr>
        <p:txBody>
          <a:bodyPr vert="horz" wrap="square" lIns="0" tIns="54610" rIns="0" bIns="0" rtlCol="0">
            <a:spAutoFit/>
          </a:bodyPr>
          <a:lstStyle/>
          <a:p>
            <a:pPr marL="12700" marR="5080" indent="537845" algn="just">
              <a:lnSpc>
                <a:spcPct val="90000"/>
              </a:lnSpc>
              <a:spcBef>
                <a:spcPts val="430"/>
              </a:spcBef>
            </a:pPr>
            <a:r>
              <a:rPr sz="2800" dirty="0">
                <a:solidFill>
                  <a:srgbClr val="0070C0"/>
                </a:solidFill>
                <a:latin typeface="Times New Roman"/>
                <a:cs typeface="Times New Roman"/>
              </a:rPr>
              <a:t>Клінічні</a:t>
            </a:r>
            <a:r>
              <a:rPr sz="2800" spc="670" dirty="0">
                <a:solidFill>
                  <a:srgbClr val="0070C0"/>
                </a:solidFill>
                <a:latin typeface="Times New Roman"/>
                <a:cs typeface="Times New Roman"/>
              </a:rPr>
              <a:t> </a:t>
            </a:r>
            <a:r>
              <a:rPr sz="2800" dirty="0">
                <a:solidFill>
                  <a:srgbClr val="0070C0"/>
                </a:solidFill>
                <a:latin typeface="Times New Roman"/>
                <a:cs typeface="Times New Roman"/>
              </a:rPr>
              <a:t>випробування</a:t>
            </a:r>
            <a:r>
              <a:rPr sz="2800" spc="680" dirty="0">
                <a:solidFill>
                  <a:srgbClr val="0070C0"/>
                </a:solidFill>
                <a:latin typeface="Times New Roman"/>
                <a:cs typeface="Times New Roman"/>
              </a:rPr>
              <a:t> </a:t>
            </a:r>
            <a:r>
              <a:rPr sz="2800" dirty="0">
                <a:solidFill>
                  <a:srgbClr val="0070C0"/>
                </a:solidFill>
                <a:latin typeface="Times New Roman"/>
                <a:cs typeface="Times New Roman"/>
              </a:rPr>
              <a:t>мають</a:t>
            </a:r>
            <a:r>
              <a:rPr sz="2800" spc="660" dirty="0">
                <a:solidFill>
                  <a:srgbClr val="0070C0"/>
                </a:solidFill>
                <a:latin typeface="Times New Roman"/>
                <a:cs typeface="Times New Roman"/>
              </a:rPr>
              <a:t> </a:t>
            </a:r>
            <a:r>
              <a:rPr sz="2800" dirty="0">
                <a:solidFill>
                  <a:srgbClr val="0070C0"/>
                </a:solidFill>
                <a:latin typeface="Times New Roman"/>
                <a:cs typeface="Times New Roman"/>
              </a:rPr>
              <a:t>на</a:t>
            </a:r>
            <a:r>
              <a:rPr sz="2800" spc="670" dirty="0">
                <a:solidFill>
                  <a:srgbClr val="0070C0"/>
                </a:solidFill>
                <a:latin typeface="Times New Roman"/>
                <a:cs typeface="Times New Roman"/>
              </a:rPr>
              <a:t> </a:t>
            </a:r>
            <a:r>
              <a:rPr sz="2800" dirty="0">
                <a:solidFill>
                  <a:srgbClr val="0070C0"/>
                </a:solidFill>
                <a:latin typeface="Times New Roman"/>
                <a:cs typeface="Times New Roman"/>
              </a:rPr>
              <a:t>меті</a:t>
            </a:r>
            <a:r>
              <a:rPr sz="2800" spc="665" dirty="0">
                <a:solidFill>
                  <a:srgbClr val="0070C0"/>
                </a:solidFill>
                <a:latin typeface="Times New Roman"/>
                <a:cs typeface="Times New Roman"/>
              </a:rPr>
              <a:t> </a:t>
            </a:r>
            <a:r>
              <a:rPr sz="2800" dirty="0">
                <a:solidFill>
                  <a:srgbClr val="0070C0"/>
                </a:solidFill>
                <a:latin typeface="Times New Roman"/>
                <a:cs typeface="Times New Roman"/>
              </a:rPr>
              <a:t>виділити</a:t>
            </a:r>
            <a:r>
              <a:rPr sz="2800" spc="670" dirty="0">
                <a:solidFill>
                  <a:srgbClr val="0070C0"/>
                </a:solidFill>
                <a:latin typeface="Times New Roman"/>
                <a:cs typeface="Times New Roman"/>
              </a:rPr>
              <a:t> </a:t>
            </a:r>
            <a:r>
              <a:rPr sz="2800" dirty="0">
                <a:solidFill>
                  <a:srgbClr val="0070C0"/>
                </a:solidFill>
                <a:latin typeface="Times New Roman"/>
                <a:cs typeface="Times New Roman"/>
              </a:rPr>
              <a:t>один</a:t>
            </a:r>
            <a:r>
              <a:rPr sz="2800" spc="675" dirty="0">
                <a:solidFill>
                  <a:srgbClr val="0070C0"/>
                </a:solidFill>
                <a:latin typeface="Times New Roman"/>
                <a:cs typeface="Times New Roman"/>
              </a:rPr>
              <a:t> </a:t>
            </a:r>
            <a:r>
              <a:rPr sz="2800" spc="-10" dirty="0">
                <a:solidFill>
                  <a:srgbClr val="0070C0"/>
                </a:solidFill>
                <a:latin typeface="Times New Roman"/>
                <a:cs typeface="Times New Roman"/>
              </a:rPr>
              <a:t>фактор </a:t>
            </a:r>
            <a:r>
              <a:rPr sz="2800" dirty="0">
                <a:solidFill>
                  <a:srgbClr val="0070C0"/>
                </a:solidFill>
                <a:latin typeface="Times New Roman"/>
                <a:cs typeface="Times New Roman"/>
              </a:rPr>
              <a:t>(наприклад,</a:t>
            </a:r>
            <a:r>
              <a:rPr sz="2800" spc="280" dirty="0">
                <a:solidFill>
                  <a:srgbClr val="0070C0"/>
                </a:solidFill>
                <a:latin typeface="Times New Roman"/>
                <a:cs typeface="Times New Roman"/>
              </a:rPr>
              <a:t>  </a:t>
            </a:r>
            <a:r>
              <a:rPr sz="2800" dirty="0">
                <a:solidFill>
                  <a:srgbClr val="0070C0"/>
                </a:solidFill>
                <a:latin typeface="Times New Roman"/>
                <a:cs typeface="Times New Roman"/>
              </a:rPr>
              <a:t>вживання</a:t>
            </a:r>
            <a:r>
              <a:rPr sz="2800" spc="280" dirty="0">
                <a:solidFill>
                  <a:srgbClr val="0070C0"/>
                </a:solidFill>
                <a:latin typeface="Times New Roman"/>
                <a:cs typeface="Times New Roman"/>
              </a:rPr>
              <a:t>  </a:t>
            </a:r>
            <a:r>
              <a:rPr sz="2800" dirty="0">
                <a:solidFill>
                  <a:srgbClr val="0070C0"/>
                </a:solidFill>
                <a:latin typeface="Times New Roman"/>
                <a:cs typeface="Times New Roman"/>
              </a:rPr>
              <a:t>наркотиків)</a:t>
            </a:r>
            <a:r>
              <a:rPr sz="2800" spc="285" dirty="0">
                <a:solidFill>
                  <a:srgbClr val="0070C0"/>
                </a:solidFill>
                <a:latin typeface="Times New Roman"/>
                <a:cs typeface="Times New Roman"/>
              </a:rPr>
              <a:t>  </a:t>
            </a:r>
            <a:r>
              <a:rPr sz="2800" dirty="0">
                <a:solidFill>
                  <a:srgbClr val="0070C0"/>
                </a:solidFill>
                <a:latin typeface="Times New Roman"/>
                <a:cs typeface="Times New Roman"/>
              </a:rPr>
              <a:t>та</a:t>
            </a:r>
            <a:r>
              <a:rPr sz="2800" spc="275" dirty="0">
                <a:solidFill>
                  <a:srgbClr val="0070C0"/>
                </a:solidFill>
                <a:latin typeface="Times New Roman"/>
                <a:cs typeface="Times New Roman"/>
              </a:rPr>
              <a:t>  </a:t>
            </a:r>
            <a:r>
              <a:rPr sz="2800" dirty="0">
                <a:solidFill>
                  <a:srgbClr val="0070C0"/>
                </a:solidFill>
                <a:latin typeface="Times New Roman"/>
                <a:cs typeface="Times New Roman"/>
              </a:rPr>
              <a:t>вивчити</a:t>
            </a:r>
            <a:r>
              <a:rPr sz="2800" spc="290" dirty="0">
                <a:solidFill>
                  <a:srgbClr val="0070C0"/>
                </a:solidFill>
                <a:latin typeface="Times New Roman"/>
                <a:cs typeface="Times New Roman"/>
              </a:rPr>
              <a:t>  </a:t>
            </a:r>
            <a:r>
              <a:rPr sz="2800" dirty="0">
                <a:solidFill>
                  <a:srgbClr val="0070C0"/>
                </a:solidFill>
                <a:latin typeface="Times New Roman"/>
                <a:cs typeface="Times New Roman"/>
              </a:rPr>
              <a:t>його</a:t>
            </a:r>
            <a:r>
              <a:rPr sz="2800" spc="290" dirty="0">
                <a:solidFill>
                  <a:srgbClr val="0070C0"/>
                </a:solidFill>
                <a:latin typeface="Times New Roman"/>
                <a:cs typeface="Times New Roman"/>
              </a:rPr>
              <a:t>  </a:t>
            </a:r>
            <a:r>
              <a:rPr sz="2800" dirty="0">
                <a:solidFill>
                  <a:srgbClr val="0070C0"/>
                </a:solidFill>
                <a:latin typeface="Times New Roman"/>
                <a:cs typeface="Times New Roman"/>
              </a:rPr>
              <a:t>внесок</a:t>
            </a:r>
            <a:r>
              <a:rPr sz="2800" spc="275" dirty="0">
                <a:solidFill>
                  <a:srgbClr val="0070C0"/>
                </a:solidFill>
                <a:latin typeface="Times New Roman"/>
                <a:cs typeface="Times New Roman"/>
              </a:rPr>
              <a:t>  </a:t>
            </a:r>
            <a:r>
              <a:rPr sz="2800" spc="-50" dirty="0">
                <a:solidFill>
                  <a:srgbClr val="0070C0"/>
                </a:solidFill>
                <a:latin typeface="Times New Roman"/>
                <a:cs typeface="Times New Roman"/>
              </a:rPr>
              <a:t>у </a:t>
            </a:r>
            <a:r>
              <a:rPr sz="2800" dirty="0">
                <a:solidFill>
                  <a:srgbClr val="0070C0"/>
                </a:solidFill>
                <a:latin typeface="Times New Roman"/>
                <a:cs typeface="Times New Roman"/>
              </a:rPr>
              <a:t>здоров'я</a:t>
            </a:r>
            <a:r>
              <a:rPr sz="2800" spc="195" dirty="0">
                <a:solidFill>
                  <a:srgbClr val="0070C0"/>
                </a:solidFill>
                <a:latin typeface="Times New Roman"/>
                <a:cs typeface="Times New Roman"/>
              </a:rPr>
              <a:t> </a:t>
            </a:r>
            <a:r>
              <a:rPr sz="2800" dirty="0">
                <a:solidFill>
                  <a:srgbClr val="0070C0"/>
                </a:solidFill>
                <a:latin typeface="Times New Roman"/>
                <a:cs typeface="Times New Roman"/>
              </a:rPr>
              <a:t>пацієнтів,</a:t>
            </a:r>
            <a:r>
              <a:rPr sz="2800" spc="204" dirty="0">
                <a:solidFill>
                  <a:srgbClr val="0070C0"/>
                </a:solidFill>
                <a:latin typeface="Times New Roman"/>
                <a:cs typeface="Times New Roman"/>
              </a:rPr>
              <a:t> </a:t>
            </a:r>
            <a:r>
              <a:rPr sz="2800" dirty="0">
                <a:solidFill>
                  <a:srgbClr val="0070C0"/>
                </a:solidFill>
                <a:latin typeface="Times New Roman"/>
                <a:cs typeface="Times New Roman"/>
              </a:rPr>
              <a:t>підтримуючи</a:t>
            </a:r>
            <a:r>
              <a:rPr sz="2800" spc="200" dirty="0">
                <a:solidFill>
                  <a:srgbClr val="0070C0"/>
                </a:solidFill>
                <a:latin typeface="Times New Roman"/>
                <a:cs typeface="Times New Roman"/>
              </a:rPr>
              <a:t> </a:t>
            </a:r>
            <a:r>
              <a:rPr sz="2800" dirty="0">
                <a:solidFill>
                  <a:srgbClr val="0070C0"/>
                </a:solidFill>
                <a:latin typeface="Times New Roman"/>
                <a:cs typeface="Times New Roman"/>
              </a:rPr>
              <a:t>всі</a:t>
            </a:r>
            <a:r>
              <a:rPr sz="2800" spc="190" dirty="0">
                <a:solidFill>
                  <a:srgbClr val="0070C0"/>
                </a:solidFill>
                <a:latin typeface="Times New Roman"/>
                <a:cs typeface="Times New Roman"/>
              </a:rPr>
              <a:t> </a:t>
            </a:r>
            <a:r>
              <a:rPr sz="2800" dirty="0">
                <a:solidFill>
                  <a:srgbClr val="0070C0"/>
                </a:solidFill>
                <a:latin typeface="Times New Roman"/>
                <a:cs typeface="Times New Roman"/>
              </a:rPr>
              <a:t>інші</a:t>
            </a:r>
            <a:r>
              <a:rPr sz="2800" spc="195" dirty="0">
                <a:solidFill>
                  <a:srgbClr val="0070C0"/>
                </a:solidFill>
                <a:latin typeface="Times New Roman"/>
                <a:cs typeface="Times New Roman"/>
              </a:rPr>
              <a:t> </a:t>
            </a:r>
            <a:r>
              <a:rPr sz="2800" dirty="0">
                <a:solidFill>
                  <a:srgbClr val="0070C0"/>
                </a:solidFill>
                <a:latin typeface="Times New Roman"/>
                <a:cs typeface="Times New Roman"/>
              </a:rPr>
              <a:t>фактори</a:t>
            </a:r>
            <a:r>
              <a:rPr sz="2800" spc="204" dirty="0">
                <a:solidFill>
                  <a:srgbClr val="0070C0"/>
                </a:solidFill>
                <a:latin typeface="Times New Roman"/>
                <a:cs typeface="Times New Roman"/>
              </a:rPr>
              <a:t> </a:t>
            </a:r>
            <a:r>
              <a:rPr sz="2800" dirty="0">
                <a:solidFill>
                  <a:srgbClr val="0070C0"/>
                </a:solidFill>
                <a:latin typeface="Times New Roman"/>
                <a:cs typeface="Times New Roman"/>
              </a:rPr>
              <a:t>як</a:t>
            </a:r>
            <a:r>
              <a:rPr sz="2800" spc="195" dirty="0">
                <a:solidFill>
                  <a:srgbClr val="0070C0"/>
                </a:solidFill>
                <a:latin typeface="Times New Roman"/>
                <a:cs typeface="Times New Roman"/>
              </a:rPr>
              <a:t> </a:t>
            </a:r>
            <a:r>
              <a:rPr sz="2800" dirty="0">
                <a:solidFill>
                  <a:srgbClr val="0070C0"/>
                </a:solidFill>
                <a:latin typeface="Times New Roman"/>
                <a:cs typeface="Times New Roman"/>
              </a:rPr>
              <a:t>можна</a:t>
            </a:r>
            <a:r>
              <a:rPr sz="2800" spc="190" dirty="0">
                <a:solidFill>
                  <a:srgbClr val="0070C0"/>
                </a:solidFill>
                <a:latin typeface="Times New Roman"/>
                <a:cs typeface="Times New Roman"/>
              </a:rPr>
              <a:t> </a:t>
            </a:r>
            <a:r>
              <a:rPr sz="2800" spc="-10" dirty="0">
                <a:solidFill>
                  <a:srgbClr val="0070C0"/>
                </a:solidFill>
                <a:latin typeface="Times New Roman"/>
                <a:cs typeface="Times New Roman"/>
              </a:rPr>
              <a:t>більш </a:t>
            </a:r>
            <a:r>
              <a:rPr sz="2800" dirty="0">
                <a:solidFill>
                  <a:srgbClr val="0070C0"/>
                </a:solidFill>
                <a:latin typeface="Times New Roman"/>
                <a:cs typeface="Times New Roman"/>
              </a:rPr>
              <a:t>постійними.</a:t>
            </a:r>
            <a:r>
              <a:rPr sz="2800" spc="35" dirty="0">
                <a:solidFill>
                  <a:srgbClr val="0070C0"/>
                </a:solidFill>
                <a:latin typeface="Times New Roman"/>
                <a:cs typeface="Times New Roman"/>
              </a:rPr>
              <a:t> </a:t>
            </a:r>
            <a:r>
              <a:rPr sz="2800" dirty="0">
                <a:solidFill>
                  <a:srgbClr val="0070C0"/>
                </a:solidFill>
                <a:latin typeface="Times New Roman"/>
                <a:cs typeface="Times New Roman"/>
              </a:rPr>
              <a:t>Фактори,</a:t>
            </a:r>
            <a:r>
              <a:rPr sz="2800" spc="55" dirty="0">
                <a:solidFill>
                  <a:srgbClr val="0070C0"/>
                </a:solidFill>
                <a:latin typeface="Times New Roman"/>
                <a:cs typeface="Times New Roman"/>
              </a:rPr>
              <a:t> </a:t>
            </a:r>
            <a:r>
              <a:rPr sz="2800" dirty="0">
                <a:solidFill>
                  <a:srgbClr val="0070C0"/>
                </a:solidFill>
                <a:latin typeface="Times New Roman"/>
                <a:cs typeface="Times New Roman"/>
              </a:rPr>
              <a:t>крім</a:t>
            </a:r>
            <a:r>
              <a:rPr sz="2800" spc="40" dirty="0">
                <a:solidFill>
                  <a:srgbClr val="0070C0"/>
                </a:solidFill>
                <a:latin typeface="Times New Roman"/>
                <a:cs typeface="Times New Roman"/>
              </a:rPr>
              <a:t> </a:t>
            </a:r>
            <a:r>
              <a:rPr sz="2800" dirty="0">
                <a:solidFill>
                  <a:srgbClr val="0070C0"/>
                </a:solidFill>
                <a:latin typeface="Times New Roman"/>
                <a:cs typeface="Times New Roman"/>
              </a:rPr>
              <a:t>експериментального</a:t>
            </a:r>
            <a:r>
              <a:rPr sz="2800" spc="55" dirty="0">
                <a:solidFill>
                  <a:srgbClr val="0070C0"/>
                </a:solidFill>
                <a:latin typeface="Times New Roman"/>
                <a:cs typeface="Times New Roman"/>
              </a:rPr>
              <a:t> </a:t>
            </a:r>
            <a:r>
              <a:rPr sz="2800" dirty="0">
                <a:solidFill>
                  <a:srgbClr val="0070C0"/>
                </a:solidFill>
                <a:latin typeface="Times New Roman"/>
                <a:cs typeface="Times New Roman"/>
              </a:rPr>
              <a:t>лікування,</a:t>
            </a:r>
            <a:r>
              <a:rPr sz="2800" spc="45" dirty="0">
                <a:solidFill>
                  <a:srgbClr val="0070C0"/>
                </a:solidFill>
                <a:latin typeface="Times New Roman"/>
                <a:cs typeface="Times New Roman"/>
              </a:rPr>
              <a:t> </a:t>
            </a:r>
            <a:r>
              <a:rPr sz="2800" dirty="0">
                <a:solidFill>
                  <a:srgbClr val="0070C0"/>
                </a:solidFill>
                <a:latin typeface="Times New Roman"/>
                <a:cs typeface="Times New Roman"/>
              </a:rPr>
              <a:t>які</a:t>
            </a:r>
            <a:r>
              <a:rPr sz="2800" spc="40" dirty="0">
                <a:solidFill>
                  <a:srgbClr val="0070C0"/>
                </a:solidFill>
                <a:latin typeface="Times New Roman"/>
                <a:cs typeface="Times New Roman"/>
              </a:rPr>
              <a:t> </a:t>
            </a:r>
            <a:r>
              <a:rPr sz="2800" dirty="0">
                <a:solidFill>
                  <a:srgbClr val="0070C0"/>
                </a:solidFill>
                <a:latin typeface="Times New Roman"/>
                <a:cs typeface="Times New Roman"/>
              </a:rPr>
              <a:t>не</a:t>
            </a:r>
            <a:r>
              <a:rPr sz="2800" spc="40" dirty="0">
                <a:solidFill>
                  <a:srgbClr val="0070C0"/>
                </a:solidFill>
                <a:latin typeface="Times New Roman"/>
                <a:cs typeface="Times New Roman"/>
              </a:rPr>
              <a:t> </a:t>
            </a:r>
            <a:r>
              <a:rPr sz="2800" spc="-50" dirty="0">
                <a:solidFill>
                  <a:srgbClr val="0070C0"/>
                </a:solidFill>
                <a:latin typeface="Times New Roman"/>
                <a:cs typeface="Times New Roman"/>
              </a:rPr>
              <a:t>є </a:t>
            </a:r>
            <a:r>
              <a:rPr sz="2800" dirty="0">
                <a:solidFill>
                  <a:srgbClr val="0070C0"/>
                </a:solidFill>
                <a:latin typeface="Times New Roman"/>
                <a:cs typeface="Times New Roman"/>
              </a:rPr>
              <a:t>постійними</a:t>
            </a:r>
            <a:r>
              <a:rPr sz="2800" spc="415" dirty="0">
                <a:solidFill>
                  <a:srgbClr val="0070C0"/>
                </a:solidFill>
                <a:latin typeface="Times New Roman"/>
                <a:cs typeface="Times New Roman"/>
              </a:rPr>
              <a:t>   </a:t>
            </a:r>
            <a:r>
              <a:rPr sz="2800" dirty="0">
                <a:solidFill>
                  <a:srgbClr val="0070C0"/>
                </a:solidFill>
                <a:latin typeface="Times New Roman"/>
                <a:cs typeface="Times New Roman"/>
              </a:rPr>
              <a:t>для</a:t>
            </a:r>
            <a:r>
              <a:rPr sz="2800" spc="425" dirty="0">
                <a:solidFill>
                  <a:srgbClr val="0070C0"/>
                </a:solidFill>
                <a:latin typeface="Times New Roman"/>
                <a:cs typeface="Times New Roman"/>
              </a:rPr>
              <a:t>   </a:t>
            </a:r>
            <a:r>
              <a:rPr sz="2800" dirty="0">
                <a:solidFill>
                  <a:srgbClr val="0070C0"/>
                </a:solidFill>
                <a:latin typeface="Times New Roman"/>
                <a:cs typeface="Times New Roman"/>
              </a:rPr>
              <a:t>контрольної</a:t>
            </a:r>
            <a:r>
              <a:rPr sz="2800" spc="420" dirty="0">
                <a:solidFill>
                  <a:srgbClr val="0070C0"/>
                </a:solidFill>
                <a:latin typeface="Times New Roman"/>
                <a:cs typeface="Times New Roman"/>
              </a:rPr>
              <a:t>   </a:t>
            </a:r>
            <a:r>
              <a:rPr sz="2800" dirty="0">
                <a:solidFill>
                  <a:srgbClr val="0070C0"/>
                </a:solidFill>
                <a:latin typeface="Times New Roman"/>
                <a:cs typeface="Times New Roman"/>
              </a:rPr>
              <a:t>та</a:t>
            </a:r>
            <a:r>
              <a:rPr sz="2800" spc="415" dirty="0">
                <a:solidFill>
                  <a:srgbClr val="0070C0"/>
                </a:solidFill>
                <a:latin typeface="Times New Roman"/>
                <a:cs typeface="Times New Roman"/>
              </a:rPr>
              <a:t>   </a:t>
            </a:r>
            <a:r>
              <a:rPr sz="2800" dirty="0">
                <a:solidFill>
                  <a:srgbClr val="0070C0"/>
                </a:solidFill>
                <a:latin typeface="Times New Roman"/>
                <a:cs typeface="Times New Roman"/>
              </a:rPr>
              <a:t>експериментальної</a:t>
            </a:r>
            <a:r>
              <a:rPr sz="2800" spc="425" dirty="0">
                <a:solidFill>
                  <a:srgbClr val="0070C0"/>
                </a:solidFill>
                <a:latin typeface="Times New Roman"/>
                <a:cs typeface="Times New Roman"/>
              </a:rPr>
              <a:t>   </a:t>
            </a:r>
            <a:r>
              <a:rPr sz="2800" spc="-10" dirty="0">
                <a:solidFill>
                  <a:srgbClr val="0070C0"/>
                </a:solidFill>
                <a:latin typeface="Times New Roman"/>
                <a:cs typeface="Times New Roman"/>
              </a:rPr>
              <a:t>груп, називаються</a:t>
            </a:r>
            <a:r>
              <a:rPr sz="2800" spc="-130" dirty="0">
                <a:solidFill>
                  <a:srgbClr val="0070C0"/>
                </a:solidFill>
                <a:latin typeface="Times New Roman"/>
                <a:cs typeface="Times New Roman"/>
              </a:rPr>
              <a:t> </a:t>
            </a:r>
            <a:r>
              <a:rPr sz="2800" spc="-10" dirty="0">
                <a:solidFill>
                  <a:srgbClr val="0070C0"/>
                </a:solidFill>
                <a:latin typeface="Times New Roman"/>
                <a:cs typeface="Times New Roman"/>
              </a:rPr>
              <a:t>факторами</a:t>
            </a:r>
            <a:r>
              <a:rPr sz="2800" spc="-105" dirty="0">
                <a:solidFill>
                  <a:srgbClr val="0070C0"/>
                </a:solidFill>
                <a:latin typeface="Times New Roman"/>
                <a:cs typeface="Times New Roman"/>
              </a:rPr>
              <a:t> </a:t>
            </a:r>
            <a:r>
              <a:rPr sz="2800" b="1" dirty="0">
                <a:solidFill>
                  <a:srgbClr val="0070C0"/>
                </a:solidFill>
                <a:latin typeface="Times New Roman"/>
                <a:cs typeface="Times New Roman"/>
              </a:rPr>
              <a:t>спотворення</a:t>
            </a:r>
            <a:r>
              <a:rPr sz="2800" b="1" spc="-105" dirty="0">
                <a:solidFill>
                  <a:srgbClr val="0070C0"/>
                </a:solidFill>
                <a:latin typeface="Times New Roman"/>
                <a:cs typeface="Times New Roman"/>
              </a:rPr>
              <a:t> </a:t>
            </a:r>
            <a:r>
              <a:rPr sz="2800" b="1" spc="-10" dirty="0">
                <a:solidFill>
                  <a:srgbClr val="0070C0"/>
                </a:solidFill>
                <a:latin typeface="Times New Roman"/>
                <a:cs typeface="Times New Roman"/>
              </a:rPr>
              <a:t>(змішування)</a:t>
            </a:r>
            <a:r>
              <a:rPr sz="2800" spc="-10" dirty="0">
                <a:solidFill>
                  <a:srgbClr val="0070C0"/>
                </a:solidFill>
                <a:latin typeface="Times New Roman"/>
                <a:cs typeface="Times New Roman"/>
              </a:rPr>
              <a:t>.</a:t>
            </a:r>
            <a:endParaRPr sz="2800" dirty="0">
              <a:solidFill>
                <a:srgbClr val="0070C0"/>
              </a:solidFill>
              <a:latin typeface="Times New Roman"/>
              <a:cs typeface="Times New Roman"/>
            </a:endParaRPr>
          </a:p>
          <a:p>
            <a:pPr marL="12700" marR="908685" indent="537845">
              <a:lnSpc>
                <a:spcPct val="90000"/>
              </a:lnSpc>
              <a:spcBef>
                <a:spcPts val="1010"/>
              </a:spcBef>
            </a:pPr>
            <a:r>
              <a:rPr sz="2800" dirty="0">
                <a:solidFill>
                  <a:srgbClr val="0070C0"/>
                </a:solidFill>
                <a:latin typeface="Times New Roman"/>
                <a:cs typeface="Times New Roman"/>
              </a:rPr>
              <a:t>Спотворення</a:t>
            </a:r>
            <a:r>
              <a:rPr sz="2800" spc="-105" dirty="0">
                <a:solidFill>
                  <a:srgbClr val="0070C0"/>
                </a:solidFill>
                <a:latin typeface="Times New Roman"/>
                <a:cs typeface="Times New Roman"/>
              </a:rPr>
              <a:t> </a:t>
            </a:r>
            <a:r>
              <a:rPr sz="2800" dirty="0">
                <a:solidFill>
                  <a:srgbClr val="0070C0"/>
                </a:solidFill>
                <a:latin typeface="Times New Roman"/>
                <a:cs typeface="Times New Roman"/>
              </a:rPr>
              <a:t>можно</a:t>
            </a:r>
            <a:r>
              <a:rPr sz="2800" spc="-95" dirty="0">
                <a:solidFill>
                  <a:srgbClr val="0070C0"/>
                </a:solidFill>
                <a:latin typeface="Times New Roman"/>
                <a:cs typeface="Times New Roman"/>
              </a:rPr>
              <a:t> </a:t>
            </a:r>
            <a:r>
              <a:rPr sz="2800" dirty="0">
                <a:solidFill>
                  <a:srgbClr val="0070C0"/>
                </a:solidFill>
                <a:latin typeface="Times New Roman"/>
                <a:cs typeface="Times New Roman"/>
              </a:rPr>
              <a:t>запобігти</a:t>
            </a:r>
            <a:r>
              <a:rPr sz="2800" spc="-110" dirty="0">
                <a:solidFill>
                  <a:srgbClr val="0070C0"/>
                </a:solidFill>
                <a:latin typeface="Times New Roman"/>
                <a:cs typeface="Times New Roman"/>
              </a:rPr>
              <a:t> </a:t>
            </a:r>
            <a:r>
              <a:rPr sz="2800" dirty="0">
                <a:solidFill>
                  <a:srgbClr val="0070C0"/>
                </a:solidFill>
                <a:latin typeface="Times New Roman"/>
                <a:cs typeface="Times New Roman"/>
              </a:rPr>
              <a:t>або</a:t>
            </a:r>
            <a:r>
              <a:rPr sz="2800" spc="-110" dirty="0">
                <a:solidFill>
                  <a:srgbClr val="0070C0"/>
                </a:solidFill>
                <a:latin typeface="Times New Roman"/>
                <a:cs typeface="Times New Roman"/>
              </a:rPr>
              <a:t> </a:t>
            </a:r>
            <a:r>
              <a:rPr sz="2800" spc="-20" dirty="0">
                <a:solidFill>
                  <a:srgbClr val="0070C0"/>
                </a:solidFill>
                <a:latin typeface="Times New Roman"/>
                <a:cs typeface="Times New Roman"/>
              </a:rPr>
              <a:t>мінімізувати</a:t>
            </a:r>
            <a:r>
              <a:rPr sz="2800" spc="-100" dirty="0">
                <a:solidFill>
                  <a:srgbClr val="0070C0"/>
                </a:solidFill>
                <a:latin typeface="Times New Roman"/>
                <a:cs typeface="Times New Roman"/>
              </a:rPr>
              <a:t> </a:t>
            </a:r>
            <a:r>
              <a:rPr sz="2800" spc="-10" dirty="0">
                <a:solidFill>
                  <a:srgbClr val="0070C0"/>
                </a:solidFill>
                <a:latin typeface="Times New Roman"/>
                <a:cs typeface="Times New Roman"/>
              </a:rPr>
              <a:t>кількома </a:t>
            </a:r>
            <a:r>
              <a:rPr sz="2800" spc="-20" dirty="0">
                <a:solidFill>
                  <a:srgbClr val="0070C0"/>
                </a:solidFill>
                <a:latin typeface="Times New Roman"/>
                <a:cs typeface="Times New Roman"/>
              </a:rPr>
              <a:t>методами</a:t>
            </a:r>
            <a:r>
              <a:rPr sz="2800" spc="-100" dirty="0">
                <a:solidFill>
                  <a:srgbClr val="0070C0"/>
                </a:solidFill>
                <a:latin typeface="Times New Roman"/>
                <a:cs typeface="Times New Roman"/>
              </a:rPr>
              <a:t> </a:t>
            </a:r>
            <a:r>
              <a:rPr sz="2800" spc="-10" dirty="0">
                <a:solidFill>
                  <a:srgbClr val="0070C0"/>
                </a:solidFill>
                <a:latin typeface="Times New Roman"/>
                <a:cs typeface="Times New Roman"/>
              </a:rPr>
              <a:t>формування</a:t>
            </a:r>
            <a:r>
              <a:rPr sz="2800" spc="-100" dirty="0">
                <a:solidFill>
                  <a:srgbClr val="0070C0"/>
                </a:solidFill>
                <a:latin typeface="Times New Roman"/>
                <a:cs typeface="Times New Roman"/>
              </a:rPr>
              <a:t> </a:t>
            </a:r>
            <a:r>
              <a:rPr sz="2800" dirty="0">
                <a:solidFill>
                  <a:srgbClr val="0070C0"/>
                </a:solidFill>
                <a:latin typeface="Times New Roman"/>
                <a:cs typeface="Times New Roman"/>
              </a:rPr>
              <a:t>дизайну</a:t>
            </a:r>
            <a:r>
              <a:rPr sz="2800" spc="-125" dirty="0">
                <a:solidFill>
                  <a:srgbClr val="0070C0"/>
                </a:solidFill>
                <a:latin typeface="Times New Roman"/>
                <a:cs typeface="Times New Roman"/>
              </a:rPr>
              <a:t> </a:t>
            </a:r>
            <a:r>
              <a:rPr sz="2800" dirty="0">
                <a:solidFill>
                  <a:srgbClr val="0070C0"/>
                </a:solidFill>
                <a:latin typeface="Times New Roman"/>
                <a:cs typeface="Times New Roman"/>
              </a:rPr>
              <a:t>дослідження,</a:t>
            </a:r>
            <a:r>
              <a:rPr sz="2800" spc="-114" dirty="0">
                <a:solidFill>
                  <a:srgbClr val="0070C0"/>
                </a:solidFill>
                <a:latin typeface="Times New Roman"/>
                <a:cs typeface="Times New Roman"/>
              </a:rPr>
              <a:t> </a:t>
            </a:r>
            <a:r>
              <a:rPr sz="2800" spc="-10" dirty="0">
                <a:solidFill>
                  <a:srgbClr val="0070C0"/>
                </a:solidFill>
                <a:latin typeface="Times New Roman"/>
                <a:cs typeface="Times New Roman"/>
              </a:rPr>
              <a:t>включаючи </a:t>
            </a:r>
            <a:r>
              <a:rPr sz="2800" b="1" i="1" spc="-10" dirty="0">
                <a:solidFill>
                  <a:srgbClr val="0070C0"/>
                </a:solidFill>
                <a:latin typeface="Times New Roman"/>
                <a:cs typeface="Times New Roman"/>
              </a:rPr>
              <a:t>рандомізацію,</a:t>
            </a:r>
            <a:r>
              <a:rPr sz="2800" b="1" i="1" spc="-90" dirty="0">
                <a:solidFill>
                  <a:srgbClr val="0070C0"/>
                </a:solidFill>
                <a:latin typeface="Times New Roman"/>
                <a:cs typeface="Times New Roman"/>
              </a:rPr>
              <a:t> </a:t>
            </a:r>
            <a:r>
              <a:rPr sz="2800" b="1" i="1" dirty="0">
                <a:solidFill>
                  <a:srgbClr val="0070C0"/>
                </a:solidFill>
                <a:latin typeface="Times New Roman"/>
                <a:cs typeface="Times New Roman"/>
              </a:rPr>
              <a:t>зіставлення,</a:t>
            </a:r>
            <a:r>
              <a:rPr sz="2800" b="1" i="1" spc="-65" dirty="0">
                <a:solidFill>
                  <a:srgbClr val="0070C0"/>
                </a:solidFill>
                <a:latin typeface="Times New Roman"/>
                <a:cs typeface="Times New Roman"/>
              </a:rPr>
              <a:t> </a:t>
            </a:r>
            <a:r>
              <a:rPr sz="2800" b="1" i="1" spc="-10" dirty="0">
                <a:solidFill>
                  <a:srgbClr val="0070C0"/>
                </a:solidFill>
                <a:latin typeface="Times New Roman"/>
                <a:cs typeface="Times New Roman"/>
              </a:rPr>
              <a:t>стратифікацію</a:t>
            </a:r>
            <a:r>
              <a:rPr sz="2800" b="1" i="1" spc="-55" dirty="0">
                <a:solidFill>
                  <a:srgbClr val="0070C0"/>
                </a:solidFill>
                <a:latin typeface="Times New Roman"/>
                <a:cs typeface="Times New Roman"/>
              </a:rPr>
              <a:t> </a:t>
            </a:r>
            <a:r>
              <a:rPr sz="2800" b="1" i="1" dirty="0">
                <a:solidFill>
                  <a:srgbClr val="0070C0"/>
                </a:solidFill>
                <a:latin typeface="Times New Roman"/>
                <a:cs typeface="Times New Roman"/>
              </a:rPr>
              <a:t>та</a:t>
            </a:r>
            <a:r>
              <a:rPr sz="2800" b="1" i="1" spc="-60" dirty="0">
                <a:solidFill>
                  <a:srgbClr val="0070C0"/>
                </a:solidFill>
                <a:latin typeface="Times New Roman"/>
                <a:cs typeface="Times New Roman"/>
              </a:rPr>
              <a:t> </a:t>
            </a:r>
            <a:r>
              <a:rPr sz="2800" b="1" i="1" spc="-10" dirty="0">
                <a:solidFill>
                  <a:srgbClr val="0070C0"/>
                </a:solidFill>
                <a:latin typeface="Times New Roman"/>
                <a:cs typeface="Times New Roman"/>
              </a:rPr>
              <a:t>обмеження.</a:t>
            </a:r>
            <a:endParaRPr sz="2800" dirty="0">
              <a:solidFill>
                <a:srgbClr val="0070C0"/>
              </a:solidFill>
              <a:latin typeface="Times New Roman"/>
              <a:cs typeface="Times New Roman"/>
            </a:endParaRPr>
          </a:p>
        </p:txBody>
      </p:sp>
      <p:pic>
        <p:nvPicPr>
          <p:cNvPr id="3" name="Рисунок 2"/>
          <p:cNvPicPr>
            <a:picLocks noChangeAspect="1"/>
          </p:cNvPicPr>
          <p:nvPr/>
        </p:nvPicPr>
        <p:blipFill>
          <a:blip r:embed="rId2"/>
          <a:stretch>
            <a:fillRect/>
          </a:stretch>
        </p:blipFill>
        <p:spPr>
          <a:xfrm>
            <a:off x="8763000" y="4343400"/>
            <a:ext cx="2725148" cy="1213209"/>
          </a:xfrm>
          <a:prstGeom prst="rect">
            <a:avLst/>
          </a:prstGeom>
        </p:spPr>
      </p:pic>
      <p:pic>
        <p:nvPicPr>
          <p:cNvPr id="4" name="Рисунок 3"/>
          <p:cNvPicPr>
            <a:picLocks noChangeAspect="1"/>
          </p:cNvPicPr>
          <p:nvPr/>
        </p:nvPicPr>
        <p:blipFill rotWithShape="1">
          <a:blip r:embed="rId3" cstate="print"/>
          <a:srcRect b="10625"/>
          <a:stretch/>
        </p:blipFill>
        <p:spPr>
          <a:xfrm>
            <a:off x="3733800" y="4267200"/>
            <a:ext cx="3810000" cy="2133600"/>
          </a:xfrm>
          <a:prstGeom prst="rect">
            <a:avLst/>
          </a:prstGeom>
          <a:ln>
            <a:noFill/>
          </a:ln>
          <a:effectLst>
            <a:softEdge rad="112500"/>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4"/>
          <p:cNvSpPr txBox="1">
            <a:spLocks noChangeArrowheads="1"/>
          </p:cNvSpPr>
          <p:nvPr/>
        </p:nvSpPr>
        <p:spPr>
          <a:xfrm>
            <a:off x="1219200" y="1219200"/>
            <a:ext cx="8229600" cy="2557463"/>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buFont typeface="Wingdings" panose="05000000000000000000" pitchFamily="2" charset="2"/>
              <a:buChar char="v"/>
            </a:pPr>
            <a:r>
              <a:rPr lang="uk-UA" altLang="uk-UA" sz="2400" b="1" dirty="0" smtClean="0">
                <a:solidFill>
                  <a:srgbClr val="0070C0"/>
                </a:solidFill>
              </a:rPr>
              <a:t>об'єктами випробувань є виключно люди;</a:t>
            </a:r>
          </a:p>
          <a:p>
            <a:pPr>
              <a:buFont typeface="Wingdings" panose="05000000000000000000" pitchFamily="2" charset="2"/>
              <a:buChar char="v"/>
            </a:pPr>
            <a:r>
              <a:rPr lang="uk-UA" altLang="uk-UA" sz="2400" b="1" dirty="0" smtClean="0">
                <a:solidFill>
                  <a:srgbClr val="0070C0"/>
                </a:solidFill>
              </a:rPr>
              <a:t>необхідність строгого дотримання етико-правових  норм (інформована згода учасника, заборона певних видів експериментів); </a:t>
            </a:r>
          </a:p>
          <a:p>
            <a:pPr>
              <a:buFont typeface="Wingdings" panose="05000000000000000000" pitchFamily="2" charset="2"/>
              <a:buChar char="v"/>
            </a:pPr>
            <a:r>
              <a:rPr lang="uk-UA" altLang="uk-UA" sz="2400" b="1" dirty="0" smtClean="0">
                <a:solidFill>
                  <a:srgbClr val="0070C0"/>
                </a:solidFill>
              </a:rPr>
              <a:t>вимога достовірності (виключення  систематичних похибок через відповідний </a:t>
            </a:r>
            <a:r>
              <a:rPr lang="uk-UA" altLang="uk-UA" sz="2400" b="1" i="1" dirty="0" smtClean="0">
                <a:solidFill>
                  <a:srgbClr val="0070C0"/>
                </a:solidFill>
              </a:rPr>
              <a:t>дизайн </a:t>
            </a:r>
            <a:r>
              <a:rPr lang="uk-UA" altLang="uk-UA" sz="2400" b="1" dirty="0" smtClean="0">
                <a:solidFill>
                  <a:srgbClr val="0070C0"/>
                </a:solidFill>
              </a:rPr>
              <a:t>досліджень).</a:t>
            </a:r>
          </a:p>
        </p:txBody>
      </p:sp>
      <p:sp>
        <p:nvSpPr>
          <p:cNvPr id="3" name="Прямоугольник 2"/>
          <p:cNvSpPr/>
          <p:nvPr/>
        </p:nvSpPr>
        <p:spPr>
          <a:xfrm>
            <a:off x="1547002" y="457200"/>
            <a:ext cx="7573996" cy="523220"/>
          </a:xfrm>
          <a:prstGeom prst="rect">
            <a:avLst/>
          </a:prstGeom>
        </p:spPr>
        <p:txBody>
          <a:bodyPr wrap="none">
            <a:spAutoFit/>
          </a:bodyPr>
          <a:lstStyle/>
          <a:p>
            <a:r>
              <a:rPr lang="uk-UA" sz="2800" dirty="0" smtClean="0">
                <a:solidFill>
                  <a:srgbClr val="0070C0"/>
                </a:solidFill>
                <a:latin typeface="Arial" panose="020B0604020202020204" pitchFamily="34" charset="0"/>
                <a:cs typeface="Arial" panose="020B0604020202020204" pitchFamily="34" charset="0"/>
              </a:rPr>
              <a:t>ОСОБЛИВОСТІ КЛІНІЧНИХ ВИПРОБУВАНЬ</a:t>
            </a:r>
            <a:endParaRPr lang="uk-UA" sz="28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69120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Порядок проведення клінічних досліджень в Україні - Розсіяний склероз"/>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0"/>
            <a:ext cx="119634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022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048000" y="142190"/>
            <a:ext cx="6096000" cy="523220"/>
          </a:xfrm>
          <a:prstGeom prst="rect">
            <a:avLst/>
          </a:prstGeom>
        </p:spPr>
        <p:txBody>
          <a:bodyPr>
            <a:spAutoFit/>
          </a:bodyPr>
          <a:lstStyle/>
          <a:p>
            <a:r>
              <a:rPr lang="uk-UA" sz="2800" b="1" dirty="0" smtClean="0">
                <a:solidFill>
                  <a:srgbClr val="0070C0"/>
                </a:solidFill>
                <a:latin typeface="Arial" panose="020B0604020202020204" pitchFamily="34" charset="0"/>
                <a:cs typeface="Arial" panose="020B0604020202020204" pitchFamily="34" charset="0"/>
              </a:rPr>
              <a:t>ФАЗИ КЛІНІЧНИХ ВИПРОБУВАНЬ</a:t>
            </a:r>
            <a:endParaRPr lang="uk-UA" sz="2800" dirty="0">
              <a:solidFill>
                <a:srgbClr val="0070C0"/>
              </a:solidFill>
            </a:endParaRPr>
          </a:p>
        </p:txBody>
      </p:sp>
      <p:graphicFrame>
        <p:nvGraphicFramePr>
          <p:cNvPr id="6" name="Місце для вмісту 3"/>
          <p:cNvGraphicFramePr>
            <a:graphicFrameLocks noGrp="1"/>
          </p:cNvGraphicFramePr>
          <p:nvPr>
            <p:ph idx="1"/>
            <p:extLst>
              <p:ext uri="{D42A27DB-BD31-4B8C-83A1-F6EECF244321}">
                <p14:modId xmlns:p14="http://schemas.microsoft.com/office/powerpoint/2010/main" val="574321608"/>
              </p:ext>
            </p:extLst>
          </p:nvPr>
        </p:nvGraphicFramePr>
        <p:xfrm>
          <a:off x="1295400" y="990600"/>
          <a:ext cx="9067800" cy="5562600"/>
        </p:xfrm>
        <a:graphic>
          <a:graphicData uri="http://schemas.openxmlformats.org/drawingml/2006/table">
            <a:tbl>
              <a:tblPr firstRow="1" bandRow="1">
                <a:tableStyleId>{5C22544A-7EE6-4342-B048-85BDC9FD1C3A}</a:tableStyleId>
              </a:tblPr>
              <a:tblGrid>
                <a:gridCol w="1162310">
                  <a:extLst>
                    <a:ext uri="{9D8B030D-6E8A-4147-A177-3AD203B41FA5}">
                      <a16:colId xmlns:a16="http://schemas.microsoft.com/office/drawing/2014/main" val="20000"/>
                    </a:ext>
                  </a:extLst>
                </a:gridCol>
                <a:gridCol w="3607360">
                  <a:extLst>
                    <a:ext uri="{9D8B030D-6E8A-4147-A177-3AD203B41FA5}">
                      <a16:colId xmlns:a16="http://schemas.microsoft.com/office/drawing/2014/main" val="20001"/>
                    </a:ext>
                  </a:extLst>
                </a:gridCol>
                <a:gridCol w="4298130">
                  <a:extLst>
                    <a:ext uri="{9D8B030D-6E8A-4147-A177-3AD203B41FA5}">
                      <a16:colId xmlns:a16="http://schemas.microsoft.com/office/drawing/2014/main" val="20002"/>
                    </a:ext>
                  </a:extLst>
                </a:gridCol>
              </a:tblGrid>
              <a:tr h="626231">
                <a:tc>
                  <a:txBody>
                    <a:bodyPr/>
                    <a:lstStyle/>
                    <a:p>
                      <a:r>
                        <a:rPr lang="uk-UA" sz="2400" b="1" dirty="0">
                          <a:solidFill>
                            <a:schemeClr val="tx1"/>
                          </a:solidFill>
                        </a:rPr>
                        <a:t>Фаза</a:t>
                      </a:r>
                      <a:r>
                        <a:rPr lang="uk-UA" sz="2400" b="1" baseline="0" dirty="0">
                          <a:solidFill>
                            <a:schemeClr val="tx1"/>
                          </a:solidFill>
                        </a:rPr>
                        <a:t> </a:t>
                      </a:r>
                      <a:endParaRPr lang="uk-UA" sz="2400" b="1" dirty="0">
                        <a:solidFill>
                          <a:schemeClr val="tx1"/>
                        </a:solidFill>
                      </a:endParaRPr>
                    </a:p>
                  </a:txBody>
                  <a:tcPr marL="91441" marR="91441"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uk-UA" sz="2400" b="1" dirty="0">
                          <a:solidFill>
                            <a:schemeClr val="tx1"/>
                          </a:solidFill>
                        </a:rPr>
                        <a:t>Типова вибірка</a:t>
                      </a:r>
                    </a:p>
                  </a:txBody>
                  <a:tcPr marL="91441" marR="91441"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uk-UA" sz="2400" b="1" dirty="0">
                          <a:solidFill>
                            <a:schemeClr val="tx1"/>
                          </a:solidFill>
                        </a:rPr>
                        <a:t>Мета (ціль)</a:t>
                      </a:r>
                    </a:p>
                  </a:txBody>
                  <a:tcPr marL="91441" marR="91441"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62978">
                <a:tc>
                  <a:txBody>
                    <a:bodyPr/>
                    <a:lstStyle/>
                    <a:p>
                      <a:r>
                        <a:rPr lang="uk-UA" sz="2400" b="1" dirty="0">
                          <a:solidFill>
                            <a:schemeClr val="tx1"/>
                          </a:solidFill>
                        </a:rPr>
                        <a:t>І</a:t>
                      </a:r>
                    </a:p>
                  </a:txBody>
                  <a:tcPr marL="91441" marR="91441"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uk-UA" sz="2400" b="1" dirty="0">
                          <a:solidFill>
                            <a:schemeClr val="tx1"/>
                          </a:solidFill>
                        </a:rPr>
                        <a:t>Невелике</a:t>
                      </a:r>
                      <a:r>
                        <a:rPr lang="uk-UA" sz="2400" b="1" baseline="0" dirty="0">
                          <a:solidFill>
                            <a:schemeClr val="tx1"/>
                          </a:solidFill>
                        </a:rPr>
                        <a:t> число здорових волонтерів чи пацієнтів із досліджуваним захворюванням</a:t>
                      </a:r>
                      <a:endParaRPr lang="uk-UA" sz="2400" b="1" dirty="0">
                        <a:solidFill>
                          <a:schemeClr val="tx1"/>
                        </a:solidFill>
                      </a:endParaRPr>
                    </a:p>
                  </a:txBody>
                  <a:tcPr marL="91441" marR="91441"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uk-UA" sz="2400" b="1" dirty="0">
                          <a:solidFill>
                            <a:schemeClr val="tx1"/>
                          </a:solidFill>
                        </a:rPr>
                        <a:t>Оцінка безпечності, токсичності, фармакокінетики,</a:t>
                      </a:r>
                      <a:r>
                        <a:rPr lang="uk-UA" sz="2400" b="1" baseline="0" dirty="0">
                          <a:solidFill>
                            <a:schemeClr val="tx1"/>
                          </a:solidFill>
                        </a:rPr>
                        <a:t> </a:t>
                      </a:r>
                      <a:r>
                        <a:rPr lang="uk-UA" sz="2400" b="1" baseline="0" dirty="0" err="1">
                          <a:solidFill>
                            <a:schemeClr val="tx1"/>
                          </a:solidFill>
                        </a:rPr>
                        <a:t>фармакодинаміки</a:t>
                      </a:r>
                      <a:r>
                        <a:rPr lang="pl-PL" sz="2400" b="1" baseline="0" dirty="0">
                          <a:solidFill>
                            <a:schemeClr val="tx1"/>
                          </a:solidFill>
                        </a:rPr>
                        <a:t> </a:t>
                      </a:r>
                      <a:endParaRPr lang="uk-UA" sz="2400" b="1" baseline="0" dirty="0">
                        <a:solidFill>
                          <a:schemeClr val="tx1"/>
                        </a:solidFill>
                      </a:endParaRPr>
                    </a:p>
                    <a:p>
                      <a:r>
                        <a:rPr lang="en-US" sz="2400" b="1" baseline="0" dirty="0">
                          <a:solidFill>
                            <a:schemeClr val="tx1"/>
                          </a:solidFill>
                        </a:rPr>
                        <a:t>(Is it </a:t>
                      </a:r>
                      <a:r>
                        <a:rPr lang="en-US" sz="2400" b="1" baseline="0" dirty="0">
                          <a:solidFill>
                            <a:srgbClr val="FF0000"/>
                          </a:solidFill>
                          <a:effectLst>
                            <a:outerShdw blurRad="38100" dist="38100" dir="2700000" algn="tl">
                              <a:srgbClr val="000000">
                                <a:alpha val="43137"/>
                              </a:srgbClr>
                            </a:outerShdw>
                          </a:effectLst>
                        </a:rPr>
                        <a:t>S</a:t>
                      </a:r>
                      <a:r>
                        <a:rPr lang="en-US" sz="2400" b="1" baseline="0" dirty="0">
                          <a:solidFill>
                            <a:schemeClr val="tx1"/>
                          </a:solidFill>
                        </a:rPr>
                        <a:t>afe?)</a:t>
                      </a:r>
                      <a:r>
                        <a:rPr lang="uk-UA" sz="2400" b="1" dirty="0">
                          <a:solidFill>
                            <a:schemeClr val="tx1"/>
                          </a:solidFill>
                        </a:rPr>
                        <a:t> </a:t>
                      </a:r>
                    </a:p>
                  </a:txBody>
                  <a:tcPr marL="91441" marR="91441"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173391">
                <a:tc>
                  <a:txBody>
                    <a:bodyPr/>
                    <a:lstStyle/>
                    <a:p>
                      <a:r>
                        <a:rPr lang="uk-UA" sz="2400" b="1" dirty="0">
                          <a:solidFill>
                            <a:schemeClr val="tx1"/>
                          </a:solidFill>
                        </a:rPr>
                        <a:t>ІІ</a:t>
                      </a:r>
                    </a:p>
                  </a:txBody>
                  <a:tcPr marL="91441" marR="91441"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uk-UA" sz="2400" b="1" dirty="0">
                          <a:solidFill>
                            <a:schemeClr val="tx1"/>
                          </a:solidFill>
                        </a:rPr>
                        <a:t>Середнє число пацієнтів із досліджуваним захворюванням</a:t>
                      </a:r>
                    </a:p>
                  </a:txBody>
                  <a:tcPr marL="91441" marR="91441"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uk-UA" sz="2400" b="1" dirty="0">
                          <a:solidFill>
                            <a:schemeClr val="tx1"/>
                          </a:solidFill>
                        </a:rPr>
                        <a:t>Оцінка ефективності, оптимального дозування, побічних дій </a:t>
                      </a:r>
                      <a:r>
                        <a:rPr lang="en-US" sz="2400" b="1" dirty="0">
                          <a:solidFill>
                            <a:schemeClr val="tx1"/>
                          </a:solidFill>
                        </a:rPr>
                        <a:t>(Does it </a:t>
                      </a:r>
                      <a:r>
                        <a:rPr lang="en-US" sz="2400" b="1" dirty="0">
                          <a:solidFill>
                            <a:srgbClr val="FF0000"/>
                          </a:solidFill>
                          <a:effectLst>
                            <a:outerShdw blurRad="38100" dist="38100" dir="2700000" algn="tl">
                              <a:srgbClr val="000000">
                                <a:alpha val="43137"/>
                              </a:srgbClr>
                            </a:outerShdw>
                          </a:effectLst>
                        </a:rPr>
                        <a:t>W</a:t>
                      </a:r>
                      <a:r>
                        <a:rPr lang="en-US" sz="2400" b="1" dirty="0">
                          <a:solidFill>
                            <a:schemeClr val="tx1"/>
                          </a:solidFill>
                        </a:rPr>
                        <a:t>ork?)</a:t>
                      </a:r>
                      <a:endParaRPr lang="uk-UA" sz="2400" b="1" dirty="0">
                        <a:solidFill>
                          <a:schemeClr val="tx1"/>
                        </a:solidFill>
                      </a:endParaRPr>
                    </a:p>
                  </a:txBody>
                  <a:tcPr marL="91441" marR="91441"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223419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048000" y="142190"/>
            <a:ext cx="6096000" cy="523220"/>
          </a:xfrm>
          <a:prstGeom prst="rect">
            <a:avLst/>
          </a:prstGeom>
        </p:spPr>
        <p:txBody>
          <a:bodyPr>
            <a:spAutoFit/>
          </a:bodyPr>
          <a:lstStyle/>
          <a:p>
            <a:r>
              <a:rPr lang="uk-UA" sz="2800" b="1" dirty="0" smtClean="0">
                <a:solidFill>
                  <a:srgbClr val="0070C0"/>
                </a:solidFill>
                <a:latin typeface="Arial" panose="020B0604020202020204" pitchFamily="34" charset="0"/>
                <a:cs typeface="Arial" panose="020B0604020202020204" pitchFamily="34" charset="0"/>
              </a:rPr>
              <a:t>ФАЗИ КЛІНІЧНИХ ВИПРОБУВАНЬ</a:t>
            </a:r>
            <a:endParaRPr lang="uk-UA" sz="2800" dirty="0">
              <a:solidFill>
                <a:srgbClr val="0070C0"/>
              </a:solidFill>
            </a:endParaRPr>
          </a:p>
        </p:txBody>
      </p:sp>
      <p:graphicFrame>
        <p:nvGraphicFramePr>
          <p:cNvPr id="6" name="Місце для вмісту 3"/>
          <p:cNvGraphicFramePr>
            <a:graphicFrameLocks noGrp="1"/>
          </p:cNvGraphicFramePr>
          <p:nvPr>
            <p:ph idx="1"/>
            <p:extLst>
              <p:ext uri="{D42A27DB-BD31-4B8C-83A1-F6EECF244321}">
                <p14:modId xmlns:p14="http://schemas.microsoft.com/office/powerpoint/2010/main" val="2651340485"/>
              </p:ext>
            </p:extLst>
          </p:nvPr>
        </p:nvGraphicFramePr>
        <p:xfrm>
          <a:off x="990601" y="990600"/>
          <a:ext cx="9982199" cy="5410200"/>
        </p:xfrm>
        <a:graphic>
          <a:graphicData uri="http://schemas.openxmlformats.org/drawingml/2006/table">
            <a:tbl>
              <a:tblPr firstRow="1" bandRow="1">
                <a:tableStyleId>{5C22544A-7EE6-4342-B048-85BDC9FD1C3A}</a:tableStyleId>
              </a:tblPr>
              <a:tblGrid>
                <a:gridCol w="1055029">
                  <a:extLst>
                    <a:ext uri="{9D8B030D-6E8A-4147-A177-3AD203B41FA5}">
                      <a16:colId xmlns:a16="http://schemas.microsoft.com/office/drawing/2014/main" val="20000"/>
                    </a:ext>
                  </a:extLst>
                </a:gridCol>
                <a:gridCol w="4544741">
                  <a:extLst>
                    <a:ext uri="{9D8B030D-6E8A-4147-A177-3AD203B41FA5}">
                      <a16:colId xmlns:a16="http://schemas.microsoft.com/office/drawing/2014/main" val="20001"/>
                    </a:ext>
                  </a:extLst>
                </a:gridCol>
                <a:gridCol w="4382429">
                  <a:extLst>
                    <a:ext uri="{9D8B030D-6E8A-4147-A177-3AD203B41FA5}">
                      <a16:colId xmlns:a16="http://schemas.microsoft.com/office/drawing/2014/main" val="20002"/>
                    </a:ext>
                  </a:extLst>
                </a:gridCol>
              </a:tblGrid>
              <a:tr h="498308">
                <a:tc>
                  <a:txBody>
                    <a:bodyPr/>
                    <a:lstStyle/>
                    <a:p>
                      <a:r>
                        <a:rPr lang="uk-UA" sz="2200" b="1" dirty="0">
                          <a:solidFill>
                            <a:schemeClr val="tx1"/>
                          </a:solidFill>
                        </a:rPr>
                        <a:t>Фаза</a:t>
                      </a:r>
                      <a:r>
                        <a:rPr lang="uk-UA" sz="2200" b="1" baseline="0" dirty="0">
                          <a:solidFill>
                            <a:schemeClr val="tx1"/>
                          </a:solidFill>
                        </a:rPr>
                        <a:t> </a:t>
                      </a:r>
                      <a:endParaRPr lang="uk-UA" sz="2200" b="1" dirty="0">
                        <a:solidFill>
                          <a:schemeClr val="tx1"/>
                        </a:solidFill>
                      </a:endParaRPr>
                    </a:p>
                  </a:txBody>
                  <a:tcPr marL="91437" marR="91437" marT="45702" marB="45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uk-UA" sz="2200" b="1" dirty="0">
                          <a:solidFill>
                            <a:schemeClr val="tx1"/>
                          </a:solidFill>
                        </a:rPr>
                        <a:t>Типова вибірка</a:t>
                      </a:r>
                    </a:p>
                  </a:txBody>
                  <a:tcPr marL="91437" marR="91437" marT="45702" marB="45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uk-UA" sz="2200" b="1" dirty="0">
                          <a:solidFill>
                            <a:schemeClr val="tx1"/>
                          </a:solidFill>
                        </a:rPr>
                        <a:t>Мета (ціль)</a:t>
                      </a:r>
                    </a:p>
                  </a:txBody>
                  <a:tcPr marL="91437" marR="91437" marT="45702" marB="45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847341">
                <a:tc>
                  <a:txBody>
                    <a:bodyPr/>
                    <a:lstStyle/>
                    <a:p>
                      <a:r>
                        <a:rPr lang="uk-UA" sz="2200" b="1" dirty="0">
                          <a:solidFill>
                            <a:schemeClr val="tx1"/>
                          </a:solidFill>
                        </a:rPr>
                        <a:t>ІІІ</a:t>
                      </a:r>
                    </a:p>
                  </a:txBody>
                  <a:tcPr marL="91437" marR="91437" marT="45702" marB="45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uk-UA" sz="2200" b="1" dirty="0">
                          <a:solidFill>
                            <a:schemeClr val="tx1"/>
                          </a:solidFill>
                        </a:rPr>
                        <a:t>Велике число пацієнтів </a:t>
                      </a:r>
                      <a:r>
                        <a:rPr lang="uk-UA" sz="2200" b="1" dirty="0" err="1">
                          <a:solidFill>
                            <a:schemeClr val="tx1"/>
                          </a:solidFill>
                        </a:rPr>
                        <a:t>рандомізовано</a:t>
                      </a:r>
                      <a:r>
                        <a:rPr lang="uk-UA" sz="2200" b="1" dirty="0">
                          <a:solidFill>
                            <a:schemeClr val="tx1"/>
                          </a:solidFill>
                        </a:rPr>
                        <a:t> розподілених в групи: основну (апробується новий препарат) та контрольну</a:t>
                      </a:r>
                      <a:r>
                        <a:rPr lang="uk-UA" sz="2200" b="1" baseline="0" dirty="0">
                          <a:solidFill>
                            <a:schemeClr val="tx1"/>
                          </a:solidFill>
                        </a:rPr>
                        <a:t> (традиційне лікування або плацебо)</a:t>
                      </a:r>
                      <a:endParaRPr lang="uk-UA" sz="2200" b="1" dirty="0">
                        <a:solidFill>
                          <a:schemeClr val="tx1"/>
                        </a:solidFill>
                      </a:endParaRPr>
                    </a:p>
                  </a:txBody>
                  <a:tcPr marL="91437" marR="91437" marT="45702" marB="45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uk-UA" sz="2200" b="1" dirty="0">
                          <a:solidFill>
                            <a:schemeClr val="tx1"/>
                          </a:solidFill>
                        </a:rPr>
                        <a:t>Порівняння нового методу лікування із стандартною терапією. Це добре чи краще? </a:t>
                      </a:r>
                      <a:r>
                        <a:rPr lang="en-US" sz="2200" b="1" dirty="0">
                          <a:solidFill>
                            <a:schemeClr val="tx1"/>
                          </a:solidFill>
                        </a:rPr>
                        <a:t>(any </a:t>
                      </a:r>
                      <a:r>
                        <a:rPr lang="en-US" sz="2200" b="1" dirty="0">
                          <a:solidFill>
                            <a:srgbClr val="FF0000"/>
                          </a:solidFill>
                          <a:effectLst>
                            <a:outerShdw blurRad="38100" dist="38100" dir="2700000" algn="tl">
                              <a:srgbClr val="000000">
                                <a:alpha val="43137"/>
                              </a:srgbClr>
                            </a:outerShdw>
                          </a:effectLst>
                        </a:rPr>
                        <a:t>I</a:t>
                      </a:r>
                      <a:r>
                        <a:rPr lang="en-US" sz="2200" b="1" dirty="0">
                          <a:solidFill>
                            <a:schemeClr val="tx1"/>
                          </a:solidFill>
                        </a:rPr>
                        <a:t>mprovement?)</a:t>
                      </a:r>
                      <a:endParaRPr lang="uk-UA" sz="2200" b="1" dirty="0">
                        <a:solidFill>
                          <a:schemeClr val="tx1"/>
                        </a:solidFill>
                      </a:endParaRPr>
                    </a:p>
                  </a:txBody>
                  <a:tcPr marL="91437" marR="91437" marT="45702" marB="45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064551">
                <a:tc>
                  <a:txBody>
                    <a:bodyPr/>
                    <a:lstStyle/>
                    <a:p>
                      <a:r>
                        <a:rPr lang="uk-UA" sz="2200" b="1" dirty="0">
                          <a:solidFill>
                            <a:schemeClr val="tx1"/>
                          </a:solidFill>
                        </a:rPr>
                        <a:t>І</a:t>
                      </a:r>
                      <a:r>
                        <a:rPr lang="pl-PL" sz="2200" b="1" dirty="0">
                          <a:solidFill>
                            <a:schemeClr val="tx1"/>
                          </a:solidFill>
                        </a:rPr>
                        <a:t>V</a:t>
                      </a:r>
                      <a:endParaRPr lang="uk-UA" sz="2200" b="1" dirty="0">
                        <a:solidFill>
                          <a:schemeClr val="tx1"/>
                        </a:solidFill>
                      </a:endParaRPr>
                    </a:p>
                  </a:txBody>
                  <a:tcPr marL="91437" marR="91437" marT="45702" marB="45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uk-UA" sz="2200" b="1" dirty="0" err="1">
                          <a:solidFill>
                            <a:schemeClr val="tx1"/>
                          </a:solidFill>
                        </a:rPr>
                        <a:t>Постмаркетингове</a:t>
                      </a:r>
                      <a:r>
                        <a:rPr lang="uk-UA" sz="2200" b="1" dirty="0">
                          <a:solidFill>
                            <a:schemeClr val="tx1"/>
                          </a:solidFill>
                        </a:rPr>
                        <a:t> спостереження</a:t>
                      </a:r>
                      <a:r>
                        <a:rPr lang="uk-UA" sz="2200" b="1" baseline="0" dirty="0">
                          <a:solidFill>
                            <a:schemeClr val="tx1"/>
                          </a:solidFill>
                        </a:rPr>
                        <a:t> пацієнтів після офіційного дозволу препарату (сертифікації) </a:t>
                      </a:r>
                      <a:endParaRPr lang="uk-UA" sz="2200" b="1" dirty="0">
                        <a:solidFill>
                          <a:schemeClr val="tx1"/>
                        </a:solidFill>
                      </a:endParaRPr>
                    </a:p>
                  </a:txBody>
                  <a:tcPr marL="91437" marR="91437" marT="45702" marB="45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uk-UA" sz="2200" b="1" dirty="0">
                          <a:solidFill>
                            <a:schemeClr val="tx1"/>
                          </a:solidFill>
                        </a:rPr>
                        <a:t>Виявлення рідкісних чи віддалених негативних наслідків </a:t>
                      </a:r>
                      <a:r>
                        <a:rPr lang="en-US" sz="2200" b="1" dirty="0">
                          <a:solidFill>
                            <a:schemeClr val="tx1"/>
                          </a:solidFill>
                        </a:rPr>
                        <a:t>(</a:t>
                      </a:r>
                      <a:r>
                        <a:rPr lang="en-US" sz="2200" b="1" i="0" u="none" strike="noStrike" kern="1200" baseline="0" dirty="0">
                          <a:solidFill>
                            <a:schemeClr val="tx1"/>
                          </a:solidFill>
                          <a:latin typeface="+mn-lt"/>
                          <a:ea typeface="+mn-ea"/>
                          <a:cs typeface="+mn-cs"/>
                        </a:rPr>
                        <a:t>Can result in treatment being</a:t>
                      </a:r>
                    </a:p>
                    <a:p>
                      <a:r>
                        <a:rPr lang="en-US" sz="2200" b="1" i="0" u="none" strike="noStrike" kern="1200" baseline="0" dirty="0">
                          <a:solidFill>
                            <a:schemeClr val="tx1"/>
                          </a:solidFill>
                          <a:latin typeface="+mn-lt"/>
                          <a:ea typeface="+mn-ea"/>
                          <a:cs typeface="+mn-cs"/>
                        </a:rPr>
                        <a:t>withdrawn from </a:t>
                      </a:r>
                      <a:r>
                        <a:rPr lang="en-US" sz="2200" b="1" i="0" u="none" strike="noStrike" kern="1200" baseline="0" dirty="0">
                          <a:solidFill>
                            <a:srgbClr val="FF0000"/>
                          </a:solidFill>
                          <a:effectLst>
                            <a:outerShdw blurRad="38100" dist="38100" dir="2700000" algn="tl">
                              <a:srgbClr val="000000">
                                <a:alpha val="43137"/>
                              </a:srgbClr>
                            </a:outerShdw>
                          </a:effectLst>
                          <a:latin typeface="+mn-lt"/>
                          <a:ea typeface="+mn-ea"/>
                          <a:cs typeface="+mn-cs"/>
                        </a:rPr>
                        <a:t>M</a:t>
                      </a:r>
                      <a:r>
                        <a:rPr lang="en-US" sz="2200" b="1" i="0" u="none" strike="noStrike" kern="1200" baseline="0" dirty="0">
                          <a:solidFill>
                            <a:schemeClr val="tx1"/>
                          </a:solidFill>
                          <a:latin typeface="+mn-lt"/>
                          <a:ea typeface="+mn-ea"/>
                          <a:cs typeface="+mn-cs"/>
                        </a:rPr>
                        <a:t>arket?)</a:t>
                      </a:r>
                      <a:endParaRPr lang="uk-UA" sz="2200" b="1" dirty="0">
                        <a:solidFill>
                          <a:schemeClr val="tx1"/>
                        </a:solidFill>
                      </a:endParaRPr>
                    </a:p>
                  </a:txBody>
                  <a:tcPr marL="91437" marR="91437" marT="45702" marB="45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585484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52025" y="828020"/>
            <a:ext cx="10257155" cy="3887470"/>
          </a:xfrm>
          <a:prstGeom prst="rect">
            <a:avLst/>
          </a:prstGeom>
        </p:spPr>
        <p:txBody>
          <a:bodyPr vert="horz" wrap="square" lIns="0" tIns="57785" rIns="0" bIns="0" rtlCol="0">
            <a:spAutoFit/>
          </a:bodyPr>
          <a:lstStyle/>
          <a:p>
            <a:pPr marL="12700" marR="32384" indent="537845" algn="just">
              <a:lnSpc>
                <a:spcPts val="2810"/>
              </a:lnSpc>
              <a:spcBef>
                <a:spcPts val="455"/>
              </a:spcBef>
            </a:pPr>
            <a:r>
              <a:rPr sz="2600" b="1" dirty="0" smtClean="0">
                <a:solidFill>
                  <a:srgbClr val="FF0000"/>
                </a:solidFill>
                <a:latin typeface="Times New Roman"/>
                <a:cs typeface="Times New Roman"/>
              </a:rPr>
              <a:t>Рандомізація</a:t>
            </a:r>
            <a:r>
              <a:rPr sz="2600" b="1" spc="-85" dirty="0" smtClean="0">
                <a:solidFill>
                  <a:srgbClr val="FF0000"/>
                </a:solidFill>
                <a:latin typeface="Times New Roman"/>
                <a:cs typeface="Times New Roman"/>
              </a:rPr>
              <a:t> </a:t>
            </a:r>
            <a:r>
              <a:rPr sz="2600" dirty="0" err="1" smtClean="0">
                <a:solidFill>
                  <a:srgbClr val="0070C0"/>
                </a:solidFill>
                <a:latin typeface="Times New Roman"/>
                <a:cs typeface="Times New Roman"/>
              </a:rPr>
              <a:t>означає</a:t>
            </a:r>
            <a:r>
              <a:rPr sz="2600" dirty="0">
                <a:solidFill>
                  <a:srgbClr val="0070C0"/>
                </a:solidFill>
                <a:latin typeface="Times New Roman"/>
                <a:cs typeface="Times New Roman"/>
              </a:rPr>
              <a:t>,</a:t>
            </a:r>
            <a:r>
              <a:rPr sz="2600" spc="-80" dirty="0">
                <a:solidFill>
                  <a:srgbClr val="0070C0"/>
                </a:solidFill>
                <a:latin typeface="Times New Roman"/>
                <a:cs typeface="Times New Roman"/>
              </a:rPr>
              <a:t> </a:t>
            </a:r>
            <a:r>
              <a:rPr sz="2600" dirty="0">
                <a:solidFill>
                  <a:srgbClr val="0070C0"/>
                </a:solidFill>
                <a:latin typeface="Times New Roman"/>
                <a:cs typeface="Times New Roman"/>
              </a:rPr>
              <a:t>що</a:t>
            </a:r>
            <a:r>
              <a:rPr sz="2600" spc="-60" dirty="0">
                <a:solidFill>
                  <a:srgbClr val="0070C0"/>
                </a:solidFill>
                <a:latin typeface="Times New Roman"/>
                <a:cs typeface="Times New Roman"/>
              </a:rPr>
              <a:t> </a:t>
            </a:r>
            <a:r>
              <a:rPr sz="2600" dirty="0">
                <a:solidFill>
                  <a:srgbClr val="0070C0"/>
                </a:solidFill>
                <a:latin typeface="Times New Roman"/>
                <a:cs typeface="Times New Roman"/>
              </a:rPr>
              <a:t>пацієнтів</a:t>
            </a:r>
            <a:r>
              <a:rPr sz="2600" spc="-70" dirty="0">
                <a:solidFill>
                  <a:srgbClr val="0070C0"/>
                </a:solidFill>
                <a:latin typeface="Times New Roman"/>
                <a:cs typeface="Times New Roman"/>
              </a:rPr>
              <a:t> </a:t>
            </a:r>
            <a:r>
              <a:rPr sz="2600" dirty="0">
                <a:solidFill>
                  <a:srgbClr val="0070C0"/>
                </a:solidFill>
                <a:latin typeface="Times New Roman"/>
                <a:cs typeface="Times New Roman"/>
              </a:rPr>
              <a:t>випадковим</a:t>
            </a:r>
            <a:r>
              <a:rPr sz="2600" spc="-75" dirty="0">
                <a:solidFill>
                  <a:srgbClr val="0070C0"/>
                </a:solidFill>
                <a:latin typeface="Times New Roman"/>
                <a:cs typeface="Times New Roman"/>
              </a:rPr>
              <a:t> </a:t>
            </a:r>
            <a:r>
              <a:rPr sz="2600" dirty="0">
                <a:solidFill>
                  <a:srgbClr val="0070C0"/>
                </a:solidFill>
                <a:latin typeface="Times New Roman"/>
                <a:cs typeface="Times New Roman"/>
              </a:rPr>
              <a:t>чином</a:t>
            </a:r>
            <a:r>
              <a:rPr sz="2600" spc="-65" dirty="0">
                <a:solidFill>
                  <a:srgbClr val="0070C0"/>
                </a:solidFill>
                <a:latin typeface="Times New Roman"/>
                <a:cs typeface="Times New Roman"/>
              </a:rPr>
              <a:t> </a:t>
            </a:r>
            <a:r>
              <a:rPr sz="2600" dirty="0">
                <a:solidFill>
                  <a:srgbClr val="0070C0"/>
                </a:solidFill>
                <a:latin typeface="Times New Roman"/>
                <a:cs typeface="Times New Roman"/>
              </a:rPr>
              <a:t>відносять</a:t>
            </a:r>
            <a:r>
              <a:rPr sz="2600" spc="-55" dirty="0">
                <a:solidFill>
                  <a:srgbClr val="0070C0"/>
                </a:solidFill>
                <a:latin typeface="Times New Roman"/>
                <a:cs typeface="Times New Roman"/>
              </a:rPr>
              <a:t> </a:t>
            </a:r>
            <a:r>
              <a:rPr sz="2600" spc="-25" dirty="0">
                <a:solidFill>
                  <a:srgbClr val="0070C0"/>
                </a:solidFill>
                <a:latin typeface="Times New Roman"/>
                <a:cs typeface="Times New Roman"/>
              </a:rPr>
              <a:t>до </a:t>
            </a:r>
            <a:r>
              <a:rPr sz="2600" dirty="0">
                <a:solidFill>
                  <a:srgbClr val="0070C0"/>
                </a:solidFill>
                <a:latin typeface="Times New Roman"/>
                <a:cs typeface="Times New Roman"/>
              </a:rPr>
              <a:t>різних</a:t>
            </a:r>
            <a:r>
              <a:rPr sz="2600" spc="-55" dirty="0">
                <a:solidFill>
                  <a:srgbClr val="0070C0"/>
                </a:solidFill>
                <a:latin typeface="Times New Roman"/>
                <a:cs typeface="Times New Roman"/>
              </a:rPr>
              <a:t> </a:t>
            </a:r>
            <a:r>
              <a:rPr sz="2600" dirty="0">
                <a:solidFill>
                  <a:srgbClr val="0070C0"/>
                </a:solidFill>
                <a:latin typeface="Times New Roman"/>
                <a:cs typeface="Times New Roman"/>
              </a:rPr>
              <a:t>груп</a:t>
            </a:r>
            <a:r>
              <a:rPr sz="2600" spc="-70" dirty="0">
                <a:solidFill>
                  <a:srgbClr val="0070C0"/>
                </a:solidFill>
                <a:latin typeface="Times New Roman"/>
                <a:cs typeface="Times New Roman"/>
              </a:rPr>
              <a:t> </a:t>
            </a:r>
            <a:r>
              <a:rPr sz="2600" dirty="0">
                <a:solidFill>
                  <a:srgbClr val="0070C0"/>
                </a:solidFill>
                <a:latin typeface="Times New Roman"/>
                <a:cs typeface="Times New Roman"/>
              </a:rPr>
              <a:t>(тобто</a:t>
            </a:r>
            <a:r>
              <a:rPr sz="2600" spc="-35" dirty="0">
                <a:solidFill>
                  <a:srgbClr val="0070C0"/>
                </a:solidFill>
                <a:latin typeface="Times New Roman"/>
                <a:cs typeface="Times New Roman"/>
              </a:rPr>
              <a:t> </a:t>
            </a:r>
            <a:r>
              <a:rPr sz="2600" dirty="0">
                <a:solidFill>
                  <a:srgbClr val="0070C0"/>
                </a:solidFill>
                <a:latin typeface="Times New Roman"/>
                <a:cs typeface="Times New Roman"/>
              </a:rPr>
              <a:t>до</a:t>
            </a:r>
            <a:r>
              <a:rPr sz="2600" spc="-30" dirty="0">
                <a:solidFill>
                  <a:srgbClr val="0070C0"/>
                </a:solidFill>
                <a:latin typeface="Times New Roman"/>
                <a:cs typeface="Times New Roman"/>
              </a:rPr>
              <a:t> </a:t>
            </a:r>
            <a:r>
              <a:rPr sz="2600" dirty="0">
                <a:solidFill>
                  <a:srgbClr val="0070C0"/>
                </a:solidFill>
                <a:latin typeface="Times New Roman"/>
                <a:cs typeface="Times New Roman"/>
              </a:rPr>
              <a:t>експериментальної</a:t>
            </a:r>
            <a:r>
              <a:rPr sz="2600" spc="-55" dirty="0">
                <a:solidFill>
                  <a:srgbClr val="0070C0"/>
                </a:solidFill>
                <a:latin typeface="Times New Roman"/>
                <a:cs typeface="Times New Roman"/>
              </a:rPr>
              <a:t> </a:t>
            </a:r>
            <a:r>
              <a:rPr sz="2600" dirty="0">
                <a:solidFill>
                  <a:srgbClr val="0070C0"/>
                </a:solidFill>
                <a:latin typeface="Times New Roman"/>
                <a:cs typeface="Times New Roman"/>
              </a:rPr>
              <a:t>та</a:t>
            </a:r>
            <a:r>
              <a:rPr sz="2600" spc="-50" dirty="0">
                <a:solidFill>
                  <a:srgbClr val="0070C0"/>
                </a:solidFill>
                <a:latin typeface="Times New Roman"/>
                <a:cs typeface="Times New Roman"/>
              </a:rPr>
              <a:t> </a:t>
            </a:r>
            <a:r>
              <a:rPr sz="2600" spc="-10" dirty="0">
                <a:solidFill>
                  <a:srgbClr val="0070C0"/>
                </a:solidFill>
                <a:latin typeface="Times New Roman"/>
                <a:cs typeface="Times New Roman"/>
              </a:rPr>
              <a:t>контрольної</a:t>
            </a:r>
            <a:r>
              <a:rPr sz="2600" spc="-70" dirty="0">
                <a:solidFill>
                  <a:srgbClr val="0070C0"/>
                </a:solidFill>
                <a:latin typeface="Times New Roman"/>
                <a:cs typeface="Times New Roman"/>
              </a:rPr>
              <a:t> </a:t>
            </a:r>
            <a:r>
              <a:rPr sz="2600" spc="-10" dirty="0">
                <a:solidFill>
                  <a:srgbClr val="0070C0"/>
                </a:solidFill>
                <a:latin typeface="Times New Roman"/>
                <a:cs typeface="Times New Roman"/>
              </a:rPr>
              <a:t>груп).</a:t>
            </a:r>
            <a:endParaRPr sz="2600" dirty="0">
              <a:solidFill>
                <a:srgbClr val="0070C0"/>
              </a:solidFill>
              <a:latin typeface="Times New Roman"/>
              <a:cs typeface="Times New Roman"/>
            </a:endParaRPr>
          </a:p>
          <a:p>
            <a:pPr marL="12700" marR="5080" indent="537845" algn="just">
              <a:lnSpc>
                <a:spcPct val="90000"/>
              </a:lnSpc>
              <a:spcBef>
                <a:spcPts val="965"/>
              </a:spcBef>
            </a:pPr>
            <a:r>
              <a:rPr sz="2600" dirty="0">
                <a:solidFill>
                  <a:srgbClr val="0070C0"/>
                </a:solidFill>
                <a:latin typeface="Times New Roman"/>
                <a:cs typeface="Times New Roman"/>
              </a:rPr>
              <a:t>Більшість</a:t>
            </a:r>
            <a:r>
              <a:rPr sz="2600" spc="-80" dirty="0">
                <a:solidFill>
                  <a:srgbClr val="0070C0"/>
                </a:solidFill>
                <a:latin typeface="Times New Roman"/>
                <a:cs typeface="Times New Roman"/>
              </a:rPr>
              <a:t> </a:t>
            </a:r>
            <a:r>
              <a:rPr sz="2600" dirty="0">
                <a:solidFill>
                  <a:srgbClr val="0070C0"/>
                </a:solidFill>
                <a:latin typeface="Times New Roman"/>
                <a:cs typeface="Times New Roman"/>
              </a:rPr>
              <a:t>клінічних</a:t>
            </a:r>
            <a:r>
              <a:rPr sz="2600" spc="-60" dirty="0">
                <a:solidFill>
                  <a:srgbClr val="0070C0"/>
                </a:solidFill>
                <a:latin typeface="Times New Roman"/>
                <a:cs typeface="Times New Roman"/>
              </a:rPr>
              <a:t> </a:t>
            </a:r>
            <a:r>
              <a:rPr sz="2600" spc="-10" dirty="0">
                <a:solidFill>
                  <a:srgbClr val="0070C0"/>
                </a:solidFill>
                <a:latin typeface="Times New Roman"/>
                <a:cs typeface="Times New Roman"/>
              </a:rPr>
              <a:t>випробувань</a:t>
            </a:r>
            <a:r>
              <a:rPr sz="2600" spc="-105" dirty="0">
                <a:solidFill>
                  <a:srgbClr val="0070C0"/>
                </a:solidFill>
                <a:latin typeface="Times New Roman"/>
                <a:cs typeface="Times New Roman"/>
              </a:rPr>
              <a:t> </a:t>
            </a:r>
            <a:r>
              <a:rPr sz="2600" spc="-10" dirty="0">
                <a:solidFill>
                  <a:srgbClr val="0070C0"/>
                </a:solidFill>
                <a:latin typeface="Times New Roman"/>
                <a:cs typeface="Times New Roman"/>
              </a:rPr>
              <a:t>включають</a:t>
            </a:r>
            <a:r>
              <a:rPr sz="2600" spc="-75" dirty="0">
                <a:solidFill>
                  <a:srgbClr val="0070C0"/>
                </a:solidFill>
                <a:latin typeface="Times New Roman"/>
                <a:cs typeface="Times New Roman"/>
              </a:rPr>
              <a:t> </a:t>
            </a:r>
            <a:r>
              <a:rPr sz="2600" dirty="0">
                <a:solidFill>
                  <a:srgbClr val="0070C0"/>
                </a:solidFill>
                <a:latin typeface="Times New Roman"/>
                <a:cs typeface="Times New Roman"/>
              </a:rPr>
              <a:t>рандомізацію,</a:t>
            </a:r>
            <a:r>
              <a:rPr sz="2600" spc="-80" dirty="0">
                <a:solidFill>
                  <a:srgbClr val="0070C0"/>
                </a:solidFill>
                <a:latin typeface="Times New Roman"/>
                <a:cs typeface="Times New Roman"/>
              </a:rPr>
              <a:t> </a:t>
            </a:r>
            <a:r>
              <a:rPr sz="2600" dirty="0">
                <a:solidFill>
                  <a:srgbClr val="0070C0"/>
                </a:solidFill>
                <a:latin typeface="Times New Roman"/>
                <a:cs typeface="Times New Roman"/>
              </a:rPr>
              <a:t>і</a:t>
            </a:r>
            <a:r>
              <a:rPr sz="2600" spc="-65" dirty="0">
                <a:solidFill>
                  <a:srgbClr val="0070C0"/>
                </a:solidFill>
                <a:latin typeface="Times New Roman"/>
                <a:cs typeface="Times New Roman"/>
              </a:rPr>
              <a:t> </a:t>
            </a:r>
            <a:r>
              <a:rPr sz="2600" dirty="0">
                <a:solidFill>
                  <a:srgbClr val="0070C0"/>
                </a:solidFill>
                <a:latin typeface="Times New Roman"/>
                <a:cs typeface="Times New Roman"/>
              </a:rPr>
              <a:t>тому</a:t>
            </a:r>
            <a:r>
              <a:rPr sz="2600" spc="-80" dirty="0">
                <a:solidFill>
                  <a:srgbClr val="0070C0"/>
                </a:solidFill>
                <a:latin typeface="Times New Roman"/>
                <a:cs typeface="Times New Roman"/>
              </a:rPr>
              <a:t> </a:t>
            </a:r>
            <a:r>
              <a:rPr sz="2600" spc="-25" dirty="0">
                <a:solidFill>
                  <a:srgbClr val="0070C0"/>
                </a:solidFill>
                <a:latin typeface="Times New Roman"/>
                <a:cs typeface="Times New Roman"/>
              </a:rPr>
              <a:t>їх </a:t>
            </a:r>
            <a:r>
              <a:rPr sz="2600" dirty="0">
                <a:solidFill>
                  <a:srgbClr val="0070C0"/>
                </a:solidFill>
                <a:latin typeface="Times New Roman"/>
                <a:cs typeface="Times New Roman"/>
              </a:rPr>
              <a:t>називають</a:t>
            </a:r>
            <a:r>
              <a:rPr sz="2600" spc="-110" dirty="0">
                <a:solidFill>
                  <a:srgbClr val="0070C0"/>
                </a:solidFill>
                <a:latin typeface="Times New Roman"/>
                <a:cs typeface="Times New Roman"/>
              </a:rPr>
              <a:t> </a:t>
            </a:r>
            <a:r>
              <a:rPr sz="2600" b="1" spc="-10" dirty="0">
                <a:solidFill>
                  <a:srgbClr val="0070C0"/>
                </a:solidFill>
                <a:latin typeface="Times New Roman"/>
                <a:cs typeface="Times New Roman"/>
              </a:rPr>
              <a:t>рандомізованими</a:t>
            </a:r>
            <a:r>
              <a:rPr sz="2600" b="1" spc="-120" dirty="0">
                <a:solidFill>
                  <a:srgbClr val="0070C0"/>
                </a:solidFill>
                <a:latin typeface="Times New Roman"/>
                <a:cs typeface="Times New Roman"/>
              </a:rPr>
              <a:t> </a:t>
            </a:r>
            <a:r>
              <a:rPr sz="2600" b="1" dirty="0">
                <a:solidFill>
                  <a:srgbClr val="0070C0"/>
                </a:solidFill>
                <a:latin typeface="Times New Roman"/>
                <a:cs typeface="Times New Roman"/>
              </a:rPr>
              <a:t>клінічними</a:t>
            </a:r>
            <a:r>
              <a:rPr sz="2600" b="1" spc="-85" dirty="0">
                <a:solidFill>
                  <a:srgbClr val="0070C0"/>
                </a:solidFill>
                <a:latin typeface="Times New Roman"/>
                <a:cs typeface="Times New Roman"/>
              </a:rPr>
              <a:t> </a:t>
            </a:r>
            <a:r>
              <a:rPr sz="2600" b="1" dirty="0">
                <a:solidFill>
                  <a:srgbClr val="0070C0"/>
                </a:solidFill>
                <a:latin typeface="Times New Roman"/>
                <a:cs typeface="Times New Roman"/>
              </a:rPr>
              <a:t>випробуваннями</a:t>
            </a:r>
            <a:r>
              <a:rPr sz="2600" b="1" spc="-100" dirty="0">
                <a:solidFill>
                  <a:srgbClr val="0070C0"/>
                </a:solidFill>
                <a:latin typeface="Times New Roman"/>
                <a:cs typeface="Times New Roman"/>
              </a:rPr>
              <a:t> </a:t>
            </a:r>
            <a:r>
              <a:rPr sz="2600" dirty="0">
                <a:solidFill>
                  <a:srgbClr val="0070C0"/>
                </a:solidFill>
                <a:latin typeface="Times New Roman"/>
                <a:cs typeface="Times New Roman"/>
              </a:rPr>
              <a:t>(RCT)</a:t>
            </a:r>
            <a:r>
              <a:rPr sz="2600" spc="-100" dirty="0">
                <a:solidFill>
                  <a:srgbClr val="0070C0"/>
                </a:solidFill>
                <a:latin typeface="Times New Roman"/>
                <a:cs typeface="Times New Roman"/>
              </a:rPr>
              <a:t> </a:t>
            </a:r>
            <a:r>
              <a:rPr sz="2600" spc="-25" dirty="0">
                <a:solidFill>
                  <a:srgbClr val="0070C0"/>
                </a:solidFill>
                <a:latin typeface="Times New Roman"/>
                <a:cs typeface="Times New Roman"/>
              </a:rPr>
              <a:t>або </a:t>
            </a:r>
            <a:r>
              <a:rPr sz="2600" b="1" spc="-10" dirty="0">
                <a:solidFill>
                  <a:srgbClr val="0070C0"/>
                </a:solidFill>
                <a:latin typeface="Times New Roman"/>
                <a:cs typeface="Times New Roman"/>
              </a:rPr>
              <a:t>рандомізованими</a:t>
            </a:r>
            <a:r>
              <a:rPr sz="2600" b="1" spc="-110" dirty="0">
                <a:solidFill>
                  <a:srgbClr val="0070C0"/>
                </a:solidFill>
                <a:latin typeface="Times New Roman"/>
                <a:cs typeface="Times New Roman"/>
              </a:rPr>
              <a:t> </a:t>
            </a:r>
            <a:r>
              <a:rPr sz="2600" b="1" dirty="0">
                <a:solidFill>
                  <a:srgbClr val="0070C0"/>
                </a:solidFill>
                <a:latin typeface="Times New Roman"/>
                <a:cs typeface="Times New Roman"/>
              </a:rPr>
              <a:t>контрольованими</a:t>
            </a:r>
            <a:r>
              <a:rPr sz="2600" b="1" spc="-90" dirty="0">
                <a:solidFill>
                  <a:srgbClr val="0070C0"/>
                </a:solidFill>
                <a:latin typeface="Times New Roman"/>
                <a:cs typeface="Times New Roman"/>
              </a:rPr>
              <a:t> </a:t>
            </a:r>
            <a:r>
              <a:rPr sz="2600" b="1" dirty="0">
                <a:solidFill>
                  <a:srgbClr val="0070C0"/>
                </a:solidFill>
                <a:latin typeface="Times New Roman"/>
                <a:cs typeface="Times New Roman"/>
              </a:rPr>
              <a:t>клінічними</a:t>
            </a:r>
            <a:r>
              <a:rPr sz="2600" b="1" spc="-70" dirty="0">
                <a:solidFill>
                  <a:srgbClr val="0070C0"/>
                </a:solidFill>
                <a:latin typeface="Times New Roman"/>
                <a:cs typeface="Times New Roman"/>
              </a:rPr>
              <a:t> </a:t>
            </a:r>
            <a:r>
              <a:rPr sz="2600" b="1" spc="-10" dirty="0">
                <a:solidFill>
                  <a:srgbClr val="0070C0"/>
                </a:solidFill>
                <a:latin typeface="Times New Roman"/>
                <a:cs typeface="Times New Roman"/>
              </a:rPr>
              <a:t>випробуваннями </a:t>
            </a:r>
            <a:r>
              <a:rPr sz="2600" spc="-10" dirty="0">
                <a:solidFill>
                  <a:srgbClr val="0070C0"/>
                </a:solidFill>
                <a:latin typeface="Times New Roman"/>
                <a:cs typeface="Times New Roman"/>
              </a:rPr>
              <a:t>(RCCT).</a:t>
            </a:r>
            <a:endParaRPr sz="2600" dirty="0">
              <a:solidFill>
                <a:srgbClr val="0070C0"/>
              </a:solidFill>
              <a:latin typeface="Times New Roman"/>
              <a:cs typeface="Times New Roman"/>
            </a:endParaRPr>
          </a:p>
          <a:p>
            <a:pPr marL="12700" marR="53975" indent="537845" algn="just">
              <a:lnSpc>
                <a:spcPct val="90000"/>
              </a:lnSpc>
              <a:spcBef>
                <a:spcPts val="994"/>
              </a:spcBef>
            </a:pPr>
            <a:r>
              <a:rPr sz="2600" dirty="0">
                <a:solidFill>
                  <a:srgbClr val="0070C0"/>
                </a:solidFill>
                <a:latin typeface="Times New Roman"/>
                <a:cs typeface="Times New Roman"/>
              </a:rPr>
              <a:t>Справжня</a:t>
            </a:r>
            <a:r>
              <a:rPr sz="2600" spc="-85" dirty="0">
                <a:solidFill>
                  <a:srgbClr val="0070C0"/>
                </a:solidFill>
                <a:latin typeface="Times New Roman"/>
                <a:cs typeface="Times New Roman"/>
              </a:rPr>
              <a:t> </a:t>
            </a:r>
            <a:r>
              <a:rPr sz="2600" dirty="0">
                <a:solidFill>
                  <a:srgbClr val="0070C0"/>
                </a:solidFill>
                <a:latin typeface="Times New Roman"/>
                <a:cs typeface="Times New Roman"/>
              </a:rPr>
              <a:t>рандомізація</a:t>
            </a:r>
            <a:r>
              <a:rPr sz="2600" spc="-75" dirty="0">
                <a:solidFill>
                  <a:srgbClr val="0070C0"/>
                </a:solidFill>
                <a:latin typeface="Times New Roman"/>
                <a:cs typeface="Times New Roman"/>
              </a:rPr>
              <a:t> </a:t>
            </a:r>
            <a:r>
              <a:rPr sz="2600" dirty="0">
                <a:solidFill>
                  <a:srgbClr val="0070C0"/>
                </a:solidFill>
                <a:latin typeface="Times New Roman"/>
                <a:cs typeface="Times New Roman"/>
              </a:rPr>
              <a:t>означає,</a:t>
            </a:r>
            <a:r>
              <a:rPr sz="2600" spc="-80" dirty="0">
                <a:solidFill>
                  <a:srgbClr val="0070C0"/>
                </a:solidFill>
                <a:latin typeface="Times New Roman"/>
                <a:cs typeface="Times New Roman"/>
              </a:rPr>
              <a:t> </a:t>
            </a:r>
            <a:r>
              <a:rPr sz="2600" dirty="0">
                <a:solidFill>
                  <a:srgbClr val="0070C0"/>
                </a:solidFill>
                <a:latin typeface="Times New Roman"/>
                <a:cs typeface="Times New Roman"/>
              </a:rPr>
              <a:t>що</a:t>
            </a:r>
            <a:r>
              <a:rPr sz="2600" spc="-70" dirty="0">
                <a:solidFill>
                  <a:srgbClr val="0070C0"/>
                </a:solidFill>
                <a:latin typeface="Times New Roman"/>
                <a:cs typeface="Times New Roman"/>
              </a:rPr>
              <a:t> </a:t>
            </a:r>
            <a:r>
              <a:rPr sz="2600" dirty="0">
                <a:solidFill>
                  <a:srgbClr val="0070C0"/>
                </a:solidFill>
                <a:latin typeface="Times New Roman"/>
                <a:cs typeface="Times New Roman"/>
              </a:rPr>
              <a:t>групи</a:t>
            </a:r>
            <a:r>
              <a:rPr sz="2600" spc="-100" dirty="0">
                <a:solidFill>
                  <a:srgbClr val="0070C0"/>
                </a:solidFill>
                <a:latin typeface="Times New Roman"/>
                <a:cs typeface="Times New Roman"/>
              </a:rPr>
              <a:t> </a:t>
            </a:r>
            <a:r>
              <a:rPr sz="2600" dirty="0">
                <a:solidFill>
                  <a:srgbClr val="0070C0"/>
                </a:solidFill>
                <a:latin typeface="Times New Roman"/>
                <a:cs typeface="Times New Roman"/>
              </a:rPr>
              <a:t>повинні</a:t>
            </a:r>
            <a:r>
              <a:rPr sz="2600" spc="-95" dirty="0">
                <a:solidFill>
                  <a:srgbClr val="0070C0"/>
                </a:solidFill>
                <a:latin typeface="Times New Roman"/>
                <a:cs typeface="Times New Roman"/>
              </a:rPr>
              <a:t> </a:t>
            </a:r>
            <a:r>
              <a:rPr sz="2600" dirty="0">
                <a:solidFill>
                  <a:srgbClr val="0070C0"/>
                </a:solidFill>
                <a:latin typeface="Times New Roman"/>
                <a:cs typeface="Times New Roman"/>
              </a:rPr>
              <a:t>бути</a:t>
            </a:r>
            <a:r>
              <a:rPr sz="2600" spc="-95" dirty="0">
                <a:solidFill>
                  <a:srgbClr val="0070C0"/>
                </a:solidFill>
                <a:latin typeface="Times New Roman"/>
                <a:cs typeface="Times New Roman"/>
              </a:rPr>
              <a:t> </a:t>
            </a:r>
            <a:r>
              <a:rPr sz="2600" spc="-10" dirty="0">
                <a:solidFill>
                  <a:srgbClr val="0070C0"/>
                </a:solidFill>
                <a:latin typeface="Times New Roman"/>
                <a:cs typeface="Times New Roman"/>
              </a:rPr>
              <a:t>подібними </a:t>
            </a:r>
            <a:r>
              <a:rPr sz="2600" dirty="0">
                <a:solidFill>
                  <a:srgbClr val="0070C0"/>
                </a:solidFill>
                <a:latin typeface="Times New Roman"/>
                <a:cs typeface="Times New Roman"/>
              </a:rPr>
              <a:t>щодо</a:t>
            </a:r>
            <a:r>
              <a:rPr sz="2600" spc="-60" dirty="0">
                <a:solidFill>
                  <a:srgbClr val="0070C0"/>
                </a:solidFill>
                <a:latin typeface="Times New Roman"/>
                <a:cs typeface="Times New Roman"/>
              </a:rPr>
              <a:t> </a:t>
            </a:r>
            <a:r>
              <a:rPr sz="2600" dirty="0">
                <a:solidFill>
                  <a:srgbClr val="0070C0"/>
                </a:solidFill>
                <a:latin typeface="Times New Roman"/>
                <a:cs typeface="Times New Roman"/>
              </a:rPr>
              <a:t>раси,</a:t>
            </a:r>
            <a:r>
              <a:rPr sz="2600" spc="-55" dirty="0">
                <a:solidFill>
                  <a:srgbClr val="0070C0"/>
                </a:solidFill>
                <a:latin typeface="Times New Roman"/>
                <a:cs typeface="Times New Roman"/>
              </a:rPr>
              <a:t> </a:t>
            </a:r>
            <a:r>
              <a:rPr sz="2600" dirty="0">
                <a:solidFill>
                  <a:srgbClr val="0070C0"/>
                </a:solidFill>
                <a:latin typeface="Times New Roman"/>
                <a:cs typeface="Times New Roman"/>
              </a:rPr>
              <a:t>статі,</a:t>
            </a:r>
            <a:r>
              <a:rPr sz="2600" spc="-45" dirty="0">
                <a:solidFill>
                  <a:srgbClr val="0070C0"/>
                </a:solidFill>
                <a:latin typeface="Times New Roman"/>
                <a:cs typeface="Times New Roman"/>
              </a:rPr>
              <a:t> </a:t>
            </a:r>
            <a:r>
              <a:rPr sz="2600" dirty="0">
                <a:solidFill>
                  <a:srgbClr val="0070C0"/>
                </a:solidFill>
                <a:latin typeface="Times New Roman"/>
                <a:cs typeface="Times New Roman"/>
              </a:rPr>
              <a:t>ступеня</a:t>
            </a:r>
            <a:r>
              <a:rPr sz="2600" spc="-85" dirty="0">
                <a:solidFill>
                  <a:srgbClr val="0070C0"/>
                </a:solidFill>
                <a:latin typeface="Times New Roman"/>
                <a:cs typeface="Times New Roman"/>
              </a:rPr>
              <a:t> </a:t>
            </a:r>
            <a:r>
              <a:rPr sz="2600" dirty="0">
                <a:solidFill>
                  <a:srgbClr val="0070C0"/>
                </a:solidFill>
                <a:latin typeface="Times New Roman"/>
                <a:cs typeface="Times New Roman"/>
              </a:rPr>
              <a:t>тяжкості</a:t>
            </a:r>
            <a:r>
              <a:rPr sz="2600" spc="-45" dirty="0">
                <a:solidFill>
                  <a:srgbClr val="0070C0"/>
                </a:solidFill>
                <a:latin typeface="Times New Roman"/>
                <a:cs typeface="Times New Roman"/>
              </a:rPr>
              <a:t> </a:t>
            </a:r>
            <a:r>
              <a:rPr sz="2600" spc="-10" dirty="0">
                <a:solidFill>
                  <a:srgbClr val="0070C0"/>
                </a:solidFill>
                <a:latin typeface="Times New Roman"/>
                <a:cs typeface="Times New Roman"/>
              </a:rPr>
              <a:t>захворювання,</a:t>
            </a:r>
            <a:r>
              <a:rPr sz="2600" spc="-80" dirty="0">
                <a:solidFill>
                  <a:srgbClr val="0070C0"/>
                </a:solidFill>
                <a:latin typeface="Times New Roman"/>
                <a:cs typeface="Times New Roman"/>
              </a:rPr>
              <a:t> </a:t>
            </a:r>
            <a:r>
              <a:rPr sz="2600" spc="-45" dirty="0">
                <a:solidFill>
                  <a:srgbClr val="0070C0"/>
                </a:solidFill>
                <a:latin typeface="Times New Roman"/>
                <a:cs typeface="Times New Roman"/>
              </a:rPr>
              <a:t>віку,</a:t>
            </a:r>
            <a:r>
              <a:rPr sz="2600" spc="-55" dirty="0">
                <a:solidFill>
                  <a:srgbClr val="0070C0"/>
                </a:solidFill>
                <a:latin typeface="Times New Roman"/>
                <a:cs typeface="Times New Roman"/>
              </a:rPr>
              <a:t> </a:t>
            </a:r>
            <a:r>
              <a:rPr sz="2600" dirty="0">
                <a:solidFill>
                  <a:srgbClr val="0070C0"/>
                </a:solidFill>
                <a:latin typeface="Times New Roman"/>
                <a:cs typeface="Times New Roman"/>
              </a:rPr>
              <a:t>професії</a:t>
            </a:r>
            <a:r>
              <a:rPr sz="2600" spc="-65" dirty="0">
                <a:solidFill>
                  <a:srgbClr val="0070C0"/>
                </a:solidFill>
                <a:latin typeface="Times New Roman"/>
                <a:cs typeface="Times New Roman"/>
              </a:rPr>
              <a:t> </a:t>
            </a:r>
            <a:r>
              <a:rPr sz="2600" dirty="0">
                <a:solidFill>
                  <a:srgbClr val="0070C0"/>
                </a:solidFill>
                <a:latin typeface="Times New Roman"/>
                <a:cs typeface="Times New Roman"/>
              </a:rPr>
              <a:t>та</a:t>
            </a:r>
            <a:r>
              <a:rPr sz="2600" spc="-45" dirty="0">
                <a:solidFill>
                  <a:srgbClr val="0070C0"/>
                </a:solidFill>
                <a:latin typeface="Times New Roman"/>
                <a:cs typeface="Times New Roman"/>
              </a:rPr>
              <a:t> </a:t>
            </a:r>
            <a:r>
              <a:rPr sz="2600" spc="-10" dirty="0">
                <a:solidFill>
                  <a:srgbClr val="0070C0"/>
                </a:solidFill>
                <a:latin typeface="Times New Roman"/>
                <a:cs typeface="Times New Roman"/>
              </a:rPr>
              <a:t>будь- </a:t>
            </a:r>
            <a:r>
              <a:rPr sz="2600" dirty="0">
                <a:solidFill>
                  <a:srgbClr val="0070C0"/>
                </a:solidFill>
                <a:latin typeface="Times New Roman"/>
                <a:cs typeface="Times New Roman"/>
              </a:rPr>
              <a:t>якої</a:t>
            </a:r>
            <a:r>
              <a:rPr sz="2600" spc="-45" dirty="0">
                <a:solidFill>
                  <a:srgbClr val="0070C0"/>
                </a:solidFill>
                <a:latin typeface="Times New Roman"/>
                <a:cs typeface="Times New Roman"/>
              </a:rPr>
              <a:t> </a:t>
            </a:r>
            <a:r>
              <a:rPr sz="2600" dirty="0">
                <a:solidFill>
                  <a:srgbClr val="0070C0"/>
                </a:solidFill>
                <a:latin typeface="Times New Roman"/>
                <a:cs typeface="Times New Roman"/>
              </a:rPr>
              <a:t>іншої</a:t>
            </a:r>
            <a:r>
              <a:rPr sz="2600" spc="-45" dirty="0">
                <a:solidFill>
                  <a:srgbClr val="0070C0"/>
                </a:solidFill>
                <a:latin typeface="Times New Roman"/>
                <a:cs typeface="Times New Roman"/>
              </a:rPr>
              <a:t> </a:t>
            </a:r>
            <a:r>
              <a:rPr sz="2600" dirty="0">
                <a:solidFill>
                  <a:srgbClr val="0070C0"/>
                </a:solidFill>
                <a:latin typeface="Times New Roman"/>
                <a:cs typeface="Times New Roman"/>
              </a:rPr>
              <a:t>змінної</a:t>
            </a:r>
            <a:r>
              <a:rPr sz="2600" spc="-55" dirty="0">
                <a:solidFill>
                  <a:srgbClr val="0070C0"/>
                </a:solidFill>
                <a:latin typeface="Times New Roman"/>
                <a:cs typeface="Times New Roman"/>
              </a:rPr>
              <a:t> </a:t>
            </a:r>
            <a:r>
              <a:rPr sz="2600" spc="-20" dirty="0">
                <a:solidFill>
                  <a:srgbClr val="0070C0"/>
                </a:solidFill>
                <a:latin typeface="Times New Roman"/>
                <a:cs typeface="Times New Roman"/>
              </a:rPr>
              <a:t>(включаючи</a:t>
            </a:r>
            <a:r>
              <a:rPr sz="2600" spc="-65" dirty="0">
                <a:solidFill>
                  <a:srgbClr val="0070C0"/>
                </a:solidFill>
                <a:latin typeface="Times New Roman"/>
                <a:cs typeface="Times New Roman"/>
              </a:rPr>
              <a:t> </a:t>
            </a:r>
            <a:r>
              <a:rPr sz="2600" dirty="0">
                <a:solidFill>
                  <a:srgbClr val="0070C0"/>
                </a:solidFill>
                <a:latin typeface="Times New Roman"/>
                <a:cs typeface="Times New Roman"/>
              </a:rPr>
              <a:t>змінні,</a:t>
            </a:r>
            <a:r>
              <a:rPr sz="2600" spc="-45" dirty="0">
                <a:solidFill>
                  <a:srgbClr val="0070C0"/>
                </a:solidFill>
                <a:latin typeface="Times New Roman"/>
                <a:cs typeface="Times New Roman"/>
              </a:rPr>
              <a:t> </a:t>
            </a:r>
            <a:r>
              <a:rPr sz="2600" dirty="0">
                <a:solidFill>
                  <a:srgbClr val="0070C0"/>
                </a:solidFill>
                <a:latin typeface="Times New Roman"/>
                <a:cs typeface="Times New Roman"/>
              </a:rPr>
              <a:t>про</a:t>
            </a:r>
            <a:r>
              <a:rPr sz="2600" spc="-65" dirty="0">
                <a:solidFill>
                  <a:srgbClr val="0070C0"/>
                </a:solidFill>
                <a:latin typeface="Times New Roman"/>
                <a:cs typeface="Times New Roman"/>
              </a:rPr>
              <a:t> </a:t>
            </a:r>
            <a:r>
              <a:rPr sz="2600" dirty="0">
                <a:solidFill>
                  <a:srgbClr val="0070C0"/>
                </a:solidFill>
                <a:latin typeface="Times New Roman"/>
                <a:cs typeface="Times New Roman"/>
              </a:rPr>
              <a:t>які</a:t>
            </a:r>
            <a:r>
              <a:rPr sz="2600" spc="-45" dirty="0">
                <a:solidFill>
                  <a:srgbClr val="0070C0"/>
                </a:solidFill>
                <a:latin typeface="Times New Roman"/>
                <a:cs typeface="Times New Roman"/>
              </a:rPr>
              <a:t> </a:t>
            </a:r>
            <a:r>
              <a:rPr sz="2600" dirty="0">
                <a:solidFill>
                  <a:srgbClr val="0070C0"/>
                </a:solidFill>
                <a:latin typeface="Times New Roman"/>
                <a:cs typeface="Times New Roman"/>
              </a:rPr>
              <a:t>ми</a:t>
            </a:r>
            <a:r>
              <a:rPr sz="2600" spc="-40" dirty="0">
                <a:solidFill>
                  <a:srgbClr val="0070C0"/>
                </a:solidFill>
                <a:latin typeface="Times New Roman"/>
                <a:cs typeface="Times New Roman"/>
              </a:rPr>
              <a:t> </a:t>
            </a:r>
            <a:r>
              <a:rPr sz="2600" dirty="0">
                <a:solidFill>
                  <a:srgbClr val="0070C0"/>
                </a:solidFill>
                <a:latin typeface="Times New Roman"/>
                <a:cs typeface="Times New Roman"/>
              </a:rPr>
              <a:t>навіть</a:t>
            </a:r>
            <a:r>
              <a:rPr sz="2600" spc="-45" dirty="0">
                <a:solidFill>
                  <a:srgbClr val="0070C0"/>
                </a:solidFill>
                <a:latin typeface="Times New Roman"/>
                <a:cs typeface="Times New Roman"/>
              </a:rPr>
              <a:t> </a:t>
            </a:r>
            <a:r>
              <a:rPr sz="2600" dirty="0">
                <a:solidFill>
                  <a:srgbClr val="0070C0"/>
                </a:solidFill>
                <a:latin typeface="Times New Roman"/>
                <a:cs typeface="Times New Roman"/>
              </a:rPr>
              <a:t>не</a:t>
            </a:r>
            <a:r>
              <a:rPr sz="2600" spc="-55" dirty="0">
                <a:solidFill>
                  <a:srgbClr val="0070C0"/>
                </a:solidFill>
                <a:latin typeface="Times New Roman"/>
                <a:cs typeface="Times New Roman"/>
              </a:rPr>
              <a:t> </a:t>
            </a:r>
            <a:r>
              <a:rPr sz="2600" dirty="0">
                <a:solidFill>
                  <a:srgbClr val="0070C0"/>
                </a:solidFill>
                <a:latin typeface="Times New Roman"/>
                <a:cs typeface="Times New Roman"/>
              </a:rPr>
              <a:t>знаємо),</a:t>
            </a:r>
            <a:r>
              <a:rPr sz="2600" spc="-65" dirty="0">
                <a:solidFill>
                  <a:srgbClr val="0070C0"/>
                </a:solidFill>
                <a:latin typeface="Times New Roman"/>
                <a:cs typeface="Times New Roman"/>
              </a:rPr>
              <a:t> </a:t>
            </a:r>
            <a:r>
              <a:rPr sz="2600" spc="-25" dirty="0">
                <a:solidFill>
                  <a:srgbClr val="0070C0"/>
                </a:solidFill>
                <a:latin typeface="Times New Roman"/>
                <a:cs typeface="Times New Roman"/>
              </a:rPr>
              <a:t>які </a:t>
            </a:r>
            <a:r>
              <a:rPr sz="2600" dirty="0">
                <a:solidFill>
                  <a:srgbClr val="0070C0"/>
                </a:solidFill>
                <a:latin typeface="Times New Roman"/>
                <a:cs typeface="Times New Roman"/>
              </a:rPr>
              <a:t>можуть</a:t>
            </a:r>
            <a:r>
              <a:rPr sz="2600" spc="-70" dirty="0">
                <a:solidFill>
                  <a:srgbClr val="0070C0"/>
                </a:solidFill>
                <a:latin typeface="Times New Roman"/>
                <a:cs typeface="Times New Roman"/>
              </a:rPr>
              <a:t> </a:t>
            </a:r>
            <a:r>
              <a:rPr sz="2600" spc="-10" dirty="0">
                <a:solidFill>
                  <a:srgbClr val="0070C0"/>
                </a:solidFill>
                <a:latin typeface="Times New Roman"/>
                <a:cs typeface="Times New Roman"/>
              </a:rPr>
              <a:t>впливати</a:t>
            </a:r>
            <a:r>
              <a:rPr sz="2600" spc="-45" dirty="0">
                <a:solidFill>
                  <a:srgbClr val="0070C0"/>
                </a:solidFill>
                <a:latin typeface="Times New Roman"/>
                <a:cs typeface="Times New Roman"/>
              </a:rPr>
              <a:t> </a:t>
            </a:r>
            <a:r>
              <a:rPr sz="2600" dirty="0">
                <a:solidFill>
                  <a:srgbClr val="0070C0"/>
                </a:solidFill>
                <a:latin typeface="Times New Roman"/>
                <a:cs typeface="Times New Roman"/>
              </a:rPr>
              <a:t>на</a:t>
            </a:r>
            <a:r>
              <a:rPr sz="2600" spc="-40" dirty="0">
                <a:solidFill>
                  <a:srgbClr val="0070C0"/>
                </a:solidFill>
                <a:latin typeface="Times New Roman"/>
                <a:cs typeface="Times New Roman"/>
              </a:rPr>
              <a:t> </a:t>
            </a:r>
            <a:r>
              <a:rPr sz="2600" dirty="0">
                <a:solidFill>
                  <a:srgbClr val="0070C0"/>
                </a:solidFill>
                <a:latin typeface="Times New Roman"/>
                <a:cs typeface="Times New Roman"/>
              </a:rPr>
              <a:t>реакцію</a:t>
            </a:r>
            <a:r>
              <a:rPr sz="2600" spc="-45" dirty="0">
                <a:solidFill>
                  <a:srgbClr val="0070C0"/>
                </a:solidFill>
                <a:latin typeface="Times New Roman"/>
                <a:cs typeface="Times New Roman"/>
              </a:rPr>
              <a:t> </a:t>
            </a:r>
            <a:r>
              <a:rPr sz="2600" dirty="0">
                <a:solidFill>
                  <a:srgbClr val="0070C0"/>
                </a:solidFill>
                <a:latin typeface="Times New Roman"/>
                <a:cs typeface="Times New Roman"/>
              </a:rPr>
              <a:t>на</a:t>
            </a:r>
            <a:r>
              <a:rPr sz="2600" spc="-50" dirty="0">
                <a:solidFill>
                  <a:srgbClr val="0070C0"/>
                </a:solidFill>
                <a:latin typeface="Times New Roman"/>
                <a:cs typeface="Times New Roman"/>
              </a:rPr>
              <a:t> </a:t>
            </a:r>
            <a:r>
              <a:rPr sz="2600" dirty="0">
                <a:solidFill>
                  <a:srgbClr val="0070C0"/>
                </a:solidFill>
                <a:latin typeface="Times New Roman"/>
                <a:cs typeface="Times New Roman"/>
              </a:rPr>
              <a:t>експериментальне</a:t>
            </a:r>
            <a:r>
              <a:rPr sz="2600" spc="-75" dirty="0">
                <a:solidFill>
                  <a:srgbClr val="0070C0"/>
                </a:solidFill>
                <a:latin typeface="Times New Roman"/>
                <a:cs typeface="Times New Roman"/>
              </a:rPr>
              <a:t> </a:t>
            </a:r>
            <a:r>
              <a:rPr sz="2600" spc="-10" dirty="0">
                <a:solidFill>
                  <a:srgbClr val="0070C0"/>
                </a:solidFill>
                <a:latin typeface="Times New Roman"/>
                <a:cs typeface="Times New Roman"/>
              </a:rPr>
              <a:t>втручання.</a:t>
            </a:r>
            <a:endParaRPr sz="2600" dirty="0">
              <a:solidFill>
                <a:srgbClr val="0070C0"/>
              </a:solidFill>
              <a:latin typeface="Times New Roman"/>
              <a:cs typeface="Times New Roman"/>
            </a:endParaRPr>
          </a:p>
        </p:txBody>
      </p:sp>
      <p:sp>
        <p:nvSpPr>
          <p:cNvPr id="4" name="Прямоугольник 3"/>
          <p:cNvSpPr/>
          <p:nvPr/>
        </p:nvSpPr>
        <p:spPr>
          <a:xfrm>
            <a:off x="4466920" y="304800"/>
            <a:ext cx="3027367" cy="523220"/>
          </a:xfrm>
          <a:prstGeom prst="rect">
            <a:avLst/>
          </a:prstGeom>
        </p:spPr>
        <p:txBody>
          <a:bodyPr wrap="none">
            <a:spAutoFit/>
          </a:bodyPr>
          <a:lstStyle/>
          <a:p>
            <a:r>
              <a:rPr lang="uk-UA" sz="2800" b="1" dirty="0" smtClean="0">
                <a:solidFill>
                  <a:srgbClr val="0070C0"/>
                </a:solidFill>
                <a:latin typeface="Times New Roman"/>
                <a:cs typeface="Times New Roman"/>
              </a:rPr>
              <a:t>РАНДОМІЗАЦІЯ</a:t>
            </a:r>
            <a:endParaRPr lang="uk-UA" sz="2800" dirty="0">
              <a:solidFill>
                <a:srgbClr val="0070C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24129" y="228600"/>
            <a:ext cx="9720072" cy="686547"/>
          </a:xfrm>
          <a:prstGeom prst="rect">
            <a:avLst/>
          </a:prstGeom>
        </p:spPr>
        <p:txBody>
          <a:bodyPr vert="horz" wrap="square" lIns="0" tIns="253187" rIns="0" bIns="0" rtlCol="0">
            <a:spAutoFit/>
          </a:bodyPr>
          <a:lstStyle/>
          <a:p>
            <a:pPr marL="2822575">
              <a:lnSpc>
                <a:spcPct val="100000"/>
              </a:lnSpc>
              <a:spcBef>
                <a:spcPts val="105"/>
              </a:spcBef>
            </a:pPr>
            <a:r>
              <a:rPr sz="2800" i="0" spc="-35" dirty="0">
                <a:solidFill>
                  <a:srgbClr val="FF0000"/>
                </a:solidFill>
                <a:latin typeface="Times New Roman"/>
                <a:cs typeface="Times New Roman"/>
              </a:rPr>
              <a:t>ЗІСТАВЛЕННЯ</a:t>
            </a:r>
            <a:endParaRPr sz="2800" dirty="0">
              <a:solidFill>
                <a:srgbClr val="FF0000"/>
              </a:solidFill>
              <a:latin typeface="Times New Roman"/>
              <a:cs typeface="Times New Roman"/>
            </a:endParaRPr>
          </a:p>
        </p:txBody>
      </p:sp>
      <p:sp>
        <p:nvSpPr>
          <p:cNvPr id="3" name="object 3"/>
          <p:cNvSpPr txBox="1">
            <a:spLocks noGrp="1"/>
          </p:cNvSpPr>
          <p:nvPr>
            <p:ph idx="1"/>
          </p:nvPr>
        </p:nvSpPr>
        <p:spPr>
          <a:xfrm>
            <a:off x="1029045" y="1066800"/>
            <a:ext cx="9720073" cy="4501360"/>
          </a:xfrm>
          <a:prstGeom prst="rect">
            <a:avLst/>
          </a:prstGeom>
        </p:spPr>
        <p:txBody>
          <a:bodyPr vert="horz" wrap="square" lIns="0" tIns="92075" rIns="0" bIns="0" rtlCol="0">
            <a:spAutoFit/>
          </a:bodyPr>
          <a:lstStyle/>
          <a:p>
            <a:pPr marL="12700" marR="537210" indent="717550">
              <a:lnSpc>
                <a:spcPct val="80000"/>
              </a:lnSpc>
              <a:spcBef>
                <a:spcPts val="725"/>
              </a:spcBef>
            </a:pPr>
            <a:r>
              <a:rPr sz="2600" dirty="0">
                <a:solidFill>
                  <a:srgbClr val="0070C0"/>
                </a:solidFill>
              </a:rPr>
              <a:t>Рандомізація</a:t>
            </a:r>
            <a:r>
              <a:rPr sz="2600" spc="-60" dirty="0">
                <a:solidFill>
                  <a:srgbClr val="0070C0"/>
                </a:solidFill>
              </a:rPr>
              <a:t> </a:t>
            </a:r>
            <a:r>
              <a:rPr sz="2600" dirty="0">
                <a:solidFill>
                  <a:srgbClr val="0070C0"/>
                </a:solidFill>
              </a:rPr>
              <a:t>не</a:t>
            </a:r>
            <a:r>
              <a:rPr sz="2600" spc="-35" dirty="0">
                <a:solidFill>
                  <a:srgbClr val="0070C0"/>
                </a:solidFill>
              </a:rPr>
              <a:t> </a:t>
            </a:r>
            <a:r>
              <a:rPr sz="2600" dirty="0">
                <a:solidFill>
                  <a:srgbClr val="0070C0"/>
                </a:solidFill>
              </a:rPr>
              <a:t>може</a:t>
            </a:r>
            <a:r>
              <a:rPr sz="2600" spc="-40" dirty="0">
                <a:solidFill>
                  <a:srgbClr val="0070C0"/>
                </a:solidFill>
              </a:rPr>
              <a:t> </a:t>
            </a:r>
            <a:r>
              <a:rPr sz="2600" spc="-10" dirty="0">
                <a:solidFill>
                  <a:srgbClr val="0070C0"/>
                </a:solidFill>
              </a:rPr>
              <a:t>гарантувати,</a:t>
            </a:r>
            <a:r>
              <a:rPr sz="2600" spc="-70" dirty="0">
                <a:solidFill>
                  <a:srgbClr val="0070C0"/>
                </a:solidFill>
              </a:rPr>
              <a:t> </a:t>
            </a:r>
            <a:r>
              <a:rPr sz="2600" dirty="0">
                <a:solidFill>
                  <a:srgbClr val="0070C0"/>
                </a:solidFill>
              </a:rPr>
              <a:t>що</a:t>
            </a:r>
            <a:r>
              <a:rPr sz="2600" spc="-40" dirty="0">
                <a:solidFill>
                  <a:srgbClr val="0070C0"/>
                </a:solidFill>
              </a:rPr>
              <a:t> </a:t>
            </a:r>
            <a:r>
              <a:rPr sz="2600" dirty="0">
                <a:solidFill>
                  <a:srgbClr val="0070C0"/>
                </a:solidFill>
              </a:rPr>
              <a:t>експериментальна</a:t>
            </a:r>
            <a:r>
              <a:rPr sz="2600" spc="-75" dirty="0">
                <a:solidFill>
                  <a:srgbClr val="0070C0"/>
                </a:solidFill>
              </a:rPr>
              <a:t> </a:t>
            </a:r>
            <a:r>
              <a:rPr sz="2600" spc="-25" dirty="0">
                <a:solidFill>
                  <a:srgbClr val="0070C0"/>
                </a:solidFill>
              </a:rPr>
              <a:t>та </a:t>
            </a:r>
            <a:r>
              <a:rPr sz="2600" spc="-10" dirty="0">
                <a:solidFill>
                  <a:srgbClr val="0070C0"/>
                </a:solidFill>
              </a:rPr>
              <a:t>контрольна</a:t>
            </a:r>
            <a:r>
              <a:rPr sz="2600" spc="-110" dirty="0">
                <a:solidFill>
                  <a:srgbClr val="0070C0"/>
                </a:solidFill>
              </a:rPr>
              <a:t> </a:t>
            </a:r>
            <a:r>
              <a:rPr sz="2600" dirty="0">
                <a:solidFill>
                  <a:srgbClr val="0070C0"/>
                </a:solidFill>
              </a:rPr>
              <a:t>групи</a:t>
            </a:r>
            <a:r>
              <a:rPr sz="2600" spc="-95" dirty="0">
                <a:solidFill>
                  <a:srgbClr val="0070C0"/>
                </a:solidFill>
              </a:rPr>
              <a:t> </a:t>
            </a:r>
            <a:r>
              <a:rPr sz="2600" spc="-25" dirty="0">
                <a:solidFill>
                  <a:srgbClr val="0070C0"/>
                </a:solidFill>
              </a:rPr>
              <a:t>схожі</a:t>
            </a:r>
            <a:r>
              <a:rPr sz="2600" spc="-80" dirty="0">
                <a:solidFill>
                  <a:srgbClr val="0070C0"/>
                </a:solidFill>
              </a:rPr>
              <a:t> </a:t>
            </a:r>
            <a:r>
              <a:rPr sz="2600" dirty="0">
                <a:solidFill>
                  <a:srgbClr val="0070C0"/>
                </a:solidFill>
              </a:rPr>
              <a:t>за</a:t>
            </a:r>
            <a:r>
              <a:rPr sz="2600" spc="-75" dirty="0">
                <a:solidFill>
                  <a:srgbClr val="0070C0"/>
                </a:solidFill>
              </a:rPr>
              <a:t> </a:t>
            </a:r>
            <a:r>
              <a:rPr sz="2600" dirty="0">
                <a:solidFill>
                  <a:srgbClr val="0070C0"/>
                </a:solidFill>
              </a:rPr>
              <a:t>всіма</a:t>
            </a:r>
            <a:r>
              <a:rPr sz="2600" spc="-65" dirty="0">
                <a:solidFill>
                  <a:srgbClr val="0070C0"/>
                </a:solidFill>
              </a:rPr>
              <a:t> </a:t>
            </a:r>
            <a:r>
              <a:rPr sz="2600" dirty="0">
                <a:solidFill>
                  <a:srgbClr val="0070C0"/>
                </a:solidFill>
              </a:rPr>
              <a:t>важливими</a:t>
            </a:r>
            <a:r>
              <a:rPr sz="2600" spc="-55" dirty="0">
                <a:solidFill>
                  <a:srgbClr val="0070C0"/>
                </a:solidFill>
              </a:rPr>
              <a:t> </a:t>
            </a:r>
            <a:r>
              <a:rPr sz="2600" spc="-10" dirty="0">
                <a:solidFill>
                  <a:srgbClr val="0070C0"/>
                </a:solidFill>
              </a:rPr>
              <a:t>факторами.</a:t>
            </a:r>
            <a:endParaRPr sz="2600" dirty="0">
              <a:solidFill>
                <a:srgbClr val="0070C0"/>
              </a:solidFill>
            </a:endParaRPr>
          </a:p>
          <a:p>
            <a:pPr marL="730250">
              <a:lnSpc>
                <a:spcPts val="2810"/>
              </a:lnSpc>
              <a:spcBef>
                <a:spcPts val="390"/>
              </a:spcBef>
            </a:pPr>
            <a:r>
              <a:rPr sz="2600" spc="-10" dirty="0">
                <a:solidFill>
                  <a:srgbClr val="0070C0"/>
                </a:solidFill>
              </a:rPr>
              <a:t>Альтернативний</a:t>
            </a:r>
            <a:r>
              <a:rPr sz="2600" spc="-65" dirty="0">
                <a:solidFill>
                  <a:srgbClr val="0070C0"/>
                </a:solidFill>
              </a:rPr>
              <a:t> </a:t>
            </a:r>
            <a:r>
              <a:rPr sz="2600" dirty="0">
                <a:solidFill>
                  <a:srgbClr val="0070C0"/>
                </a:solidFill>
              </a:rPr>
              <a:t>спосіб</a:t>
            </a:r>
            <a:r>
              <a:rPr sz="2600" spc="-80" dirty="0">
                <a:solidFill>
                  <a:srgbClr val="0070C0"/>
                </a:solidFill>
              </a:rPr>
              <a:t> </a:t>
            </a:r>
            <a:r>
              <a:rPr sz="2600" dirty="0">
                <a:solidFill>
                  <a:srgbClr val="0070C0"/>
                </a:solidFill>
              </a:rPr>
              <a:t>забезпечити</a:t>
            </a:r>
            <a:r>
              <a:rPr sz="2600" spc="-80" dirty="0">
                <a:solidFill>
                  <a:srgbClr val="0070C0"/>
                </a:solidFill>
              </a:rPr>
              <a:t> </a:t>
            </a:r>
            <a:r>
              <a:rPr sz="2600" spc="-20" dirty="0">
                <a:solidFill>
                  <a:srgbClr val="0070C0"/>
                </a:solidFill>
              </a:rPr>
              <a:t>схожість</a:t>
            </a:r>
            <a:r>
              <a:rPr sz="2600" spc="-65" dirty="0">
                <a:solidFill>
                  <a:srgbClr val="0070C0"/>
                </a:solidFill>
              </a:rPr>
              <a:t> </a:t>
            </a:r>
            <a:r>
              <a:rPr sz="2600" dirty="0">
                <a:solidFill>
                  <a:srgbClr val="0070C0"/>
                </a:solidFill>
              </a:rPr>
              <a:t>-</a:t>
            </a:r>
            <a:r>
              <a:rPr sz="2600" spc="-45" dirty="0">
                <a:solidFill>
                  <a:srgbClr val="0070C0"/>
                </a:solidFill>
              </a:rPr>
              <a:t> </a:t>
            </a:r>
            <a:r>
              <a:rPr sz="2600" spc="-10" dirty="0">
                <a:solidFill>
                  <a:srgbClr val="0070C0"/>
                </a:solidFill>
              </a:rPr>
              <a:t>шляхом</a:t>
            </a:r>
            <a:endParaRPr sz="2600" dirty="0">
              <a:solidFill>
                <a:srgbClr val="0070C0"/>
              </a:solidFill>
            </a:endParaRPr>
          </a:p>
          <a:p>
            <a:pPr marL="12700" marR="95250">
              <a:lnSpc>
                <a:spcPts val="2500"/>
              </a:lnSpc>
              <a:spcBef>
                <a:spcPts val="285"/>
              </a:spcBef>
            </a:pPr>
            <a:r>
              <a:rPr sz="2600" b="1" dirty="0">
                <a:solidFill>
                  <a:srgbClr val="0070C0"/>
                </a:solidFill>
                <a:latin typeface="Times New Roman"/>
                <a:cs typeface="Times New Roman"/>
              </a:rPr>
              <a:t>зіставлення</a:t>
            </a:r>
            <a:r>
              <a:rPr sz="2600" dirty="0">
                <a:solidFill>
                  <a:srgbClr val="0070C0"/>
                </a:solidFill>
              </a:rPr>
              <a:t>:</a:t>
            </a:r>
            <a:r>
              <a:rPr sz="2600" spc="-40" dirty="0">
                <a:solidFill>
                  <a:srgbClr val="0070C0"/>
                </a:solidFill>
              </a:rPr>
              <a:t> </a:t>
            </a:r>
            <a:r>
              <a:rPr sz="2600" spc="-35" dirty="0">
                <a:solidFill>
                  <a:srgbClr val="0070C0"/>
                </a:solidFill>
              </a:rPr>
              <a:t>кожен</a:t>
            </a:r>
            <a:r>
              <a:rPr sz="2600" spc="-55" dirty="0">
                <a:solidFill>
                  <a:srgbClr val="0070C0"/>
                </a:solidFill>
              </a:rPr>
              <a:t> </a:t>
            </a:r>
            <a:r>
              <a:rPr sz="2600" dirty="0">
                <a:solidFill>
                  <a:srgbClr val="0070C0"/>
                </a:solidFill>
              </a:rPr>
              <a:t>пацієнт</a:t>
            </a:r>
            <a:r>
              <a:rPr sz="2600" spc="-65" dirty="0">
                <a:solidFill>
                  <a:srgbClr val="0070C0"/>
                </a:solidFill>
              </a:rPr>
              <a:t> </a:t>
            </a:r>
            <a:r>
              <a:rPr sz="2600" dirty="0">
                <a:solidFill>
                  <a:srgbClr val="0070C0"/>
                </a:solidFill>
              </a:rPr>
              <a:t>експериментальної</a:t>
            </a:r>
            <a:r>
              <a:rPr sz="2600" spc="-80" dirty="0">
                <a:solidFill>
                  <a:srgbClr val="0070C0"/>
                </a:solidFill>
              </a:rPr>
              <a:t> </a:t>
            </a:r>
            <a:r>
              <a:rPr sz="2600" dirty="0">
                <a:solidFill>
                  <a:srgbClr val="0070C0"/>
                </a:solidFill>
              </a:rPr>
              <a:t>групи</a:t>
            </a:r>
            <a:r>
              <a:rPr sz="2600" spc="-70" dirty="0">
                <a:solidFill>
                  <a:srgbClr val="0070C0"/>
                </a:solidFill>
              </a:rPr>
              <a:t> </a:t>
            </a:r>
            <a:r>
              <a:rPr sz="2600" dirty="0">
                <a:solidFill>
                  <a:srgbClr val="0070C0"/>
                </a:solidFill>
              </a:rPr>
              <a:t>поєднується</a:t>
            </a:r>
            <a:r>
              <a:rPr sz="2600" spc="-60" dirty="0">
                <a:solidFill>
                  <a:srgbClr val="0070C0"/>
                </a:solidFill>
              </a:rPr>
              <a:t> </a:t>
            </a:r>
            <a:r>
              <a:rPr sz="2600" spc="-50" dirty="0">
                <a:solidFill>
                  <a:srgbClr val="0070C0"/>
                </a:solidFill>
              </a:rPr>
              <a:t>з </a:t>
            </a:r>
            <a:r>
              <a:rPr sz="2600" dirty="0">
                <a:solidFill>
                  <a:srgbClr val="0070C0"/>
                </a:solidFill>
              </a:rPr>
              <a:t>пацієнтом</a:t>
            </a:r>
            <a:r>
              <a:rPr sz="2600" spc="-70" dirty="0">
                <a:solidFill>
                  <a:srgbClr val="0070C0"/>
                </a:solidFill>
              </a:rPr>
              <a:t> </a:t>
            </a:r>
            <a:r>
              <a:rPr sz="2600" spc="-10" dirty="0">
                <a:solidFill>
                  <a:srgbClr val="0070C0"/>
                </a:solidFill>
              </a:rPr>
              <a:t>контрольної</a:t>
            </a:r>
            <a:r>
              <a:rPr sz="2600" spc="-75" dirty="0">
                <a:solidFill>
                  <a:srgbClr val="0070C0"/>
                </a:solidFill>
              </a:rPr>
              <a:t> </a:t>
            </a:r>
            <a:r>
              <a:rPr sz="2600" dirty="0">
                <a:solidFill>
                  <a:srgbClr val="0070C0"/>
                </a:solidFill>
              </a:rPr>
              <a:t>групи,</a:t>
            </a:r>
            <a:r>
              <a:rPr sz="2600" spc="-80" dirty="0">
                <a:solidFill>
                  <a:srgbClr val="0070C0"/>
                </a:solidFill>
              </a:rPr>
              <a:t> </a:t>
            </a:r>
            <a:r>
              <a:rPr sz="2600" dirty="0">
                <a:solidFill>
                  <a:srgbClr val="0070C0"/>
                </a:solidFill>
              </a:rPr>
              <a:t>який</a:t>
            </a:r>
            <a:r>
              <a:rPr sz="2600" spc="-70" dirty="0">
                <a:solidFill>
                  <a:srgbClr val="0070C0"/>
                </a:solidFill>
              </a:rPr>
              <a:t> </a:t>
            </a:r>
            <a:r>
              <a:rPr sz="2600" dirty="0">
                <a:solidFill>
                  <a:srgbClr val="0070C0"/>
                </a:solidFill>
              </a:rPr>
              <a:t>відповідає</a:t>
            </a:r>
            <a:r>
              <a:rPr sz="2600" spc="-45" dirty="0">
                <a:solidFill>
                  <a:srgbClr val="0070C0"/>
                </a:solidFill>
              </a:rPr>
              <a:t> </a:t>
            </a:r>
            <a:r>
              <a:rPr sz="2600" dirty="0">
                <a:solidFill>
                  <a:srgbClr val="0070C0"/>
                </a:solidFill>
              </a:rPr>
              <a:t>всім</a:t>
            </a:r>
            <a:r>
              <a:rPr sz="2600" spc="-50" dirty="0">
                <a:solidFill>
                  <a:srgbClr val="0070C0"/>
                </a:solidFill>
              </a:rPr>
              <a:t> </a:t>
            </a:r>
            <a:r>
              <a:rPr sz="2600" spc="-10" dirty="0">
                <a:solidFill>
                  <a:srgbClr val="0070C0"/>
                </a:solidFill>
              </a:rPr>
              <a:t>відповідним</a:t>
            </a:r>
            <a:endParaRPr sz="2600" dirty="0">
              <a:solidFill>
                <a:srgbClr val="0070C0"/>
              </a:solidFill>
              <a:latin typeface="Times New Roman"/>
              <a:cs typeface="Times New Roman"/>
            </a:endParaRPr>
          </a:p>
          <a:p>
            <a:pPr marL="12700" marR="104139">
              <a:lnSpc>
                <a:spcPct val="80100"/>
              </a:lnSpc>
              <a:spcBef>
                <a:spcPts val="15"/>
              </a:spcBef>
            </a:pPr>
            <a:r>
              <a:rPr sz="2600" spc="-10" dirty="0">
                <a:solidFill>
                  <a:srgbClr val="0070C0"/>
                </a:solidFill>
              </a:rPr>
              <a:t>характеристикам</a:t>
            </a:r>
            <a:r>
              <a:rPr sz="2600" spc="-50" dirty="0">
                <a:solidFill>
                  <a:srgbClr val="0070C0"/>
                </a:solidFill>
              </a:rPr>
              <a:t> </a:t>
            </a:r>
            <a:r>
              <a:rPr sz="2600" dirty="0">
                <a:solidFill>
                  <a:srgbClr val="0070C0"/>
                </a:solidFill>
              </a:rPr>
              <a:t>-</a:t>
            </a:r>
            <a:r>
              <a:rPr sz="2600" spc="-30" dirty="0">
                <a:solidFill>
                  <a:srgbClr val="0070C0"/>
                </a:solidFill>
              </a:rPr>
              <a:t> </a:t>
            </a:r>
            <a:r>
              <a:rPr sz="2600" spc="-55" dirty="0">
                <a:solidFill>
                  <a:srgbClr val="0070C0"/>
                </a:solidFill>
              </a:rPr>
              <a:t>тому,</a:t>
            </a:r>
            <a:r>
              <a:rPr sz="2600" spc="-45" dirty="0">
                <a:solidFill>
                  <a:srgbClr val="0070C0"/>
                </a:solidFill>
              </a:rPr>
              <a:t> </a:t>
            </a:r>
            <a:r>
              <a:rPr sz="2600" dirty="0">
                <a:solidFill>
                  <a:srgbClr val="0070C0"/>
                </a:solidFill>
              </a:rPr>
              <a:t>якщо</a:t>
            </a:r>
            <a:r>
              <a:rPr sz="2600" spc="-20" dirty="0">
                <a:solidFill>
                  <a:srgbClr val="0070C0"/>
                </a:solidFill>
              </a:rPr>
              <a:t> </a:t>
            </a:r>
            <a:r>
              <a:rPr sz="2600" dirty="0">
                <a:solidFill>
                  <a:srgbClr val="0070C0"/>
                </a:solidFill>
              </a:rPr>
              <a:t>стать,</a:t>
            </a:r>
            <a:r>
              <a:rPr sz="2600" spc="-20" dirty="0">
                <a:solidFill>
                  <a:srgbClr val="0070C0"/>
                </a:solidFill>
              </a:rPr>
              <a:t> </a:t>
            </a:r>
            <a:r>
              <a:rPr sz="2600" dirty="0">
                <a:solidFill>
                  <a:srgbClr val="0070C0"/>
                </a:solidFill>
              </a:rPr>
              <a:t>раса,</a:t>
            </a:r>
            <a:r>
              <a:rPr sz="2600" spc="-50" dirty="0">
                <a:solidFill>
                  <a:srgbClr val="0070C0"/>
                </a:solidFill>
              </a:rPr>
              <a:t> </a:t>
            </a:r>
            <a:r>
              <a:rPr sz="2600" dirty="0">
                <a:solidFill>
                  <a:srgbClr val="0070C0"/>
                </a:solidFill>
              </a:rPr>
              <a:t>вік</a:t>
            </a:r>
            <a:r>
              <a:rPr sz="2600" spc="-25" dirty="0">
                <a:solidFill>
                  <a:srgbClr val="0070C0"/>
                </a:solidFill>
              </a:rPr>
              <a:t> </a:t>
            </a:r>
            <a:r>
              <a:rPr sz="2600" dirty="0">
                <a:solidFill>
                  <a:srgbClr val="0070C0"/>
                </a:solidFill>
              </a:rPr>
              <a:t>та</a:t>
            </a:r>
            <a:r>
              <a:rPr sz="2600" spc="-20" dirty="0">
                <a:solidFill>
                  <a:srgbClr val="0070C0"/>
                </a:solidFill>
              </a:rPr>
              <a:t> </a:t>
            </a:r>
            <a:r>
              <a:rPr sz="2600" dirty="0">
                <a:solidFill>
                  <a:srgbClr val="0070C0"/>
                </a:solidFill>
              </a:rPr>
              <a:t>статус</a:t>
            </a:r>
            <a:r>
              <a:rPr sz="2600" spc="-60" dirty="0">
                <a:solidFill>
                  <a:srgbClr val="0070C0"/>
                </a:solidFill>
              </a:rPr>
              <a:t> </a:t>
            </a:r>
            <a:r>
              <a:rPr sz="2600" dirty="0">
                <a:solidFill>
                  <a:srgbClr val="0070C0"/>
                </a:solidFill>
              </a:rPr>
              <a:t>куріння</a:t>
            </a:r>
            <a:r>
              <a:rPr sz="2600" spc="-55" dirty="0">
                <a:solidFill>
                  <a:srgbClr val="0070C0"/>
                </a:solidFill>
              </a:rPr>
              <a:t> </a:t>
            </a:r>
            <a:r>
              <a:rPr sz="2600" spc="-20" dirty="0">
                <a:solidFill>
                  <a:srgbClr val="0070C0"/>
                </a:solidFill>
              </a:rPr>
              <a:t>були </a:t>
            </a:r>
            <a:r>
              <a:rPr sz="2600" dirty="0">
                <a:solidFill>
                  <a:srgbClr val="0070C0"/>
                </a:solidFill>
              </a:rPr>
              <a:t>важливими</a:t>
            </a:r>
            <a:r>
              <a:rPr sz="2600" spc="-50" dirty="0">
                <a:solidFill>
                  <a:srgbClr val="0070C0"/>
                </a:solidFill>
              </a:rPr>
              <a:t> </a:t>
            </a:r>
            <a:r>
              <a:rPr sz="2600" dirty="0">
                <a:solidFill>
                  <a:srgbClr val="0070C0"/>
                </a:solidFill>
              </a:rPr>
              <a:t>факторами,</a:t>
            </a:r>
            <a:r>
              <a:rPr sz="2600" spc="-65" dirty="0">
                <a:solidFill>
                  <a:srgbClr val="0070C0"/>
                </a:solidFill>
              </a:rPr>
              <a:t> </a:t>
            </a:r>
            <a:r>
              <a:rPr sz="2600" dirty="0">
                <a:solidFill>
                  <a:srgbClr val="0070C0"/>
                </a:solidFill>
              </a:rPr>
              <a:t>що</a:t>
            </a:r>
            <a:r>
              <a:rPr sz="2600" spc="-45" dirty="0">
                <a:solidFill>
                  <a:srgbClr val="0070C0"/>
                </a:solidFill>
              </a:rPr>
              <a:t> </a:t>
            </a:r>
            <a:r>
              <a:rPr sz="2600" dirty="0">
                <a:solidFill>
                  <a:srgbClr val="0070C0"/>
                </a:solidFill>
              </a:rPr>
              <a:t>впливають</a:t>
            </a:r>
            <a:r>
              <a:rPr sz="2600" spc="-60" dirty="0">
                <a:solidFill>
                  <a:srgbClr val="0070C0"/>
                </a:solidFill>
              </a:rPr>
              <a:t> </a:t>
            </a:r>
            <a:r>
              <a:rPr sz="2600" dirty="0">
                <a:solidFill>
                  <a:srgbClr val="0070C0"/>
                </a:solidFill>
              </a:rPr>
              <a:t>на</a:t>
            </a:r>
            <a:r>
              <a:rPr sz="2600" spc="-55" dirty="0">
                <a:solidFill>
                  <a:srgbClr val="0070C0"/>
                </a:solidFill>
              </a:rPr>
              <a:t> </a:t>
            </a:r>
            <a:r>
              <a:rPr sz="2600" dirty="0">
                <a:solidFill>
                  <a:srgbClr val="0070C0"/>
                </a:solidFill>
              </a:rPr>
              <a:t>перебіг</a:t>
            </a:r>
            <a:r>
              <a:rPr sz="2600" spc="-65" dirty="0">
                <a:solidFill>
                  <a:srgbClr val="0070C0"/>
                </a:solidFill>
              </a:rPr>
              <a:t> </a:t>
            </a:r>
            <a:r>
              <a:rPr sz="2600" dirty="0">
                <a:solidFill>
                  <a:srgbClr val="0070C0"/>
                </a:solidFill>
              </a:rPr>
              <a:t>хвороби,</a:t>
            </a:r>
            <a:r>
              <a:rPr sz="2600" spc="-85" dirty="0">
                <a:solidFill>
                  <a:srgbClr val="0070C0"/>
                </a:solidFill>
              </a:rPr>
              <a:t> </a:t>
            </a:r>
            <a:r>
              <a:rPr sz="2600" spc="-25" dirty="0">
                <a:solidFill>
                  <a:srgbClr val="0070C0"/>
                </a:solidFill>
              </a:rPr>
              <a:t>яка</a:t>
            </a:r>
            <a:endParaRPr sz="2600" dirty="0">
              <a:solidFill>
                <a:srgbClr val="0070C0"/>
              </a:solidFill>
            </a:endParaRPr>
          </a:p>
          <a:p>
            <a:pPr marL="12700">
              <a:lnSpc>
                <a:spcPts val="2185"/>
              </a:lnSpc>
            </a:pPr>
            <a:r>
              <a:rPr sz="2600" spc="-10" dirty="0">
                <a:solidFill>
                  <a:srgbClr val="0070C0"/>
                </a:solidFill>
              </a:rPr>
              <a:t>вивчається,</a:t>
            </a:r>
            <a:r>
              <a:rPr sz="2600" spc="-50" dirty="0">
                <a:solidFill>
                  <a:srgbClr val="0070C0"/>
                </a:solidFill>
              </a:rPr>
              <a:t> </a:t>
            </a:r>
            <a:r>
              <a:rPr sz="2600" spc="-20" dirty="0">
                <a:solidFill>
                  <a:srgbClr val="0070C0"/>
                </a:solidFill>
              </a:rPr>
              <a:t>кожний</a:t>
            </a:r>
            <a:r>
              <a:rPr sz="2600" spc="-55" dirty="0">
                <a:solidFill>
                  <a:srgbClr val="0070C0"/>
                </a:solidFill>
              </a:rPr>
              <a:t> </a:t>
            </a:r>
            <a:r>
              <a:rPr sz="2600" dirty="0">
                <a:solidFill>
                  <a:srgbClr val="0070C0"/>
                </a:solidFill>
              </a:rPr>
              <a:t>пацієнт</a:t>
            </a:r>
            <a:r>
              <a:rPr sz="2600" spc="-65" dirty="0">
                <a:solidFill>
                  <a:srgbClr val="0070C0"/>
                </a:solidFill>
              </a:rPr>
              <a:t> </a:t>
            </a:r>
            <a:r>
              <a:rPr sz="2600" dirty="0">
                <a:solidFill>
                  <a:srgbClr val="0070C0"/>
                </a:solidFill>
              </a:rPr>
              <a:t>в</a:t>
            </a:r>
            <a:r>
              <a:rPr sz="2600" spc="-35" dirty="0">
                <a:solidFill>
                  <a:srgbClr val="0070C0"/>
                </a:solidFill>
              </a:rPr>
              <a:t> </a:t>
            </a:r>
            <a:r>
              <a:rPr sz="2600" dirty="0">
                <a:solidFill>
                  <a:srgbClr val="0070C0"/>
                </a:solidFill>
              </a:rPr>
              <a:t>експериментальній</a:t>
            </a:r>
            <a:r>
              <a:rPr sz="2600" spc="-75" dirty="0">
                <a:solidFill>
                  <a:srgbClr val="0070C0"/>
                </a:solidFill>
              </a:rPr>
              <a:t> </a:t>
            </a:r>
            <a:r>
              <a:rPr sz="2600" dirty="0">
                <a:solidFill>
                  <a:srgbClr val="0070C0"/>
                </a:solidFill>
              </a:rPr>
              <a:t>групі</a:t>
            </a:r>
            <a:r>
              <a:rPr sz="2600" spc="-80" dirty="0">
                <a:solidFill>
                  <a:srgbClr val="0070C0"/>
                </a:solidFill>
              </a:rPr>
              <a:t> </a:t>
            </a:r>
            <a:r>
              <a:rPr sz="2600" spc="-25" dirty="0">
                <a:solidFill>
                  <a:srgbClr val="0070C0"/>
                </a:solidFill>
              </a:rPr>
              <a:t>має</a:t>
            </a:r>
            <a:endParaRPr sz="2600" dirty="0">
              <a:solidFill>
                <a:srgbClr val="0070C0"/>
              </a:solidFill>
            </a:endParaRPr>
          </a:p>
          <a:p>
            <a:pPr marL="12700" marR="212725">
              <a:lnSpc>
                <a:spcPts val="2500"/>
              </a:lnSpc>
              <a:spcBef>
                <a:spcPts val="285"/>
              </a:spcBef>
            </a:pPr>
            <a:r>
              <a:rPr sz="2600" dirty="0">
                <a:solidFill>
                  <a:srgbClr val="0070C0"/>
                </a:solidFill>
              </a:rPr>
              <a:t>відповідногопацієнта</a:t>
            </a:r>
            <a:r>
              <a:rPr sz="2600" spc="-50" dirty="0">
                <a:solidFill>
                  <a:srgbClr val="0070C0"/>
                </a:solidFill>
              </a:rPr>
              <a:t> </a:t>
            </a:r>
            <a:r>
              <a:rPr sz="2600" dirty="0">
                <a:solidFill>
                  <a:srgbClr val="0070C0"/>
                </a:solidFill>
              </a:rPr>
              <a:t>в</a:t>
            </a:r>
            <a:r>
              <a:rPr sz="2600" spc="-65" dirty="0">
                <a:solidFill>
                  <a:srgbClr val="0070C0"/>
                </a:solidFill>
              </a:rPr>
              <a:t> </a:t>
            </a:r>
            <a:r>
              <a:rPr sz="2600" spc="-10" dirty="0">
                <a:solidFill>
                  <a:srgbClr val="0070C0"/>
                </a:solidFill>
              </a:rPr>
              <a:t>контрольній</a:t>
            </a:r>
            <a:r>
              <a:rPr sz="2600" spc="-70" dirty="0">
                <a:solidFill>
                  <a:srgbClr val="0070C0"/>
                </a:solidFill>
              </a:rPr>
              <a:t> </a:t>
            </a:r>
            <a:r>
              <a:rPr sz="2600" dirty="0">
                <a:solidFill>
                  <a:srgbClr val="0070C0"/>
                </a:solidFill>
              </a:rPr>
              <a:t>групі</a:t>
            </a:r>
            <a:r>
              <a:rPr sz="2600" spc="-60" dirty="0">
                <a:solidFill>
                  <a:srgbClr val="0070C0"/>
                </a:solidFill>
              </a:rPr>
              <a:t> </a:t>
            </a:r>
            <a:r>
              <a:rPr sz="2600" dirty="0">
                <a:solidFill>
                  <a:srgbClr val="0070C0"/>
                </a:solidFill>
              </a:rPr>
              <a:t>(тієї</a:t>
            </a:r>
            <a:r>
              <a:rPr sz="2600" spc="-40" dirty="0">
                <a:solidFill>
                  <a:srgbClr val="0070C0"/>
                </a:solidFill>
              </a:rPr>
              <a:t> </a:t>
            </a:r>
            <a:r>
              <a:rPr sz="2600" dirty="0">
                <a:solidFill>
                  <a:srgbClr val="0070C0"/>
                </a:solidFill>
              </a:rPr>
              <a:t>ж</a:t>
            </a:r>
            <a:r>
              <a:rPr sz="2600" spc="-35" dirty="0">
                <a:solidFill>
                  <a:srgbClr val="0070C0"/>
                </a:solidFill>
              </a:rPr>
              <a:t> </a:t>
            </a:r>
            <a:r>
              <a:rPr sz="2600" dirty="0">
                <a:solidFill>
                  <a:srgbClr val="0070C0"/>
                </a:solidFill>
              </a:rPr>
              <a:t>статі,</a:t>
            </a:r>
            <a:r>
              <a:rPr sz="2600" spc="-50" dirty="0">
                <a:solidFill>
                  <a:srgbClr val="0070C0"/>
                </a:solidFill>
              </a:rPr>
              <a:t> </a:t>
            </a:r>
            <a:r>
              <a:rPr sz="2600" dirty="0">
                <a:solidFill>
                  <a:srgbClr val="0070C0"/>
                </a:solidFill>
              </a:rPr>
              <a:t>раси,</a:t>
            </a:r>
            <a:r>
              <a:rPr sz="2600" spc="-50" dirty="0">
                <a:solidFill>
                  <a:srgbClr val="0070C0"/>
                </a:solidFill>
              </a:rPr>
              <a:t> </a:t>
            </a:r>
            <a:r>
              <a:rPr sz="2600" dirty="0">
                <a:solidFill>
                  <a:srgbClr val="0070C0"/>
                </a:solidFill>
              </a:rPr>
              <a:t>віку</a:t>
            </a:r>
            <a:r>
              <a:rPr sz="2600" spc="-35" dirty="0">
                <a:solidFill>
                  <a:srgbClr val="0070C0"/>
                </a:solidFill>
              </a:rPr>
              <a:t> </a:t>
            </a:r>
            <a:r>
              <a:rPr sz="2600" spc="-25" dirty="0">
                <a:solidFill>
                  <a:srgbClr val="0070C0"/>
                </a:solidFill>
              </a:rPr>
              <a:t>та </a:t>
            </a:r>
            <a:r>
              <a:rPr sz="2600" dirty="0">
                <a:solidFill>
                  <a:srgbClr val="0070C0"/>
                </a:solidFill>
              </a:rPr>
              <a:t>статусу</a:t>
            </a:r>
            <a:r>
              <a:rPr sz="2600" spc="-155" dirty="0">
                <a:solidFill>
                  <a:srgbClr val="0070C0"/>
                </a:solidFill>
              </a:rPr>
              <a:t> </a:t>
            </a:r>
            <a:r>
              <a:rPr sz="2600" spc="-10" dirty="0">
                <a:solidFill>
                  <a:srgbClr val="0070C0"/>
                </a:solidFill>
              </a:rPr>
              <a:t>паління).</a:t>
            </a:r>
            <a:endParaRPr sz="2600" dirty="0">
              <a:solidFill>
                <a:srgbClr val="0070C0"/>
              </a:solidFill>
            </a:endParaRPr>
          </a:p>
          <a:p>
            <a:pPr marL="12700" marR="5080" indent="717550">
              <a:lnSpc>
                <a:spcPct val="80000"/>
              </a:lnSpc>
              <a:spcBef>
                <a:spcPts val="1015"/>
              </a:spcBef>
            </a:pPr>
            <a:r>
              <a:rPr sz="2600" dirty="0">
                <a:solidFill>
                  <a:srgbClr val="0070C0"/>
                </a:solidFill>
              </a:rPr>
              <a:t>Таким</a:t>
            </a:r>
            <a:r>
              <a:rPr sz="2600" spc="-55" dirty="0">
                <a:solidFill>
                  <a:srgbClr val="0070C0"/>
                </a:solidFill>
              </a:rPr>
              <a:t> </a:t>
            </a:r>
            <a:r>
              <a:rPr sz="2600" dirty="0">
                <a:solidFill>
                  <a:srgbClr val="0070C0"/>
                </a:solidFill>
              </a:rPr>
              <a:t>чином,</a:t>
            </a:r>
            <a:r>
              <a:rPr sz="2600" spc="-40" dirty="0">
                <a:solidFill>
                  <a:srgbClr val="0070C0"/>
                </a:solidFill>
              </a:rPr>
              <a:t> </a:t>
            </a:r>
            <a:r>
              <a:rPr sz="2600" spc="-60" dirty="0">
                <a:solidFill>
                  <a:srgbClr val="0070C0"/>
                </a:solidFill>
              </a:rPr>
              <a:t>будь-</a:t>
            </a:r>
            <a:r>
              <a:rPr sz="2600" dirty="0">
                <a:solidFill>
                  <a:srgbClr val="0070C0"/>
                </a:solidFill>
              </a:rPr>
              <a:t>які</a:t>
            </a:r>
            <a:r>
              <a:rPr sz="2600" spc="-60" dirty="0">
                <a:solidFill>
                  <a:srgbClr val="0070C0"/>
                </a:solidFill>
              </a:rPr>
              <a:t> </a:t>
            </a:r>
            <a:r>
              <a:rPr sz="2600" spc="-35" dirty="0">
                <a:solidFill>
                  <a:srgbClr val="0070C0"/>
                </a:solidFill>
              </a:rPr>
              <a:t>результуючі</a:t>
            </a:r>
            <a:r>
              <a:rPr sz="2600" spc="-65" dirty="0">
                <a:solidFill>
                  <a:srgbClr val="0070C0"/>
                </a:solidFill>
              </a:rPr>
              <a:t> </a:t>
            </a:r>
            <a:r>
              <a:rPr sz="2600" dirty="0">
                <a:solidFill>
                  <a:srgbClr val="0070C0"/>
                </a:solidFill>
              </a:rPr>
              <a:t>відмінності</a:t>
            </a:r>
            <a:r>
              <a:rPr sz="2600" spc="-30" dirty="0">
                <a:solidFill>
                  <a:srgbClr val="0070C0"/>
                </a:solidFill>
              </a:rPr>
              <a:t> </a:t>
            </a:r>
            <a:r>
              <a:rPr sz="2600" dirty="0">
                <a:solidFill>
                  <a:srgbClr val="0070C0"/>
                </a:solidFill>
              </a:rPr>
              <a:t>між</a:t>
            </a:r>
            <a:r>
              <a:rPr sz="2600" spc="-35" dirty="0">
                <a:solidFill>
                  <a:srgbClr val="0070C0"/>
                </a:solidFill>
              </a:rPr>
              <a:t> </a:t>
            </a:r>
            <a:r>
              <a:rPr sz="2600" dirty="0">
                <a:solidFill>
                  <a:srgbClr val="0070C0"/>
                </a:solidFill>
              </a:rPr>
              <a:t>цими</a:t>
            </a:r>
            <a:r>
              <a:rPr sz="2600" spc="-50" dirty="0">
                <a:solidFill>
                  <a:srgbClr val="0070C0"/>
                </a:solidFill>
              </a:rPr>
              <a:t> </a:t>
            </a:r>
            <a:r>
              <a:rPr sz="2600" spc="-10" dirty="0">
                <a:solidFill>
                  <a:srgbClr val="0070C0"/>
                </a:solidFill>
              </a:rPr>
              <a:t>двома </a:t>
            </a:r>
            <a:r>
              <a:rPr sz="2600" dirty="0">
                <a:solidFill>
                  <a:srgbClr val="0070C0"/>
                </a:solidFill>
              </a:rPr>
              <a:t>групами</a:t>
            </a:r>
            <a:r>
              <a:rPr sz="2600" spc="-65" dirty="0">
                <a:solidFill>
                  <a:srgbClr val="0070C0"/>
                </a:solidFill>
              </a:rPr>
              <a:t> </a:t>
            </a:r>
            <a:r>
              <a:rPr sz="2600" dirty="0">
                <a:solidFill>
                  <a:srgbClr val="0070C0"/>
                </a:solidFill>
              </a:rPr>
              <a:t>не</a:t>
            </a:r>
            <a:r>
              <a:rPr sz="2600" spc="-30" dirty="0">
                <a:solidFill>
                  <a:srgbClr val="0070C0"/>
                </a:solidFill>
              </a:rPr>
              <a:t> </a:t>
            </a:r>
            <a:r>
              <a:rPr sz="2600" spc="-10" dirty="0">
                <a:solidFill>
                  <a:srgbClr val="0070C0"/>
                </a:solidFill>
              </a:rPr>
              <a:t>могли</a:t>
            </a:r>
            <a:r>
              <a:rPr sz="2600" spc="-45" dirty="0">
                <a:solidFill>
                  <a:srgbClr val="0070C0"/>
                </a:solidFill>
              </a:rPr>
              <a:t> </a:t>
            </a:r>
            <a:r>
              <a:rPr sz="2600" dirty="0">
                <a:solidFill>
                  <a:srgbClr val="0070C0"/>
                </a:solidFill>
              </a:rPr>
              <a:t>бути</a:t>
            </a:r>
            <a:r>
              <a:rPr sz="2600" spc="-65" dirty="0">
                <a:solidFill>
                  <a:srgbClr val="0070C0"/>
                </a:solidFill>
              </a:rPr>
              <a:t> </a:t>
            </a:r>
            <a:r>
              <a:rPr sz="2600" dirty="0">
                <a:solidFill>
                  <a:srgbClr val="0070C0"/>
                </a:solidFill>
              </a:rPr>
              <a:t>віднесені</a:t>
            </a:r>
            <a:r>
              <a:rPr sz="2600" spc="-25" dirty="0">
                <a:solidFill>
                  <a:srgbClr val="0070C0"/>
                </a:solidFill>
              </a:rPr>
              <a:t> </a:t>
            </a:r>
            <a:r>
              <a:rPr sz="2600" dirty="0">
                <a:solidFill>
                  <a:srgbClr val="0070C0"/>
                </a:solidFill>
              </a:rPr>
              <a:t>до</a:t>
            </a:r>
            <a:r>
              <a:rPr sz="2600" spc="-35" dirty="0">
                <a:solidFill>
                  <a:srgbClr val="0070C0"/>
                </a:solidFill>
              </a:rPr>
              <a:t> </a:t>
            </a:r>
            <a:r>
              <a:rPr sz="2600" dirty="0">
                <a:solidFill>
                  <a:srgbClr val="0070C0"/>
                </a:solidFill>
              </a:rPr>
              <a:t>відмінностей</a:t>
            </a:r>
            <a:r>
              <a:rPr sz="2600" spc="-25" dirty="0">
                <a:solidFill>
                  <a:srgbClr val="0070C0"/>
                </a:solidFill>
              </a:rPr>
              <a:t> </a:t>
            </a:r>
            <a:r>
              <a:rPr sz="2600" dirty="0">
                <a:solidFill>
                  <a:srgbClr val="0070C0"/>
                </a:solidFill>
              </a:rPr>
              <a:t>цих</a:t>
            </a:r>
            <a:r>
              <a:rPr sz="2600" spc="-40" dirty="0">
                <a:solidFill>
                  <a:srgbClr val="0070C0"/>
                </a:solidFill>
              </a:rPr>
              <a:t> </a:t>
            </a:r>
            <a:r>
              <a:rPr sz="2600" spc="-10" dirty="0">
                <a:solidFill>
                  <a:srgbClr val="0070C0"/>
                </a:solidFill>
              </a:rPr>
              <a:t>факторів.</a:t>
            </a:r>
            <a:endParaRPr sz="2600" dirty="0">
              <a:solidFill>
                <a:srgbClr val="0070C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08935" y="206434"/>
            <a:ext cx="6277865" cy="1064394"/>
          </a:xfrm>
          <a:prstGeom prst="rect">
            <a:avLst/>
          </a:prstGeom>
        </p:spPr>
        <p:txBody>
          <a:bodyPr vert="horz" wrap="square" lIns="0" tIns="12700" rIns="0" bIns="0" rtlCol="0">
            <a:spAutoFit/>
          </a:bodyPr>
          <a:lstStyle/>
          <a:p>
            <a:pPr algn="ctr">
              <a:lnSpc>
                <a:spcPts val="4105"/>
              </a:lnSpc>
              <a:spcBef>
                <a:spcPts val="100"/>
              </a:spcBef>
            </a:pPr>
            <a:r>
              <a:rPr sz="2800" i="0" spc="-90" dirty="0">
                <a:solidFill>
                  <a:schemeClr val="accent2">
                    <a:lumMod val="75000"/>
                  </a:schemeClr>
                </a:solidFill>
                <a:latin typeface="Times New Roman"/>
                <a:cs typeface="Times New Roman"/>
              </a:rPr>
              <a:t>СТРАТИФІКОВАНА</a:t>
            </a:r>
            <a:r>
              <a:rPr sz="2800" i="0" spc="-15" dirty="0">
                <a:solidFill>
                  <a:schemeClr val="accent2">
                    <a:lumMod val="75000"/>
                  </a:schemeClr>
                </a:solidFill>
                <a:latin typeface="Times New Roman"/>
                <a:cs typeface="Times New Roman"/>
              </a:rPr>
              <a:t> </a:t>
            </a:r>
            <a:r>
              <a:rPr sz="2800" i="0" spc="-20" dirty="0" smtClean="0">
                <a:solidFill>
                  <a:schemeClr val="accent2">
                    <a:lumMod val="75000"/>
                  </a:schemeClr>
                </a:solidFill>
                <a:latin typeface="Times New Roman"/>
                <a:cs typeface="Times New Roman"/>
              </a:rPr>
              <a:t>РАНДОМІЗАЦІЯ</a:t>
            </a:r>
            <a:r>
              <a:rPr lang="uk-UA" sz="1600" i="0" spc="-10" dirty="0" smtClean="0">
                <a:solidFill>
                  <a:srgbClr val="0070C0"/>
                </a:solidFill>
                <a:latin typeface="Times New Roman"/>
                <a:cs typeface="Times New Roman"/>
              </a:rPr>
              <a:t/>
            </a:r>
            <a:br>
              <a:rPr lang="uk-UA" sz="1600" i="0" spc="-10" dirty="0" smtClean="0">
                <a:solidFill>
                  <a:srgbClr val="0070C0"/>
                </a:solidFill>
                <a:latin typeface="Times New Roman"/>
                <a:cs typeface="Times New Roman"/>
              </a:rPr>
            </a:br>
            <a:r>
              <a:rPr lang="uk-UA" sz="1600" i="0" spc="-10" dirty="0" smtClean="0">
                <a:solidFill>
                  <a:srgbClr val="0070C0"/>
                </a:solidFill>
                <a:latin typeface="Times New Roman"/>
                <a:cs typeface="Times New Roman"/>
              </a:rPr>
              <a:t> (</a:t>
            </a:r>
            <a:r>
              <a:rPr lang="uk-UA" sz="1600" b="1" spc="-50" dirty="0" smtClean="0">
                <a:solidFill>
                  <a:srgbClr val="0070C0"/>
                </a:solidFill>
                <a:latin typeface="Times New Roman"/>
                <a:cs typeface="Times New Roman"/>
              </a:rPr>
              <a:t>ПРЕСТРАТИФІКАЦІЯ</a:t>
            </a:r>
            <a:r>
              <a:rPr lang="uk-UA" sz="1600" b="1" spc="-65" dirty="0" smtClean="0">
                <a:solidFill>
                  <a:srgbClr val="0070C0"/>
                </a:solidFill>
                <a:latin typeface="Times New Roman"/>
                <a:cs typeface="Times New Roman"/>
              </a:rPr>
              <a:t> </a:t>
            </a:r>
            <a:r>
              <a:rPr lang="uk-UA" sz="1600" b="1" dirty="0">
                <a:solidFill>
                  <a:srgbClr val="0070C0"/>
                </a:solidFill>
                <a:latin typeface="Times New Roman"/>
                <a:cs typeface="Times New Roman"/>
              </a:rPr>
              <a:t>АБО</a:t>
            </a:r>
            <a:r>
              <a:rPr lang="uk-UA" sz="1600" b="1" spc="-40" dirty="0">
                <a:solidFill>
                  <a:srgbClr val="0070C0"/>
                </a:solidFill>
                <a:latin typeface="Times New Roman"/>
                <a:cs typeface="Times New Roman"/>
              </a:rPr>
              <a:t> </a:t>
            </a:r>
            <a:r>
              <a:rPr lang="uk-UA" sz="1600" b="1" spc="-30" dirty="0">
                <a:solidFill>
                  <a:srgbClr val="0070C0"/>
                </a:solidFill>
                <a:latin typeface="Times New Roman"/>
                <a:cs typeface="Times New Roman"/>
              </a:rPr>
              <a:t>БЛОКУВАННЯ)</a:t>
            </a:r>
            <a:endParaRPr lang="uk-UA" sz="1600" dirty="0">
              <a:solidFill>
                <a:srgbClr val="0070C0"/>
              </a:solidFill>
              <a:latin typeface="Times New Roman"/>
              <a:cs typeface="Times New Roman"/>
            </a:endParaRPr>
          </a:p>
        </p:txBody>
      </p:sp>
      <p:sp>
        <p:nvSpPr>
          <p:cNvPr id="3" name="object 3"/>
          <p:cNvSpPr txBox="1"/>
          <p:nvPr/>
        </p:nvSpPr>
        <p:spPr>
          <a:xfrm>
            <a:off x="990600" y="1270828"/>
            <a:ext cx="10307320" cy="3569054"/>
          </a:xfrm>
          <a:prstGeom prst="rect">
            <a:avLst/>
          </a:prstGeom>
        </p:spPr>
        <p:txBody>
          <a:bodyPr vert="horz" wrap="square" lIns="0" tIns="93345" rIns="0" bIns="0" rtlCol="0">
            <a:spAutoFit/>
          </a:bodyPr>
          <a:lstStyle/>
          <a:p>
            <a:pPr marL="12700" marR="341630" indent="537845">
              <a:lnSpc>
                <a:spcPts val="3030"/>
              </a:lnSpc>
              <a:spcBef>
                <a:spcPts val="869"/>
              </a:spcBef>
            </a:pPr>
            <a:r>
              <a:rPr sz="2800" dirty="0" smtClean="0">
                <a:solidFill>
                  <a:srgbClr val="0070C0"/>
                </a:solidFill>
                <a:latin typeface="Times New Roman"/>
                <a:cs typeface="Times New Roman"/>
              </a:rPr>
              <a:t>Це</a:t>
            </a:r>
            <a:r>
              <a:rPr sz="2800" spc="-105" dirty="0" smtClean="0">
                <a:solidFill>
                  <a:srgbClr val="0070C0"/>
                </a:solidFill>
                <a:latin typeface="Times New Roman"/>
                <a:cs typeface="Times New Roman"/>
              </a:rPr>
              <a:t> </a:t>
            </a:r>
            <a:r>
              <a:rPr sz="2800" dirty="0">
                <a:solidFill>
                  <a:srgbClr val="0070C0"/>
                </a:solidFill>
                <a:latin typeface="Times New Roman"/>
                <a:cs typeface="Times New Roman"/>
              </a:rPr>
              <a:t>поєднання</a:t>
            </a:r>
            <a:r>
              <a:rPr sz="2800" spc="-100" dirty="0">
                <a:solidFill>
                  <a:srgbClr val="0070C0"/>
                </a:solidFill>
                <a:latin typeface="Times New Roman"/>
                <a:cs typeface="Times New Roman"/>
              </a:rPr>
              <a:t> </a:t>
            </a:r>
            <a:r>
              <a:rPr sz="2800" spc="-10" dirty="0">
                <a:solidFill>
                  <a:srgbClr val="0070C0"/>
                </a:solidFill>
                <a:latin typeface="Times New Roman"/>
                <a:cs typeface="Times New Roman"/>
              </a:rPr>
              <a:t>методів</a:t>
            </a:r>
            <a:r>
              <a:rPr sz="2800" spc="-70" dirty="0">
                <a:solidFill>
                  <a:srgbClr val="0070C0"/>
                </a:solidFill>
                <a:latin typeface="Times New Roman"/>
                <a:cs typeface="Times New Roman"/>
              </a:rPr>
              <a:t> </a:t>
            </a:r>
            <a:r>
              <a:rPr sz="2800" dirty="0">
                <a:solidFill>
                  <a:srgbClr val="0070C0"/>
                </a:solidFill>
                <a:latin typeface="Times New Roman"/>
                <a:cs typeface="Times New Roman"/>
              </a:rPr>
              <a:t>рандомізації</a:t>
            </a:r>
            <a:r>
              <a:rPr sz="2800" spc="-110" dirty="0">
                <a:solidFill>
                  <a:srgbClr val="0070C0"/>
                </a:solidFill>
                <a:latin typeface="Times New Roman"/>
                <a:cs typeface="Times New Roman"/>
              </a:rPr>
              <a:t> </a:t>
            </a:r>
            <a:r>
              <a:rPr sz="2800" dirty="0">
                <a:solidFill>
                  <a:srgbClr val="0070C0"/>
                </a:solidFill>
                <a:latin typeface="Times New Roman"/>
                <a:cs typeface="Times New Roman"/>
              </a:rPr>
              <a:t>та</a:t>
            </a:r>
            <a:r>
              <a:rPr sz="2800" spc="-105" dirty="0">
                <a:solidFill>
                  <a:srgbClr val="0070C0"/>
                </a:solidFill>
                <a:latin typeface="Times New Roman"/>
                <a:cs typeface="Times New Roman"/>
              </a:rPr>
              <a:t> </a:t>
            </a:r>
            <a:r>
              <a:rPr sz="2800" dirty="0">
                <a:solidFill>
                  <a:srgbClr val="0070C0"/>
                </a:solidFill>
                <a:latin typeface="Times New Roman"/>
                <a:cs typeface="Times New Roman"/>
              </a:rPr>
              <a:t>зіставлення.</a:t>
            </a:r>
            <a:r>
              <a:rPr sz="2800" spc="-80" dirty="0">
                <a:solidFill>
                  <a:srgbClr val="0070C0"/>
                </a:solidFill>
                <a:latin typeface="Times New Roman"/>
                <a:cs typeface="Times New Roman"/>
              </a:rPr>
              <a:t> </a:t>
            </a:r>
            <a:r>
              <a:rPr sz="2800" spc="-10" dirty="0">
                <a:solidFill>
                  <a:srgbClr val="0070C0"/>
                </a:solidFill>
                <a:latin typeface="Times New Roman"/>
                <a:cs typeface="Times New Roman"/>
              </a:rPr>
              <a:t>Популяція, </a:t>
            </a:r>
            <a:r>
              <a:rPr sz="2800" dirty="0">
                <a:solidFill>
                  <a:srgbClr val="0070C0"/>
                </a:solidFill>
                <a:latin typeface="Times New Roman"/>
                <a:cs typeface="Times New Roman"/>
              </a:rPr>
              <a:t>яка</a:t>
            </a:r>
            <a:r>
              <a:rPr sz="2800" spc="-80" dirty="0">
                <a:solidFill>
                  <a:srgbClr val="0070C0"/>
                </a:solidFill>
                <a:latin typeface="Times New Roman"/>
                <a:cs typeface="Times New Roman"/>
              </a:rPr>
              <a:t> </a:t>
            </a:r>
            <a:r>
              <a:rPr sz="2800" spc="-10" dirty="0">
                <a:solidFill>
                  <a:srgbClr val="0070C0"/>
                </a:solidFill>
                <a:latin typeface="Times New Roman"/>
                <a:cs typeface="Times New Roman"/>
              </a:rPr>
              <a:t>вивчається,</a:t>
            </a:r>
            <a:r>
              <a:rPr sz="2800" spc="-75" dirty="0">
                <a:solidFill>
                  <a:srgbClr val="0070C0"/>
                </a:solidFill>
                <a:latin typeface="Times New Roman"/>
                <a:cs typeface="Times New Roman"/>
              </a:rPr>
              <a:t> </a:t>
            </a:r>
            <a:r>
              <a:rPr sz="2800" spc="-20" dirty="0">
                <a:solidFill>
                  <a:srgbClr val="0070C0"/>
                </a:solidFill>
                <a:latin typeface="Times New Roman"/>
                <a:cs typeface="Times New Roman"/>
              </a:rPr>
              <a:t>спочатку</a:t>
            </a:r>
            <a:r>
              <a:rPr sz="2800" spc="-80" dirty="0">
                <a:solidFill>
                  <a:srgbClr val="0070C0"/>
                </a:solidFill>
                <a:latin typeface="Times New Roman"/>
                <a:cs typeface="Times New Roman"/>
              </a:rPr>
              <a:t> </a:t>
            </a:r>
            <a:r>
              <a:rPr sz="2800" spc="-10" dirty="0">
                <a:solidFill>
                  <a:srgbClr val="0070C0"/>
                </a:solidFill>
                <a:latin typeface="Times New Roman"/>
                <a:cs typeface="Times New Roman"/>
              </a:rPr>
              <a:t>поділяється</a:t>
            </a:r>
            <a:r>
              <a:rPr sz="2800" spc="-90" dirty="0">
                <a:solidFill>
                  <a:srgbClr val="0070C0"/>
                </a:solidFill>
                <a:latin typeface="Times New Roman"/>
                <a:cs typeface="Times New Roman"/>
              </a:rPr>
              <a:t> </a:t>
            </a:r>
            <a:r>
              <a:rPr sz="2800" dirty="0">
                <a:solidFill>
                  <a:srgbClr val="0070C0"/>
                </a:solidFill>
                <a:latin typeface="Times New Roman"/>
                <a:cs typeface="Times New Roman"/>
              </a:rPr>
              <a:t>або</a:t>
            </a:r>
            <a:r>
              <a:rPr sz="2800" spc="-90" dirty="0">
                <a:solidFill>
                  <a:srgbClr val="0070C0"/>
                </a:solidFill>
                <a:latin typeface="Times New Roman"/>
                <a:cs typeface="Times New Roman"/>
              </a:rPr>
              <a:t> </a:t>
            </a:r>
            <a:r>
              <a:rPr sz="2800" spc="-10" dirty="0">
                <a:solidFill>
                  <a:srgbClr val="0070C0"/>
                </a:solidFill>
                <a:latin typeface="Times New Roman"/>
                <a:cs typeface="Times New Roman"/>
              </a:rPr>
              <a:t>стратифікується</a:t>
            </a:r>
            <a:r>
              <a:rPr sz="2800" spc="-95" dirty="0">
                <a:solidFill>
                  <a:srgbClr val="0070C0"/>
                </a:solidFill>
                <a:latin typeface="Times New Roman"/>
                <a:cs typeface="Times New Roman"/>
              </a:rPr>
              <a:t> </a:t>
            </a:r>
            <a:r>
              <a:rPr sz="2800" spc="-25" dirty="0">
                <a:solidFill>
                  <a:srgbClr val="0070C0"/>
                </a:solidFill>
                <a:latin typeface="Times New Roman"/>
                <a:cs typeface="Times New Roman"/>
              </a:rPr>
              <a:t>на</a:t>
            </a:r>
            <a:endParaRPr sz="2800" dirty="0">
              <a:solidFill>
                <a:srgbClr val="0070C0"/>
              </a:solidFill>
              <a:latin typeface="Times New Roman"/>
              <a:cs typeface="Times New Roman"/>
            </a:endParaRPr>
          </a:p>
          <a:p>
            <a:pPr marL="12700" marR="210820">
              <a:lnSpc>
                <a:spcPts val="3020"/>
              </a:lnSpc>
              <a:tabLst>
                <a:tab pos="4123690" algn="l"/>
              </a:tabLst>
            </a:pPr>
            <a:r>
              <a:rPr sz="2800" dirty="0">
                <a:solidFill>
                  <a:srgbClr val="0070C0"/>
                </a:solidFill>
                <a:latin typeface="Times New Roman"/>
                <a:cs typeface="Times New Roman"/>
              </a:rPr>
              <a:t>підгрупи</a:t>
            </a:r>
            <a:r>
              <a:rPr sz="2800" spc="-114" dirty="0">
                <a:solidFill>
                  <a:srgbClr val="0070C0"/>
                </a:solidFill>
                <a:latin typeface="Times New Roman"/>
                <a:cs typeface="Times New Roman"/>
              </a:rPr>
              <a:t> </a:t>
            </a:r>
            <a:r>
              <a:rPr sz="2800" dirty="0">
                <a:solidFill>
                  <a:srgbClr val="0070C0"/>
                </a:solidFill>
                <a:latin typeface="Times New Roman"/>
                <a:cs typeface="Times New Roman"/>
              </a:rPr>
              <a:t>("блоки"),</a:t>
            </a:r>
            <a:r>
              <a:rPr sz="2800" spc="-90" dirty="0">
                <a:solidFill>
                  <a:srgbClr val="0070C0"/>
                </a:solidFill>
                <a:latin typeface="Times New Roman"/>
                <a:cs typeface="Times New Roman"/>
              </a:rPr>
              <a:t> </a:t>
            </a:r>
            <a:r>
              <a:rPr sz="2800" dirty="0">
                <a:solidFill>
                  <a:srgbClr val="0070C0"/>
                </a:solidFill>
                <a:latin typeface="Times New Roman"/>
                <a:cs typeface="Times New Roman"/>
              </a:rPr>
              <a:t>які</a:t>
            </a:r>
            <a:r>
              <a:rPr sz="2800" spc="-105" dirty="0">
                <a:solidFill>
                  <a:srgbClr val="0070C0"/>
                </a:solidFill>
                <a:latin typeface="Times New Roman"/>
                <a:cs typeface="Times New Roman"/>
              </a:rPr>
              <a:t> </a:t>
            </a:r>
            <a:r>
              <a:rPr sz="2800" dirty="0">
                <a:solidFill>
                  <a:srgbClr val="0070C0"/>
                </a:solidFill>
                <a:latin typeface="Times New Roman"/>
                <a:cs typeface="Times New Roman"/>
              </a:rPr>
              <a:t>є</a:t>
            </a:r>
            <a:r>
              <a:rPr sz="2800" spc="-105" dirty="0">
                <a:solidFill>
                  <a:srgbClr val="0070C0"/>
                </a:solidFill>
                <a:latin typeface="Times New Roman"/>
                <a:cs typeface="Times New Roman"/>
              </a:rPr>
              <a:t> </a:t>
            </a:r>
            <a:r>
              <a:rPr sz="2800" dirty="0">
                <a:solidFill>
                  <a:srgbClr val="0070C0"/>
                </a:solidFill>
                <a:latin typeface="Times New Roman"/>
                <a:cs typeface="Times New Roman"/>
              </a:rPr>
              <a:t>внутрішньо</a:t>
            </a:r>
            <a:r>
              <a:rPr sz="2800" spc="-105" dirty="0">
                <a:solidFill>
                  <a:srgbClr val="0070C0"/>
                </a:solidFill>
                <a:latin typeface="Times New Roman"/>
                <a:cs typeface="Times New Roman"/>
              </a:rPr>
              <a:t> </a:t>
            </a:r>
            <a:r>
              <a:rPr sz="2800" spc="-10" dirty="0">
                <a:solidFill>
                  <a:srgbClr val="0070C0"/>
                </a:solidFill>
                <a:latin typeface="Times New Roman"/>
                <a:cs typeface="Times New Roman"/>
              </a:rPr>
              <a:t>однорідними</a:t>
            </a:r>
            <a:r>
              <a:rPr sz="2800" spc="-114" dirty="0">
                <a:solidFill>
                  <a:srgbClr val="0070C0"/>
                </a:solidFill>
                <a:latin typeface="Times New Roman"/>
                <a:cs typeface="Times New Roman"/>
              </a:rPr>
              <a:t> </a:t>
            </a:r>
            <a:r>
              <a:rPr sz="2800" dirty="0">
                <a:solidFill>
                  <a:srgbClr val="0070C0"/>
                </a:solidFill>
                <a:latin typeface="Times New Roman"/>
                <a:cs typeface="Times New Roman"/>
              </a:rPr>
              <a:t>щодо</a:t>
            </a:r>
            <a:r>
              <a:rPr sz="2800" spc="-95" dirty="0">
                <a:solidFill>
                  <a:srgbClr val="0070C0"/>
                </a:solidFill>
                <a:latin typeface="Times New Roman"/>
                <a:cs typeface="Times New Roman"/>
              </a:rPr>
              <a:t> </a:t>
            </a:r>
            <a:r>
              <a:rPr sz="2800" spc="-10" dirty="0">
                <a:solidFill>
                  <a:srgbClr val="0070C0"/>
                </a:solidFill>
                <a:latin typeface="Times New Roman"/>
                <a:cs typeface="Times New Roman"/>
              </a:rPr>
              <a:t>важливих потенційних</a:t>
            </a:r>
            <a:r>
              <a:rPr sz="2800" spc="-100" dirty="0">
                <a:solidFill>
                  <a:srgbClr val="0070C0"/>
                </a:solidFill>
                <a:latin typeface="Times New Roman"/>
                <a:cs typeface="Times New Roman"/>
              </a:rPr>
              <a:t> </a:t>
            </a:r>
            <a:r>
              <a:rPr sz="2800" spc="-10" dirty="0">
                <a:solidFill>
                  <a:srgbClr val="0070C0"/>
                </a:solidFill>
                <a:latin typeface="Times New Roman"/>
                <a:cs typeface="Times New Roman"/>
              </a:rPr>
              <a:t>факторів,</a:t>
            </a:r>
            <a:r>
              <a:rPr sz="2800" spc="-95" dirty="0">
                <a:solidFill>
                  <a:srgbClr val="0070C0"/>
                </a:solidFill>
                <a:latin typeface="Times New Roman"/>
                <a:cs typeface="Times New Roman"/>
              </a:rPr>
              <a:t> </a:t>
            </a:r>
            <a:r>
              <a:rPr sz="2800" spc="-25" dirty="0">
                <a:solidFill>
                  <a:srgbClr val="0070C0"/>
                </a:solidFill>
                <a:latin typeface="Times New Roman"/>
                <a:cs typeface="Times New Roman"/>
              </a:rPr>
              <a:t>які</a:t>
            </a:r>
            <a:r>
              <a:rPr sz="2800" dirty="0">
                <a:solidFill>
                  <a:srgbClr val="0070C0"/>
                </a:solidFill>
                <a:latin typeface="Times New Roman"/>
                <a:cs typeface="Times New Roman"/>
              </a:rPr>
              <a:t>	можуть</a:t>
            </a:r>
            <a:r>
              <a:rPr sz="2800" spc="-95" dirty="0">
                <a:solidFill>
                  <a:srgbClr val="0070C0"/>
                </a:solidFill>
                <a:latin typeface="Times New Roman"/>
                <a:cs typeface="Times New Roman"/>
              </a:rPr>
              <a:t> </a:t>
            </a:r>
            <a:r>
              <a:rPr sz="2800" spc="-10" dirty="0">
                <a:solidFill>
                  <a:srgbClr val="0070C0"/>
                </a:solidFill>
                <a:latin typeface="Times New Roman"/>
                <a:cs typeface="Times New Roman"/>
              </a:rPr>
              <a:t>впливати</a:t>
            </a:r>
            <a:r>
              <a:rPr sz="2800" spc="-80" dirty="0">
                <a:solidFill>
                  <a:srgbClr val="0070C0"/>
                </a:solidFill>
                <a:latin typeface="Times New Roman"/>
                <a:cs typeface="Times New Roman"/>
              </a:rPr>
              <a:t> </a:t>
            </a:r>
            <a:r>
              <a:rPr sz="2800" dirty="0">
                <a:solidFill>
                  <a:srgbClr val="0070C0"/>
                </a:solidFill>
                <a:latin typeface="Times New Roman"/>
                <a:cs typeface="Times New Roman"/>
              </a:rPr>
              <a:t>на</a:t>
            </a:r>
            <a:r>
              <a:rPr sz="2800" spc="-105" dirty="0">
                <a:solidFill>
                  <a:srgbClr val="0070C0"/>
                </a:solidFill>
                <a:latin typeface="Times New Roman"/>
                <a:cs typeface="Times New Roman"/>
              </a:rPr>
              <a:t> </a:t>
            </a:r>
            <a:r>
              <a:rPr sz="2800" spc="-10" dirty="0">
                <a:solidFill>
                  <a:srgbClr val="0070C0"/>
                </a:solidFill>
                <a:latin typeface="Times New Roman"/>
                <a:cs typeface="Times New Roman"/>
              </a:rPr>
              <a:t>результат</a:t>
            </a:r>
            <a:endParaRPr sz="2800" dirty="0">
              <a:solidFill>
                <a:srgbClr val="0070C0"/>
              </a:solidFill>
              <a:latin typeface="Times New Roman"/>
              <a:cs typeface="Times New Roman"/>
            </a:endParaRPr>
          </a:p>
          <a:p>
            <a:pPr marL="12700">
              <a:lnSpc>
                <a:spcPts val="2815"/>
              </a:lnSpc>
            </a:pPr>
            <a:r>
              <a:rPr sz="2800" dirty="0">
                <a:solidFill>
                  <a:srgbClr val="0070C0"/>
                </a:solidFill>
                <a:latin typeface="Times New Roman"/>
                <a:cs typeface="Times New Roman"/>
              </a:rPr>
              <a:t>(наприклад,</a:t>
            </a:r>
            <a:r>
              <a:rPr sz="2800" spc="-85" dirty="0">
                <a:solidFill>
                  <a:srgbClr val="0070C0"/>
                </a:solidFill>
                <a:latin typeface="Times New Roman"/>
                <a:cs typeface="Times New Roman"/>
              </a:rPr>
              <a:t> </a:t>
            </a:r>
            <a:r>
              <a:rPr sz="2800" dirty="0">
                <a:solidFill>
                  <a:srgbClr val="0070C0"/>
                </a:solidFill>
                <a:latin typeface="Times New Roman"/>
                <a:cs typeface="Times New Roman"/>
              </a:rPr>
              <a:t>статі,</a:t>
            </a:r>
            <a:r>
              <a:rPr sz="2800" spc="-95" dirty="0">
                <a:solidFill>
                  <a:srgbClr val="0070C0"/>
                </a:solidFill>
                <a:latin typeface="Times New Roman"/>
                <a:cs typeface="Times New Roman"/>
              </a:rPr>
              <a:t> </a:t>
            </a:r>
            <a:r>
              <a:rPr sz="2800" dirty="0">
                <a:solidFill>
                  <a:srgbClr val="0070C0"/>
                </a:solidFill>
                <a:latin typeface="Times New Roman"/>
                <a:cs typeface="Times New Roman"/>
              </a:rPr>
              <a:t>раси,</a:t>
            </a:r>
            <a:r>
              <a:rPr sz="2800" spc="-95" dirty="0">
                <a:solidFill>
                  <a:srgbClr val="0070C0"/>
                </a:solidFill>
                <a:latin typeface="Times New Roman"/>
                <a:cs typeface="Times New Roman"/>
              </a:rPr>
              <a:t> </a:t>
            </a:r>
            <a:r>
              <a:rPr sz="2800" spc="-55" dirty="0">
                <a:solidFill>
                  <a:srgbClr val="0070C0"/>
                </a:solidFill>
                <a:latin typeface="Times New Roman"/>
                <a:cs typeface="Times New Roman"/>
              </a:rPr>
              <a:t>віку,</a:t>
            </a:r>
            <a:r>
              <a:rPr sz="2800" spc="-95" dirty="0">
                <a:solidFill>
                  <a:srgbClr val="0070C0"/>
                </a:solidFill>
                <a:latin typeface="Times New Roman"/>
                <a:cs typeface="Times New Roman"/>
              </a:rPr>
              <a:t> </a:t>
            </a:r>
            <a:r>
              <a:rPr sz="2800" spc="-10" dirty="0">
                <a:solidFill>
                  <a:srgbClr val="0070C0"/>
                </a:solidFill>
                <a:latin typeface="Times New Roman"/>
                <a:cs typeface="Times New Roman"/>
              </a:rPr>
              <a:t>тяжкості</a:t>
            </a:r>
            <a:r>
              <a:rPr sz="2800" spc="-95" dirty="0">
                <a:solidFill>
                  <a:srgbClr val="0070C0"/>
                </a:solidFill>
                <a:latin typeface="Times New Roman"/>
                <a:cs typeface="Times New Roman"/>
              </a:rPr>
              <a:t> </a:t>
            </a:r>
            <a:r>
              <a:rPr sz="2800" spc="-10" dirty="0">
                <a:solidFill>
                  <a:srgbClr val="0070C0"/>
                </a:solidFill>
                <a:latin typeface="Times New Roman"/>
                <a:cs typeface="Times New Roman"/>
              </a:rPr>
              <a:t>захворювання).</a:t>
            </a:r>
            <a:r>
              <a:rPr sz="2800" spc="-95" dirty="0">
                <a:solidFill>
                  <a:srgbClr val="0070C0"/>
                </a:solidFill>
                <a:latin typeface="Times New Roman"/>
                <a:cs typeface="Times New Roman"/>
              </a:rPr>
              <a:t> </a:t>
            </a:r>
            <a:r>
              <a:rPr sz="2800" spc="-10" dirty="0">
                <a:solidFill>
                  <a:srgbClr val="0070C0"/>
                </a:solidFill>
                <a:latin typeface="Times New Roman"/>
                <a:cs typeface="Times New Roman"/>
              </a:rPr>
              <a:t>Потім</a:t>
            </a:r>
            <a:endParaRPr sz="2800" dirty="0">
              <a:solidFill>
                <a:srgbClr val="0070C0"/>
              </a:solidFill>
              <a:latin typeface="Times New Roman"/>
              <a:cs typeface="Times New Roman"/>
            </a:endParaRPr>
          </a:p>
          <a:p>
            <a:pPr marL="12700" marR="57150">
              <a:lnSpc>
                <a:spcPct val="90000"/>
              </a:lnSpc>
              <a:spcBef>
                <a:spcPts val="170"/>
              </a:spcBef>
            </a:pPr>
            <a:r>
              <a:rPr sz="2800" spc="-40" dirty="0">
                <a:solidFill>
                  <a:srgbClr val="0070C0"/>
                </a:solidFill>
                <a:latin typeface="Times New Roman"/>
                <a:cs typeface="Times New Roman"/>
              </a:rPr>
              <a:t>однакову</a:t>
            </a:r>
            <a:r>
              <a:rPr sz="2800" spc="-85" dirty="0">
                <a:solidFill>
                  <a:srgbClr val="0070C0"/>
                </a:solidFill>
                <a:latin typeface="Times New Roman"/>
                <a:cs typeface="Times New Roman"/>
              </a:rPr>
              <a:t> </a:t>
            </a:r>
            <a:r>
              <a:rPr sz="2800" dirty="0">
                <a:solidFill>
                  <a:srgbClr val="0070C0"/>
                </a:solidFill>
                <a:latin typeface="Times New Roman"/>
                <a:cs typeface="Times New Roman"/>
              </a:rPr>
              <a:t>кількість</a:t>
            </a:r>
            <a:r>
              <a:rPr sz="2800" spc="-85" dirty="0">
                <a:solidFill>
                  <a:srgbClr val="0070C0"/>
                </a:solidFill>
                <a:latin typeface="Times New Roman"/>
                <a:cs typeface="Times New Roman"/>
              </a:rPr>
              <a:t> </a:t>
            </a:r>
            <a:r>
              <a:rPr sz="2800" dirty="0">
                <a:solidFill>
                  <a:srgbClr val="0070C0"/>
                </a:solidFill>
                <a:latin typeface="Times New Roman"/>
                <a:cs typeface="Times New Roman"/>
              </a:rPr>
              <a:t>пацієнтів</a:t>
            </a:r>
            <a:r>
              <a:rPr sz="2800" spc="-100" dirty="0">
                <a:solidFill>
                  <a:srgbClr val="0070C0"/>
                </a:solidFill>
                <a:latin typeface="Times New Roman"/>
                <a:cs typeface="Times New Roman"/>
              </a:rPr>
              <a:t> </a:t>
            </a:r>
            <a:r>
              <a:rPr sz="2800" dirty="0">
                <a:solidFill>
                  <a:srgbClr val="0070C0"/>
                </a:solidFill>
                <a:latin typeface="Times New Roman"/>
                <a:cs typeface="Times New Roman"/>
              </a:rPr>
              <a:t>з</a:t>
            </a:r>
            <a:r>
              <a:rPr sz="2800" spc="-100" dirty="0">
                <a:solidFill>
                  <a:srgbClr val="0070C0"/>
                </a:solidFill>
                <a:latin typeface="Times New Roman"/>
                <a:cs typeface="Times New Roman"/>
              </a:rPr>
              <a:t> </a:t>
            </a:r>
            <a:r>
              <a:rPr sz="2800" spc="-30" dirty="0">
                <a:solidFill>
                  <a:srgbClr val="0070C0"/>
                </a:solidFill>
                <a:latin typeface="Times New Roman"/>
                <a:cs typeface="Times New Roman"/>
              </a:rPr>
              <a:t>кожної</a:t>
            </a:r>
            <a:r>
              <a:rPr sz="2800" spc="-95" dirty="0">
                <a:solidFill>
                  <a:srgbClr val="0070C0"/>
                </a:solidFill>
                <a:latin typeface="Times New Roman"/>
                <a:cs typeface="Times New Roman"/>
              </a:rPr>
              <a:t> </a:t>
            </a:r>
            <a:r>
              <a:rPr sz="2800" dirty="0">
                <a:solidFill>
                  <a:srgbClr val="0070C0"/>
                </a:solidFill>
                <a:latin typeface="Times New Roman"/>
                <a:cs typeface="Times New Roman"/>
              </a:rPr>
              <a:t>підгрупи</a:t>
            </a:r>
            <a:r>
              <a:rPr sz="2800" spc="-105" dirty="0">
                <a:solidFill>
                  <a:srgbClr val="0070C0"/>
                </a:solidFill>
                <a:latin typeface="Times New Roman"/>
                <a:cs typeface="Times New Roman"/>
              </a:rPr>
              <a:t> </a:t>
            </a:r>
            <a:r>
              <a:rPr sz="2800" spc="-20" dirty="0">
                <a:solidFill>
                  <a:srgbClr val="0070C0"/>
                </a:solidFill>
                <a:latin typeface="Times New Roman"/>
                <a:cs typeface="Times New Roman"/>
              </a:rPr>
              <a:t>випадковим</a:t>
            </a:r>
            <a:r>
              <a:rPr sz="2800" spc="-85" dirty="0">
                <a:solidFill>
                  <a:srgbClr val="0070C0"/>
                </a:solidFill>
                <a:latin typeface="Times New Roman"/>
                <a:cs typeface="Times New Roman"/>
              </a:rPr>
              <a:t> </a:t>
            </a:r>
            <a:r>
              <a:rPr sz="2800" spc="-10" dirty="0">
                <a:solidFill>
                  <a:srgbClr val="0070C0"/>
                </a:solidFill>
                <a:latin typeface="Times New Roman"/>
                <a:cs typeface="Times New Roman"/>
              </a:rPr>
              <a:t>чином </a:t>
            </a:r>
            <a:r>
              <a:rPr sz="2800" spc="-20" dirty="0">
                <a:solidFill>
                  <a:srgbClr val="0070C0"/>
                </a:solidFill>
                <a:latin typeface="Times New Roman"/>
                <a:cs typeface="Times New Roman"/>
              </a:rPr>
              <a:t>розподіляють</a:t>
            </a:r>
            <a:r>
              <a:rPr sz="2800" spc="-55" dirty="0">
                <a:solidFill>
                  <a:srgbClr val="0070C0"/>
                </a:solidFill>
                <a:latin typeface="Times New Roman"/>
                <a:cs typeface="Times New Roman"/>
              </a:rPr>
              <a:t> </a:t>
            </a:r>
            <a:r>
              <a:rPr sz="2800" dirty="0">
                <a:solidFill>
                  <a:srgbClr val="0070C0"/>
                </a:solidFill>
                <a:latin typeface="Times New Roman"/>
                <a:cs typeface="Times New Roman"/>
              </a:rPr>
              <a:t>на</a:t>
            </a:r>
            <a:r>
              <a:rPr sz="2800" spc="-55" dirty="0">
                <a:solidFill>
                  <a:srgbClr val="0070C0"/>
                </a:solidFill>
                <a:latin typeface="Times New Roman"/>
                <a:cs typeface="Times New Roman"/>
              </a:rPr>
              <a:t> </a:t>
            </a:r>
            <a:r>
              <a:rPr sz="2800" spc="-10" dirty="0">
                <a:solidFill>
                  <a:srgbClr val="0070C0"/>
                </a:solidFill>
                <a:latin typeface="Times New Roman"/>
                <a:cs typeface="Times New Roman"/>
              </a:rPr>
              <a:t>експериментальну</a:t>
            </a:r>
            <a:r>
              <a:rPr sz="2800" spc="-20" dirty="0">
                <a:solidFill>
                  <a:srgbClr val="0070C0"/>
                </a:solidFill>
                <a:latin typeface="Times New Roman"/>
                <a:cs typeface="Times New Roman"/>
              </a:rPr>
              <a:t> </a:t>
            </a:r>
            <a:r>
              <a:rPr sz="2800" dirty="0">
                <a:solidFill>
                  <a:srgbClr val="0070C0"/>
                </a:solidFill>
                <a:latin typeface="Times New Roman"/>
                <a:cs typeface="Times New Roman"/>
              </a:rPr>
              <a:t>та</a:t>
            </a:r>
            <a:r>
              <a:rPr sz="2800" spc="-60" dirty="0">
                <a:solidFill>
                  <a:srgbClr val="0070C0"/>
                </a:solidFill>
                <a:latin typeface="Times New Roman"/>
                <a:cs typeface="Times New Roman"/>
              </a:rPr>
              <a:t> </a:t>
            </a:r>
            <a:r>
              <a:rPr sz="2800" spc="-20" dirty="0">
                <a:solidFill>
                  <a:srgbClr val="0070C0"/>
                </a:solidFill>
                <a:latin typeface="Times New Roman"/>
                <a:cs typeface="Times New Roman"/>
              </a:rPr>
              <a:t>контрольну</a:t>
            </a:r>
            <a:r>
              <a:rPr sz="2800" spc="-40" dirty="0">
                <a:solidFill>
                  <a:srgbClr val="0070C0"/>
                </a:solidFill>
                <a:latin typeface="Times New Roman"/>
                <a:cs typeface="Times New Roman"/>
              </a:rPr>
              <a:t> </a:t>
            </a:r>
            <a:r>
              <a:rPr sz="2800" dirty="0">
                <a:solidFill>
                  <a:srgbClr val="0070C0"/>
                </a:solidFill>
                <a:latin typeface="Times New Roman"/>
                <a:cs typeface="Times New Roman"/>
              </a:rPr>
              <a:t>групи.</a:t>
            </a:r>
            <a:r>
              <a:rPr sz="2800" spc="-55" dirty="0">
                <a:solidFill>
                  <a:srgbClr val="0070C0"/>
                </a:solidFill>
                <a:latin typeface="Times New Roman"/>
                <a:cs typeface="Times New Roman"/>
              </a:rPr>
              <a:t> </a:t>
            </a:r>
            <a:r>
              <a:rPr sz="2800" dirty="0">
                <a:solidFill>
                  <a:srgbClr val="0070C0"/>
                </a:solidFill>
                <a:latin typeface="Times New Roman"/>
                <a:cs typeface="Times New Roman"/>
              </a:rPr>
              <a:t>Дві</a:t>
            </a:r>
            <a:r>
              <a:rPr sz="2800" spc="-55" dirty="0">
                <a:solidFill>
                  <a:srgbClr val="0070C0"/>
                </a:solidFill>
                <a:latin typeface="Times New Roman"/>
                <a:cs typeface="Times New Roman"/>
              </a:rPr>
              <a:t> </a:t>
            </a:r>
            <a:r>
              <a:rPr sz="2800" spc="-10" dirty="0">
                <a:solidFill>
                  <a:srgbClr val="0070C0"/>
                </a:solidFill>
                <a:latin typeface="Times New Roman"/>
                <a:cs typeface="Times New Roman"/>
              </a:rPr>
              <a:t>групи </a:t>
            </a:r>
            <a:r>
              <a:rPr sz="2800" dirty="0">
                <a:solidFill>
                  <a:srgbClr val="0070C0"/>
                </a:solidFill>
                <a:latin typeface="Times New Roman"/>
                <a:cs typeface="Times New Roman"/>
              </a:rPr>
              <a:t>в</a:t>
            </a:r>
            <a:r>
              <a:rPr sz="2800" spc="-75" dirty="0">
                <a:solidFill>
                  <a:srgbClr val="0070C0"/>
                </a:solidFill>
                <a:latin typeface="Times New Roman"/>
                <a:cs typeface="Times New Roman"/>
              </a:rPr>
              <a:t> </a:t>
            </a:r>
            <a:r>
              <a:rPr sz="2800" spc="-30" dirty="0">
                <a:solidFill>
                  <a:srgbClr val="0070C0"/>
                </a:solidFill>
                <a:latin typeface="Times New Roman"/>
                <a:cs typeface="Times New Roman"/>
              </a:rPr>
              <a:t>результаті</a:t>
            </a:r>
            <a:r>
              <a:rPr sz="2800" spc="-75" dirty="0">
                <a:solidFill>
                  <a:srgbClr val="0070C0"/>
                </a:solidFill>
                <a:latin typeface="Times New Roman"/>
                <a:cs typeface="Times New Roman"/>
              </a:rPr>
              <a:t> </a:t>
            </a:r>
            <a:r>
              <a:rPr sz="2800" dirty="0">
                <a:solidFill>
                  <a:srgbClr val="0070C0"/>
                </a:solidFill>
                <a:latin typeface="Times New Roman"/>
                <a:cs typeface="Times New Roman"/>
              </a:rPr>
              <a:t>цього</a:t>
            </a:r>
            <a:r>
              <a:rPr sz="2800" spc="-75" dirty="0">
                <a:solidFill>
                  <a:srgbClr val="0070C0"/>
                </a:solidFill>
                <a:latin typeface="Times New Roman"/>
                <a:cs typeface="Times New Roman"/>
              </a:rPr>
              <a:t> </a:t>
            </a:r>
            <a:r>
              <a:rPr sz="2800" spc="-50" dirty="0">
                <a:solidFill>
                  <a:srgbClr val="0070C0"/>
                </a:solidFill>
                <a:latin typeface="Times New Roman"/>
                <a:cs typeface="Times New Roman"/>
              </a:rPr>
              <a:t>будуть</a:t>
            </a:r>
            <a:r>
              <a:rPr sz="2800" spc="-90" dirty="0">
                <a:solidFill>
                  <a:srgbClr val="0070C0"/>
                </a:solidFill>
                <a:latin typeface="Times New Roman"/>
                <a:cs typeface="Times New Roman"/>
              </a:rPr>
              <a:t> </a:t>
            </a:r>
            <a:r>
              <a:rPr sz="2800" spc="-25" dirty="0">
                <a:solidFill>
                  <a:srgbClr val="0070C0"/>
                </a:solidFill>
                <a:latin typeface="Times New Roman"/>
                <a:cs typeface="Times New Roman"/>
              </a:rPr>
              <a:t>схожими,</a:t>
            </a:r>
            <a:r>
              <a:rPr sz="2800" spc="-55" dirty="0">
                <a:solidFill>
                  <a:srgbClr val="0070C0"/>
                </a:solidFill>
                <a:latin typeface="Times New Roman"/>
                <a:cs typeface="Times New Roman"/>
              </a:rPr>
              <a:t> </a:t>
            </a:r>
            <a:r>
              <a:rPr sz="2800" dirty="0">
                <a:solidFill>
                  <a:srgbClr val="0070C0"/>
                </a:solidFill>
                <a:latin typeface="Times New Roman"/>
                <a:cs typeface="Times New Roman"/>
              </a:rPr>
              <a:t>але</a:t>
            </a:r>
            <a:r>
              <a:rPr sz="2800" spc="-65" dirty="0">
                <a:solidFill>
                  <a:srgbClr val="0070C0"/>
                </a:solidFill>
                <a:latin typeface="Times New Roman"/>
                <a:cs typeface="Times New Roman"/>
              </a:rPr>
              <a:t> </a:t>
            </a:r>
            <a:r>
              <a:rPr sz="2800" dirty="0">
                <a:solidFill>
                  <a:srgbClr val="0070C0"/>
                </a:solidFill>
                <a:latin typeface="Times New Roman"/>
                <a:cs typeface="Times New Roman"/>
              </a:rPr>
              <a:t>їх</a:t>
            </a:r>
            <a:r>
              <a:rPr sz="2800" spc="-80" dirty="0">
                <a:solidFill>
                  <a:srgbClr val="0070C0"/>
                </a:solidFill>
                <a:latin typeface="Times New Roman"/>
                <a:cs typeface="Times New Roman"/>
              </a:rPr>
              <a:t> </a:t>
            </a:r>
            <a:r>
              <a:rPr sz="2800" spc="-10" dirty="0">
                <a:solidFill>
                  <a:srgbClr val="0070C0"/>
                </a:solidFill>
                <a:latin typeface="Times New Roman"/>
                <a:cs typeface="Times New Roman"/>
              </a:rPr>
              <a:t>точне</a:t>
            </a:r>
            <a:r>
              <a:rPr sz="2800" spc="-75" dirty="0">
                <a:solidFill>
                  <a:srgbClr val="0070C0"/>
                </a:solidFill>
                <a:latin typeface="Times New Roman"/>
                <a:cs typeface="Times New Roman"/>
              </a:rPr>
              <a:t> </a:t>
            </a:r>
            <a:r>
              <a:rPr sz="2800" dirty="0">
                <a:solidFill>
                  <a:srgbClr val="0070C0"/>
                </a:solidFill>
                <a:latin typeface="Times New Roman"/>
                <a:cs typeface="Times New Roman"/>
              </a:rPr>
              <a:t>членство</a:t>
            </a:r>
            <a:r>
              <a:rPr sz="2800" spc="-50" dirty="0">
                <a:solidFill>
                  <a:srgbClr val="0070C0"/>
                </a:solidFill>
                <a:latin typeface="Times New Roman"/>
                <a:cs typeface="Times New Roman"/>
              </a:rPr>
              <a:t> </a:t>
            </a:r>
            <a:r>
              <a:rPr sz="2800" dirty="0">
                <a:solidFill>
                  <a:srgbClr val="0070C0"/>
                </a:solidFill>
                <a:latin typeface="Times New Roman"/>
                <a:cs typeface="Times New Roman"/>
              </a:rPr>
              <a:t>все</a:t>
            </a:r>
            <a:r>
              <a:rPr sz="2800" spc="-75" dirty="0">
                <a:solidFill>
                  <a:srgbClr val="0070C0"/>
                </a:solidFill>
                <a:latin typeface="Times New Roman"/>
                <a:cs typeface="Times New Roman"/>
              </a:rPr>
              <a:t> </a:t>
            </a:r>
            <a:r>
              <a:rPr sz="2800" spc="-25" dirty="0">
                <a:solidFill>
                  <a:srgbClr val="0070C0"/>
                </a:solidFill>
                <a:latin typeface="Times New Roman"/>
                <a:cs typeface="Times New Roman"/>
              </a:rPr>
              <a:t>ще </a:t>
            </a:r>
            <a:r>
              <a:rPr sz="2800" spc="-55" dirty="0">
                <a:solidFill>
                  <a:srgbClr val="0070C0"/>
                </a:solidFill>
                <a:latin typeface="Times New Roman"/>
                <a:cs typeface="Times New Roman"/>
              </a:rPr>
              <a:t>буде</a:t>
            </a:r>
            <a:r>
              <a:rPr sz="2800" spc="-105" dirty="0">
                <a:solidFill>
                  <a:srgbClr val="0070C0"/>
                </a:solidFill>
                <a:latin typeface="Times New Roman"/>
                <a:cs typeface="Times New Roman"/>
              </a:rPr>
              <a:t> </a:t>
            </a:r>
            <a:r>
              <a:rPr sz="2800" spc="-35" dirty="0">
                <a:solidFill>
                  <a:srgbClr val="0070C0"/>
                </a:solidFill>
                <a:latin typeface="Times New Roman"/>
                <a:cs typeface="Times New Roman"/>
              </a:rPr>
              <a:t>результатом</a:t>
            </a:r>
            <a:r>
              <a:rPr sz="2800" spc="-105" dirty="0">
                <a:solidFill>
                  <a:srgbClr val="0070C0"/>
                </a:solidFill>
                <a:latin typeface="Times New Roman"/>
                <a:cs typeface="Times New Roman"/>
              </a:rPr>
              <a:t> </a:t>
            </a:r>
            <a:r>
              <a:rPr sz="2800" spc="-10" dirty="0">
                <a:solidFill>
                  <a:srgbClr val="0070C0"/>
                </a:solidFill>
                <a:latin typeface="Times New Roman"/>
                <a:cs typeface="Times New Roman"/>
              </a:rPr>
              <a:t>рандомізації.</a:t>
            </a:r>
            <a:endParaRPr sz="2800" dirty="0">
              <a:solidFill>
                <a:srgbClr val="0070C0"/>
              </a:solidFill>
              <a:latin typeface="Times New Roman"/>
              <a:cs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0" y="0"/>
            <a:ext cx="9720072" cy="870315"/>
          </a:xfrm>
          <a:prstGeom prst="rect">
            <a:avLst/>
          </a:prstGeom>
        </p:spPr>
        <p:txBody>
          <a:bodyPr vert="horz" wrap="square" lIns="0" tIns="435178" rIns="0" bIns="0" rtlCol="0">
            <a:spAutoFit/>
          </a:bodyPr>
          <a:lstStyle/>
          <a:p>
            <a:pPr marL="2882900">
              <a:lnSpc>
                <a:spcPct val="100000"/>
              </a:lnSpc>
              <a:spcBef>
                <a:spcPts val="105"/>
              </a:spcBef>
            </a:pPr>
            <a:r>
              <a:rPr sz="2800" b="1" i="0" spc="-10" dirty="0">
                <a:solidFill>
                  <a:srgbClr val="0070C0"/>
                </a:solidFill>
                <a:latin typeface="Times New Roman"/>
                <a:cs typeface="Times New Roman"/>
              </a:rPr>
              <a:t>ОБМЕЖЕННЯ</a:t>
            </a:r>
            <a:endParaRPr sz="2800" b="1" dirty="0">
              <a:solidFill>
                <a:srgbClr val="0070C0"/>
              </a:solidFill>
              <a:latin typeface="Times New Roman"/>
              <a:cs typeface="Times New Roman"/>
            </a:endParaRPr>
          </a:p>
        </p:txBody>
      </p:sp>
      <p:sp>
        <p:nvSpPr>
          <p:cNvPr id="3" name="object 3"/>
          <p:cNvSpPr txBox="1">
            <a:spLocks noGrp="1"/>
          </p:cNvSpPr>
          <p:nvPr>
            <p:ph idx="1"/>
          </p:nvPr>
        </p:nvSpPr>
        <p:spPr>
          <a:xfrm>
            <a:off x="766916" y="1371600"/>
            <a:ext cx="9720073" cy="3261790"/>
          </a:xfrm>
          <a:prstGeom prst="rect">
            <a:avLst/>
          </a:prstGeom>
        </p:spPr>
        <p:txBody>
          <a:bodyPr vert="horz" wrap="square" lIns="0" tIns="67945" rIns="0" bIns="0" rtlCol="0">
            <a:spAutoFit/>
          </a:bodyPr>
          <a:lstStyle/>
          <a:p>
            <a:pPr marL="12700" marR="5080" indent="806450" algn="just">
              <a:lnSpc>
                <a:spcPts val="3460"/>
              </a:lnSpc>
              <a:spcBef>
                <a:spcPts val="535"/>
              </a:spcBef>
            </a:pPr>
            <a:r>
              <a:rPr sz="3200" dirty="0">
                <a:solidFill>
                  <a:srgbClr val="0070C0"/>
                </a:solidFill>
              </a:rPr>
              <a:t>Це</a:t>
            </a:r>
            <a:r>
              <a:rPr sz="3200" spc="-50" dirty="0">
                <a:solidFill>
                  <a:srgbClr val="0070C0"/>
                </a:solidFill>
              </a:rPr>
              <a:t> </a:t>
            </a:r>
            <a:r>
              <a:rPr sz="3200" spc="-10" dirty="0">
                <a:solidFill>
                  <a:srgbClr val="0070C0"/>
                </a:solidFill>
              </a:rPr>
              <a:t>передбачає</a:t>
            </a:r>
            <a:r>
              <a:rPr sz="3200" spc="-90" dirty="0">
                <a:solidFill>
                  <a:srgbClr val="0070C0"/>
                </a:solidFill>
              </a:rPr>
              <a:t> </a:t>
            </a:r>
            <a:r>
              <a:rPr sz="3200" dirty="0">
                <a:solidFill>
                  <a:srgbClr val="0070C0"/>
                </a:solidFill>
              </a:rPr>
              <a:t>обмеження</a:t>
            </a:r>
            <a:r>
              <a:rPr sz="3200" spc="-65" dirty="0">
                <a:solidFill>
                  <a:srgbClr val="0070C0"/>
                </a:solidFill>
              </a:rPr>
              <a:t> </a:t>
            </a:r>
            <a:r>
              <a:rPr sz="3200" dirty="0">
                <a:solidFill>
                  <a:srgbClr val="0070C0"/>
                </a:solidFill>
              </a:rPr>
              <a:t>дослідження</a:t>
            </a:r>
            <a:r>
              <a:rPr sz="3200" spc="-85" dirty="0">
                <a:solidFill>
                  <a:srgbClr val="0070C0"/>
                </a:solidFill>
              </a:rPr>
              <a:t> </a:t>
            </a:r>
            <a:r>
              <a:rPr sz="3200" dirty="0">
                <a:solidFill>
                  <a:srgbClr val="0070C0"/>
                </a:solidFill>
              </a:rPr>
              <a:t>учасниками</a:t>
            </a:r>
            <a:r>
              <a:rPr sz="3200" spc="-75" dirty="0">
                <a:solidFill>
                  <a:srgbClr val="0070C0"/>
                </a:solidFill>
              </a:rPr>
              <a:t> </a:t>
            </a:r>
            <a:r>
              <a:rPr sz="3200" spc="-50" dirty="0">
                <a:solidFill>
                  <a:srgbClr val="0070C0"/>
                </a:solidFill>
              </a:rPr>
              <a:t>з </a:t>
            </a:r>
            <a:r>
              <a:rPr sz="3200" dirty="0">
                <a:solidFill>
                  <a:srgbClr val="0070C0"/>
                </a:solidFill>
              </a:rPr>
              <a:t>певними</a:t>
            </a:r>
            <a:r>
              <a:rPr sz="3200" spc="-45" dirty="0">
                <a:solidFill>
                  <a:srgbClr val="0070C0"/>
                </a:solidFill>
              </a:rPr>
              <a:t> </a:t>
            </a:r>
            <a:r>
              <a:rPr sz="3200" spc="-10" dirty="0">
                <a:solidFill>
                  <a:srgbClr val="0070C0"/>
                </a:solidFill>
              </a:rPr>
              <a:t>характеристиками</a:t>
            </a:r>
            <a:r>
              <a:rPr sz="3200" spc="-55" dirty="0">
                <a:solidFill>
                  <a:srgbClr val="0070C0"/>
                </a:solidFill>
              </a:rPr>
              <a:t> </a:t>
            </a:r>
            <a:r>
              <a:rPr sz="3200" dirty="0">
                <a:solidFill>
                  <a:srgbClr val="0070C0"/>
                </a:solidFill>
              </a:rPr>
              <a:t>-</a:t>
            </a:r>
            <a:r>
              <a:rPr sz="3200" spc="-35" dirty="0">
                <a:solidFill>
                  <a:srgbClr val="0070C0"/>
                </a:solidFill>
              </a:rPr>
              <a:t> </a:t>
            </a:r>
            <a:r>
              <a:rPr sz="3200" dirty="0" err="1">
                <a:solidFill>
                  <a:srgbClr val="0070C0"/>
                </a:solidFill>
              </a:rPr>
              <a:t>якщо</a:t>
            </a:r>
            <a:r>
              <a:rPr sz="3200" spc="-45" dirty="0">
                <a:solidFill>
                  <a:srgbClr val="0070C0"/>
                </a:solidFill>
              </a:rPr>
              <a:t> </a:t>
            </a:r>
            <a:r>
              <a:rPr sz="3200" spc="-10" dirty="0" smtClean="0">
                <a:solidFill>
                  <a:srgbClr val="0070C0"/>
                </a:solidFill>
              </a:rPr>
              <a:t>дослідження</a:t>
            </a:r>
            <a:r>
              <a:rPr lang="uk-UA" sz="3200" dirty="0">
                <a:solidFill>
                  <a:srgbClr val="0070C0"/>
                </a:solidFill>
              </a:rPr>
              <a:t> </a:t>
            </a:r>
            <a:r>
              <a:rPr lang="uk-UA" sz="3200" dirty="0" smtClean="0">
                <a:solidFill>
                  <a:srgbClr val="0070C0"/>
                </a:solidFill>
              </a:rPr>
              <a:t>обмежується</a:t>
            </a:r>
            <a:r>
              <a:rPr sz="3200" spc="-100" dirty="0" smtClean="0">
                <a:solidFill>
                  <a:srgbClr val="0070C0"/>
                </a:solidFill>
              </a:rPr>
              <a:t> </a:t>
            </a:r>
            <a:r>
              <a:rPr sz="3200" spc="-10" dirty="0">
                <a:solidFill>
                  <a:srgbClr val="0070C0"/>
                </a:solidFill>
              </a:rPr>
              <a:t>людьми</a:t>
            </a:r>
            <a:r>
              <a:rPr sz="3200" spc="-80" dirty="0">
                <a:solidFill>
                  <a:srgbClr val="0070C0"/>
                </a:solidFill>
              </a:rPr>
              <a:t> </a:t>
            </a:r>
            <a:r>
              <a:rPr sz="3200" dirty="0">
                <a:solidFill>
                  <a:srgbClr val="0070C0"/>
                </a:solidFill>
              </a:rPr>
              <a:t>лише</a:t>
            </a:r>
            <a:r>
              <a:rPr sz="3200" spc="-70" dirty="0">
                <a:solidFill>
                  <a:srgbClr val="0070C0"/>
                </a:solidFill>
              </a:rPr>
              <a:t> </a:t>
            </a:r>
            <a:r>
              <a:rPr sz="3200" dirty="0">
                <a:solidFill>
                  <a:srgbClr val="0070C0"/>
                </a:solidFill>
              </a:rPr>
              <a:t>однієї</a:t>
            </a:r>
            <a:r>
              <a:rPr sz="3200" spc="-95" dirty="0">
                <a:solidFill>
                  <a:srgbClr val="0070C0"/>
                </a:solidFill>
              </a:rPr>
              <a:t> </a:t>
            </a:r>
            <a:r>
              <a:rPr sz="3200" dirty="0">
                <a:solidFill>
                  <a:srgbClr val="0070C0"/>
                </a:solidFill>
              </a:rPr>
              <a:t>статі,</a:t>
            </a:r>
            <a:r>
              <a:rPr sz="3200" spc="-90" dirty="0">
                <a:solidFill>
                  <a:srgbClr val="0070C0"/>
                </a:solidFill>
              </a:rPr>
              <a:t> </a:t>
            </a:r>
            <a:r>
              <a:rPr sz="3200" dirty="0">
                <a:solidFill>
                  <a:srgbClr val="0070C0"/>
                </a:solidFill>
              </a:rPr>
              <a:t>раси,</a:t>
            </a:r>
            <a:r>
              <a:rPr sz="3200" spc="-95" dirty="0">
                <a:solidFill>
                  <a:srgbClr val="0070C0"/>
                </a:solidFill>
              </a:rPr>
              <a:t> </a:t>
            </a:r>
            <a:r>
              <a:rPr sz="3200" spc="-10" dirty="0" err="1" smtClean="0">
                <a:solidFill>
                  <a:srgbClr val="0070C0"/>
                </a:solidFill>
              </a:rPr>
              <a:t>вікової</a:t>
            </a:r>
            <a:r>
              <a:rPr lang="uk-UA" sz="3200" dirty="0">
                <a:solidFill>
                  <a:srgbClr val="0070C0"/>
                </a:solidFill>
              </a:rPr>
              <a:t> </a:t>
            </a:r>
            <a:r>
              <a:rPr sz="3200" dirty="0" smtClean="0">
                <a:solidFill>
                  <a:srgbClr val="0070C0"/>
                </a:solidFill>
              </a:rPr>
              <a:t>групи</a:t>
            </a:r>
            <a:r>
              <a:rPr sz="3200" dirty="0">
                <a:solidFill>
                  <a:srgbClr val="0070C0"/>
                </a:solidFill>
              </a:rPr>
              <a:t>,</a:t>
            </a:r>
            <a:r>
              <a:rPr sz="3200" spc="-125" dirty="0">
                <a:solidFill>
                  <a:srgbClr val="0070C0"/>
                </a:solidFill>
              </a:rPr>
              <a:t> </a:t>
            </a:r>
            <a:r>
              <a:rPr sz="3200" dirty="0">
                <a:solidFill>
                  <a:srgbClr val="0070C0"/>
                </a:solidFill>
              </a:rPr>
              <a:t>географічного</a:t>
            </a:r>
            <a:r>
              <a:rPr sz="3200" spc="-125" dirty="0">
                <a:solidFill>
                  <a:srgbClr val="0070C0"/>
                </a:solidFill>
              </a:rPr>
              <a:t> </a:t>
            </a:r>
            <a:r>
              <a:rPr sz="3200" spc="-30" dirty="0">
                <a:solidFill>
                  <a:srgbClr val="0070C0"/>
                </a:solidFill>
              </a:rPr>
              <a:t>району,</a:t>
            </a:r>
            <a:r>
              <a:rPr sz="3200" spc="-120" dirty="0">
                <a:solidFill>
                  <a:srgbClr val="0070C0"/>
                </a:solidFill>
              </a:rPr>
              <a:t> </a:t>
            </a:r>
            <a:r>
              <a:rPr sz="3200" dirty="0">
                <a:solidFill>
                  <a:srgbClr val="0070C0"/>
                </a:solidFill>
              </a:rPr>
              <a:t>ступеня</a:t>
            </a:r>
            <a:r>
              <a:rPr sz="3200" spc="-114" dirty="0">
                <a:solidFill>
                  <a:srgbClr val="0070C0"/>
                </a:solidFill>
              </a:rPr>
              <a:t> </a:t>
            </a:r>
            <a:r>
              <a:rPr sz="3200" spc="-10" dirty="0">
                <a:solidFill>
                  <a:srgbClr val="0070C0"/>
                </a:solidFill>
              </a:rPr>
              <a:t>тяжкості </a:t>
            </a:r>
            <a:r>
              <a:rPr sz="3200" dirty="0">
                <a:solidFill>
                  <a:srgbClr val="0070C0"/>
                </a:solidFill>
              </a:rPr>
              <a:t>захворювання</a:t>
            </a:r>
            <a:r>
              <a:rPr sz="3200" spc="-90" dirty="0">
                <a:solidFill>
                  <a:srgbClr val="0070C0"/>
                </a:solidFill>
              </a:rPr>
              <a:t> </a:t>
            </a:r>
            <a:r>
              <a:rPr sz="3200" dirty="0">
                <a:solidFill>
                  <a:srgbClr val="0070C0"/>
                </a:solidFill>
              </a:rPr>
              <a:t>тощо,</a:t>
            </a:r>
            <a:r>
              <a:rPr sz="3200" spc="-80" dirty="0">
                <a:solidFill>
                  <a:srgbClr val="0070C0"/>
                </a:solidFill>
              </a:rPr>
              <a:t> </a:t>
            </a:r>
            <a:r>
              <a:rPr sz="3200" dirty="0">
                <a:solidFill>
                  <a:srgbClr val="0070C0"/>
                </a:solidFill>
              </a:rPr>
              <a:t>то</a:t>
            </a:r>
            <a:r>
              <a:rPr sz="3200" spc="-70" dirty="0">
                <a:solidFill>
                  <a:srgbClr val="0070C0"/>
                </a:solidFill>
              </a:rPr>
              <a:t> </a:t>
            </a:r>
            <a:r>
              <a:rPr sz="3200" dirty="0">
                <a:solidFill>
                  <a:srgbClr val="0070C0"/>
                </a:solidFill>
              </a:rPr>
              <a:t>всі</a:t>
            </a:r>
            <a:r>
              <a:rPr sz="3200" spc="-60" dirty="0">
                <a:solidFill>
                  <a:srgbClr val="0070C0"/>
                </a:solidFill>
              </a:rPr>
              <a:t> </a:t>
            </a:r>
            <a:r>
              <a:rPr sz="3200" dirty="0">
                <a:solidFill>
                  <a:srgbClr val="0070C0"/>
                </a:solidFill>
              </a:rPr>
              <a:t>ці</a:t>
            </a:r>
            <a:r>
              <a:rPr sz="3200" spc="-55" dirty="0">
                <a:solidFill>
                  <a:srgbClr val="0070C0"/>
                </a:solidFill>
              </a:rPr>
              <a:t> </a:t>
            </a:r>
            <a:r>
              <a:rPr sz="3200" dirty="0">
                <a:solidFill>
                  <a:srgbClr val="0070C0"/>
                </a:solidFill>
              </a:rPr>
              <a:t>фактори</a:t>
            </a:r>
            <a:r>
              <a:rPr sz="3200" spc="-90" dirty="0">
                <a:solidFill>
                  <a:srgbClr val="0070C0"/>
                </a:solidFill>
              </a:rPr>
              <a:t> </a:t>
            </a:r>
            <a:r>
              <a:rPr sz="3200" dirty="0">
                <a:solidFill>
                  <a:srgbClr val="0070C0"/>
                </a:solidFill>
              </a:rPr>
              <a:t>вилучаються</a:t>
            </a:r>
            <a:r>
              <a:rPr sz="3200" spc="-75" dirty="0">
                <a:solidFill>
                  <a:srgbClr val="0070C0"/>
                </a:solidFill>
              </a:rPr>
              <a:t> </a:t>
            </a:r>
            <a:r>
              <a:rPr sz="3200" spc="-25" dirty="0">
                <a:solidFill>
                  <a:srgbClr val="0070C0"/>
                </a:solidFill>
              </a:rPr>
              <a:t>як </a:t>
            </a:r>
            <a:r>
              <a:rPr sz="3200" dirty="0">
                <a:solidFill>
                  <a:srgbClr val="0070C0"/>
                </a:solidFill>
              </a:rPr>
              <a:t>потенційні</a:t>
            </a:r>
            <a:r>
              <a:rPr sz="3200" spc="-110" dirty="0">
                <a:solidFill>
                  <a:srgbClr val="0070C0"/>
                </a:solidFill>
              </a:rPr>
              <a:t> </a:t>
            </a:r>
            <a:r>
              <a:rPr sz="3200" dirty="0">
                <a:solidFill>
                  <a:srgbClr val="0070C0"/>
                </a:solidFill>
              </a:rPr>
              <a:t>фактори</a:t>
            </a:r>
            <a:r>
              <a:rPr sz="3200" spc="-105" dirty="0">
                <a:solidFill>
                  <a:srgbClr val="0070C0"/>
                </a:solidFill>
              </a:rPr>
              <a:t> </a:t>
            </a:r>
            <a:r>
              <a:rPr sz="3200" dirty="0">
                <a:solidFill>
                  <a:srgbClr val="0070C0"/>
                </a:solidFill>
              </a:rPr>
              <a:t>спотворення</a:t>
            </a:r>
            <a:r>
              <a:rPr sz="3200" spc="-100" dirty="0">
                <a:solidFill>
                  <a:srgbClr val="0070C0"/>
                </a:solidFill>
              </a:rPr>
              <a:t> </a:t>
            </a:r>
            <a:r>
              <a:rPr sz="3200" spc="-10" dirty="0">
                <a:solidFill>
                  <a:srgbClr val="0070C0"/>
                </a:solidFill>
              </a:rPr>
              <a:t>(змішування).</a:t>
            </a:r>
            <a:endParaRPr sz="3200" dirty="0">
              <a:solidFill>
                <a:srgbClr val="0070C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450068" y="2755392"/>
            <a:ext cx="0" cy="350520"/>
          </a:xfrm>
          <a:custGeom>
            <a:avLst/>
            <a:gdLst/>
            <a:ahLst/>
            <a:cxnLst/>
            <a:rect l="l" t="t" r="r" b="b"/>
            <a:pathLst>
              <a:path h="350519">
                <a:moveTo>
                  <a:pt x="0" y="0"/>
                </a:moveTo>
                <a:lnTo>
                  <a:pt x="0" y="350012"/>
                </a:lnTo>
              </a:path>
            </a:pathLst>
          </a:custGeom>
          <a:ln w="15240">
            <a:solidFill>
              <a:srgbClr val="0064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 name="object 3"/>
          <p:cNvSpPr/>
          <p:nvPr/>
        </p:nvSpPr>
        <p:spPr>
          <a:xfrm>
            <a:off x="6944868" y="1505711"/>
            <a:ext cx="3505835" cy="506730"/>
          </a:xfrm>
          <a:custGeom>
            <a:avLst/>
            <a:gdLst/>
            <a:ahLst/>
            <a:cxnLst/>
            <a:rect l="l" t="t" r="r" b="b"/>
            <a:pathLst>
              <a:path w="3505834" h="506730">
                <a:moveTo>
                  <a:pt x="0" y="0"/>
                </a:moveTo>
                <a:lnTo>
                  <a:pt x="0" y="394715"/>
                </a:lnTo>
                <a:lnTo>
                  <a:pt x="3505707" y="394715"/>
                </a:lnTo>
                <a:lnTo>
                  <a:pt x="3505707" y="506222"/>
                </a:lnTo>
              </a:path>
              <a:path w="3505834" h="506730">
                <a:moveTo>
                  <a:pt x="0" y="0"/>
                </a:moveTo>
                <a:lnTo>
                  <a:pt x="0" y="394715"/>
                </a:lnTo>
                <a:lnTo>
                  <a:pt x="532510" y="394715"/>
                </a:lnTo>
                <a:lnTo>
                  <a:pt x="532510" y="506222"/>
                </a:lnTo>
              </a:path>
            </a:pathLst>
          </a:custGeom>
          <a:ln w="15240">
            <a:solidFill>
              <a:srgbClr val="005792"/>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p:nvPr/>
        </p:nvSpPr>
        <p:spPr>
          <a:xfrm>
            <a:off x="6387084" y="3412235"/>
            <a:ext cx="0" cy="350520"/>
          </a:xfrm>
          <a:custGeom>
            <a:avLst/>
            <a:gdLst/>
            <a:ahLst/>
            <a:cxnLst/>
            <a:rect l="l" t="t" r="r" b="b"/>
            <a:pathLst>
              <a:path h="350520">
                <a:moveTo>
                  <a:pt x="0" y="0"/>
                </a:moveTo>
                <a:lnTo>
                  <a:pt x="0" y="350012"/>
                </a:lnTo>
              </a:path>
            </a:pathLst>
          </a:custGeom>
          <a:ln w="15240">
            <a:solidFill>
              <a:srgbClr val="0064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p:nvPr/>
        </p:nvSpPr>
        <p:spPr>
          <a:xfrm>
            <a:off x="4424171" y="2665476"/>
            <a:ext cx="1962785" cy="350520"/>
          </a:xfrm>
          <a:custGeom>
            <a:avLst/>
            <a:gdLst/>
            <a:ahLst/>
            <a:cxnLst/>
            <a:rect l="l" t="t" r="r" b="b"/>
            <a:pathLst>
              <a:path w="1962785" h="350519">
                <a:moveTo>
                  <a:pt x="0" y="0"/>
                </a:moveTo>
                <a:lnTo>
                  <a:pt x="0" y="238506"/>
                </a:lnTo>
                <a:lnTo>
                  <a:pt x="1962403" y="238506"/>
                </a:lnTo>
                <a:lnTo>
                  <a:pt x="1962403" y="350012"/>
                </a:lnTo>
              </a:path>
            </a:pathLst>
          </a:custGeom>
          <a:ln w="15240">
            <a:solidFill>
              <a:srgbClr val="0064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p:nvPr/>
        </p:nvSpPr>
        <p:spPr>
          <a:xfrm>
            <a:off x="2246376" y="3453384"/>
            <a:ext cx="0" cy="350520"/>
          </a:xfrm>
          <a:custGeom>
            <a:avLst/>
            <a:gdLst/>
            <a:ahLst/>
            <a:cxnLst/>
            <a:rect l="l" t="t" r="r" b="b"/>
            <a:pathLst>
              <a:path h="350520">
                <a:moveTo>
                  <a:pt x="0" y="0"/>
                </a:moveTo>
                <a:lnTo>
                  <a:pt x="0" y="350011"/>
                </a:lnTo>
              </a:path>
            </a:pathLst>
          </a:custGeom>
          <a:ln w="15240">
            <a:solidFill>
              <a:srgbClr val="0064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p:nvPr/>
        </p:nvSpPr>
        <p:spPr>
          <a:xfrm>
            <a:off x="2246376" y="2665476"/>
            <a:ext cx="2179320" cy="350520"/>
          </a:xfrm>
          <a:custGeom>
            <a:avLst/>
            <a:gdLst/>
            <a:ahLst/>
            <a:cxnLst/>
            <a:rect l="l" t="t" r="r" b="b"/>
            <a:pathLst>
              <a:path w="2179320" h="350519">
                <a:moveTo>
                  <a:pt x="2178812" y="0"/>
                </a:moveTo>
                <a:lnTo>
                  <a:pt x="2178812" y="238506"/>
                </a:lnTo>
                <a:lnTo>
                  <a:pt x="0" y="238506"/>
                </a:lnTo>
                <a:lnTo>
                  <a:pt x="0" y="350012"/>
                </a:lnTo>
              </a:path>
            </a:pathLst>
          </a:custGeom>
          <a:ln w="15240">
            <a:solidFill>
              <a:srgbClr val="0064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8" name="object 8"/>
          <p:cNvGrpSpPr/>
          <p:nvPr/>
        </p:nvGrpSpPr>
        <p:grpSpPr>
          <a:xfrm>
            <a:off x="2636520" y="339852"/>
            <a:ext cx="8750935" cy="1680210"/>
            <a:chOff x="2636520" y="339852"/>
            <a:chExt cx="8750935" cy="1680210"/>
          </a:xfrm>
        </p:grpSpPr>
        <p:sp>
          <p:nvSpPr>
            <p:cNvPr id="9" name="object 9"/>
            <p:cNvSpPr/>
            <p:nvPr/>
          </p:nvSpPr>
          <p:spPr>
            <a:xfrm>
              <a:off x="4424172" y="1505712"/>
              <a:ext cx="2520315" cy="506730"/>
            </a:xfrm>
            <a:custGeom>
              <a:avLst/>
              <a:gdLst/>
              <a:ahLst/>
              <a:cxnLst/>
              <a:rect l="l" t="t" r="r" b="b"/>
              <a:pathLst>
                <a:path w="2520315" h="506730">
                  <a:moveTo>
                    <a:pt x="2520314" y="0"/>
                  </a:moveTo>
                  <a:lnTo>
                    <a:pt x="2520314" y="394715"/>
                  </a:lnTo>
                  <a:lnTo>
                    <a:pt x="0" y="394715"/>
                  </a:lnTo>
                  <a:lnTo>
                    <a:pt x="0" y="506222"/>
                  </a:lnTo>
                </a:path>
              </a:pathLst>
            </a:custGeom>
            <a:ln w="15240">
              <a:solidFill>
                <a:srgbClr val="005792"/>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p:nvPr/>
          </p:nvSpPr>
          <p:spPr>
            <a:xfrm>
              <a:off x="2644140" y="347472"/>
              <a:ext cx="8601710" cy="1158240"/>
            </a:xfrm>
            <a:custGeom>
              <a:avLst/>
              <a:gdLst/>
              <a:ahLst/>
              <a:cxnLst/>
              <a:rect l="l" t="t" r="r" b="b"/>
              <a:pathLst>
                <a:path w="8601710" h="1158240">
                  <a:moveTo>
                    <a:pt x="8485632" y="0"/>
                  </a:moveTo>
                  <a:lnTo>
                    <a:pt x="115824" y="0"/>
                  </a:lnTo>
                  <a:lnTo>
                    <a:pt x="70723" y="9096"/>
                  </a:lnTo>
                  <a:lnTo>
                    <a:pt x="33909" y="33909"/>
                  </a:lnTo>
                  <a:lnTo>
                    <a:pt x="9096" y="70723"/>
                  </a:lnTo>
                  <a:lnTo>
                    <a:pt x="0" y="115824"/>
                  </a:lnTo>
                  <a:lnTo>
                    <a:pt x="0" y="1042415"/>
                  </a:lnTo>
                  <a:lnTo>
                    <a:pt x="9096" y="1087516"/>
                  </a:lnTo>
                  <a:lnTo>
                    <a:pt x="33908" y="1124330"/>
                  </a:lnTo>
                  <a:lnTo>
                    <a:pt x="70723" y="1149143"/>
                  </a:lnTo>
                  <a:lnTo>
                    <a:pt x="115824" y="1158239"/>
                  </a:lnTo>
                  <a:lnTo>
                    <a:pt x="8485632" y="1158239"/>
                  </a:lnTo>
                  <a:lnTo>
                    <a:pt x="8530732" y="1149143"/>
                  </a:lnTo>
                  <a:lnTo>
                    <a:pt x="8567546" y="1124330"/>
                  </a:lnTo>
                  <a:lnTo>
                    <a:pt x="8592359" y="1087516"/>
                  </a:lnTo>
                  <a:lnTo>
                    <a:pt x="8601456" y="1042415"/>
                  </a:lnTo>
                  <a:lnTo>
                    <a:pt x="8601456" y="115824"/>
                  </a:lnTo>
                  <a:lnTo>
                    <a:pt x="8592359" y="70723"/>
                  </a:lnTo>
                  <a:lnTo>
                    <a:pt x="8567546" y="33909"/>
                  </a:lnTo>
                  <a:lnTo>
                    <a:pt x="8530732" y="9096"/>
                  </a:lnTo>
                  <a:lnTo>
                    <a:pt x="8485632" y="0"/>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p:nvPr/>
          </p:nvSpPr>
          <p:spPr>
            <a:xfrm>
              <a:off x="2644140" y="347472"/>
              <a:ext cx="8601710" cy="1158240"/>
            </a:xfrm>
            <a:custGeom>
              <a:avLst/>
              <a:gdLst/>
              <a:ahLst/>
              <a:cxnLst/>
              <a:rect l="l" t="t" r="r" b="b"/>
              <a:pathLst>
                <a:path w="8601710" h="1158240">
                  <a:moveTo>
                    <a:pt x="0" y="115824"/>
                  </a:moveTo>
                  <a:lnTo>
                    <a:pt x="9096" y="70723"/>
                  </a:lnTo>
                  <a:lnTo>
                    <a:pt x="33909" y="33909"/>
                  </a:lnTo>
                  <a:lnTo>
                    <a:pt x="70723" y="9096"/>
                  </a:lnTo>
                  <a:lnTo>
                    <a:pt x="115824" y="0"/>
                  </a:lnTo>
                  <a:lnTo>
                    <a:pt x="8485632" y="0"/>
                  </a:lnTo>
                  <a:lnTo>
                    <a:pt x="8530732" y="9096"/>
                  </a:lnTo>
                  <a:lnTo>
                    <a:pt x="8567546" y="33909"/>
                  </a:lnTo>
                  <a:lnTo>
                    <a:pt x="8592359" y="70723"/>
                  </a:lnTo>
                  <a:lnTo>
                    <a:pt x="8601456" y="115824"/>
                  </a:lnTo>
                  <a:lnTo>
                    <a:pt x="8601456" y="1042415"/>
                  </a:lnTo>
                  <a:lnTo>
                    <a:pt x="8592359" y="1087516"/>
                  </a:lnTo>
                  <a:lnTo>
                    <a:pt x="8567546" y="1124330"/>
                  </a:lnTo>
                  <a:lnTo>
                    <a:pt x="8530732" y="1149143"/>
                  </a:lnTo>
                  <a:lnTo>
                    <a:pt x="8485632" y="1158239"/>
                  </a:lnTo>
                  <a:lnTo>
                    <a:pt x="115824" y="1158239"/>
                  </a:lnTo>
                  <a:lnTo>
                    <a:pt x="70723" y="1149143"/>
                  </a:lnTo>
                  <a:lnTo>
                    <a:pt x="33908" y="1124330"/>
                  </a:lnTo>
                  <a:lnTo>
                    <a:pt x="9096" y="1087516"/>
                  </a:lnTo>
                  <a:lnTo>
                    <a:pt x="0" y="1042415"/>
                  </a:lnTo>
                  <a:lnTo>
                    <a:pt x="0" y="115824"/>
                  </a:lnTo>
                  <a:close/>
                </a:path>
              </a:pathLst>
            </a:custGeom>
            <a:ln w="1524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object 12"/>
            <p:cNvSpPr/>
            <p:nvPr/>
          </p:nvSpPr>
          <p:spPr>
            <a:xfrm>
              <a:off x="2778252" y="475488"/>
              <a:ext cx="8601710" cy="1156970"/>
            </a:xfrm>
            <a:custGeom>
              <a:avLst/>
              <a:gdLst/>
              <a:ahLst/>
              <a:cxnLst/>
              <a:rect l="l" t="t" r="r" b="b"/>
              <a:pathLst>
                <a:path w="8601710" h="1156970">
                  <a:moveTo>
                    <a:pt x="8485759" y="0"/>
                  </a:moveTo>
                  <a:lnTo>
                    <a:pt x="115697" y="0"/>
                  </a:lnTo>
                  <a:lnTo>
                    <a:pt x="70669" y="9094"/>
                  </a:lnTo>
                  <a:lnTo>
                    <a:pt x="33893" y="33893"/>
                  </a:lnTo>
                  <a:lnTo>
                    <a:pt x="9094" y="70669"/>
                  </a:lnTo>
                  <a:lnTo>
                    <a:pt x="0" y="115697"/>
                  </a:lnTo>
                  <a:lnTo>
                    <a:pt x="0" y="1041019"/>
                  </a:lnTo>
                  <a:lnTo>
                    <a:pt x="9094" y="1086046"/>
                  </a:lnTo>
                  <a:lnTo>
                    <a:pt x="33893" y="1122822"/>
                  </a:lnTo>
                  <a:lnTo>
                    <a:pt x="70669" y="1147621"/>
                  </a:lnTo>
                  <a:lnTo>
                    <a:pt x="115697" y="1156715"/>
                  </a:lnTo>
                  <a:lnTo>
                    <a:pt x="8485759" y="1156715"/>
                  </a:lnTo>
                  <a:lnTo>
                    <a:pt x="8530786" y="1147621"/>
                  </a:lnTo>
                  <a:lnTo>
                    <a:pt x="8567562" y="1122822"/>
                  </a:lnTo>
                  <a:lnTo>
                    <a:pt x="8592361" y="1086046"/>
                  </a:lnTo>
                  <a:lnTo>
                    <a:pt x="8601456" y="1041019"/>
                  </a:lnTo>
                  <a:lnTo>
                    <a:pt x="8601456" y="115697"/>
                  </a:lnTo>
                  <a:lnTo>
                    <a:pt x="8592361" y="70669"/>
                  </a:lnTo>
                  <a:lnTo>
                    <a:pt x="8567562" y="33893"/>
                  </a:lnTo>
                  <a:lnTo>
                    <a:pt x="8530786" y="9094"/>
                  </a:lnTo>
                  <a:lnTo>
                    <a:pt x="8485759" y="0"/>
                  </a:lnTo>
                  <a:close/>
                </a:path>
              </a:pathLst>
            </a:custGeom>
            <a:solidFill>
              <a:srgbClr val="FFFFFF">
                <a:alpha val="90194"/>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13"/>
            <p:cNvSpPr/>
            <p:nvPr/>
          </p:nvSpPr>
          <p:spPr>
            <a:xfrm>
              <a:off x="2778252" y="475488"/>
              <a:ext cx="8601710" cy="1156970"/>
            </a:xfrm>
            <a:custGeom>
              <a:avLst/>
              <a:gdLst/>
              <a:ahLst/>
              <a:cxnLst/>
              <a:rect l="l" t="t" r="r" b="b"/>
              <a:pathLst>
                <a:path w="8601710" h="1156970">
                  <a:moveTo>
                    <a:pt x="0" y="115697"/>
                  </a:moveTo>
                  <a:lnTo>
                    <a:pt x="9094" y="70669"/>
                  </a:lnTo>
                  <a:lnTo>
                    <a:pt x="33893" y="33893"/>
                  </a:lnTo>
                  <a:lnTo>
                    <a:pt x="70669" y="9094"/>
                  </a:lnTo>
                  <a:lnTo>
                    <a:pt x="115697" y="0"/>
                  </a:lnTo>
                  <a:lnTo>
                    <a:pt x="8485759" y="0"/>
                  </a:lnTo>
                  <a:lnTo>
                    <a:pt x="8530786" y="9094"/>
                  </a:lnTo>
                  <a:lnTo>
                    <a:pt x="8567562" y="33893"/>
                  </a:lnTo>
                  <a:lnTo>
                    <a:pt x="8592361" y="70669"/>
                  </a:lnTo>
                  <a:lnTo>
                    <a:pt x="8601456" y="115697"/>
                  </a:lnTo>
                  <a:lnTo>
                    <a:pt x="8601456" y="1041019"/>
                  </a:lnTo>
                  <a:lnTo>
                    <a:pt x="8592361" y="1086046"/>
                  </a:lnTo>
                  <a:lnTo>
                    <a:pt x="8567562" y="1122822"/>
                  </a:lnTo>
                  <a:lnTo>
                    <a:pt x="8530786" y="1147621"/>
                  </a:lnTo>
                  <a:lnTo>
                    <a:pt x="8485759" y="1156715"/>
                  </a:lnTo>
                  <a:lnTo>
                    <a:pt x="115697" y="1156715"/>
                  </a:lnTo>
                  <a:lnTo>
                    <a:pt x="70669" y="1147621"/>
                  </a:lnTo>
                  <a:lnTo>
                    <a:pt x="33893" y="1122822"/>
                  </a:lnTo>
                  <a:lnTo>
                    <a:pt x="9094" y="1086046"/>
                  </a:lnTo>
                  <a:lnTo>
                    <a:pt x="0" y="1041019"/>
                  </a:lnTo>
                  <a:lnTo>
                    <a:pt x="0" y="115697"/>
                  </a:lnTo>
                  <a:close/>
                </a:path>
              </a:pathLst>
            </a:custGeom>
            <a:ln w="15240">
              <a:solidFill>
                <a:srgbClr val="006FB8"/>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4" name="object 14"/>
          <p:cNvSpPr txBox="1">
            <a:spLocks noGrp="1"/>
          </p:cNvSpPr>
          <p:nvPr>
            <p:ph type="title"/>
          </p:nvPr>
        </p:nvSpPr>
        <p:spPr>
          <a:xfrm>
            <a:off x="4186554" y="547496"/>
            <a:ext cx="5791200" cy="934719"/>
          </a:xfrm>
          <a:prstGeom prst="rect">
            <a:avLst/>
          </a:prstGeom>
        </p:spPr>
        <p:txBody>
          <a:bodyPr vert="horz" wrap="square" lIns="0" tIns="83185" rIns="0" bIns="0" rtlCol="0">
            <a:spAutoFit/>
          </a:bodyPr>
          <a:lstStyle/>
          <a:p>
            <a:pPr marL="1551940" marR="5080" indent="-1539875">
              <a:lnSpc>
                <a:spcPts val="3310"/>
              </a:lnSpc>
              <a:spcBef>
                <a:spcPts val="655"/>
              </a:spcBef>
            </a:pPr>
            <a:r>
              <a:rPr sz="3200" dirty="0"/>
              <a:t>Види</a:t>
            </a:r>
            <a:r>
              <a:rPr sz="3200" spc="-40" dirty="0"/>
              <a:t> </a:t>
            </a:r>
            <a:r>
              <a:rPr sz="3200" dirty="0"/>
              <a:t>клінічних</a:t>
            </a:r>
            <a:r>
              <a:rPr sz="3200" spc="-35" dirty="0"/>
              <a:t> </a:t>
            </a:r>
            <a:r>
              <a:rPr sz="3200" dirty="0"/>
              <a:t>досліджень</a:t>
            </a:r>
            <a:r>
              <a:rPr sz="3200" spc="-35" dirty="0"/>
              <a:t> </a:t>
            </a:r>
            <a:r>
              <a:rPr sz="3200" spc="-50" dirty="0"/>
              <a:t>/ </a:t>
            </a:r>
            <a:r>
              <a:rPr sz="3200" spc="-10" dirty="0"/>
              <a:t>випробувань</a:t>
            </a:r>
            <a:endParaRPr sz="3200"/>
          </a:p>
        </p:txBody>
      </p:sp>
      <p:grpSp>
        <p:nvGrpSpPr>
          <p:cNvPr id="15" name="object 15"/>
          <p:cNvGrpSpPr/>
          <p:nvPr/>
        </p:nvGrpSpPr>
        <p:grpSpPr>
          <a:xfrm>
            <a:off x="2982467" y="2004060"/>
            <a:ext cx="3017520" cy="797560"/>
            <a:chOff x="2982467" y="2004060"/>
            <a:chExt cx="3017520" cy="797560"/>
          </a:xfrm>
        </p:grpSpPr>
        <p:sp>
          <p:nvSpPr>
            <p:cNvPr id="16" name="object 16"/>
            <p:cNvSpPr/>
            <p:nvPr/>
          </p:nvSpPr>
          <p:spPr>
            <a:xfrm>
              <a:off x="2990087" y="2011680"/>
              <a:ext cx="2868295" cy="654050"/>
            </a:xfrm>
            <a:custGeom>
              <a:avLst/>
              <a:gdLst/>
              <a:ahLst/>
              <a:cxnLst/>
              <a:rect l="l" t="t" r="r" b="b"/>
              <a:pathLst>
                <a:path w="2868295" h="654050">
                  <a:moveTo>
                    <a:pt x="2802763" y="0"/>
                  </a:moveTo>
                  <a:lnTo>
                    <a:pt x="65405" y="0"/>
                  </a:lnTo>
                  <a:lnTo>
                    <a:pt x="39915" y="5129"/>
                  </a:lnTo>
                  <a:lnTo>
                    <a:pt x="19129" y="19129"/>
                  </a:lnTo>
                  <a:lnTo>
                    <a:pt x="5129" y="39915"/>
                  </a:lnTo>
                  <a:lnTo>
                    <a:pt x="0" y="65405"/>
                  </a:lnTo>
                  <a:lnTo>
                    <a:pt x="0" y="588391"/>
                  </a:lnTo>
                  <a:lnTo>
                    <a:pt x="5129" y="613880"/>
                  </a:lnTo>
                  <a:lnTo>
                    <a:pt x="19129" y="634666"/>
                  </a:lnTo>
                  <a:lnTo>
                    <a:pt x="39915" y="648666"/>
                  </a:lnTo>
                  <a:lnTo>
                    <a:pt x="65405" y="653796"/>
                  </a:lnTo>
                  <a:lnTo>
                    <a:pt x="2802763" y="653796"/>
                  </a:lnTo>
                  <a:lnTo>
                    <a:pt x="2828252" y="648666"/>
                  </a:lnTo>
                  <a:lnTo>
                    <a:pt x="2849038" y="634666"/>
                  </a:lnTo>
                  <a:lnTo>
                    <a:pt x="2863038" y="613880"/>
                  </a:lnTo>
                  <a:lnTo>
                    <a:pt x="2868167" y="588391"/>
                  </a:lnTo>
                  <a:lnTo>
                    <a:pt x="2868167" y="65405"/>
                  </a:lnTo>
                  <a:lnTo>
                    <a:pt x="2863038" y="39915"/>
                  </a:lnTo>
                  <a:lnTo>
                    <a:pt x="2849038" y="19129"/>
                  </a:lnTo>
                  <a:lnTo>
                    <a:pt x="2828252" y="5129"/>
                  </a:lnTo>
                  <a:lnTo>
                    <a:pt x="2802763" y="0"/>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 name="object 17"/>
            <p:cNvSpPr/>
            <p:nvPr/>
          </p:nvSpPr>
          <p:spPr>
            <a:xfrm>
              <a:off x="2990087" y="2011680"/>
              <a:ext cx="2868295" cy="654050"/>
            </a:xfrm>
            <a:custGeom>
              <a:avLst/>
              <a:gdLst/>
              <a:ahLst/>
              <a:cxnLst/>
              <a:rect l="l" t="t" r="r" b="b"/>
              <a:pathLst>
                <a:path w="2868295" h="654050">
                  <a:moveTo>
                    <a:pt x="0" y="65405"/>
                  </a:moveTo>
                  <a:lnTo>
                    <a:pt x="5129" y="39915"/>
                  </a:lnTo>
                  <a:lnTo>
                    <a:pt x="19129" y="19129"/>
                  </a:lnTo>
                  <a:lnTo>
                    <a:pt x="39915" y="5129"/>
                  </a:lnTo>
                  <a:lnTo>
                    <a:pt x="65405" y="0"/>
                  </a:lnTo>
                  <a:lnTo>
                    <a:pt x="2802763" y="0"/>
                  </a:lnTo>
                  <a:lnTo>
                    <a:pt x="2828252" y="5129"/>
                  </a:lnTo>
                  <a:lnTo>
                    <a:pt x="2849038" y="19129"/>
                  </a:lnTo>
                  <a:lnTo>
                    <a:pt x="2863038" y="39915"/>
                  </a:lnTo>
                  <a:lnTo>
                    <a:pt x="2868167" y="65405"/>
                  </a:lnTo>
                  <a:lnTo>
                    <a:pt x="2868167" y="588391"/>
                  </a:lnTo>
                  <a:lnTo>
                    <a:pt x="2863038" y="613880"/>
                  </a:lnTo>
                  <a:lnTo>
                    <a:pt x="2849038" y="634666"/>
                  </a:lnTo>
                  <a:lnTo>
                    <a:pt x="2828252" y="648666"/>
                  </a:lnTo>
                  <a:lnTo>
                    <a:pt x="2802763" y="653796"/>
                  </a:lnTo>
                  <a:lnTo>
                    <a:pt x="65405" y="653796"/>
                  </a:lnTo>
                  <a:lnTo>
                    <a:pt x="39915" y="648666"/>
                  </a:lnTo>
                  <a:lnTo>
                    <a:pt x="19129" y="634666"/>
                  </a:lnTo>
                  <a:lnTo>
                    <a:pt x="5129" y="613880"/>
                  </a:lnTo>
                  <a:lnTo>
                    <a:pt x="0" y="588391"/>
                  </a:lnTo>
                  <a:lnTo>
                    <a:pt x="0" y="65405"/>
                  </a:lnTo>
                  <a:close/>
                </a:path>
              </a:pathLst>
            </a:custGeom>
            <a:ln w="1524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8" name="object 18"/>
            <p:cNvSpPr/>
            <p:nvPr/>
          </p:nvSpPr>
          <p:spPr>
            <a:xfrm>
              <a:off x="3124199" y="2138172"/>
              <a:ext cx="2868295" cy="655320"/>
            </a:xfrm>
            <a:custGeom>
              <a:avLst/>
              <a:gdLst/>
              <a:ahLst/>
              <a:cxnLst/>
              <a:rect l="l" t="t" r="r" b="b"/>
              <a:pathLst>
                <a:path w="2868295" h="655319">
                  <a:moveTo>
                    <a:pt x="2802636" y="0"/>
                  </a:moveTo>
                  <a:lnTo>
                    <a:pt x="65531" y="0"/>
                  </a:lnTo>
                  <a:lnTo>
                    <a:pt x="40022" y="5149"/>
                  </a:lnTo>
                  <a:lnTo>
                    <a:pt x="19192" y="19192"/>
                  </a:lnTo>
                  <a:lnTo>
                    <a:pt x="5149" y="40022"/>
                  </a:lnTo>
                  <a:lnTo>
                    <a:pt x="0" y="65531"/>
                  </a:lnTo>
                  <a:lnTo>
                    <a:pt x="0" y="589788"/>
                  </a:lnTo>
                  <a:lnTo>
                    <a:pt x="5149" y="615297"/>
                  </a:lnTo>
                  <a:lnTo>
                    <a:pt x="19192" y="636127"/>
                  </a:lnTo>
                  <a:lnTo>
                    <a:pt x="40022" y="650170"/>
                  </a:lnTo>
                  <a:lnTo>
                    <a:pt x="65531" y="655319"/>
                  </a:lnTo>
                  <a:lnTo>
                    <a:pt x="2802636" y="655319"/>
                  </a:lnTo>
                  <a:lnTo>
                    <a:pt x="2828145" y="650170"/>
                  </a:lnTo>
                  <a:lnTo>
                    <a:pt x="2848975" y="636127"/>
                  </a:lnTo>
                  <a:lnTo>
                    <a:pt x="2863018" y="615297"/>
                  </a:lnTo>
                  <a:lnTo>
                    <a:pt x="2868167" y="589788"/>
                  </a:lnTo>
                  <a:lnTo>
                    <a:pt x="2868167" y="65531"/>
                  </a:lnTo>
                  <a:lnTo>
                    <a:pt x="2863018" y="40022"/>
                  </a:lnTo>
                  <a:lnTo>
                    <a:pt x="2848975" y="19192"/>
                  </a:lnTo>
                  <a:lnTo>
                    <a:pt x="2828145" y="5149"/>
                  </a:lnTo>
                  <a:lnTo>
                    <a:pt x="2802636" y="0"/>
                  </a:lnTo>
                  <a:close/>
                </a:path>
              </a:pathLst>
            </a:custGeom>
            <a:solidFill>
              <a:srgbClr val="FFFFFF">
                <a:alpha val="90194"/>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9" name="object 19"/>
            <p:cNvSpPr/>
            <p:nvPr/>
          </p:nvSpPr>
          <p:spPr>
            <a:xfrm>
              <a:off x="3124199" y="2138172"/>
              <a:ext cx="2868295" cy="655320"/>
            </a:xfrm>
            <a:custGeom>
              <a:avLst/>
              <a:gdLst/>
              <a:ahLst/>
              <a:cxnLst/>
              <a:rect l="l" t="t" r="r" b="b"/>
              <a:pathLst>
                <a:path w="2868295" h="655319">
                  <a:moveTo>
                    <a:pt x="0" y="65531"/>
                  </a:moveTo>
                  <a:lnTo>
                    <a:pt x="5149" y="40022"/>
                  </a:lnTo>
                  <a:lnTo>
                    <a:pt x="19192" y="19192"/>
                  </a:lnTo>
                  <a:lnTo>
                    <a:pt x="40022" y="5149"/>
                  </a:lnTo>
                  <a:lnTo>
                    <a:pt x="65531" y="0"/>
                  </a:lnTo>
                  <a:lnTo>
                    <a:pt x="2802636" y="0"/>
                  </a:lnTo>
                  <a:lnTo>
                    <a:pt x="2828145" y="5149"/>
                  </a:lnTo>
                  <a:lnTo>
                    <a:pt x="2848975" y="19192"/>
                  </a:lnTo>
                  <a:lnTo>
                    <a:pt x="2863018" y="40022"/>
                  </a:lnTo>
                  <a:lnTo>
                    <a:pt x="2868167" y="65531"/>
                  </a:lnTo>
                  <a:lnTo>
                    <a:pt x="2868167" y="589788"/>
                  </a:lnTo>
                  <a:lnTo>
                    <a:pt x="2863018" y="615297"/>
                  </a:lnTo>
                  <a:lnTo>
                    <a:pt x="2848975" y="636127"/>
                  </a:lnTo>
                  <a:lnTo>
                    <a:pt x="2828145" y="650170"/>
                  </a:lnTo>
                  <a:lnTo>
                    <a:pt x="2802636" y="655319"/>
                  </a:lnTo>
                  <a:lnTo>
                    <a:pt x="65531" y="655319"/>
                  </a:lnTo>
                  <a:lnTo>
                    <a:pt x="40022" y="650170"/>
                  </a:lnTo>
                  <a:lnTo>
                    <a:pt x="19192" y="636127"/>
                  </a:lnTo>
                  <a:lnTo>
                    <a:pt x="5149" y="615297"/>
                  </a:lnTo>
                  <a:lnTo>
                    <a:pt x="0" y="589788"/>
                  </a:lnTo>
                  <a:lnTo>
                    <a:pt x="0" y="65531"/>
                  </a:lnTo>
                  <a:close/>
                </a:path>
              </a:pathLst>
            </a:custGeom>
            <a:ln w="15240">
              <a:solidFill>
                <a:srgbClr val="006FB8"/>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0" name="object 20"/>
          <p:cNvSpPr txBox="1"/>
          <p:nvPr/>
        </p:nvSpPr>
        <p:spPr>
          <a:xfrm>
            <a:off x="3533647" y="2145283"/>
            <a:ext cx="2051050" cy="594995"/>
          </a:xfrm>
          <a:prstGeom prst="rect">
            <a:avLst/>
          </a:prstGeom>
        </p:spPr>
        <p:txBody>
          <a:bodyPr vert="horz" wrap="square" lIns="0" tIns="13335" rIns="0" bIns="0" rtlCol="0">
            <a:spAutoFit/>
          </a:bodyPr>
          <a:lstStyle/>
          <a:p>
            <a:pPr marL="0" marR="0" lvl="0" indent="0" algn="ctr" defTabSz="914400" eaLnBrk="1" fontAlgn="auto" latinLnBrk="0" hangingPunct="1">
              <a:lnSpc>
                <a:spcPts val="2240"/>
              </a:lnSpc>
              <a:spcBef>
                <a:spcPts val="105"/>
              </a:spcBef>
              <a:spcAft>
                <a:spcPts val="0"/>
              </a:spcAft>
              <a:buClrTx/>
              <a:buSzTx/>
              <a:buFontTx/>
              <a:buNone/>
              <a:tabLst/>
              <a:defRPr/>
            </a:pPr>
            <a:r>
              <a:rPr kumimoji="0" sz="2000" b="1" i="0" u="none" strike="noStrike" kern="0" cap="none" spc="-10" normalizeH="0" baseline="0" noProof="0" dirty="0">
                <a:ln>
                  <a:noFill/>
                </a:ln>
                <a:solidFill>
                  <a:sysClr val="windowText" lastClr="000000"/>
                </a:solidFill>
                <a:effectLst/>
                <a:uLnTx/>
                <a:uFillTx/>
                <a:latin typeface="Arial"/>
                <a:cs typeface="Arial"/>
              </a:rPr>
              <a:t>Неінтервенційні</a:t>
            </a:r>
            <a:endParaRPr kumimoji="0" sz="2000" b="0" i="0" u="none" strike="noStrike" kern="0" cap="none" spc="0" normalizeH="0" baseline="0" noProof="0">
              <a:ln>
                <a:noFill/>
              </a:ln>
              <a:solidFill>
                <a:sysClr val="windowText" lastClr="000000"/>
              </a:solidFill>
              <a:effectLst/>
              <a:uLnTx/>
              <a:uFillTx/>
              <a:latin typeface="Arial"/>
              <a:cs typeface="Arial"/>
            </a:endParaRPr>
          </a:p>
          <a:p>
            <a:pPr marL="0" marR="0" lvl="0" indent="0" algn="ctr" defTabSz="914400" eaLnBrk="1" fontAlgn="auto" latinLnBrk="0" hangingPunct="1">
              <a:lnSpc>
                <a:spcPts val="2240"/>
              </a:lnSpc>
              <a:spcBef>
                <a:spcPts val="0"/>
              </a:spcBef>
              <a:spcAft>
                <a:spcPts val="0"/>
              </a:spcAft>
              <a:buClrTx/>
              <a:buSzTx/>
              <a:buFontTx/>
              <a:buNone/>
              <a:tabLst/>
              <a:defRPr/>
            </a:pP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(спостережні)</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p:txBody>
      </p:sp>
      <p:grpSp>
        <p:nvGrpSpPr>
          <p:cNvPr id="21" name="object 21"/>
          <p:cNvGrpSpPr/>
          <p:nvPr/>
        </p:nvGrpSpPr>
        <p:grpSpPr>
          <a:xfrm>
            <a:off x="1636776" y="3008376"/>
            <a:ext cx="1351915" cy="579120"/>
            <a:chOff x="1636776" y="3008376"/>
            <a:chExt cx="1351915" cy="579120"/>
          </a:xfrm>
        </p:grpSpPr>
        <p:sp>
          <p:nvSpPr>
            <p:cNvPr id="22" name="object 22"/>
            <p:cNvSpPr/>
            <p:nvPr/>
          </p:nvSpPr>
          <p:spPr>
            <a:xfrm>
              <a:off x="1644396" y="3015996"/>
              <a:ext cx="1203960" cy="437515"/>
            </a:xfrm>
            <a:custGeom>
              <a:avLst/>
              <a:gdLst/>
              <a:ahLst/>
              <a:cxnLst/>
              <a:rect l="l" t="t" r="r" b="b"/>
              <a:pathLst>
                <a:path w="1203960" h="437514">
                  <a:moveTo>
                    <a:pt x="1160272" y="0"/>
                  </a:moveTo>
                  <a:lnTo>
                    <a:pt x="43687" y="0"/>
                  </a:lnTo>
                  <a:lnTo>
                    <a:pt x="26681" y="3432"/>
                  </a:lnTo>
                  <a:lnTo>
                    <a:pt x="12795" y="12795"/>
                  </a:lnTo>
                  <a:lnTo>
                    <a:pt x="3432" y="26681"/>
                  </a:lnTo>
                  <a:lnTo>
                    <a:pt x="0" y="43687"/>
                  </a:lnTo>
                  <a:lnTo>
                    <a:pt x="0" y="393700"/>
                  </a:lnTo>
                  <a:lnTo>
                    <a:pt x="3432" y="410706"/>
                  </a:lnTo>
                  <a:lnTo>
                    <a:pt x="12795" y="424592"/>
                  </a:lnTo>
                  <a:lnTo>
                    <a:pt x="26681" y="433955"/>
                  </a:lnTo>
                  <a:lnTo>
                    <a:pt x="43687" y="437388"/>
                  </a:lnTo>
                  <a:lnTo>
                    <a:pt x="1160272" y="437388"/>
                  </a:lnTo>
                  <a:lnTo>
                    <a:pt x="1177278" y="433955"/>
                  </a:lnTo>
                  <a:lnTo>
                    <a:pt x="1191164" y="424592"/>
                  </a:lnTo>
                  <a:lnTo>
                    <a:pt x="1200527" y="410706"/>
                  </a:lnTo>
                  <a:lnTo>
                    <a:pt x="1203960" y="393700"/>
                  </a:lnTo>
                  <a:lnTo>
                    <a:pt x="1203960" y="43687"/>
                  </a:lnTo>
                  <a:lnTo>
                    <a:pt x="1200527" y="26681"/>
                  </a:lnTo>
                  <a:lnTo>
                    <a:pt x="1191164" y="12795"/>
                  </a:lnTo>
                  <a:lnTo>
                    <a:pt x="1177278" y="3432"/>
                  </a:lnTo>
                  <a:lnTo>
                    <a:pt x="1160272" y="0"/>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3" name="object 23"/>
            <p:cNvSpPr/>
            <p:nvPr/>
          </p:nvSpPr>
          <p:spPr>
            <a:xfrm>
              <a:off x="1644396" y="3015996"/>
              <a:ext cx="1203960" cy="437515"/>
            </a:xfrm>
            <a:custGeom>
              <a:avLst/>
              <a:gdLst/>
              <a:ahLst/>
              <a:cxnLst/>
              <a:rect l="l" t="t" r="r" b="b"/>
              <a:pathLst>
                <a:path w="1203960" h="437514">
                  <a:moveTo>
                    <a:pt x="0" y="43687"/>
                  </a:moveTo>
                  <a:lnTo>
                    <a:pt x="3432" y="26681"/>
                  </a:lnTo>
                  <a:lnTo>
                    <a:pt x="12795" y="12795"/>
                  </a:lnTo>
                  <a:lnTo>
                    <a:pt x="26681" y="3432"/>
                  </a:lnTo>
                  <a:lnTo>
                    <a:pt x="43687" y="0"/>
                  </a:lnTo>
                  <a:lnTo>
                    <a:pt x="1160272" y="0"/>
                  </a:lnTo>
                  <a:lnTo>
                    <a:pt x="1177278" y="3432"/>
                  </a:lnTo>
                  <a:lnTo>
                    <a:pt x="1191164" y="12795"/>
                  </a:lnTo>
                  <a:lnTo>
                    <a:pt x="1200527" y="26681"/>
                  </a:lnTo>
                  <a:lnTo>
                    <a:pt x="1203960" y="43687"/>
                  </a:lnTo>
                  <a:lnTo>
                    <a:pt x="1203960" y="393700"/>
                  </a:lnTo>
                  <a:lnTo>
                    <a:pt x="1200527" y="410706"/>
                  </a:lnTo>
                  <a:lnTo>
                    <a:pt x="1191164" y="424592"/>
                  </a:lnTo>
                  <a:lnTo>
                    <a:pt x="1177278" y="433955"/>
                  </a:lnTo>
                  <a:lnTo>
                    <a:pt x="1160272" y="437388"/>
                  </a:lnTo>
                  <a:lnTo>
                    <a:pt x="43687" y="437388"/>
                  </a:lnTo>
                  <a:lnTo>
                    <a:pt x="26681" y="433955"/>
                  </a:lnTo>
                  <a:lnTo>
                    <a:pt x="12795" y="424592"/>
                  </a:lnTo>
                  <a:lnTo>
                    <a:pt x="3432" y="410706"/>
                  </a:lnTo>
                  <a:lnTo>
                    <a:pt x="0" y="393700"/>
                  </a:lnTo>
                  <a:lnTo>
                    <a:pt x="0" y="43687"/>
                  </a:lnTo>
                  <a:close/>
                </a:path>
              </a:pathLst>
            </a:custGeom>
            <a:ln w="1524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4" name="object 24"/>
            <p:cNvSpPr/>
            <p:nvPr/>
          </p:nvSpPr>
          <p:spPr>
            <a:xfrm>
              <a:off x="1776984" y="3142488"/>
              <a:ext cx="1203960" cy="437515"/>
            </a:xfrm>
            <a:custGeom>
              <a:avLst/>
              <a:gdLst/>
              <a:ahLst/>
              <a:cxnLst/>
              <a:rect l="l" t="t" r="r" b="b"/>
              <a:pathLst>
                <a:path w="1203960" h="437514">
                  <a:moveTo>
                    <a:pt x="1160272" y="0"/>
                  </a:moveTo>
                  <a:lnTo>
                    <a:pt x="43688" y="0"/>
                  </a:lnTo>
                  <a:lnTo>
                    <a:pt x="26681" y="3432"/>
                  </a:lnTo>
                  <a:lnTo>
                    <a:pt x="12795" y="12795"/>
                  </a:lnTo>
                  <a:lnTo>
                    <a:pt x="3432" y="26681"/>
                  </a:lnTo>
                  <a:lnTo>
                    <a:pt x="0" y="43687"/>
                  </a:lnTo>
                  <a:lnTo>
                    <a:pt x="0" y="393700"/>
                  </a:lnTo>
                  <a:lnTo>
                    <a:pt x="3432" y="410706"/>
                  </a:lnTo>
                  <a:lnTo>
                    <a:pt x="12795" y="424592"/>
                  </a:lnTo>
                  <a:lnTo>
                    <a:pt x="26681" y="433955"/>
                  </a:lnTo>
                  <a:lnTo>
                    <a:pt x="43688" y="437388"/>
                  </a:lnTo>
                  <a:lnTo>
                    <a:pt x="1160272" y="437388"/>
                  </a:lnTo>
                  <a:lnTo>
                    <a:pt x="1177278" y="433955"/>
                  </a:lnTo>
                  <a:lnTo>
                    <a:pt x="1191164" y="424592"/>
                  </a:lnTo>
                  <a:lnTo>
                    <a:pt x="1200527" y="410706"/>
                  </a:lnTo>
                  <a:lnTo>
                    <a:pt x="1203960" y="393700"/>
                  </a:lnTo>
                  <a:lnTo>
                    <a:pt x="1203960" y="43687"/>
                  </a:lnTo>
                  <a:lnTo>
                    <a:pt x="1200527" y="26681"/>
                  </a:lnTo>
                  <a:lnTo>
                    <a:pt x="1191164" y="12795"/>
                  </a:lnTo>
                  <a:lnTo>
                    <a:pt x="1177278" y="3432"/>
                  </a:lnTo>
                  <a:lnTo>
                    <a:pt x="1160272" y="0"/>
                  </a:lnTo>
                  <a:close/>
                </a:path>
              </a:pathLst>
            </a:custGeom>
            <a:solidFill>
              <a:srgbClr val="FFFFFF">
                <a:alpha val="90194"/>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 name="object 25"/>
            <p:cNvSpPr/>
            <p:nvPr/>
          </p:nvSpPr>
          <p:spPr>
            <a:xfrm>
              <a:off x="1776984" y="3142488"/>
              <a:ext cx="1203960" cy="437515"/>
            </a:xfrm>
            <a:custGeom>
              <a:avLst/>
              <a:gdLst/>
              <a:ahLst/>
              <a:cxnLst/>
              <a:rect l="l" t="t" r="r" b="b"/>
              <a:pathLst>
                <a:path w="1203960" h="437514">
                  <a:moveTo>
                    <a:pt x="0" y="43687"/>
                  </a:moveTo>
                  <a:lnTo>
                    <a:pt x="3432" y="26681"/>
                  </a:lnTo>
                  <a:lnTo>
                    <a:pt x="12795" y="12795"/>
                  </a:lnTo>
                  <a:lnTo>
                    <a:pt x="26681" y="3432"/>
                  </a:lnTo>
                  <a:lnTo>
                    <a:pt x="43688" y="0"/>
                  </a:lnTo>
                  <a:lnTo>
                    <a:pt x="1160272" y="0"/>
                  </a:lnTo>
                  <a:lnTo>
                    <a:pt x="1177278" y="3432"/>
                  </a:lnTo>
                  <a:lnTo>
                    <a:pt x="1191164" y="12795"/>
                  </a:lnTo>
                  <a:lnTo>
                    <a:pt x="1200527" y="26681"/>
                  </a:lnTo>
                  <a:lnTo>
                    <a:pt x="1203960" y="43687"/>
                  </a:lnTo>
                  <a:lnTo>
                    <a:pt x="1203960" y="393700"/>
                  </a:lnTo>
                  <a:lnTo>
                    <a:pt x="1200527" y="410706"/>
                  </a:lnTo>
                  <a:lnTo>
                    <a:pt x="1191164" y="424592"/>
                  </a:lnTo>
                  <a:lnTo>
                    <a:pt x="1177278" y="433955"/>
                  </a:lnTo>
                  <a:lnTo>
                    <a:pt x="1160272" y="437388"/>
                  </a:lnTo>
                  <a:lnTo>
                    <a:pt x="43688" y="437388"/>
                  </a:lnTo>
                  <a:lnTo>
                    <a:pt x="26681" y="433955"/>
                  </a:lnTo>
                  <a:lnTo>
                    <a:pt x="12795" y="424592"/>
                  </a:lnTo>
                  <a:lnTo>
                    <a:pt x="3432" y="410706"/>
                  </a:lnTo>
                  <a:lnTo>
                    <a:pt x="0" y="393700"/>
                  </a:lnTo>
                  <a:lnTo>
                    <a:pt x="0" y="43687"/>
                  </a:lnTo>
                  <a:close/>
                </a:path>
              </a:pathLst>
            </a:custGeom>
            <a:ln w="15240">
              <a:solidFill>
                <a:srgbClr val="006FB8"/>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6" name="object 26"/>
          <p:cNvSpPr txBox="1"/>
          <p:nvPr/>
        </p:nvSpPr>
        <p:spPr>
          <a:xfrm>
            <a:off x="1944116" y="3189808"/>
            <a:ext cx="871219" cy="30035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Описові</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p:txBody>
      </p:sp>
      <p:grpSp>
        <p:nvGrpSpPr>
          <p:cNvPr id="27" name="object 27"/>
          <p:cNvGrpSpPr/>
          <p:nvPr/>
        </p:nvGrpSpPr>
        <p:grpSpPr>
          <a:xfrm>
            <a:off x="239268" y="3796284"/>
            <a:ext cx="4147185" cy="1957070"/>
            <a:chOff x="239268" y="3796284"/>
            <a:chExt cx="4147185" cy="1957070"/>
          </a:xfrm>
        </p:grpSpPr>
        <p:sp>
          <p:nvSpPr>
            <p:cNvPr id="28" name="object 28"/>
            <p:cNvSpPr/>
            <p:nvPr/>
          </p:nvSpPr>
          <p:spPr>
            <a:xfrm>
              <a:off x="246888" y="3803904"/>
              <a:ext cx="3997960" cy="1815464"/>
            </a:xfrm>
            <a:custGeom>
              <a:avLst/>
              <a:gdLst/>
              <a:ahLst/>
              <a:cxnLst/>
              <a:rect l="l" t="t" r="r" b="b"/>
              <a:pathLst>
                <a:path w="3997960" h="1815464">
                  <a:moveTo>
                    <a:pt x="3815969" y="0"/>
                  </a:moveTo>
                  <a:lnTo>
                    <a:pt x="181508" y="0"/>
                  </a:lnTo>
                  <a:lnTo>
                    <a:pt x="133257" y="6484"/>
                  </a:lnTo>
                  <a:lnTo>
                    <a:pt x="89899" y="24783"/>
                  </a:lnTo>
                  <a:lnTo>
                    <a:pt x="53163" y="53165"/>
                  </a:lnTo>
                  <a:lnTo>
                    <a:pt x="24781" y="89897"/>
                  </a:lnTo>
                  <a:lnTo>
                    <a:pt x="6483" y="133247"/>
                  </a:lnTo>
                  <a:lnTo>
                    <a:pt x="0" y="181483"/>
                  </a:lnTo>
                  <a:lnTo>
                    <a:pt x="0" y="1633601"/>
                  </a:lnTo>
                  <a:lnTo>
                    <a:pt x="6483" y="1681836"/>
                  </a:lnTo>
                  <a:lnTo>
                    <a:pt x="24781" y="1725186"/>
                  </a:lnTo>
                  <a:lnTo>
                    <a:pt x="53163" y="1761918"/>
                  </a:lnTo>
                  <a:lnTo>
                    <a:pt x="89899" y="1790300"/>
                  </a:lnTo>
                  <a:lnTo>
                    <a:pt x="133257" y="1808599"/>
                  </a:lnTo>
                  <a:lnTo>
                    <a:pt x="181508" y="1815084"/>
                  </a:lnTo>
                  <a:lnTo>
                    <a:pt x="3815969" y="1815084"/>
                  </a:lnTo>
                  <a:lnTo>
                    <a:pt x="3864204" y="1808599"/>
                  </a:lnTo>
                  <a:lnTo>
                    <a:pt x="3907554" y="1790300"/>
                  </a:lnTo>
                  <a:lnTo>
                    <a:pt x="3944286" y="1761918"/>
                  </a:lnTo>
                  <a:lnTo>
                    <a:pt x="3972668" y="1725186"/>
                  </a:lnTo>
                  <a:lnTo>
                    <a:pt x="3990967" y="1681836"/>
                  </a:lnTo>
                  <a:lnTo>
                    <a:pt x="3997452" y="1633601"/>
                  </a:lnTo>
                  <a:lnTo>
                    <a:pt x="3997452" y="181483"/>
                  </a:lnTo>
                  <a:lnTo>
                    <a:pt x="3990967" y="133247"/>
                  </a:lnTo>
                  <a:lnTo>
                    <a:pt x="3972668" y="89897"/>
                  </a:lnTo>
                  <a:lnTo>
                    <a:pt x="3944286" y="53165"/>
                  </a:lnTo>
                  <a:lnTo>
                    <a:pt x="3907554" y="24783"/>
                  </a:lnTo>
                  <a:lnTo>
                    <a:pt x="3864204" y="6484"/>
                  </a:lnTo>
                  <a:lnTo>
                    <a:pt x="3815969" y="0"/>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9" name="object 29"/>
            <p:cNvSpPr/>
            <p:nvPr/>
          </p:nvSpPr>
          <p:spPr>
            <a:xfrm>
              <a:off x="246888" y="3803904"/>
              <a:ext cx="3997960" cy="1815464"/>
            </a:xfrm>
            <a:custGeom>
              <a:avLst/>
              <a:gdLst/>
              <a:ahLst/>
              <a:cxnLst/>
              <a:rect l="l" t="t" r="r" b="b"/>
              <a:pathLst>
                <a:path w="3997960" h="1815464">
                  <a:moveTo>
                    <a:pt x="0" y="181483"/>
                  </a:moveTo>
                  <a:lnTo>
                    <a:pt x="6483" y="133247"/>
                  </a:lnTo>
                  <a:lnTo>
                    <a:pt x="24781" y="89897"/>
                  </a:lnTo>
                  <a:lnTo>
                    <a:pt x="53163" y="53165"/>
                  </a:lnTo>
                  <a:lnTo>
                    <a:pt x="89899" y="24783"/>
                  </a:lnTo>
                  <a:lnTo>
                    <a:pt x="133257" y="6484"/>
                  </a:lnTo>
                  <a:lnTo>
                    <a:pt x="181508" y="0"/>
                  </a:lnTo>
                  <a:lnTo>
                    <a:pt x="3815969" y="0"/>
                  </a:lnTo>
                  <a:lnTo>
                    <a:pt x="3864204" y="6484"/>
                  </a:lnTo>
                  <a:lnTo>
                    <a:pt x="3907554" y="24783"/>
                  </a:lnTo>
                  <a:lnTo>
                    <a:pt x="3944286" y="53165"/>
                  </a:lnTo>
                  <a:lnTo>
                    <a:pt x="3972668" y="89897"/>
                  </a:lnTo>
                  <a:lnTo>
                    <a:pt x="3990967" y="133247"/>
                  </a:lnTo>
                  <a:lnTo>
                    <a:pt x="3997452" y="181483"/>
                  </a:lnTo>
                  <a:lnTo>
                    <a:pt x="3997452" y="1633601"/>
                  </a:lnTo>
                  <a:lnTo>
                    <a:pt x="3990967" y="1681836"/>
                  </a:lnTo>
                  <a:lnTo>
                    <a:pt x="3972668" y="1725186"/>
                  </a:lnTo>
                  <a:lnTo>
                    <a:pt x="3944286" y="1761918"/>
                  </a:lnTo>
                  <a:lnTo>
                    <a:pt x="3907554" y="1790300"/>
                  </a:lnTo>
                  <a:lnTo>
                    <a:pt x="3864204" y="1808599"/>
                  </a:lnTo>
                  <a:lnTo>
                    <a:pt x="3815969" y="1815084"/>
                  </a:lnTo>
                  <a:lnTo>
                    <a:pt x="181508" y="1815084"/>
                  </a:lnTo>
                  <a:lnTo>
                    <a:pt x="133257" y="1808599"/>
                  </a:lnTo>
                  <a:lnTo>
                    <a:pt x="89899" y="1790300"/>
                  </a:lnTo>
                  <a:lnTo>
                    <a:pt x="53163" y="1761918"/>
                  </a:lnTo>
                  <a:lnTo>
                    <a:pt x="24781" y="1725186"/>
                  </a:lnTo>
                  <a:lnTo>
                    <a:pt x="6483" y="1681836"/>
                  </a:lnTo>
                  <a:lnTo>
                    <a:pt x="0" y="1633601"/>
                  </a:lnTo>
                  <a:lnTo>
                    <a:pt x="0" y="181483"/>
                  </a:lnTo>
                  <a:close/>
                </a:path>
              </a:pathLst>
            </a:custGeom>
            <a:ln w="1524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0" name="object 30"/>
            <p:cNvSpPr/>
            <p:nvPr/>
          </p:nvSpPr>
          <p:spPr>
            <a:xfrm>
              <a:off x="381000" y="3930396"/>
              <a:ext cx="3997960" cy="1815464"/>
            </a:xfrm>
            <a:custGeom>
              <a:avLst/>
              <a:gdLst/>
              <a:ahLst/>
              <a:cxnLst/>
              <a:rect l="l" t="t" r="r" b="b"/>
              <a:pathLst>
                <a:path w="3997960" h="1815464">
                  <a:moveTo>
                    <a:pt x="3815969" y="0"/>
                  </a:moveTo>
                  <a:lnTo>
                    <a:pt x="181508" y="0"/>
                  </a:lnTo>
                  <a:lnTo>
                    <a:pt x="133257" y="6484"/>
                  </a:lnTo>
                  <a:lnTo>
                    <a:pt x="89899" y="24783"/>
                  </a:lnTo>
                  <a:lnTo>
                    <a:pt x="53163" y="53165"/>
                  </a:lnTo>
                  <a:lnTo>
                    <a:pt x="24781" y="89897"/>
                  </a:lnTo>
                  <a:lnTo>
                    <a:pt x="6483" y="133247"/>
                  </a:lnTo>
                  <a:lnTo>
                    <a:pt x="0" y="181482"/>
                  </a:lnTo>
                  <a:lnTo>
                    <a:pt x="0" y="1633601"/>
                  </a:lnTo>
                  <a:lnTo>
                    <a:pt x="6483" y="1681841"/>
                  </a:lnTo>
                  <a:lnTo>
                    <a:pt x="24781" y="1725192"/>
                  </a:lnTo>
                  <a:lnTo>
                    <a:pt x="53163" y="1761923"/>
                  </a:lnTo>
                  <a:lnTo>
                    <a:pt x="89899" y="1790303"/>
                  </a:lnTo>
                  <a:lnTo>
                    <a:pt x="133257" y="1808600"/>
                  </a:lnTo>
                  <a:lnTo>
                    <a:pt x="181508" y="1815083"/>
                  </a:lnTo>
                  <a:lnTo>
                    <a:pt x="3815969" y="1815083"/>
                  </a:lnTo>
                  <a:lnTo>
                    <a:pt x="3864204" y="1808600"/>
                  </a:lnTo>
                  <a:lnTo>
                    <a:pt x="3907554" y="1790303"/>
                  </a:lnTo>
                  <a:lnTo>
                    <a:pt x="3944286" y="1761923"/>
                  </a:lnTo>
                  <a:lnTo>
                    <a:pt x="3972668" y="1725192"/>
                  </a:lnTo>
                  <a:lnTo>
                    <a:pt x="3990967" y="1681841"/>
                  </a:lnTo>
                  <a:lnTo>
                    <a:pt x="3997452" y="1633601"/>
                  </a:lnTo>
                  <a:lnTo>
                    <a:pt x="3997452" y="181482"/>
                  </a:lnTo>
                  <a:lnTo>
                    <a:pt x="3990967" y="133247"/>
                  </a:lnTo>
                  <a:lnTo>
                    <a:pt x="3972668" y="89897"/>
                  </a:lnTo>
                  <a:lnTo>
                    <a:pt x="3944286" y="53165"/>
                  </a:lnTo>
                  <a:lnTo>
                    <a:pt x="3907554" y="24783"/>
                  </a:lnTo>
                  <a:lnTo>
                    <a:pt x="3864204" y="6484"/>
                  </a:lnTo>
                  <a:lnTo>
                    <a:pt x="3815969" y="0"/>
                  </a:lnTo>
                  <a:close/>
                </a:path>
              </a:pathLst>
            </a:custGeom>
            <a:solidFill>
              <a:srgbClr val="FFFFFF">
                <a:alpha val="90194"/>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1" name="object 31"/>
            <p:cNvSpPr/>
            <p:nvPr/>
          </p:nvSpPr>
          <p:spPr>
            <a:xfrm>
              <a:off x="381000" y="3930396"/>
              <a:ext cx="3997960" cy="1815464"/>
            </a:xfrm>
            <a:custGeom>
              <a:avLst/>
              <a:gdLst/>
              <a:ahLst/>
              <a:cxnLst/>
              <a:rect l="l" t="t" r="r" b="b"/>
              <a:pathLst>
                <a:path w="3997960" h="1815464">
                  <a:moveTo>
                    <a:pt x="0" y="181482"/>
                  </a:moveTo>
                  <a:lnTo>
                    <a:pt x="6483" y="133247"/>
                  </a:lnTo>
                  <a:lnTo>
                    <a:pt x="24781" y="89897"/>
                  </a:lnTo>
                  <a:lnTo>
                    <a:pt x="53163" y="53165"/>
                  </a:lnTo>
                  <a:lnTo>
                    <a:pt x="89899" y="24783"/>
                  </a:lnTo>
                  <a:lnTo>
                    <a:pt x="133257" y="6484"/>
                  </a:lnTo>
                  <a:lnTo>
                    <a:pt x="181508" y="0"/>
                  </a:lnTo>
                  <a:lnTo>
                    <a:pt x="3815969" y="0"/>
                  </a:lnTo>
                  <a:lnTo>
                    <a:pt x="3864204" y="6484"/>
                  </a:lnTo>
                  <a:lnTo>
                    <a:pt x="3907554" y="24783"/>
                  </a:lnTo>
                  <a:lnTo>
                    <a:pt x="3944286" y="53165"/>
                  </a:lnTo>
                  <a:lnTo>
                    <a:pt x="3972668" y="89897"/>
                  </a:lnTo>
                  <a:lnTo>
                    <a:pt x="3990967" y="133247"/>
                  </a:lnTo>
                  <a:lnTo>
                    <a:pt x="3997452" y="181482"/>
                  </a:lnTo>
                  <a:lnTo>
                    <a:pt x="3997452" y="1633601"/>
                  </a:lnTo>
                  <a:lnTo>
                    <a:pt x="3990967" y="1681841"/>
                  </a:lnTo>
                  <a:lnTo>
                    <a:pt x="3972668" y="1725192"/>
                  </a:lnTo>
                  <a:lnTo>
                    <a:pt x="3944286" y="1761923"/>
                  </a:lnTo>
                  <a:lnTo>
                    <a:pt x="3907554" y="1790303"/>
                  </a:lnTo>
                  <a:lnTo>
                    <a:pt x="3864204" y="1808600"/>
                  </a:lnTo>
                  <a:lnTo>
                    <a:pt x="3815969" y="1815083"/>
                  </a:lnTo>
                  <a:lnTo>
                    <a:pt x="181508" y="1815083"/>
                  </a:lnTo>
                  <a:lnTo>
                    <a:pt x="133257" y="1808600"/>
                  </a:lnTo>
                  <a:lnTo>
                    <a:pt x="89899" y="1790303"/>
                  </a:lnTo>
                  <a:lnTo>
                    <a:pt x="53163" y="1761923"/>
                  </a:lnTo>
                  <a:lnTo>
                    <a:pt x="24781" y="1725192"/>
                  </a:lnTo>
                  <a:lnTo>
                    <a:pt x="6483" y="1681841"/>
                  </a:lnTo>
                  <a:lnTo>
                    <a:pt x="0" y="1633601"/>
                  </a:lnTo>
                  <a:lnTo>
                    <a:pt x="0" y="181482"/>
                  </a:lnTo>
                  <a:close/>
                </a:path>
              </a:pathLst>
            </a:custGeom>
            <a:ln w="15240">
              <a:solidFill>
                <a:srgbClr val="006FB8"/>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32" name="object 32"/>
          <p:cNvSpPr txBox="1"/>
          <p:nvPr/>
        </p:nvSpPr>
        <p:spPr>
          <a:xfrm>
            <a:off x="490219" y="4118864"/>
            <a:ext cx="3640454" cy="1341120"/>
          </a:xfrm>
          <a:prstGeom prst="rect">
            <a:avLst/>
          </a:prstGeom>
        </p:spPr>
        <p:txBody>
          <a:bodyPr vert="horz" wrap="square" lIns="0" tIns="67310" rIns="0" bIns="0" rtlCol="0">
            <a:spAutoFit/>
          </a:bodyPr>
          <a:lstStyle/>
          <a:p>
            <a:pPr marL="151765" marR="0" lvl="0" indent="-139065" defTabSz="914400" eaLnBrk="1" fontAlgn="auto" latinLnBrk="0" hangingPunct="1">
              <a:lnSpc>
                <a:spcPct val="100000"/>
              </a:lnSpc>
              <a:spcBef>
                <a:spcPts val="530"/>
              </a:spcBef>
              <a:spcAft>
                <a:spcPts val="0"/>
              </a:spcAft>
              <a:buClrTx/>
              <a:buSzTx/>
              <a:buFont typeface="Microsoft Sans Serif"/>
              <a:buChar char="-"/>
              <a:tabLst>
                <a:tab pos="151765" algn="l"/>
              </a:tabLst>
              <a:defRPr/>
            </a:pPr>
            <a:r>
              <a:rPr kumimoji="0" sz="1800" b="1" i="0" u="none" strike="noStrike" kern="0" cap="none" spc="-10" normalizeH="0" baseline="0" noProof="0" dirty="0">
                <a:ln>
                  <a:noFill/>
                </a:ln>
                <a:solidFill>
                  <a:sysClr val="windowText" lastClr="000000"/>
                </a:solidFill>
                <a:effectLst/>
                <a:uLnTx/>
                <a:uFillTx/>
                <a:latin typeface="Arial"/>
                <a:cs typeface="Arial"/>
              </a:rPr>
              <a:t>Повідомлення</a:t>
            </a:r>
            <a:r>
              <a:rPr kumimoji="0" sz="1800" b="1" i="0" u="none" strike="noStrike" kern="0" cap="none" spc="-4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про</a:t>
            </a:r>
            <a:r>
              <a:rPr kumimoji="0" sz="1800" b="1" i="0" u="none" strike="noStrike" kern="0" cap="none" spc="-45"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випадок</a:t>
            </a:r>
            <a:endParaRPr kumimoji="0" sz="1800" b="0" i="0" u="none" strike="noStrike" kern="0" cap="none" spc="0" normalizeH="0" baseline="0" noProof="0">
              <a:ln>
                <a:noFill/>
              </a:ln>
              <a:solidFill>
                <a:sysClr val="windowText" lastClr="000000"/>
              </a:solidFill>
              <a:effectLst/>
              <a:uLnTx/>
              <a:uFillTx/>
              <a:latin typeface="Arial"/>
              <a:cs typeface="Arial"/>
            </a:endParaRPr>
          </a:p>
          <a:p>
            <a:pPr marL="151765" marR="0" lvl="0" indent="-139065" defTabSz="914400" eaLnBrk="1" fontAlgn="auto" latinLnBrk="0" hangingPunct="1">
              <a:lnSpc>
                <a:spcPct val="100000"/>
              </a:lnSpc>
              <a:spcBef>
                <a:spcPts val="430"/>
              </a:spcBef>
              <a:spcAft>
                <a:spcPts val="0"/>
              </a:spcAft>
              <a:buClrTx/>
              <a:buSzTx/>
              <a:buFont typeface="Microsoft Sans Serif"/>
              <a:buChar char="-"/>
              <a:tabLst>
                <a:tab pos="151765" algn="l"/>
              </a:tabLst>
              <a:defRPr/>
            </a:pPr>
            <a:r>
              <a:rPr kumimoji="0" sz="1800" b="1" i="0" u="none" strike="noStrike" kern="0" cap="none" spc="0" normalizeH="0" baseline="0" noProof="0" dirty="0">
                <a:ln>
                  <a:noFill/>
                </a:ln>
                <a:solidFill>
                  <a:sysClr val="windowText" lastClr="000000"/>
                </a:solidFill>
                <a:effectLst/>
                <a:uLnTx/>
                <a:uFillTx/>
                <a:latin typeface="Arial"/>
                <a:cs typeface="Arial"/>
              </a:rPr>
              <a:t>Серії</a:t>
            </a:r>
            <a:r>
              <a:rPr kumimoji="0" sz="1800" b="1" i="0" u="none" strike="noStrike" kern="0" cap="none" spc="-45"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випадків</a:t>
            </a:r>
            <a:endParaRPr kumimoji="0" sz="1800" b="0" i="0" u="none" strike="noStrike" kern="0" cap="none" spc="0" normalizeH="0" baseline="0" noProof="0">
              <a:ln>
                <a:noFill/>
              </a:ln>
              <a:solidFill>
                <a:sysClr val="windowText" lastClr="000000"/>
              </a:solidFill>
              <a:effectLst/>
              <a:uLnTx/>
              <a:uFillTx/>
              <a:latin typeface="Arial"/>
              <a:cs typeface="Arial"/>
            </a:endParaRPr>
          </a:p>
          <a:p>
            <a:pPr marL="151765" marR="0" lvl="0" indent="-139065" defTabSz="914400" eaLnBrk="1" fontAlgn="auto" latinLnBrk="0" hangingPunct="1">
              <a:lnSpc>
                <a:spcPct val="100000"/>
              </a:lnSpc>
              <a:spcBef>
                <a:spcPts val="434"/>
              </a:spcBef>
              <a:spcAft>
                <a:spcPts val="0"/>
              </a:spcAft>
              <a:buClrTx/>
              <a:buSzTx/>
              <a:buFont typeface="Microsoft Sans Serif"/>
              <a:buChar char="-"/>
              <a:tabLst>
                <a:tab pos="151765" algn="l"/>
              </a:tabLst>
              <a:defRPr/>
            </a:pPr>
            <a:r>
              <a:rPr kumimoji="0" sz="1800" b="1" i="0" u="none" strike="noStrike" kern="0" cap="none" spc="-10" normalizeH="0" baseline="0" noProof="0" dirty="0">
                <a:ln>
                  <a:noFill/>
                </a:ln>
                <a:solidFill>
                  <a:sysClr val="windowText" lastClr="000000"/>
                </a:solidFill>
                <a:effectLst/>
                <a:uLnTx/>
                <a:uFillTx/>
                <a:latin typeface="Arial"/>
                <a:cs typeface="Arial"/>
              </a:rPr>
              <a:t>Одномоментні</a:t>
            </a:r>
            <a:endParaRPr kumimoji="0" sz="1800" b="0" i="0" u="none" strike="noStrike" kern="0" cap="none" spc="0" normalizeH="0" baseline="0" noProof="0">
              <a:ln>
                <a:noFill/>
              </a:ln>
              <a:solidFill>
                <a:sysClr val="windowText" lastClr="000000"/>
              </a:solidFill>
              <a:effectLst/>
              <a:uLnTx/>
              <a:uFillTx/>
              <a:latin typeface="Arial"/>
              <a:cs typeface="Arial"/>
            </a:endParaRPr>
          </a:p>
          <a:p>
            <a:pPr marL="151765" marR="0" lvl="0" indent="-139065" defTabSz="914400" eaLnBrk="1" fontAlgn="auto" latinLnBrk="0" hangingPunct="1">
              <a:lnSpc>
                <a:spcPct val="100000"/>
              </a:lnSpc>
              <a:spcBef>
                <a:spcPts val="420"/>
              </a:spcBef>
              <a:spcAft>
                <a:spcPts val="0"/>
              </a:spcAft>
              <a:buClrTx/>
              <a:buSzTx/>
              <a:buFont typeface="Microsoft Sans Serif"/>
              <a:buChar char="-"/>
              <a:tabLst>
                <a:tab pos="151765" algn="l"/>
              </a:tabLst>
              <a:defRPr/>
            </a:pPr>
            <a:r>
              <a:rPr kumimoji="0" sz="1800" b="1" i="0" u="none" strike="noStrike" kern="0" cap="none" spc="-10" normalizeH="0" baseline="0" noProof="0" dirty="0">
                <a:ln>
                  <a:noFill/>
                </a:ln>
                <a:solidFill>
                  <a:sysClr val="windowText" lastClr="000000"/>
                </a:solidFill>
                <a:effectLst/>
                <a:uLnTx/>
                <a:uFillTx/>
                <a:latin typeface="Arial"/>
                <a:cs typeface="Arial"/>
              </a:rPr>
              <a:t>Реєстри</a:t>
            </a:r>
            <a:r>
              <a:rPr kumimoji="0" sz="1800" b="1" i="0" u="none" strike="noStrike" kern="0" cap="none" spc="0" normalizeH="0" baseline="0" noProof="0" dirty="0">
                <a:ln>
                  <a:noFill/>
                </a:ln>
                <a:solidFill>
                  <a:sysClr val="windowText" lastClr="000000"/>
                </a:solidFill>
                <a:effectLst/>
                <a:uLnTx/>
                <a:uFillTx/>
                <a:latin typeface="Arial"/>
                <a:cs typeface="Arial"/>
              </a:rPr>
              <a:t> ЛЗ</a:t>
            </a:r>
            <a:r>
              <a:rPr kumimoji="0" sz="1800" b="1" i="0" u="none" strike="noStrike" kern="0" cap="none" spc="-45" normalizeH="0" baseline="0" noProof="0" dirty="0">
                <a:ln>
                  <a:noFill/>
                </a:ln>
                <a:solidFill>
                  <a:sysClr val="windowText" lastClr="000000"/>
                </a:solidFill>
                <a:effectLst/>
                <a:uLnTx/>
                <a:uFillTx/>
                <a:latin typeface="Arial"/>
                <a:cs typeface="Arial"/>
              </a:rPr>
              <a:t> </a:t>
            </a:r>
            <a:r>
              <a:rPr kumimoji="0" sz="1800" b="0" i="1" u="none" strike="noStrike" kern="0" cap="none" spc="0" normalizeH="0" baseline="0" noProof="0" dirty="0">
                <a:ln>
                  <a:noFill/>
                </a:ln>
                <a:solidFill>
                  <a:sysClr val="windowText" lastClr="000000"/>
                </a:solidFill>
                <a:effectLst/>
                <a:uLnTx/>
                <a:uFillTx/>
                <a:latin typeface="Arial"/>
                <a:cs typeface="Arial"/>
              </a:rPr>
              <a:t>(по</a:t>
            </a:r>
            <a:r>
              <a:rPr kumimoji="0" sz="1800" b="0" i="1" u="none" strike="noStrike" kern="0" cap="none" spc="-35" normalizeH="0" baseline="0" noProof="0" dirty="0">
                <a:ln>
                  <a:noFill/>
                </a:ln>
                <a:solidFill>
                  <a:sysClr val="windowText" lastClr="000000"/>
                </a:solidFill>
                <a:effectLst/>
                <a:uLnTx/>
                <a:uFillTx/>
                <a:latin typeface="Arial"/>
                <a:cs typeface="Arial"/>
              </a:rPr>
              <a:t> </a:t>
            </a:r>
            <a:r>
              <a:rPr kumimoji="0" sz="1800" b="0" i="1" u="none" strike="noStrike" kern="0" cap="none" spc="-10" normalizeH="0" baseline="0" noProof="0" dirty="0">
                <a:ln>
                  <a:noFill/>
                </a:ln>
                <a:solidFill>
                  <a:sysClr val="windowText" lastClr="000000"/>
                </a:solidFill>
                <a:effectLst/>
                <a:uLnTx/>
                <a:uFillTx/>
                <a:latin typeface="Arial"/>
                <a:cs typeface="Arial"/>
              </a:rPr>
              <a:t>захворюванням)</a:t>
            </a:r>
            <a:endParaRPr kumimoji="0" sz="1800" b="0" i="0" u="none" strike="noStrike" kern="0" cap="none" spc="0" normalizeH="0" baseline="0" noProof="0">
              <a:ln>
                <a:noFill/>
              </a:ln>
              <a:solidFill>
                <a:sysClr val="windowText" lastClr="000000"/>
              </a:solidFill>
              <a:effectLst/>
              <a:uLnTx/>
              <a:uFillTx/>
              <a:latin typeface="Arial"/>
              <a:cs typeface="Arial"/>
            </a:endParaRPr>
          </a:p>
        </p:txBody>
      </p:sp>
      <p:grpSp>
        <p:nvGrpSpPr>
          <p:cNvPr id="33" name="object 33"/>
          <p:cNvGrpSpPr/>
          <p:nvPr/>
        </p:nvGrpSpPr>
        <p:grpSpPr>
          <a:xfrm>
            <a:off x="5561076" y="3008376"/>
            <a:ext cx="1786255" cy="538480"/>
            <a:chOff x="5561076" y="3008376"/>
            <a:chExt cx="1786255" cy="538480"/>
          </a:xfrm>
        </p:grpSpPr>
        <p:sp>
          <p:nvSpPr>
            <p:cNvPr id="34" name="object 34"/>
            <p:cNvSpPr/>
            <p:nvPr/>
          </p:nvSpPr>
          <p:spPr>
            <a:xfrm>
              <a:off x="5568696" y="3015996"/>
              <a:ext cx="1637030" cy="396240"/>
            </a:xfrm>
            <a:custGeom>
              <a:avLst/>
              <a:gdLst/>
              <a:ahLst/>
              <a:cxnLst/>
              <a:rect l="l" t="t" r="r" b="b"/>
              <a:pathLst>
                <a:path w="1637029" h="396239">
                  <a:moveTo>
                    <a:pt x="1597152" y="0"/>
                  </a:moveTo>
                  <a:lnTo>
                    <a:pt x="39624" y="0"/>
                  </a:lnTo>
                  <a:lnTo>
                    <a:pt x="24217" y="3119"/>
                  </a:lnTo>
                  <a:lnTo>
                    <a:pt x="11620" y="11620"/>
                  </a:lnTo>
                  <a:lnTo>
                    <a:pt x="3119" y="24217"/>
                  </a:lnTo>
                  <a:lnTo>
                    <a:pt x="0" y="39624"/>
                  </a:lnTo>
                  <a:lnTo>
                    <a:pt x="0" y="356615"/>
                  </a:lnTo>
                  <a:lnTo>
                    <a:pt x="3119" y="372022"/>
                  </a:lnTo>
                  <a:lnTo>
                    <a:pt x="11620" y="384619"/>
                  </a:lnTo>
                  <a:lnTo>
                    <a:pt x="24217" y="393120"/>
                  </a:lnTo>
                  <a:lnTo>
                    <a:pt x="39624" y="396239"/>
                  </a:lnTo>
                  <a:lnTo>
                    <a:pt x="1597152" y="396239"/>
                  </a:lnTo>
                  <a:lnTo>
                    <a:pt x="1612558" y="393120"/>
                  </a:lnTo>
                  <a:lnTo>
                    <a:pt x="1625155" y="384619"/>
                  </a:lnTo>
                  <a:lnTo>
                    <a:pt x="1633656" y="372022"/>
                  </a:lnTo>
                  <a:lnTo>
                    <a:pt x="1636776" y="356615"/>
                  </a:lnTo>
                  <a:lnTo>
                    <a:pt x="1636776" y="39624"/>
                  </a:lnTo>
                  <a:lnTo>
                    <a:pt x="1633656" y="24217"/>
                  </a:lnTo>
                  <a:lnTo>
                    <a:pt x="1625155" y="11620"/>
                  </a:lnTo>
                  <a:lnTo>
                    <a:pt x="1612558" y="3119"/>
                  </a:lnTo>
                  <a:lnTo>
                    <a:pt x="1597152" y="0"/>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5" name="object 35"/>
            <p:cNvSpPr/>
            <p:nvPr/>
          </p:nvSpPr>
          <p:spPr>
            <a:xfrm>
              <a:off x="5568696" y="3015996"/>
              <a:ext cx="1637030" cy="396240"/>
            </a:xfrm>
            <a:custGeom>
              <a:avLst/>
              <a:gdLst/>
              <a:ahLst/>
              <a:cxnLst/>
              <a:rect l="l" t="t" r="r" b="b"/>
              <a:pathLst>
                <a:path w="1637029" h="396239">
                  <a:moveTo>
                    <a:pt x="0" y="39624"/>
                  </a:moveTo>
                  <a:lnTo>
                    <a:pt x="3119" y="24217"/>
                  </a:lnTo>
                  <a:lnTo>
                    <a:pt x="11620" y="11620"/>
                  </a:lnTo>
                  <a:lnTo>
                    <a:pt x="24217" y="3119"/>
                  </a:lnTo>
                  <a:lnTo>
                    <a:pt x="39624" y="0"/>
                  </a:lnTo>
                  <a:lnTo>
                    <a:pt x="1597152" y="0"/>
                  </a:lnTo>
                  <a:lnTo>
                    <a:pt x="1612558" y="3119"/>
                  </a:lnTo>
                  <a:lnTo>
                    <a:pt x="1625155" y="11620"/>
                  </a:lnTo>
                  <a:lnTo>
                    <a:pt x="1633656" y="24217"/>
                  </a:lnTo>
                  <a:lnTo>
                    <a:pt x="1636776" y="39624"/>
                  </a:lnTo>
                  <a:lnTo>
                    <a:pt x="1636776" y="356615"/>
                  </a:lnTo>
                  <a:lnTo>
                    <a:pt x="1633656" y="372022"/>
                  </a:lnTo>
                  <a:lnTo>
                    <a:pt x="1625155" y="384619"/>
                  </a:lnTo>
                  <a:lnTo>
                    <a:pt x="1612558" y="393120"/>
                  </a:lnTo>
                  <a:lnTo>
                    <a:pt x="1597152" y="396239"/>
                  </a:lnTo>
                  <a:lnTo>
                    <a:pt x="39624" y="396239"/>
                  </a:lnTo>
                  <a:lnTo>
                    <a:pt x="24217" y="393120"/>
                  </a:lnTo>
                  <a:lnTo>
                    <a:pt x="11620" y="384619"/>
                  </a:lnTo>
                  <a:lnTo>
                    <a:pt x="3119" y="372022"/>
                  </a:lnTo>
                  <a:lnTo>
                    <a:pt x="0" y="356615"/>
                  </a:lnTo>
                  <a:lnTo>
                    <a:pt x="0" y="39624"/>
                  </a:lnTo>
                  <a:close/>
                </a:path>
              </a:pathLst>
            </a:custGeom>
            <a:ln w="1524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6" name="object 36"/>
            <p:cNvSpPr/>
            <p:nvPr/>
          </p:nvSpPr>
          <p:spPr>
            <a:xfrm>
              <a:off x="5702808" y="3142488"/>
              <a:ext cx="1637030" cy="396240"/>
            </a:xfrm>
            <a:custGeom>
              <a:avLst/>
              <a:gdLst/>
              <a:ahLst/>
              <a:cxnLst/>
              <a:rect l="l" t="t" r="r" b="b"/>
              <a:pathLst>
                <a:path w="1637029" h="396239">
                  <a:moveTo>
                    <a:pt x="1597151" y="0"/>
                  </a:moveTo>
                  <a:lnTo>
                    <a:pt x="39624" y="0"/>
                  </a:lnTo>
                  <a:lnTo>
                    <a:pt x="24217" y="3119"/>
                  </a:lnTo>
                  <a:lnTo>
                    <a:pt x="11620" y="11620"/>
                  </a:lnTo>
                  <a:lnTo>
                    <a:pt x="3119" y="24217"/>
                  </a:lnTo>
                  <a:lnTo>
                    <a:pt x="0" y="39624"/>
                  </a:lnTo>
                  <a:lnTo>
                    <a:pt x="0" y="356615"/>
                  </a:lnTo>
                  <a:lnTo>
                    <a:pt x="3119" y="372022"/>
                  </a:lnTo>
                  <a:lnTo>
                    <a:pt x="11620" y="384619"/>
                  </a:lnTo>
                  <a:lnTo>
                    <a:pt x="24217" y="393120"/>
                  </a:lnTo>
                  <a:lnTo>
                    <a:pt x="39624" y="396239"/>
                  </a:lnTo>
                  <a:lnTo>
                    <a:pt x="1597151" y="396239"/>
                  </a:lnTo>
                  <a:lnTo>
                    <a:pt x="1612558" y="393120"/>
                  </a:lnTo>
                  <a:lnTo>
                    <a:pt x="1625155" y="384619"/>
                  </a:lnTo>
                  <a:lnTo>
                    <a:pt x="1633656" y="372022"/>
                  </a:lnTo>
                  <a:lnTo>
                    <a:pt x="1636775" y="356615"/>
                  </a:lnTo>
                  <a:lnTo>
                    <a:pt x="1636775" y="39624"/>
                  </a:lnTo>
                  <a:lnTo>
                    <a:pt x="1633656" y="24217"/>
                  </a:lnTo>
                  <a:lnTo>
                    <a:pt x="1625155" y="11620"/>
                  </a:lnTo>
                  <a:lnTo>
                    <a:pt x="1612558" y="3119"/>
                  </a:lnTo>
                  <a:lnTo>
                    <a:pt x="1597151" y="0"/>
                  </a:lnTo>
                  <a:close/>
                </a:path>
              </a:pathLst>
            </a:custGeom>
            <a:solidFill>
              <a:srgbClr val="FFFFFF">
                <a:alpha val="90194"/>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7" name="object 37"/>
            <p:cNvSpPr/>
            <p:nvPr/>
          </p:nvSpPr>
          <p:spPr>
            <a:xfrm>
              <a:off x="5702808" y="3142488"/>
              <a:ext cx="1637030" cy="396240"/>
            </a:xfrm>
            <a:custGeom>
              <a:avLst/>
              <a:gdLst/>
              <a:ahLst/>
              <a:cxnLst/>
              <a:rect l="l" t="t" r="r" b="b"/>
              <a:pathLst>
                <a:path w="1637029" h="396239">
                  <a:moveTo>
                    <a:pt x="0" y="39624"/>
                  </a:moveTo>
                  <a:lnTo>
                    <a:pt x="3119" y="24217"/>
                  </a:lnTo>
                  <a:lnTo>
                    <a:pt x="11620" y="11620"/>
                  </a:lnTo>
                  <a:lnTo>
                    <a:pt x="24217" y="3119"/>
                  </a:lnTo>
                  <a:lnTo>
                    <a:pt x="39624" y="0"/>
                  </a:lnTo>
                  <a:lnTo>
                    <a:pt x="1597151" y="0"/>
                  </a:lnTo>
                  <a:lnTo>
                    <a:pt x="1612558" y="3119"/>
                  </a:lnTo>
                  <a:lnTo>
                    <a:pt x="1625155" y="11620"/>
                  </a:lnTo>
                  <a:lnTo>
                    <a:pt x="1633656" y="24217"/>
                  </a:lnTo>
                  <a:lnTo>
                    <a:pt x="1636775" y="39624"/>
                  </a:lnTo>
                  <a:lnTo>
                    <a:pt x="1636775" y="356615"/>
                  </a:lnTo>
                  <a:lnTo>
                    <a:pt x="1633656" y="372022"/>
                  </a:lnTo>
                  <a:lnTo>
                    <a:pt x="1625155" y="384619"/>
                  </a:lnTo>
                  <a:lnTo>
                    <a:pt x="1612558" y="393120"/>
                  </a:lnTo>
                  <a:lnTo>
                    <a:pt x="1597151" y="396239"/>
                  </a:lnTo>
                  <a:lnTo>
                    <a:pt x="39624" y="396239"/>
                  </a:lnTo>
                  <a:lnTo>
                    <a:pt x="24217" y="393120"/>
                  </a:lnTo>
                  <a:lnTo>
                    <a:pt x="11620" y="384619"/>
                  </a:lnTo>
                  <a:lnTo>
                    <a:pt x="3119" y="372022"/>
                  </a:lnTo>
                  <a:lnTo>
                    <a:pt x="0" y="356615"/>
                  </a:lnTo>
                  <a:lnTo>
                    <a:pt x="0" y="39624"/>
                  </a:lnTo>
                  <a:close/>
                </a:path>
              </a:pathLst>
            </a:custGeom>
            <a:ln w="15240">
              <a:solidFill>
                <a:srgbClr val="006FB8"/>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38" name="object 38"/>
          <p:cNvSpPr txBox="1"/>
          <p:nvPr/>
        </p:nvSpPr>
        <p:spPr>
          <a:xfrm>
            <a:off x="5949188" y="3169361"/>
            <a:ext cx="1144270" cy="30035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Аналітичні</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p:txBody>
      </p:sp>
      <p:grpSp>
        <p:nvGrpSpPr>
          <p:cNvPr id="39" name="object 39"/>
          <p:cNvGrpSpPr/>
          <p:nvPr/>
        </p:nvGrpSpPr>
        <p:grpSpPr>
          <a:xfrm>
            <a:off x="4503420" y="3755135"/>
            <a:ext cx="3900170" cy="1948180"/>
            <a:chOff x="4503420" y="3755135"/>
            <a:chExt cx="3900170" cy="1948180"/>
          </a:xfrm>
        </p:grpSpPr>
        <p:sp>
          <p:nvSpPr>
            <p:cNvPr id="40" name="object 40"/>
            <p:cNvSpPr/>
            <p:nvPr/>
          </p:nvSpPr>
          <p:spPr>
            <a:xfrm>
              <a:off x="4511040" y="3762755"/>
              <a:ext cx="3752215" cy="1805939"/>
            </a:xfrm>
            <a:custGeom>
              <a:avLst/>
              <a:gdLst/>
              <a:ahLst/>
              <a:cxnLst/>
              <a:rect l="l" t="t" r="r" b="b"/>
              <a:pathLst>
                <a:path w="3752215" h="1805939">
                  <a:moveTo>
                    <a:pt x="3571493" y="0"/>
                  </a:moveTo>
                  <a:lnTo>
                    <a:pt x="180594" y="0"/>
                  </a:lnTo>
                  <a:lnTo>
                    <a:pt x="132600" y="6454"/>
                  </a:lnTo>
                  <a:lnTo>
                    <a:pt x="89464" y="24666"/>
                  </a:lnTo>
                  <a:lnTo>
                    <a:pt x="52911" y="52911"/>
                  </a:lnTo>
                  <a:lnTo>
                    <a:pt x="24666" y="89464"/>
                  </a:lnTo>
                  <a:lnTo>
                    <a:pt x="6454" y="132600"/>
                  </a:lnTo>
                  <a:lnTo>
                    <a:pt x="0" y="180594"/>
                  </a:lnTo>
                  <a:lnTo>
                    <a:pt x="0" y="1625346"/>
                  </a:lnTo>
                  <a:lnTo>
                    <a:pt x="6454" y="1673339"/>
                  </a:lnTo>
                  <a:lnTo>
                    <a:pt x="24666" y="1716475"/>
                  </a:lnTo>
                  <a:lnTo>
                    <a:pt x="52911" y="1753028"/>
                  </a:lnTo>
                  <a:lnTo>
                    <a:pt x="89464" y="1781273"/>
                  </a:lnTo>
                  <a:lnTo>
                    <a:pt x="132600" y="1799485"/>
                  </a:lnTo>
                  <a:lnTo>
                    <a:pt x="180594" y="1805940"/>
                  </a:lnTo>
                  <a:lnTo>
                    <a:pt x="3571493" y="1805940"/>
                  </a:lnTo>
                  <a:lnTo>
                    <a:pt x="3619487" y="1799485"/>
                  </a:lnTo>
                  <a:lnTo>
                    <a:pt x="3662623" y="1781273"/>
                  </a:lnTo>
                  <a:lnTo>
                    <a:pt x="3699176" y="1753028"/>
                  </a:lnTo>
                  <a:lnTo>
                    <a:pt x="3727421" y="1716475"/>
                  </a:lnTo>
                  <a:lnTo>
                    <a:pt x="3745633" y="1673339"/>
                  </a:lnTo>
                  <a:lnTo>
                    <a:pt x="3752088" y="1625346"/>
                  </a:lnTo>
                  <a:lnTo>
                    <a:pt x="3752088" y="180594"/>
                  </a:lnTo>
                  <a:lnTo>
                    <a:pt x="3745633" y="132600"/>
                  </a:lnTo>
                  <a:lnTo>
                    <a:pt x="3727421" y="89464"/>
                  </a:lnTo>
                  <a:lnTo>
                    <a:pt x="3699176" y="52911"/>
                  </a:lnTo>
                  <a:lnTo>
                    <a:pt x="3662623" y="24666"/>
                  </a:lnTo>
                  <a:lnTo>
                    <a:pt x="3619487" y="6454"/>
                  </a:lnTo>
                  <a:lnTo>
                    <a:pt x="3571493" y="0"/>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1" name="object 41"/>
            <p:cNvSpPr/>
            <p:nvPr/>
          </p:nvSpPr>
          <p:spPr>
            <a:xfrm>
              <a:off x="4511040" y="3762755"/>
              <a:ext cx="3752215" cy="1805939"/>
            </a:xfrm>
            <a:custGeom>
              <a:avLst/>
              <a:gdLst/>
              <a:ahLst/>
              <a:cxnLst/>
              <a:rect l="l" t="t" r="r" b="b"/>
              <a:pathLst>
                <a:path w="3752215" h="1805939">
                  <a:moveTo>
                    <a:pt x="0" y="180594"/>
                  </a:moveTo>
                  <a:lnTo>
                    <a:pt x="6454" y="132600"/>
                  </a:lnTo>
                  <a:lnTo>
                    <a:pt x="24666" y="89464"/>
                  </a:lnTo>
                  <a:lnTo>
                    <a:pt x="52911" y="52911"/>
                  </a:lnTo>
                  <a:lnTo>
                    <a:pt x="89464" y="24666"/>
                  </a:lnTo>
                  <a:lnTo>
                    <a:pt x="132600" y="6454"/>
                  </a:lnTo>
                  <a:lnTo>
                    <a:pt x="180594" y="0"/>
                  </a:lnTo>
                  <a:lnTo>
                    <a:pt x="3571493" y="0"/>
                  </a:lnTo>
                  <a:lnTo>
                    <a:pt x="3619487" y="6454"/>
                  </a:lnTo>
                  <a:lnTo>
                    <a:pt x="3662623" y="24666"/>
                  </a:lnTo>
                  <a:lnTo>
                    <a:pt x="3699176" y="52911"/>
                  </a:lnTo>
                  <a:lnTo>
                    <a:pt x="3727421" y="89464"/>
                  </a:lnTo>
                  <a:lnTo>
                    <a:pt x="3745633" y="132600"/>
                  </a:lnTo>
                  <a:lnTo>
                    <a:pt x="3752088" y="180594"/>
                  </a:lnTo>
                  <a:lnTo>
                    <a:pt x="3752088" y="1625346"/>
                  </a:lnTo>
                  <a:lnTo>
                    <a:pt x="3745633" y="1673339"/>
                  </a:lnTo>
                  <a:lnTo>
                    <a:pt x="3727421" y="1716475"/>
                  </a:lnTo>
                  <a:lnTo>
                    <a:pt x="3699176" y="1753028"/>
                  </a:lnTo>
                  <a:lnTo>
                    <a:pt x="3662623" y="1781273"/>
                  </a:lnTo>
                  <a:lnTo>
                    <a:pt x="3619487" y="1799485"/>
                  </a:lnTo>
                  <a:lnTo>
                    <a:pt x="3571493" y="1805940"/>
                  </a:lnTo>
                  <a:lnTo>
                    <a:pt x="180594" y="1805940"/>
                  </a:lnTo>
                  <a:lnTo>
                    <a:pt x="132600" y="1799485"/>
                  </a:lnTo>
                  <a:lnTo>
                    <a:pt x="89464" y="1781273"/>
                  </a:lnTo>
                  <a:lnTo>
                    <a:pt x="52911" y="1753028"/>
                  </a:lnTo>
                  <a:lnTo>
                    <a:pt x="24666" y="1716475"/>
                  </a:lnTo>
                  <a:lnTo>
                    <a:pt x="6454" y="1673339"/>
                  </a:lnTo>
                  <a:lnTo>
                    <a:pt x="0" y="1625346"/>
                  </a:lnTo>
                  <a:lnTo>
                    <a:pt x="0" y="180594"/>
                  </a:lnTo>
                  <a:close/>
                </a:path>
              </a:pathLst>
            </a:custGeom>
            <a:ln w="1524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2" name="object 42"/>
            <p:cNvSpPr/>
            <p:nvPr/>
          </p:nvSpPr>
          <p:spPr>
            <a:xfrm>
              <a:off x="4645152" y="3889247"/>
              <a:ext cx="3750945" cy="1805939"/>
            </a:xfrm>
            <a:custGeom>
              <a:avLst/>
              <a:gdLst/>
              <a:ahLst/>
              <a:cxnLst/>
              <a:rect l="l" t="t" r="r" b="b"/>
              <a:pathLst>
                <a:path w="3750945" h="1805939">
                  <a:moveTo>
                    <a:pt x="3569970" y="0"/>
                  </a:moveTo>
                  <a:lnTo>
                    <a:pt x="180594" y="0"/>
                  </a:lnTo>
                  <a:lnTo>
                    <a:pt x="132600" y="6454"/>
                  </a:lnTo>
                  <a:lnTo>
                    <a:pt x="89464" y="24666"/>
                  </a:lnTo>
                  <a:lnTo>
                    <a:pt x="52911" y="52911"/>
                  </a:lnTo>
                  <a:lnTo>
                    <a:pt x="24666" y="89464"/>
                  </a:lnTo>
                  <a:lnTo>
                    <a:pt x="6454" y="132600"/>
                  </a:lnTo>
                  <a:lnTo>
                    <a:pt x="0" y="180594"/>
                  </a:lnTo>
                  <a:lnTo>
                    <a:pt x="0" y="1625345"/>
                  </a:lnTo>
                  <a:lnTo>
                    <a:pt x="6454" y="1673357"/>
                  </a:lnTo>
                  <a:lnTo>
                    <a:pt x="24666" y="1716498"/>
                  </a:lnTo>
                  <a:lnTo>
                    <a:pt x="52911" y="1753047"/>
                  </a:lnTo>
                  <a:lnTo>
                    <a:pt x="89464" y="1781285"/>
                  </a:lnTo>
                  <a:lnTo>
                    <a:pt x="132600" y="1799489"/>
                  </a:lnTo>
                  <a:lnTo>
                    <a:pt x="180594" y="1805939"/>
                  </a:lnTo>
                  <a:lnTo>
                    <a:pt x="3569970" y="1805939"/>
                  </a:lnTo>
                  <a:lnTo>
                    <a:pt x="3617963" y="1799489"/>
                  </a:lnTo>
                  <a:lnTo>
                    <a:pt x="3661099" y="1781285"/>
                  </a:lnTo>
                  <a:lnTo>
                    <a:pt x="3697652" y="1753047"/>
                  </a:lnTo>
                  <a:lnTo>
                    <a:pt x="3725897" y="1716498"/>
                  </a:lnTo>
                  <a:lnTo>
                    <a:pt x="3744109" y="1673357"/>
                  </a:lnTo>
                  <a:lnTo>
                    <a:pt x="3750564" y="1625345"/>
                  </a:lnTo>
                  <a:lnTo>
                    <a:pt x="3750564" y="180594"/>
                  </a:lnTo>
                  <a:lnTo>
                    <a:pt x="3744109" y="132600"/>
                  </a:lnTo>
                  <a:lnTo>
                    <a:pt x="3725897" y="89464"/>
                  </a:lnTo>
                  <a:lnTo>
                    <a:pt x="3697652" y="52911"/>
                  </a:lnTo>
                  <a:lnTo>
                    <a:pt x="3661099" y="24666"/>
                  </a:lnTo>
                  <a:lnTo>
                    <a:pt x="3617963" y="6454"/>
                  </a:lnTo>
                  <a:lnTo>
                    <a:pt x="3569970" y="0"/>
                  </a:lnTo>
                  <a:close/>
                </a:path>
              </a:pathLst>
            </a:custGeom>
            <a:solidFill>
              <a:srgbClr val="FFFFFF">
                <a:alpha val="90194"/>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3" name="object 43"/>
            <p:cNvSpPr/>
            <p:nvPr/>
          </p:nvSpPr>
          <p:spPr>
            <a:xfrm>
              <a:off x="4645152" y="3889247"/>
              <a:ext cx="3750945" cy="1805939"/>
            </a:xfrm>
            <a:custGeom>
              <a:avLst/>
              <a:gdLst/>
              <a:ahLst/>
              <a:cxnLst/>
              <a:rect l="l" t="t" r="r" b="b"/>
              <a:pathLst>
                <a:path w="3750945" h="1805939">
                  <a:moveTo>
                    <a:pt x="0" y="180594"/>
                  </a:moveTo>
                  <a:lnTo>
                    <a:pt x="6454" y="132600"/>
                  </a:lnTo>
                  <a:lnTo>
                    <a:pt x="24666" y="89464"/>
                  </a:lnTo>
                  <a:lnTo>
                    <a:pt x="52911" y="52911"/>
                  </a:lnTo>
                  <a:lnTo>
                    <a:pt x="89464" y="24666"/>
                  </a:lnTo>
                  <a:lnTo>
                    <a:pt x="132600" y="6454"/>
                  </a:lnTo>
                  <a:lnTo>
                    <a:pt x="180594" y="0"/>
                  </a:lnTo>
                  <a:lnTo>
                    <a:pt x="3569970" y="0"/>
                  </a:lnTo>
                  <a:lnTo>
                    <a:pt x="3617963" y="6454"/>
                  </a:lnTo>
                  <a:lnTo>
                    <a:pt x="3661099" y="24666"/>
                  </a:lnTo>
                  <a:lnTo>
                    <a:pt x="3697652" y="52911"/>
                  </a:lnTo>
                  <a:lnTo>
                    <a:pt x="3725897" y="89464"/>
                  </a:lnTo>
                  <a:lnTo>
                    <a:pt x="3744109" y="132600"/>
                  </a:lnTo>
                  <a:lnTo>
                    <a:pt x="3750564" y="180594"/>
                  </a:lnTo>
                  <a:lnTo>
                    <a:pt x="3750564" y="1625345"/>
                  </a:lnTo>
                  <a:lnTo>
                    <a:pt x="3744109" y="1673357"/>
                  </a:lnTo>
                  <a:lnTo>
                    <a:pt x="3725897" y="1716498"/>
                  </a:lnTo>
                  <a:lnTo>
                    <a:pt x="3697652" y="1753047"/>
                  </a:lnTo>
                  <a:lnTo>
                    <a:pt x="3661099" y="1781285"/>
                  </a:lnTo>
                  <a:lnTo>
                    <a:pt x="3617963" y="1799489"/>
                  </a:lnTo>
                  <a:lnTo>
                    <a:pt x="3569970" y="1805939"/>
                  </a:lnTo>
                  <a:lnTo>
                    <a:pt x="180594" y="1805939"/>
                  </a:lnTo>
                  <a:lnTo>
                    <a:pt x="132600" y="1799489"/>
                  </a:lnTo>
                  <a:lnTo>
                    <a:pt x="89464" y="1781285"/>
                  </a:lnTo>
                  <a:lnTo>
                    <a:pt x="52911" y="1753047"/>
                  </a:lnTo>
                  <a:lnTo>
                    <a:pt x="24666" y="1716498"/>
                  </a:lnTo>
                  <a:lnTo>
                    <a:pt x="6454" y="1673357"/>
                  </a:lnTo>
                  <a:lnTo>
                    <a:pt x="0" y="1625345"/>
                  </a:lnTo>
                  <a:lnTo>
                    <a:pt x="0" y="180594"/>
                  </a:lnTo>
                  <a:close/>
                </a:path>
              </a:pathLst>
            </a:custGeom>
            <a:ln w="15240">
              <a:solidFill>
                <a:srgbClr val="006FB8"/>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44" name="object 44"/>
          <p:cNvSpPr txBox="1"/>
          <p:nvPr/>
        </p:nvSpPr>
        <p:spPr>
          <a:xfrm>
            <a:off x="4754626" y="4056126"/>
            <a:ext cx="3155950" cy="1430655"/>
          </a:xfrm>
          <a:prstGeom prst="rect">
            <a:avLst/>
          </a:prstGeom>
        </p:spPr>
        <p:txBody>
          <a:bodyPr vert="horz" wrap="square" lIns="0" tIns="12700" rIns="0" bIns="0" rtlCol="0">
            <a:spAutoFit/>
          </a:bodyPr>
          <a:lstStyle/>
          <a:p>
            <a:pPr marL="151765" marR="0" lvl="0" indent="-139065" defTabSz="914400" eaLnBrk="1" fontAlgn="auto" latinLnBrk="0" hangingPunct="1">
              <a:lnSpc>
                <a:spcPts val="2014"/>
              </a:lnSpc>
              <a:spcBef>
                <a:spcPts val="100"/>
              </a:spcBef>
              <a:spcAft>
                <a:spcPts val="0"/>
              </a:spcAft>
              <a:buClrTx/>
              <a:buSzTx/>
              <a:buFont typeface="Microsoft Sans Serif"/>
              <a:buChar char="-"/>
              <a:tabLst>
                <a:tab pos="151765" algn="l"/>
              </a:tabLst>
              <a:defRPr/>
            </a:pPr>
            <a:r>
              <a:rPr kumimoji="0" sz="1800" b="1" i="0" u="none" strike="noStrike" kern="0" cap="none" spc="0" normalizeH="0" baseline="0" noProof="0" dirty="0">
                <a:ln>
                  <a:noFill/>
                </a:ln>
                <a:solidFill>
                  <a:sysClr val="windowText" lastClr="000000"/>
                </a:solidFill>
                <a:effectLst/>
                <a:uLnTx/>
                <a:uFillTx/>
                <a:latin typeface="Arial"/>
                <a:cs typeface="Arial"/>
              </a:rPr>
              <a:t>Випадок</a:t>
            </a:r>
            <a:r>
              <a:rPr kumimoji="0" sz="1800" b="1" i="0" u="none" strike="noStrike" kern="0" cap="none" spc="-2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a:t>
            </a:r>
            <a:r>
              <a:rPr kumimoji="0" sz="1800" b="1" i="0" u="none" strike="noStrike" kern="0" cap="none" spc="-30"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контроль</a:t>
            </a:r>
            <a:endParaRPr kumimoji="0" sz="18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ts val="2014"/>
              </a:lnSpc>
              <a:spcBef>
                <a:spcPts val="0"/>
              </a:spcBef>
              <a:spcAft>
                <a:spcPts val="0"/>
              </a:spcAft>
              <a:buClrTx/>
              <a:buSzTx/>
              <a:buFontTx/>
              <a:buNone/>
              <a:tabLst/>
              <a:defRPr/>
            </a:pPr>
            <a:r>
              <a:rPr kumimoji="0" sz="1800" b="0" i="1" u="none" strike="noStrike" kern="0" cap="none" spc="-10" normalizeH="0" baseline="0" noProof="0" dirty="0">
                <a:ln>
                  <a:noFill/>
                </a:ln>
                <a:solidFill>
                  <a:sysClr val="windowText" lastClr="000000"/>
                </a:solidFill>
                <a:effectLst/>
                <a:uLnTx/>
                <a:uFillTx/>
                <a:latin typeface="Arial"/>
                <a:cs typeface="Arial"/>
              </a:rPr>
              <a:t>(ретроспективне)</a:t>
            </a:r>
            <a:endParaRPr kumimoji="0" sz="1800" b="0" i="0" u="none" strike="noStrike" kern="0" cap="none" spc="0" normalizeH="0" baseline="0" noProof="0">
              <a:ln>
                <a:noFill/>
              </a:ln>
              <a:solidFill>
                <a:sysClr val="windowText" lastClr="000000"/>
              </a:solidFill>
              <a:effectLst/>
              <a:uLnTx/>
              <a:uFillTx/>
              <a:latin typeface="Arial"/>
              <a:cs typeface="Arial"/>
            </a:endParaRPr>
          </a:p>
          <a:p>
            <a:pPr marL="151765" marR="0" lvl="0" indent="-139065" defTabSz="914400" eaLnBrk="1" fontAlgn="auto" latinLnBrk="0" hangingPunct="1">
              <a:lnSpc>
                <a:spcPct val="100000"/>
              </a:lnSpc>
              <a:spcBef>
                <a:spcPts val="420"/>
              </a:spcBef>
              <a:spcAft>
                <a:spcPts val="0"/>
              </a:spcAft>
              <a:buClrTx/>
              <a:buSzTx/>
              <a:buFont typeface="Microsoft Sans Serif"/>
              <a:buChar char="-"/>
              <a:tabLst>
                <a:tab pos="151765" algn="l"/>
              </a:tabLst>
              <a:defRPr/>
            </a:pPr>
            <a:r>
              <a:rPr kumimoji="0" sz="1800" b="1" i="0" u="none" strike="noStrike" kern="0" cap="none" spc="-10" normalizeH="0" baseline="0" noProof="0" dirty="0">
                <a:ln>
                  <a:noFill/>
                </a:ln>
                <a:solidFill>
                  <a:sysClr val="windowText" lastClr="000000"/>
                </a:solidFill>
                <a:effectLst/>
                <a:uLnTx/>
                <a:uFillTx/>
                <a:latin typeface="Arial"/>
                <a:cs typeface="Arial"/>
              </a:rPr>
              <a:t>Когортні</a:t>
            </a:r>
            <a:r>
              <a:rPr kumimoji="0" sz="1800" b="1" i="0" u="none" strike="noStrike" kern="0" cap="none" spc="-70" normalizeH="0" baseline="0" noProof="0" dirty="0">
                <a:ln>
                  <a:noFill/>
                </a:ln>
                <a:solidFill>
                  <a:sysClr val="windowText" lastClr="000000"/>
                </a:solidFill>
                <a:effectLst/>
                <a:uLnTx/>
                <a:uFillTx/>
                <a:latin typeface="Arial"/>
                <a:cs typeface="Arial"/>
              </a:rPr>
              <a:t> </a:t>
            </a:r>
            <a:r>
              <a:rPr kumimoji="0" sz="1800" b="0" i="1" u="none" strike="noStrike" kern="0" cap="none" spc="-10" normalizeH="0" baseline="0" noProof="0" dirty="0">
                <a:ln>
                  <a:noFill/>
                </a:ln>
                <a:solidFill>
                  <a:sysClr val="windowText" lastClr="000000"/>
                </a:solidFill>
                <a:effectLst/>
                <a:uLnTx/>
                <a:uFillTx/>
                <a:latin typeface="Arial"/>
                <a:cs typeface="Arial"/>
              </a:rPr>
              <a:t>(проспективне)</a:t>
            </a:r>
            <a:endParaRPr kumimoji="0" sz="1800" b="0" i="0" u="none" strike="noStrike" kern="0" cap="none" spc="0" normalizeH="0" baseline="0" noProof="0">
              <a:ln>
                <a:noFill/>
              </a:ln>
              <a:solidFill>
                <a:sysClr val="windowText" lastClr="000000"/>
              </a:solidFill>
              <a:effectLst/>
              <a:uLnTx/>
              <a:uFillTx/>
              <a:latin typeface="Arial"/>
              <a:cs typeface="Arial"/>
            </a:endParaRPr>
          </a:p>
          <a:p>
            <a:pPr marL="12700" marR="5080" lvl="0" indent="139065" defTabSz="914400" eaLnBrk="1" fontAlgn="auto" latinLnBrk="0" hangingPunct="1">
              <a:lnSpc>
                <a:spcPts val="1860"/>
              </a:lnSpc>
              <a:spcBef>
                <a:spcPts val="745"/>
              </a:spcBef>
              <a:spcAft>
                <a:spcPts val="0"/>
              </a:spcAft>
              <a:buClrTx/>
              <a:buSzTx/>
              <a:buFont typeface="Microsoft Sans Serif"/>
              <a:buChar char="-"/>
              <a:tabLst>
                <a:tab pos="151765" algn="l"/>
              </a:tabLst>
              <a:defRPr/>
            </a:pPr>
            <a:r>
              <a:rPr kumimoji="0" sz="1800" b="1" i="0" u="none" strike="noStrike" kern="0" cap="none" spc="-10" normalizeH="0" baseline="0" noProof="0" dirty="0">
                <a:ln>
                  <a:noFill/>
                </a:ln>
                <a:solidFill>
                  <a:sysClr val="windowText" lastClr="000000"/>
                </a:solidFill>
                <a:effectLst/>
                <a:uLnTx/>
                <a:uFillTx/>
                <a:latin typeface="Arial"/>
                <a:cs typeface="Arial"/>
              </a:rPr>
              <a:t>Моніторинг</a:t>
            </a:r>
            <a:r>
              <a:rPr kumimoji="0" sz="1800" b="1" i="0" u="none" strike="noStrike" kern="0" cap="none" spc="-40" normalizeH="0" baseline="0" noProof="0" dirty="0">
                <a:ln>
                  <a:noFill/>
                </a:ln>
                <a:solidFill>
                  <a:sysClr val="windowText" lastClr="000000"/>
                </a:solidFill>
                <a:effectLst/>
                <a:uLnTx/>
                <a:uFillTx/>
                <a:latin typeface="Arial"/>
                <a:cs typeface="Arial"/>
              </a:rPr>
              <a:t> </a:t>
            </a:r>
            <a:r>
              <a:rPr kumimoji="0" sz="1800" b="0" i="1" u="none" strike="noStrike" kern="0" cap="none" spc="-10" normalizeH="0" baseline="0" noProof="0" dirty="0">
                <a:ln>
                  <a:noFill/>
                </a:ln>
                <a:solidFill>
                  <a:sysClr val="windowText" lastClr="000000"/>
                </a:solidFill>
                <a:effectLst/>
                <a:uLnTx/>
                <a:uFillTx/>
                <a:latin typeface="Arial"/>
                <a:cs typeface="Arial"/>
              </a:rPr>
              <a:t>(стаціонарний, рецептурний)</a:t>
            </a:r>
            <a:endParaRPr kumimoji="0" sz="1800" b="0" i="0" u="none" strike="noStrike" kern="0" cap="none" spc="0" normalizeH="0" baseline="0" noProof="0">
              <a:ln>
                <a:noFill/>
              </a:ln>
              <a:solidFill>
                <a:sysClr val="windowText" lastClr="000000"/>
              </a:solidFill>
              <a:effectLst/>
              <a:uLnTx/>
              <a:uFillTx/>
              <a:latin typeface="Arial"/>
              <a:cs typeface="Arial"/>
            </a:endParaRPr>
          </a:p>
        </p:txBody>
      </p:sp>
      <p:grpSp>
        <p:nvGrpSpPr>
          <p:cNvPr id="45" name="object 45"/>
          <p:cNvGrpSpPr/>
          <p:nvPr/>
        </p:nvGrpSpPr>
        <p:grpSpPr>
          <a:xfrm>
            <a:off x="6118859" y="2004060"/>
            <a:ext cx="2851785" cy="841375"/>
            <a:chOff x="6118859" y="2004060"/>
            <a:chExt cx="2851785" cy="841375"/>
          </a:xfrm>
        </p:grpSpPr>
        <p:sp>
          <p:nvSpPr>
            <p:cNvPr id="46" name="object 46"/>
            <p:cNvSpPr/>
            <p:nvPr/>
          </p:nvSpPr>
          <p:spPr>
            <a:xfrm>
              <a:off x="6126479" y="2011680"/>
              <a:ext cx="2702560" cy="699770"/>
            </a:xfrm>
            <a:custGeom>
              <a:avLst/>
              <a:gdLst/>
              <a:ahLst/>
              <a:cxnLst/>
              <a:rect l="l" t="t" r="r" b="b"/>
              <a:pathLst>
                <a:path w="2702559" h="699769">
                  <a:moveTo>
                    <a:pt x="2632075" y="0"/>
                  </a:moveTo>
                  <a:lnTo>
                    <a:pt x="69977" y="0"/>
                  </a:lnTo>
                  <a:lnTo>
                    <a:pt x="42755" y="5504"/>
                  </a:lnTo>
                  <a:lnTo>
                    <a:pt x="20510" y="20510"/>
                  </a:lnTo>
                  <a:lnTo>
                    <a:pt x="5504" y="42755"/>
                  </a:lnTo>
                  <a:lnTo>
                    <a:pt x="0" y="69977"/>
                  </a:lnTo>
                  <a:lnTo>
                    <a:pt x="0" y="629539"/>
                  </a:lnTo>
                  <a:lnTo>
                    <a:pt x="5504" y="656760"/>
                  </a:lnTo>
                  <a:lnTo>
                    <a:pt x="20510" y="679005"/>
                  </a:lnTo>
                  <a:lnTo>
                    <a:pt x="42755" y="694011"/>
                  </a:lnTo>
                  <a:lnTo>
                    <a:pt x="69977" y="699516"/>
                  </a:lnTo>
                  <a:lnTo>
                    <a:pt x="2632075" y="699516"/>
                  </a:lnTo>
                  <a:lnTo>
                    <a:pt x="2659296" y="694011"/>
                  </a:lnTo>
                  <a:lnTo>
                    <a:pt x="2681541" y="679005"/>
                  </a:lnTo>
                  <a:lnTo>
                    <a:pt x="2696547" y="656760"/>
                  </a:lnTo>
                  <a:lnTo>
                    <a:pt x="2702052" y="629539"/>
                  </a:lnTo>
                  <a:lnTo>
                    <a:pt x="2702052" y="69977"/>
                  </a:lnTo>
                  <a:lnTo>
                    <a:pt x="2696547" y="42755"/>
                  </a:lnTo>
                  <a:lnTo>
                    <a:pt x="2681541" y="20510"/>
                  </a:lnTo>
                  <a:lnTo>
                    <a:pt x="2659296" y="5504"/>
                  </a:lnTo>
                  <a:lnTo>
                    <a:pt x="2632075" y="0"/>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7" name="object 47"/>
            <p:cNvSpPr/>
            <p:nvPr/>
          </p:nvSpPr>
          <p:spPr>
            <a:xfrm>
              <a:off x="6126479" y="2011680"/>
              <a:ext cx="2702560" cy="699770"/>
            </a:xfrm>
            <a:custGeom>
              <a:avLst/>
              <a:gdLst/>
              <a:ahLst/>
              <a:cxnLst/>
              <a:rect l="l" t="t" r="r" b="b"/>
              <a:pathLst>
                <a:path w="2702559" h="699769">
                  <a:moveTo>
                    <a:pt x="0" y="69977"/>
                  </a:moveTo>
                  <a:lnTo>
                    <a:pt x="5504" y="42755"/>
                  </a:lnTo>
                  <a:lnTo>
                    <a:pt x="20510" y="20510"/>
                  </a:lnTo>
                  <a:lnTo>
                    <a:pt x="42755" y="5504"/>
                  </a:lnTo>
                  <a:lnTo>
                    <a:pt x="69977" y="0"/>
                  </a:lnTo>
                  <a:lnTo>
                    <a:pt x="2632075" y="0"/>
                  </a:lnTo>
                  <a:lnTo>
                    <a:pt x="2659296" y="5504"/>
                  </a:lnTo>
                  <a:lnTo>
                    <a:pt x="2681541" y="20510"/>
                  </a:lnTo>
                  <a:lnTo>
                    <a:pt x="2696547" y="42755"/>
                  </a:lnTo>
                  <a:lnTo>
                    <a:pt x="2702052" y="69977"/>
                  </a:lnTo>
                  <a:lnTo>
                    <a:pt x="2702052" y="629539"/>
                  </a:lnTo>
                  <a:lnTo>
                    <a:pt x="2696547" y="656760"/>
                  </a:lnTo>
                  <a:lnTo>
                    <a:pt x="2681541" y="679005"/>
                  </a:lnTo>
                  <a:lnTo>
                    <a:pt x="2659296" y="694011"/>
                  </a:lnTo>
                  <a:lnTo>
                    <a:pt x="2632075" y="699516"/>
                  </a:lnTo>
                  <a:lnTo>
                    <a:pt x="69977" y="699516"/>
                  </a:lnTo>
                  <a:lnTo>
                    <a:pt x="42755" y="694011"/>
                  </a:lnTo>
                  <a:lnTo>
                    <a:pt x="20510" y="679005"/>
                  </a:lnTo>
                  <a:lnTo>
                    <a:pt x="5504" y="656760"/>
                  </a:lnTo>
                  <a:lnTo>
                    <a:pt x="0" y="629539"/>
                  </a:lnTo>
                  <a:lnTo>
                    <a:pt x="0" y="69977"/>
                  </a:lnTo>
                  <a:close/>
                </a:path>
              </a:pathLst>
            </a:custGeom>
            <a:ln w="1524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8" name="object 48"/>
            <p:cNvSpPr/>
            <p:nvPr/>
          </p:nvSpPr>
          <p:spPr>
            <a:xfrm>
              <a:off x="6260591" y="2138172"/>
              <a:ext cx="2702560" cy="699770"/>
            </a:xfrm>
            <a:custGeom>
              <a:avLst/>
              <a:gdLst/>
              <a:ahLst/>
              <a:cxnLst/>
              <a:rect l="l" t="t" r="r" b="b"/>
              <a:pathLst>
                <a:path w="2702559" h="699769">
                  <a:moveTo>
                    <a:pt x="2632075" y="0"/>
                  </a:moveTo>
                  <a:lnTo>
                    <a:pt x="69977" y="0"/>
                  </a:lnTo>
                  <a:lnTo>
                    <a:pt x="42755" y="5504"/>
                  </a:lnTo>
                  <a:lnTo>
                    <a:pt x="20510" y="20510"/>
                  </a:lnTo>
                  <a:lnTo>
                    <a:pt x="5504" y="42755"/>
                  </a:lnTo>
                  <a:lnTo>
                    <a:pt x="0" y="69976"/>
                  </a:lnTo>
                  <a:lnTo>
                    <a:pt x="0" y="629538"/>
                  </a:lnTo>
                  <a:lnTo>
                    <a:pt x="5504" y="656760"/>
                  </a:lnTo>
                  <a:lnTo>
                    <a:pt x="20510" y="679005"/>
                  </a:lnTo>
                  <a:lnTo>
                    <a:pt x="42755" y="694011"/>
                  </a:lnTo>
                  <a:lnTo>
                    <a:pt x="69977" y="699515"/>
                  </a:lnTo>
                  <a:lnTo>
                    <a:pt x="2632075" y="699515"/>
                  </a:lnTo>
                  <a:lnTo>
                    <a:pt x="2659296" y="694011"/>
                  </a:lnTo>
                  <a:lnTo>
                    <a:pt x="2681541" y="679005"/>
                  </a:lnTo>
                  <a:lnTo>
                    <a:pt x="2696547" y="656760"/>
                  </a:lnTo>
                  <a:lnTo>
                    <a:pt x="2702052" y="629538"/>
                  </a:lnTo>
                  <a:lnTo>
                    <a:pt x="2702052" y="69976"/>
                  </a:lnTo>
                  <a:lnTo>
                    <a:pt x="2696547" y="42755"/>
                  </a:lnTo>
                  <a:lnTo>
                    <a:pt x="2681541" y="20510"/>
                  </a:lnTo>
                  <a:lnTo>
                    <a:pt x="2659296" y="5504"/>
                  </a:lnTo>
                  <a:lnTo>
                    <a:pt x="2632075" y="0"/>
                  </a:lnTo>
                  <a:close/>
                </a:path>
              </a:pathLst>
            </a:custGeom>
            <a:solidFill>
              <a:srgbClr val="FFFFFF">
                <a:alpha val="90194"/>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9" name="object 49"/>
            <p:cNvSpPr/>
            <p:nvPr/>
          </p:nvSpPr>
          <p:spPr>
            <a:xfrm>
              <a:off x="6260591" y="2138172"/>
              <a:ext cx="2702560" cy="699770"/>
            </a:xfrm>
            <a:custGeom>
              <a:avLst/>
              <a:gdLst/>
              <a:ahLst/>
              <a:cxnLst/>
              <a:rect l="l" t="t" r="r" b="b"/>
              <a:pathLst>
                <a:path w="2702559" h="699769">
                  <a:moveTo>
                    <a:pt x="0" y="69976"/>
                  </a:moveTo>
                  <a:lnTo>
                    <a:pt x="5504" y="42755"/>
                  </a:lnTo>
                  <a:lnTo>
                    <a:pt x="20510" y="20510"/>
                  </a:lnTo>
                  <a:lnTo>
                    <a:pt x="42755" y="5504"/>
                  </a:lnTo>
                  <a:lnTo>
                    <a:pt x="69977" y="0"/>
                  </a:lnTo>
                  <a:lnTo>
                    <a:pt x="2632075" y="0"/>
                  </a:lnTo>
                  <a:lnTo>
                    <a:pt x="2659296" y="5504"/>
                  </a:lnTo>
                  <a:lnTo>
                    <a:pt x="2681541" y="20510"/>
                  </a:lnTo>
                  <a:lnTo>
                    <a:pt x="2696547" y="42755"/>
                  </a:lnTo>
                  <a:lnTo>
                    <a:pt x="2702052" y="69976"/>
                  </a:lnTo>
                  <a:lnTo>
                    <a:pt x="2702052" y="629538"/>
                  </a:lnTo>
                  <a:lnTo>
                    <a:pt x="2696547" y="656760"/>
                  </a:lnTo>
                  <a:lnTo>
                    <a:pt x="2681541" y="679005"/>
                  </a:lnTo>
                  <a:lnTo>
                    <a:pt x="2659296" y="694011"/>
                  </a:lnTo>
                  <a:lnTo>
                    <a:pt x="2632075" y="699515"/>
                  </a:lnTo>
                  <a:lnTo>
                    <a:pt x="69977" y="699515"/>
                  </a:lnTo>
                  <a:lnTo>
                    <a:pt x="42755" y="694011"/>
                  </a:lnTo>
                  <a:lnTo>
                    <a:pt x="20510" y="679005"/>
                  </a:lnTo>
                  <a:lnTo>
                    <a:pt x="5504" y="656760"/>
                  </a:lnTo>
                  <a:lnTo>
                    <a:pt x="0" y="629538"/>
                  </a:lnTo>
                  <a:lnTo>
                    <a:pt x="0" y="69976"/>
                  </a:lnTo>
                  <a:close/>
                </a:path>
              </a:pathLst>
            </a:custGeom>
            <a:ln w="15239">
              <a:solidFill>
                <a:srgbClr val="006FB8"/>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50" name="object 50"/>
          <p:cNvSpPr txBox="1"/>
          <p:nvPr/>
        </p:nvSpPr>
        <p:spPr>
          <a:xfrm>
            <a:off x="6414896" y="2167508"/>
            <a:ext cx="2395855" cy="594995"/>
          </a:xfrm>
          <a:prstGeom prst="rect">
            <a:avLst/>
          </a:prstGeom>
        </p:spPr>
        <p:txBody>
          <a:bodyPr vert="horz" wrap="square" lIns="0" tIns="55880" rIns="0" bIns="0" rtlCol="0">
            <a:spAutoFit/>
          </a:bodyPr>
          <a:lstStyle/>
          <a:p>
            <a:pPr marL="1027430" marR="5080" lvl="0" indent="-1015365" defTabSz="914400" eaLnBrk="1" fontAlgn="auto" latinLnBrk="0" hangingPunct="1">
              <a:lnSpc>
                <a:spcPts val="2080"/>
              </a:lnSpc>
              <a:spcBef>
                <a:spcPts val="440"/>
              </a:spcBef>
              <a:spcAft>
                <a:spcPts val="0"/>
              </a:spcAft>
              <a:buClrTx/>
              <a:buSzTx/>
              <a:buFontTx/>
              <a:buNone/>
              <a:tabLst/>
              <a:defRPr/>
            </a:pPr>
            <a:r>
              <a:rPr kumimoji="0" sz="2000" b="1" i="0" u="none" strike="noStrike" kern="0" cap="none" spc="-10" normalizeH="0" baseline="0" noProof="0" dirty="0">
                <a:ln>
                  <a:noFill/>
                </a:ln>
                <a:solidFill>
                  <a:sysClr val="windowText" lastClr="000000"/>
                </a:solidFill>
                <a:effectLst/>
                <a:uLnTx/>
                <a:uFillTx/>
                <a:latin typeface="Arial"/>
                <a:cs typeface="Arial"/>
              </a:rPr>
              <a:t>Малоінтервенційні </a:t>
            </a:r>
            <a:r>
              <a:rPr kumimoji="0" sz="2000" b="1" i="0" u="none" strike="noStrike" kern="0" cap="none" spc="-25" normalizeH="0" baseline="0" noProof="0" dirty="0">
                <a:ln>
                  <a:noFill/>
                </a:ln>
                <a:solidFill>
                  <a:sysClr val="windowText" lastClr="000000"/>
                </a:solidFill>
                <a:effectLst/>
                <a:uLnTx/>
                <a:uFillTx/>
                <a:latin typeface="Arial"/>
                <a:cs typeface="Arial"/>
              </a:rPr>
              <a:t>КВ</a:t>
            </a:r>
            <a:endParaRPr kumimoji="0" sz="2000" b="0" i="0" u="none" strike="noStrike" kern="0" cap="none" spc="0" normalizeH="0" baseline="0" noProof="0">
              <a:ln>
                <a:noFill/>
              </a:ln>
              <a:solidFill>
                <a:sysClr val="windowText" lastClr="000000"/>
              </a:solidFill>
              <a:effectLst/>
              <a:uLnTx/>
              <a:uFillTx/>
              <a:latin typeface="Arial"/>
              <a:cs typeface="Arial"/>
            </a:endParaRPr>
          </a:p>
        </p:txBody>
      </p:sp>
      <p:grpSp>
        <p:nvGrpSpPr>
          <p:cNvPr id="51" name="object 51"/>
          <p:cNvGrpSpPr/>
          <p:nvPr/>
        </p:nvGrpSpPr>
        <p:grpSpPr>
          <a:xfrm>
            <a:off x="9089135" y="2004060"/>
            <a:ext cx="2857500" cy="887094"/>
            <a:chOff x="9089135" y="2004060"/>
            <a:chExt cx="2857500" cy="887094"/>
          </a:xfrm>
        </p:grpSpPr>
        <p:sp>
          <p:nvSpPr>
            <p:cNvPr id="52" name="object 52"/>
            <p:cNvSpPr/>
            <p:nvPr/>
          </p:nvSpPr>
          <p:spPr>
            <a:xfrm>
              <a:off x="9096755" y="2011680"/>
              <a:ext cx="2708275" cy="744220"/>
            </a:xfrm>
            <a:custGeom>
              <a:avLst/>
              <a:gdLst/>
              <a:ahLst/>
              <a:cxnLst/>
              <a:rect l="l" t="t" r="r" b="b"/>
              <a:pathLst>
                <a:path w="2708275" h="744219">
                  <a:moveTo>
                    <a:pt x="2633726" y="0"/>
                  </a:moveTo>
                  <a:lnTo>
                    <a:pt x="74422" y="0"/>
                  </a:lnTo>
                  <a:lnTo>
                    <a:pt x="45434" y="5841"/>
                  </a:lnTo>
                  <a:lnTo>
                    <a:pt x="21780" y="21780"/>
                  </a:lnTo>
                  <a:lnTo>
                    <a:pt x="5842" y="45434"/>
                  </a:lnTo>
                  <a:lnTo>
                    <a:pt x="0" y="74422"/>
                  </a:lnTo>
                  <a:lnTo>
                    <a:pt x="0" y="669290"/>
                  </a:lnTo>
                  <a:lnTo>
                    <a:pt x="5842" y="698277"/>
                  </a:lnTo>
                  <a:lnTo>
                    <a:pt x="21780" y="721931"/>
                  </a:lnTo>
                  <a:lnTo>
                    <a:pt x="45434" y="737870"/>
                  </a:lnTo>
                  <a:lnTo>
                    <a:pt x="74422" y="743712"/>
                  </a:lnTo>
                  <a:lnTo>
                    <a:pt x="2633726" y="743712"/>
                  </a:lnTo>
                  <a:lnTo>
                    <a:pt x="2662713" y="737870"/>
                  </a:lnTo>
                  <a:lnTo>
                    <a:pt x="2686367" y="721931"/>
                  </a:lnTo>
                  <a:lnTo>
                    <a:pt x="2702305" y="698277"/>
                  </a:lnTo>
                  <a:lnTo>
                    <a:pt x="2708148" y="669290"/>
                  </a:lnTo>
                  <a:lnTo>
                    <a:pt x="2708148" y="74422"/>
                  </a:lnTo>
                  <a:lnTo>
                    <a:pt x="2702305" y="45434"/>
                  </a:lnTo>
                  <a:lnTo>
                    <a:pt x="2686367" y="21780"/>
                  </a:lnTo>
                  <a:lnTo>
                    <a:pt x="2662713" y="5841"/>
                  </a:lnTo>
                  <a:lnTo>
                    <a:pt x="2633726" y="0"/>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3" name="object 53"/>
            <p:cNvSpPr/>
            <p:nvPr/>
          </p:nvSpPr>
          <p:spPr>
            <a:xfrm>
              <a:off x="9096755" y="2011680"/>
              <a:ext cx="2708275" cy="744220"/>
            </a:xfrm>
            <a:custGeom>
              <a:avLst/>
              <a:gdLst/>
              <a:ahLst/>
              <a:cxnLst/>
              <a:rect l="l" t="t" r="r" b="b"/>
              <a:pathLst>
                <a:path w="2708275" h="744219">
                  <a:moveTo>
                    <a:pt x="0" y="74422"/>
                  </a:moveTo>
                  <a:lnTo>
                    <a:pt x="5842" y="45434"/>
                  </a:lnTo>
                  <a:lnTo>
                    <a:pt x="21780" y="21780"/>
                  </a:lnTo>
                  <a:lnTo>
                    <a:pt x="45434" y="5841"/>
                  </a:lnTo>
                  <a:lnTo>
                    <a:pt x="74422" y="0"/>
                  </a:lnTo>
                  <a:lnTo>
                    <a:pt x="2633726" y="0"/>
                  </a:lnTo>
                  <a:lnTo>
                    <a:pt x="2662713" y="5841"/>
                  </a:lnTo>
                  <a:lnTo>
                    <a:pt x="2686367" y="21780"/>
                  </a:lnTo>
                  <a:lnTo>
                    <a:pt x="2702305" y="45434"/>
                  </a:lnTo>
                  <a:lnTo>
                    <a:pt x="2708148" y="74422"/>
                  </a:lnTo>
                  <a:lnTo>
                    <a:pt x="2708148" y="669290"/>
                  </a:lnTo>
                  <a:lnTo>
                    <a:pt x="2702305" y="698277"/>
                  </a:lnTo>
                  <a:lnTo>
                    <a:pt x="2686367" y="721931"/>
                  </a:lnTo>
                  <a:lnTo>
                    <a:pt x="2662713" y="737870"/>
                  </a:lnTo>
                  <a:lnTo>
                    <a:pt x="2633726" y="743712"/>
                  </a:lnTo>
                  <a:lnTo>
                    <a:pt x="74422" y="743712"/>
                  </a:lnTo>
                  <a:lnTo>
                    <a:pt x="45434" y="737870"/>
                  </a:lnTo>
                  <a:lnTo>
                    <a:pt x="21780" y="721931"/>
                  </a:lnTo>
                  <a:lnTo>
                    <a:pt x="5842" y="698277"/>
                  </a:lnTo>
                  <a:lnTo>
                    <a:pt x="0" y="669290"/>
                  </a:lnTo>
                  <a:lnTo>
                    <a:pt x="0" y="74422"/>
                  </a:lnTo>
                  <a:close/>
                </a:path>
              </a:pathLst>
            </a:custGeom>
            <a:ln w="1524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4" name="object 54"/>
            <p:cNvSpPr/>
            <p:nvPr/>
          </p:nvSpPr>
          <p:spPr>
            <a:xfrm>
              <a:off x="9229343" y="2138172"/>
              <a:ext cx="2710180" cy="745490"/>
            </a:xfrm>
            <a:custGeom>
              <a:avLst/>
              <a:gdLst/>
              <a:ahLst/>
              <a:cxnLst/>
              <a:rect l="l" t="t" r="r" b="b"/>
              <a:pathLst>
                <a:path w="2710179" h="745489">
                  <a:moveTo>
                    <a:pt x="2635123" y="0"/>
                  </a:moveTo>
                  <a:lnTo>
                    <a:pt x="74549" y="0"/>
                  </a:lnTo>
                  <a:lnTo>
                    <a:pt x="45541" y="5861"/>
                  </a:lnTo>
                  <a:lnTo>
                    <a:pt x="21844" y="21844"/>
                  </a:lnTo>
                  <a:lnTo>
                    <a:pt x="5861" y="45541"/>
                  </a:lnTo>
                  <a:lnTo>
                    <a:pt x="0" y="74549"/>
                  </a:lnTo>
                  <a:lnTo>
                    <a:pt x="0" y="670687"/>
                  </a:lnTo>
                  <a:lnTo>
                    <a:pt x="5861" y="699694"/>
                  </a:lnTo>
                  <a:lnTo>
                    <a:pt x="21844" y="723391"/>
                  </a:lnTo>
                  <a:lnTo>
                    <a:pt x="45541" y="739374"/>
                  </a:lnTo>
                  <a:lnTo>
                    <a:pt x="74549" y="745236"/>
                  </a:lnTo>
                  <a:lnTo>
                    <a:pt x="2635123" y="745236"/>
                  </a:lnTo>
                  <a:lnTo>
                    <a:pt x="2664130" y="739374"/>
                  </a:lnTo>
                  <a:lnTo>
                    <a:pt x="2687828" y="723392"/>
                  </a:lnTo>
                  <a:lnTo>
                    <a:pt x="2703810" y="699694"/>
                  </a:lnTo>
                  <a:lnTo>
                    <a:pt x="2709672" y="670687"/>
                  </a:lnTo>
                  <a:lnTo>
                    <a:pt x="2709672" y="74549"/>
                  </a:lnTo>
                  <a:lnTo>
                    <a:pt x="2703810" y="45541"/>
                  </a:lnTo>
                  <a:lnTo>
                    <a:pt x="2687828" y="21844"/>
                  </a:lnTo>
                  <a:lnTo>
                    <a:pt x="2664130" y="5861"/>
                  </a:lnTo>
                  <a:lnTo>
                    <a:pt x="2635123" y="0"/>
                  </a:lnTo>
                  <a:close/>
                </a:path>
              </a:pathLst>
            </a:custGeom>
            <a:solidFill>
              <a:srgbClr val="FFFFFF">
                <a:alpha val="90194"/>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5" name="object 55"/>
            <p:cNvSpPr/>
            <p:nvPr/>
          </p:nvSpPr>
          <p:spPr>
            <a:xfrm>
              <a:off x="9229343" y="2138172"/>
              <a:ext cx="2710180" cy="745490"/>
            </a:xfrm>
            <a:custGeom>
              <a:avLst/>
              <a:gdLst/>
              <a:ahLst/>
              <a:cxnLst/>
              <a:rect l="l" t="t" r="r" b="b"/>
              <a:pathLst>
                <a:path w="2710179" h="745489">
                  <a:moveTo>
                    <a:pt x="0" y="74549"/>
                  </a:moveTo>
                  <a:lnTo>
                    <a:pt x="5861" y="45541"/>
                  </a:lnTo>
                  <a:lnTo>
                    <a:pt x="21844" y="21844"/>
                  </a:lnTo>
                  <a:lnTo>
                    <a:pt x="45541" y="5861"/>
                  </a:lnTo>
                  <a:lnTo>
                    <a:pt x="74549" y="0"/>
                  </a:lnTo>
                  <a:lnTo>
                    <a:pt x="2635123" y="0"/>
                  </a:lnTo>
                  <a:lnTo>
                    <a:pt x="2664130" y="5861"/>
                  </a:lnTo>
                  <a:lnTo>
                    <a:pt x="2687828" y="21844"/>
                  </a:lnTo>
                  <a:lnTo>
                    <a:pt x="2703810" y="45541"/>
                  </a:lnTo>
                  <a:lnTo>
                    <a:pt x="2709672" y="74549"/>
                  </a:lnTo>
                  <a:lnTo>
                    <a:pt x="2709672" y="670687"/>
                  </a:lnTo>
                  <a:lnTo>
                    <a:pt x="2703810" y="699694"/>
                  </a:lnTo>
                  <a:lnTo>
                    <a:pt x="2687828" y="723392"/>
                  </a:lnTo>
                  <a:lnTo>
                    <a:pt x="2664130" y="739374"/>
                  </a:lnTo>
                  <a:lnTo>
                    <a:pt x="2635123" y="745236"/>
                  </a:lnTo>
                  <a:lnTo>
                    <a:pt x="74549" y="745236"/>
                  </a:lnTo>
                  <a:lnTo>
                    <a:pt x="45541" y="739374"/>
                  </a:lnTo>
                  <a:lnTo>
                    <a:pt x="21844" y="723391"/>
                  </a:lnTo>
                  <a:lnTo>
                    <a:pt x="5861" y="699694"/>
                  </a:lnTo>
                  <a:lnTo>
                    <a:pt x="0" y="670687"/>
                  </a:lnTo>
                  <a:lnTo>
                    <a:pt x="0" y="74549"/>
                  </a:lnTo>
                  <a:close/>
                </a:path>
              </a:pathLst>
            </a:custGeom>
            <a:ln w="15239">
              <a:solidFill>
                <a:srgbClr val="006FB8"/>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56" name="object 56"/>
          <p:cNvSpPr txBox="1"/>
          <p:nvPr/>
        </p:nvSpPr>
        <p:spPr>
          <a:xfrm>
            <a:off x="9420225" y="2190114"/>
            <a:ext cx="2331085" cy="594995"/>
          </a:xfrm>
          <a:prstGeom prst="rect">
            <a:avLst/>
          </a:prstGeom>
        </p:spPr>
        <p:txBody>
          <a:bodyPr vert="horz" wrap="square" lIns="0" tIns="13335" rIns="0" bIns="0" rtlCol="0">
            <a:spAutoFit/>
          </a:bodyPr>
          <a:lstStyle/>
          <a:p>
            <a:pPr marL="635" marR="0" lvl="0" indent="0" algn="ctr" defTabSz="914400" eaLnBrk="1" fontAlgn="auto" latinLnBrk="0" hangingPunct="1">
              <a:lnSpc>
                <a:spcPts val="2240"/>
              </a:lnSpc>
              <a:spcBef>
                <a:spcPts val="105"/>
              </a:spcBef>
              <a:spcAft>
                <a:spcPts val="0"/>
              </a:spcAft>
              <a:buClrTx/>
              <a:buSzTx/>
              <a:buFontTx/>
              <a:buNone/>
              <a:tabLst/>
              <a:defRPr/>
            </a:pPr>
            <a:r>
              <a:rPr kumimoji="0" sz="2000" b="1" i="0" u="sng" strike="noStrike" kern="0" cap="none" spc="-10" normalizeH="0" baseline="0" noProof="0" dirty="0">
                <a:ln>
                  <a:noFill/>
                </a:ln>
                <a:solidFill>
                  <a:sysClr val="windowText" lastClr="000000"/>
                </a:solidFill>
                <a:effectLst/>
                <a:uLnTx/>
                <a:uFill>
                  <a:solidFill>
                    <a:srgbClr val="000000"/>
                  </a:solidFill>
                </a:uFill>
                <a:latin typeface="Arial"/>
                <a:cs typeface="Arial"/>
              </a:rPr>
              <a:t>Інтервенційні</a:t>
            </a:r>
            <a:endParaRPr kumimoji="0" sz="2000" b="0" i="0" u="none" strike="noStrike" kern="0" cap="none" spc="0" normalizeH="0" baseline="0" noProof="0">
              <a:ln>
                <a:noFill/>
              </a:ln>
              <a:solidFill>
                <a:sysClr val="windowText" lastClr="000000"/>
              </a:solidFill>
              <a:effectLst/>
              <a:uLnTx/>
              <a:uFillTx/>
              <a:latin typeface="Arial"/>
              <a:cs typeface="Arial"/>
            </a:endParaRPr>
          </a:p>
          <a:p>
            <a:pPr marL="0" marR="0" lvl="0" indent="0" algn="ctr" defTabSz="914400" eaLnBrk="1" fontAlgn="auto" latinLnBrk="0" hangingPunct="1">
              <a:lnSpc>
                <a:spcPts val="2240"/>
              </a:lnSpc>
              <a:spcBef>
                <a:spcPts val="0"/>
              </a:spcBef>
              <a:spcAft>
                <a:spcPts val="0"/>
              </a:spcAft>
              <a:buClrTx/>
              <a:buSzTx/>
              <a:buFontTx/>
              <a:buNone/>
              <a:tabLst/>
              <a:defRPr/>
            </a:pP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(експериментальні)</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p:txBody>
      </p:sp>
      <p:grpSp>
        <p:nvGrpSpPr>
          <p:cNvPr id="57" name="object 57"/>
          <p:cNvGrpSpPr/>
          <p:nvPr/>
        </p:nvGrpSpPr>
        <p:grpSpPr>
          <a:xfrm>
            <a:off x="9180576" y="3098292"/>
            <a:ext cx="2673350" cy="2415540"/>
            <a:chOff x="9180576" y="3098292"/>
            <a:chExt cx="2673350" cy="2415540"/>
          </a:xfrm>
        </p:grpSpPr>
        <p:sp>
          <p:nvSpPr>
            <p:cNvPr id="58" name="object 58"/>
            <p:cNvSpPr/>
            <p:nvPr/>
          </p:nvSpPr>
          <p:spPr>
            <a:xfrm>
              <a:off x="9188196" y="3105912"/>
              <a:ext cx="2524125" cy="2273935"/>
            </a:xfrm>
            <a:custGeom>
              <a:avLst/>
              <a:gdLst/>
              <a:ahLst/>
              <a:cxnLst/>
              <a:rect l="l" t="t" r="r" b="b"/>
              <a:pathLst>
                <a:path w="2524125" h="2273935">
                  <a:moveTo>
                    <a:pt x="2296413" y="0"/>
                  </a:moveTo>
                  <a:lnTo>
                    <a:pt x="227329" y="0"/>
                  </a:lnTo>
                  <a:lnTo>
                    <a:pt x="181536" y="4621"/>
                  </a:lnTo>
                  <a:lnTo>
                    <a:pt x="138874" y="17875"/>
                  </a:lnTo>
                  <a:lnTo>
                    <a:pt x="100260" y="38844"/>
                  </a:lnTo>
                  <a:lnTo>
                    <a:pt x="66611" y="66611"/>
                  </a:lnTo>
                  <a:lnTo>
                    <a:pt x="38844" y="100260"/>
                  </a:lnTo>
                  <a:lnTo>
                    <a:pt x="17875" y="138874"/>
                  </a:lnTo>
                  <a:lnTo>
                    <a:pt x="4621" y="181536"/>
                  </a:lnTo>
                  <a:lnTo>
                    <a:pt x="0" y="227329"/>
                  </a:lnTo>
                  <a:lnTo>
                    <a:pt x="0" y="2046477"/>
                  </a:lnTo>
                  <a:lnTo>
                    <a:pt x="4621" y="2092271"/>
                  </a:lnTo>
                  <a:lnTo>
                    <a:pt x="17875" y="2134933"/>
                  </a:lnTo>
                  <a:lnTo>
                    <a:pt x="38844" y="2173547"/>
                  </a:lnTo>
                  <a:lnTo>
                    <a:pt x="66611" y="2207196"/>
                  </a:lnTo>
                  <a:lnTo>
                    <a:pt x="100260" y="2234963"/>
                  </a:lnTo>
                  <a:lnTo>
                    <a:pt x="138874" y="2255932"/>
                  </a:lnTo>
                  <a:lnTo>
                    <a:pt x="181536" y="2269186"/>
                  </a:lnTo>
                  <a:lnTo>
                    <a:pt x="227329" y="2273808"/>
                  </a:lnTo>
                  <a:lnTo>
                    <a:pt x="2296413" y="2273808"/>
                  </a:lnTo>
                  <a:lnTo>
                    <a:pt x="2342207" y="2269186"/>
                  </a:lnTo>
                  <a:lnTo>
                    <a:pt x="2384869" y="2255932"/>
                  </a:lnTo>
                  <a:lnTo>
                    <a:pt x="2423483" y="2234963"/>
                  </a:lnTo>
                  <a:lnTo>
                    <a:pt x="2457132" y="2207196"/>
                  </a:lnTo>
                  <a:lnTo>
                    <a:pt x="2484899" y="2173547"/>
                  </a:lnTo>
                  <a:lnTo>
                    <a:pt x="2505868" y="2134933"/>
                  </a:lnTo>
                  <a:lnTo>
                    <a:pt x="2519122" y="2092271"/>
                  </a:lnTo>
                  <a:lnTo>
                    <a:pt x="2523744" y="2046477"/>
                  </a:lnTo>
                  <a:lnTo>
                    <a:pt x="2523744" y="227329"/>
                  </a:lnTo>
                  <a:lnTo>
                    <a:pt x="2519122" y="181536"/>
                  </a:lnTo>
                  <a:lnTo>
                    <a:pt x="2505868" y="138874"/>
                  </a:lnTo>
                  <a:lnTo>
                    <a:pt x="2484899" y="100260"/>
                  </a:lnTo>
                  <a:lnTo>
                    <a:pt x="2457132" y="66611"/>
                  </a:lnTo>
                  <a:lnTo>
                    <a:pt x="2423483" y="38844"/>
                  </a:lnTo>
                  <a:lnTo>
                    <a:pt x="2384869" y="17875"/>
                  </a:lnTo>
                  <a:lnTo>
                    <a:pt x="2342207" y="4621"/>
                  </a:lnTo>
                  <a:lnTo>
                    <a:pt x="2296413" y="0"/>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9" name="object 59"/>
            <p:cNvSpPr/>
            <p:nvPr/>
          </p:nvSpPr>
          <p:spPr>
            <a:xfrm>
              <a:off x="9188196" y="3105912"/>
              <a:ext cx="2524125" cy="2273935"/>
            </a:xfrm>
            <a:custGeom>
              <a:avLst/>
              <a:gdLst/>
              <a:ahLst/>
              <a:cxnLst/>
              <a:rect l="l" t="t" r="r" b="b"/>
              <a:pathLst>
                <a:path w="2524125" h="2273935">
                  <a:moveTo>
                    <a:pt x="0" y="227329"/>
                  </a:moveTo>
                  <a:lnTo>
                    <a:pt x="4621" y="181536"/>
                  </a:lnTo>
                  <a:lnTo>
                    <a:pt x="17875" y="138874"/>
                  </a:lnTo>
                  <a:lnTo>
                    <a:pt x="38844" y="100260"/>
                  </a:lnTo>
                  <a:lnTo>
                    <a:pt x="66611" y="66611"/>
                  </a:lnTo>
                  <a:lnTo>
                    <a:pt x="100260" y="38844"/>
                  </a:lnTo>
                  <a:lnTo>
                    <a:pt x="138874" y="17875"/>
                  </a:lnTo>
                  <a:lnTo>
                    <a:pt x="181536" y="4621"/>
                  </a:lnTo>
                  <a:lnTo>
                    <a:pt x="227329" y="0"/>
                  </a:lnTo>
                  <a:lnTo>
                    <a:pt x="2296413" y="0"/>
                  </a:lnTo>
                  <a:lnTo>
                    <a:pt x="2342207" y="4621"/>
                  </a:lnTo>
                  <a:lnTo>
                    <a:pt x="2384869" y="17875"/>
                  </a:lnTo>
                  <a:lnTo>
                    <a:pt x="2423483" y="38844"/>
                  </a:lnTo>
                  <a:lnTo>
                    <a:pt x="2457132" y="66611"/>
                  </a:lnTo>
                  <a:lnTo>
                    <a:pt x="2484899" y="100260"/>
                  </a:lnTo>
                  <a:lnTo>
                    <a:pt x="2505868" y="138874"/>
                  </a:lnTo>
                  <a:lnTo>
                    <a:pt x="2519122" y="181536"/>
                  </a:lnTo>
                  <a:lnTo>
                    <a:pt x="2523744" y="227329"/>
                  </a:lnTo>
                  <a:lnTo>
                    <a:pt x="2523744" y="2046477"/>
                  </a:lnTo>
                  <a:lnTo>
                    <a:pt x="2519122" y="2092271"/>
                  </a:lnTo>
                  <a:lnTo>
                    <a:pt x="2505868" y="2134933"/>
                  </a:lnTo>
                  <a:lnTo>
                    <a:pt x="2484899" y="2173547"/>
                  </a:lnTo>
                  <a:lnTo>
                    <a:pt x="2457132" y="2207196"/>
                  </a:lnTo>
                  <a:lnTo>
                    <a:pt x="2423483" y="2234963"/>
                  </a:lnTo>
                  <a:lnTo>
                    <a:pt x="2384869" y="2255932"/>
                  </a:lnTo>
                  <a:lnTo>
                    <a:pt x="2342207" y="2269186"/>
                  </a:lnTo>
                  <a:lnTo>
                    <a:pt x="2296413" y="2273808"/>
                  </a:lnTo>
                  <a:lnTo>
                    <a:pt x="227329" y="2273808"/>
                  </a:lnTo>
                  <a:lnTo>
                    <a:pt x="181536" y="2269186"/>
                  </a:lnTo>
                  <a:lnTo>
                    <a:pt x="138874" y="2255932"/>
                  </a:lnTo>
                  <a:lnTo>
                    <a:pt x="100260" y="2234963"/>
                  </a:lnTo>
                  <a:lnTo>
                    <a:pt x="66611" y="2207196"/>
                  </a:lnTo>
                  <a:lnTo>
                    <a:pt x="38844" y="2173547"/>
                  </a:lnTo>
                  <a:lnTo>
                    <a:pt x="17875" y="2134933"/>
                  </a:lnTo>
                  <a:lnTo>
                    <a:pt x="4621" y="2092271"/>
                  </a:lnTo>
                  <a:lnTo>
                    <a:pt x="0" y="2046477"/>
                  </a:lnTo>
                  <a:lnTo>
                    <a:pt x="0" y="227329"/>
                  </a:lnTo>
                  <a:close/>
                </a:path>
              </a:pathLst>
            </a:custGeom>
            <a:ln w="1524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0" name="object 60"/>
            <p:cNvSpPr/>
            <p:nvPr/>
          </p:nvSpPr>
          <p:spPr>
            <a:xfrm>
              <a:off x="9322308" y="3232404"/>
              <a:ext cx="2524125" cy="2273935"/>
            </a:xfrm>
            <a:custGeom>
              <a:avLst/>
              <a:gdLst/>
              <a:ahLst/>
              <a:cxnLst/>
              <a:rect l="l" t="t" r="r" b="b"/>
              <a:pathLst>
                <a:path w="2524125" h="2273935">
                  <a:moveTo>
                    <a:pt x="2296414" y="0"/>
                  </a:moveTo>
                  <a:lnTo>
                    <a:pt x="227330" y="0"/>
                  </a:lnTo>
                  <a:lnTo>
                    <a:pt x="181536" y="4621"/>
                  </a:lnTo>
                  <a:lnTo>
                    <a:pt x="138874" y="17875"/>
                  </a:lnTo>
                  <a:lnTo>
                    <a:pt x="100260" y="38844"/>
                  </a:lnTo>
                  <a:lnTo>
                    <a:pt x="66611" y="66611"/>
                  </a:lnTo>
                  <a:lnTo>
                    <a:pt x="38844" y="100260"/>
                  </a:lnTo>
                  <a:lnTo>
                    <a:pt x="17875" y="138874"/>
                  </a:lnTo>
                  <a:lnTo>
                    <a:pt x="4621" y="181536"/>
                  </a:lnTo>
                  <a:lnTo>
                    <a:pt x="0" y="227330"/>
                  </a:lnTo>
                  <a:lnTo>
                    <a:pt x="0" y="2046478"/>
                  </a:lnTo>
                  <a:lnTo>
                    <a:pt x="4621" y="2092271"/>
                  </a:lnTo>
                  <a:lnTo>
                    <a:pt x="17875" y="2134933"/>
                  </a:lnTo>
                  <a:lnTo>
                    <a:pt x="38844" y="2173547"/>
                  </a:lnTo>
                  <a:lnTo>
                    <a:pt x="66611" y="2207196"/>
                  </a:lnTo>
                  <a:lnTo>
                    <a:pt x="100260" y="2234963"/>
                  </a:lnTo>
                  <a:lnTo>
                    <a:pt x="138874" y="2255932"/>
                  </a:lnTo>
                  <a:lnTo>
                    <a:pt x="181536" y="2269186"/>
                  </a:lnTo>
                  <a:lnTo>
                    <a:pt x="227330" y="2273808"/>
                  </a:lnTo>
                  <a:lnTo>
                    <a:pt x="2296414" y="2273808"/>
                  </a:lnTo>
                  <a:lnTo>
                    <a:pt x="2342207" y="2269186"/>
                  </a:lnTo>
                  <a:lnTo>
                    <a:pt x="2384869" y="2255932"/>
                  </a:lnTo>
                  <a:lnTo>
                    <a:pt x="2423483" y="2234963"/>
                  </a:lnTo>
                  <a:lnTo>
                    <a:pt x="2457132" y="2207196"/>
                  </a:lnTo>
                  <a:lnTo>
                    <a:pt x="2484899" y="2173547"/>
                  </a:lnTo>
                  <a:lnTo>
                    <a:pt x="2505868" y="2134933"/>
                  </a:lnTo>
                  <a:lnTo>
                    <a:pt x="2519122" y="2092271"/>
                  </a:lnTo>
                  <a:lnTo>
                    <a:pt x="2523744" y="2046478"/>
                  </a:lnTo>
                  <a:lnTo>
                    <a:pt x="2523744" y="227330"/>
                  </a:lnTo>
                  <a:lnTo>
                    <a:pt x="2519122" y="181536"/>
                  </a:lnTo>
                  <a:lnTo>
                    <a:pt x="2505868" y="138874"/>
                  </a:lnTo>
                  <a:lnTo>
                    <a:pt x="2484899" y="100260"/>
                  </a:lnTo>
                  <a:lnTo>
                    <a:pt x="2457132" y="66611"/>
                  </a:lnTo>
                  <a:lnTo>
                    <a:pt x="2423483" y="38844"/>
                  </a:lnTo>
                  <a:lnTo>
                    <a:pt x="2384869" y="17875"/>
                  </a:lnTo>
                  <a:lnTo>
                    <a:pt x="2342207" y="4621"/>
                  </a:lnTo>
                  <a:lnTo>
                    <a:pt x="2296414" y="0"/>
                  </a:lnTo>
                  <a:close/>
                </a:path>
              </a:pathLst>
            </a:custGeom>
            <a:solidFill>
              <a:srgbClr val="FFFFFF">
                <a:alpha val="90194"/>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1" name="object 61"/>
            <p:cNvSpPr/>
            <p:nvPr/>
          </p:nvSpPr>
          <p:spPr>
            <a:xfrm>
              <a:off x="9322308" y="3232404"/>
              <a:ext cx="2524125" cy="2273935"/>
            </a:xfrm>
            <a:custGeom>
              <a:avLst/>
              <a:gdLst/>
              <a:ahLst/>
              <a:cxnLst/>
              <a:rect l="l" t="t" r="r" b="b"/>
              <a:pathLst>
                <a:path w="2524125" h="2273935">
                  <a:moveTo>
                    <a:pt x="0" y="227330"/>
                  </a:moveTo>
                  <a:lnTo>
                    <a:pt x="4621" y="181536"/>
                  </a:lnTo>
                  <a:lnTo>
                    <a:pt x="17875" y="138874"/>
                  </a:lnTo>
                  <a:lnTo>
                    <a:pt x="38844" y="100260"/>
                  </a:lnTo>
                  <a:lnTo>
                    <a:pt x="66611" y="66611"/>
                  </a:lnTo>
                  <a:lnTo>
                    <a:pt x="100260" y="38844"/>
                  </a:lnTo>
                  <a:lnTo>
                    <a:pt x="138874" y="17875"/>
                  </a:lnTo>
                  <a:lnTo>
                    <a:pt x="181536" y="4621"/>
                  </a:lnTo>
                  <a:lnTo>
                    <a:pt x="227330" y="0"/>
                  </a:lnTo>
                  <a:lnTo>
                    <a:pt x="2296414" y="0"/>
                  </a:lnTo>
                  <a:lnTo>
                    <a:pt x="2342207" y="4621"/>
                  </a:lnTo>
                  <a:lnTo>
                    <a:pt x="2384869" y="17875"/>
                  </a:lnTo>
                  <a:lnTo>
                    <a:pt x="2423483" y="38844"/>
                  </a:lnTo>
                  <a:lnTo>
                    <a:pt x="2457132" y="66611"/>
                  </a:lnTo>
                  <a:lnTo>
                    <a:pt x="2484899" y="100260"/>
                  </a:lnTo>
                  <a:lnTo>
                    <a:pt x="2505868" y="138874"/>
                  </a:lnTo>
                  <a:lnTo>
                    <a:pt x="2519122" y="181536"/>
                  </a:lnTo>
                  <a:lnTo>
                    <a:pt x="2523744" y="227330"/>
                  </a:lnTo>
                  <a:lnTo>
                    <a:pt x="2523744" y="2046478"/>
                  </a:lnTo>
                  <a:lnTo>
                    <a:pt x="2519122" y="2092271"/>
                  </a:lnTo>
                  <a:lnTo>
                    <a:pt x="2505868" y="2134933"/>
                  </a:lnTo>
                  <a:lnTo>
                    <a:pt x="2484899" y="2173547"/>
                  </a:lnTo>
                  <a:lnTo>
                    <a:pt x="2457132" y="2207196"/>
                  </a:lnTo>
                  <a:lnTo>
                    <a:pt x="2423483" y="2234963"/>
                  </a:lnTo>
                  <a:lnTo>
                    <a:pt x="2384869" y="2255932"/>
                  </a:lnTo>
                  <a:lnTo>
                    <a:pt x="2342207" y="2269186"/>
                  </a:lnTo>
                  <a:lnTo>
                    <a:pt x="2296414" y="2273808"/>
                  </a:lnTo>
                  <a:lnTo>
                    <a:pt x="227330" y="2273808"/>
                  </a:lnTo>
                  <a:lnTo>
                    <a:pt x="181536" y="2269186"/>
                  </a:lnTo>
                  <a:lnTo>
                    <a:pt x="138874" y="2255932"/>
                  </a:lnTo>
                  <a:lnTo>
                    <a:pt x="100260" y="2234963"/>
                  </a:lnTo>
                  <a:lnTo>
                    <a:pt x="66611" y="2207196"/>
                  </a:lnTo>
                  <a:lnTo>
                    <a:pt x="38844" y="2173547"/>
                  </a:lnTo>
                  <a:lnTo>
                    <a:pt x="17875" y="2134933"/>
                  </a:lnTo>
                  <a:lnTo>
                    <a:pt x="4621" y="2092271"/>
                  </a:lnTo>
                  <a:lnTo>
                    <a:pt x="0" y="2046478"/>
                  </a:lnTo>
                  <a:lnTo>
                    <a:pt x="0" y="227330"/>
                  </a:lnTo>
                  <a:close/>
                </a:path>
              </a:pathLst>
            </a:custGeom>
            <a:ln w="15240">
              <a:solidFill>
                <a:srgbClr val="006FB8"/>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62" name="object 62"/>
          <p:cNvSpPr txBox="1"/>
          <p:nvPr/>
        </p:nvSpPr>
        <p:spPr>
          <a:xfrm>
            <a:off x="9523856" y="3632961"/>
            <a:ext cx="2124710" cy="1431290"/>
          </a:xfrm>
          <a:prstGeom prst="rect">
            <a:avLst/>
          </a:prstGeom>
        </p:spPr>
        <p:txBody>
          <a:bodyPr vert="horz" wrap="square" lIns="0" tIns="12700" rIns="0" bIns="0" rtlCol="0">
            <a:spAutoFit/>
          </a:bodyPr>
          <a:lstStyle/>
          <a:p>
            <a:pPr marL="0" marR="0" lvl="0" indent="0" algn="ctr" defTabSz="914400" eaLnBrk="1" fontAlgn="auto" latinLnBrk="0" hangingPunct="1">
              <a:lnSpc>
                <a:spcPts val="2014"/>
              </a:lnSpc>
              <a:spcBef>
                <a:spcPts val="100"/>
              </a:spcBef>
              <a:spcAft>
                <a:spcPts val="0"/>
              </a:spcAft>
              <a:buClrTx/>
              <a:buSzTx/>
              <a:buFontTx/>
              <a:buNone/>
              <a:tabLst/>
              <a:defRPr/>
            </a:pPr>
            <a:r>
              <a:rPr kumimoji="0" sz="1800" b="1" i="0" u="sng" strike="noStrike" kern="0" cap="none" spc="-20" normalizeH="0" baseline="0" noProof="0" dirty="0">
                <a:ln>
                  <a:noFill/>
                </a:ln>
                <a:solidFill>
                  <a:sysClr val="windowText" lastClr="000000"/>
                </a:solidFill>
                <a:effectLst/>
                <a:uLnTx/>
                <a:uFill>
                  <a:solidFill>
                    <a:srgbClr val="000000"/>
                  </a:solidFill>
                </a:uFill>
                <a:latin typeface="Arial"/>
                <a:cs typeface="Arial"/>
              </a:rPr>
              <a:t>Фази</a:t>
            </a:r>
            <a:endParaRPr kumimoji="0" sz="1800" b="0" i="0" u="none" strike="noStrike" kern="0" cap="none" spc="0" normalizeH="0" baseline="0" noProof="0">
              <a:ln>
                <a:noFill/>
              </a:ln>
              <a:solidFill>
                <a:sysClr val="windowText" lastClr="000000"/>
              </a:solidFill>
              <a:effectLst/>
              <a:uLnTx/>
              <a:uFillTx/>
              <a:latin typeface="Arial"/>
              <a:cs typeface="Arial"/>
            </a:endParaRPr>
          </a:p>
          <a:p>
            <a:pPr marL="0" marR="0" lvl="0" indent="0" algn="ctr" defTabSz="914400" eaLnBrk="1" fontAlgn="auto" latinLnBrk="0" hangingPunct="1">
              <a:lnSpc>
                <a:spcPts val="2014"/>
              </a:lnSpc>
              <a:spcBef>
                <a:spcPts val="0"/>
              </a:spcBef>
              <a:spcAft>
                <a:spcPts val="0"/>
              </a:spcAft>
              <a:buClrTx/>
              <a:buSzTx/>
              <a:buFontTx/>
              <a:buNone/>
              <a:tabLst/>
              <a:defRPr/>
            </a:pPr>
            <a:r>
              <a:rPr kumimoji="0" sz="1800" b="1" i="0" u="sng" strike="noStrike" kern="0" cap="none" spc="-10" normalizeH="0" baseline="0" noProof="0" dirty="0">
                <a:ln>
                  <a:noFill/>
                </a:ln>
                <a:solidFill>
                  <a:sysClr val="windowText" lastClr="000000"/>
                </a:solidFill>
                <a:effectLst/>
                <a:uLnTx/>
                <a:uFill>
                  <a:solidFill>
                    <a:srgbClr val="000000"/>
                  </a:solidFill>
                </a:uFill>
                <a:latin typeface="Arial"/>
                <a:cs typeface="Arial"/>
              </a:rPr>
              <a:t>випробування:</a:t>
            </a:r>
            <a:endParaRPr kumimoji="0" sz="1800" b="0" i="0" u="none" strike="noStrike" kern="0" cap="none" spc="0" normalizeH="0" baseline="0" noProof="0">
              <a:ln>
                <a:noFill/>
              </a:ln>
              <a:solidFill>
                <a:sysClr val="windowText" lastClr="000000"/>
              </a:solidFill>
              <a:effectLst/>
              <a:uLnTx/>
              <a:uFillTx/>
              <a:latin typeface="Arial"/>
              <a:cs typeface="Arial"/>
            </a:endParaRPr>
          </a:p>
          <a:p>
            <a:pPr marL="0" marR="0" lvl="0" indent="0" algn="ctr" defTabSz="914400" eaLnBrk="1" fontAlgn="auto" latinLnBrk="0" hangingPunct="1">
              <a:lnSpc>
                <a:spcPts val="2014"/>
              </a:lnSpc>
              <a:spcBef>
                <a:spcPts val="42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І,</a:t>
            </a: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ІІ</a:t>
            </a:r>
            <a:r>
              <a:rPr kumimoji="0" sz="1800" b="0" i="0" u="none" strike="noStrike" kern="0" cap="none" spc="1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(А</a:t>
            </a:r>
            <a:r>
              <a:rPr kumimoji="0" sz="1800" b="0" i="0" u="none" strike="noStrike" kern="0" cap="none" spc="1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і</a:t>
            </a:r>
            <a:r>
              <a:rPr kumimoji="0" sz="1800" b="0" i="0" u="none" strike="noStrike" kern="0" cap="none" spc="20"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Б),</a:t>
            </a:r>
            <a:r>
              <a:rPr kumimoji="0" sz="1800" b="0" i="0" u="none" strike="noStrike" kern="0" cap="none" spc="1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ІІІ,</a:t>
            </a: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25" normalizeH="0" baseline="0" noProof="0" dirty="0">
                <a:ln>
                  <a:noFill/>
                </a:ln>
                <a:solidFill>
                  <a:sysClr val="windowText" lastClr="000000"/>
                </a:solidFill>
                <a:effectLst/>
                <a:uLnTx/>
                <a:uFillTx/>
                <a:latin typeface="Microsoft Sans Serif"/>
                <a:cs typeface="Microsoft Sans Serif"/>
              </a:rPr>
              <a:t>IV</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a:p>
            <a:pPr marL="0" marR="0" lvl="0" indent="0" algn="ctr" defTabSz="914400" eaLnBrk="1" fontAlgn="auto" latinLnBrk="0" hangingPunct="1">
              <a:lnSpc>
                <a:spcPts val="2014"/>
              </a:lnSpc>
              <a:spcBef>
                <a:spcPts val="0"/>
              </a:spcBef>
              <a:spcAft>
                <a:spcPts val="0"/>
              </a:spcAft>
              <a:buClrTx/>
              <a:buSzTx/>
              <a:buFontTx/>
              <a:buNone/>
              <a:tabLst/>
              <a:defRPr/>
            </a:pPr>
            <a:r>
              <a:rPr kumimoji="0" sz="1800" b="0" i="1" u="none" strike="noStrike" kern="0" cap="none" spc="-10" normalizeH="0" baseline="0" noProof="0" dirty="0">
                <a:ln>
                  <a:noFill/>
                </a:ln>
                <a:solidFill>
                  <a:sysClr val="windowText" lastClr="000000"/>
                </a:solidFill>
                <a:effectLst/>
                <a:uLnTx/>
                <a:uFillTx/>
                <a:latin typeface="Arial"/>
                <a:cs typeface="Arial"/>
              </a:rPr>
              <a:t>(післяреєстраційні)</a:t>
            </a:r>
            <a:endParaRPr kumimoji="0" sz="1800" b="0" i="0" u="none" strike="noStrike" kern="0" cap="none" spc="0" normalizeH="0" baseline="0" noProof="0">
              <a:ln>
                <a:noFill/>
              </a:ln>
              <a:solidFill>
                <a:sysClr val="windowText" lastClr="000000"/>
              </a:solidFill>
              <a:effectLst/>
              <a:uLnTx/>
              <a:uFillTx/>
              <a:latin typeface="Arial"/>
              <a:cs typeface="Arial"/>
            </a:endParaRPr>
          </a:p>
          <a:p>
            <a:pPr marL="0" marR="0" lvl="0" indent="0" algn="ctr" defTabSz="914400" eaLnBrk="1" fontAlgn="auto" latinLnBrk="0" hangingPunct="1">
              <a:lnSpc>
                <a:spcPct val="100000"/>
              </a:lnSpc>
              <a:spcBef>
                <a:spcPts val="420"/>
              </a:spcBef>
              <a:spcAft>
                <a:spcPts val="0"/>
              </a:spcAft>
              <a:buClrTx/>
              <a:buSzTx/>
              <a:buFontTx/>
              <a:buNone/>
              <a:tabLst/>
              <a:defRPr/>
            </a:pPr>
            <a:r>
              <a:rPr kumimoji="0" sz="1800" b="1" i="1" u="none" strike="noStrike" kern="0" cap="none" spc="-10" normalizeH="0" baseline="0" noProof="0" dirty="0">
                <a:ln>
                  <a:noFill/>
                </a:ln>
                <a:solidFill>
                  <a:sysClr val="windowText" lastClr="000000"/>
                </a:solidFill>
                <a:effectLst/>
                <a:uLnTx/>
                <a:uFillTx/>
                <a:latin typeface="Arial"/>
                <a:cs typeface="Arial"/>
              </a:rPr>
              <a:t>Дотримання</a:t>
            </a:r>
            <a:r>
              <a:rPr kumimoji="0" sz="1800" b="1" i="1" u="none" strike="noStrike" kern="0" cap="none" spc="-30" normalizeH="0" baseline="0" noProof="0" dirty="0">
                <a:ln>
                  <a:noFill/>
                </a:ln>
                <a:solidFill>
                  <a:sysClr val="windowText" lastClr="000000"/>
                </a:solidFill>
                <a:effectLst/>
                <a:uLnTx/>
                <a:uFillTx/>
                <a:latin typeface="Arial"/>
                <a:cs typeface="Arial"/>
              </a:rPr>
              <a:t> </a:t>
            </a:r>
            <a:r>
              <a:rPr kumimoji="0" sz="1800" b="1" i="1" u="none" strike="noStrike" kern="0" cap="none" spc="-25" normalizeH="0" baseline="0" noProof="0" dirty="0">
                <a:ln>
                  <a:noFill/>
                </a:ln>
                <a:solidFill>
                  <a:sysClr val="windowText" lastClr="000000"/>
                </a:solidFill>
                <a:effectLst/>
                <a:uLnTx/>
                <a:uFillTx/>
                <a:latin typeface="Arial"/>
                <a:cs typeface="Arial"/>
              </a:rPr>
              <a:t>GCP</a:t>
            </a:r>
            <a:endParaRPr kumimoji="0" sz="1800" b="0" i="0" u="none" strike="noStrike" kern="0" cap="none" spc="0" normalizeH="0" baseline="0" noProof="0">
              <a:ln>
                <a:noFill/>
              </a:ln>
              <a:solidFill>
                <a:sysClr val="windowText" lastClr="000000"/>
              </a:solidFill>
              <a:effectLst/>
              <a:uLnTx/>
              <a:uFillTx/>
              <a:latin typeface="Arial"/>
              <a:cs typeface="Arial"/>
            </a:endParaRPr>
          </a:p>
        </p:txBody>
      </p:sp>
      <p:pic>
        <p:nvPicPr>
          <p:cNvPr id="63" name="object 63"/>
          <p:cNvPicPr/>
          <p:nvPr/>
        </p:nvPicPr>
        <p:blipFill>
          <a:blip r:embed="rId2" cstate="print"/>
          <a:stretch>
            <a:fillRect/>
          </a:stretch>
        </p:blipFill>
        <p:spPr>
          <a:xfrm>
            <a:off x="397763" y="358140"/>
            <a:ext cx="1203960" cy="694943"/>
          </a:xfrm>
          <a:prstGeom prst="rect">
            <a:avLst/>
          </a:prstGeom>
        </p:spPr>
      </p:pic>
    </p:spTree>
    <p:extLst>
      <p:ext uri="{BB962C8B-B14F-4D97-AF65-F5344CB8AC3E}">
        <p14:creationId xmlns:p14="http://schemas.microsoft.com/office/powerpoint/2010/main" val="23842028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39495" y="358140"/>
            <a:ext cx="1149096" cy="630936"/>
          </a:xfrm>
          <a:prstGeom prst="rect">
            <a:avLst/>
          </a:prstGeom>
        </p:spPr>
      </p:pic>
      <p:sp>
        <p:nvSpPr>
          <p:cNvPr id="3" name="object 3"/>
          <p:cNvSpPr txBox="1">
            <a:spLocks noGrp="1"/>
          </p:cNvSpPr>
          <p:nvPr>
            <p:ph type="title"/>
          </p:nvPr>
        </p:nvSpPr>
        <p:spPr>
          <a:xfrm>
            <a:off x="2881122" y="490219"/>
            <a:ext cx="7916545" cy="452120"/>
          </a:xfrm>
          <a:prstGeom prst="rect">
            <a:avLst/>
          </a:prstGeom>
        </p:spPr>
        <p:txBody>
          <a:bodyPr vert="horz" wrap="square" lIns="0" tIns="12065" rIns="0" bIns="0" rtlCol="0">
            <a:spAutoFit/>
          </a:bodyPr>
          <a:lstStyle/>
          <a:p>
            <a:pPr marL="12700">
              <a:lnSpc>
                <a:spcPct val="100000"/>
              </a:lnSpc>
              <a:spcBef>
                <a:spcPts val="95"/>
              </a:spcBef>
            </a:pPr>
            <a:r>
              <a:rPr dirty="0"/>
              <a:t>Хто</a:t>
            </a:r>
            <a:r>
              <a:rPr spc="-100" dirty="0"/>
              <a:t> </a:t>
            </a:r>
            <a:r>
              <a:rPr spc="-10" dirty="0"/>
              <a:t>проводить</a:t>
            </a:r>
            <a:r>
              <a:rPr spc="-95" dirty="0"/>
              <a:t> </a:t>
            </a:r>
            <a:r>
              <a:rPr spc="-10" dirty="0"/>
              <a:t>неінтервенційні</a:t>
            </a:r>
            <a:r>
              <a:rPr spc="-100" dirty="0"/>
              <a:t> </a:t>
            </a:r>
            <a:r>
              <a:rPr spc="-10" dirty="0"/>
              <a:t>дослідження</a:t>
            </a:r>
          </a:p>
        </p:txBody>
      </p:sp>
      <p:sp>
        <p:nvSpPr>
          <p:cNvPr id="4" name="object 4"/>
          <p:cNvSpPr txBox="1"/>
          <p:nvPr/>
        </p:nvSpPr>
        <p:spPr>
          <a:xfrm>
            <a:off x="2037714" y="1633220"/>
            <a:ext cx="5932805" cy="3075305"/>
          </a:xfrm>
          <a:prstGeom prst="rect">
            <a:avLst/>
          </a:prstGeom>
        </p:spPr>
        <p:txBody>
          <a:bodyPr vert="horz" wrap="square" lIns="0" tIns="13335" rIns="0" bIns="0" rtlCol="0">
            <a:spAutoFit/>
          </a:bodyPr>
          <a:lstStyle/>
          <a:p>
            <a:pPr marL="354965" marR="2418080" lvl="0" indent="-342900" defTabSz="914400" eaLnBrk="1" fontAlgn="auto" latinLnBrk="0" hangingPunct="1">
              <a:lnSpc>
                <a:spcPct val="100000"/>
              </a:lnSpc>
              <a:spcBef>
                <a:spcPts val="105"/>
              </a:spcBef>
              <a:spcAft>
                <a:spcPts val="0"/>
              </a:spcAft>
              <a:buClrTx/>
              <a:buSzTx/>
              <a:buFont typeface="Wingdings"/>
              <a:buChar char=""/>
              <a:tabLst>
                <a:tab pos="927100" algn="l"/>
              </a:tabLst>
              <a:defRPr/>
            </a:pPr>
            <a:r>
              <a:rPr kumimoji="0" sz="2000" b="1" i="0" u="none" strike="noStrike" kern="0" cap="none" spc="-10" normalizeH="0" baseline="0" noProof="0" dirty="0">
                <a:ln>
                  <a:noFill/>
                </a:ln>
                <a:solidFill>
                  <a:sysClr val="windowText" lastClr="000000"/>
                </a:solidFill>
                <a:effectLst/>
                <a:uLnTx/>
                <a:uFillTx/>
                <a:latin typeface="Arial"/>
                <a:cs typeface="Arial"/>
              </a:rPr>
              <a:t>Фармацевтичні</a:t>
            </a:r>
            <a:r>
              <a:rPr kumimoji="0" sz="2000" b="1" i="0" u="none" strike="noStrike" kern="0" cap="none" spc="-20" normalizeH="0" baseline="0" noProof="0" dirty="0">
                <a:ln>
                  <a:noFill/>
                </a:ln>
                <a:solidFill>
                  <a:sysClr val="windowText" lastClr="000000"/>
                </a:solidFill>
                <a:effectLst/>
                <a:uLnTx/>
                <a:uFillTx/>
                <a:latin typeface="Arial"/>
                <a:cs typeface="Arial"/>
              </a:rPr>
              <a:t> </a:t>
            </a:r>
            <a:r>
              <a:rPr kumimoji="0" sz="2000" b="1" i="0" u="none" strike="noStrike" kern="0" cap="none" spc="-10" normalizeH="0" baseline="0" noProof="0" dirty="0">
                <a:ln>
                  <a:noFill/>
                </a:ln>
                <a:solidFill>
                  <a:sysClr val="windowText" lastClr="000000"/>
                </a:solidFill>
                <a:effectLst/>
                <a:uLnTx/>
                <a:uFillTx/>
                <a:latin typeface="Arial"/>
                <a:cs typeface="Arial"/>
              </a:rPr>
              <a:t>компанії: 	</a:t>
            </a: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Міжнародні</a:t>
            </a:r>
            <a:r>
              <a:rPr kumimoji="0" sz="1800" b="0" i="0" u="none" strike="noStrike" kern="0" cap="none" spc="-10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25" normalizeH="0" baseline="0" noProof="0" dirty="0">
                <a:ln>
                  <a:noFill/>
                </a:ln>
                <a:solidFill>
                  <a:sysClr val="windowText" lastClr="000000"/>
                </a:solidFill>
                <a:effectLst/>
                <a:uLnTx/>
                <a:uFillTx/>
                <a:latin typeface="Microsoft Sans Serif"/>
                <a:cs typeface="Microsoft Sans Serif"/>
              </a:rPr>
              <a:t>ФК 	</a:t>
            </a: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Вітчизняні</a:t>
            </a:r>
            <a:r>
              <a:rPr kumimoji="0" sz="1800" b="0" i="0" u="none" strike="noStrike" kern="0" cap="none" spc="-100"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25" normalizeH="0" baseline="0" noProof="0" dirty="0">
                <a:ln>
                  <a:noFill/>
                </a:ln>
                <a:solidFill>
                  <a:sysClr val="windowText" lastClr="000000"/>
                </a:solidFill>
                <a:effectLst/>
                <a:uLnTx/>
                <a:uFillTx/>
                <a:latin typeface="Microsoft Sans Serif"/>
                <a:cs typeface="Microsoft Sans Serif"/>
              </a:rPr>
              <a:t>ФК</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a:p>
            <a:pPr marL="0" marR="0" lvl="0" indent="0" defTabSz="914400" eaLnBrk="1" fontAlgn="auto" latinLnBrk="0" hangingPunct="1">
              <a:lnSpc>
                <a:spcPct val="100000"/>
              </a:lnSpc>
              <a:spcBef>
                <a:spcPts val="125"/>
              </a:spcBef>
              <a:spcAft>
                <a:spcPts val="0"/>
              </a:spcAft>
              <a:buClrTx/>
              <a:buSzTx/>
              <a:buFont typeface="Wingdings"/>
              <a:buChar char=""/>
              <a:tabLst/>
              <a:defRPr/>
            </a:pP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a:p>
            <a:pPr marL="298450" marR="0" lvl="0" indent="-285750" defTabSz="914400" eaLnBrk="1" fontAlgn="auto" latinLnBrk="0" hangingPunct="1">
              <a:lnSpc>
                <a:spcPct val="100000"/>
              </a:lnSpc>
              <a:spcBef>
                <a:spcPts val="5"/>
              </a:spcBef>
              <a:spcAft>
                <a:spcPts val="0"/>
              </a:spcAft>
              <a:buClrTx/>
              <a:buSzTx/>
              <a:buFont typeface="Wingdings"/>
              <a:buChar char=""/>
              <a:tabLst>
                <a:tab pos="298450" algn="l"/>
              </a:tabLst>
              <a:defRPr/>
            </a:pPr>
            <a:r>
              <a:rPr kumimoji="0" sz="1800" b="1" i="0" u="none" strike="noStrike" kern="0" cap="none" spc="0" normalizeH="0" baseline="0" noProof="0" dirty="0">
                <a:ln>
                  <a:noFill/>
                </a:ln>
                <a:solidFill>
                  <a:sysClr val="windowText" lastClr="000000"/>
                </a:solidFill>
                <a:effectLst/>
                <a:uLnTx/>
                <a:uFillTx/>
                <a:latin typeface="Arial"/>
                <a:cs typeface="Arial"/>
              </a:rPr>
              <a:t>Наукові</a:t>
            </a:r>
            <a:r>
              <a:rPr kumimoji="0" sz="1800" b="1" i="0" u="none" strike="noStrike" kern="0" cap="none" spc="-60"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університети</a:t>
            </a:r>
            <a:endParaRPr kumimoji="0" sz="1800" b="0" i="0" u="none" strike="noStrike" kern="0" cap="none" spc="0" normalizeH="0" baseline="0" noProof="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90"/>
              </a:spcBef>
              <a:spcAft>
                <a:spcPts val="0"/>
              </a:spcAft>
              <a:buClrTx/>
              <a:buSzTx/>
              <a:buFont typeface="Wingdings"/>
              <a:buChar char=""/>
              <a:tabLst/>
              <a:defRPr/>
            </a:pPr>
            <a:endParaRPr kumimoji="0" sz="1800" b="0" i="0" u="none" strike="noStrike" kern="0" cap="none" spc="0" normalizeH="0" baseline="0" noProof="0">
              <a:ln>
                <a:noFill/>
              </a:ln>
              <a:solidFill>
                <a:sysClr val="windowText" lastClr="000000"/>
              </a:solidFill>
              <a:effectLst/>
              <a:uLnTx/>
              <a:uFillTx/>
              <a:latin typeface="Arial"/>
              <a:cs typeface="Arial"/>
            </a:endParaRPr>
          </a:p>
          <a:p>
            <a:pPr marL="298450" marR="0" lvl="0" indent="-285750" defTabSz="914400" eaLnBrk="1" fontAlgn="auto" latinLnBrk="0" hangingPunct="1">
              <a:lnSpc>
                <a:spcPct val="100000"/>
              </a:lnSpc>
              <a:spcBef>
                <a:spcPts val="0"/>
              </a:spcBef>
              <a:spcAft>
                <a:spcPts val="0"/>
              </a:spcAft>
              <a:buClrTx/>
              <a:buSzTx/>
              <a:buFont typeface="Wingdings"/>
              <a:buChar char=""/>
              <a:tabLst>
                <a:tab pos="298450" algn="l"/>
              </a:tabLst>
              <a:defRPr/>
            </a:pPr>
            <a:r>
              <a:rPr kumimoji="0" sz="1800" b="1" i="0" u="none" strike="noStrike" kern="0" cap="none" spc="0" normalizeH="0" baseline="0" noProof="0" dirty="0">
                <a:ln>
                  <a:noFill/>
                </a:ln>
                <a:solidFill>
                  <a:sysClr val="windowText" lastClr="000000"/>
                </a:solidFill>
                <a:effectLst/>
                <a:uLnTx/>
                <a:uFillTx/>
                <a:latin typeface="Arial"/>
                <a:cs typeface="Arial"/>
              </a:rPr>
              <a:t>Міністерство</a:t>
            </a:r>
            <a:r>
              <a:rPr kumimoji="0" sz="1800" b="1" i="0" u="none" strike="noStrike" kern="0" cap="none" spc="-90"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охорони</a:t>
            </a:r>
            <a:r>
              <a:rPr kumimoji="0" sz="1800" b="1" i="0" u="none" strike="noStrike" kern="0" cap="none" spc="-114"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здоров'я</a:t>
            </a:r>
            <a:endParaRPr kumimoji="0" sz="1800" b="0" i="0" u="none" strike="noStrike" kern="0" cap="none" spc="0" normalizeH="0" baseline="0" noProof="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90"/>
              </a:spcBef>
              <a:spcAft>
                <a:spcPts val="0"/>
              </a:spcAft>
              <a:buClrTx/>
              <a:buSzTx/>
              <a:buFont typeface="Wingdings"/>
              <a:buChar char=""/>
              <a:tabLst/>
              <a:defRPr/>
            </a:pPr>
            <a:endParaRPr kumimoji="0" sz="1800" b="0" i="0" u="none" strike="noStrike" kern="0" cap="none" spc="0" normalizeH="0" baseline="0" noProof="0">
              <a:ln>
                <a:noFill/>
              </a:ln>
              <a:solidFill>
                <a:sysClr val="windowText" lastClr="000000"/>
              </a:solidFill>
              <a:effectLst/>
              <a:uLnTx/>
              <a:uFillTx/>
              <a:latin typeface="Arial"/>
              <a:cs typeface="Arial"/>
            </a:endParaRPr>
          </a:p>
          <a:p>
            <a:pPr marL="298450" marR="0" lvl="0" indent="-285750" defTabSz="914400" eaLnBrk="1" fontAlgn="auto" latinLnBrk="0" hangingPunct="1">
              <a:lnSpc>
                <a:spcPct val="100000"/>
              </a:lnSpc>
              <a:spcBef>
                <a:spcPts val="0"/>
              </a:spcBef>
              <a:spcAft>
                <a:spcPts val="0"/>
              </a:spcAft>
              <a:buClrTx/>
              <a:buSzTx/>
              <a:buFont typeface="Wingdings"/>
              <a:buChar char=""/>
              <a:tabLst>
                <a:tab pos="298450" algn="l"/>
              </a:tabLst>
              <a:defRPr/>
            </a:pPr>
            <a:r>
              <a:rPr kumimoji="0" sz="1800" b="1" i="0" u="none" strike="noStrike" kern="0" cap="none" spc="-10" normalizeH="0" baseline="0" noProof="0" dirty="0">
                <a:ln>
                  <a:noFill/>
                </a:ln>
                <a:solidFill>
                  <a:sysClr val="windowText" lastClr="000000"/>
                </a:solidFill>
                <a:effectLst/>
                <a:uLnTx/>
                <a:uFillTx/>
                <a:latin typeface="Arial"/>
                <a:cs typeface="Arial"/>
              </a:rPr>
              <a:t>Лікувально-</a:t>
            </a:r>
            <a:r>
              <a:rPr kumimoji="0" sz="1800" b="1" i="0" u="none" strike="noStrike" kern="0" cap="none" spc="0" normalizeH="0" baseline="0" noProof="0" dirty="0">
                <a:ln>
                  <a:noFill/>
                </a:ln>
                <a:solidFill>
                  <a:sysClr val="windowText" lastClr="000000"/>
                </a:solidFill>
                <a:effectLst/>
                <a:uLnTx/>
                <a:uFillTx/>
                <a:latin typeface="Arial"/>
                <a:cs typeface="Arial"/>
              </a:rPr>
              <a:t>профілактичні</a:t>
            </a:r>
            <a:r>
              <a:rPr kumimoji="0" sz="1800" b="1" i="0" u="none" strike="noStrike" kern="0" cap="none" spc="-65"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заклади</a:t>
            </a:r>
            <a:endParaRPr kumimoji="0" sz="1800" b="0" i="0" u="none" strike="noStrike" kern="0" cap="none" spc="0" normalizeH="0" baseline="0" noProof="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90"/>
              </a:spcBef>
              <a:spcAft>
                <a:spcPts val="0"/>
              </a:spcAft>
              <a:buClrTx/>
              <a:buSzTx/>
              <a:buFont typeface="Wingdings"/>
              <a:buChar char=""/>
              <a:tabLst/>
              <a:defRPr/>
            </a:pPr>
            <a:endParaRPr kumimoji="0" sz="1800" b="0" i="0" u="none" strike="noStrike" kern="0" cap="none" spc="0" normalizeH="0" baseline="0" noProof="0">
              <a:ln>
                <a:noFill/>
              </a:ln>
              <a:solidFill>
                <a:sysClr val="windowText" lastClr="000000"/>
              </a:solidFill>
              <a:effectLst/>
              <a:uLnTx/>
              <a:uFillTx/>
              <a:latin typeface="Arial"/>
              <a:cs typeface="Arial"/>
            </a:endParaRPr>
          </a:p>
          <a:p>
            <a:pPr marL="299085" marR="0" lvl="0" indent="-286385" defTabSz="914400" eaLnBrk="1" fontAlgn="auto" latinLnBrk="0" hangingPunct="1">
              <a:lnSpc>
                <a:spcPct val="100000"/>
              </a:lnSpc>
              <a:spcBef>
                <a:spcPts val="0"/>
              </a:spcBef>
              <a:spcAft>
                <a:spcPts val="0"/>
              </a:spcAft>
              <a:buClrTx/>
              <a:buSzTx/>
              <a:buFont typeface="Wingdings"/>
              <a:buChar char=""/>
              <a:tabLst>
                <a:tab pos="299085" algn="l"/>
              </a:tabLst>
              <a:defRPr/>
            </a:pPr>
            <a:r>
              <a:rPr kumimoji="0" sz="1800" b="1" i="0" u="none" strike="noStrike" kern="0" cap="none" spc="0" normalizeH="0" baseline="0" noProof="0" dirty="0">
                <a:ln>
                  <a:noFill/>
                </a:ln>
                <a:solidFill>
                  <a:sysClr val="windowText" lastClr="000000"/>
                </a:solidFill>
                <a:effectLst/>
                <a:uLnTx/>
                <a:uFillTx/>
                <a:latin typeface="Arial"/>
                <a:cs typeface="Arial"/>
              </a:rPr>
              <a:t>Асоціації</a:t>
            </a:r>
            <a:r>
              <a:rPr kumimoji="0" sz="1800" b="1" i="0" u="none" strike="noStrike" kern="0" cap="none" spc="-9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фахових</a:t>
            </a:r>
            <a:r>
              <a:rPr kumimoji="0" sz="1800" b="1" i="0" u="none" strike="noStrike" kern="0" cap="none" spc="-5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спеціалістів</a:t>
            </a:r>
            <a:r>
              <a:rPr kumimoji="0" sz="1800" b="1" i="0" u="none" strike="noStrike" kern="0" cap="none" spc="-65"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охорони</a:t>
            </a:r>
            <a:r>
              <a:rPr kumimoji="0" sz="1800" b="1" i="0" u="none" strike="noStrike" kern="0" cap="none" spc="-114"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здоров'я</a:t>
            </a:r>
            <a:endParaRPr kumimoji="0" sz="1800" b="0" i="0" u="none" strike="noStrike" kern="0" cap="none" spc="0" normalizeH="0" baseline="0" noProof="0">
              <a:ln>
                <a:noFill/>
              </a:ln>
              <a:solidFill>
                <a:sysClr val="windowText" lastClr="000000"/>
              </a:solidFill>
              <a:effectLst/>
              <a:uLnTx/>
              <a:uFillTx/>
              <a:latin typeface="Arial"/>
              <a:cs typeface="Arial"/>
            </a:endParaRPr>
          </a:p>
        </p:txBody>
      </p:sp>
      <p:sp>
        <p:nvSpPr>
          <p:cNvPr id="5" name="object 5"/>
          <p:cNvSpPr txBox="1"/>
          <p:nvPr/>
        </p:nvSpPr>
        <p:spPr>
          <a:xfrm>
            <a:off x="3989578" y="5575503"/>
            <a:ext cx="7732395" cy="513080"/>
          </a:xfrm>
          <a:prstGeom prst="rect">
            <a:avLst/>
          </a:prstGeom>
        </p:spPr>
        <p:txBody>
          <a:bodyPr vert="horz" wrap="square" lIns="0" tIns="12065" rIns="0" bIns="0" rtlCol="0">
            <a:spAutoFit/>
          </a:bodyPr>
          <a:lstStyle/>
          <a:p>
            <a:pPr marL="12700" marR="5080" lvl="0" indent="0" defTabSz="914400" eaLnBrk="1" fontAlgn="auto" latinLnBrk="0" hangingPunct="1">
              <a:lnSpc>
                <a:spcPct val="100000"/>
              </a:lnSpc>
              <a:spcBef>
                <a:spcPts val="95"/>
              </a:spcBef>
              <a:spcAft>
                <a:spcPts val="0"/>
              </a:spcAft>
              <a:buClrTx/>
              <a:buSzTx/>
              <a:buFontTx/>
              <a:buNone/>
              <a:tabLst/>
              <a:defRPr/>
            </a:pPr>
            <a:r>
              <a:rPr kumimoji="0" sz="1600" b="0" i="1" u="none" strike="noStrike" kern="0" cap="none" spc="0" normalizeH="0" baseline="0" noProof="0" dirty="0">
                <a:ln>
                  <a:noFill/>
                </a:ln>
                <a:solidFill>
                  <a:srgbClr val="585858"/>
                </a:solidFill>
                <a:effectLst/>
                <a:uLnTx/>
                <a:uFillTx/>
                <a:latin typeface="Calibri"/>
                <a:cs typeface="Calibri"/>
              </a:rPr>
              <a:t>Виклики</a:t>
            </a:r>
            <a:r>
              <a:rPr kumimoji="0" sz="1600" b="0" i="1" u="none" strike="noStrike" kern="0" cap="none" spc="-25"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a:t>
            </a:r>
            <a:r>
              <a:rPr kumimoji="0" sz="1600" b="0" i="1" u="none" strike="noStrike" kern="0" cap="none" spc="-30" normalizeH="0" baseline="0" noProof="0" dirty="0">
                <a:ln>
                  <a:noFill/>
                </a:ln>
                <a:solidFill>
                  <a:srgbClr val="585858"/>
                </a:solidFill>
                <a:effectLst/>
                <a:uLnTx/>
                <a:uFillTx/>
                <a:latin typeface="Calibri"/>
                <a:cs typeface="Calibri"/>
              </a:rPr>
              <a:t> </a:t>
            </a:r>
            <a:r>
              <a:rPr kumimoji="0" sz="1600" b="0" i="1" u="none" strike="noStrike" kern="0" cap="none" spc="-10" normalizeH="0" baseline="0" noProof="0" dirty="0">
                <a:ln>
                  <a:noFill/>
                </a:ln>
                <a:solidFill>
                  <a:srgbClr val="585858"/>
                </a:solidFill>
                <a:effectLst/>
                <a:uLnTx/>
                <a:uFillTx/>
                <a:latin typeface="Calibri"/>
                <a:cs typeface="Calibri"/>
              </a:rPr>
              <a:t>збільшення</a:t>
            </a:r>
            <a:r>
              <a:rPr kumimoji="0" sz="1600" b="0" i="1" u="none" strike="noStrike" kern="0" cap="none" spc="-50"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кількості</a:t>
            </a:r>
            <a:r>
              <a:rPr kumimoji="0" sz="1600" b="0" i="1" u="none" strike="noStrike" kern="0" cap="none" spc="-40"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НД</a:t>
            </a:r>
            <a:r>
              <a:rPr kumimoji="0" sz="1600" b="0" i="1" u="none" strike="noStrike" kern="0" cap="none" spc="-30"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дозволяє</a:t>
            </a:r>
            <a:r>
              <a:rPr kumimoji="0" sz="1600" b="0" i="1" u="none" strike="noStrike" kern="0" cap="none" spc="-20"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збільшити</a:t>
            </a:r>
            <a:r>
              <a:rPr kumimoji="0" sz="1600" b="0" i="1" u="none" strike="noStrike" kern="0" cap="none" spc="-25"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об'єм</a:t>
            </a:r>
            <a:r>
              <a:rPr kumimoji="0" sz="1600" b="0" i="1" u="none" strike="noStrike" kern="0" cap="none" spc="-15"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даних</a:t>
            </a:r>
            <a:r>
              <a:rPr kumimoji="0" sz="1600" b="0" i="1" u="none" strike="noStrike" kern="0" cap="none" spc="-30"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про</a:t>
            </a:r>
            <a:r>
              <a:rPr kumimoji="0" sz="1600" b="0" i="1" u="none" strike="noStrike" kern="0" cap="none" spc="-25"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ЛЗ</a:t>
            </a:r>
            <a:r>
              <a:rPr kumimoji="0" sz="1600" b="0" i="1" u="none" strike="noStrike" kern="0" cap="none" spc="300"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у</a:t>
            </a:r>
            <a:r>
              <a:rPr kumimoji="0" sz="1600" b="0" i="1" u="none" strike="noStrike" kern="0" cap="none" spc="-50" normalizeH="0" baseline="0" noProof="0" dirty="0">
                <a:ln>
                  <a:noFill/>
                </a:ln>
                <a:solidFill>
                  <a:srgbClr val="585858"/>
                </a:solidFill>
                <a:effectLst/>
                <a:uLnTx/>
                <a:uFillTx/>
                <a:latin typeface="Calibri"/>
                <a:cs typeface="Calibri"/>
              </a:rPr>
              <a:t> </a:t>
            </a:r>
            <a:r>
              <a:rPr kumimoji="0" sz="1600" b="0" i="1" u="none" strike="noStrike" kern="0" cap="none" spc="-10" normalizeH="0" baseline="0" noProof="0" dirty="0">
                <a:ln>
                  <a:noFill/>
                </a:ln>
                <a:solidFill>
                  <a:srgbClr val="585858"/>
                </a:solidFill>
                <a:effectLst/>
                <a:uLnTx/>
                <a:uFillTx/>
                <a:latin typeface="Calibri"/>
                <a:cs typeface="Calibri"/>
              </a:rPr>
              <a:t>загальній </a:t>
            </a:r>
            <a:r>
              <a:rPr kumimoji="0" sz="1600" b="0" i="1" u="none" strike="noStrike" kern="0" cap="none" spc="0" normalizeH="0" baseline="0" noProof="0" dirty="0">
                <a:ln>
                  <a:noFill/>
                </a:ln>
                <a:solidFill>
                  <a:srgbClr val="585858"/>
                </a:solidFill>
                <a:effectLst/>
                <a:uLnTx/>
                <a:uFillTx/>
                <a:latin typeface="Calibri"/>
                <a:cs typeface="Calibri"/>
              </a:rPr>
              <a:t>практиці</a:t>
            </a:r>
            <a:r>
              <a:rPr kumimoji="0" sz="1600" b="0" i="1" u="none" strike="noStrike" kern="0" cap="none" spc="-15"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та</a:t>
            </a:r>
            <a:r>
              <a:rPr kumimoji="0" sz="1600" b="0" i="1" u="none" strike="noStrike" kern="0" cap="none" spc="-35"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дозволяє</a:t>
            </a:r>
            <a:r>
              <a:rPr kumimoji="0" sz="1600" b="0" i="1" u="none" strike="noStrike" kern="0" cap="none" spc="-20" normalizeH="0" baseline="0" noProof="0" dirty="0">
                <a:ln>
                  <a:noFill/>
                </a:ln>
                <a:solidFill>
                  <a:srgbClr val="585858"/>
                </a:solidFill>
                <a:effectLst/>
                <a:uLnTx/>
                <a:uFillTx/>
                <a:latin typeface="Calibri"/>
                <a:cs typeface="Calibri"/>
              </a:rPr>
              <a:t> </a:t>
            </a:r>
            <a:r>
              <a:rPr kumimoji="0" sz="1600" b="0" i="1" u="none" strike="noStrike" kern="0" cap="none" spc="-10" normalizeH="0" baseline="0" noProof="0" dirty="0">
                <a:ln>
                  <a:noFill/>
                </a:ln>
                <a:solidFill>
                  <a:srgbClr val="585858"/>
                </a:solidFill>
                <a:effectLst/>
                <a:uLnTx/>
                <a:uFillTx/>
                <a:latin typeface="Calibri"/>
                <a:cs typeface="Calibri"/>
              </a:rPr>
              <a:t>використати</a:t>
            </a:r>
            <a:r>
              <a:rPr kumimoji="0" sz="1600" b="0" i="1" u="none" strike="noStrike" kern="0" cap="none" spc="5"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ці</a:t>
            </a:r>
            <a:r>
              <a:rPr kumimoji="0" sz="1600" b="0" i="1" u="none" strike="noStrike" kern="0" cap="none" spc="-40"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данні</a:t>
            </a:r>
            <a:r>
              <a:rPr kumimoji="0" sz="1600" b="0" i="1" u="none" strike="noStrike" kern="0" cap="none" spc="-40"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та</a:t>
            </a:r>
            <a:r>
              <a:rPr kumimoji="0" sz="1600" b="0" i="1" u="none" strike="noStrike" kern="0" cap="none" spc="-35"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роль</a:t>
            </a:r>
            <a:r>
              <a:rPr kumimoji="0" sz="1600" b="0" i="1" u="none" strike="noStrike" kern="0" cap="none" spc="-15"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НД</a:t>
            </a:r>
            <a:r>
              <a:rPr kumimoji="0" sz="1600" b="0" i="1" u="none" strike="noStrike" kern="0" cap="none" spc="-35"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в</a:t>
            </a:r>
            <a:r>
              <a:rPr kumimoji="0" sz="1600" b="0" i="1" u="none" strike="noStrike" kern="0" cap="none" spc="-40"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оцінці</a:t>
            </a:r>
            <a:r>
              <a:rPr kumimoji="0" sz="1600" b="0" i="1" u="none" strike="noStrike" kern="0" cap="none" spc="-45" normalizeH="0" baseline="0" noProof="0" dirty="0">
                <a:ln>
                  <a:noFill/>
                </a:ln>
                <a:solidFill>
                  <a:srgbClr val="585858"/>
                </a:solidFill>
                <a:effectLst/>
                <a:uLnTx/>
                <a:uFillTx/>
                <a:latin typeface="Calibri"/>
                <a:cs typeface="Calibri"/>
              </a:rPr>
              <a:t> </a:t>
            </a:r>
            <a:r>
              <a:rPr kumimoji="0" sz="1600" b="0" i="1" u="none" strike="noStrike" kern="0" cap="none" spc="0" normalizeH="0" baseline="0" noProof="0" dirty="0">
                <a:ln>
                  <a:noFill/>
                </a:ln>
                <a:solidFill>
                  <a:srgbClr val="585858"/>
                </a:solidFill>
                <a:effectLst/>
                <a:uLnTx/>
                <a:uFillTx/>
                <a:latin typeface="Calibri"/>
                <a:cs typeface="Calibri"/>
              </a:rPr>
              <a:t>медичної</a:t>
            </a:r>
            <a:r>
              <a:rPr kumimoji="0" sz="1600" b="0" i="1" u="none" strike="noStrike" kern="0" cap="none" spc="-25" normalizeH="0" baseline="0" noProof="0" dirty="0">
                <a:ln>
                  <a:noFill/>
                </a:ln>
                <a:solidFill>
                  <a:srgbClr val="585858"/>
                </a:solidFill>
                <a:effectLst/>
                <a:uLnTx/>
                <a:uFillTx/>
                <a:latin typeface="Calibri"/>
                <a:cs typeface="Calibri"/>
              </a:rPr>
              <a:t> </a:t>
            </a:r>
            <a:r>
              <a:rPr kumimoji="0" sz="1600" b="0" i="1" u="none" strike="noStrike" kern="0" cap="none" spc="-10" normalizeH="0" baseline="0" noProof="0" dirty="0">
                <a:ln>
                  <a:noFill/>
                </a:ln>
                <a:solidFill>
                  <a:srgbClr val="585858"/>
                </a:solidFill>
                <a:effectLst/>
                <a:uLnTx/>
                <a:uFillTx/>
                <a:latin typeface="Calibri"/>
                <a:cs typeface="Calibri"/>
              </a:rPr>
              <a:t>технології</a:t>
            </a:r>
            <a:endParaRPr kumimoji="0" sz="16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14156332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39495" y="358140"/>
            <a:ext cx="1149096" cy="630936"/>
          </a:xfrm>
          <a:prstGeom prst="rect">
            <a:avLst/>
          </a:prstGeom>
        </p:spPr>
      </p:pic>
      <p:sp>
        <p:nvSpPr>
          <p:cNvPr id="3" name="object 3"/>
          <p:cNvSpPr txBox="1">
            <a:spLocks noGrp="1"/>
          </p:cNvSpPr>
          <p:nvPr>
            <p:ph type="title"/>
          </p:nvPr>
        </p:nvSpPr>
        <p:spPr>
          <a:prstGeom prst="rect">
            <a:avLst/>
          </a:prstGeom>
        </p:spPr>
        <p:txBody>
          <a:bodyPr vert="horz" wrap="square" lIns="0" tIns="12065" rIns="0" bIns="0" rtlCol="0">
            <a:spAutoFit/>
          </a:bodyPr>
          <a:lstStyle/>
          <a:p>
            <a:pPr marL="1730375" marR="5080" indent="-1718310">
              <a:lnSpc>
                <a:spcPct val="100000"/>
              </a:lnSpc>
              <a:spcBef>
                <a:spcPts val="95"/>
              </a:spcBef>
            </a:pPr>
            <a:r>
              <a:rPr dirty="0">
                <a:latin typeface="Calibri"/>
                <a:cs typeface="Calibri"/>
              </a:rPr>
              <a:t>Кількість</a:t>
            </a:r>
            <a:r>
              <a:rPr spc="-55" dirty="0">
                <a:latin typeface="Calibri"/>
                <a:cs typeface="Calibri"/>
              </a:rPr>
              <a:t> </a:t>
            </a:r>
            <a:r>
              <a:rPr spc="-10" dirty="0">
                <a:latin typeface="Calibri"/>
                <a:cs typeface="Calibri"/>
              </a:rPr>
              <a:t>зареєстрованих</a:t>
            </a:r>
            <a:r>
              <a:rPr spc="-35" dirty="0">
                <a:latin typeface="Calibri"/>
                <a:cs typeface="Calibri"/>
              </a:rPr>
              <a:t> </a:t>
            </a:r>
            <a:r>
              <a:rPr dirty="0">
                <a:latin typeface="Calibri"/>
                <a:cs typeface="Calibri"/>
              </a:rPr>
              <a:t>КВ</a:t>
            </a:r>
            <a:r>
              <a:rPr spc="-65" dirty="0">
                <a:latin typeface="Calibri"/>
                <a:cs typeface="Calibri"/>
              </a:rPr>
              <a:t> </a:t>
            </a:r>
            <a:r>
              <a:rPr dirty="0">
                <a:latin typeface="Calibri"/>
                <a:cs typeface="Calibri"/>
              </a:rPr>
              <a:t>(IV</a:t>
            </a:r>
            <a:r>
              <a:rPr spc="-70" dirty="0">
                <a:latin typeface="Calibri"/>
                <a:cs typeface="Calibri"/>
              </a:rPr>
              <a:t> </a:t>
            </a:r>
            <a:r>
              <a:rPr dirty="0">
                <a:latin typeface="Calibri"/>
                <a:cs typeface="Calibri"/>
              </a:rPr>
              <a:t>фаза)</a:t>
            </a:r>
            <a:r>
              <a:rPr spc="-55" dirty="0">
                <a:latin typeface="Calibri"/>
                <a:cs typeface="Calibri"/>
              </a:rPr>
              <a:t> </a:t>
            </a:r>
            <a:r>
              <a:rPr spc="-10" dirty="0">
                <a:latin typeface="Calibri"/>
                <a:cs typeface="Calibri"/>
              </a:rPr>
              <a:t>станом </a:t>
            </a:r>
            <a:r>
              <a:rPr dirty="0">
                <a:latin typeface="Calibri"/>
                <a:cs typeface="Calibri"/>
              </a:rPr>
              <a:t>на</a:t>
            </a:r>
            <a:r>
              <a:rPr spc="-55" dirty="0">
                <a:latin typeface="Calibri"/>
                <a:cs typeface="Calibri"/>
              </a:rPr>
              <a:t> </a:t>
            </a:r>
            <a:r>
              <a:rPr spc="-20" dirty="0">
                <a:latin typeface="Calibri"/>
                <a:cs typeface="Calibri"/>
              </a:rPr>
              <a:t>ЖОВТЕНЬ</a:t>
            </a:r>
            <a:r>
              <a:rPr spc="-60" dirty="0">
                <a:latin typeface="Calibri"/>
                <a:cs typeface="Calibri"/>
              </a:rPr>
              <a:t> </a:t>
            </a:r>
            <a:r>
              <a:rPr dirty="0">
                <a:latin typeface="Calibri"/>
                <a:cs typeface="Calibri"/>
              </a:rPr>
              <a:t>2019</a:t>
            </a:r>
            <a:r>
              <a:rPr spc="-30" dirty="0">
                <a:latin typeface="Calibri"/>
                <a:cs typeface="Calibri"/>
              </a:rPr>
              <a:t> </a:t>
            </a:r>
            <a:r>
              <a:rPr spc="-20" dirty="0">
                <a:latin typeface="Calibri"/>
                <a:cs typeface="Calibri"/>
              </a:rPr>
              <a:t>року</a:t>
            </a:r>
          </a:p>
        </p:txBody>
      </p:sp>
      <p:grpSp>
        <p:nvGrpSpPr>
          <p:cNvPr id="4" name="object 4"/>
          <p:cNvGrpSpPr/>
          <p:nvPr/>
        </p:nvGrpSpPr>
        <p:grpSpPr>
          <a:xfrm>
            <a:off x="1371600" y="1653539"/>
            <a:ext cx="9848215" cy="2429510"/>
            <a:chOff x="1371600" y="1653539"/>
            <a:chExt cx="9848215" cy="2429510"/>
          </a:xfrm>
        </p:grpSpPr>
        <p:sp>
          <p:nvSpPr>
            <p:cNvPr id="5" name="object 5"/>
            <p:cNvSpPr/>
            <p:nvPr/>
          </p:nvSpPr>
          <p:spPr>
            <a:xfrm>
              <a:off x="1371600" y="1961387"/>
              <a:ext cx="9848215" cy="1815464"/>
            </a:xfrm>
            <a:custGeom>
              <a:avLst/>
              <a:gdLst/>
              <a:ahLst/>
              <a:cxnLst/>
              <a:rect l="l" t="t" r="r" b="b"/>
              <a:pathLst>
                <a:path w="9848215" h="1815464">
                  <a:moveTo>
                    <a:pt x="2572512" y="1815084"/>
                  </a:moveTo>
                  <a:lnTo>
                    <a:pt x="3055620" y="1815084"/>
                  </a:lnTo>
                </a:path>
                <a:path w="9848215" h="1815464">
                  <a:moveTo>
                    <a:pt x="3276600" y="1815084"/>
                  </a:moveTo>
                  <a:lnTo>
                    <a:pt x="9848088" y="1815084"/>
                  </a:lnTo>
                </a:path>
                <a:path w="9848215" h="1815464">
                  <a:moveTo>
                    <a:pt x="1165860" y="1815084"/>
                  </a:moveTo>
                  <a:lnTo>
                    <a:pt x="1648968" y="1815084"/>
                  </a:lnTo>
                </a:path>
                <a:path w="9848215" h="1815464">
                  <a:moveTo>
                    <a:pt x="463295" y="1815084"/>
                  </a:moveTo>
                  <a:lnTo>
                    <a:pt x="944880" y="1815084"/>
                  </a:lnTo>
                </a:path>
                <a:path w="9848215" h="1815464">
                  <a:moveTo>
                    <a:pt x="1869948" y="1815084"/>
                  </a:moveTo>
                  <a:lnTo>
                    <a:pt x="2353055" y="1815084"/>
                  </a:lnTo>
                </a:path>
                <a:path w="9848215" h="1815464">
                  <a:moveTo>
                    <a:pt x="0" y="1815084"/>
                  </a:moveTo>
                  <a:lnTo>
                    <a:pt x="242315" y="1815084"/>
                  </a:lnTo>
                </a:path>
                <a:path w="9848215" h="1815464">
                  <a:moveTo>
                    <a:pt x="463295" y="1511808"/>
                  </a:moveTo>
                  <a:lnTo>
                    <a:pt x="9848088" y="1511808"/>
                  </a:lnTo>
                </a:path>
                <a:path w="9848215" h="1815464">
                  <a:moveTo>
                    <a:pt x="0" y="1511808"/>
                  </a:moveTo>
                  <a:lnTo>
                    <a:pt x="242315" y="1511808"/>
                  </a:lnTo>
                </a:path>
                <a:path w="9848215" h="1815464">
                  <a:moveTo>
                    <a:pt x="0" y="1210056"/>
                  </a:moveTo>
                  <a:lnTo>
                    <a:pt x="242315" y="1210056"/>
                  </a:lnTo>
                </a:path>
                <a:path w="9848215" h="1815464">
                  <a:moveTo>
                    <a:pt x="463295" y="1210056"/>
                  </a:moveTo>
                  <a:lnTo>
                    <a:pt x="9848088" y="1210056"/>
                  </a:lnTo>
                </a:path>
                <a:path w="9848215" h="1815464">
                  <a:moveTo>
                    <a:pt x="0" y="906779"/>
                  </a:moveTo>
                  <a:lnTo>
                    <a:pt x="242315" y="906779"/>
                  </a:lnTo>
                </a:path>
                <a:path w="9848215" h="1815464">
                  <a:moveTo>
                    <a:pt x="463295" y="906779"/>
                  </a:moveTo>
                  <a:lnTo>
                    <a:pt x="9848088" y="906779"/>
                  </a:lnTo>
                </a:path>
                <a:path w="9848215" h="1815464">
                  <a:moveTo>
                    <a:pt x="0" y="605027"/>
                  </a:moveTo>
                  <a:lnTo>
                    <a:pt x="242315" y="605027"/>
                  </a:lnTo>
                </a:path>
                <a:path w="9848215" h="1815464">
                  <a:moveTo>
                    <a:pt x="463295" y="605027"/>
                  </a:moveTo>
                  <a:lnTo>
                    <a:pt x="9848088" y="605027"/>
                  </a:lnTo>
                </a:path>
                <a:path w="9848215" h="1815464">
                  <a:moveTo>
                    <a:pt x="0" y="301751"/>
                  </a:moveTo>
                  <a:lnTo>
                    <a:pt x="242315" y="301751"/>
                  </a:lnTo>
                </a:path>
                <a:path w="9848215" h="1815464">
                  <a:moveTo>
                    <a:pt x="463295" y="301751"/>
                  </a:moveTo>
                  <a:lnTo>
                    <a:pt x="9848088" y="301751"/>
                  </a:lnTo>
                </a:path>
                <a:path w="9848215" h="1815464">
                  <a:moveTo>
                    <a:pt x="0" y="0"/>
                  </a:moveTo>
                  <a:lnTo>
                    <a:pt x="242315" y="0"/>
                  </a:lnTo>
                </a:path>
                <a:path w="9848215" h="1815464">
                  <a:moveTo>
                    <a:pt x="463295" y="0"/>
                  </a:moveTo>
                  <a:lnTo>
                    <a:pt x="9848088" y="0"/>
                  </a:lnTo>
                </a:path>
              </a:pathLst>
            </a:custGeom>
            <a:ln w="9144">
              <a:solidFill>
                <a:srgbClr val="D9D9D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p:nvPr/>
          </p:nvSpPr>
          <p:spPr>
            <a:xfrm>
              <a:off x="1371600" y="1658111"/>
              <a:ext cx="9848215" cy="0"/>
            </a:xfrm>
            <a:custGeom>
              <a:avLst/>
              <a:gdLst/>
              <a:ahLst/>
              <a:cxnLst/>
              <a:rect l="l" t="t" r="r" b="b"/>
              <a:pathLst>
                <a:path w="9848215">
                  <a:moveTo>
                    <a:pt x="0" y="0"/>
                  </a:moveTo>
                  <a:lnTo>
                    <a:pt x="9848088" y="0"/>
                  </a:lnTo>
                </a:path>
              </a:pathLst>
            </a:custGeom>
            <a:ln w="9144">
              <a:solidFill>
                <a:srgbClr val="D9D9D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p:nvPr/>
          </p:nvSpPr>
          <p:spPr>
            <a:xfrm>
              <a:off x="1613916" y="1696211"/>
              <a:ext cx="9364980" cy="2382520"/>
            </a:xfrm>
            <a:custGeom>
              <a:avLst/>
              <a:gdLst/>
              <a:ahLst/>
              <a:cxnLst/>
              <a:rect l="l" t="t" r="r" b="b"/>
              <a:pathLst>
                <a:path w="9364980" h="2382520">
                  <a:moveTo>
                    <a:pt x="220980" y="0"/>
                  </a:moveTo>
                  <a:lnTo>
                    <a:pt x="0" y="0"/>
                  </a:lnTo>
                  <a:lnTo>
                    <a:pt x="0" y="2382012"/>
                  </a:lnTo>
                  <a:lnTo>
                    <a:pt x="220980" y="2382012"/>
                  </a:lnTo>
                  <a:lnTo>
                    <a:pt x="220980" y="0"/>
                  </a:lnTo>
                  <a:close/>
                </a:path>
                <a:path w="9364980" h="2382520">
                  <a:moveTo>
                    <a:pt x="923544" y="1868424"/>
                  </a:moveTo>
                  <a:lnTo>
                    <a:pt x="702564" y="1868424"/>
                  </a:lnTo>
                  <a:lnTo>
                    <a:pt x="702564" y="2382012"/>
                  </a:lnTo>
                  <a:lnTo>
                    <a:pt x="923544" y="2382012"/>
                  </a:lnTo>
                  <a:lnTo>
                    <a:pt x="923544" y="1868424"/>
                  </a:lnTo>
                  <a:close/>
                </a:path>
                <a:path w="9364980" h="2382520">
                  <a:moveTo>
                    <a:pt x="1627632" y="1988820"/>
                  </a:moveTo>
                  <a:lnTo>
                    <a:pt x="1406652" y="1988820"/>
                  </a:lnTo>
                  <a:lnTo>
                    <a:pt x="1406652" y="2382012"/>
                  </a:lnTo>
                  <a:lnTo>
                    <a:pt x="1627632" y="2382012"/>
                  </a:lnTo>
                  <a:lnTo>
                    <a:pt x="1627632" y="1988820"/>
                  </a:lnTo>
                  <a:close/>
                </a:path>
                <a:path w="9364980" h="2382520">
                  <a:moveTo>
                    <a:pt x="2330196" y="2023872"/>
                  </a:moveTo>
                  <a:lnTo>
                    <a:pt x="2110740" y="2023872"/>
                  </a:lnTo>
                  <a:lnTo>
                    <a:pt x="2110740" y="2382012"/>
                  </a:lnTo>
                  <a:lnTo>
                    <a:pt x="2330196" y="2382012"/>
                  </a:lnTo>
                  <a:lnTo>
                    <a:pt x="2330196" y="2023872"/>
                  </a:lnTo>
                  <a:close/>
                </a:path>
                <a:path w="9364980" h="2382520">
                  <a:moveTo>
                    <a:pt x="3034284" y="2065020"/>
                  </a:moveTo>
                  <a:lnTo>
                    <a:pt x="2813304" y="2065020"/>
                  </a:lnTo>
                  <a:lnTo>
                    <a:pt x="2813304" y="2382012"/>
                  </a:lnTo>
                  <a:lnTo>
                    <a:pt x="3034284" y="2382012"/>
                  </a:lnTo>
                  <a:lnTo>
                    <a:pt x="3034284" y="2065020"/>
                  </a:lnTo>
                  <a:close/>
                </a:path>
                <a:path w="9364980" h="2382520">
                  <a:moveTo>
                    <a:pt x="3736848" y="2226564"/>
                  </a:moveTo>
                  <a:lnTo>
                    <a:pt x="3517392" y="2226564"/>
                  </a:lnTo>
                  <a:lnTo>
                    <a:pt x="3517392" y="2382012"/>
                  </a:lnTo>
                  <a:lnTo>
                    <a:pt x="3736848" y="2382012"/>
                  </a:lnTo>
                  <a:lnTo>
                    <a:pt x="3736848" y="2226564"/>
                  </a:lnTo>
                  <a:close/>
                </a:path>
                <a:path w="9364980" h="2382520">
                  <a:moveTo>
                    <a:pt x="4440936" y="2260092"/>
                  </a:moveTo>
                  <a:lnTo>
                    <a:pt x="4219956" y="2260092"/>
                  </a:lnTo>
                  <a:lnTo>
                    <a:pt x="4219956" y="2382012"/>
                  </a:lnTo>
                  <a:lnTo>
                    <a:pt x="4440936" y="2382012"/>
                  </a:lnTo>
                  <a:lnTo>
                    <a:pt x="4440936" y="2260092"/>
                  </a:lnTo>
                  <a:close/>
                </a:path>
                <a:path w="9364980" h="2382520">
                  <a:moveTo>
                    <a:pt x="5143500" y="2276856"/>
                  </a:moveTo>
                  <a:lnTo>
                    <a:pt x="4924031" y="2276856"/>
                  </a:lnTo>
                  <a:lnTo>
                    <a:pt x="4924031" y="2382012"/>
                  </a:lnTo>
                  <a:lnTo>
                    <a:pt x="5143500" y="2382012"/>
                  </a:lnTo>
                  <a:lnTo>
                    <a:pt x="5143500" y="2276856"/>
                  </a:lnTo>
                  <a:close/>
                </a:path>
                <a:path w="9364980" h="2382520">
                  <a:moveTo>
                    <a:pt x="5847588" y="2292096"/>
                  </a:moveTo>
                  <a:lnTo>
                    <a:pt x="5626608" y="2292096"/>
                  </a:lnTo>
                  <a:lnTo>
                    <a:pt x="5626608" y="2382012"/>
                  </a:lnTo>
                  <a:lnTo>
                    <a:pt x="5847588" y="2382012"/>
                  </a:lnTo>
                  <a:lnTo>
                    <a:pt x="5847588" y="2292096"/>
                  </a:lnTo>
                  <a:close/>
                </a:path>
                <a:path w="9364980" h="2382520">
                  <a:moveTo>
                    <a:pt x="6550152" y="2299716"/>
                  </a:moveTo>
                  <a:lnTo>
                    <a:pt x="6330696" y="2299716"/>
                  </a:lnTo>
                  <a:lnTo>
                    <a:pt x="6330696" y="2382012"/>
                  </a:lnTo>
                  <a:lnTo>
                    <a:pt x="6550152" y="2382012"/>
                  </a:lnTo>
                  <a:lnTo>
                    <a:pt x="6550152" y="2299716"/>
                  </a:lnTo>
                  <a:close/>
                </a:path>
                <a:path w="9364980" h="2382520">
                  <a:moveTo>
                    <a:pt x="7254240" y="2339340"/>
                  </a:moveTo>
                  <a:lnTo>
                    <a:pt x="7033260" y="2339340"/>
                  </a:lnTo>
                  <a:lnTo>
                    <a:pt x="7033260" y="2382012"/>
                  </a:lnTo>
                  <a:lnTo>
                    <a:pt x="7254240" y="2382012"/>
                  </a:lnTo>
                  <a:lnTo>
                    <a:pt x="7254240" y="2339340"/>
                  </a:lnTo>
                  <a:close/>
                </a:path>
                <a:path w="9364980" h="2382520">
                  <a:moveTo>
                    <a:pt x="7956804" y="2362200"/>
                  </a:moveTo>
                  <a:lnTo>
                    <a:pt x="7737348" y="2362200"/>
                  </a:lnTo>
                  <a:lnTo>
                    <a:pt x="7737348" y="2382012"/>
                  </a:lnTo>
                  <a:lnTo>
                    <a:pt x="7956804" y="2382012"/>
                  </a:lnTo>
                  <a:lnTo>
                    <a:pt x="7956804" y="2362200"/>
                  </a:lnTo>
                  <a:close/>
                </a:path>
                <a:path w="9364980" h="2382520">
                  <a:moveTo>
                    <a:pt x="8660892" y="2365248"/>
                  </a:moveTo>
                  <a:lnTo>
                    <a:pt x="8439912" y="2365248"/>
                  </a:lnTo>
                  <a:lnTo>
                    <a:pt x="8439912" y="2382012"/>
                  </a:lnTo>
                  <a:lnTo>
                    <a:pt x="8660892" y="2382012"/>
                  </a:lnTo>
                  <a:lnTo>
                    <a:pt x="8660892" y="2365248"/>
                  </a:lnTo>
                  <a:close/>
                </a:path>
                <a:path w="9364980" h="2382520">
                  <a:moveTo>
                    <a:pt x="9364980" y="2366772"/>
                  </a:moveTo>
                  <a:lnTo>
                    <a:pt x="9144000" y="2366772"/>
                  </a:lnTo>
                  <a:lnTo>
                    <a:pt x="9144000" y="2382012"/>
                  </a:lnTo>
                  <a:lnTo>
                    <a:pt x="9364980" y="2382012"/>
                  </a:lnTo>
                  <a:lnTo>
                    <a:pt x="9364980" y="2366772"/>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1371600" y="4078223"/>
              <a:ext cx="9848215" cy="0"/>
            </a:xfrm>
            <a:custGeom>
              <a:avLst/>
              <a:gdLst/>
              <a:ahLst/>
              <a:cxnLst/>
              <a:rect l="l" t="t" r="r" b="b"/>
              <a:pathLst>
                <a:path w="9848215">
                  <a:moveTo>
                    <a:pt x="0" y="0"/>
                  </a:moveTo>
                  <a:lnTo>
                    <a:pt x="9848088" y="0"/>
                  </a:lnTo>
                </a:path>
              </a:pathLst>
            </a:custGeom>
            <a:ln w="9144">
              <a:solidFill>
                <a:srgbClr val="D9D9D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9" name="object 9"/>
          <p:cNvSpPr/>
          <p:nvPr/>
        </p:nvSpPr>
        <p:spPr>
          <a:xfrm>
            <a:off x="1371600" y="1356360"/>
            <a:ext cx="9848215" cy="0"/>
          </a:xfrm>
          <a:custGeom>
            <a:avLst/>
            <a:gdLst/>
            <a:ahLst/>
            <a:cxnLst/>
            <a:rect l="l" t="t" r="r" b="b"/>
            <a:pathLst>
              <a:path w="9848215">
                <a:moveTo>
                  <a:pt x="0" y="0"/>
                </a:moveTo>
                <a:lnTo>
                  <a:pt x="9848088" y="0"/>
                </a:lnTo>
              </a:path>
            </a:pathLst>
          </a:custGeom>
          <a:ln w="9144">
            <a:solidFill>
              <a:srgbClr val="D9D9D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txBox="1"/>
          <p:nvPr/>
        </p:nvSpPr>
        <p:spPr>
          <a:xfrm>
            <a:off x="1541144" y="1441450"/>
            <a:ext cx="36703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20" normalizeH="0" baseline="0" noProof="0" dirty="0">
                <a:ln>
                  <a:noFill/>
                </a:ln>
                <a:solidFill>
                  <a:sysClr val="windowText" lastClr="000000"/>
                </a:solidFill>
                <a:effectLst/>
                <a:uLnTx/>
                <a:uFillTx/>
                <a:latin typeface="Arial"/>
                <a:cs typeface="Arial"/>
              </a:rPr>
              <a:t>7877</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1" name="object 11"/>
          <p:cNvSpPr txBox="1"/>
          <p:nvPr/>
        </p:nvSpPr>
        <p:spPr>
          <a:xfrm>
            <a:off x="2244598" y="3310204"/>
            <a:ext cx="367030" cy="20891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20" normalizeH="0" baseline="0" noProof="0" dirty="0">
                <a:ln>
                  <a:noFill/>
                </a:ln>
                <a:solidFill>
                  <a:sysClr val="windowText" lastClr="000000"/>
                </a:solidFill>
                <a:effectLst/>
                <a:uLnTx/>
                <a:uFillTx/>
                <a:latin typeface="Arial"/>
                <a:cs typeface="Arial"/>
              </a:rPr>
              <a:t>1701</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2" name="object 12"/>
          <p:cNvSpPr txBox="1"/>
          <p:nvPr/>
        </p:nvSpPr>
        <p:spPr>
          <a:xfrm>
            <a:off x="2948177" y="3431285"/>
            <a:ext cx="36703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20" normalizeH="0" baseline="0" noProof="0" dirty="0">
                <a:ln>
                  <a:noFill/>
                </a:ln>
                <a:solidFill>
                  <a:sysClr val="windowText" lastClr="000000"/>
                </a:solidFill>
                <a:effectLst/>
                <a:uLnTx/>
                <a:uFillTx/>
                <a:latin typeface="Arial"/>
                <a:cs typeface="Arial"/>
              </a:rPr>
              <a:t>1303</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3" name="object 13"/>
          <p:cNvSpPr txBox="1"/>
          <p:nvPr/>
        </p:nvSpPr>
        <p:spPr>
          <a:xfrm>
            <a:off x="3654678" y="3465957"/>
            <a:ext cx="358775"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20" normalizeH="0" baseline="0" noProof="0" dirty="0">
                <a:ln>
                  <a:noFill/>
                </a:ln>
                <a:solidFill>
                  <a:sysClr val="windowText" lastClr="000000"/>
                </a:solidFill>
                <a:effectLst/>
                <a:uLnTx/>
                <a:uFillTx/>
                <a:latin typeface="Arial"/>
                <a:cs typeface="Arial"/>
              </a:rPr>
              <a:t>1188</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4" name="object 14"/>
          <p:cNvSpPr txBox="1"/>
          <p:nvPr/>
        </p:nvSpPr>
        <p:spPr>
          <a:xfrm>
            <a:off x="4354829" y="3507485"/>
            <a:ext cx="36830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20" normalizeH="0" baseline="0" noProof="0" dirty="0">
                <a:ln>
                  <a:noFill/>
                </a:ln>
                <a:solidFill>
                  <a:sysClr val="windowText" lastClr="000000"/>
                </a:solidFill>
                <a:effectLst/>
                <a:uLnTx/>
                <a:uFillTx/>
                <a:latin typeface="Arial"/>
                <a:cs typeface="Arial"/>
              </a:rPr>
              <a:t>1051</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5" name="object 15"/>
          <p:cNvSpPr txBox="1"/>
          <p:nvPr/>
        </p:nvSpPr>
        <p:spPr>
          <a:xfrm>
            <a:off x="5101844" y="3669538"/>
            <a:ext cx="28194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25" normalizeH="0" baseline="0" noProof="0" dirty="0">
                <a:ln>
                  <a:noFill/>
                </a:ln>
                <a:solidFill>
                  <a:sysClr val="windowText" lastClr="000000"/>
                </a:solidFill>
                <a:effectLst/>
                <a:uLnTx/>
                <a:uFillTx/>
                <a:latin typeface="Arial"/>
                <a:cs typeface="Arial"/>
              </a:rPr>
              <a:t>515</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6" name="object 16"/>
          <p:cNvSpPr txBox="1"/>
          <p:nvPr/>
        </p:nvSpPr>
        <p:spPr>
          <a:xfrm>
            <a:off x="5804408" y="3702177"/>
            <a:ext cx="28194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25" normalizeH="0" baseline="0" noProof="0" dirty="0">
                <a:ln>
                  <a:noFill/>
                </a:ln>
                <a:solidFill>
                  <a:sysClr val="windowText" lastClr="000000"/>
                </a:solidFill>
                <a:effectLst/>
                <a:uLnTx/>
                <a:uFillTx/>
                <a:latin typeface="Arial"/>
                <a:cs typeface="Arial"/>
              </a:rPr>
              <a:t>407</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7" name="object 17"/>
          <p:cNvSpPr txBox="1"/>
          <p:nvPr/>
        </p:nvSpPr>
        <p:spPr>
          <a:xfrm>
            <a:off x="6507860" y="3719321"/>
            <a:ext cx="28194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25" normalizeH="0" baseline="0" noProof="0" dirty="0">
                <a:ln>
                  <a:noFill/>
                </a:ln>
                <a:solidFill>
                  <a:sysClr val="windowText" lastClr="000000"/>
                </a:solidFill>
                <a:effectLst/>
                <a:uLnTx/>
                <a:uFillTx/>
                <a:latin typeface="Arial"/>
                <a:cs typeface="Arial"/>
              </a:rPr>
              <a:t>351</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8" name="object 18"/>
          <p:cNvSpPr txBox="1"/>
          <p:nvPr/>
        </p:nvSpPr>
        <p:spPr>
          <a:xfrm>
            <a:off x="7211314" y="3734561"/>
            <a:ext cx="28194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25" normalizeH="0" baseline="0" noProof="0" dirty="0">
                <a:ln>
                  <a:noFill/>
                </a:ln>
                <a:solidFill>
                  <a:sysClr val="windowText" lastClr="000000"/>
                </a:solidFill>
                <a:effectLst/>
                <a:uLnTx/>
                <a:uFillTx/>
                <a:latin typeface="Arial"/>
                <a:cs typeface="Arial"/>
              </a:rPr>
              <a:t>301</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9" name="object 19"/>
          <p:cNvSpPr txBox="1"/>
          <p:nvPr/>
        </p:nvSpPr>
        <p:spPr>
          <a:xfrm>
            <a:off x="7914893" y="3742435"/>
            <a:ext cx="28194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25" normalizeH="0" baseline="0" noProof="0" dirty="0">
                <a:ln>
                  <a:noFill/>
                </a:ln>
                <a:solidFill>
                  <a:sysClr val="windowText" lastClr="000000"/>
                </a:solidFill>
                <a:effectLst/>
                <a:uLnTx/>
                <a:uFillTx/>
                <a:latin typeface="Arial"/>
                <a:cs typeface="Arial"/>
              </a:rPr>
              <a:t>274</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20" name="object 20"/>
          <p:cNvSpPr txBox="1"/>
          <p:nvPr/>
        </p:nvSpPr>
        <p:spPr>
          <a:xfrm>
            <a:off x="8618346" y="3782009"/>
            <a:ext cx="281940" cy="20891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25" normalizeH="0" baseline="0" noProof="0" dirty="0">
                <a:ln>
                  <a:noFill/>
                </a:ln>
                <a:solidFill>
                  <a:sysClr val="windowText" lastClr="000000"/>
                </a:solidFill>
                <a:effectLst/>
                <a:uLnTx/>
                <a:uFillTx/>
                <a:latin typeface="Arial"/>
                <a:cs typeface="Arial"/>
              </a:rPr>
              <a:t>142</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21" name="object 21"/>
          <p:cNvSpPr txBox="1"/>
          <p:nvPr/>
        </p:nvSpPr>
        <p:spPr>
          <a:xfrm>
            <a:off x="9364471" y="3804284"/>
            <a:ext cx="196215"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25" normalizeH="0" baseline="0" noProof="0" dirty="0">
                <a:ln>
                  <a:noFill/>
                </a:ln>
                <a:solidFill>
                  <a:srgbClr val="C00000"/>
                </a:solidFill>
                <a:effectLst/>
                <a:uLnTx/>
                <a:uFillTx/>
                <a:latin typeface="Arial"/>
                <a:cs typeface="Arial"/>
              </a:rPr>
              <a:t>70</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22" name="object 22"/>
          <p:cNvSpPr txBox="1"/>
          <p:nvPr/>
        </p:nvSpPr>
        <p:spPr>
          <a:xfrm>
            <a:off x="10067925" y="3808221"/>
            <a:ext cx="196215"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25" normalizeH="0" baseline="0" noProof="0" dirty="0">
                <a:ln>
                  <a:noFill/>
                </a:ln>
                <a:solidFill>
                  <a:sysClr val="windowText" lastClr="000000"/>
                </a:solidFill>
                <a:effectLst/>
                <a:uLnTx/>
                <a:uFillTx/>
                <a:latin typeface="Arial"/>
                <a:cs typeface="Arial"/>
              </a:rPr>
              <a:t>57</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23" name="object 23"/>
          <p:cNvSpPr txBox="1"/>
          <p:nvPr/>
        </p:nvSpPr>
        <p:spPr>
          <a:xfrm>
            <a:off x="10771378" y="3810127"/>
            <a:ext cx="196215"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25" normalizeH="0" baseline="0" noProof="0" dirty="0">
                <a:ln>
                  <a:noFill/>
                </a:ln>
                <a:solidFill>
                  <a:sysClr val="windowText" lastClr="000000"/>
                </a:solidFill>
                <a:effectLst/>
                <a:uLnTx/>
                <a:uFillTx/>
                <a:latin typeface="Arial"/>
                <a:cs typeface="Arial"/>
              </a:rPr>
              <a:t>51</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24" name="object 24"/>
          <p:cNvSpPr txBox="1"/>
          <p:nvPr/>
        </p:nvSpPr>
        <p:spPr>
          <a:xfrm>
            <a:off x="1195832" y="3985005"/>
            <a:ext cx="83820"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50" normalizeH="0" baseline="0" noProof="0" dirty="0">
                <a:ln>
                  <a:noFill/>
                </a:ln>
                <a:solidFill>
                  <a:srgbClr val="585858"/>
                </a:solidFill>
                <a:effectLst/>
                <a:uLnTx/>
                <a:uFillTx/>
                <a:latin typeface="Calibri"/>
                <a:cs typeface="Calibri"/>
              </a:rPr>
              <a:t>0</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25" name="object 25"/>
          <p:cNvSpPr txBox="1"/>
          <p:nvPr/>
        </p:nvSpPr>
        <p:spPr>
          <a:xfrm>
            <a:off x="1022096" y="3682365"/>
            <a:ext cx="257175"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20" normalizeH="0" baseline="0" noProof="0" dirty="0">
                <a:ln>
                  <a:noFill/>
                </a:ln>
                <a:solidFill>
                  <a:srgbClr val="585858"/>
                </a:solidFill>
                <a:effectLst/>
                <a:uLnTx/>
                <a:uFillTx/>
                <a:latin typeface="Calibri"/>
                <a:cs typeface="Calibri"/>
              </a:rPr>
              <a:t>1000</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26" name="object 26"/>
          <p:cNvSpPr txBox="1"/>
          <p:nvPr/>
        </p:nvSpPr>
        <p:spPr>
          <a:xfrm>
            <a:off x="1022096" y="3379723"/>
            <a:ext cx="257175"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20" normalizeH="0" baseline="0" noProof="0" dirty="0">
                <a:ln>
                  <a:noFill/>
                </a:ln>
                <a:solidFill>
                  <a:srgbClr val="585858"/>
                </a:solidFill>
                <a:effectLst/>
                <a:uLnTx/>
                <a:uFillTx/>
                <a:latin typeface="Calibri"/>
                <a:cs typeface="Calibri"/>
              </a:rPr>
              <a:t>2000</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27" name="object 27"/>
          <p:cNvSpPr txBox="1"/>
          <p:nvPr/>
        </p:nvSpPr>
        <p:spPr>
          <a:xfrm>
            <a:off x="1022096" y="1866391"/>
            <a:ext cx="257175" cy="137350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20" normalizeH="0" baseline="0" noProof="0" dirty="0">
                <a:ln>
                  <a:noFill/>
                </a:ln>
                <a:solidFill>
                  <a:srgbClr val="585858"/>
                </a:solidFill>
                <a:effectLst/>
                <a:uLnTx/>
                <a:uFillTx/>
                <a:latin typeface="Calibri"/>
                <a:cs typeface="Calibri"/>
              </a:rPr>
              <a:t>7000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200"/>
              </a:spcBef>
              <a:spcAft>
                <a:spcPts val="0"/>
              </a:spcAft>
              <a:buClrTx/>
              <a:buSzTx/>
              <a:buFontTx/>
              <a:buNone/>
              <a:tabLst/>
              <a:defRPr/>
            </a:pP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5"/>
              </a:spcBef>
              <a:spcAft>
                <a:spcPts val="0"/>
              </a:spcAft>
              <a:buClrTx/>
              <a:buSzTx/>
              <a:buFontTx/>
              <a:buNone/>
              <a:tabLst/>
              <a:defRPr/>
            </a:pPr>
            <a:r>
              <a:rPr kumimoji="0" sz="900" b="0" i="0" u="none" strike="noStrike" kern="0" cap="none" spc="-20" normalizeH="0" baseline="0" noProof="0" dirty="0">
                <a:ln>
                  <a:noFill/>
                </a:ln>
                <a:solidFill>
                  <a:srgbClr val="585858"/>
                </a:solidFill>
                <a:effectLst/>
                <a:uLnTx/>
                <a:uFillTx/>
                <a:latin typeface="Calibri"/>
                <a:cs typeface="Calibri"/>
              </a:rPr>
              <a:t>6000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200"/>
              </a:spcBef>
              <a:spcAft>
                <a:spcPts val="0"/>
              </a:spcAft>
              <a:buClrTx/>
              <a:buSzTx/>
              <a:buFontTx/>
              <a:buNone/>
              <a:tabLst/>
              <a:defRPr/>
            </a:pP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900" b="0" i="0" u="none" strike="noStrike" kern="0" cap="none" spc="-20" normalizeH="0" baseline="0" noProof="0" dirty="0">
                <a:ln>
                  <a:noFill/>
                </a:ln>
                <a:solidFill>
                  <a:srgbClr val="585858"/>
                </a:solidFill>
                <a:effectLst/>
                <a:uLnTx/>
                <a:uFillTx/>
                <a:latin typeface="Calibri"/>
                <a:cs typeface="Calibri"/>
              </a:rPr>
              <a:t>5000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204"/>
              </a:spcBef>
              <a:spcAft>
                <a:spcPts val="0"/>
              </a:spcAft>
              <a:buClrTx/>
              <a:buSzTx/>
              <a:buFontTx/>
              <a:buNone/>
              <a:tabLst/>
              <a:defRPr/>
            </a:pP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5"/>
              </a:spcBef>
              <a:spcAft>
                <a:spcPts val="0"/>
              </a:spcAft>
              <a:buClrTx/>
              <a:buSzTx/>
              <a:buFontTx/>
              <a:buNone/>
              <a:tabLst/>
              <a:defRPr/>
            </a:pPr>
            <a:r>
              <a:rPr kumimoji="0" sz="900" b="0" i="0" u="none" strike="noStrike" kern="0" cap="none" spc="-20" normalizeH="0" baseline="0" noProof="0" dirty="0">
                <a:ln>
                  <a:noFill/>
                </a:ln>
                <a:solidFill>
                  <a:srgbClr val="585858"/>
                </a:solidFill>
                <a:effectLst/>
                <a:uLnTx/>
                <a:uFillTx/>
                <a:latin typeface="Calibri"/>
                <a:cs typeface="Calibri"/>
              </a:rPr>
              <a:t>4000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200"/>
              </a:spcBef>
              <a:spcAft>
                <a:spcPts val="0"/>
              </a:spcAft>
              <a:buClrTx/>
              <a:buSzTx/>
              <a:buFontTx/>
              <a:buNone/>
              <a:tabLst/>
              <a:defRPr/>
            </a:pP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900" b="0" i="0" u="none" strike="noStrike" kern="0" cap="none" spc="-20" normalizeH="0" baseline="0" noProof="0" dirty="0">
                <a:ln>
                  <a:noFill/>
                </a:ln>
                <a:solidFill>
                  <a:srgbClr val="585858"/>
                </a:solidFill>
                <a:effectLst/>
                <a:uLnTx/>
                <a:uFillTx/>
                <a:latin typeface="Calibri"/>
                <a:cs typeface="Calibri"/>
              </a:rPr>
              <a:t>3000</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28" name="object 28"/>
          <p:cNvSpPr txBox="1"/>
          <p:nvPr/>
        </p:nvSpPr>
        <p:spPr>
          <a:xfrm>
            <a:off x="1022096" y="1563751"/>
            <a:ext cx="257175"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20" normalizeH="0" baseline="0" noProof="0" dirty="0">
                <a:ln>
                  <a:noFill/>
                </a:ln>
                <a:solidFill>
                  <a:srgbClr val="585858"/>
                </a:solidFill>
                <a:effectLst/>
                <a:uLnTx/>
                <a:uFillTx/>
                <a:latin typeface="Calibri"/>
                <a:cs typeface="Calibri"/>
              </a:rPr>
              <a:t>8000</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29" name="object 29"/>
          <p:cNvSpPr txBox="1"/>
          <p:nvPr/>
        </p:nvSpPr>
        <p:spPr>
          <a:xfrm>
            <a:off x="1022096" y="1260805"/>
            <a:ext cx="257175" cy="16319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20" normalizeH="0" baseline="0" noProof="0" dirty="0">
                <a:ln>
                  <a:noFill/>
                </a:ln>
                <a:solidFill>
                  <a:srgbClr val="585858"/>
                </a:solidFill>
                <a:effectLst/>
                <a:uLnTx/>
                <a:uFillTx/>
                <a:latin typeface="Calibri"/>
                <a:cs typeface="Calibri"/>
              </a:rPr>
              <a:t>9000</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30" name="object 30"/>
          <p:cNvSpPr/>
          <p:nvPr/>
        </p:nvSpPr>
        <p:spPr>
          <a:xfrm>
            <a:off x="1351873" y="4342477"/>
            <a:ext cx="429259" cy="391160"/>
          </a:xfrm>
          <a:custGeom>
            <a:avLst/>
            <a:gdLst/>
            <a:ahLst/>
            <a:cxnLst/>
            <a:rect l="l" t="t" r="r" b="b"/>
            <a:pathLst>
              <a:path w="429260" h="391160">
                <a:moveTo>
                  <a:pt x="64811" y="233680"/>
                </a:moveTo>
                <a:lnTo>
                  <a:pt x="52238" y="233680"/>
                </a:lnTo>
                <a:lnTo>
                  <a:pt x="48936" y="234950"/>
                </a:lnTo>
                <a:lnTo>
                  <a:pt x="45507" y="236220"/>
                </a:lnTo>
                <a:lnTo>
                  <a:pt x="38395" y="240030"/>
                </a:lnTo>
                <a:lnTo>
                  <a:pt x="34712" y="241300"/>
                </a:lnTo>
                <a:lnTo>
                  <a:pt x="31029" y="243840"/>
                </a:lnTo>
                <a:lnTo>
                  <a:pt x="27219" y="246380"/>
                </a:lnTo>
                <a:lnTo>
                  <a:pt x="23790" y="250190"/>
                </a:lnTo>
                <a:lnTo>
                  <a:pt x="20488" y="252730"/>
                </a:lnTo>
                <a:lnTo>
                  <a:pt x="15269" y="259080"/>
                </a:lnTo>
                <a:lnTo>
                  <a:pt x="10836" y="264160"/>
                </a:lnTo>
                <a:lnTo>
                  <a:pt x="7165" y="270510"/>
                </a:lnTo>
                <a:lnTo>
                  <a:pt x="4232" y="276860"/>
                </a:lnTo>
                <a:lnTo>
                  <a:pt x="2043" y="284480"/>
                </a:lnTo>
                <a:lnTo>
                  <a:pt x="629" y="290830"/>
                </a:lnTo>
                <a:lnTo>
                  <a:pt x="125" y="295910"/>
                </a:lnTo>
                <a:lnTo>
                  <a:pt x="0" y="297180"/>
                </a:lnTo>
                <a:lnTo>
                  <a:pt x="12819" y="341630"/>
                </a:lnTo>
                <a:lnTo>
                  <a:pt x="17805" y="347980"/>
                </a:lnTo>
                <a:lnTo>
                  <a:pt x="23625" y="355600"/>
                </a:lnTo>
                <a:lnTo>
                  <a:pt x="65010" y="387350"/>
                </a:lnTo>
                <a:lnTo>
                  <a:pt x="71891" y="388620"/>
                </a:lnTo>
                <a:lnTo>
                  <a:pt x="78726" y="391160"/>
                </a:lnTo>
                <a:lnTo>
                  <a:pt x="98768" y="391160"/>
                </a:lnTo>
                <a:lnTo>
                  <a:pt x="105211" y="389890"/>
                </a:lnTo>
                <a:lnTo>
                  <a:pt x="117758" y="384810"/>
                </a:lnTo>
                <a:lnTo>
                  <a:pt x="123803" y="381000"/>
                </a:lnTo>
                <a:lnTo>
                  <a:pt x="129657" y="375920"/>
                </a:lnTo>
                <a:lnTo>
                  <a:pt x="135296" y="370840"/>
                </a:lnTo>
                <a:lnTo>
                  <a:pt x="94021" y="370840"/>
                </a:lnTo>
                <a:lnTo>
                  <a:pt x="73955" y="367030"/>
                </a:lnTo>
                <a:lnTo>
                  <a:pt x="66843" y="361950"/>
                </a:lnTo>
                <a:lnTo>
                  <a:pt x="61507" y="359410"/>
                </a:lnTo>
                <a:lnTo>
                  <a:pt x="56159" y="355600"/>
                </a:lnTo>
                <a:lnTo>
                  <a:pt x="45380" y="345440"/>
                </a:lnTo>
                <a:lnTo>
                  <a:pt x="40239" y="340360"/>
                </a:lnTo>
                <a:lnTo>
                  <a:pt x="35681" y="335280"/>
                </a:lnTo>
                <a:lnTo>
                  <a:pt x="31718" y="328930"/>
                </a:lnTo>
                <a:lnTo>
                  <a:pt x="28362" y="323850"/>
                </a:lnTo>
                <a:lnTo>
                  <a:pt x="24425" y="316230"/>
                </a:lnTo>
                <a:lnTo>
                  <a:pt x="21885" y="309880"/>
                </a:lnTo>
                <a:lnTo>
                  <a:pt x="19853" y="295910"/>
                </a:lnTo>
                <a:lnTo>
                  <a:pt x="20488" y="289560"/>
                </a:lnTo>
                <a:lnTo>
                  <a:pt x="42586" y="257810"/>
                </a:lnTo>
                <a:lnTo>
                  <a:pt x="47158" y="256540"/>
                </a:lnTo>
                <a:lnTo>
                  <a:pt x="51603" y="254000"/>
                </a:lnTo>
                <a:lnTo>
                  <a:pt x="55667" y="252730"/>
                </a:lnTo>
                <a:lnTo>
                  <a:pt x="63033" y="250190"/>
                </a:lnTo>
                <a:lnTo>
                  <a:pt x="66208" y="250190"/>
                </a:lnTo>
                <a:lnTo>
                  <a:pt x="68875" y="248920"/>
                </a:lnTo>
                <a:lnTo>
                  <a:pt x="73193" y="248920"/>
                </a:lnTo>
                <a:lnTo>
                  <a:pt x="74463" y="247650"/>
                </a:lnTo>
                <a:lnTo>
                  <a:pt x="74717" y="246380"/>
                </a:lnTo>
                <a:lnTo>
                  <a:pt x="74844" y="246380"/>
                </a:lnTo>
                <a:lnTo>
                  <a:pt x="74844" y="245110"/>
                </a:lnTo>
                <a:lnTo>
                  <a:pt x="74717" y="245110"/>
                </a:lnTo>
                <a:lnTo>
                  <a:pt x="74463" y="243840"/>
                </a:lnTo>
                <a:lnTo>
                  <a:pt x="74082" y="243840"/>
                </a:lnTo>
                <a:lnTo>
                  <a:pt x="73574" y="242570"/>
                </a:lnTo>
                <a:lnTo>
                  <a:pt x="72812" y="241300"/>
                </a:lnTo>
                <a:lnTo>
                  <a:pt x="72177" y="240030"/>
                </a:lnTo>
                <a:lnTo>
                  <a:pt x="71288" y="240030"/>
                </a:lnTo>
                <a:lnTo>
                  <a:pt x="70018" y="238760"/>
                </a:lnTo>
                <a:lnTo>
                  <a:pt x="67986" y="236220"/>
                </a:lnTo>
                <a:lnTo>
                  <a:pt x="67224" y="236220"/>
                </a:lnTo>
                <a:lnTo>
                  <a:pt x="66335" y="234950"/>
                </a:lnTo>
                <a:lnTo>
                  <a:pt x="65573" y="234950"/>
                </a:lnTo>
                <a:lnTo>
                  <a:pt x="64811" y="233680"/>
                </a:lnTo>
                <a:close/>
              </a:path>
              <a:path w="429260" h="391160">
                <a:moveTo>
                  <a:pt x="147615" y="314960"/>
                </a:moveTo>
                <a:lnTo>
                  <a:pt x="143424" y="314960"/>
                </a:lnTo>
                <a:lnTo>
                  <a:pt x="142154" y="316230"/>
                </a:lnTo>
                <a:lnTo>
                  <a:pt x="141519" y="317500"/>
                </a:lnTo>
                <a:lnTo>
                  <a:pt x="140757" y="322580"/>
                </a:lnTo>
                <a:lnTo>
                  <a:pt x="139995" y="326390"/>
                </a:lnTo>
                <a:lnTo>
                  <a:pt x="123866" y="355600"/>
                </a:lnTo>
                <a:lnTo>
                  <a:pt x="118532" y="360680"/>
                </a:lnTo>
                <a:lnTo>
                  <a:pt x="112690" y="364490"/>
                </a:lnTo>
                <a:lnTo>
                  <a:pt x="100498" y="369570"/>
                </a:lnTo>
                <a:lnTo>
                  <a:pt x="94021" y="370840"/>
                </a:lnTo>
                <a:lnTo>
                  <a:pt x="135296" y="370840"/>
                </a:lnTo>
                <a:lnTo>
                  <a:pt x="139487" y="367030"/>
                </a:lnTo>
                <a:lnTo>
                  <a:pt x="143043" y="361950"/>
                </a:lnTo>
                <a:lnTo>
                  <a:pt x="145837" y="358140"/>
                </a:lnTo>
                <a:lnTo>
                  <a:pt x="148758" y="354330"/>
                </a:lnTo>
                <a:lnTo>
                  <a:pt x="150917" y="349250"/>
                </a:lnTo>
                <a:lnTo>
                  <a:pt x="154219" y="341630"/>
                </a:lnTo>
                <a:lnTo>
                  <a:pt x="155362" y="337820"/>
                </a:lnTo>
                <a:lnTo>
                  <a:pt x="155997" y="335280"/>
                </a:lnTo>
                <a:lnTo>
                  <a:pt x="157013" y="330200"/>
                </a:lnTo>
                <a:lnTo>
                  <a:pt x="157013" y="326390"/>
                </a:lnTo>
                <a:lnTo>
                  <a:pt x="156759" y="326390"/>
                </a:lnTo>
                <a:lnTo>
                  <a:pt x="156632" y="325120"/>
                </a:lnTo>
                <a:lnTo>
                  <a:pt x="156378" y="325120"/>
                </a:lnTo>
                <a:lnTo>
                  <a:pt x="155997" y="323850"/>
                </a:lnTo>
                <a:lnTo>
                  <a:pt x="155616" y="323850"/>
                </a:lnTo>
                <a:lnTo>
                  <a:pt x="154473" y="322580"/>
                </a:lnTo>
                <a:lnTo>
                  <a:pt x="153711" y="321310"/>
                </a:lnTo>
                <a:lnTo>
                  <a:pt x="152060" y="318770"/>
                </a:lnTo>
                <a:lnTo>
                  <a:pt x="150663" y="317500"/>
                </a:lnTo>
                <a:lnTo>
                  <a:pt x="149520" y="317500"/>
                </a:lnTo>
                <a:lnTo>
                  <a:pt x="148631" y="316230"/>
                </a:lnTo>
                <a:lnTo>
                  <a:pt x="147615" y="314960"/>
                </a:lnTo>
                <a:close/>
              </a:path>
              <a:path w="429260" h="391160">
                <a:moveTo>
                  <a:pt x="145456" y="313690"/>
                </a:moveTo>
                <a:lnTo>
                  <a:pt x="143932" y="314960"/>
                </a:lnTo>
                <a:lnTo>
                  <a:pt x="146091" y="314960"/>
                </a:lnTo>
                <a:lnTo>
                  <a:pt x="145456" y="313690"/>
                </a:lnTo>
                <a:close/>
              </a:path>
              <a:path w="429260" h="391160">
                <a:moveTo>
                  <a:pt x="91100" y="187960"/>
                </a:moveTo>
                <a:lnTo>
                  <a:pt x="87925" y="187960"/>
                </a:lnTo>
                <a:lnTo>
                  <a:pt x="87036" y="189230"/>
                </a:lnTo>
                <a:lnTo>
                  <a:pt x="86147" y="189230"/>
                </a:lnTo>
                <a:lnTo>
                  <a:pt x="84115" y="191770"/>
                </a:lnTo>
                <a:lnTo>
                  <a:pt x="79924" y="195580"/>
                </a:lnTo>
                <a:lnTo>
                  <a:pt x="78781" y="196850"/>
                </a:lnTo>
                <a:lnTo>
                  <a:pt x="78019" y="198120"/>
                </a:lnTo>
                <a:lnTo>
                  <a:pt x="77130" y="198120"/>
                </a:lnTo>
                <a:lnTo>
                  <a:pt x="76495" y="199390"/>
                </a:lnTo>
                <a:lnTo>
                  <a:pt x="76114" y="200660"/>
                </a:lnTo>
                <a:lnTo>
                  <a:pt x="75860" y="200660"/>
                </a:lnTo>
                <a:lnTo>
                  <a:pt x="75733" y="201930"/>
                </a:lnTo>
                <a:lnTo>
                  <a:pt x="75860" y="203200"/>
                </a:lnTo>
                <a:lnTo>
                  <a:pt x="76114" y="203200"/>
                </a:lnTo>
                <a:lnTo>
                  <a:pt x="181905" y="309880"/>
                </a:lnTo>
                <a:lnTo>
                  <a:pt x="184064" y="311150"/>
                </a:lnTo>
                <a:lnTo>
                  <a:pt x="186096" y="312420"/>
                </a:lnTo>
                <a:lnTo>
                  <a:pt x="190160" y="312420"/>
                </a:lnTo>
                <a:lnTo>
                  <a:pt x="192065" y="311150"/>
                </a:lnTo>
                <a:lnTo>
                  <a:pt x="193589" y="309880"/>
                </a:lnTo>
                <a:lnTo>
                  <a:pt x="215132" y="288290"/>
                </a:lnTo>
                <a:lnTo>
                  <a:pt x="190160" y="288290"/>
                </a:lnTo>
                <a:lnTo>
                  <a:pt x="91100" y="187960"/>
                </a:lnTo>
                <a:close/>
              </a:path>
              <a:path w="429260" h="391160">
                <a:moveTo>
                  <a:pt x="146599" y="133350"/>
                </a:moveTo>
                <a:lnTo>
                  <a:pt x="142535" y="133350"/>
                </a:lnTo>
                <a:lnTo>
                  <a:pt x="141646" y="134620"/>
                </a:lnTo>
                <a:lnTo>
                  <a:pt x="140630" y="134620"/>
                </a:lnTo>
                <a:lnTo>
                  <a:pt x="138344" y="137160"/>
                </a:lnTo>
                <a:lnTo>
                  <a:pt x="136820" y="138430"/>
                </a:lnTo>
                <a:lnTo>
                  <a:pt x="135423" y="139700"/>
                </a:lnTo>
                <a:lnTo>
                  <a:pt x="133518" y="142240"/>
                </a:lnTo>
                <a:lnTo>
                  <a:pt x="132629" y="143510"/>
                </a:lnTo>
                <a:lnTo>
                  <a:pt x="131994" y="143510"/>
                </a:lnTo>
                <a:lnTo>
                  <a:pt x="131740" y="144780"/>
                </a:lnTo>
                <a:lnTo>
                  <a:pt x="131359" y="146050"/>
                </a:lnTo>
                <a:lnTo>
                  <a:pt x="131232" y="146050"/>
                </a:lnTo>
                <a:lnTo>
                  <a:pt x="131359" y="147320"/>
                </a:lnTo>
                <a:lnTo>
                  <a:pt x="131613" y="147320"/>
                </a:lnTo>
                <a:lnTo>
                  <a:pt x="131994" y="148590"/>
                </a:lnTo>
                <a:lnTo>
                  <a:pt x="230800" y="247650"/>
                </a:lnTo>
                <a:lnTo>
                  <a:pt x="190160" y="288290"/>
                </a:lnTo>
                <a:lnTo>
                  <a:pt x="215132" y="288290"/>
                </a:lnTo>
                <a:lnTo>
                  <a:pt x="270889" y="232410"/>
                </a:lnTo>
                <a:lnTo>
                  <a:pt x="245786" y="232410"/>
                </a:lnTo>
                <a:lnTo>
                  <a:pt x="146599" y="133350"/>
                </a:lnTo>
                <a:close/>
              </a:path>
              <a:path w="429260" h="391160">
                <a:moveTo>
                  <a:pt x="62144" y="232410"/>
                </a:moveTo>
                <a:lnTo>
                  <a:pt x="57953" y="232410"/>
                </a:lnTo>
                <a:lnTo>
                  <a:pt x="55540" y="233680"/>
                </a:lnTo>
                <a:lnTo>
                  <a:pt x="62906" y="233680"/>
                </a:lnTo>
                <a:lnTo>
                  <a:pt x="62144" y="232410"/>
                </a:lnTo>
                <a:close/>
              </a:path>
              <a:path w="429260" h="391160">
                <a:moveTo>
                  <a:pt x="202098" y="77470"/>
                </a:moveTo>
                <a:lnTo>
                  <a:pt x="198161" y="77470"/>
                </a:lnTo>
                <a:lnTo>
                  <a:pt x="197272" y="78740"/>
                </a:lnTo>
                <a:lnTo>
                  <a:pt x="196129" y="78740"/>
                </a:lnTo>
                <a:lnTo>
                  <a:pt x="193843" y="81280"/>
                </a:lnTo>
                <a:lnTo>
                  <a:pt x="191049" y="83820"/>
                </a:lnTo>
                <a:lnTo>
                  <a:pt x="189017" y="86360"/>
                </a:lnTo>
                <a:lnTo>
                  <a:pt x="188128" y="87630"/>
                </a:lnTo>
                <a:lnTo>
                  <a:pt x="187620" y="88900"/>
                </a:lnTo>
                <a:lnTo>
                  <a:pt x="187239" y="88900"/>
                </a:lnTo>
                <a:lnTo>
                  <a:pt x="186858" y="90170"/>
                </a:lnTo>
                <a:lnTo>
                  <a:pt x="186858" y="91440"/>
                </a:lnTo>
                <a:lnTo>
                  <a:pt x="187112" y="92710"/>
                </a:lnTo>
                <a:lnTo>
                  <a:pt x="187620" y="92710"/>
                </a:lnTo>
                <a:lnTo>
                  <a:pt x="286299" y="191770"/>
                </a:lnTo>
                <a:lnTo>
                  <a:pt x="245786" y="232410"/>
                </a:lnTo>
                <a:lnTo>
                  <a:pt x="270889" y="232410"/>
                </a:lnTo>
                <a:lnTo>
                  <a:pt x="308905" y="194310"/>
                </a:lnTo>
                <a:lnTo>
                  <a:pt x="310429" y="193040"/>
                </a:lnTo>
                <a:lnTo>
                  <a:pt x="311318" y="191770"/>
                </a:lnTo>
                <a:lnTo>
                  <a:pt x="311149" y="189230"/>
                </a:lnTo>
                <a:lnTo>
                  <a:pt x="311064" y="187960"/>
                </a:lnTo>
                <a:lnTo>
                  <a:pt x="310048" y="185420"/>
                </a:lnTo>
                <a:lnTo>
                  <a:pt x="308016" y="182880"/>
                </a:lnTo>
                <a:lnTo>
                  <a:pt x="202098" y="77470"/>
                </a:lnTo>
                <a:close/>
              </a:path>
              <a:path w="429260" h="391160">
                <a:moveTo>
                  <a:pt x="280457" y="1270"/>
                </a:moveTo>
                <a:lnTo>
                  <a:pt x="273980" y="1270"/>
                </a:lnTo>
                <a:lnTo>
                  <a:pt x="272837" y="2540"/>
                </a:lnTo>
                <a:lnTo>
                  <a:pt x="270297" y="5080"/>
                </a:lnTo>
                <a:lnTo>
                  <a:pt x="266741" y="8890"/>
                </a:lnTo>
                <a:lnTo>
                  <a:pt x="264963" y="10160"/>
                </a:lnTo>
                <a:lnTo>
                  <a:pt x="263566" y="11430"/>
                </a:lnTo>
                <a:lnTo>
                  <a:pt x="261534" y="13970"/>
                </a:lnTo>
                <a:lnTo>
                  <a:pt x="260772" y="15240"/>
                </a:lnTo>
                <a:lnTo>
                  <a:pt x="260264" y="16510"/>
                </a:lnTo>
                <a:lnTo>
                  <a:pt x="259756" y="16510"/>
                </a:lnTo>
                <a:lnTo>
                  <a:pt x="259502" y="17780"/>
                </a:lnTo>
                <a:lnTo>
                  <a:pt x="259502" y="19050"/>
                </a:lnTo>
                <a:lnTo>
                  <a:pt x="259756" y="20320"/>
                </a:lnTo>
                <a:lnTo>
                  <a:pt x="260137" y="21590"/>
                </a:lnTo>
                <a:lnTo>
                  <a:pt x="327701" y="165100"/>
                </a:lnTo>
                <a:lnTo>
                  <a:pt x="330749" y="170180"/>
                </a:lnTo>
                <a:lnTo>
                  <a:pt x="334305" y="170180"/>
                </a:lnTo>
                <a:lnTo>
                  <a:pt x="336845" y="167640"/>
                </a:lnTo>
                <a:lnTo>
                  <a:pt x="338242" y="166370"/>
                </a:lnTo>
                <a:lnTo>
                  <a:pt x="341671" y="162560"/>
                </a:lnTo>
                <a:lnTo>
                  <a:pt x="342941" y="161290"/>
                </a:lnTo>
                <a:lnTo>
                  <a:pt x="344719" y="158750"/>
                </a:lnTo>
                <a:lnTo>
                  <a:pt x="345354" y="158750"/>
                </a:lnTo>
                <a:lnTo>
                  <a:pt x="345862" y="156210"/>
                </a:lnTo>
                <a:lnTo>
                  <a:pt x="345862" y="154940"/>
                </a:lnTo>
                <a:lnTo>
                  <a:pt x="345608" y="153670"/>
                </a:lnTo>
                <a:lnTo>
                  <a:pt x="327193" y="116840"/>
                </a:lnTo>
                <a:lnTo>
                  <a:pt x="343837" y="100330"/>
                </a:lnTo>
                <a:lnTo>
                  <a:pt x="318938" y="100330"/>
                </a:lnTo>
                <a:lnTo>
                  <a:pt x="282005" y="24179"/>
                </a:lnTo>
                <a:lnTo>
                  <a:pt x="329346" y="24179"/>
                </a:lnTo>
                <a:lnTo>
                  <a:pt x="280457" y="1270"/>
                </a:lnTo>
                <a:close/>
              </a:path>
              <a:path w="429260" h="391160">
                <a:moveTo>
                  <a:pt x="144821" y="132080"/>
                </a:moveTo>
                <a:lnTo>
                  <a:pt x="143297" y="133350"/>
                </a:lnTo>
                <a:lnTo>
                  <a:pt x="146091" y="133350"/>
                </a:lnTo>
                <a:lnTo>
                  <a:pt x="144821" y="132080"/>
                </a:lnTo>
                <a:close/>
              </a:path>
              <a:path w="429260" h="391160">
                <a:moveTo>
                  <a:pt x="329346" y="24179"/>
                </a:moveTo>
                <a:lnTo>
                  <a:pt x="282085" y="24179"/>
                </a:lnTo>
                <a:lnTo>
                  <a:pt x="358562" y="60960"/>
                </a:lnTo>
                <a:lnTo>
                  <a:pt x="318938" y="100330"/>
                </a:lnTo>
                <a:lnTo>
                  <a:pt x="343837" y="100330"/>
                </a:lnTo>
                <a:lnTo>
                  <a:pt x="374564" y="69850"/>
                </a:lnTo>
                <a:lnTo>
                  <a:pt x="425872" y="69850"/>
                </a:lnTo>
                <a:lnTo>
                  <a:pt x="424094" y="68580"/>
                </a:lnTo>
                <a:lnTo>
                  <a:pt x="329346" y="24179"/>
                </a:lnTo>
                <a:close/>
              </a:path>
              <a:path w="429260" h="391160">
                <a:moveTo>
                  <a:pt x="427142" y="69850"/>
                </a:moveTo>
                <a:lnTo>
                  <a:pt x="374564" y="69850"/>
                </a:lnTo>
                <a:lnTo>
                  <a:pt x="411902" y="87630"/>
                </a:lnTo>
                <a:lnTo>
                  <a:pt x="416855" y="87630"/>
                </a:lnTo>
                <a:lnTo>
                  <a:pt x="417744" y="86360"/>
                </a:lnTo>
                <a:lnTo>
                  <a:pt x="419014" y="85090"/>
                </a:lnTo>
                <a:lnTo>
                  <a:pt x="420157" y="83820"/>
                </a:lnTo>
                <a:lnTo>
                  <a:pt x="421681" y="82550"/>
                </a:lnTo>
                <a:lnTo>
                  <a:pt x="425237" y="80010"/>
                </a:lnTo>
                <a:lnTo>
                  <a:pt x="426634" y="77470"/>
                </a:lnTo>
                <a:lnTo>
                  <a:pt x="428539" y="74930"/>
                </a:lnTo>
                <a:lnTo>
                  <a:pt x="429047" y="74930"/>
                </a:lnTo>
                <a:lnTo>
                  <a:pt x="429174" y="73660"/>
                </a:lnTo>
                <a:lnTo>
                  <a:pt x="429174" y="72390"/>
                </a:lnTo>
                <a:lnTo>
                  <a:pt x="428793" y="72390"/>
                </a:lnTo>
                <a:lnTo>
                  <a:pt x="428031" y="71120"/>
                </a:lnTo>
                <a:lnTo>
                  <a:pt x="427142" y="69850"/>
                </a:lnTo>
                <a:close/>
              </a:path>
              <a:path w="429260" h="391160">
                <a:moveTo>
                  <a:pt x="278679" y="0"/>
                </a:moveTo>
                <a:lnTo>
                  <a:pt x="276901" y="0"/>
                </a:lnTo>
                <a:lnTo>
                  <a:pt x="276012" y="1270"/>
                </a:lnTo>
                <a:lnTo>
                  <a:pt x="279568" y="1270"/>
                </a:lnTo>
                <a:lnTo>
                  <a:pt x="278679" y="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31" name="object 31"/>
          <p:cNvPicPr/>
          <p:nvPr/>
        </p:nvPicPr>
        <p:blipFill>
          <a:blip r:embed="rId3" cstate="print"/>
          <a:stretch>
            <a:fillRect/>
          </a:stretch>
        </p:blipFill>
        <p:spPr>
          <a:xfrm>
            <a:off x="1943989" y="4312030"/>
            <a:ext cx="1192911" cy="935862"/>
          </a:xfrm>
          <a:prstGeom prst="rect">
            <a:avLst/>
          </a:prstGeom>
        </p:spPr>
      </p:pic>
      <p:pic>
        <p:nvPicPr>
          <p:cNvPr id="32" name="object 32"/>
          <p:cNvPicPr/>
          <p:nvPr/>
        </p:nvPicPr>
        <p:blipFill>
          <a:blip r:embed="rId4" cstate="print"/>
          <a:stretch>
            <a:fillRect/>
          </a:stretch>
        </p:blipFill>
        <p:spPr>
          <a:xfrm>
            <a:off x="3200907" y="4345304"/>
            <a:ext cx="2790190" cy="1295336"/>
          </a:xfrm>
          <a:prstGeom prst="rect">
            <a:avLst/>
          </a:prstGeom>
        </p:spPr>
      </p:pic>
      <p:sp>
        <p:nvSpPr>
          <p:cNvPr id="33" name="object 33"/>
          <p:cNvSpPr/>
          <p:nvPr/>
        </p:nvSpPr>
        <p:spPr>
          <a:xfrm>
            <a:off x="6243954" y="4345685"/>
            <a:ext cx="450215" cy="417830"/>
          </a:xfrm>
          <a:custGeom>
            <a:avLst/>
            <a:gdLst/>
            <a:ahLst/>
            <a:cxnLst/>
            <a:rect l="l" t="t" r="r" b="b"/>
            <a:pathLst>
              <a:path w="450215" h="417829">
                <a:moveTo>
                  <a:pt x="15494" y="292100"/>
                </a:moveTo>
                <a:lnTo>
                  <a:pt x="12192" y="292100"/>
                </a:lnTo>
                <a:lnTo>
                  <a:pt x="11430" y="293369"/>
                </a:lnTo>
                <a:lnTo>
                  <a:pt x="10541" y="293369"/>
                </a:lnTo>
                <a:lnTo>
                  <a:pt x="9398" y="294640"/>
                </a:lnTo>
                <a:lnTo>
                  <a:pt x="8255" y="294640"/>
                </a:lnTo>
                <a:lnTo>
                  <a:pt x="6985" y="295910"/>
                </a:lnTo>
                <a:lnTo>
                  <a:pt x="5587" y="298450"/>
                </a:lnTo>
                <a:lnTo>
                  <a:pt x="4191" y="299719"/>
                </a:lnTo>
                <a:lnTo>
                  <a:pt x="3048" y="300990"/>
                </a:lnTo>
                <a:lnTo>
                  <a:pt x="2286" y="300990"/>
                </a:lnTo>
                <a:lnTo>
                  <a:pt x="1397" y="302260"/>
                </a:lnTo>
                <a:lnTo>
                  <a:pt x="381" y="304800"/>
                </a:lnTo>
                <a:lnTo>
                  <a:pt x="0" y="304800"/>
                </a:lnTo>
                <a:lnTo>
                  <a:pt x="0" y="307340"/>
                </a:lnTo>
                <a:lnTo>
                  <a:pt x="254" y="307340"/>
                </a:lnTo>
                <a:lnTo>
                  <a:pt x="762" y="308610"/>
                </a:lnTo>
                <a:lnTo>
                  <a:pt x="110362" y="417830"/>
                </a:lnTo>
                <a:lnTo>
                  <a:pt x="114300" y="417830"/>
                </a:lnTo>
                <a:lnTo>
                  <a:pt x="115316" y="416560"/>
                </a:lnTo>
                <a:lnTo>
                  <a:pt x="117602" y="415290"/>
                </a:lnTo>
                <a:lnTo>
                  <a:pt x="118872" y="414019"/>
                </a:lnTo>
                <a:lnTo>
                  <a:pt x="120269" y="412750"/>
                </a:lnTo>
                <a:lnTo>
                  <a:pt x="121793" y="411480"/>
                </a:lnTo>
                <a:lnTo>
                  <a:pt x="122936" y="410210"/>
                </a:lnTo>
                <a:lnTo>
                  <a:pt x="123698" y="408940"/>
                </a:lnTo>
                <a:lnTo>
                  <a:pt x="124587" y="407669"/>
                </a:lnTo>
                <a:lnTo>
                  <a:pt x="125095" y="406400"/>
                </a:lnTo>
                <a:lnTo>
                  <a:pt x="125475" y="406400"/>
                </a:lnTo>
                <a:lnTo>
                  <a:pt x="125857" y="405130"/>
                </a:lnTo>
                <a:lnTo>
                  <a:pt x="125857" y="403860"/>
                </a:lnTo>
                <a:lnTo>
                  <a:pt x="125475" y="402590"/>
                </a:lnTo>
                <a:lnTo>
                  <a:pt x="125095" y="402590"/>
                </a:lnTo>
                <a:lnTo>
                  <a:pt x="15494" y="292100"/>
                </a:lnTo>
                <a:close/>
              </a:path>
              <a:path w="450215" h="417829">
                <a:moveTo>
                  <a:pt x="88011" y="279400"/>
                </a:moveTo>
                <a:lnTo>
                  <a:pt x="84709" y="279400"/>
                </a:lnTo>
                <a:lnTo>
                  <a:pt x="83820" y="280669"/>
                </a:lnTo>
                <a:lnTo>
                  <a:pt x="82677" y="281940"/>
                </a:lnTo>
                <a:lnTo>
                  <a:pt x="81661" y="281940"/>
                </a:lnTo>
                <a:lnTo>
                  <a:pt x="80518" y="283210"/>
                </a:lnTo>
                <a:lnTo>
                  <a:pt x="78994" y="284480"/>
                </a:lnTo>
                <a:lnTo>
                  <a:pt x="77597" y="285750"/>
                </a:lnTo>
                <a:lnTo>
                  <a:pt x="75565" y="288290"/>
                </a:lnTo>
                <a:lnTo>
                  <a:pt x="74803" y="289560"/>
                </a:lnTo>
                <a:lnTo>
                  <a:pt x="74168" y="290830"/>
                </a:lnTo>
                <a:lnTo>
                  <a:pt x="73914" y="290830"/>
                </a:lnTo>
                <a:lnTo>
                  <a:pt x="73660" y="292100"/>
                </a:lnTo>
                <a:lnTo>
                  <a:pt x="73787" y="293369"/>
                </a:lnTo>
                <a:lnTo>
                  <a:pt x="74041" y="294640"/>
                </a:lnTo>
                <a:lnTo>
                  <a:pt x="74549" y="294640"/>
                </a:lnTo>
                <a:lnTo>
                  <a:pt x="154050" y="374650"/>
                </a:lnTo>
                <a:lnTo>
                  <a:pt x="157861" y="374650"/>
                </a:lnTo>
                <a:lnTo>
                  <a:pt x="158750" y="373380"/>
                </a:lnTo>
                <a:lnTo>
                  <a:pt x="160909" y="372110"/>
                </a:lnTo>
                <a:lnTo>
                  <a:pt x="162179" y="370840"/>
                </a:lnTo>
                <a:lnTo>
                  <a:pt x="164973" y="368300"/>
                </a:lnTo>
                <a:lnTo>
                  <a:pt x="167005" y="365760"/>
                </a:lnTo>
                <a:lnTo>
                  <a:pt x="167767" y="364490"/>
                </a:lnTo>
                <a:lnTo>
                  <a:pt x="168275" y="363219"/>
                </a:lnTo>
                <a:lnTo>
                  <a:pt x="168656" y="363219"/>
                </a:lnTo>
                <a:lnTo>
                  <a:pt x="168910" y="361950"/>
                </a:lnTo>
                <a:lnTo>
                  <a:pt x="168910" y="360680"/>
                </a:lnTo>
                <a:lnTo>
                  <a:pt x="168148" y="359410"/>
                </a:lnTo>
                <a:lnTo>
                  <a:pt x="133350" y="325119"/>
                </a:lnTo>
                <a:lnTo>
                  <a:pt x="145970" y="312419"/>
                </a:lnTo>
                <a:lnTo>
                  <a:pt x="121158" y="312419"/>
                </a:lnTo>
                <a:lnTo>
                  <a:pt x="89027" y="280669"/>
                </a:lnTo>
                <a:lnTo>
                  <a:pt x="88011" y="279400"/>
                </a:lnTo>
                <a:close/>
              </a:path>
              <a:path w="450215" h="417829">
                <a:moveTo>
                  <a:pt x="202694" y="284480"/>
                </a:moveTo>
                <a:lnTo>
                  <a:pt x="173736" y="284480"/>
                </a:lnTo>
                <a:lnTo>
                  <a:pt x="208915" y="320040"/>
                </a:lnTo>
                <a:lnTo>
                  <a:pt x="211962" y="320040"/>
                </a:lnTo>
                <a:lnTo>
                  <a:pt x="212725" y="318769"/>
                </a:lnTo>
                <a:lnTo>
                  <a:pt x="213614" y="318769"/>
                </a:lnTo>
                <a:lnTo>
                  <a:pt x="214630" y="317500"/>
                </a:lnTo>
                <a:lnTo>
                  <a:pt x="215773" y="317500"/>
                </a:lnTo>
                <a:lnTo>
                  <a:pt x="217043" y="316230"/>
                </a:lnTo>
                <a:lnTo>
                  <a:pt x="218440" y="314960"/>
                </a:lnTo>
                <a:lnTo>
                  <a:pt x="220980" y="312419"/>
                </a:lnTo>
                <a:lnTo>
                  <a:pt x="221742" y="311150"/>
                </a:lnTo>
                <a:lnTo>
                  <a:pt x="222631" y="309880"/>
                </a:lnTo>
                <a:lnTo>
                  <a:pt x="223139" y="308610"/>
                </a:lnTo>
                <a:lnTo>
                  <a:pt x="223520" y="308610"/>
                </a:lnTo>
                <a:lnTo>
                  <a:pt x="223647" y="306069"/>
                </a:lnTo>
                <a:lnTo>
                  <a:pt x="223393" y="304800"/>
                </a:lnTo>
                <a:lnTo>
                  <a:pt x="222885" y="304800"/>
                </a:lnTo>
                <a:lnTo>
                  <a:pt x="202694" y="284480"/>
                </a:lnTo>
                <a:close/>
              </a:path>
              <a:path w="450215" h="417829">
                <a:moveTo>
                  <a:pt x="241554" y="129540"/>
                </a:moveTo>
                <a:lnTo>
                  <a:pt x="235077" y="129540"/>
                </a:lnTo>
                <a:lnTo>
                  <a:pt x="189737" y="175260"/>
                </a:lnTo>
                <a:lnTo>
                  <a:pt x="188595" y="176530"/>
                </a:lnTo>
                <a:lnTo>
                  <a:pt x="188214" y="176530"/>
                </a:lnTo>
                <a:lnTo>
                  <a:pt x="187960" y="177800"/>
                </a:lnTo>
                <a:lnTo>
                  <a:pt x="188087" y="181610"/>
                </a:lnTo>
                <a:lnTo>
                  <a:pt x="188468" y="181610"/>
                </a:lnTo>
                <a:lnTo>
                  <a:pt x="188975" y="182880"/>
                </a:lnTo>
                <a:lnTo>
                  <a:pt x="190246" y="184150"/>
                </a:lnTo>
                <a:lnTo>
                  <a:pt x="196647" y="193040"/>
                </a:lnTo>
                <a:lnTo>
                  <a:pt x="202501" y="200660"/>
                </a:lnTo>
                <a:lnTo>
                  <a:pt x="207783" y="207010"/>
                </a:lnTo>
                <a:lnTo>
                  <a:pt x="212471" y="214630"/>
                </a:lnTo>
                <a:lnTo>
                  <a:pt x="216636" y="220980"/>
                </a:lnTo>
                <a:lnTo>
                  <a:pt x="220360" y="226060"/>
                </a:lnTo>
                <a:lnTo>
                  <a:pt x="223633" y="232410"/>
                </a:lnTo>
                <a:lnTo>
                  <a:pt x="226441" y="237490"/>
                </a:lnTo>
                <a:lnTo>
                  <a:pt x="236982" y="270510"/>
                </a:lnTo>
                <a:lnTo>
                  <a:pt x="231394" y="275590"/>
                </a:lnTo>
                <a:lnTo>
                  <a:pt x="230124" y="276860"/>
                </a:lnTo>
                <a:lnTo>
                  <a:pt x="229362" y="278130"/>
                </a:lnTo>
                <a:lnTo>
                  <a:pt x="229362" y="280669"/>
                </a:lnTo>
                <a:lnTo>
                  <a:pt x="230124" y="281940"/>
                </a:lnTo>
                <a:lnTo>
                  <a:pt x="267208" y="318769"/>
                </a:lnTo>
                <a:lnTo>
                  <a:pt x="269875" y="318769"/>
                </a:lnTo>
                <a:lnTo>
                  <a:pt x="270510" y="317500"/>
                </a:lnTo>
                <a:lnTo>
                  <a:pt x="272288" y="317500"/>
                </a:lnTo>
                <a:lnTo>
                  <a:pt x="273176" y="316230"/>
                </a:lnTo>
                <a:lnTo>
                  <a:pt x="276605" y="312419"/>
                </a:lnTo>
                <a:lnTo>
                  <a:pt x="277368" y="312419"/>
                </a:lnTo>
                <a:lnTo>
                  <a:pt x="278129" y="311150"/>
                </a:lnTo>
                <a:lnTo>
                  <a:pt x="278765" y="309880"/>
                </a:lnTo>
                <a:lnTo>
                  <a:pt x="279146" y="309880"/>
                </a:lnTo>
                <a:lnTo>
                  <a:pt x="279526" y="308610"/>
                </a:lnTo>
                <a:lnTo>
                  <a:pt x="279780" y="308610"/>
                </a:lnTo>
                <a:lnTo>
                  <a:pt x="279908" y="307340"/>
                </a:lnTo>
                <a:lnTo>
                  <a:pt x="279780" y="306069"/>
                </a:lnTo>
                <a:lnTo>
                  <a:pt x="279146" y="306069"/>
                </a:lnTo>
                <a:lnTo>
                  <a:pt x="252603" y="279400"/>
                </a:lnTo>
                <a:lnTo>
                  <a:pt x="276776" y="255269"/>
                </a:lnTo>
                <a:lnTo>
                  <a:pt x="251968" y="255269"/>
                </a:lnTo>
                <a:lnTo>
                  <a:pt x="251587" y="251460"/>
                </a:lnTo>
                <a:lnTo>
                  <a:pt x="250698" y="247650"/>
                </a:lnTo>
                <a:lnTo>
                  <a:pt x="249555" y="242569"/>
                </a:lnTo>
                <a:lnTo>
                  <a:pt x="248412" y="238760"/>
                </a:lnTo>
                <a:lnTo>
                  <a:pt x="246253" y="232410"/>
                </a:lnTo>
                <a:lnTo>
                  <a:pt x="243205" y="227330"/>
                </a:lnTo>
                <a:lnTo>
                  <a:pt x="240157" y="220980"/>
                </a:lnTo>
                <a:lnTo>
                  <a:pt x="236093" y="213360"/>
                </a:lnTo>
                <a:lnTo>
                  <a:pt x="230886" y="205740"/>
                </a:lnTo>
                <a:lnTo>
                  <a:pt x="226619" y="199390"/>
                </a:lnTo>
                <a:lnTo>
                  <a:pt x="221805" y="193040"/>
                </a:lnTo>
                <a:lnTo>
                  <a:pt x="216419" y="185419"/>
                </a:lnTo>
                <a:lnTo>
                  <a:pt x="210439" y="177800"/>
                </a:lnTo>
                <a:lnTo>
                  <a:pt x="235585" y="153669"/>
                </a:lnTo>
                <a:lnTo>
                  <a:pt x="265460" y="153669"/>
                </a:lnTo>
                <a:lnTo>
                  <a:pt x="241554" y="129540"/>
                </a:lnTo>
                <a:close/>
              </a:path>
              <a:path w="450215" h="417829">
                <a:moveTo>
                  <a:pt x="143383" y="224790"/>
                </a:moveTo>
                <a:lnTo>
                  <a:pt x="139446" y="224790"/>
                </a:lnTo>
                <a:lnTo>
                  <a:pt x="138557" y="226060"/>
                </a:lnTo>
                <a:lnTo>
                  <a:pt x="137541" y="226060"/>
                </a:lnTo>
                <a:lnTo>
                  <a:pt x="136525" y="227330"/>
                </a:lnTo>
                <a:lnTo>
                  <a:pt x="135382" y="228600"/>
                </a:lnTo>
                <a:lnTo>
                  <a:pt x="133858" y="229869"/>
                </a:lnTo>
                <a:lnTo>
                  <a:pt x="132461" y="231140"/>
                </a:lnTo>
                <a:lnTo>
                  <a:pt x="131318" y="232410"/>
                </a:lnTo>
                <a:lnTo>
                  <a:pt x="129540" y="234950"/>
                </a:lnTo>
                <a:lnTo>
                  <a:pt x="129032" y="234950"/>
                </a:lnTo>
                <a:lnTo>
                  <a:pt x="128524" y="237490"/>
                </a:lnTo>
                <a:lnTo>
                  <a:pt x="128650" y="238760"/>
                </a:lnTo>
                <a:lnTo>
                  <a:pt x="128905" y="240030"/>
                </a:lnTo>
                <a:lnTo>
                  <a:pt x="161544" y="271780"/>
                </a:lnTo>
                <a:lnTo>
                  <a:pt x="121158" y="312419"/>
                </a:lnTo>
                <a:lnTo>
                  <a:pt x="145970" y="312419"/>
                </a:lnTo>
                <a:lnTo>
                  <a:pt x="173736" y="284480"/>
                </a:lnTo>
                <a:lnTo>
                  <a:pt x="202694" y="284480"/>
                </a:lnTo>
                <a:lnTo>
                  <a:pt x="143383" y="224790"/>
                </a:lnTo>
                <a:close/>
              </a:path>
              <a:path w="450215" h="417829">
                <a:moveTo>
                  <a:pt x="265460" y="153669"/>
                </a:moveTo>
                <a:lnTo>
                  <a:pt x="235585" y="153669"/>
                </a:lnTo>
                <a:lnTo>
                  <a:pt x="294894" y="212090"/>
                </a:lnTo>
                <a:lnTo>
                  <a:pt x="251968" y="255269"/>
                </a:lnTo>
                <a:lnTo>
                  <a:pt x="276776" y="255269"/>
                </a:lnTo>
                <a:lnTo>
                  <a:pt x="323850" y="208280"/>
                </a:lnTo>
                <a:lnTo>
                  <a:pt x="348841" y="208280"/>
                </a:lnTo>
                <a:lnTo>
                  <a:pt x="338754" y="198119"/>
                </a:lnTo>
                <a:lnTo>
                  <a:pt x="309499" y="198119"/>
                </a:lnTo>
                <a:lnTo>
                  <a:pt x="265460" y="153669"/>
                </a:lnTo>
                <a:close/>
              </a:path>
              <a:path w="450215" h="417829">
                <a:moveTo>
                  <a:pt x="348841" y="208280"/>
                </a:moveTo>
                <a:lnTo>
                  <a:pt x="323850" y="208280"/>
                </a:lnTo>
                <a:lnTo>
                  <a:pt x="350774" y="234950"/>
                </a:lnTo>
                <a:lnTo>
                  <a:pt x="354075" y="234950"/>
                </a:lnTo>
                <a:lnTo>
                  <a:pt x="354838" y="233680"/>
                </a:lnTo>
                <a:lnTo>
                  <a:pt x="356616" y="232410"/>
                </a:lnTo>
                <a:lnTo>
                  <a:pt x="357631" y="232410"/>
                </a:lnTo>
                <a:lnTo>
                  <a:pt x="359918" y="229869"/>
                </a:lnTo>
                <a:lnTo>
                  <a:pt x="361569" y="227330"/>
                </a:lnTo>
                <a:lnTo>
                  <a:pt x="362203" y="226060"/>
                </a:lnTo>
                <a:lnTo>
                  <a:pt x="362712" y="226060"/>
                </a:lnTo>
                <a:lnTo>
                  <a:pt x="363093" y="224790"/>
                </a:lnTo>
                <a:lnTo>
                  <a:pt x="363474" y="224790"/>
                </a:lnTo>
                <a:lnTo>
                  <a:pt x="363347" y="223519"/>
                </a:lnTo>
                <a:lnTo>
                  <a:pt x="363093" y="222250"/>
                </a:lnTo>
                <a:lnTo>
                  <a:pt x="362712" y="222250"/>
                </a:lnTo>
                <a:lnTo>
                  <a:pt x="348841" y="208280"/>
                </a:lnTo>
                <a:close/>
              </a:path>
              <a:path w="450215" h="417829">
                <a:moveTo>
                  <a:pt x="326009" y="185419"/>
                </a:moveTo>
                <a:lnTo>
                  <a:pt x="321691" y="185419"/>
                </a:lnTo>
                <a:lnTo>
                  <a:pt x="309499" y="198119"/>
                </a:lnTo>
                <a:lnTo>
                  <a:pt x="338754" y="198119"/>
                </a:lnTo>
                <a:lnTo>
                  <a:pt x="327405" y="186690"/>
                </a:lnTo>
                <a:lnTo>
                  <a:pt x="326009" y="185419"/>
                </a:lnTo>
                <a:close/>
              </a:path>
              <a:path w="450215" h="417829">
                <a:moveTo>
                  <a:pt x="353187" y="177800"/>
                </a:moveTo>
                <a:lnTo>
                  <a:pt x="350139" y="177800"/>
                </a:lnTo>
                <a:lnTo>
                  <a:pt x="350647" y="179069"/>
                </a:lnTo>
                <a:lnTo>
                  <a:pt x="352425" y="179069"/>
                </a:lnTo>
                <a:lnTo>
                  <a:pt x="353187" y="177800"/>
                </a:lnTo>
                <a:close/>
              </a:path>
              <a:path w="450215" h="417829">
                <a:moveTo>
                  <a:pt x="284734" y="83819"/>
                </a:moveTo>
                <a:lnTo>
                  <a:pt x="280924" y="83819"/>
                </a:lnTo>
                <a:lnTo>
                  <a:pt x="279908" y="85090"/>
                </a:lnTo>
                <a:lnTo>
                  <a:pt x="277875" y="86360"/>
                </a:lnTo>
                <a:lnTo>
                  <a:pt x="276605" y="87630"/>
                </a:lnTo>
                <a:lnTo>
                  <a:pt x="273685" y="90169"/>
                </a:lnTo>
                <a:lnTo>
                  <a:pt x="272669" y="91440"/>
                </a:lnTo>
                <a:lnTo>
                  <a:pt x="271779" y="92710"/>
                </a:lnTo>
                <a:lnTo>
                  <a:pt x="271018" y="93980"/>
                </a:lnTo>
                <a:lnTo>
                  <a:pt x="270383" y="93980"/>
                </a:lnTo>
                <a:lnTo>
                  <a:pt x="270128" y="95250"/>
                </a:lnTo>
                <a:lnTo>
                  <a:pt x="269748" y="96519"/>
                </a:lnTo>
                <a:lnTo>
                  <a:pt x="269748" y="97790"/>
                </a:lnTo>
                <a:lnTo>
                  <a:pt x="270255" y="97790"/>
                </a:lnTo>
                <a:lnTo>
                  <a:pt x="349758" y="177800"/>
                </a:lnTo>
                <a:lnTo>
                  <a:pt x="354965" y="177800"/>
                </a:lnTo>
                <a:lnTo>
                  <a:pt x="356997" y="175260"/>
                </a:lnTo>
                <a:lnTo>
                  <a:pt x="358267" y="175260"/>
                </a:lnTo>
                <a:lnTo>
                  <a:pt x="361188" y="171450"/>
                </a:lnTo>
                <a:lnTo>
                  <a:pt x="362330" y="170180"/>
                </a:lnTo>
                <a:lnTo>
                  <a:pt x="363854" y="168910"/>
                </a:lnTo>
                <a:lnTo>
                  <a:pt x="364490" y="167640"/>
                </a:lnTo>
                <a:lnTo>
                  <a:pt x="364998" y="166369"/>
                </a:lnTo>
                <a:lnTo>
                  <a:pt x="364998" y="163830"/>
                </a:lnTo>
                <a:lnTo>
                  <a:pt x="364236" y="163830"/>
                </a:lnTo>
                <a:lnTo>
                  <a:pt x="284734" y="83819"/>
                </a:lnTo>
                <a:close/>
              </a:path>
              <a:path w="450215" h="417829">
                <a:moveTo>
                  <a:pt x="382955" y="85090"/>
                </a:moveTo>
                <a:lnTo>
                  <a:pt x="368300" y="85090"/>
                </a:lnTo>
                <a:lnTo>
                  <a:pt x="366522" y="90169"/>
                </a:lnTo>
                <a:lnTo>
                  <a:pt x="365760" y="93980"/>
                </a:lnTo>
                <a:lnTo>
                  <a:pt x="365855" y="95250"/>
                </a:lnTo>
                <a:lnTo>
                  <a:pt x="365950" y="96519"/>
                </a:lnTo>
                <a:lnTo>
                  <a:pt x="366045" y="97790"/>
                </a:lnTo>
                <a:lnTo>
                  <a:pt x="366141" y="99060"/>
                </a:lnTo>
                <a:lnTo>
                  <a:pt x="366331" y="102869"/>
                </a:lnTo>
                <a:lnTo>
                  <a:pt x="366395" y="104140"/>
                </a:lnTo>
                <a:lnTo>
                  <a:pt x="367665" y="110490"/>
                </a:lnTo>
                <a:lnTo>
                  <a:pt x="369824" y="115569"/>
                </a:lnTo>
                <a:lnTo>
                  <a:pt x="378333" y="135890"/>
                </a:lnTo>
                <a:lnTo>
                  <a:pt x="380492" y="142240"/>
                </a:lnTo>
                <a:lnTo>
                  <a:pt x="381126" y="143510"/>
                </a:lnTo>
                <a:lnTo>
                  <a:pt x="381635" y="144780"/>
                </a:lnTo>
                <a:lnTo>
                  <a:pt x="382143" y="144780"/>
                </a:lnTo>
                <a:lnTo>
                  <a:pt x="382650" y="146050"/>
                </a:lnTo>
                <a:lnTo>
                  <a:pt x="386969" y="146050"/>
                </a:lnTo>
                <a:lnTo>
                  <a:pt x="388747" y="143510"/>
                </a:lnTo>
                <a:lnTo>
                  <a:pt x="389636" y="143510"/>
                </a:lnTo>
                <a:lnTo>
                  <a:pt x="390651" y="142240"/>
                </a:lnTo>
                <a:lnTo>
                  <a:pt x="393319" y="139700"/>
                </a:lnTo>
                <a:lnTo>
                  <a:pt x="395477" y="137160"/>
                </a:lnTo>
                <a:lnTo>
                  <a:pt x="396367" y="135890"/>
                </a:lnTo>
                <a:lnTo>
                  <a:pt x="397001" y="134619"/>
                </a:lnTo>
                <a:lnTo>
                  <a:pt x="397510" y="134619"/>
                </a:lnTo>
                <a:lnTo>
                  <a:pt x="397891" y="133350"/>
                </a:lnTo>
                <a:lnTo>
                  <a:pt x="397764" y="130810"/>
                </a:lnTo>
                <a:lnTo>
                  <a:pt x="397510" y="129540"/>
                </a:lnTo>
                <a:lnTo>
                  <a:pt x="397001" y="128269"/>
                </a:lnTo>
                <a:lnTo>
                  <a:pt x="387985" y="106680"/>
                </a:lnTo>
                <a:lnTo>
                  <a:pt x="386079" y="102869"/>
                </a:lnTo>
                <a:lnTo>
                  <a:pt x="384683" y="99060"/>
                </a:lnTo>
                <a:lnTo>
                  <a:pt x="382904" y="91440"/>
                </a:lnTo>
                <a:lnTo>
                  <a:pt x="382955" y="85090"/>
                </a:lnTo>
                <a:close/>
              </a:path>
              <a:path w="450215" h="417829">
                <a:moveTo>
                  <a:pt x="430209" y="59690"/>
                </a:moveTo>
                <a:lnTo>
                  <a:pt x="401320" y="59690"/>
                </a:lnTo>
                <a:lnTo>
                  <a:pt x="435101" y="92710"/>
                </a:lnTo>
                <a:lnTo>
                  <a:pt x="435610" y="93980"/>
                </a:lnTo>
                <a:lnTo>
                  <a:pt x="438150" y="93980"/>
                </a:lnTo>
                <a:lnTo>
                  <a:pt x="438912" y="92710"/>
                </a:lnTo>
                <a:lnTo>
                  <a:pt x="439800" y="92710"/>
                </a:lnTo>
                <a:lnTo>
                  <a:pt x="441960" y="91440"/>
                </a:lnTo>
                <a:lnTo>
                  <a:pt x="447294" y="85090"/>
                </a:lnTo>
                <a:lnTo>
                  <a:pt x="448945" y="83819"/>
                </a:lnTo>
                <a:lnTo>
                  <a:pt x="449834" y="81280"/>
                </a:lnTo>
                <a:lnTo>
                  <a:pt x="450088" y="81280"/>
                </a:lnTo>
                <a:lnTo>
                  <a:pt x="450088" y="80010"/>
                </a:lnTo>
                <a:lnTo>
                  <a:pt x="449579" y="78740"/>
                </a:lnTo>
                <a:lnTo>
                  <a:pt x="449072" y="78740"/>
                </a:lnTo>
                <a:lnTo>
                  <a:pt x="430209" y="59690"/>
                </a:lnTo>
                <a:close/>
              </a:path>
              <a:path w="450215" h="417829">
                <a:moveTo>
                  <a:pt x="370586" y="0"/>
                </a:moveTo>
                <a:lnTo>
                  <a:pt x="366522" y="0"/>
                </a:lnTo>
                <a:lnTo>
                  <a:pt x="362712" y="2539"/>
                </a:lnTo>
                <a:lnTo>
                  <a:pt x="361188" y="3810"/>
                </a:lnTo>
                <a:lnTo>
                  <a:pt x="357504" y="6350"/>
                </a:lnTo>
                <a:lnTo>
                  <a:pt x="355473" y="8889"/>
                </a:lnTo>
                <a:lnTo>
                  <a:pt x="353441" y="10160"/>
                </a:lnTo>
                <a:lnTo>
                  <a:pt x="351409" y="12700"/>
                </a:lnTo>
                <a:lnTo>
                  <a:pt x="349250" y="13969"/>
                </a:lnTo>
                <a:lnTo>
                  <a:pt x="343535" y="19050"/>
                </a:lnTo>
                <a:lnTo>
                  <a:pt x="341884" y="21590"/>
                </a:lnTo>
                <a:lnTo>
                  <a:pt x="340360" y="22860"/>
                </a:lnTo>
                <a:lnTo>
                  <a:pt x="319404" y="60960"/>
                </a:lnTo>
                <a:lnTo>
                  <a:pt x="319595" y="64769"/>
                </a:lnTo>
                <a:lnTo>
                  <a:pt x="319659" y="66040"/>
                </a:lnTo>
                <a:lnTo>
                  <a:pt x="341122" y="91440"/>
                </a:lnTo>
                <a:lnTo>
                  <a:pt x="347979" y="91440"/>
                </a:lnTo>
                <a:lnTo>
                  <a:pt x="354838" y="92710"/>
                </a:lnTo>
                <a:lnTo>
                  <a:pt x="361569" y="90169"/>
                </a:lnTo>
                <a:lnTo>
                  <a:pt x="368300" y="85090"/>
                </a:lnTo>
                <a:lnTo>
                  <a:pt x="382955" y="85090"/>
                </a:lnTo>
                <a:lnTo>
                  <a:pt x="386842" y="74930"/>
                </a:lnTo>
                <a:lnTo>
                  <a:pt x="353060" y="74930"/>
                </a:lnTo>
                <a:lnTo>
                  <a:pt x="350647" y="73660"/>
                </a:lnTo>
                <a:lnTo>
                  <a:pt x="348106" y="72390"/>
                </a:lnTo>
                <a:lnTo>
                  <a:pt x="345821" y="71119"/>
                </a:lnTo>
                <a:lnTo>
                  <a:pt x="343789" y="68580"/>
                </a:lnTo>
                <a:lnTo>
                  <a:pt x="341756" y="67310"/>
                </a:lnTo>
                <a:lnTo>
                  <a:pt x="340233" y="64769"/>
                </a:lnTo>
                <a:lnTo>
                  <a:pt x="339090" y="62230"/>
                </a:lnTo>
                <a:lnTo>
                  <a:pt x="338074" y="59690"/>
                </a:lnTo>
                <a:lnTo>
                  <a:pt x="338074" y="54610"/>
                </a:lnTo>
                <a:lnTo>
                  <a:pt x="338454" y="52069"/>
                </a:lnTo>
                <a:lnTo>
                  <a:pt x="339598" y="48260"/>
                </a:lnTo>
                <a:lnTo>
                  <a:pt x="341629" y="45719"/>
                </a:lnTo>
                <a:lnTo>
                  <a:pt x="343662" y="41910"/>
                </a:lnTo>
                <a:lnTo>
                  <a:pt x="346583" y="38100"/>
                </a:lnTo>
                <a:lnTo>
                  <a:pt x="352425" y="31750"/>
                </a:lnTo>
                <a:lnTo>
                  <a:pt x="359155" y="25400"/>
                </a:lnTo>
                <a:lnTo>
                  <a:pt x="361569" y="24130"/>
                </a:lnTo>
                <a:lnTo>
                  <a:pt x="363981" y="21590"/>
                </a:lnTo>
                <a:lnTo>
                  <a:pt x="392484" y="21590"/>
                </a:lnTo>
                <a:lnTo>
                  <a:pt x="372364" y="1270"/>
                </a:lnTo>
                <a:lnTo>
                  <a:pt x="370586" y="0"/>
                </a:lnTo>
                <a:close/>
              </a:path>
              <a:path w="450215" h="417829">
                <a:moveTo>
                  <a:pt x="253873" y="50800"/>
                </a:moveTo>
                <a:lnTo>
                  <a:pt x="248920" y="50800"/>
                </a:lnTo>
                <a:lnTo>
                  <a:pt x="245999" y="52069"/>
                </a:lnTo>
                <a:lnTo>
                  <a:pt x="239141" y="59690"/>
                </a:lnTo>
                <a:lnTo>
                  <a:pt x="237362" y="62230"/>
                </a:lnTo>
                <a:lnTo>
                  <a:pt x="237236" y="67310"/>
                </a:lnTo>
                <a:lnTo>
                  <a:pt x="239014" y="69850"/>
                </a:lnTo>
                <a:lnTo>
                  <a:pt x="242316" y="73660"/>
                </a:lnTo>
                <a:lnTo>
                  <a:pt x="245745" y="77469"/>
                </a:lnTo>
                <a:lnTo>
                  <a:pt x="248539" y="78740"/>
                </a:lnTo>
                <a:lnTo>
                  <a:pt x="253492" y="78740"/>
                </a:lnTo>
                <a:lnTo>
                  <a:pt x="256412" y="77469"/>
                </a:lnTo>
                <a:lnTo>
                  <a:pt x="263271" y="69850"/>
                </a:lnTo>
                <a:lnTo>
                  <a:pt x="265049" y="67310"/>
                </a:lnTo>
                <a:lnTo>
                  <a:pt x="265175" y="62230"/>
                </a:lnTo>
                <a:lnTo>
                  <a:pt x="263525" y="59690"/>
                </a:lnTo>
                <a:lnTo>
                  <a:pt x="260096" y="55880"/>
                </a:lnTo>
                <a:lnTo>
                  <a:pt x="256794" y="52069"/>
                </a:lnTo>
                <a:lnTo>
                  <a:pt x="253873" y="50800"/>
                </a:lnTo>
                <a:close/>
              </a:path>
              <a:path w="450215" h="417829">
                <a:moveTo>
                  <a:pt x="392484" y="21590"/>
                </a:moveTo>
                <a:lnTo>
                  <a:pt x="363981" y="21590"/>
                </a:lnTo>
                <a:lnTo>
                  <a:pt x="390651" y="49530"/>
                </a:lnTo>
                <a:lnTo>
                  <a:pt x="374269" y="64769"/>
                </a:lnTo>
                <a:lnTo>
                  <a:pt x="370459" y="68580"/>
                </a:lnTo>
                <a:lnTo>
                  <a:pt x="364109" y="72390"/>
                </a:lnTo>
                <a:lnTo>
                  <a:pt x="361188" y="73660"/>
                </a:lnTo>
                <a:lnTo>
                  <a:pt x="358394" y="73660"/>
                </a:lnTo>
                <a:lnTo>
                  <a:pt x="355726" y="74930"/>
                </a:lnTo>
                <a:lnTo>
                  <a:pt x="386842" y="74930"/>
                </a:lnTo>
                <a:lnTo>
                  <a:pt x="389381" y="71119"/>
                </a:lnTo>
                <a:lnTo>
                  <a:pt x="392938" y="67310"/>
                </a:lnTo>
                <a:lnTo>
                  <a:pt x="401320" y="59690"/>
                </a:lnTo>
                <a:lnTo>
                  <a:pt x="430209" y="59690"/>
                </a:lnTo>
                <a:lnTo>
                  <a:pt x="392484" y="2159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4" name="object 34"/>
          <p:cNvSpPr/>
          <p:nvPr/>
        </p:nvSpPr>
        <p:spPr>
          <a:xfrm>
            <a:off x="6929628" y="4345432"/>
            <a:ext cx="469265" cy="437515"/>
          </a:xfrm>
          <a:custGeom>
            <a:avLst/>
            <a:gdLst/>
            <a:ahLst/>
            <a:cxnLst/>
            <a:rect l="l" t="t" r="r" b="b"/>
            <a:pathLst>
              <a:path w="469265" h="437514">
                <a:moveTo>
                  <a:pt x="67055" y="273812"/>
                </a:moveTo>
                <a:lnTo>
                  <a:pt x="62102" y="274193"/>
                </a:lnTo>
                <a:lnTo>
                  <a:pt x="57150" y="275590"/>
                </a:lnTo>
                <a:lnTo>
                  <a:pt x="52070" y="276860"/>
                </a:lnTo>
                <a:lnTo>
                  <a:pt x="47625" y="278765"/>
                </a:lnTo>
                <a:lnTo>
                  <a:pt x="43942" y="281178"/>
                </a:lnTo>
                <a:lnTo>
                  <a:pt x="40131" y="283591"/>
                </a:lnTo>
                <a:lnTo>
                  <a:pt x="1397" y="320421"/>
                </a:lnTo>
                <a:lnTo>
                  <a:pt x="58" y="326263"/>
                </a:lnTo>
                <a:lnTo>
                  <a:pt x="0" y="326771"/>
                </a:lnTo>
                <a:lnTo>
                  <a:pt x="1016" y="329057"/>
                </a:lnTo>
                <a:lnTo>
                  <a:pt x="107823" y="435864"/>
                </a:lnTo>
                <a:lnTo>
                  <a:pt x="108500" y="436499"/>
                </a:lnTo>
                <a:lnTo>
                  <a:pt x="109516" y="437261"/>
                </a:lnTo>
                <a:lnTo>
                  <a:pt x="111125" y="437261"/>
                </a:lnTo>
                <a:lnTo>
                  <a:pt x="112014" y="436880"/>
                </a:lnTo>
                <a:lnTo>
                  <a:pt x="112775" y="436499"/>
                </a:lnTo>
                <a:lnTo>
                  <a:pt x="113665" y="435864"/>
                </a:lnTo>
                <a:lnTo>
                  <a:pt x="114807" y="434975"/>
                </a:lnTo>
                <a:lnTo>
                  <a:pt x="115950" y="434213"/>
                </a:lnTo>
                <a:lnTo>
                  <a:pt x="122936" y="426593"/>
                </a:lnTo>
                <a:lnTo>
                  <a:pt x="123571" y="425704"/>
                </a:lnTo>
                <a:lnTo>
                  <a:pt x="123825" y="424942"/>
                </a:lnTo>
                <a:lnTo>
                  <a:pt x="124205" y="424180"/>
                </a:lnTo>
                <a:lnTo>
                  <a:pt x="124205" y="422275"/>
                </a:lnTo>
                <a:lnTo>
                  <a:pt x="123951" y="421640"/>
                </a:lnTo>
                <a:lnTo>
                  <a:pt x="123444" y="421259"/>
                </a:lnTo>
                <a:lnTo>
                  <a:pt x="82423" y="380238"/>
                </a:lnTo>
                <a:lnTo>
                  <a:pt x="94863" y="367919"/>
                </a:lnTo>
                <a:lnTo>
                  <a:pt x="70103" y="367919"/>
                </a:lnTo>
                <a:lnTo>
                  <a:pt x="24511" y="322326"/>
                </a:lnTo>
                <a:lnTo>
                  <a:pt x="38480" y="308356"/>
                </a:lnTo>
                <a:lnTo>
                  <a:pt x="41021" y="305689"/>
                </a:lnTo>
                <a:lnTo>
                  <a:pt x="43942" y="303276"/>
                </a:lnTo>
                <a:lnTo>
                  <a:pt x="61849" y="294894"/>
                </a:lnTo>
                <a:lnTo>
                  <a:pt x="106402" y="294894"/>
                </a:lnTo>
                <a:lnTo>
                  <a:pt x="105791" y="294005"/>
                </a:lnTo>
                <a:lnTo>
                  <a:pt x="100075" y="288417"/>
                </a:lnTo>
                <a:lnTo>
                  <a:pt x="95757" y="284099"/>
                </a:lnTo>
                <a:lnTo>
                  <a:pt x="91313" y="280797"/>
                </a:lnTo>
                <a:lnTo>
                  <a:pt x="86487" y="278384"/>
                </a:lnTo>
                <a:lnTo>
                  <a:pt x="81788" y="276098"/>
                </a:lnTo>
                <a:lnTo>
                  <a:pt x="76962" y="274701"/>
                </a:lnTo>
                <a:lnTo>
                  <a:pt x="72008" y="274193"/>
                </a:lnTo>
                <a:lnTo>
                  <a:pt x="67055" y="273812"/>
                </a:lnTo>
                <a:close/>
              </a:path>
              <a:path w="469265" h="437514">
                <a:moveTo>
                  <a:pt x="106402" y="294894"/>
                </a:moveTo>
                <a:lnTo>
                  <a:pt x="61849" y="294894"/>
                </a:lnTo>
                <a:lnTo>
                  <a:pt x="66421" y="295148"/>
                </a:lnTo>
                <a:lnTo>
                  <a:pt x="71247" y="296545"/>
                </a:lnTo>
                <a:lnTo>
                  <a:pt x="76073" y="297815"/>
                </a:lnTo>
                <a:lnTo>
                  <a:pt x="80772" y="300863"/>
                </a:lnTo>
                <a:lnTo>
                  <a:pt x="85475" y="305689"/>
                </a:lnTo>
                <a:lnTo>
                  <a:pt x="88773" y="308864"/>
                </a:lnTo>
                <a:lnTo>
                  <a:pt x="91440" y="312547"/>
                </a:lnTo>
                <a:lnTo>
                  <a:pt x="93218" y="316484"/>
                </a:lnTo>
                <a:lnTo>
                  <a:pt x="95123" y="320421"/>
                </a:lnTo>
                <a:lnTo>
                  <a:pt x="96012" y="324485"/>
                </a:lnTo>
                <a:lnTo>
                  <a:pt x="96077" y="332994"/>
                </a:lnTo>
                <a:lnTo>
                  <a:pt x="95123" y="336931"/>
                </a:lnTo>
                <a:lnTo>
                  <a:pt x="93345" y="341122"/>
                </a:lnTo>
                <a:lnTo>
                  <a:pt x="91440" y="345313"/>
                </a:lnTo>
                <a:lnTo>
                  <a:pt x="88265" y="349758"/>
                </a:lnTo>
                <a:lnTo>
                  <a:pt x="70103" y="367919"/>
                </a:lnTo>
                <a:lnTo>
                  <a:pt x="94863" y="367919"/>
                </a:lnTo>
                <a:lnTo>
                  <a:pt x="115950" y="332994"/>
                </a:lnTo>
                <a:lnTo>
                  <a:pt x="116480" y="322326"/>
                </a:lnTo>
                <a:lnTo>
                  <a:pt x="116586" y="319532"/>
                </a:lnTo>
                <a:lnTo>
                  <a:pt x="115316" y="313055"/>
                </a:lnTo>
                <a:lnTo>
                  <a:pt x="109981" y="300101"/>
                </a:lnTo>
                <a:lnTo>
                  <a:pt x="106402" y="294894"/>
                </a:lnTo>
                <a:close/>
              </a:path>
              <a:path w="469265" h="437514">
                <a:moveTo>
                  <a:pt x="189483" y="212090"/>
                </a:moveTo>
                <a:lnTo>
                  <a:pt x="182499" y="212090"/>
                </a:lnTo>
                <a:lnTo>
                  <a:pt x="175641" y="213360"/>
                </a:lnTo>
                <a:lnTo>
                  <a:pt x="142240" y="237490"/>
                </a:lnTo>
                <a:lnTo>
                  <a:pt x="134620" y="251460"/>
                </a:lnTo>
                <a:lnTo>
                  <a:pt x="131699" y="259080"/>
                </a:lnTo>
                <a:lnTo>
                  <a:pt x="130555" y="265430"/>
                </a:lnTo>
                <a:lnTo>
                  <a:pt x="131191" y="273050"/>
                </a:lnTo>
                <a:lnTo>
                  <a:pt x="131699" y="280670"/>
                </a:lnTo>
                <a:lnTo>
                  <a:pt x="152907" y="314960"/>
                </a:lnTo>
                <a:lnTo>
                  <a:pt x="173227" y="330200"/>
                </a:lnTo>
                <a:lnTo>
                  <a:pt x="180086" y="334010"/>
                </a:lnTo>
                <a:lnTo>
                  <a:pt x="186944" y="336550"/>
                </a:lnTo>
                <a:lnTo>
                  <a:pt x="207645" y="336550"/>
                </a:lnTo>
                <a:lnTo>
                  <a:pt x="214375" y="332740"/>
                </a:lnTo>
                <a:lnTo>
                  <a:pt x="221106" y="330200"/>
                </a:lnTo>
                <a:lnTo>
                  <a:pt x="227711" y="325120"/>
                </a:lnTo>
                <a:lnTo>
                  <a:pt x="235635" y="317500"/>
                </a:lnTo>
                <a:lnTo>
                  <a:pt x="199008" y="317500"/>
                </a:lnTo>
                <a:lnTo>
                  <a:pt x="189611" y="314960"/>
                </a:lnTo>
                <a:lnTo>
                  <a:pt x="158750" y="289560"/>
                </a:lnTo>
                <a:lnTo>
                  <a:pt x="155955" y="284480"/>
                </a:lnTo>
                <a:lnTo>
                  <a:pt x="153035" y="280670"/>
                </a:lnTo>
                <a:lnTo>
                  <a:pt x="151256" y="275590"/>
                </a:lnTo>
                <a:lnTo>
                  <a:pt x="149732" y="265430"/>
                </a:lnTo>
                <a:lnTo>
                  <a:pt x="150114" y="261620"/>
                </a:lnTo>
                <a:lnTo>
                  <a:pt x="151765" y="256540"/>
                </a:lnTo>
                <a:lnTo>
                  <a:pt x="153289" y="251460"/>
                </a:lnTo>
                <a:lnTo>
                  <a:pt x="156210" y="247650"/>
                </a:lnTo>
                <a:lnTo>
                  <a:pt x="165226" y="238760"/>
                </a:lnTo>
                <a:lnTo>
                  <a:pt x="169925" y="234950"/>
                </a:lnTo>
                <a:lnTo>
                  <a:pt x="179577" y="232410"/>
                </a:lnTo>
                <a:lnTo>
                  <a:pt x="229057" y="232410"/>
                </a:lnTo>
                <a:lnTo>
                  <a:pt x="223774" y="227330"/>
                </a:lnTo>
                <a:lnTo>
                  <a:pt x="217043" y="222250"/>
                </a:lnTo>
                <a:lnTo>
                  <a:pt x="210185" y="218440"/>
                </a:lnTo>
                <a:lnTo>
                  <a:pt x="203200" y="214630"/>
                </a:lnTo>
                <a:lnTo>
                  <a:pt x="189483" y="212090"/>
                </a:lnTo>
                <a:close/>
              </a:path>
              <a:path w="469265" h="437514">
                <a:moveTo>
                  <a:pt x="229057" y="232410"/>
                </a:moveTo>
                <a:lnTo>
                  <a:pt x="184276" y="232410"/>
                </a:lnTo>
                <a:lnTo>
                  <a:pt x="189102" y="233680"/>
                </a:lnTo>
                <a:lnTo>
                  <a:pt x="198374" y="236220"/>
                </a:lnTo>
                <a:lnTo>
                  <a:pt x="220852" y="255270"/>
                </a:lnTo>
                <a:lnTo>
                  <a:pt x="224663" y="259080"/>
                </a:lnTo>
                <a:lnTo>
                  <a:pt x="227456" y="264160"/>
                </a:lnTo>
                <a:lnTo>
                  <a:pt x="230377" y="269240"/>
                </a:lnTo>
                <a:lnTo>
                  <a:pt x="232155" y="273050"/>
                </a:lnTo>
                <a:lnTo>
                  <a:pt x="233679" y="283210"/>
                </a:lnTo>
                <a:lnTo>
                  <a:pt x="233299" y="287020"/>
                </a:lnTo>
                <a:lnTo>
                  <a:pt x="233172" y="288290"/>
                </a:lnTo>
                <a:lnTo>
                  <a:pt x="231521" y="292100"/>
                </a:lnTo>
                <a:lnTo>
                  <a:pt x="229997" y="297180"/>
                </a:lnTo>
                <a:lnTo>
                  <a:pt x="227075" y="302260"/>
                </a:lnTo>
                <a:lnTo>
                  <a:pt x="222757" y="306070"/>
                </a:lnTo>
                <a:lnTo>
                  <a:pt x="218058" y="311150"/>
                </a:lnTo>
                <a:lnTo>
                  <a:pt x="213360" y="313690"/>
                </a:lnTo>
                <a:lnTo>
                  <a:pt x="199008" y="317500"/>
                </a:lnTo>
                <a:lnTo>
                  <a:pt x="235635" y="317500"/>
                </a:lnTo>
                <a:lnTo>
                  <a:pt x="252602" y="283210"/>
                </a:lnTo>
                <a:lnTo>
                  <a:pt x="251460" y="269240"/>
                </a:lnTo>
                <a:lnTo>
                  <a:pt x="230377" y="233680"/>
                </a:lnTo>
                <a:lnTo>
                  <a:pt x="229057" y="232410"/>
                </a:lnTo>
                <a:close/>
              </a:path>
              <a:path w="469265" h="437514">
                <a:moveTo>
                  <a:pt x="277495" y="125730"/>
                </a:moveTo>
                <a:lnTo>
                  <a:pt x="262381" y="125730"/>
                </a:lnTo>
                <a:lnTo>
                  <a:pt x="259715" y="127000"/>
                </a:lnTo>
                <a:lnTo>
                  <a:pt x="256921" y="128270"/>
                </a:lnTo>
                <a:lnTo>
                  <a:pt x="254126" y="128270"/>
                </a:lnTo>
                <a:lnTo>
                  <a:pt x="251332" y="130810"/>
                </a:lnTo>
                <a:lnTo>
                  <a:pt x="245745" y="134620"/>
                </a:lnTo>
                <a:lnTo>
                  <a:pt x="243077" y="137160"/>
                </a:lnTo>
                <a:lnTo>
                  <a:pt x="235330" y="144780"/>
                </a:lnTo>
                <a:lnTo>
                  <a:pt x="231267" y="149860"/>
                </a:lnTo>
                <a:lnTo>
                  <a:pt x="228600" y="156210"/>
                </a:lnTo>
                <a:lnTo>
                  <a:pt x="225805" y="162560"/>
                </a:lnTo>
                <a:lnTo>
                  <a:pt x="224536" y="168910"/>
                </a:lnTo>
                <a:lnTo>
                  <a:pt x="224628" y="171450"/>
                </a:lnTo>
                <a:lnTo>
                  <a:pt x="224674" y="172720"/>
                </a:lnTo>
                <a:lnTo>
                  <a:pt x="224766" y="175260"/>
                </a:lnTo>
                <a:lnTo>
                  <a:pt x="224859" y="177800"/>
                </a:lnTo>
                <a:lnTo>
                  <a:pt x="224951" y="180340"/>
                </a:lnTo>
                <a:lnTo>
                  <a:pt x="225044" y="182880"/>
                </a:lnTo>
                <a:lnTo>
                  <a:pt x="227075" y="190500"/>
                </a:lnTo>
                <a:lnTo>
                  <a:pt x="230758" y="196850"/>
                </a:lnTo>
                <a:lnTo>
                  <a:pt x="233904" y="203200"/>
                </a:lnTo>
                <a:lnTo>
                  <a:pt x="237823" y="208280"/>
                </a:lnTo>
                <a:lnTo>
                  <a:pt x="242528" y="214630"/>
                </a:lnTo>
                <a:lnTo>
                  <a:pt x="248030" y="220980"/>
                </a:lnTo>
                <a:lnTo>
                  <a:pt x="253154" y="224790"/>
                </a:lnTo>
                <a:lnTo>
                  <a:pt x="258254" y="229870"/>
                </a:lnTo>
                <a:lnTo>
                  <a:pt x="263354" y="233680"/>
                </a:lnTo>
                <a:lnTo>
                  <a:pt x="268477" y="236220"/>
                </a:lnTo>
                <a:lnTo>
                  <a:pt x="275208" y="240030"/>
                </a:lnTo>
                <a:lnTo>
                  <a:pt x="281940" y="242570"/>
                </a:lnTo>
                <a:lnTo>
                  <a:pt x="295021" y="243840"/>
                </a:lnTo>
                <a:lnTo>
                  <a:pt x="301498" y="242570"/>
                </a:lnTo>
                <a:lnTo>
                  <a:pt x="313944" y="237490"/>
                </a:lnTo>
                <a:lnTo>
                  <a:pt x="319913" y="233680"/>
                </a:lnTo>
                <a:lnTo>
                  <a:pt x="325627" y="227330"/>
                </a:lnTo>
                <a:lnTo>
                  <a:pt x="328422" y="224790"/>
                </a:lnTo>
                <a:lnTo>
                  <a:pt x="330835" y="222250"/>
                </a:lnTo>
                <a:lnTo>
                  <a:pt x="291083" y="222250"/>
                </a:lnTo>
                <a:lnTo>
                  <a:pt x="286639" y="220980"/>
                </a:lnTo>
                <a:lnTo>
                  <a:pt x="281940" y="219710"/>
                </a:lnTo>
                <a:lnTo>
                  <a:pt x="277114" y="215900"/>
                </a:lnTo>
                <a:lnTo>
                  <a:pt x="272288" y="213360"/>
                </a:lnTo>
                <a:lnTo>
                  <a:pt x="246628" y="182880"/>
                </a:lnTo>
                <a:lnTo>
                  <a:pt x="244173" y="168910"/>
                </a:lnTo>
                <a:lnTo>
                  <a:pt x="245363" y="162560"/>
                </a:lnTo>
                <a:lnTo>
                  <a:pt x="266319" y="142240"/>
                </a:lnTo>
                <a:lnTo>
                  <a:pt x="269494" y="140970"/>
                </a:lnTo>
                <a:lnTo>
                  <a:pt x="272415" y="140970"/>
                </a:lnTo>
                <a:lnTo>
                  <a:pt x="275336" y="139700"/>
                </a:lnTo>
                <a:lnTo>
                  <a:pt x="283591" y="139700"/>
                </a:lnTo>
                <a:lnTo>
                  <a:pt x="285242" y="137160"/>
                </a:lnTo>
                <a:lnTo>
                  <a:pt x="285369" y="135890"/>
                </a:lnTo>
                <a:lnTo>
                  <a:pt x="284606" y="133350"/>
                </a:lnTo>
                <a:lnTo>
                  <a:pt x="283337" y="132080"/>
                </a:lnTo>
                <a:lnTo>
                  <a:pt x="279907" y="128270"/>
                </a:lnTo>
                <a:lnTo>
                  <a:pt x="279019" y="127000"/>
                </a:lnTo>
                <a:lnTo>
                  <a:pt x="277495" y="125730"/>
                </a:lnTo>
                <a:close/>
              </a:path>
              <a:path w="469265" h="437514">
                <a:moveTo>
                  <a:pt x="332867" y="180340"/>
                </a:moveTo>
                <a:lnTo>
                  <a:pt x="327151" y="180340"/>
                </a:lnTo>
                <a:lnTo>
                  <a:pt x="326390" y="184150"/>
                </a:lnTo>
                <a:lnTo>
                  <a:pt x="326263" y="186690"/>
                </a:lnTo>
                <a:lnTo>
                  <a:pt x="325754" y="189230"/>
                </a:lnTo>
                <a:lnTo>
                  <a:pt x="318262" y="209550"/>
                </a:lnTo>
                <a:lnTo>
                  <a:pt x="311403" y="217170"/>
                </a:lnTo>
                <a:lnTo>
                  <a:pt x="307721" y="219710"/>
                </a:lnTo>
                <a:lnTo>
                  <a:pt x="303656" y="220980"/>
                </a:lnTo>
                <a:lnTo>
                  <a:pt x="299720" y="222250"/>
                </a:lnTo>
                <a:lnTo>
                  <a:pt x="330835" y="222250"/>
                </a:lnTo>
                <a:lnTo>
                  <a:pt x="332867" y="218440"/>
                </a:lnTo>
                <a:lnTo>
                  <a:pt x="334899" y="215900"/>
                </a:lnTo>
                <a:lnTo>
                  <a:pt x="336550" y="212090"/>
                </a:lnTo>
                <a:lnTo>
                  <a:pt x="339344" y="207010"/>
                </a:lnTo>
                <a:lnTo>
                  <a:pt x="340360" y="203200"/>
                </a:lnTo>
                <a:lnTo>
                  <a:pt x="341629" y="198120"/>
                </a:lnTo>
                <a:lnTo>
                  <a:pt x="342011" y="195580"/>
                </a:lnTo>
                <a:lnTo>
                  <a:pt x="342011" y="193040"/>
                </a:lnTo>
                <a:lnTo>
                  <a:pt x="341756" y="190500"/>
                </a:lnTo>
                <a:lnTo>
                  <a:pt x="341502" y="190500"/>
                </a:lnTo>
                <a:lnTo>
                  <a:pt x="340995" y="189230"/>
                </a:lnTo>
                <a:lnTo>
                  <a:pt x="340614" y="189230"/>
                </a:lnTo>
                <a:lnTo>
                  <a:pt x="340105" y="187960"/>
                </a:lnTo>
                <a:lnTo>
                  <a:pt x="339471" y="186690"/>
                </a:lnTo>
                <a:lnTo>
                  <a:pt x="338708" y="186690"/>
                </a:lnTo>
                <a:lnTo>
                  <a:pt x="337947" y="185420"/>
                </a:lnTo>
                <a:lnTo>
                  <a:pt x="336930" y="184150"/>
                </a:lnTo>
                <a:lnTo>
                  <a:pt x="335788" y="182880"/>
                </a:lnTo>
                <a:lnTo>
                  <a:pt x="334645" y="182880"/>
                </a:lnTo>
                <a:lnTo>
                  <a:pt x="332867" y="180340"/>
                </a:lnTo>
                <a:close/>
              </a:path>
              <a:path w="469265" h="437514">
                <a:moveTo>
                  <a:pt x="330453" y="179070"/>
                </a:moveTo>
                <a:lnTo>
                  <a:pt x="328675" y="179070"/>
                </a:lnTo>
                <a:lnTo>
                  <a:pt x="328295" y="180340"/>
                </a:lnTo>
                <a:lnTo>
                  <a:pt x="331216" y="180340"/>
                </a:lnTo>
                <a:lnTo>
                  <a:pt x="330453" y="179070"/>
                </a:lnTo>
                <a:close/>
              </a:path>
              <a:path w="469265" h="437514">
                <a:moveTo>
                  <a:pt x="303656" y="82550"/>
                </a:moveTo>
                <a:lnTo>
                  <a:pt x="299720" y="82550"/>
                </a:lnTo>
                <a:lnTo>
                  <a:pt x="298830" y="83820"/>
                </a:lnTo>
                <a:lnTo>
                  <a:pt x="297815" y="83820"/>
                </a:lnTo>
                <a:lnTo>
                  <a:pt x="296672" y="85090"/>
                </a:lnTo>
                <a:lnTo>
                  <a:pt x="295401" y="86360"/>
                </a:lnTo>
                <a:lnTo>
                  <a:pt x="292607" y="88900"/>
                </a:lnTo>
                <a:lnTo>
                  <a:pt x="291465" y="90170"/>
                </a:lnTo>
                <a:lnTo>
                  <a:pt x="290702" y="91440"/>
                </a:lnTo>
                <a:lnTo>
                  <a:pt x="289814" y="92710"/>
                </a:lnTo>
                <a:lnTo>
                  <a:pt x="289305" y="93980"/>
                </a:lnTo>
                <a:lnTo>
                  <a:pt x="288925" y="93980"/>
                </a:lnTo>
                <a:lnTo>
                  <a:pt x="288798" y="96520"/>
                </a:lnTo>
                <a:lnTo>
                  <a:pt x="289051" y="97790"/>
                </a:lnTo>
                <a:lnTo>
                  <a:pt x="289560" y="97790"/>
                </a:lnTo>
                <a:lnTo>
                  <a:pt x="368553" y="176530"/>
                </a:lnTo>
                <a:lnTo>
                  <a:pt x="369570" y="177800"/>
                </a:lnTo>
                <a:lnTo>
                  <a:pt x="372872" y="177800"/>
                </a:lnTo>
                <a:lnTo>
                  <a:pt x="373761" y="176530"/>
                </a:lnTo>
                <a:lnTo>
                  <a:pt x="374903" y="175260"/>
                </a:lnTo>
                <a:lnTo>
                  <a:pt x="375920" y="175260"/>
                </a:lnTo>
                <a:lnTo>
                  <a:pt x="377063" y="173990"/>
                </a:lnTo>
                <a:lnTo>
                  <a:pt x="378587" y="172720"/>
                </a:lnTo>
                <a:lnTo>
                  <a:pt x="379983" y="171450"/>
                </a:lnTo>
                <a:lnTo>
                  <a:pt x="382016" y="168910"/>
                </a:lnTo>
                <a:lnTo>
                  <a:pt x="382777" y="167640"/>
                </a:lnTo>
                <a:lnTo>
                  <a:pt x="383286" y="166370"/>
                </a:lnTo>
                <a:lnTo>
                  <a:pt x="383667" y="166370"/>
                </a:lnTo>
                <a:lnTo>
                  <a:pt x="383794" y="163830"/>
                </a:lnTo>
                <a:lnTo>
                  <a:pt x="383540" y="162560"/>
                </a:lnTo>
                <a:lnTo>
                  <a:pt x="383158" y="162560"/>
                </a:lnTo>
                <a:lnTo>
                  <a:pt x="303656" y="82550"/>
                </a:lnTo>
                <a:close/>
              </a:path>
              <a:path w="469265" h="437514">
                <a:moveTo>
                  <a:pt x="401751" y="83820"/>
                </a:moveTo>
                <a:lnTo>
                  <a:pt x="387223" y="83820"/>
                </a:lnTo>
                <a:lnTo>
                  <a:pt x="385445" y="88900"/>
                </a:lnTo>
                <a:lnTo>
                  <a:pt x="384873" y="92710"/>
                </a:lnTo>
                <a:lnTo>
                  <a:pt x="384937" y="99060"/>
                </a:lnTo>
                <a:lnTo>
                  <a:pt x="385318" y="104140"/>
                </a:lnTo>
                <a:lnTo>
                  <a:pt x="386588" y="109220"/>
                </a:lnTo>
                <a:lnTo>
                  <a:pt x="388620" y="114300"/>
                </a:lnTo>
                <a:lnTo>
                  <a:pt x="397128" y="135890"/>
                </a:lnTo>
                <a:lnTo>
                  <a:pt x="398399" y="138430"/>
                </a:lnTo>
                <a:lnTo>
                  <a:pt x="399923" y="142240"/>
                </a:lnTo>
                <a:lnTo>
                  <a:pt x="400557" y="143510"/>
                </a:lnTo>
                <a:lnTo>
                  <a:pt x="401066" y="144780"/>
                </a:lnTo>
                <a:lnTo>
                  <a:pt x="401954" y="146050"/>
                </a:lnTo>
                <a:lnTo>
                  <a:pt x="404368" y="146050"/>
                </a:lnTo>
                <a:lnTo>
                  <a:pt x="405129" y="144780"/>
                </a:lnTo>
                <a:lnTo>
                  <a:pt x="406653" y="143510"/>
                </a:lnTo>
                <a:lnTo>
                  <a:pt x="407543" y="143510"/>
                </a:lnTo>
                <a:lnTo>
                  <a:pt x="409448" y="140970"/>
                </a:lnTo>
                <a:lnTo>
                  <a:pt x="412115" y="138430"/>
                </a:lnTo>
                <a:lnTo>
                  <a:pt x="413385" y="137160"/>
                </a:lnTo>
                <a:lnTo>
                  <a:pt x="415290" y="134620"/>
                </a:lnTo>
                <a:lnTo>
                  <a:pt x="415925" y="134620"/>
                </a:lnTo>
                <a:lnTo>
                  <a:pt x="416687" y="132080"/>
                </a:lnTo>
                <a:lnTo>
                  <a:pt x="416687" y="129540"/>
                </a:lnTo>
                <a:lnTo>
                  <a:pt x="416305" y="128270"/>
                </a:lnTo>
                <a:lnTo>
                  <a:pt x="415925" y="128270"/>
                </a:lnTo>
                <a:lnTo>
                  <a:pt x="406780" y="105410"/>
                </a:lnTo>
                <a:lnTo>
                  <a:pt x="404875" y="101600"/>
                </a:lnTo>
                <a:lnTo>
                  <a:pt x="403478" y="97790"/>
                </a:lnTo>
                <a:lnTo>
                  <a:pt x="402717" y="93980"/>
                </a:lnTo>
                <a:lnTo>
                  <a:pt x="401827" y="91440"/>
                </a:lnTo>
                <a:lnTo>
                  <a:pt x="401751" y="83820"/>
                </a:lnTo>
                <a:close/>
              </a:path>
              <a:path w="469265" h="437514">
                <a:moveTo>
                  <a:pt x="275336" y="124460"/>
                </a:moveTo>
                <a:lnTo>
                  <a:pt x="267462" y="124460"/>
                </a:lnTo>
                <a:lnTo>
                  <a:pt x="264922" y="125730"/>
                </a:lnTo>
                <a:lnTo>
                  <a:pt x="276098" y="125730"/>
                </a:lnTo>
                <a:lnTo>
                  <a:pt x="275336" y="124460"/>
                </a:lnTo>
                <a:close/>
              </a:path>
              <a:path w="469265" h="437514">
                <a:moveTo>
                  <a:pt x="448786" y="58420"/>
                </a:moveTo>
                <a:lnTo>
                  <a:pt x="420243" y="58420"/>
                </a:lnTo>
                <a:lnTo>
                  <a:pt x="453517" y="91440"/>
                </a:lnTo>
                <a:lnTo>
                  <a:pt x="453898" y="92710"/>
                </a:lnTo>
                <a:lnTo>
                  <a:pt x="456183" y="92710"/>
                </a:lnTo>
                <a:lnTo>
                  <a:pt x="458724" y="91440"/>
                </a:lnTo>
                <a:lnTo>
                  <a:pt x="459740" y="90170"/>
                </a:lnTo>
                <a:lnTo>
                  <a:pt x="460755" y="90170"/>
                </a:lnTo>
                <a:lnTo>
                  <a:pt x="462025" y="88900"/>
                </a:lnTo>
                <a:lnTo>
                  <a:pt x="464947" y="86360"/>
                </a:lnTo>
                <a:lnTo>
                  <a:pt x="466978" y="83820"/>
                </a:lnTo>
                <a:lnTo>
                  <a:pt x="467741" y="82550"/>
                </a:lnTo>
                <a:lnTo>
                  <a:pt x="468375" y="81280"/>
                </a:lnTo>
                <a:lnTo>
                  <a:pt x="468629" y="81280"/>
                </a:lnTo>
                <a:lnTo>
                  <a:pt x="469011" y="80010"/>
                </a:lnTo>
                <a:lnTo>
                  <a:pt x="468883" y="78740"/>
                </a:lnTo>
                <a:lnTo>
                  <a:pt x="468502" y="77470"/>
                </a:lnTo>
                <a:lnTo>
                  <a:pt x="467995" y="77470"/>
                </a:lnTo>
                <a:lnTo>
                  <a:pt x="448786" y="58420"/>
                </a:lnTo>
                <a:close/>
              </a:path>
              <a:path w="469265" h="437514">
                <a:moveTo>
                  <a:pt x="389381" y="0"/>
                </a:moveTo>
                <a:lnTo>
                  <a:pt x="383413" y="0"/>
                </a:lnTo>
                <a:lnTo>
                  <a:pt x="381507" y="1270"/>
                </a:lnTo>
                <a:lnTo>
                  <a:pt x="380111" y="2540"/>
                </a:lnTo>
                <a:lnTo>
                  <a:pt x="378332" y="3810"/>
                </a:lnTo>
                <a:lnTo>
                  <a:pt x="376300" y="6350"/>
                </a:lnTo>
                <a:lnTo>
                  <a:pt x="368173" y="12700"/>
                </a:lnTo>
                <a:lnTo>
                  <a:pt x="360679" y="20320"/>
                </a:lnTo>
                <a:lnTo>
                  <a:pt x="339217" y="54610"/>
                </a:lnTo>
                <a:lnTo>
                  <a:pt x="338454" y="58420"/>
                </a:lnTo>
                <a:lnTo>
                  <a:pt x="338454" y="64770"/>
                </a:lnTo>
                <a:lnTo>
                  <a:pt x="341502" y="74930"/>
                </a:lnTo>
                <a:lnTo>
                  <a:pt x="344170" y="78740"/>
                </a:lnTo>
                <a:lnTo>
                  <a:pt x="353695" y="87630"/>
                </a:lnTo>
                <a:lnTo>
                  <a:pt x="360045" y="91440"/>
                </a:lnTo>
                <a:lnTo>
                  <a:pt x="373761" y="91440"/>
                </a:lnTo>
                <a:lnTo>
                  <a:pt x="380492" y="88900"/>
                </a:lnTo>
                <a:lnTo>
                  <a:pt x="387223" y="83820"/>
                </a:lnTo>
                <a:lnTo>
                  <a:pt x="401751" y="83820"/>
                </a:lnTo>
                <a:lnTo>
                  <a:pt x="401853" y="82550"/>
                </a:lnTo>
                <a:lnTo>
                  <a:pt x="401954" y="81280"/>
                </a:lnTo>
                <a:lnTo>
                  <a:pt x="402844" y="78740"/>
                </a:lnTo>
                <a:lnTo>
                  <a:pt x="405638" y="73660"/>
                </a:lnTo>
                <a:lnTo>
                  <a:pt x="371982" y="73660"/>
                </a:lnTo>
                <a:lnTo>
                  <a:pt x="356616" y="57150"/>
                </a:lnTo>
                <a:lnTo>
                  <a:pt x="357377" y="50800"/>
                </a:lnTo>
                <a:lnTo>
                  <a:pt x="358521" y="48260"/>
                </a:lnTo>
                <a:lnTo>
                  <a:pt x="360552" y="44450"/>
                </a:lnTo>
                <a:lnTo>
                  <a:pt x="362457" y="40640"/>
                </a:lnTo>
                <a:lnTo>
                  <a:pt x="365505" y="36830"/>
                </a:lnTo>
                <a:lnTo>
                  <a:pt x="371348" y="31750"/>
                </a:lnTo>
                <a:lnTo>
                  <a:pt x="373506" y="29210"/>
                </a:lnTo>
                <a:lnTo>
                  <a:pt x="378078" y="25400"/>
                </a:lnTo>
                <a:lnTo>
                  <a:pt x="380492" y="22860"/>
                </a:lnTo>
                <a:lnTo>
                  <a:pt x="382777" y="21590"/>
                </a:lnTo>
                <a:lnTo>
                  <a:pt x="411649" y="21590"/>
                </a:lnTo>
                <a:lnTo>
                  <a:pt x="391160" y="1270"/>
                </a:lnTo>
                <a:lnTo>
                  <a:pt x="389381" y="0"/>
                </a:lnTo>
                <a:close/>
              </a:path>
              <a:path w="469265" h="437514">
                <a:moveTo>
                  <a:pt x="272669" y="49530"/>
                </a:moveTo>
                <a:lnTo>
                  <a:pt x="267843" y="49530"/>
                </a:lnTo>
                <a:lnTo>
                  <a:pt x="264922" y="52070"/>
                </a:lnTo>
                <a:lnTo>
                  <a:pt x="261493" y="54610"/>
                </a:lnTo>
                <a:lnTo>
                  <a:pt x="258064" y="58420"/>
                </a:lnTo>
                <a:lnTo>
                  <a:pt x="256286" y="62230"/>
                </a:lnTo>
                <a:lnTo>
                  <a:pt x="256158" y="63500"/>
                </a:lnTo>
                <a:lnTo>
                  <a:pt x="256158" y="67310"/>
                </a:lnTo>
                <a:lnTo>
                  <a:pt x="257810" y="69850"/>
                </a:lnTo>
                <a:lnTo>
                  <a:pt x="264541" y="76200"/>
                </a:lnTo>
                <a:lnTo>
                  <a:pt x="267462" y="77470"/>
                </a:lnTo>
                <a:lnTo>
                  <a:pt x="272415" y="77470"/>
                </a:lnTo>
                <a:lnTo>
                  <a:pt x="275336" y="76200"/>
                </a:lnTo>
                <a:lnTo>
                  <a:pt x="282194" y="69850"/>
                </a:lnTo>
                <a:lnTo>
                  <a:pt x="283972" y="66040"/>
                </a:lnTo>
                <a:lnTo>
                  <a:pt x="284099" y="60960"/>
                </a:lnTo>
                <a:lnTo>
                  <a:pt x="282321" y="58420"/>
                </a:lnTo>
                <a:lnTo>
                  <a:pt x="279019" y="54610"/>
                </a:lnTo>
                <a:lnTo>
                  <a:pt x="275590" y="52070"/>
                </a:lnTo>
                <a:lnTo>
                  <a:pt x="272669" y="49530"/>
                </a:lnTo>
                <a:close/>
              </a:path>
              <a:path w="469265" h="437514">
                <a:moveTo>
                  <a:pt x="411649" y="21590"/>
                </a:moveTo>
                <a:lnTo>
                  <a:pt x="382777" y="21590"/>
                </a:lnTo>
                <a:lnTo>
                  <a:pt x="409575" y="48260"/>
                </a:lnTo>
                <a:lnTo>
                  <a:pt x="393065" y="64770"/>
                </a:lnTo>
                <a:lnTo>
                  <a:pt x="389254" y="67310"/>
                </a:lnTo>
                <a:lnTo>
                  <a:pt x="386079" y="69850"/>
                </a:lnTo>
                <a:lnTo>
                  <a:pt x="383031" y="71120"/>
                </a:lnTo>
                <a:lnTo>
                  <a:pt x="380111" y="72390"/>
                </a:lnTo>
                <a:lnTo>
                  <a:pt x="377317" y="73660"/>
                </a:lnTo>
                <a:lnTo>
                  <a:pt x="405638" y="73660"/>
                </a:lnTo>
                <a:lnTo>
                  <a:pt x="408177" y="71120"/>
                </a:lnTo>
                <a:lnTo>
                  <a:pt x="411861" y="67310"/>
                </a:lnTo>
                <a:lnTo>
                  <a:pt x="420243" y="58420"/>
                </a:lnTo>
                <a:lnTo>
                  <a:pt x="448786" y="58420"/>
                </a:lnTo>
                <a:lnTo>
                  <a:pt x="411649" y="2159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35" name="object 35"/>
          <p:cNvGrpSpPr/>
          <p:nvPr/>
        </p:nvGrpSpPr>
        <p:grpSpPr>
          <a:xfrm>
            <a:off x="7621523" y="4345304"/>
            <a:ext cx="1887220" cy="648335"/>
            <a:chOff x="7621523" y="4345304"/>
            <a:chExt cx="1887220" cy="648335"/>
          </a:xfrm>
        </p:grpSpPr>
        <p:pic>
          <p:nvPicPr>
            <p:cNvPr id="36" name="object 36"/>
            <p:cNvPicPr/>
            <p:nvPr/>
          </p:nvPicPr>
          <p:blipFill>
            <a:blip r:embed="rId5" cstate="print"/>
            <a:stretch>
              <a:fillRect/>
            </a:stretch>
          </p:blipFill>
          <p:spPr>
            <a:xfrm>
              <a:off x="7621523" y="4345304"/>
              <a:ext cx="1183385" cy="648081"/>
            </a:xfrm>
            <a:prstGeom prst="rect">
              <a:avLst/>
            </a:prstGeom>
          </p:spPr>
        </p:pic>
        <p:pic>
          <p:nvPicPr>
            <p:cNvPr id="37" name="object 37"/>
            <p:cNvPicPr/>
            <p:nvPr/>
          </p:nvPicPr>
          <p:blipFill>
            <a:blip r:embed="rId6" cstate="print"/>
            <a:stretch>
              <a:fillRect/>
            </a:stretch>
          </p:blipFill>
          <p:spPr>
            <a:xfrm>
              <a:off x="8836151" y="4355210"/>
              <a:ext cx="672338" cy="614680"/>
            </a:xfrm>
            <a:prstGeom prst="rect">
              <a:avLst/>
            </a:prstGeom>
          </p:spPr>
        </p:pic>
      </p:grpSp>
      <p:pic>
        <p:nvPicPr>
          <p:cNvPr id="38" name="object 38"/>
          <p:cNvPicPr/>
          <p:nvPr/>
        </p:nvPicPr>
        <p:blipFill>
          <a:blip r:embed="rId7" cstate="print"/>
          <a:stretch>
            <a:fillRect/>
          </a:stretch>
        </p:blipFill>
        <p:spPr>
          <a:xfrm>
            <a:off x="9671177" y="4344796"/>
            <a:ext cx="541020" cy="543559"/>
          </a:xfrm>
          <a:prstGeom prst="rect">
            <a:avLst/>
          </a:prstGeom>
        </p:spPr>
      </p:pic>
      <p:pic>
        <p:nvPicPr>
          <p:cNvPr id="39" name="object 39"/>
          <p:cNvPicPr/>
          <p:nvPr/>
        </p:nvPicPr>
        <p:blipFill>
          <a:blip r:embed="rId8" cstate="print"/>
          <a:stretch>
            <a:fillRect/>
          </a:stretch>
        </p:blipFill>
        <p:spPr>
          <a:xfrm>
            <a:off x="10289031" y="4344161"/>
            <a:ext cx="626491" cy="594360"/>
          </a:xfrm>
          <a:prstGeom prst="rect">
            <a:avLst/>
          </a:prstGeom>
        </p:spPr>
      </p:pic>
      <p:sp>
        <p:nvSpPr>
          <p:cNvPr id="40" name="object 40"/>
          <p:cNvSpPr txBox="1"/>
          <p:nvPr/>
        </p:nvSpPr>
        <p:spPr>
          <a:xfrm>
            <a:off x="9031605" y="5579161"/>
            <a:ext cx="2096135"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heavy" strike="noStrike" kern="0" cap="none" spc="-10" normalizeH="0" baseline="0" noProof="0" dirty="0">
                <a:ln>
                  <a:noFill/>
                </a:ln>
                <a:solidFill>
                  <a:srgbClr val="2997E2"/>
                </a:solidFill>
                <a:effectLst/>
                <a:uLnTx/>
                <a:uFill>
                  <a:solidFill>
                    <a:srgbClr val="2997E2"/>
                  </a:solidFill>
                </a:uFill>
                <a:latin typeface="Times New Roman"/>
                <a:cs typeface="Times New Roman"/>
                <a:hlinkClick r:id="rId9"/>
              </a:rPr>
              <a:t>www.clinicaltrials.gov</a:t>
            </a: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p:txBody>
      </p:sp>
    </p:spTree>
    <p:extLst>
      <p:ext uri="{BB962C8B-B14F-4D97-AF65-F5344CB8AC3E}">
        <p14:creationId xmlns:p14="http://schemas.microsoft.com/office/powerpoint/2010/main" val="19651459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39495" y="358140"/>
            <a:ext cx="1149096" cy="630936"/>
          </a:xfrm>
          <a:prstGeom prst="rect">
            <a:avLst/>
          </a:prstGeom>
        </p:spPr>
      </p:pic>
      <p:sp>
        <p:nvSpPr>
          <p:cNvPr id="3" name="object 3"/>
          <p:cNvSpPr txBox="1">
            <a:spLocks noGrp="1"/>
          </p:cNvSpPr>
          <p:nvPr>
            <p:ph type="title"/>
          </p:nvPr>
        </p:nvSpPr>
        <p:spPr>
          <a:xfrm>
            <a:off x="2675889" y="368935"/>
            <a:ext cx="7409180" cy="878840"/>
          </a:xfrm>
          <a:prstGeom prst="rect">
            <a:avLst/>
          </a:prstGeom>
        </p:spPr>
        <p:txBody>
          <a:bodyPr vert="horz" wrap="square" lIns="0" tIns="12065" rIns="0" bIns="0" rtlCol="0">
            <a:spAutoFit/>
          </a:bodyPr>
          <a:lstStyle/>
          <a:p>
            <a:pPr marL="2157095" marR="5080" indent="-2145030">
              <a:lnSpc>
                <a:spcPct val="100000"/>
              </a:lnSpc>
              <a:spcBef>
                <a:spcPts val="95"/>
              </a:spcBef>
            </a:pPr>
            <a:r>
              <a:rPr spc="-10" dirty="0">
                <a:latin typeface="Calibri"/>
                <a:cs typeface="Calibri"/>
              </a:rPr>
              <a:t>Відсоток</a:t>
            </a:r>
            <a:r>
              <a:rPr spc="-80" dirty="0">
                <a:latin typeface="Calibri"/>
                <a:cs typeface="Calibri"/>
              </a:rPr>
              <a:t> </a:t>
            </a:r>
            <a:r>
              <a:rPr spc="-10" dirty="0">
                <a:latin typeface="Calibri"/>
                <a:cs typeface="Calibri"/>
              </a:rPr>
              <a:t>зареєстрованих</a:t>
            </a:r>
            <a:r>
              <a:rPr spc="-30" dirty="0">
                <a:latin typeface="Calibri"/>
                <a:cs typeface="Calibri"/>
              </a:rPr>
              <a:t> </a:t>
            </a:r>
            <a:r>
              <a:rPr dirty="0">
                <a:latin typeface="Calibri"/>
                <a:cs typeface="Calibri"/>
              </a:rPr>
              <a:t>КВ</a:t>
            </a:r>
            <a:r>
              <a:rPr spc="-65" dirty="0">
                <a:latin typeface="Calibri"/>
                <a:cs typeface="Calibri"/>
              </a:rPr>
              <a:t> </a:t>
            </a:r>
            <a:r>
              <a:rPr dirty="0">
                <a:latin typeface="Calibri"/>
                <a:cs typeface="Calibri"/>
              </a:rPr>
              <a:t>(IV</a:t>
            </a:r>
            <a:r>
              <a:rPr spc="-75" dirty="0">
                <a:latin typeface="Calibri"/>
                <a:cs typeface="Calibri"/>
              </a:rPr>
              <a:t> </a:t>
            </a:r>
            <a:r>
              <a:rPr dirty="0">
                <a:latin typeface="Calibri"/>
                <a:cs typeface="Calibri"/>
              </a:rPr>
              <a:t>фаза)</a:t>
            </a:r>
            <a:r>
              <a:rPr spc="-50" dirty="0">
                <a:latin typeface="Calibri"/>
                <a:cs typeface="Calibri"/>
              </a:rPr>
              <a:t> </a:t>
            </a:r>
            <a:r>
              <a:rPr dirty="0">
                <a:latin typeface="Calibri"/>
                <a:cs typeface="Calibri"/>
              </a:rPr>
              <a:t>станом</a:t>
            </a:r>
            <a:r>
              <a:rPr spc="-70" dirty="0">
                <a:latin typeface="Calibri"/>
                <a:cs typeface="Calibri"/>
              </a:rPr>
              <a:t> </a:t>
            </a:r>
            <a:r>
              <a:rPr spc="-25" dirty="0">
                <a:latin typeface="Calibri"/>
                <a:cs typeface="Calibri"/>
              </a:rPr>
              <a:t>на </a:t>
            </a:r>
            <a:r>
              <a:rPr spc="-20" dirty="0">
                <a:latin typeface="Calibri"/>
                <a:cs typeface="Calibri"/>
              </a:rPr>
              <a:t>ЖОВТЕНЬ</a:t>
            </a:r>
            <a:r>
              <a:rPr spc="-80" dirty="0">
                <a:latin typeface="Calibri"/>
                <a:cs typeface="Calibri"/>
              </a:rPr>
              <a:t> </a:t>
            </a:r>
            <a:r>
              <a:rPr dirty="0">
                <a:latin typeface="Calibri"/>
                <a:cs typeface="Calibri"/>
              </a:rPr>
              <a:t>2019</a:t>
            </a:r>
            <a:r>
              <a:rPr spc="-45" dirty="0">
                <a:latin typeface="Calibri"/>
                <a:cs typeface="Calibri"/>
              </a:rPr>
              <a:t> </a:t>
            </a:r>
            <a:r>
              <a:rPr spc="-20" dirty="0">
                <a:latin typeface="Calibri"/>
                <a:cs typeface="Calibri"/>
              </a:rPr>
              <a:t>року</a:t>
            </a:r>
          </a:p>
        </p:txBody>
      </p:sp>
      <p:sp>
        <p:nvSpPr>
          <p:cNvPr id="4" name="object 4"/>
          <p:cNvSpPr txBox="1"/>
          <p:nvPr/>
        </p:nvSpPr>
        <p:spPr>
          <a:xfrm>
            <a:off x="9031605" y="5579161"/>
            <a:ext cx="2096135"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heavy" strike="noStrike" kern="0" cap="none" spc="-10" normalizeH="0" baseline="0" noProof="0" dirty="0">
                <a:ln>
                  <a:noFill/>
                </a:ln>
                <a:solidFill>
                  <a:srgbClr val="2997E2"/>
                </a:solidFill>
                <a:effectLst/>
                <a:uLnTx/>
                <a:uFill>
                  <a:solidFill>
                    <a:srgbClr val="2997E2"/>
                  </a:solidFill>
                </a:uFill>
                <a:latin typeface="Times New Roman"/>
                <a:cs typeface="Times New Roman"/>
                <a:hlinkClick r:id="rId3"/>
              </a:rPr>
              <a:t>www.clinicaltrials.gov</a:t>
            </a: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p:txBody>
      </p:sp>
      <p:grpSp>
        <p:nvGrpSpPr>
          <p:cNvPr id="5" name="object 5"/>
          <p:cNvGrpSpPr/>
          <p:nvPr/>
        </p:nvGrpSpPr>
        <p:grpSpPr>
          <a:xfrm>
            <a:off x="1821179" y="1818132"/>
            <a:ext cx="8941435" cy="1941830"/>
            <a:chOff x="1821179" y="1818132"/>
            <a:chExt cx="8941435" cy="1941830"/>
          </a:xfrm>
        </p:grpSpPr>
        <p:sp>
          <p:nvSpPr>
            <p:cNvPr id="6" name="object 6"/>
            <p:cNvSpPr/>
            <p:nvPr/>
          </p:nvSpPr>
          <p:spPr>
            <a:xfrm>
              <a:off x="1821179" y="1850136"/>
              <a:ext cx="8941435" cy="1588135"/>
            </a:xfrm>
            <a:custGeom>
              <a:avLst/>
              <a:gdLst/>
              <a:ahLst/>
              <a:cxnLst/>
              <a:rect l="l" t="t" r="r" b="b"/>
              <a:pathLst>
                <a:path w="8941435" h="1588135">
                  <a:moveTo>
                    <a:pt x="0" y="1588008"/>
                  </a:moveTo>
                  <a:lnTo>
                    <a:pt x="219456" y="1588008"/>
                  </a:lnTo>
                </a:path>
                <a:path w="8941435" h="1588135">
                  <a:moveTo>
                    <a:pt x="419100" y="1588008"/>
                  </a:moveTo>
                  <a:lnTo>
                    <a:pt x="858012" y="1588008"/>
                  </a:lnTo>
                </a:path>
                <a:path w="8941435" h="1588135">
                  <a:moveTo>
                    <a:pt x="1057656" y="1588008"/>
                  </a:moveTo>
                  <a:lnTo>
                    <a:pt x="8941308" y="1588008"/>
                  </a:lnTo>
                </a:path>
                <a:path w="8941435" h="1588135">
                  <a:moveTo>
                    <a:pt x="0" y="1271015"/>
                  </a:moveTo>
                  <a:lnTo>
                    <a:pt x="219456" y="1271015"/>
                  </a:lnTo>
                </a:path>
                <a:path w="8941435" h="1588135">
                  <a:moveTo>
                    <a:pt x="419100" y="1271015"/>
                  </a:moveTo>
                  <a:lnTo>
                    <a:pt x="8941308" y="1271015"/>
                  </a:lnTo>
                </a:path>
                <a:path w="8941435" h="1588135">
                  <a:moveTo>
                    <a:pt x="0" y="952500"/>
                  </a:moveTo>
                  <a:lnTo>
                    <a:pt x="219456" y="952500"/>
                  </a:lnTo>
                </a:path>
                <a:path w="8941435" h="1588135">
                  <a:moveTo>
                    <a:pt x="419100" y="952500"/>
                  </a:moveTo>
                  <a:lnTo>
                    <a:pt x="8941308" y="952500"/>
                  </a:lnTo>
                </a:path>
                <a:path w="8941435" h="1588135">
                  <a:moveTo>
                    <a:pt x="0" y="635508"/>
                  </a:moveTo>
                  <a:lnTo>
                    <a:pt x="219456" y="635508"/>
                  </a:lnTo>
                </a:path>
                <a:path w="8941435" h="1588135">
                  <a:moveTo>
                    <a:pt x="419100" y="635508"/>
                  </a:moveTo>
                  <a:lnTo>
                    <a:pt x="8941308" y="635508"/>
                  </a:lnTo>
                </a:path>
                <a:path w="8941435" h="1588135">
                  <a:moveTo>
                    <a:pt x="0" y="318515"/>
                  </a:moveTo>
                  <a:lnTo>
                    <a:pt x="219456" y="318515"/>
                  </a:lnTo>
                </a:path>
                <a:path w="8941435" h="1588135">
                  <a:moveTo>
                    <a:pt x="419100" y="318515"/>
                  </a:moveTo>
                  <a:lnTo>
                    <a:pt x="8941308" y="318515"/>
                  </a:lnTo>
                </a:path>
                <a:path w="8941435" h="1588135">
                  <a:moveTo>
                    <a:pt x="0" y="0"/>
                  </a:moveTo>
                  <a:lnTo>
                    <a:pt x="219456" y="0"/>
                  </a:lnTo>
                </a:path>
                <a:path w="8941435" h="1588135">
                  <a:moveTo>
                    <a:pt x="419100" y="0"/>
                  </a:moveTo>
                  <a:lnTo>
                    <a:pt x="8941308" y="0"/>
                  </a:lnTo>
                </a:path>
              </a:pathLst>
            </a:custGeom>
            <a:ln w="9144">
              <a:solidFill>
                <a:srgbClr val="D9D9D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p:nvPr/>
          </p:nvSpPr>
          <p:spPr>
            <a:xfrm>
              <a:off x="2040636" y="1818131"/>
              <a:ext cx="8502650" cy="1937385"/>
            </a:xfrm>
            <a:custGeom>
              <a:avLst/>
              <a:gdLst/>
              <a:ahLst/>
              <a:cxnLst/>
              <a:rect l="l" t="t" r="r" b="b"/>
              <a:pathLst>
                <a:path w="8502650" h="1937385">
                  <a:moveTo>
                    <a:pt x="199644" y="0"/>
                  </a:moveTo>
                  <a:lnTo>
                    <a:pt x="0" y="0"/>
                  </a:lnTo>
                  <a:lnTo>
                    <a:pt x="0" y="1937004"/>
                  </a:lnTo>
                  <a:lnTo>
                    <a:pt x="199644" y="1937004"/>
                  </a:lnTo>
                  <a:lnTo>
                    <a:pt x="199644" y="0"/>
                  </a:lnTo>
                  <a:close/>
                </a:path>
                <a:path w="8502650" h="1937385">
                  <a:moveTo>
                    <a:pt x="838200" y="1519428"/>
                  </a:moveTo>
                  <a:lnTo>
                    <a:pt x="638556" y="1519428"/>
                  </a:lnTo>
                  <a:lnTo>
                    <a:pt x="638556" y="1937004"/>
                  </a:lnTo>
                  <a:lnTo>
                    <a:pt x="838200" y="1937004"/>
                  </a:lnTo>
                  <a:lnTo>
                    <a:pt x="838200" y="1519428"/>
                  </a:lnTo>
                  <a:close/>
                </a:path>
                <a:path w="8502650" h="1937385">
                  <a:moveTo>
                    <a:pt x="1476756" y="1616964"/>
                  </a:moveTo>
                  <a:lnTo>
                    <a:pt x="1277112" y="1616964"/>
                  </a:lnTo>
                  <a:lnTo>
                    <a:pt x="1277112" y="1937004"/>
                  </a:lnTo>
                  <a:lnTo>
                    <a:pt x="1476756" y="1937004"/>
                  </a:lnTo>
                  <a:lnTo>
                    <a:pt x="1476756" y="1616964"/>
                  </a:lnTo>
                  <a:close/>
                </a:path>
                <a:path w="8502650" h="1937385">
                  <a:moveTo>
                    <a:pt x="2115312" y="1645920"/>
                  </a:moveTo>
                  <a:lnTo>
                    <a:pt x="1915668" y="1645920"/>
                  </a:lnTo>
                  <a:lnTo>
                    <a:pt x="1915668" y="1937004"/>
                  </a:lnTo>
                  <a:lnTo>
                    <a:pt x="2115312" y="1937004"/>
                  </a:lnTo>
                  <a:lnTo>
                    <a:pt x="2115312" y="1645920"/>
                  </a:lnTo>
                  <a:close/>
                </a:path>
                <a:path w="8502650" h="1937385">
                  <a:moveTo>
                    <a:pt x="2753868" y="1679448"/>
                  </a:moveTo>
                  <a:lnTo>
                    <a:pt x="2554224" y="1679448"/>
                  </a:lnTo>
                  <a:lnTo>
                    <a:pt x="2554224" y="1937004"/>
                  </a:lnTo>
                  <a:lnTo>
                    <a:pt x="2753868" y="1937004"/>
                  </a:lnTo>
                  <a:lnTo>
                    <a:pt x="2753868" y="1679448"/>
                  </a:lnTo>
                  <a:close/>
                </a:path>
                <a:path w="8502650" h="1937385">
                  <a:moveTo>
                    <a:pt x="3392424" y="1810512"/>
                  </a:moveTo>
                  <a:lnTo>
                    <a:pt x="3192780" y="1810512"/>
                  </a:lnTo>
                  <a:lnTo>
                    <a:pt x="3192780" y="1937004"/>
                  </a:lnTo>
                  <a:lnTo>
                    <a:pt x="3392424" y="1937004"/>
                  </a:lnTo>
                  <a:lnTo>
                    <a:pt x="3392424" y="1810512"/>
                  </a:lnTo>
                  <a:close/>
                </a:path>
                <a:path w="8502650" h="1937385">
                  <a:moveTo>
                    <a:pt x="4030980" y="1837944"/>
                  </a:moveTo>
                  <a:lnTo>
                    <a:pt x="3831336" y="1837944"/>
                  </a:lnTo>
                  <a:lnTo>
                    <a:pt x="3831336" y="1937004"/>
                  </a:lnTo>
                  <a:lnTo>
                    <a:pt x="4030980" y="1937004"/>
                  </a:lnTo>
                  <a:lnTo>
                    <a:pt x="4030980" y="1837944"/>
                  </a:lnTo>
                  <a:close/>
                </a:path>
                <a:path w="8502650" h="1937385">
                  <a:moveTo>
                    <a:pt x="4669536" y="1851660"/>
                  </a:moveTo>
                  <a:lnTo>
                    <a:pt x="4469892" y="1851660"/>
                  </a:lnTo>
                  <a:lnTo>
                    <a:pt x="4469892" y="1937004"/>
                  </a:lnTo>
                  <a:lnTo>
                    <a:pt x="4669536" y="1937004"/>
                  </a:lnTo>
                  <a:lnTo>
                    <a:pt x="4669536" y="1851660"/>
                  </a:lnTo>
                  <a:close/>
                </a:path>
                <a:path w="8502650" h="1937385">
                  <a:moveTo>
                    <a:pt x="5308092" y="1863852"/>
                  </a:moveTo>
                  <a:lnTo>
                    <a:pt x="5108448" y="1863852"/>
                  </a:lnTo>
                  <a:lnTo>
                    <a:pt x="5108448" y="1937004"/>
                  </a:lnTo>
                  <a:lnTo>
                    <a:pt x="5308092" y="1937004"/>
                  </a:lnTo>
                  <a:lnTo>
                    <a:pt x="5308092" y="1863852"/>
                  </a:lnTo>
                  <a:close/>
                </a:path>
                <a:path w="8502650" h="1937385">
                  <a:moveTo>
                    <a:pt x="5948172" y="1869948"/>
                  </a:moveTo>
                  <a:lnTo>
                    <a:pt x="5747004" y="1869948"/>
                  </a:lnTo>
                  <a:lnTo>
                    <a:pt x="5747004" y="1937004"/>
                  </a:lnTo>
                  <a:lnTo>
                    <a:pt x="5948172" y="1937004"/>
                  </a:lnTo>
                  <a:lnTo>
                    <a:pt x="5948172" y="1869948"/>
                  </a:lnTo>
                  <a:close/>
                </a:path>
                <a:path w="8502650" h="1937385">
                  <a:moveTo>
                    <a:pt x="6586728" y="1901952"/>
                  </a:moveTo>
                  <a:lnTo>
                    <a:pt x="6385560" y="1901952"/>
                  </a:lnTo>
                  <a:lnTo>
                    <a:pt x="6385560" y="1937004"/>
                  </a:lnTo>
                  <a:lnTo>
                    <a:pt x="6586728" y="1937004"/>
                  </a:lnTo>
                  <a:lnTo>
                    <a:pt x="6586728" y="1901952"/>
                  </a:lnTo>
                  <a:close/>
                </a:path>
                <a:path w="8502650" h="1937385">
                  <a:moveTo>
                    <a:pt x="7225284" y="1920240"/>
                  </a:moveTo>
                  <a:lnTo>
                    <a:pt x="7024116" y="1920240"/>
                  </a:lnTo>
                  <a:lnTo>
                    <a:pt x="7024116" y="1937004"/>
                  </a:lnTo>
                  <a:lnTo>
                    <a:pt x="7225284" y="1937004"/>
                  </a:lnTo>
                  <a:lnTo>
                    <a:pt x="7225284" y="1920240"/>
                  </a:lnTo>
                  <a:close/>
                </a:path>
                <a:path w="8502650" h="1937385">
                  <a:moveTo>
                    <a:pt x="7863840" y="1923288"/>
                  </a:moveTo>
                  <a:lnTo>
                    <a:pt x="7662672" y="1923288"/>
                  </a:lnTo>
                  <a:lnTo>
                    <a:pt x="7662672" y="1937004"/>
                  </a:lnTo>
                  <a:lnTo>
                    <a:pt x="7863840" y="1937004"/>
                  </a:lnTo>
                  <a:lnTo>
                    <a:pt x="7863840" y="1923288"/>
                  </a:lnTo>
                  <a:close/>
                </a:path>
                <a:path w="8502650" h="1937385">
                  <a:moveTo>
                    <a:pt x="8502396" y="1924812"/>
                  </a:moveTo>
                  <a:lnTo>
                    <a:pt x="8301228" y="1924812"/>
                  </a:lnTo>
                  <a:lnTo>
                    <a:pt x="8301228" y="1937004"/>
                  </a:lnTo>
                  <a:lnTo>
                    <a:pt x="8502396" y="1937004"/>
                  </a:lnTo>
                  <a:lnTo>
                    <a:pt x="8502396" y="1924812"/>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1821179" y="3755136"/>
              <a:ext cx="8941435" cy="0"/>
            </a:xfrm>
            <a:custGeom>
              <a:avLst/>
              <a:gdLst/>
              <a:ahLst/>
              <a:cxnLst/>
              <a:rect l="l" t="t" r="r" b="b"/>
              <a:pathLst>
                <a:path w="8941435">
                  <a:moveTo>
                    <a:pt x="0" y="0"/>
                  </a:moveTo>
                  <a:lnTo>
                    <a:pt x="8941308" y="0"/>
                  </a:lnTo>
                </a:path>
              </a:pathLst>
            </a:custGeom>
            <a:ln w="9144">
              <a:solidFill>
                <a:srgbClr val="D9D9D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9" name="object 9"/>
          <p:cNvSpPr/>
          <p:nvPr/>
        </p:nvSpPr>
        <p:spPr>
          <a:xfrm>
            <a:off x="1821179" y="1533144"/>
            <a:ext cx="8941435" cy="0"/>
          </a:xfrm>
          <a:custGeom>
            <a:avLst/>
            <a:gdLst/>
            <a:ahLst/>
            <a:cxnLst/>
            <a:rect l="l" t="t" r="r" b="b"/>
            <a:pathLst>
              <a:path w="8941435">
                <a:moveTo>
                  <a:pt x="0" y="0"/>
                </a:moveTo>
                <a:lnTo>
                  <a:pt x="8941308" y="0"/>
                </a:lnTo>
              </a:path>
            </a:pathLst>
          </a:custGeom>
          <a:ln w="9144">
            <a:solidFill>
              <a:srgbClr val="D9D9D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txBox="1"/>
          <p:nvPr/>
        </p:nvSpPr>
        <p:spPr>
          <a:xfrm>
            <a:off x="2549144" y="3083433"/>
            <a:ext cx="45974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10" normalizeH="0" baseline="0" noProof="0" dirty="0">
                <a:ln>
                  <a:noFill/>
                </a:ln>
                <a:solidFill>
                  <a:sysClr val="windowText" lastClr="000000"/>
                </a:solidFill>
                <a:effectLst/>
                <a:uLnTx/>
                <a:uFillTx/>
                <a:latin typeface="Arial"/>
                <a:cs typeface="Arial"/>
              </a:rPr>
              <a:t>6,59%</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1" name="object 11"/>
          <p:cNvSpPr txBox="1"/>
          <p:nvPr/>
        </p:nvSpPr>
        <p:spPr>
          <a:xfrm>
            <a:off x="3187700" y="3181350"/>
            <a:ext cx="45974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10" normalizeH="0" baseline="0" noProof="0" dirty="0">
                <a:ln>
                  <a:noFill/>
                </a:ln>
                <a:solidFill>
                  <a:sysClr val="windowText" lastClr="000000"/>
                </a:solidFill>
                <a:effectLst/>
                <a:uLnTx/>
                <a:uFillTx/>
                <a:latin typeface="Arial"/>
                <a:cs typeface="Arial"/>
              </a:rPr>
              <a:t>5,05%</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2" name="object 12"/>
          <p:cNvSpPr txBox="1"/>
          <p:nvPr/>
        </p:nvSpPr>
        <p:spPr>
          <a:xfrm>
            <a:off x="3826509" y="3209925"/>
            <a:ext cx="45974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10" normalizeH="0" baseline="0" noProof="0" dirty="0">
                <a:ln>
                  <a:noFill/>
                </a:ln>
                <a:solidFill>
                  <a:sysClr val="windowText" lastClr="000000"/>
                </a:solidFill>
                <a:effectLst/>
                <a:uLnTx/>
                <a:uFillTx/>
                <a:latin typeface="Arial"/>
                <a:cs typeface="Arial"/>
              </a:rPr>
              <a:t>4,60%</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3" name="object 13"/>
          <p:cNvSpPr txBox="1"/>
          <p:nvPr/>
        </p:nvSpPr>
        <p:spPr>
          <a:xfrm>
            <a:off x="4465065" y="3243148"/>
            <a:ext cx="459740" cy="20891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10" normalizeH="0" baseline="0" noProof="0" dirty="0">
                <a:ln>
                  <a:noFill/>
                </a:ln>
                <a:solidFill>
                  <a:sysClr val="windowText" lastClr="000000"/>
                </a:solidFill>
                <a:effectLst/>
                <a:uLnTx/>
                <a:uFillTx/>
                <a:latin typeface="Arial"/>
                <a:cs typeface="Arial"/>
              </a:rPr>
              <a:t>4,07%</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4" name="object 14"/>
          <p:cNvSpPr txBox="1"/>
          <p:nvPr/>
        </p:nvSpPr>
        <p:spPr>
          <a:xfrm>
            <a:off x="5105146" y="3375786"/>
            <a:ext cx="45974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10" normalizeH="0" baseline="0" noProof="0" dirty="0">
                <a:ln>
                  <a:noFill/>
                </a:ln>
                <a:solidFill>
                  <a:sysClr val="windowText" lastClr="000000"/>
                </a:solidFill>
                <a:effectLst/>
                <a:uLnTx/>
                <a:uFillTx/>
                <a:latin typeface="Arial"/>
                <a:cs typeface="Arial"/>
              </a:rPr>
              <a:t>1,99%</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5" name="object 15"/>
          <p:cNvSpPr txBox="1"/>
          <p:nvPr/>
        </p:nvSpPr>
        <p:spPr>
          <a:xfrm>
            <a:off x="5742813" y="3401695"/>
            <a:ext cx="45974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10" normalizeH="0" baseline="0" noProof="0" dirty="0">
                <a:ln>
                  <a:noFill/>
                </a:ln>
                <a:solidFill>
                  <a:sysClr val="windowText" lastClr="000000"/>
                </a:solidFill>
                <a:effectLst/>
                <a:uLnTx/>
                <a:uFillTx/>
                <a:latin typeface="Arial"/>
                <a:cs typeface="Arial"/>
              </a:rPr>
              <a:t>1,58%</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6" name="object 16"/>
          <p:cNvSpPr txBox="1"/>
          <p:nvPr/>
        </p:nvSpPr>
        <p:spPr>
          <a:xfrm>
            <a:off x="6381369" y="3415665"/>
            <a:ext cx="45974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10" normalizeH="0" baseline="0" noProof="0" dirty="0">
                <a:ln>
                  <a:noFill/>
                </a:ln>
                <a:solidFill>
                  <a:sysClr val="windowText" lastClr="000000"/>
                </a:solidFill>
                <a:effectLst/>
                <a:uLnTx/>
                <a:uFillTx/>
                <a:latin typeface="Arial"/>
                <a:cs typeface="Arial"/>
              </a:rPr>
              <a:t>1,36%</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7" name="object 17"/>
          <p:cNvSpPr txBox="1"/>
          <p:nvPr/>
        </p:nvSpPr>
        <p:spPr>
          <a:xfrm>
            <a:off x="7020306" y="3427857"/>
            <a:ext cx="45974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10" normalizeH="0" baseline="0" noProof="0" dirty="0">
                <a:ln>
                  <a:noFill/>
                </a:ln>
                <a:solidFill>
                  <a:sysClr val="windowText" lastClr="000000"/>
                </a:solidFill>
                <a:effectLst/>
                <a:uLnTx/>
                <a:uFillTx/>
                <a:latin typeface="Arial"/>
                <a:cs typeface="Arial"/>
              </a:rPr>
              <a:t>1,17%</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8" name="object 18"/>
          <p:cNvSpPr txBox="1"/>
          <p:nvPr/>
        </p:nvSpPr>
        <p:spPr>
          <a:xfrm>
            <a:off x="7658861" y="3434841"/>
            <a:ext cx="460375"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10" normalizeH="0" baseline="0" noProof="0" dirty="0">
                <a:ln>
                  <a:noFill/>
                </a:ln>
                <a:solidFill>
                  <a:sysClr val="windowText" lastClr="000000"/>
                </a:solidFill>
                <a:effectLst/>
                <a:uLnTx/>
                <a:uFillTx/>
                <a:latin typeface="Arial"/>
                <a:cs typeface="Arial"/>
              </a:rPr>
              <a:t>1,06%</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19" name="object 19"/>
          <p:cNvSpPr txBox="1"/>
          <p:nvPr/>
        </p:nvSpPr>
        <p:spPr>
          <a:xfrm>
            <a:off x="8297671" y="3467227"/>
            <a:ext cx="45974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10" normalizeH="0" baseline="0" noProof="0" dirty="0">
                <a:ln>
                  <a:noFill/>
                </a:ln>
                <a:solidFill>
                  <a:sysClr val="windowText" lastClr="000000"/>
                </a:solidFill>
                <a:effectLst/>
                <a:uLnTx/>
                <a:uFillTx/>
                <a:latin typeface="Arial"/>
                <a:cs typeface="Arial"/>
              </a:rPr>
              <a:t>0,55%</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20" name="object 20"/>
          <p:cNvSpPr txBox="1"/>
          <p:nvPr/>
        </p:nvSpPr>
        <p:spPr>
          <a:xfrm>
            <a:off x="8936481" y="3484575"/>
            <a:ext cx="459740" cy="20891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10" normalizeH="0" baseline="0" noProof="0" dirty="0">
                <a:ln>
                  <a:noFill/>
                </a:ln>
                <a:solidFill>
                  <a:srgbClr val="C00000"/>
                </a:solidFill>
                <a:effectLst/>
                <a:uLnTx/>
                <a:uFillTx/>
                <a:latin typeface="Arial"/>
                <a:cs typeface="Arial"/>
              </a:rPr>
              <a:t>0,27%</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21" name="object 21"/>
          <p:cNvSpPr txBox="1"/>
          <p:nvPr/>
        </p:nvSpPr>
        <p:spPr>
          <a:xfrm>
            <a:off x="9575038" y="3488182"/>
            <a:ext cx="45974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10" normalizeH="0" baseline="0" noProof="0" dirty="0">
                <a:ln>
                  <a:noFill/>
                </a:ln>
                <a:solidFill>
                  <a:sysClr val="windowText" lastClr="000000"/>
                </a:solidFill>
                <a:effectLst/>
                <a:uLnTx/>
                <a:uFillTx/>
                <a:latin typeface="Arial"/>
                <a:cs typeface="Arial"/>
              </a:rPr>
              <a:t>0,22%</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22" name="object 22"/>
          <p:cNvSpPr txBox="1"/>
          <p:nvPr/>
        </p:nvSpPr>
        <p:spPr>
          <a:xfrm>
            <a:off x="10213975" y="3489452"/>
            <a:ext cx="45974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10" normalizeH="0" baseline="0" noProof="0" dirty="0">
                <a:ln>
                  <a:noFill/>
                </a:ln>
                <a:solidFill>
                  <a:sysClr val="windowText" lastClr="000000"/>
                </a:solidFill>
                <a:effectLst/>
                <a:uLnTx/>
                <a:uFillTx/>
                <a:latin typeface="Arial"/>
                <a:cs typeface="Arial"/>
              </a:rPr>
              <a:t>0,20%</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23" name="object 23"/>
          <p:cNvSpPr txBox="1"/>
          <p:nvPr/>
        </p:nvSpPr>
        <p:spPr>
          <a:xfrm>
            <a:off x="1360424" y="1438402"/>
            <a:ext cx="1052195" cy="1433195"/>
          </a:xfrm>
          <a:prstGeom prst="rect">
            <a:avLst/>
          </a:prstGeom>
        </p:spPr>
        <p:txBody>
          <a:bodyPr vert="horz" wrap="square" lIns="0" tIns="12700" rIns="0" bIns="0" rtlCol="0">
            <a:spAutoFit/>
          </a:bodyPr>
          <a:lstStyle/>
          <a:p>
            <a:pPr marL="12700" marR="0" lvl="0" indent="0" defTabSz="914400" eaLnBrk="1" fontAlgn="auto" latinLnBrk="0" hangingPunct="1">
              <a:lnSpc>
                <a:spcPts val="1035"/>
              </a:lnSpc>
              <a:spcBef>
                <a:spcPts val="100"/>
              </a:spcBef>
              <a:spcAft>
                <a:spcPts val="0"/>
              </a:spcAft>
              <a:buClrTx/>
              <a:buSzTx/>
              <a:buFontTx/>
              <a:buNone/>
              <a:tabLst/>
              <a:defRPr/>
            </a:pPr>
            <a:r>
              <a:rPr kumimoji="0" sz="900" b="0" i="0" u="none" strike="noStrike" kern="0" cap="none" spc="-10" normalizeH="0" baseline="0" noProof="0" dirty="0">
                <a:ln>
                  <a:noFill/>
                </a:ln>
                <a:solidFill>
                  <a:srgbClr val="585858"/>
                </a:solidFill>
                <a:effectLst/>
                <a:uLnTx/>
                <a:uFillTx/>
                <a:latin typeface="Calibri"/>
                <a:cs typeface="Calibri"/>
              </a:rPr>
              <a:t>35,00%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519430" marR="0" lvl="0" indent="0" defTabSz="914400" eaLnBrk="1" fontAlgn="auto" latinLnBrk="0" hangingPunct="1">
              <a:lnSpc>
                <a:spcPts val="1395"/>
              </a:lnSpc>
              <a:spcBef>
                <a:spcPts val="0"/>
              </a:spcBef>
              <a:spcAft>
                <a:spcPts val="0"/>
              </a:spcAft>
              <a:buClrTx/>
              <a:buSzTx/>
              <a:buFontTx/>
              <a:buNone/>
              <a:tabLst/>
              <a:defRPr/>
            </a:pPr>
            <a:r>
              <a:rPr kumimoji="0" sz="1200" b="1" i="0" u="none" strike="noStrike" kern="0" cap="none" spc="-10" normalizeH="0" baseline="0" noProof="0" dirty="0">
                <a:ln>
                  <a:noFill/>
                </a:ln>
                <a:solidFill>
                  <a:sysClr val="windowText" lastClr="000000"/>
                </a:solidFill>
                <a:effectLst/>
                <a:uLnTx/>
                <a:uFillTx/>
                <a:latin typeface="Arial"/>
                <a:cs typeface="Arial"/>
              </a:rPr>
              <a:t>30,50%</a:t>
            </a:r>
            <a:endParaRPr kumimoji="0" sz="12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ct val="100000"/>
              </a:lnSpc>
              <a:spcBef>
                <a:spcPts val="65"/>
              </a:spcBef>
              <a:spcAft>
                <a:spcPts val="0"/>
              </a:spcAft>
              <a:buClrTx/>
              <a:buSzTx/>
              <a:buFontTx/>
              <a:buNone/>
              <a:tabLst/>
              <a:defRPr/>
            </a:pPr>
            <a:r>
              <a:rPr kumimoji="0" sz="900" b="0" i="0" u="none" strike="noStrike" kern="0" cap="none" spc="-10" normalizeH="0" baseline="0" noProof="0" dirty="0">
                <a:ln>
                  <a:noFill/>
                </a:ln>
                <a:solidFill>
                  <a:srgbClr val="585858"/>
                </a:solidFill>
                <a:effectLst/>
                <a:uLnTx/>
                <a:uFillTx/>
                <a:latin typeface="Calibri"/>
                <a:cs typeface="Calibri"/>
              </a:rPr>
              <a:t>30,00%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320"/>
              </a:spcBef>
              <a:spcAft>
                <a:spcPts val="0"/>
              </a:spcAft>
              <a:buClrTx/>
              <a:buSzTx/>
              <a:buFontTx/>
              <a:buNone/>
              <a:tabLst/>
              <a:defRPr/>
            </a:pP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5"/>
              </a:spcBef>
              <a:spcAft>
                <a:spcPts val="0"/>
              </a:spcAft>
              <a:buClrTx/>
              <a:buSzTx/>
              <a:buFontTx/>
              <a:buNone/>
              <a:tabLst/>
              <a:defRPr/>
            </a:pPr>
            <a:r>
              <a:rPr kumimoji="0" sz="900" b="0" i="0" u="none" strike="noStrike" kern="0" cap="none" spc="-10" normalizeH="0" baseline="0" noProof="0" dirty="0">
                <a:ln>
                  <a:noFill/>
                </a:ln>
                <a:solidFill>
                  <a:srgbClr val="585858"/>
                </a:solidFill>
                <a:effectLst/>
                <a:uLnTx/>
                <a:uFillTx/>
                <a:latin typeface="Calibri"/>
                <a:cs typeface="Calibri"/>
              </a:rPr>
              <a:t>25,00%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320"/>
              </a:spcBef>
              <a:spcAft>
                <a:spcPts val="0"/>
              </a:spcAft>
              <a:buClrTx/>
              <a:buSzTx/>
              <a:buFontTx/>
              <a:buNone/>
              <a:tabLst/>
              <a:defRPr/>
            </a:pP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900" b="0" i="0" u="none" strike="noStrike" kern="0" cap="none" spc="-10" normalizeH="0" baseline="0" noProof="0" dirty="0">
                <a:ln>
                  <a:noFill/>
                </a:ln>
                <a:solidFill>
                  <a:srgbClr val="585858"/>
                </a:solidFill>
                <a:effectLst/>
                <a:uLnTx/>
                <a:uFillTx/>
                <a:latin typeface="Calibri"/>
                <a:cs typeface="Calibri"/>
              </a:rPr>
              <a:t>20,00%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320"/>
              </a:spcBef>
              <a:spcAft>
                <a:spcPts val="0"/>
              </a:spcAft>
              <a:buClrTx/>
              <a:buSzTx/>
              <a:buFontTx/>
              <a:buNone/>
              <a:tabLst/>
              <a:defRPr/>
            </a:pP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5"/>
              </a:spcBef>
              <a:spcAft>
                <a:spcPts val="0"/>
              </a:spcAft>
              <a:buClrTx/>
              <a:buSzTx/>
              <a:buFontTx/>
              <a:buNone/>
              <a:tabLst/>
              <a:defRPr/>
            </a:pPr>
            <a:r>
              <a:rPr kumimoji="0" sz="900" b="0" i="0" u="none" strike="noStrike" kern="0" cap="none" spc="-10" normalizeH="0" baseline="0" noProof="0" dirty="0">
                <a:ln>
                  <a:noFill/>
                </a:ln>
                <a:solidFill>
                  <a:srgbClr val="585858"/>
                </a:solidFill>
                <a:effectLst/>
                <a:uLnTx/>
                <a:uFillTx/>
                <a:latin typeface="Calibri"/>
                <a:cs typeface="Calibri"/>
              </a:rPr>
              <a:t>15,00%</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24" name="object 24"/>
          <p:cNvSpPr txBox="1"/>
          <p:nvPr/>
        </p:nvSpPr>
        <p:spPr>
          <a:xfrm>
            <a:off x="1418336" y="3661664"/>
            <a:ext cx="309880"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10"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25" name="object 25"/>
          <p:cNvSpPr txBox="1"/>
          <p:nvPr/>
        </p:nvSpPr>
        <p:spPr>
          <a:xfrm>
            <a:off x="1418336" y="3344036"/>
            <a:ext cx="309880"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10" normalizeH="0" baseline="0" noProof="0" dirty="0">
                <a:ln>
                  <a:noFill/>
                </a:ln>
                <a:solidFill>
                  <a:srgbClr val="585858"/>
                </a:solidFill>
                <a:effectLst/>
                <a:uLnTx/>
                <a:uFillTx/>
                <a:latin typeface="Calibri"/>
                <a:cs typeface="Calibri"/>
              </a:rPr>
              <a:t>5,00%</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26" name="object 26"/>
          <p:cNvSpPr txBox="1"/>
          <p:nvPr/>
        </p:nvSpPr>
        <p:spPr>
          <a:xfrm>
            <a:off x="1360424" y="3026409"/>
            <a:ext cx="367665"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10" normalizeH="0" baseline="0" noProof="0" dirty="0">
                <a:ln>
                  <a:noFill/>
                </a:ln>
                <a:solidFill>
                  <a:srgbClr val="585858"/>
                </a:solidFill>
                <a:effectLst/>
                <a:uLnTx/>
                <a:uFillTx/>
                <a:latin typeface="Calibri"/>
                <a:cs typeface="Calibri"/>
              </a:rPr>
              <a:t>10,00%</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27" name="object 27"/>
          <p:cNvSpPr/>
          <p:nvPr/>
        </p:nvSpPr>
        <p:spPr>
          <a:xfrm>
            <a:off x="1768178" y="4019135"/>
            <a:ext cx="429259" cy="391160"/>
          </a:xfrm>
          <a:custGeom>
            <a:avLst/>
            <a:gdLst/>
            <a:ahLst/>
            <a:cxnLst/>
            <a:rect l="l" t="t" r="r" b="b"/>
            <a:pathLst>
              <a:path w="429260" h="391160">
                <a:moveTo>
                  <a:pt x="64685" y="233680"/>
                </a:moveTo>
                <a:lnTo>
                  <a:pt x="52112" y="233680"/>
                </a:lnTo>
                <a:lnTo>
                  <a:pt x="48810" y="234950"/>
                </a:lnTo>
                <a:lnTo>
                  <a:pt x="45381" y="236220"/>
                </a:lnTo>
                <a:lnTo>
                  <a:pt x="38269" y="240030"/>
                </a:lnTo>
                <a:lnTo>
                  <a:pt x="34586" y="241300"/>
                </a:lnTo>
                <a:lnTo>
                  <a:pt x="30903" y="243840"/>
                </a:lnTo>
                <a:lnTo>
                  <a:pt x="27093" y="246380"/>
                </a:lnTo>
                <a:lnTo>
                  <a:pt x="23664" y="250190"/>
                </a:lnTo>
                <a:lnTo>
                  <a:pt x="20362" y="252730"/>
                </a:lnTo>
                <a:lnTo>
                  <a:pt x="15143" y="259080"/>
                </a:lnTo>
                <a:lnTo>
                  <a:pt x="10710" y="264160"/>
                </a:lnTo>
                <a:lnTo>
                  <a:pt x="7039" y="270510"/>
                </a:lnTo>
                <a:lnTo>
                  <a:pt x="4106" y="276860"/>
                </a:lnTo>
                <a:lnTo>
                  <a:pt x="1918" y="284480"/>
                </a:lnTo>
                <a:lnTo>
                  <a:pt x="503" y="290830"/>
                </a:lnTo>
                <a:lnTo>
                  <a:pt x="0" y="295910"/>
                </a:lnTo>
                <a:lnTo>
                  <a:pt x="42" y="304800"/>
                </a:lnTo>
                <a:lnTo>
                  <a:pt x="12693" y="341630"/>
                </a:lnTo>
                <a:lnTo>
                  <a:pt x="17679" y="347980"/>
                </a:lnTo>
                <a:lnTo>
                  <a:pt x="23500" y="355600"/>
                </a:lnTo>
                <a:lnTo>
                  <a:pt x="64884" y="387350"/>
                </a:lnTo>
                <a:lnTo>
                  <a:pt x="71766" y="388620"/>
                </a:lnTo>
                <a:lnTo>
                  <a:pt x="78600" y="391160"/>
                </a:lnTo>
                <a:lnTo>
                  <a:pt x="98642" y="391160"/>
                </a:lnTo>
                <a:lnTo>
                  <a:pt x="105085" y="389890"/>
                </a:lnTo>
                <a:lnTo>
                  <a:pt x="117632" y="384810"/>
                </a:lnTo>
                <a:lnTo>
                  <a:pt x="123677" y="381000"/>
                </a:lnTo>
                <a:lnTo>
                  <a:pt x="129531" y="375920"/>
                </a:lnTo>
                <a:lnTo>
                  <a:pt x="135170" y="370840"/>
                </a:lnTo>
                <a:lnTo>
                  <a:pt x="93895" y="370840"/>
                </a:lnTo>
                <a:lnTo>
                  <a:pt x="73829" y="367030"/>
                </a:lnTo>
                <a:lnTo>
                  <a:pt x="66717" y="361950"/>
                </a:lnTo>
                <a:lnTo>
                  <a:pt x="61381" y="359410"/>
                </a:lnTo>
                <a:lnTo>
                  <a:pt x="56033" y="355600"/>
                </a:lnTo>
                <a:lnTo>
                  <a:pt x="45254" y="345440"/>
                </a:lnTo>
                <a:lnTo>
                  <a:pt x="40113" y="340360"/>
                </a:lnTo>
                <a:lnTo>
                  <a:pt x="35555" y="335280"/>
                </a:lnTo>
                <a:lnTo>
                  <a:pt x="31592" y="328930"/>
                </a:lnTo>
                <a:lnTo>
                  <a:pt x="28236" y="323850"/>
                </a:lnTo>
                <a:lnTo>
                  <a:pt x="24299" y="316230"/>
                </a:lnTo>
                <a:lnTo>
                  <a:pt x="21759" y="309880"/>
                </a:lnTo>
                <a:lnTo>
                  <a:pt x="20743" y="302260"/>
                </a:lnTo>
                <a:lnTo>
                  <a:pt x="19854" y="295910"/>
                </a:lnTo>
                <a:lnTo>
                  <a:pt x="33316" y="266700"/>
                </a:lnTo>
                <a:lnTo>
                  <a:pt x="37888" y="261620"/>
                </a:lnTo>
                <a:lnTo>
                  <a:pt x="42460" y="257810"/>
                </a:lnTo>
                <a:lnTo>
                  <a:pt x="47032" y="256540"/>
                </a:lnTo>
                <a:lnTo>
                  <a:pt x="51477" y="254000"/>
                </a:lnTo>
                <a:lnTo>
                  <a:pt x="55541" y="252730"/>
                </a:lnTo>
                <a:lnTo>
                  <a:pt x="62907" y="250190"/>
                </a:lnTo>
                <a:lnTo>
                  <a:pt x="66082" y="250190"/>
                </a:lnTo>
                <a:lnTo>
                  <a:pt x="68749" y="248920"/>
                </a:lnTo>
                <a:lnTo>
                  <a:pt x="73067" y="248920"/>
                </a:lnTo>
                <a:lnTo>
                  <a:pt x="74337" y="247650"/>
                </a:lnTo>
                <a:lnTo>
                  <a:pt x="74591" y="246380"/>
                </a:lnTo>
                <a:lnTo>
                  <a:pt x="74718" y="246380"/>
                </a:lnTo>
                <a:lnTo>
                  <a:pt x="74718" y="245110"/>
                </a:lnTo>
                <a:lnTo>
                  <a:pt x="74591" y="245110"/>
                </a:lnTo>
                <a:lnTo>
                  <a:pt x="74337" y="243840"/>
                </a:lnTo>
                <a:lnTo>
                  <a:pt x="73956" y="243840"/>
                </a:lnTo>
                <a:lnTo>
                  <a:pt x="73448" y="242570"/>
                </a:lnTo>
                <a:lnTo>
                  <a:pt x="72686" y="241300"/>
                </a:lnTo>
                <a:lnTo>
                  <a:pt x="72051" y="240030"/>
                </a:lnTo>
                <a:lnTo>
                  <a:pt x="71162" y="240030"/>
                </a:lnTo>
                <a:lnTo>
                  <a:pt x="69892" y="238760"/>
                </a:lnTo>
                <a:lnTo>
                  <a:pt x="67987" y="236220"/>
                </a:lnTo>
                <a:lnTo>
                  <a:pt x="67098" y="236220"/>
                </a:lnTo>
                <a:lnTo>
                  <a:pt x="66209" y="234950"/>
                </a:lnTo>
                <a:lnTo>
                  <a:pt x="65447" y="234950"/>
                </a:lnTo>
                <a:lnTo>
                  <a:pt x="64685" y="233680"/>
                </a:lnTo>
                <a:close/>
              </a:path>
              <a:path w="429260" h="391160">
                <a:moveTo>
                  <a:pt x="147489" y="314960"/>
                </a:moveTo>
                <a:lnTo>
                  <a:pt x="143298" y="314960"/>
                </a:lnTo>
                <a:lnTo>
                  <a:pt x="142028" y="316230"/>
                </a:lnTo>
                <a:lnTo>
                  <a:pt x="141393" y="317500"/>
                </a:lnTo>
                <a:lnTo>
                  <a:pt x="140631" y="322580"/>
                </a:lnTo>
                <a:lnTo>
                  <a:pt x="139869" y="326390"/>
                </a:lnTo>
                <a:lnTo>
                  <a:pt x="118406" y="360680"/>
                </a:lnTo>
                <a:lnTo>
                  <a:pt x="93895" y="370840"/>
                </a:lnTo>
                <a:lnTo>
                  <a:pt x="135170" y="370840"/>
                </a:lnTo>
                <a:lnTo>
                  <a:pt x="139361" y="367030"/>
                </a:lnTo>
                <a:lnTo>
                  <a:pt x="142917" y="361950"/>
                </a:lnTo>
                <a:lnTo>
                  <a:pt x="145711" y="358140"/>
                </a:lnTo>
                <a:lnTo>
                  <a:pt x="148632" y="354330"/>
                </a:lnTo>
                <a:lnTo>
                  <a:pt x="150791" y="349250"/>
                </a:lnTo>
                <a:lnTo>
                  <a:pt x="154093" y="341630"/>
                </a:lnTo>
                <a:lnTo>
                  <a:pt x="155236" y="337820"/>
                </a:lnTo>
                <a:lnTo>
                  <a:pt x="155871" y="335280"/>
                </a:lnTo>
                <a:lnTo>
                  <a:pt x="156887" y="330200"/>
                </a:lnTo>
                <a:lnTo>
                  <a:pt x="156887" y="326390"/>
                </a:lnTo>
                <a:lnTo>
                  <a:pt x="156633" y="326390"/>
                </a:lnTo>
                <a:lnTo>
                  <a:pt x="156506" y="325120"/>
                </a:lnTo>
                <a:lnTo>
                  <a:pt x="156252" y="325120"/>
                </a:lnTo>
                <a:lnTo>
                  <a:pt x="155871" y="323850"/>
                </a:lnTo>
                <a:lnTo>
                  <a:pt x="155490" y="323850"/>
                </a:lnTo>
                <a:lnTo>
                  <a:pt x="154347" y="322580"/>
                </a:lnTo>
                <a:lnTo>
                  <a:pt x="153585" y="321310"/>
                </a:lnTo>
                <a:lnTo>
                  <a:pt x="151934" y="318770"/>
                </a:lnTo>
                <a:lnTo>
                  <a:pt x="150537" y="317500"/>
                </a:lnTo>
                <a:lnTo>
                  <a:pt x="149394" y="317500"/>
                </a:lnTo>
                <a:lnTo>
                  <a:pt x="148505" y="316230"/>
                </a:lnTo>
                <a:lnTo>
                  <a:pt x="147489" y="314960"/>
                </a:lnTo>
                <a:close/>
              </a:path>
              <a:path w="429260" h="391160">
                <a:moveTo>
                  <a:pt x="145330" y="313690"/>
                </a:moveTo>
                <a:lnTo>
                  <a:pt x="143806" y="314960"/>
                </a:lnTo>
                <a:lnTo>
                  <a:pt x="145965" y="314960"/>
                </a:lnTo>
                <a:lnTo>
                  <a:pt x="145330" y="313690"/>
                </a:lnTo>
                <a:close/>
              </a:path>
              <a:path w="429260" h="391160">
                <a:moveTo>
                  <a:pt x="90974" y="187960"/>
                </a:moveTo>
                <a:lnTo>
                  <a:pt x="88561" y="187960"/>
                </a:lnTo>
                <a:lnTo>
                  <a:pt x="87037" y="189230"/>
                </a:lnTo>
                <a:lnTo>
                  <a:pt x="86021" y="189230"/>
                </a:lnTo>
                <a:lnTo>
                  <a:pt x="83989" y="191770"/>
                </a:lnTo>
                <a:lnTo>
                  <a:pt x="79798" y="195580"/>
                </a:lnTo>
                <a:lnTo>
                  <a:pt x="78655" y="196850"/>
                </a:lnTo>
                <a:lnTo>
                  <a:pt x="77893" y="198120"/>
                </a:lnTo>
                <a:lnTo>
                  <a:pt x="77004" y="198120"/>
                </a:lnTo>
                <a:lnTo>
                  <a:pt x="76369" y="199390"/>
                </a:lnTo>
                <a:lnTo>
                  <a:pt x="75988" y="200660"/>
                </a:lnTo>
                <a:lnTo>
                  <a:pt x="75734" y="200660"/>
                </a:lnTo>
                <a:lnTo>
                  <a:pt x="75734" y="203200"/>
                </a:lnTo>
                <a:lnTo>
                  <a:pt x="75988" y="203200"/>
                </a:lnTo>
                <a:lnTo>
                  <a:pt x="181779" y="309880"/>
                </a:lnTo>
                <a:lnTo>
                  <a:pt x="183938" y="311150"/>
                </a:lnTo>
                <a:lnTo>
                  <a:pt x="185970" y="312420"/>
                </a:lnTo>
                <a:lnTo>
                  <a:pt x="190034" y="312420"/>
                </a:lnTo>
                <a:lnTo>
                  <a:pt x="191939" y="311150"/>
                </a:lnTo>
                <a:lnTo>
                  <a:pt x="193463" y="309880"/>
                </a:lnTo>
                <a:lnTo>
                  <a:pt x="215006" y="288290"/>
                </a:lnTo>
                <a:lnTo>
                  <a:pt x="190034" y="288290"/>
                </a:lnTo>
                <a:lnTo>
                  <a:pt x="90974" y="187960"/>
                </a:lnTo>
                <a:close/>
              </a:path>
              <a:path w="429260" h="391160">
                <a:moveTo>
                  <a:pt x="146473" y="133350"/>
                </a:moveTo>
                <a:lnTo>
                  <a:pt x="142409" y="133350"/>
                </a:lnTo>
                <a:lnTo>
                  <a:pt x="141520" y="134620"/>
                </a:lnTo>
                <a:lnTo>
                  <a:pt x="140504" y="134620"/>
                </a:lnTo>
                <a:lnTo>
                  <a:pt x="138218" y="137160"/>
                </a:lnTo>
                <a:lnTo>
                  <a:pt x="136694" y="138430"/>
                </a:lnTo>
                <a:lnTo>
                  <a:pt x="135297" y="139700"/>
                </a:lnTo>
                <a:lnTo>
                  <a:pt x="133392" y="142240"/>
                </a:lnTo>
                <a:lnTo>
                  <a:pt x="132503" y="143510"/>
                </a:lnTo>
                <a:lnTo>
                  <a:pt x="131868" y="143510"/>
                </a:lnTo>
                <a:lnTo>
                  <a:pt x="131614" y="144780"/>
                </a:lnTo>
                <a:lnTo>
                  <a:pt x="131233" y="146050"/>
                </a:lnTo>
                <a:lnTo>
                  <a:pt x="131233" y="147320"/>
                </a:lnTo>
                <a:lnTo>
                  <a:pt x="131487" y="147320"/>
                </a:lnTo>
                <a:lnTo>
                  <a:pt x="131868" y="148590"/>
                </a:lnTo>
                <a:lnTo>
                  <a:pt x="230674" y="247650"/>
                </a:lnTo>
                <a:lnTo>
                  <a:pt x="190034" y="288290"/>
                </a:lnTo>
                <a:lnTo>
                  <a:pt x="215006" y="288290"/>
                </a:lnTo>
                <a:lnTo>
                  <a:pt x="270763" y="232410"/>
                </a:lnTo>
                <a:lnTo>
                  <a:pt x="245660" y="232410"/>
                </a:lnTo>
                <a:lnTo>
                  <a:pt x="146473" y="133350"/>
                </a:lnTo>
                <a:close/>
              </a:path>
              <a:path w="429260" h="391160">
                <a:moveTo>
                  <a:pt x="62018" y="232410"/>
                </a:moveTo>
                <a:lnTo>
                  <a:pt x="57827" y="232410"/>
                </a:lnTo>
                <a:lnTo>
                  <a:pt x="55414" y="233680"/>
                </a:lnTo>
                <a:lnTo>
                  <a:pt x="62780" y="233680"/>
                </a:lnTo>
                <a:lnTo>
                  <a:pt x="62018" y="232410"/>
                </a:lnTo>
                <a:close/>
              </a:path>
              <a:path w="429260" h="391160">
                <a:moveTo>
                  <a:pt x="201972" y="77470"/>
                </a:moveTo>
                <a:lnTo>
                  <a:pt x="198035" y="77470"/>
                </a:lnTo>
                <a:lnTo>
                  <a:pt x="197146" y="78740"/>
                </a:lnTo>
                <a:lnTo>
                  <a:pt x="196003" y="78740"/>
                </a:lnTo>
                <a:lnTo>
                  <a:pt x="193717" y="81280"/>
                </a:lnTo>
                <a:lnTo>
                  <a:pt x="190923" y="83820"/>
                </a:lnTo>
                <a:lnTo>
                  <a:pt x="188891" y="86360"/>
                </a:lnTo>
                <a:lnTo>
                  <a:pt x="188002" y="87630"/>
                </a:lnTo>
                <a:lnTo>
                  <a:pt x="187494" y="88900"/>
                </a:lnTo>
                <a:lnTo>
                  <a:pt x="187113" y="88900"/>
                </a:lnTo>
                <a:lnTo>
                  <a:pt x="186732" y="90170"/>
                </a:lnTo>
                <a:lnTo>
                  <a:pt x="186605" y="90170"/>
                </a:lnTo>
                <a:lnTo>
                  <a:pt x="186605" y="91440"/>
                </a:lnTo>
                <a:lnTo>
                  <a:pt x="186732" y="91440"/>
                </a:lnTo>
                <a:lnTo>
                  <a:pt x="186986" y="92710"/>
                </a:lnTo>
                <a:lnTo>
                  <a:pt x="187494" y="92710"/>
                </a:lnTo>
                <a:lnTo>
                  <a:pt x="286173" y="191770"/>
                </a:lnTo>
                <a:lnTo>
                  <a:pt x="245660" y="232410"/>
                </a:lnTo>
                <a:lnTo>
                  <a:pt x="270763" y="232410"/>
                </a:lnTo>
                <a:lnTo>
                  <a:pt x="308779" y="194310"/>
                </a:lnTo>
                <a:lnTo>
                  <a:pt x="310303" y="193040"/>
                </a:lnTo>
                <a:lnTo>
                  <a:pt x="311192" y="191770"/>
                </a:lnTo>
                <a:lnTo>
                  <a:pt x="311065" y="189230"/>
                </a:lnTo>
                <a:lnTo>
                  <a:pt x="310938" y="187960"/>
                </a:lnTo>
                <a:lnTo>
                  <a:pt x="309922" y="185420"/>
                </a:lnTo>
                <a:lnTo>
                  <a:pt x="307890" y="182880"/>
                </a:lnTo>
                <a:lnTo>
                  <a:pt x="201972" y="77470"/>
                </a:lnTo>
                <a:close/>
              </a:path>
              <a:path w="429260" h="391160">
                <a:moveTo>
                  <a:pt x="280331" y="1270"/>
                </a:moveTo>
                <a:lnTo>
                  <a:pt x="273854" y="1270"/>
                </a:lnTo>
                <a:lnTo>
                  <a:pt x="272711" y="2540"/>
                </a:lnTo>
                <a:lnTo>
                  <a:pt x="270171" y="5080"/>
                </a:lnTo>
                <a:lnTo>
                  <a:pt x="266615" y="8890"/>
                </a:lnTo>
                <a:lnTo>
                  <a:pt x="264837" y="10160"/>
                </a:lnTo>
                <a:lnTo>
                  <a:pt x="263440" y="11430"/>
                </a:lnTo>
                <a:lnTo>
                  <a:pt x="261408" y="13970"/>
                </a:lnTo>
                <a:lnTo>
                  <a:pt x="260646" y="15240"/>
                </a:lnTo>
                <a:lnTo>
                  <a:pt x="260138" y="16510"/>
                </a:lnTo>
                <a:lnTo>
                  <a:pt x="259630" y="16510"/>
                </a:lnTo>
                <a:lnTo>
                  <a:pt x="259376" y="17780"/>
                </a:lnTo>
                <a:lnTo>
                  <a:pt x="259376" y="19050"/>
                </a:lnTo>
                <a:lnTo>
                  <a:pt x="259630" y="20320"/>
                </a:lnTo>
                <a:lnTo>
                  <a:pt x="260011" y="21590"/>
                </a:lnTo>
                <a:lnTo>
                  <a:pt x="327575" y="165100"/>
                </a:lnTo>
                <a:lnTo>
                  <a:pt x="330623" y="170180"/>
                </a:lnTo>
                <a:lnTo>
                  <a:pt x="334179" y="170180"/>
                </a:lnTo>
                <a:lnTo>
                  <a:pt x="336719" y="167640"/>
                </a:lnTo>
                <a:lnTo>
                  <a:pt x="338116" y="166370"/>
                </a:lnTo>
                <a:lnTo>
                  <a:pt x="341545" y="162560"/>
                </a:lnTo>
                <a:lnTo>
                  <a:pt x="342815" y="161290"/>
                </a:lnTo>
                <a:lnTo>
                  <a:pt x="344593" y="158750"/>
                </a:lnTo>
                <a:lnTo>
                  <a:pt x="345228" y="158750"/>
                </a:lnTo>
                <a:lnTo>
                  <a:pt x="345736" y="156210"/>
                </a:lnTo>
                <a:lnTo>
                  <a:pt x="345863" y="156210"/>
                </a:lnTo>
                <a:lnTo>
                  <a:pt x="345736" y="154940"/>
                </a:lnTo>
                <a:lnTo>
                  <a:pt x="345482" y="153670"/>
                </a:lnTo>
                <a:lnTo>
                  <a:pt x="327067" y="116840"/>
                </a:lnTo>
                <a:lnTo>
                  <a:pt x="343711" y="100330"/>
                </a:lnTo>
                <a:lnTo>
                  <a:pt x="318812" y="100330"/>
                </a:lnTo>
                <a:lnTo>
                  <a:pt x="281855" y="24130"/>
                </a:lnTo>
                <a:lnTo>
                  <a:pt x="329114" y="24130"/>
                </a:lnTo>
                <a:lnTo>
                  <a:pt x="280331" y="1270"/>
                </a:lnTo>
                <a:close/>
              </a:path>
              <a:path w="429260" h="391160">
                <a:moveTo>
                  <a:pt x="329114" y="24130"/>
                </a:moveTo>
                <a:lnTo>
                  <a:pt x="281855" y="24130"/>
                </a:lnTo>
                <a:lnTo>
                  <a:pt x="358436" y="60960"/>
                </a:lnTo>
                <a:lnTo>
                  <a:pt x="318812" y="100330"/>
                </a:lnTo>
                <a:lnTo>
                  <a:pt x="343711" y="100330"/>
                </a:lnTo>
                <a:lnTo>
                  <a:pt x="374438" y="69850"/>
                </a:lnTo>
                <a:lnTo>
                  <a:pt x="425746" y="69850"/>
                </a:lnTo>
                <a:lnTo>
                  <a:pt x="423968" y="68580"/>
                </a:lnTo>
                <a:lnTo>
                  <a:pt x="329114" y="24130"/>
                </a:lnTo>
                <a:close/>
              </a:path>
              <a:path w="429260" h="391160">
                <a:moveTo>
                  <a:pt x="427016" y="69850"/>
                </a:moveTo>
                <a:lnTo>
                  <a:pt x="374438" y="69850"/>
                </a:lnTo>
                <a:lnTo>
                  <a:pt x="411776" y="87630"/>
                </a:lnTo>
                <a:lnTo>
                  <a:pt x="416729" y="87630"/>
                </a:lnTo>
                <a:lnTo>
                  <a:pt x="417618" y="86360"/>
                </a:lnTo>
                <a:lnTo>
                  <a:pt x="418888" y="85090"/>
                </a:lnTo>
                <a:lnTo>
                  <a:pt x="420031" y="83820"/>
                </a:lnTo>
                <a:lnTo>
                  <a:pt x="421555" y="82550"/>
                </a:lnTo>
                <a:lnTo>
                  <a:pt x="425111" y="80010"/>
                </a:lnTo>
                <a:lnTo>
                  <a:pt x="426508" y="77470"/>
                </a:lnTo>
                <a:lnTo>
                  <a:pt x="428413" y="74930"/>
                </a:lnTo>
                <a:lnTo>
                  <a:pt x="428921" y="74930"/>
                </a:lnTo>
                <a:lnTo>
                  <a:pt x="429048" y="72390"/>
                </a:lnTo>
                <a:lnTo>
                  <a:pt x="428667" y="72390"/>
                </a:lnTo>
                <a:lnTo>
                  <a:pt x="427905" y="71120"/>
                </a:lnTo>
                <a:lnTo>
                  <a:pt x="427016" y="69850"/>
                </a:lnTo>
                <a:close/>
              </a:path>
              <a:path w="429260" h="391160">
                <a:moveTo>
                  <a:pt x="278553" y="0"/>
                </a:moveTo>
                <a:lnTo>
                  <a:pt x="276775" y="0"/>
                </a:lnTo>
                <a:lnTo>
                  <a:pt x="275886" y="1270"/>
                </a:lnTo>
                <a:lnTo>
                  <a:pt x="279442" y="1270"/>
                </a:lnTo>
                <a:lnTo>
                  <a:pt x="278553" y="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8" name="object 28"/>
          <p:cNvPicPr/>
          <p:nvPr/>
        </p:nvPicPr>
        <p:blipFill>
          <a:blip r:embed="rId4" cstate="print"/>
          <a:stretch>
            <a:fillRect/>
          </a:stretch>
        </p:blipFill>
        <p:spPr>
          <a:xfrm>
            <a:off x="2295525" y="3988689"/>
            <a:ext cx="3723513" cy="1328674"/>
          </a:xfrm>
          <a:prstGeom prst="rect">
            <a:avLst/>
          </a:prstGeom>
        </p:spPr>
      </p:pic>
      <p:sp>
        <p:nvSpPr>
          <p:cNvPr id="29" name="object 29"/>
          <p:cNvSpPr/>
          <p:nvPr/>
        </p:nvSpPr>
        <p:spPr>
          <a:xfrm>
            <a:off x="6207125" y="4022216"/>
            <a:ext cx="450215" cy="417830"/>
          </a:xfrm>
          <a:custGeom>
            <a:avLst/>
            <a:gdLst/>
            <a:ahLst/>
            <a:cxnLst/>
            <a:rect l="l" t="t" r="r" b="b"/>
            <a:pathLst>
              <a:path w="450215" h="417829">
                <a:moveTo>
                  <a:pt x="14859" y="292099"/>
                </a:moveTo>
                <a:lnTo>
                  <a:pt x="13080" y="292099"/>
                </a:lnTo>
                <a:lnTo>
                  <a:pt x="12191" y="293369"/>
                </a:lnTo>
                <a:lnTo>
                  <a:pt x="10540" y="293369"/>
                </a:lnTo>
                <a:lnTo>
                  <a:pt x="8254" y="295909"/>
                </a:lnTo>
                <a:lnTo>
                  <a:pt x="6985" y="295909"/>
                </a:lnTo>
                <a:lnTo>
                  <a:pt x="4190" y="299719"/>
                </a:lnTo>
                <a:lnTo>
                  <a:pt x="3048" y="300989"/>
                </a:lnTo>
                <a:lnTo>
                  <a:pt x="2286" y="302259"/>
                </a:lnTo>
                <a:lnTo>
                  <a:pt x="1397" y="302259"/>
                </a:lnTo>
                <a:lnTo>
                  <a:pt x="762" y="303529"/>
                </a:lnTo>
                <a:lnTo>
                  <a:pt x="380" y="304799"/>
                </a:lnTo>
                <a:lnTo>
                  <a:pt x="0" y="304799"/>
                </a:lnTo>
                <a:lnTo>
                  <a:pt x="0" y="307339"/>
                </a:lnTo>
                <a:lnTo>
                  <a:pt x="253" y="307339"/>
                </a:lnTo>
                <a:lnTo>
                  <a:pt x="762" y="308609"/>
                </a:lnTo>
                <a:lnTo>
                  <a:pt x="109854" y="417829"/>
                </a:lnTo>
                <a:lnTo>
                  <a:pt x="114300" y="417829"/>
                </a:lnTo>
                <a:lnTo>
                  <a:pt x="115315" y="416559"/>
                </a:lnTo>
                <a:lnTo>
                  <a:pt x="117601" y="415289"/>
                </a:lnTo>
                <a:lnTo>
                  <a:pt x="118872" y="414019"/>
                </a:lnTo>
                <a:lnTo>
                  <a:pt x="120269" y="412749"/>
                </a:lnTo>
                <a:lnTo>
                  <a:pt x="121792" y="411479"/>
                </a:lnTo>
                <a:lnTo>
                  <a:pt x="122936" y="410209"/>
                </a:lnTo>
                <a:lnTo>
                  <a:pt x="124460" y="407669"/>
                </a:lnTo>
                <a:lnTo>
                  <a:pt x="125095" y="406399"/>
                </a:lnTo>
                <a:lnTo>
                  <a:pt x="125475" y="406399"/>
                </a:lnTo>
                <a:lnTo>
                  <a:pt x="125857" y="405129"/>
                </a:lnTo>
                <a:lnTo>
                  <a:pt x="125857" y="403859"/>
                </a:lnTo>
                <a:lnTo>
                  <a:pt x="125729" y="403859"/>
                </a:lnTo>
                <a:lnTo>
                  <a:pt x="125475" y="402589"/>
                </a:lnTo>
                <a:lnTo>
                  <a:pt x="124967" y="402589"/>
                </a:lnTo>
                <a:lnTo>
                  <a:pt x="15875" y="293369"/>
                </a:lnTo>
                <a:lnTo>
                  <a:pt x="14859" y="292099"/>
                </a:lnTo>
                <a:close/>
              </a:path>
              <a:path w="450215" h="417829">
                <a:moveTo>
                  <a:pt x="88011" y="279399"/>
                </a:moveTo>
                <a:lnTo>
                  <a:pt x="85471" y="279399"/>
                </a:lnTo>
                <a:lnTo>
                  <a:pt x="84582" y="280669"/>
                </a:lnTo>
                <a:lnTo>
                  <a:pt x="83692" y="280669"/>
                </a:lnTo>
                <a:lnTo>
                  <a:pt x="74167" y="290829"/>
                </a:lnTo>
                <a:lnTo>
                  <a:pt x="73913" y="290829"/>
                </a:lnTo>
                <a:lnTo>
                  <a:pt x="73533" y="292099"/>
                </a:lnTo>
                <a:lnTo>
                  <a:pt x="73660" y="293369"/>
                </a:lnTo>
                <a:lnTo>
                  <a:pt x="74040" y="294639"/>
                </a:lnTo>
                <a:lnTo>
                  <a:pt x="154050" y="374649"/>
                </a:lnTo>
                <a:lnTo>
                  <a:pt x="157861" y="374649"/>
                </a:lnTo>
                <a:lnTo>
                  <a:pt x="158750" y="373379"/>
                </a:lnTo>
                <a:lnTo>
                  <a:pt x="159765" y="373379"/>
                </a:lnTo>
                <a:lnTo>
                  <a:pt x="160909" y="372109"/>
                </a:lnTo>
                <a:lnTo>
                  <a:pt x="166115" y="367029"/>
                </a:lnTo>
                <a:lnTo>
                  <a:pt x="166877" y="365759"/>
                </a:lnTo>
                <a:lnTo>
                  <a:pt x="167766" y="364489"/>
                </a:lnTo>
                <a:lnTo>
                  <a:pt x="168275" y="363219"/>
                </a:lnTo>
                <a:lnTo>
                  <a:pt x="168655" y="363219"/>
                </a:lnTo>
                <a:lnTo>
                  <a:pt x="168910" y="361949"/>
                </a:lnTo>
                <a:lnTo>
                  <a:pt x="168783" y="360679"/>
                </a:lnTo>
                <a:lnTo>
                  <a:pt x="168528" y="359409"/>
                </a:lnTo>
                <a:lnTo>
                  <a:pt x="133350" y="325119"/>
                </a:lnTo>
                <a:lnTo>
                  <a:pt x="145970" y="312419"/>
                </a:lnTo>
                <a:lnTo>
                  <a:pt x="121158" y="312419"/>
                </a:lnTo>
                <a:lnTo>
                  <a:pt x="89026" y="280669"/>
                </a:lnTo>
                <a:lnTo>
                  <a:pt x="88011" y="279399"/>
                </a:lnTo>
                <a:close/>
              </a:path>
              <a:path w="450215" h="417829">
                <a:moveTo>
                  <a:pt x="202466" y="284479"/>
                </a:moveTo>
                <a:lnTo>
                  <a:pt x="173736" y="284479"/>
                </a:lnTo>
                <a:lnTo>
                  <a:pt x="208914" y="320039"/>
                </a:lnTo>
                <a:lnTo>
                  <a:pt x="211962" y="320039"/>
                </a:lnTo>
                <a:lnTo>
                  <a:pt x="212725" y="318769"/>
                </a:lnTo>
                <a:lnTo>
                  <a:pt x="213613" y="318769"/>
                </a:lnTo>
                <a:lnTo>
                  <a:pt x="214629" y="317499"/>
                </a:lnTo>
                <a:lnTo>
                  <a:pt x="215646" y="317499"/>
                </a:lnTo>
                <a:lnTo>
                  <a:pt x="219837" y="313689"/>
                </a:lnTo>
                <a:lnTo>
                  <a:pt x="220979" y="312419"/>
                </a:lnTo>
                <a:lnTo>
                  <a:pt x="221741" y="311149"/>
                </a:lnTo>
                <a:lnTo>
                  <a:pt x="222630" y="309879"/>
                </a:lnTo>
                <a:lnTo>
                  <a:pt x="223138" y="308609"/>
                </a:lnTo>
                <a:lnTo>
                  <a:pt x="223392" y="308609"/>
                </a:lnTo>
                <a:lnTo>
                  <a:pt x="223774" y="307339"/>
                </a:lnTo>
                <a:lnTo>
                  <a:pt x="223647" y="306069"/>
                </a:lnTo>
                <a:lnTo>
                  <a:pt x="223392" y="304799"/>
                </a:lnTo>
                <a:lnTo>
                  <a:pt x="222885" y="304799"/>
                </a:lnTo>
                <a:lnTo>
                  <a:pt x="202466" y="284479"/>
                </a:lnTo>
                <a:close/>
              </a:path>
              <a:path w="450215" h="417829">
                <a:moveTo>
                  <a:pt x="241553" y="129539"/>
                </a:moveTo>
                <a:lnTo>
                  <a:pt x="235076" y="129539"/>
                </a:lnTo>
                <a:lnTo>
                  <a:pt x="188975" y="175259"/>
                </a:lnTo>
                <a:lnTo>
                  <a:pt x="188213" y="177799"/>
                </a:lnTo>
                <a:lnTo>
                  <a:pt x="188087" y="181609"/>
                </a:lnTo>
                <a:lnTo>
                  <a:pt x="188467" y="181609"/>
                </a:lnTo>
                <a:lnTo>
                  <a:pt x="188975" y="182879"/>
                </a:lnTo>
                <a:lnTo>
                  <a:pt x="190246" y="184149"/>
                </a:lnTo>
                <a:lnTo>
                  <a:pt x="196627" y="193039"/>
                </a:lnTo>
                <a:lnTo>
                  <a:pt x="202437" y="200659"/>
                </a:lnTo>
                <a:lnTo>
                  <a:pt x="207676" y="208279"/>
                </a:lnTo>
                <a:lnTo>
                  <a:pt x="212344" y="214629"/>
                </a:lnTo>
                <a:lnTo>
                  <a:pt x="216582" y="220979"/>
                </a:lnTo>
                <a:lnTo>
                  <a:pt x="220344" y="226059"/>
                </a:lnTo>
                <a:lnTo>
                  <a:pt x="223631" y="232409"/>
                </a:lnTo>
                <a:lnTo>
                  <a:pt x="226440" y="237489"/>
                </a:lnTo>
                <a:lnTo>
                  <a:pt x="236982" y="270509"/>
                </a:lnTo>
                <a:lnTo>
                  <a:pt x="229997" y="276859"/>
                </a:lnTo>
                <a:lnTo>
                  <a:pt x="229362" y="278129"/>
                </a:lnTo>
                <a:lnTo>
                  <a:pt x="229362" y="280669"/>
                </a:lnTo>
                <a:lnTo>
                  <a:pt x="230124" y="281939"/>
                </a:lnTo>
                <a:lnTo>
                  <a:pt x="231521" y="283209"/>
                </a:lnTo>
                <a:lnTo>
                  <a:pt x="267208" y="318769"/>
                </a:lnTo>
                <a:lnTo>
                  <a:pt x="270510" y="318769"/>
                </a:lnTo>
                <a:lnTo>
                  <a:pt x="271272" y="317499"/>
                </a:lnTo>
                <a:lnTo>
                  <a:pt x="273050" y="316229"/>
                </a:lnTo>
                <a:lnTo>
                  <a:pt x="274192" y="314959"/>
                </a:lnTo>
                <a:lnTo>
                  <a:pt x="276478" y="313689"/>
                </a:lnTo>
                <a:lnTo>
                  <a:pt x="277367" y="312419"/>
                </a:lnTo>
                <a:lnTo>
                  <a:pt x="278638" y="309879"/>
                </a:lnTo>
                <a:lnTo>
                  <a:pt x="279146" y="309879"/>
                </a:lnTo>
                <a:lnTo>
                  <a:pt x="279526" y="308609"/>
                </a:lnTo>
                <a:lnTo>
                  <a:pt x="279780" y="308609"/>
                </a:lnTo>
                <a:lnTo>
                  <a:pt x="279908" y="307339"/>
                </a:lnTo>
                <a:lnTo>
                  <a:pt x="279780" y="307339"/>
                </a:lnTo>
                <a:lnTo>
                  <a:pt x="279526" y="306069"/>
                </a:lnTo>
                <a:lnTo>
                  <a:pt x="279146" y="306069"/>
                </a:lnTo>
                <a:lnTo>
                  <a:pt x="252602" y="279399"/>
                </a:lnTo>
                <a:lnTo>
                  <a:pt x="276776" y="255269"/>
                </a:lnTo>
                <a:lnTo>
                  <a:pt x="251967" y="255269"/>
                </a:lnTo>
                <a:lnTo>
                  <a:pt x="251587" y="251459"/>
                </a:lnTo>
                <a:lnTo>
                  <a:pt x="250698" y="247649"/>
                </a:lnTo>
                <a:lnTo>
                  <a:pt x="249554" y="242569"/>
                </a:lnTo>
                <a:lnTo>
                  <a:pt x="226566" y="200659"/>
                </a:lnTo>
                <a:lnTo>
                  <a:pt x="221789" y="193039"/>
                </a:lnTo>
                <a:lnTo>
                  <a:pt x="216417" y="186689"/>
                </a:lnTo>
                <a:lnTo>
                  <a:pt x="210438" y="177799"/>
                </a:lnTo>
                <a:lnTo>
                  <a:pt x="235458" y="153669"/>
                </a:lnTo>
                <a:lnTo>
                  <a:pt x="265415" y="153669"/>
                </a:lnTo>
                <a:lnTo>
                  <a:pt x="241553" y="129539"/>
                </a:lnTo>
                <a:close/>
              </a:path>
              <a:path w="450215" h="417829">
                <a:moveTo>
                  <a:pt x="143383" y="224789"/>
                </a:moveTo>
                <a:lnTo>
                  <a:pt x="139446" y="224789"/>
                </a:lnTo>
                <a:lnTo>
                  <a:pt x="138557" y="226059"/>
                </a:lnTo>
                <a:lnTo>
                  <a:pt x="137540" y="226059"/>
                </a:lnTo>
                <a:lnTo>
                  <a:pt x="135254" y="228599"/>
                </a:lnTo>
                <a:lnTo>
                  <a:pt x="132461" y="231139"/>
                </a:lnTo>
                <a:lnTo>
                  <a:pt x="131317" y="232409"/>
                </a:lnTo>
                <a:lnTo>
                  <a:pt x="129539" y="234949"/>
                </a:lnTo>
                <a:lnTo>
                  <a:pt x="128524" y="237489"/>
                </a:lnTo>
                <a:lnTo>
                  <a:pt x="128524" y="238759"/>
                </a:lnTo>
                <a:lnTo>
                  <a:pt x="129286" y="240029"/>
                </a:lnTo>
                <a:lnTo>
                  <a:pt x="161544" y="271779"/>
                </a:lnTo>
                <a:lnTo>
                  <a:pt x="121158" y="312419"/>
                </a:lnTo>
                <a:lnTo>
                  <a:pt x="145970" y="312419"/>
                </a:lnTo>
                <a:lnTo>
                  <a:pt x="173736" y="284479"/>
                </a:lnTo>
                <a:lnTo>
                  <a:pt x="202466" y="284479"/>
                </a:lnTo>
                <a:lnTo>
                  <a:pt x="143763" y="226059"/>
                </a:lnTo>
                <a:lnTo>
                  <a:pt x="143383" y="224789"/>
                </a:lnTo>
                <a:close/>
              </a:path>
              <a:path w="450215" h="417829">
                <a:moveTo>
                  <a:pt x="265415" y="153669"/>
                </a:moveTo>
                <a:lnTo>
                  <a:pt x="235458" y="153669"/>
                </a:lnTo>
                <a:lnTo>
                  <a:pt x="294894" y="212089"/>
                </a:lnTo>
                <a:lnTo>
                  <a:pt x="251967" y="255269"/>
                </a:lnTo>
                <a:lnTo>
                  <a:pt x="276776" y="255269"/>
                </a:lnTo>
                <a:lnTo>
                  <a:pt x="323850" y="208279"/>
                </a:lnTo>
                <a:lnTo>
                  <a:pt x="348841" y="208279"/>
                </a:lnTo>
                <a:lnTo>
                  <a:pt x="338754" y="198119"/>
                </a:lnTo>
                <a:lnTo>
                  <a:pt x="309372" y="198119"/>
                </a:lnTo>
                <a:lnTo>
                  <a:pt x="265415" y="153669"/>
                </a:lnTo>
                <a:close/>
              </a:path>
              <a:path w="450215" h="417829">
                <a:moveTo>
                  <a:pt x="348841" y="208279"/>
                </a:moveTo>
                <a:lnTo>
                  <a:pt x="323850" y="208279"/>
                </a:lnTo>
                <a:lnTo>
                  <a:pt x="350774" y="234949"/>
                </a:lnTo>
                <a:lnTo>
                  <a:pt x="354075" y="234949"/>
                </a:lnTo>
                <a:lnTo>
                  <a:pt x="354838" y="233679"/>
                </a:lnTo>
                <a:lnTo>
                  <a:pt x="356616" y="232409"/>
                </a:lnTo>
                <a:lnTo>
                  <a:pt x="357631" y="232409"/>
                </a:lnTo>
                <a:lnTo>
                  <a:pt x="359918" y="229869"/>
                </a:lnTo>
                <a:lnTo>
                  <a:pt x="361569" y="227329"/>
                </a:lnTo>
                <a:lnTo>
                  <a:pt x="362203" y="227329"/>
                </a:lnTo>
                <a:lnTo>
                  <a:pt x="362711" y="226059"/>
                </a:lnTo>
                <a:lnTo>
                  <a:pt x="363093" y="224789"/>
                </a:lnTo>
                <a:lnTo>
                  <a:pt x="363347" y="224789"/>
                </a:lnTo>
                <a:lnTo>
                  <a:pt x="363347" y="223519"/>
                </a:lnTo>
                <a:lnTo>
                  <a:pt x="363093" y="222249"/>
                </a:lnTo>
                <a:lnTo>
                  <a:pt x="362711" y="222249"/>
                </a:lnTo>
                <a:lnTo>
                  <a:pt x="348841" y="208279"/>
                </a:lnTo>
                <a:close/>
              </a:path>
              <a:path w="450215" h="417829">
                <a:moveTo>
                  <a:pt x="326008" y="185419"/>
                </a:moveTo>
                <a:lnTo>
                  <a:pt x="321691" y="185419"/>
                </a:lnTo>
                <a:lnTo>
                  <a:pt x="309372" y="198119"/>
                </a:lnTo>
                <a:lnTo>
                  <a:pt x="338754" y="198119"/>
                </a:lnTo>
                <a:lnTo>
                  <a:pt x="327405" y="186689"/>
                </a:lnTo>
                <a:lnTo>
                  <a:pt x="326008" y="185419"/>
                </a:lnTo>
                <a:close/>
              </a:path>
              <a:path w="450215" h="417829">
                <a:moveTo>
                  <a:pt x="353186" y="177799"/>
                </a:moveTo>
                <a:lnTo>
                  <a:pt x="350139" y="177799"/>
                </a:lnTo>
                <a:lnTo>
                  <a:pt x="350647" y="179069"/>
                </a:lnTo>
                <a:lnTo>
                  <a:pt x="352425" y="179069"/>
                </a:lnTo>
                <a:lnTo>
                  <a:pt x="353186" y="177799"/>
                </a:lnTo>
                <a:close/>
              </a:path>
              <a:path w="450215" h="417829">
                <a:moveTo>
                  <a:pt x="284734" y="83819"/>
                </a:moveTo>
                <a:lnTo>
                  <a:pt x="280797" y="83819"/>
                </a:lnTo>
                <a:lnTo>
                  <a:pt x="279908" y="85089"/>
                </a:lnTo>
                <a:lnTo>
                  <a:pt x="277875" y="86359"/>
                </a:lnTo>
                <a:lnTo>
                  <a:pt x="276605" y="87629"/>
                </a:lnTo>
                <a:lnTo>
                  <a:pt x="273685" y="90169"/>
                </a:lnTo>
                <a:lnTo>
                  <a:pt x="272541" y="91439"/>
                </a:lnTo>
                <a:lnTo>
                  <a:pt x="271779" y="92709"/>
                </a:lnTo>
                <a:lnTo>
                  <a:pt x="270001" y="95249"/>
                </a:lnTo>
                <a:lnTo>
                  <a:pt x="269875" y="97789"/>
                </a:lnTo>
                <a:lnTo>
                  <a:pt x="270255" y="97789"/>
                </a:lnTo>
                <a:lnTo>
                  <a:pt x="349757" y="177799"/>
                </a:lnTo>
                <a:lnTo>
                  <a:pt x="354838" y="177799"/>
                </a:lnTo>
                <a:lnTo>
                  <a:pt x="355980" y="176529"/>
                </a:lnTo>
                <a:lnTo>
                  <a:pt x="356997" y="175259"/>
                </a:lnTo>
                <a:lnTo>
                  <a:pt x="358267" y="175259"/>
                </a:lnTo>
                <a:lnTo>
                  <a:pt x="359664" y="173989"/>
                </a:lnTo>
                <a:lnTo>
                  <a:pt x="361060" y="171449"/>
                </a:lnTo>
                <a:lnTo>
                  <a:pt x="363093" y="170179"/>
                </a:lnTo>
                <a:lnTo>
                  <a:pt x="363854" y="168909"/>
                </a:lnTo>
                <a:lnTo>
                  <a:pt x="364490" y="167639"/>
                </a:lnTo>
                <a:lnTo>
                  <a:pt x="364998" y="166369"/>
                </a:lnTo>
                <a:lnTo>
                  <a:pt x="364998" y="163829"/>
                </a:lnTo>
                <a:lnTo>
                  <a:pt x="364235" y="163829"/>
                </a:lnTo>
                <a:lnTo>
                  <a:pt x="284734" y="83819"/>
                </a:lnTo>
                <a:close/>
              </a:path>
              <a:path w="450215" h="417829">
                <a:moveTo>
                  <a:pt x="382862" y="85089"/>
                </a:moveTo>
                <a:lnTo>
                  <a:pt x="368300" y="85089"/>
                </a:lnTo>
                <a:lnTo>
                  <a:pt x="366522" y="90169"/>
                </a:lnTo>
                <a:lnTo>
                  <a:pt x="365759" y="93979"/>
                </a:lnTo>
                <a:lnTo>
                  <a:pt x="365855" y="95249"/>
                </a:lnTo>
                <a:lnTo>
                  <a:pt x="365950" y="96519"/>
                </a:lnTo>
                <a:lnTo>
                  <a:pt x="366045" y="97789"/>
                </a:lnTo>
                <a:lnTo>
                  <a:pt x="366141" y="99059"/>
                </a:lnTo>
                <a:lnTo>
                  <a:pt x="366293" y="102869"/>
                </a:lnTo>
                <a:lnTo>
                  <a:pt x="366395" y="105409"/>
                </a:lnTo>
                <a:lnTo>
                  <a:pt x="367665" y="110489"/>
                </a:lnTo>
                <a:lnTo>
                  <a:pt x="369697" y="115569"/>
                </a:lnTo>
                <a:lnTo>
                  <a:pt x="378205" y="137159"/>
                </a:lnTo>
                <a:lnTo>
                  <a:pt x="379602" y="139699"/>
                </a:lnTo>
                <a:lnTo>
                  <a:pt x="380492" y="142239"/>
                </a:lnTo>
                <a:lnTo>
                  <a:pt x="381126" y="143509"/>
                </a:lnTo>
                <a:lnTo>
                  <a:pt x="382143" y="146049"/>
                </a:lnTo>
                <a:lnTo>
                  <a:pt x="386969" y="146049"/>
                </a:lnTo>
                <a:lnTo>
                  <a:pt x="387730" y="144779"/>
                </a:lnTo>
                <a:lnTo>
                  <a:pt x="390651" y="142239"/>
                </a:lnTo>
                <a:lnTo>
                  <a:pt x="391668" y="140969"/>
                </a:lnTo>
                <a:lnTo>
                  <a:pt x="394461" y="138429"/>
                </a:lnTo>
                <a:lnTo>
                  <a:pt x="395350" y="137159"/>
                </a:lnTo>
                <a:lnTo>
                  <a:pt x="396367" y="135889"/>
                </a:lnTo>
                <a:lnTo>
                  <a:pt x="397001" y="134619"/>
                </a:lnTo>
                <a:lnTo>
                  <a:pt x="397382" y="134619"/>
                </a:lnTo>
                <a:lnTo>
                  <a:pt x="397891" y="133349"/>
                </a:lnTo>
                <a:lnTo>
                  <a:pt x="397764" y="130809"/>
                </a:lnTo>
                <a:lnTo>
                  <a:pt x="397509" y="129539"/>
                </a:lnTo>
                <a:lnTo>
                  <a:pt x="397001" y="128269"/>
                </a:lnTo>
                <a:lnTo>
                  <a:pt x="387984" y="106679"/>
                </a:lnTo>
                <a:lnTo>
                  <a:pt x="385952" y="102869"/>
                </a:lnTo>
                <a:lnTo>
                  <a:pt x="384555" y="99059"/>
                </a:lnTo>
                <a:lnTo>
                  <a:pt x="383794" y="95249"/>
                </a:lnTo>
                <a:lnTo>
                  <a:pt x="382904" y="91439"/>
                </a:lnTo>
                <a:lnTo>
                  <a:pt x="382862" y="85089"/>
                </a:lnTo>
                <a:close/>
              </a:path>
              <a:path w="450215" h="417829">
                <a:moveTo>
                  <a:pt x="430209" y="59689"/>
                </a:moveTo>
                <a:lnTo>
                  <a:pt x="401320" y="59689"/>
                </a:lnTo>
                <a:lnTo>
                  <a:pt x="434594" y="92709"/>
                </a:lnTo>
                <a:lnTo>
                  <a:pt x="435609" y="93979"/>
                </a:lnTo>
                <a:lnTo>
                  <a:pt x="438150" y="93979"/>
                </a:lnTo>
                <a:lnTo>
                  <a:pt x="438911" y="92709"/>
                </a:lnTo>
                <a:lnTo>
                  <a:pt x="439800" y="92709"/>
                </a:lnTo>
                <a:lnTo>
                  <a:pt x="440817" y="91439"/>
                </a:lnTo>
                <a:lnTo>
                  <a:pt x="443102" y="90169"/>
                </a:lnTo>
                <a:lnTo>
                  <a:pt x="446024" y="86359"/>
                </a:lnTo>
                <a:lnTo>
                  <a:pt x="448055" y="85089"/>
                </a:lnTo>
                <a:lnTo>
                  <a:pt x="448818" y="83819"/>
                </a:lnTo>
                <a:lnTo>
                  <a:pt x="449452" y="82549"/>
                </a:lnTo>
                <a:lnTo>
                  <a:pt x="449706" y="82549"/>
                </a:lnTo>
                <a:lnTo>
                  <a:pt x="450088" y="81279"/>
                </a:lnTo>
                <a:lnTo>
                  <a:pt x="450215" y="80009"/>
                </a:lnTo>
                <a:lnTo>
                  <a:pt x="449960" y="80009"/>
                </a:lnTo>
                <a:lnTo>
                  <a:pt x="449579" y="78739"/>
                </a:lnTo>
                <a:lnTo>
                  <a:pt x="449072" y="78739"/>
                </a:lnTo>
                <a:lnTo>
                  <a:pt x="430209" y="59689"/>
                </a:lnTo>
                <a:close/>
              </a:path>
              <a:path w="450215" h="417829">
                <a:moveTo>
                  <a:pt x="368553" y="0"/>
                </a:moveTo>
                <a:lnTo>
                  <a:pt x="366522" y="0"/>
                </a:lnTo>
                <a:lnTo>
                  <a:pt x="364617" y="1269"/>
                </a:lnTo>
                <a:lnTo>
                  <a:pt x="361188" y="3809"/>
                </a:lnTo>
                <a:lnTo>
                  <a:pt x="359409" y="5079"/>
                </a:lnTo>
                <a:lnTo>
                  <a:pt x="355473" y="8889"/>
                </a:lnTo>
                <a:lnTo>
                  <a:pt x="353441" y="10159"/>
                </a:lnTo>
                <a:lnTo>
                  <a:pt x="351281" y="12699"/>
                </a:lnTo>
                <a:lnTo>
                  <a:pt x="349250" y="13969"/>
                </a:lnTo>
                <a:lnTo>
                  <a:pt x="347218" y="16509"/>
                </a:lnTo>
                <a:lnTo>
                  <a:pt x="343407" y="19049"/>
                </a:lnTo>
                <a:lnTo>
                  <a:pt x="321182" y="50799"/>
                </a:lnTo>
                <a:lnTo>
                  <a:pt x="320294" y="55879"/>
                </a:lnTo>
                <a:lnTo>
                  <a:pt x="319277" y="60959"/>
                </a:lnTo>
                <a:lnTo>
                  <a:pt x="347979" y="92709"/>
                </a:lnTo>
                <a:lnTo>
                  <a:pt x="354838" y="92709"/>
                </a:lnTo>
                <a:lnTo>
                  <a:pt x="361569" y="90169"/>
                </a:lnTo>
                <a:lnTo>
                  <a:pt x="368300" y="85089"/>
                </a:lnTo>
                <a:lnTo>
                  <a:pt x="382862" y="85089"/>
                </a:lnTo>
                <a:lnTo>
                  <a:pt x="382947" y="83819"/>
                </a:lnTo>
                <a:lnTo>
                  <a:pt x="383031" y="82549"/>
                </a:lnTo>
                <a:lnTo>
                  <a:pt x="383921" y="80009"/>
                </a:lnTo>
                <a:lnTo>
                  <a:pt x="386715" y="74929"/>
                </a:lnTo>
                <a:lnTo>
                  <a:pt x="353059" y="74929"/>
                </a:lnTo>
                <a:lnTo>
                  <a:pt x="350647" y="73659"/>
                </a:lnTo>
                <a:lnTo>
                  <a:pt x="348106" y="72389"/>
                </a:lnTo>
                <a:lnTo>
                  <a:pt x="345821" y="71119"/>
                </a:lnTo>
                <a:lnTo>
                  <a:pt x="343789" y="68579"/>
                </a:lnTo>
                <a:lnTo>
                  <a:pt x="341629" y="67309"/>
                </a:lnTo>
                <a:lnTo>
                  <a:pt x="340105" y="64769"/>
                </a:lnTo>
                <a:lnTo>
                  <a:pt x="338074" y="59689"/>
                </a:lnTo>
                <a:lnTo>
                  <a:pt x="338074" y="54609"/>
                </a:lnTo>
                <a:lnTo>
                  <a:pt x="352425" y="33019"/>
                </a:lnTo>
                <a:lnTo>
                  <a:pt x="359155" y="26669"/>
                </a:lnTo>
                <a:lnTo>
                  <a:pt x="363981" y="22859"/>
                </a:lnTo>
                <a:lnTo>
                  <a:pt x="393741" y="22859"/>
                </a:lnTo>
                <a:lnTo>
                  <a:pt x="372364" y="1269"/>
                </a:lnTo>
                <a:lnTo>
                  <a:pt x="370458" y="1269"/>
                </a:lnTo>
                <a:lnTo>
                  <a:pt x="368553" y="0"/>
                </a:lnTo>
                <a:close/>
              </a:path>
              <a:path w="450215" h="417829">
                <a:moveTo>
                  <a:pt x="253873" y="50799"/>
                </a:moveTo>
                <a:lnTo>
                  <a:pt x="248920" y="50799"/>
                </a:lnTo>
                <a:lnTo>
                  <a:pt x="245999" y="53339"/>
                </a:lnTo>
                <a:lnTo>
                  <a:pt x="239140" y="59689"/>
                </a:lnTo>
                <a:lnTo>
                  <a:pt x="237362" y="62229"/>
                </a:lnTo>
                <a:lnTo>
                  <a:pt x="237236" y="67309"/>
                </a:lnTo>
                <a:lnTo>
                  <a:pt x="238887" y="71119"/>
                </a:lnTo>
                <a:lnTo>
                  <a:pt x="245617" y="77469"/>
                </a:lnTo>
                <a:lnTo>
                  <a:pt x="248538" y="78739"/>
                </a:lnTo>
                <a:lnTo>
                  <a:pt x="253491" y="78739"/>
                </a:lnTo>
                <a:lnTo>
                  <a:pt x="256412" y="77469"/>
                </a:lnTo>
                <a:lnTo>
                  <a:pt x="263271" y="69849"/>
                </a:lnTo>
                <a:lnTo>
                  <a:pt x="265049" y="67309"/>
                </a:lnTo>
                <a:lnTo>
                  <a:pt x="265175" y="62229"/>
                </a:lnTo>
                <a:lnTo>
                  <a:pt x="263525" y="59689"/>
                </a:lnTo>
                <a:lnTo>
                  <a:pt x="260096" y="55879"/>
                </a:lnTo>
                <a:lnTo>
                  <a:pt x="256794" y="52069"/>
                </a:lnTo>
                <a:lnTo>
                  <a:pt x="253873" y="50799"/>
                </a:lnTo>
                <a:close/>
              </a:path>
              <a:path w="450215" h="417829">
                <a:moveTo>
                  <a:pt x="393741" y="22859"/>
                </a:moveTo>
                <a:lnTo>
                  <a:pt x="363981" y="22859"/>
                </a:lnTo>
                <a:lnTo>
                  <a:pt x="390651" y="49529"/>
                </a:lnTo>
                <a:lnTo>
                  <a:pt x="378714" y="60959"/>
                </a:lnTo>
                <a:lnTo>
                  <a:pt x="374142" y="66039"/>
                </a:lnTo>
                <a:lnTo>
                  <a:pt x="370331" y="68579"/>
                </a:lnTo>
                <a:lnTo>
                  <a:pt x="367283" y="71119"/>
                </a:lnTo>
                <a:lnTo>
                  <a:pt x="364108" y="72389"/>
                </a:lnTo>
                <a:lnTo>
                  <a:pt x="361188" y="73659"/>
                </a:lnTo>
                <a:lnTo>
                  <a:pt x="358394" y="73659"/>
                </a:lnTo>
                <a:lnTo>
                  <a:pt x="355600" y="74929"/>
                </a:lnTo>
                <a:lnTo>
                  <a:pt x="386715" y="74929"/>
                </a:lnTo>
                <a:lnTo>
                  <a:pt x="389254" y="71119"/>
                </a:lnTo>
                <a:lnTo>
                  <a:pt x="401320" y="59689"/>
                </a:lnTo>
                <a:lnTo>
                  <a:pt x="430209" y="59689"/>
                </a:lnTo>
                <a:lnTo>
                  <a:pt x="393741" y="22859"/>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0" name="object 30"/>
          <p:cNvSpPr/>
          <p:nvPr/>
        </p:nvSpPr>
        <p:spPr>
          <a:xfrm>
            <a:off x="6828028" y="4022090"/>
            <a:ext cx="469265" cy="437515"/>
          </a:xfrm>
          <a:custGeom>
            <a:avLst/>
            <a:gdLst/>
            <a:ahLst/>
            <a:cxnLst/>
            <a:rect l="l" t="t" r="r" b="b"/>
            <a:pathLst>
              <a:path w="469265" h="437514">
                <a:moveTo>
                  <a:pt x="67182" y="273812"/>
                </a:moveTo>
                <a:lnTo>
                  <a:pt x="62102" y="274193"/>
                </a:lnTo>
                <a:lnTo>
                  <a:pt x="57150" y="275590"/>
                </a:lnTo>
                <a:lnTo>
                  <a:pt x="52070" y="276860"/>
                </a:lnTo>
                <a:lnTo>
                  <a:pt x="47625" y="278765"/>
                </a:lnTo>
                <a:lnTo>
                  <a:pt x="43942" y="281178"/>
                </a:lnTo>
                <a:lnTo>
                  <a:pt x="40131" y="283591"/>
                </a:lnTo>
                <a:lnTo>
                  <a:pt x="2285" y="319532"/>
                </a:lnTo>
                <a:lnTo>
                  <a:pt x="0" y="326771"/>
                </a:lnTo>
                <a:lnTo>
                  <a:pt x="1143" y="329057"/>
                </a:lnTo>
                <a:lnTo>
                  <a:pt x="3428" y="331470"/>
                </a:lnTo>
                <a:lnTo>
                  <a:pt x="108839" y="436880"/>
                </a:lnTo>
                <a:lnTo>
                  <a:pt x="109600" y="437261"/>
                </a:lnTo>
                <a:lnTo>
                  <a:pt x="111251" y="437261"/>
                </a:lnTo>
                <a:lnTo>
                  <a:pt x="112775" y="436499"/>
                </a:lnTo>
                <a:lnTo>
                  <a:pt x="113792" y="435864"/>
                </a:lnTo>
                <a:lnTo>
                  <a:pt x="114807" y="434975"/>
                </a:lnTo>
                <a:lnTo>
                  <a:pt x="115950" y="434213"/>
                </a:lnTo>
                <a:lnTo>
                  <a:pt x="122936" y="426593"/>
                </a:lnTo>
                <a:lnTo>
                  <a:pt x="123571" y="425704"/>
                </a:lnTo>
                <a:lnTo>
                  <a:pt x="123951" y="424942"/>
                </a:lnTo>
                <a:lnTo>
                  <a:pt x="124205" y="424180"/>
                </a:lnTo>
                <a:lnTo>
                  <a:pt x="124205" y="422275"/>
                </a:lnTo>
                <a:lnTo>
                  <a:pt x="123951" y="421640"/>
                </a:lnTo>
                <a:lnTo>
                  <a:pt x="123444" y="421259"/>
                </a:lnTo>
                <a:lnTo>
                  <a:pt x="82550" y="380238"/>
                </a:lnTo>
                <a:lnTo>
                  <a:pt x="94869" y="367919"/>
                </a:lnTo>
                <a:lnTo>
                  <a:pt x="70103" y="367919"/>
                </a:lnTo>
                <a:lnTo>
                  <a:pt x="24511" y="322326"/>
                </a:lnTo>
                <a:lnTo>
                  <a:pt x="38480" y="308356"/>
                </a:lnTo>
                <a:lnTo>
                  <a:pt x="41021" y="305689"/>
                </a:lnTo>
                <a:lnTo>
                  <a:pt x="43942" y="303276"/>
                </a:lnTo>
                <a:lnTo>
                  <a:pt x="61975" y="294894"/>
                </a:lnTo>
                <a:lnTo>
                  <a:pt x="106402" y="294894"/>
                </a:lnTo>
                <a:lnTo>
                  <a:pt x="105791" y="294005"/>
                </a:lnTo>
                <a:lnTo>
                  <a:pt x="100075" y="288417"/>
                </a:lnTo>
                <a:lnTo>
                  <a:pt x="95757" y="284099"/>
                </a:lnTo>
                <a:lnTo>
                  <a:pt x="91313" y="280797"/>
                </a:lnTo>
                <a:lnTo>
                  <a:pt x="86614" y="278384"/>
                </a:lnTo>
                <a:lnTo>
                  <a:pt x="81788" y="276098"/>
                </a:lnTo>
                <a:lnTo>
                  <a:pt x="76962" y="274701"/>
                </a:lnTo>
                <a:lnTo>
                  <a:pt x="72008" y="274193"/>
                </a:lnTo>
                <a:lnTo>
                  <a:pt x="67182" y="273812"/>
                </a:lnTo>
                <a:close/>
              </a:path>
              <a:path w="469265" h="437514">
                <a:moveTo>
                  <a:pt x="106402" y="294894"/>
                </a:moveTo>
                <a:lnTo>
                  <a:pt x="61975" y="294894"/>
                </a:lnTo>
                <a:lnTo>
                  <a:pt x="66421" y="295148"/>
                </a:lnTo>
                <a:lnTo>
                  <a:pt x="71247" y="296545"/>
                </a:lnTo>
                <a:lnTo>
                  <a:pt x="93218" y="316484"/>
                </a:lnTo>
                <a:lnTo>
                  <a:pt x="95123" y="320548"/>
                </a:lnTo>
                <a:lnTo>
                  <a:pt x="96012" y="324485"/>
                </a:lnTo>
                <a:lnTo>
                  <a:pt x="96085" y="332994"/>
                </a:lnTo>
                <a:lnTo>
                  <a:pt x="95250" y="336931"/>
                </a:lnTo>
                <a:lnTo>
                  <a:pt x="93345" y="341122"/>
                </a:lnTo>
                <a:lnTo>
                  <a:pt x="91567" y="345313"/>
                </a:lnTo>
                <a:lnTo>
                  <a:pt x="88265" y="349758"/>
                </a:lnTo>
                <a:lnTo>
                  <a:pt x="70103" y="367919"/>
                </a:lnTo>
                <a:lnTo>
                  <a:pt x="94869" y="367919"/>
                </a:lnTo>
                <a:lnTo>
                  <a:pt x="116077" y="332994"/>
                </a:lnTo>
                <a:lnTo>
                  <a:pt x="116226" y="329057"/>
                </a:lnTo>
                <a:lnTo>
                  <a:pt x="116312" y="326771"/>
                </a:lnTo>
                <a:lnTo>
                  <a:pt x="116399" y="324485"/>
                </a:lnTo>
                <a:lnTo>
                  <a:pt x="116480" y="322326"/>
                </a:lnTo>
                <a:lnTo>
                  <a:pt x="116586" y="319532"/>
                </a:lnTo>
                <a:lnTo>
                  <a:pt x="115316" y="313055"/>
                </a:lnTo>
                <a:lnTo>
                  <a:pt x="109981" y="300101"/>
                </a:lnTo>
                <a:lnTo>
                  <a:pt x="106402" y="294894"/>
                </a:lnTo>
                <a:close/>
              </a:path>
              <a:path w="469265" h="437514">
                <a:moveTo>
                  <a:pt x="189483" y="212089"/>
                </a:moveTo>
                <a:lnTo>
                  <a:pt x="182499" y="212089"/>
                </a:lnTo>
                <a:lnTo>
                  <a:pt x="175768" y="213360"/>
                </a:lnTo>
                <a:lnTo>
                  <a:pt x="140430" y="241300"/>
                </a:lnTo>
                <a:lnTo>
                  <a:pt x="137167" y="246380"/>
                </a:lnTo>
                <a:lnTo>
                  <a:pt x="134620" y="251460"/>
                </a:lnTo>
                <a:lnTo>
                  <a:pt x="131699" y="259080"/>
                </a:lnTo>
                <a:lnTo>
                  <a:pt x="130555" y="265430"/>
                </a:lnTo>
                <a:lnTo>
                  <a:pt x="131191" y="273050"/>
                </a:lnTo>
                <a:lnTo>
                  <a:pt x="131699" y="280669"/>
                </a:lnTo>
                <a:lnTo>
                  <a:pt x="133857" y="287019"/>
                </a:lnTo>
                <a:lnTo>
                  <a:pt x="137668" y="294639"/>
                </a:lnTo>
                <a:lnTo>
                  <a:pt x="141350" y="302260"/>
                </a:lnTo>
                <a:lnTo>
                  <a:pt x="146430" y="308610"/>
                </a:lnTo>
                <a:lnTo>
                  <a:pt x="152907" y="314960"/>
                </a:lnTo>
                <a:lnTo>
                  <a:pt x="157958" y="320039"/>
                </a:lnTo>
                <a:lnTo>
                  <a:pt x="168106" y="327660"/>
                </a:lnTo>
                <a:lnTo>
                  <a:pt x="173227" y="330200"/>
                </a:lnTo>
                <a:lnTo>
                  <a:pt x="180086" y="334010"/>
                </a:lnTo>
                <a:lnTo>
                  <a:pt x="186944" y="336550"/>
                </a:lnTo>
                <a:lnTo>
                  <a:pt x="207645" y="336550"/>
                </a:lnTo>
                <a:lnTo>
                  <a:pt x="214375" y="332739"/>
                </a:lnTo>
                <a:lnTo>
                  <a:pt x="221106" y="330200"/>
                </a:lnTo>
                <a:lnTo>
                  <a:pt x="227838" y="325119"/>
                </a:lnTo>
                <a:lnTo>
                  <a:pt x="234315" y="318769"/>
                </a:lnTo>
                <a:lnTo>
                  <a:pt x="235635" y="317500"/>
                </a:lnTo>
                <a:lnTo>
                  <a:pt x="199008" y="317500"/>
                </a:lnTo>
                <a:lnTo>
                  <a:pt x="189611" y="314960"/>
                </a:lnTo>
                <a:lnTo>
                  <a:pt x="185039" y="312419"/>
                </a:lnTo>
                <a:lnTo>
                  <a:pt x="180340" y="309880"/>
                </a:lnTo>
                <a:lnTo>
                  <a:pt x="153162" y="280669"/>
                </a:lnTo>
                <a:lnTo>
                  <a:pt x="149732" y="265430"/>
                </a:lnTo>
                <a:lnTo>
                  <a:pt x="150114" y="261619"/>
                </a:lnTo>
                <a:lnTo>
                  <a:pt x="151765" y="256539"/>
                </a:lnTo>
                <a:lnTo>
                  <a:pt x="153289" y="251460"/>
                </a:lnTo>
                <a:lnTo>
                  <a:pt x="179577" y="232410"/>
                </a:lnTo>
                <a:lnTo>
                  <a:pt x="229057" y="232410"/>
                </a:lnTo>
                <a:lnTo>
                  <a:pt x="223774" y="227330"/>
                </a:lnTo>
                <a:lnTo>
                  <a:pt x="217043" y="222250"/>
                </a:lnTo>
                <a:lnTo>
                  <a:pt x="203326" y="214630"/>
                </a:lnTo>
                <a:lnTo>
                  <a:pt x="189483" y="212089"/>
                </a:lnTo>
                <a:close/>
              </a:path>
              <a:path w="469265" h="437514">
                <a:moveTo>
                  <a:pt x="229057" y="232410"/>
                </a:moveTo>
                <a:lnTo>
                  <a:pt x="184403" y="232410"/>
                </a:lnTo>
                <a:lnTo>
                  <a:pt x="198374" y="236219"/>
                </a:lnTo>
                <a:lnTo>
                  <a:pt x="203073" y="238760"/>
                </a:lnTo>
                <a:lnTo>
                  <a:pt x="207645" y="242569"/>
                </a:lnTo>
                <a:lnTo>
                  <a:pt x="212090" y="246380"/>
                </a:lnTo>
                <a:lnTo>
                  <a:pt x="216407" y="250189"/>
                </a:lnTo>
                <a:lnTo>
                  <a:pt x="220979" y="255269"/>
                </a:lnTo>
                <a:lnTo>
                  <a:pt x="224663" y="259080"/>
                </a:lnTo>
                <a:lnTo>
                  <a:pt x="227456" y="264160"/>
                </a:lnTo>
                <a:lnTo>
                  <a:pt x="230377" y="269239"/>
                </a:lnTo>
                <a:lnTo>
                  <a:pt x="232155" y="273050"/>
                </a:lnTo>
                <a:lnTo>
                  <a:pt x="233679" y="283210"/>
                </a:lnTo>
                <a:lnTo>
                  <a:pt x="233299" y="287019"/>
                </a:lnTo>
                <a:lnTo>
                  <a:pt x="233172" y="288289"/>
                </a:lnTo>
                <a:lnTo>
                  <a:pt x="231648" y="292100"/>
                </a:lnTo>
                <a:lnTo>
                  <a:pt x="229997" y="297180"/>
                </a:lnTo>
                <a:lnTo>
                  <a:pt x="227075" y="302260"/>
                </a:lnTo>
                <a:lnTo>
                  <a:pt x="222757" y="306069"/>
                </a:lnTo>
                <a:lnTo>
                  <a:pt x="218186" y="311150"/>
                </a:lnTo>
                <a:lnTo>
                  <a:pt x="213360" y="313689"/>
                </a:lnTo>
                <a:lnTo>
                  <a:pt x="199008" y="317500"/>
                </a:lnTo>
                <a:lnTo>
                  <a:pt x="235635" y="317500"/>
                </a:lnTo>
                <a:lnTo>
                  <a:pt x="252602" y="283210"/>
                </a:lnTo>
                <a:lnTo>
                  <a:pt x="251460" y="269239"/>
                </a:lnTo>
                <a:lnTo>
                  <a:pt x="230377" y="233680"/>
                </a:lnTo>
                <a:lnTo>
                  <a:pt x="229057" y="232410"/>
                </a:lnTo>
                <a:close/>
              </a:path>
              <a:path w="469265" h="437514">
                <a:moveTo>
                  <a:pt x="275336" y="124460"/>
                </a:moveTo>
                <a:lnTo>
                  <a:pt x="267462" y="124460"/>
                </a:lnTo>
                <a:lnTo>
                  <a:pt x="264922" y="125730"/>
                </a:lnTo>
                <a:lnTo>
                  <a:pt x="262381" y="125730"/>
                </a:lnTo>
                <a:lnTo>
                  <a:pt x="259715" y="127000"/>
                </a:lnTo>
                <a:lnTo>
                  <a:pt x="256921" y="128269"/>
                </a:lnTo>
                <a:lnTo>
                  <a:pt x="254253" y="129539"/>
                </a:lnTo>
                <a:lnTo>
                  <a:pt x="251460" y="130810"/>
                </a:lnTo>
                <a:lnTo>
                  <a:pt x="248539" y="132080"/>
                </a:lnTo>
                <a:lnTo>
                  <a:pt x="245745" y="134619"/>
                </a:lnTo>
                <a:lnTo>
                  <a:pt x="224536" y="168910"/>
                </a:lnTo>
                <a:lnTo>
                  <a:pt x="224620" y="171450"/>
                </a:lnTo>
                <a:lnTo>
                  <a:pt x="224747" y="175260"/>
                </a:lnTo>
                <a:lnTo>
                  <a:pt x="224866" y="177800"/>
                </a:lnTo>
                <a:lnTo>
                  <a:pt x="225171" y="182880"/>
                </a:lnTo>
                <a:lnTo>
                  <a:pt x="227075" y="190500"/>
                </a:lnTo>
                <a:lnTo>
                  <a:pt x="230758" y="196850"/>
                </a:lnTo>
                <a:lnTo>
                  <a:pt x="233904" y="203200"/>
                </a:lnTo>
                <a:lnTo>
                  <a:pt x="237823" y="208280"/>
                </a:lnTo>
                <a:lnTo>
                  <a:pt x="242528" y="214630"/>
                </a:lnTo>
                <a:lnTo>
                  <a:pt x="248030" y="220980"/>
                </a:lnTo>
                <a:lnTo>
                  <a:pt x="253154" y="224789"/>
                </a:lnTo>
                <a:lnTo>
                  <a:pt x="258254" y="229869"/>
                </a:lnTo>
                <a:lnTo>
                  <a:pt x="263354" y="233680"/>
                </a:lnTo>
                <a:lnTo>
                  <a:pt x="268477" y="236219"/>
                </a:lnTo>
                <a:lnTo>
                  <a:pt x="275336" y="240030"/>
                </a:lnTo>
                <a:lnTo>
                  <a:pt x="281940" y="242569"/>
                </a:lnTo>
                <a:lnTo>
                  <a:pt x="295021" y="243839"/>
                </a:lnTo>
                <a:lnTo>
                  <a:pt x="301498" y="242569"/>
                </a:lnTo>
                <a:lnTo>
                  <a:pt x="314071" y="237489"/>
                </a:lnTo>
                <a:lnTo>
                  <a:pt x="320040" y="233680"/>
                </a:lnTo>
                <a:lnTo>
                  <a:pt x="325627" y="227330"/>
                </a:lnTo>
                <a:lnTo>
                  <a:pt x="328422" y="224789"/>
                </a:lnTo>
                <a:lnTo>
                  <a:pt x="330835" y="222250"/>
                </a:lnTo>
                <a:lnTo>
                  <a:pt x="291083" y="222250"/>
                </a:lnTo>
                <a:lnTo>
                  <a:pt x="286639" y="220980"/>
                </a:lnTo>
                <a:lnTo>
                  <a:pt x="281940" y="219710"/>
                </a:lnTo>
                <a:lnTo>
                  <a:pt x="277114" y="215900"/>
                </a:lnTo>
                <a:lnTo>
                  <a:pt x="272415" y="213360"/>
                </a:lnTo>
                <a:lnTo>
                  <a:pt x="246630" y="182880"/>
                </a:lnTo>
                <a:lnTo>
                  <a:pt x="244173" y="168910"/>
                </a:lnTo>
                <a:lnTo>
                  <a:pt x="245363" y="162560"/>
                </a:lnTo>
                <a:lnTo>
                  <a:pt x="269494" y="140969"/>
                </a:lnTo>
                <a:lnTo>
                  <a:pt x="272415" y="140969"/>
                </a:lnTo>
                <a:lnTo>
                  <a:pt x="275336" y="139700"/>
                </a:lnTo>
                <a:lnTo>
                  <a:pt x="283591" y="139700"/>
                </a:lnTo>
                <a:lnTo>
                  <a:pt x="285242" y="137160"/>
                </a:lnTo>
                <a:lnTo>
                  <a:pt x="285369" y="135889"/>
                </a:lnTo>
                <a:lnTo>
                  <a:pt x="284606" y="133350"/>
                </a:lnTo>
                <a:lnTo>
                  <a:pt x="283337" y="132080"/>
                </a:lnTo>
                <a:lnTo>
                  <a:pt x="280035" y="128269"/>
                </a:lnTo>
                <a:lnTo>
                  <a:pt x="279019" y="127000"/>
                </a:lnTo>
                <a:lnTo>
                  <a:pt x="276860" y="125730"/>
                </a:lnTo>
                <a:lnTo>
                  <a:pt x="275336" y="124460"/>
                </a:lnTo>
                <a:close/>
              </a:path>
              <a:path w="469265" h="437514">
                <a:moveTo>
                  <a:pt x="332867" y="180339"/>
                </a:moveTo>
                <a:lnTo>
                  <a:pt x="327151" y="180339"/>
                </a:lnTo>
                <a:lnTo>
                  <a:pt x="326771" y="182880"/>
                </a:lnTo>
                <a:lnTo>
                  <a:pt x="326263" y="186689"/>
                </a:lnTo>
                <a:lnTo>
                  <a:pt x="325881" y="189230"/>
                </a:lnTo>
                <a:lnTo>
                  <a:pt x="318262" y="209550"/>
                </a:lnTo>
                <a:lnTo>
                  <a:pt x="311403" y="217169"/>
                </a:lnTo>
                <a:lnTo>
                  <a:pt x="307721" y="219710"/>
                </a:lnTo>
                <a:lnTo>
                  <a:pt x="303656" y="220980"/>
                </a:lnTo>
                <a:lnTo>
                  <a:pt x="299720" y="222250"/>
                </a:lnTo>
                <a:lnTo>
                  <a:pt x="330835" y="222250"/>
                </a:lnTo>
                <a:lnTo>
                  <a:pt x="332867" y="218439"/>
                </a:lnTo>
                <a:lnTo>
                  <a:pt x="334899" y="215900"/>
                </a:lnTo>
                <a:lnTo>
                  <a:pt x="336676" y="212089"/>
                </a:lnTo>
                <a:lnTo>
                  <a:pt x="337947" y="209550"/>
                </a:lnTo>
                <a:lnTo>
                  <a:pt x="339344" y="207010"/>
                </a:lnTo>
                <a:lnTo>
                  <a:pt x="340360" y="203200"/>
                </a:lnTo>
                <a:lnTo>
                  <a:pt x="341629" y="198119"/>
                </a:lnTo>
                <a:lnTo>
                  <a:pt x="342011" y="195580"/>
                </a:lnTo>
                <a:lnTo>
                  <a:pt x="342011" y="193039"/>
                </a:lnTo>
                <a:lnTo>
                  <a:pt x="341756" y="190500"/>
                </a:lnTo>
                <a:lnTo>
                  <a:pt x="341375" y="190500"/>
                </a:lnTo>
                <a:lnTo>
                  <a:pt x="340614" y="189230"/>
                </a:lnTo>
                <a:lnTo>
                  <a:pt x="340105" y="187960"/>
                </a:lnTo>
                <a:lnTo>
                  <a:pt x="339471" y="186689"/>
                </a:lnTo>
                <a:lnTo>
                  <a:pt x="338708" y="186689"/>
                </a:lnTo>
                <a:lnTo>
                  <a:pt x="337947" y="185419"/>
                </a:lnTo>
                <a:lnTo>
                  <a:pt x="336930" y="184150"/>
                </a:lnTo>
                <a:lnTo>
                  <a:pt x="335788" y="182880"/>
                </a:lnTo>
                <a:lnTo>
                  <a:pt x="334645" y="182880"/>
                </a:lnTo>
                <a:lnTo>
                  <a:pt x="332867" y="180339"/>
                </a:lnTo>
                <a:close/>
              </a:path>
              <a:path w="469265" h="437514">
                <a:moveTo>
                  <a:pt x="330453" y="179069"/>
                </a:moveTo>
                <a:lnTo>
                  <a:pt x="328802" y="179069"/>
                </a:lnTo>
                <a:lnTo>
                  <a:pt x="328295" y="180339"/>
                </a:lnTo>
                <a:lnTo>
                  <a:pt x="331977" y="180339"/>
                </a:lnTo>
                <a:lnTo>
                  <a:pt x="330453" y="179069"/>
                </a:lnTo>
                <a:close/>
              </a:path>
              <a:path w="469265" h="437514">
                <a:moveTo>
                  <a:pt x="303656" y="82550"/>
                </a:moveTo>
                <a:lnTo>
                  <a:pt x="299720" y="82550"/>
                </a:lnTo>
                <a:lnTo>
                  <a:pt x="298830" y="83819"/>
                </a:lnTo>
                <a:lnTo>
                  <a:pt x="297815" y="85089"/>
                </a:lnTo>
                <a:lnTo>
                  <a:pt x="296799" y="85089"/>
                </a:lnTo>
                <a:lnTo>
                  <a:pt x="295528" y="86360"/>
                </a:lnTo>
                <a:lnTo>
                  <a:pt x="292607" y="88900"/>
                </a:lnTo>
                <a:lnTo>
                  <a:pt x="291465" y="90169"/>
                </a:lnTo>
                <a:lnTo>
                  <a:pt x="290702" y="91439"/>
                </a:lnTo>
                <a:lnTo>
                  <a:pt x="289814" y="92710"/>
                </a:lnTo>
                <a:lnTo>
                  <a:pt x="289305" y="93980"/>
                </a:lnTo>
                <a:lnTo>
                  <a:pt x="288925" y="93980"/>
                </a:lnTo>
                <a:lnTo>
                  <a:pt x="288798" y="96519"/>
                </a:lnTo>
                <a:lnTo>
                  <a:pt x="289178" y="97789"/>
                </a:lnTo>
                <a:lnTo>
                  <a:pt x="369062" y="177800"/>
                </a:lnTo>
                <a:lnTo>
                  <a:pt x="372872" y="177800"/>
                </a:lnTo>
                <a:lnTo>
                  <a:pt x="373761" y="176530"/>
                </a:lnTo>
                <a:lnTo>
                  <a:pt x="374903" y="175260"/>
                </a:lnTo>
                <a:lnTo>
                  <a:pt x="375920" y="175260"/>
                </a:lnTo>
                <a:lnTo>
                  <a:pt x="377190" y="173989"/>
                </a:lnTo>
                <a:lnTo>
                  <a:pt x="379983" y="171450"/>
                </a:lnTo>
                <a:lnTo>
                  <a:pt x="382016" y="168910"/>
                </a:lnTo>
                <a:lnTo>
                  <a:pt x="382777" y="167639"/>
                </a:lnTo>
                <a:lnTo>
                  <a:pt x="383413" y="166369"/>
                </a:lnTo>
                <a:lnTo>
                  <a:pt x="383921" y="165100"/>
                </a:lnTo>
                <a:lnTo>
                  <a:pt x="383921" y="163830"/>
                </a:lnTo>
                <a:lnTo>
                  <a:pt x="383540" y="162560"/>
                </a:lnTo>
                <a:lnTo>
                  <a:pt x="383158" y="162560"/>
                </a:lnTo>
                <a:lnTo>
                  <a:pt x="303656" y="82550"/>
                </a:lnTo>
                <a:close/>
              </a:path>
              <a:path w="469265" h="437514">
                <a:moveTo>
                  <a:pt x="401700" y="85089"/>
                </a:moveTo>
                <a:lnTo>
                  <a:pt x="387223" y="85089"/>
                </a:lnTo>
                <a:lnTo>
                  <a:pt x="385445" y="88900"/>
                </a:lnTo>
                <a:lnTo>
                  <a:pt x="384873" y="92710"/>
                </a:lnTo>
                <a:lnTo>
                  <a:pt x="384968" y="97789"/>
                </a:lnTo>
                <a:lnTo>
                  <a:pt x="385064" y="99060"/>
                </a:lnTo>
                <a:lnTo>
                  <a:pt x="385191" y="101600"/>
                </a:lnTo>
                <a:lnTo>
                  <a:pt x="385318" y="104139"/>
                </a:lnTo>
                <a:lnTo>
                  <a:pt x="386588" y="109219"/>
                </a:lnTo>
                <a:lnTo>
                  <a:pt x="388620" y="114300"/>
                </a:lnTo>
                <a:lnTo>
                  <a:pt x="397128" y="135889"/>
                </a:lnTo>
                <a:lnTo>
                  <a:pt x="398525" y="138430"/>
                </a:lnTo>
                <a:lnTo>
                  <a:pt x="399415" y="140969"/>
                </a:lnTo>
                <a:lnTo>
                  <a:pt x="400050" y="142239"/>
                </a:lnTo>
                <a:lnTo>
                  <a:pt x="401066" y="144780"/>
                </a:lnTo>
                <a:lnTo>
                  <a:pt x="401954" y="146050"/>
                </a:lnTo>
                <a:lnTo>
                  <a:pt x="404368" y="146050"/>
                </a:lnTo>
                <a:lnTo>
                  <a:pt x="405129" y="144780"/>
                </a:lnTo>
                <a:lnTo>
                  <a:pt x="406653" y="143510"/>
                </a:lnTo>
                <a:lnTo>
                  <a:pt x="407543" y="143510"/>
                </a:lnTo>
                <a:lnTo>
                  <a:pt x="410591" y="139700"/>
                </a:lnTo>
                <a:lnTo>
                  <a:pt x="413385" y="137160"/>
                </a:lnTo>
                <a:lnTo>
                  <a:pt x="414274" y="135889"/>
                </a:lnTo>
                <a:lnTo>
                  <a:pt x="415290" y="135889"/>
                </a:lnTo>
                <a:lnTo>
                  <a:pt x="415925" y="134619"/>
                </a:lnTo>
                <a:lnTo>
                  <a:pt x="416305" y="133350"/>
                </a:lnTo>
                <a:lnTo>
                  <a:pt x="416814" y="132080"/>
                </a:lnTo>
                <a:lnTo>
                  <a:pt x="416687" y="129539"/>
                </a:lnTo>
                <a:lnTo>
                  <a:pt x="416432" y="129539"/>
                </a:lnTo>
                <a:lnTo>
                  <a:pt x="406907" y="105410"/>
                </a:lnTo>
                <a:lnTo>
                  <a:pt x="404875" y="101600"/>
                </a:lnTo>
                <a:lnTo>
                  <a:pt x="403478" y="97789"/>
                </a:lnTo>
                <a:lnTo>
                  <a:pt x="402717" y="93980"/>
                </a:lnTo>
                <a:lnTo>
                  <a:pt x="401827" y="91439"/>
                </a:lnTo>
                <a:lnTo>
                  <a:pt x="401700" y="85089"/>
                </a:lnTo>
                <a:close/>
              </a:path>
              <a:path w="469265" h="437514">
                <a:moveTo>
                  <a:pt x="448818" y="58419"/>
                </a:moveTo>
                <a:lnTo>
                  <a:pt x="420243" y="58419"/>
                </a:lnTo>
                <a:lnTo>
                  <a:pt x="454025" y="92710"/>
                </a:lnTo>
                <a:lnTo>
                  <a:pt x="457835" y="92710"/>
                </a:lnTo>
                <a:lnTo>
                  <a:pt x="458724" y="91439"/>
                </a:lnTo>
                <a:lnTo>
                  <a:pt x="459740" y="91439"/>
                </a:lnTo>
                <a:lnTo>
                  <a:pt x="460755" y="90169"/>
                </a:lnTo>
                <a:lnTo>
                  <a:pt x="462025" y="88900"/>
                </a:lnTo>
                <a:lnTo>
                  <a:pt x="464947" y="86360"/>
                </a:lnTo>
                <a:lnTo>
                  <a:pt x="466978" y="83819"/>
                </a:lnTo>
                <a:lnTo>
                  <a:pt x="467741" y="82550"/>
                </a:lnTo>
                <a:lnTo>
                  <a:pt x="468375" y="81280"/>
                </a:lnTo>
                <a:lnTo>
                  <a:pt x="468629" y="81280"/>
                </a:lnTo>
                <a:lnTo>
                  <a:pt x="469011" y="80010"/>
                </a:lnTo>
                <a:lnTo>
                  <a:pt x="468883" y="78739"/>
                </a:lnTo>
                <a:lnTo>
                  <a:pt x="468502" y="77469"/>
                </a:lnTo>
                <a:lnTo>
                  <a:pt x="467995" y="77469"/>
                </a:lnTo>
                <a:lnTo>
                  <a:pt x="448818" y="58419"/>
                </a:lnTo>
                <a:close/>
              </a:path>
              <a:path w="469265" h="437514">
                <a:moveTo>
                  <a:pt x="389381" y="0"/>
                </a:moveTo>
                <a:lnTo>
                  <a:pt x="383540" y="0"/>
                </a:lnTo>
                <a:lnTo>
                  <a:pt x="381507" y="1269"/>
                </a:lnTo>
                <a:lnTo>
                  <a:pt x="380111" y="2539"/>
                </a:lnTo>
                <a:lnTo>
                  <a:pt x="378332" y="3810"/>
                </a:lnTo>
                <a:lnTo>
                  <a:pt x="376300" y="6350"/>
                </a:lnTo>
                <a:lnTo>
                  <a:pt x="368173" y="12700"/>
                </a:lnTo>
                <a:lnTo>
                  <a:pt x="360679" y="20319"/>
                </a:lnTo>
                <a:lnTo>
                  <a:pt x="339217" y="54610"/>
                </a:lnTo>
                <a:lnTo>
                  <a:pt x="338200" y="59689"/>
                </a:lnTo>
                <a:lnTo>
                  <a:pt x="338296" y="60960"/>
                </a:lnTo>
                <a:lnTo>
                  <a:pt x="338391" y="62230"/>
                </a:lnTo>
                <a:lnTo>
                  <a:pt x="338486" y="63500"/>
                </a:lnTo>
                <a:lnTo>
                  <a:pt x="360045" y="91439"/>
                </a:lnTo>
                <a:lnTo>
                  <a:pt x="373761" y="91439"/>
                </a:lnTo>
                <a:lnTo>
                  <a:pt x="380492" y="88900"/>
                </a:lnTo>
                <a:lnTo>
                  <a:pt x="387223" y="85089"/>
                </a:lnTo>
                <a:lnTo>
                  <a:pt x="401700" y="85089"/>
                </a:lnTo>
                <a:lnTo>
                  <a:pt x="401785" y="83819"/>
                </a:lnTo>
                <a:lnTo>
                  <a:pt x="401870" y="82550"/>
                </a:lnTo>
                <a:lnTo>
                  <a:pt x="401954" y="81280"/>
                </a:lnTo>
                <a:lnTo>
                  <a:pt x="402844" y="78739"/>
                </a:lnTo>
                <a:lnTo>
                  <a:pt x="405638" y="73660"/>
                </a:lnTo>
                <a:lnTo>
                  <a:pt x="371982" y="73660"/>
                </a:lnTo>
                <a:lnTo>
                  <a:pt x="369570" y="72389"/>
                </a:lnTo>
                <a:lnTo>
                  <a:pt x="367029" y="72389"/>
                </a:lnTo>
                <a:lnTo>
                  <a:pt x="364744" y="69850"/>
                </a:lnTo>
                <a:lnTo>
                  <a:pt x="362712" y="68580"/>
                </a:lnTo>
                <a:lnTo>
                  <a:pt x="360552" y="66039"/>
                </a:lnTo>
                <a:lnTo>
                  <a:pt x="359028" y="63500"/>
                </a:lnTo>
                <a:lnTo>
                  <a:pt x="356997" y="59689"/>
                </a:lnTo>
                <a:lnTo>
                  <a:pt x="356616" y="57150"/>
                </a:lnTo>
                <a:lnTo>
                  <a:pt x="357377" y="50800"/>
                </a:lnTo>
                <a:lnTo>
                  <a:pt x="371348" y="31750"/>
                </a:lnTo>
                <a:lnTo>
                  <a:pt x="373506" y="29210"/>
                </a:lnTo>
                <a:lnTo>
                  <a:pt x="378078" y="25400"/>
                </a:lnTo>
                <a:lnTo>
                  <a:pt x="380492" y="22860"/>
                </a:lnTo>
                <a:lnTo>
                  <a:pt x="382904" y="21589"/>
                </a:lnTo>
                <a:lnTo>
                  <a:pt x="411742" y="21589"/>
                </a:lnTo>
                <a:lnTo>
                  <a:pt x="391287" y="1269"/>
                </a:lnTo>
                <a:lnTo>
                  <a:pt x="389381" y="0"/>
                </a:lnTo>
                <a:close/>
              </a:path>
              <a:path w="469265" h="437514">
                <a:moveTo>
                  <a:pt x="272796" y="49530"/>
                </a:moveTo>
                <a:lnTo>
                  <a:pt x="267843" y="49530"/>
                </a:lnTo>
                <a:lnTo>
                  <a:pt x="264922" y="52069"/>
                </a:lnTo>
                <a:lnTo>
                  <a:pt x="261493" y="54610"/>
                </a:lnTo>
                <a:lnTo>
                  <a:pt x="258064" y="58419"/>
                </a:lnTo>
                <a:lnTo>
                  <a:pt x="256286" y="62230"/>
                </a:lnTo>
                <a:lnTo>
                  <a:pt x="256243" y="64769"/>
                </a:lnTo>
                <a:lnTo>
                  <a:pt x="256158" y="67310"/>
                </a:lnTo>
                <a:lnTo>
                  <a:pt x="257810" y="69850"/>
                </a:lnTo>
                <a:lnTo>
                  <a:pt x="264541" y="76200"/>
                </a:lnTo>
                <a:lnTo>
                  <a:pt x="267462" y="77469"/>
                </a:lnTo>
                <a:lnTo>
                  <a:pt x="272415" y="77469"/>
                </a:lnTo>
                <a:lnTo>
                  <a:pt x="275336" y="76200"/>
                </a:lnTo>
                <a:lnTo>
                  <a:pt x="282194" y="69850"/>
                </a:lnTo>
                <a:lnTo>
                  <a:pt x="283972" y="66039"/>
                </a:lnTo>
                <a:lnTo>
                  <a:pt x="284099" y="60960"/>
                </a:lnTo>
                <a:lnTo>
                  <a:pt x="282448" y="58419"/>
                </a:lnTo>
                <a:lnTo>
                  <a:pt x="279019" y="54610"/>
                </a:lnTo>
                <a:lnTo>
                  <a:pt x="275717" y="52069"/>
                </a:lnTo>
                <a:lnTo>
                  <a:pt x="272796" y="49530"/>
                </a:lnTo>
                <a:close/>
              </a:path>
              <a:path w="469265" h="437514">
                <a:moveTo>
                  <a:pt x="411742" y="21589"/>
                </a:moveTo>
                <a:lnTo>
                  <a:pt x="382904" y="21589"/>
                </a:lnTo>
                <a:lnTo>
                  <a:pt x="409575" y="48260"/>
                </a:lnTo>
                <a:lnTo>
                  <a:pt x="393065" y="64769"/>
                </a:lnTo>
                <a:lnTo>
                  <a:pt x="389254" y="67310"/>
                </a:lnTo>
                <a:lnTo>
                  <a:pt x="386206" y="69850"/>
                </a:lnTo>
                <a:lnTo>
                  <a:pt x="383031" y="71119"/>
                </a:lnTo>
                <a:lnTo>
                  <a:pt x="380111" y="72389"/>
                </a:lnTo>
                <a:lnTo>
                  <a:pt x="377317" y="73660"/>
                </a:lnTo>
                <a:lnTo>
                  <a:pt x="405638" y="73660"/>
                </a:lnTo>
                <a:lnTo>
                  <a:pt x="408177" y="71119"/>
                </a:lnTo>
                <a:lnTo>
                  <a:pt x="411861" y="67310"/>
                </a:lnTo>
                <a:lnTo>
                  <a:pt x="420243" y="58419"/>
                </a:lnTo>
                <a:lnTo>
                  <a:pt x="448818" y="58419"/>
                </a:lnTo>
                <a:lnTo>
                  <a:pt x="411742" y="21589"/>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31" name="object 31"/>
          <p:cNvPicPr/>
          <p:nvPr/>
        </p:nvPicPr>
        <p:blipFill>
          <a:blip r:embed="rId5" cstate="print"/>
          <a:stretch>
            <a:fillRect/>
          </a:stretch>
        </p:blipFill>
        <p:spPr>
          <a:xfrm>
            <a:off x="7455281" y="4022216"/>
            <a:ext cx="1757299" cy="647700"/>
          </a:xfrm>
          <a:prstGeom prst="rect">
            <a:avLst/>
          </a:prstGeom>
        </p:spPr>
      </p:pic>
      <p:pic>
        <p:nvPicPr>
          <p:cNvPr id="32" name="object 32"/>
          <p:cNvPicPr/>
          <p:nvPr/>
        </p:nvPicPr>
        <p:blipFill>
          <a:blip r:embed="rId6" cstate="print"/>
          <a:stretch>
            <a:fillRect/>
          </a:stretch>
        </p:blipFill>
        <p:spPr>
          <a:xfrm>
            <a:off x="9310751" y="4020820"/>
            <a:ext cx="1179449" cy="594359"/>
          </a:xfrm>
          <a:prstGeom prst="rect">
            <a:avLst/>
          </a:prstGeom>
        </p:spPr>
      </p:pic>
    </p:spTree>
    <p:extLst>
      <p:ext uri="{BB962C8B-B14F-4D97-AF65-F5344CB8AC3E}">
        <p14:creationId xmlns:p14="http://schemas.microsoft.com/office/powerpoint/2010/main" val="22211055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39495" y="358140"/>
            <a:ext cx="1149096" cy="630936"/>
          </a:xfrm>
          <a:prstGeom prst="rect">
            <a:avLst/>
          </a:prstGeom>
        </p:spPr>
      </p:pic>
      <p:sp>
        <p:nvSpPr>
          <p:cNvPr id="3" name="object 3"/>
          <p:cNvSpPr txBox="1"/>
          <p:nvPr/>
        </p:nvSpPr>
        <p:spPr>
          <a:xfrm>
            <a:off x="1799589" y="1568322"/>
            <a:ext cx="6254750" cy="3911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tab pos="2234565" algn="l"/>
                <a:tab pos="2551430" algn="l"/>
                <a:tab pos="3551554" algn="l"/>
                <a:tab pos="4100195" algn="l"/>
              </a:tabLst>
              <a:defRPr/>
            </a:pPr>
            <a:r>
              <a:rPr kumimoji="0" sz="2400" b="1" i="0" u="none" strike="noStrike" kern="0" cap="none" spc="-10" normalizeH="0" baseline="0" noProof="0" dirty="0">
                <a:ln>
                  <a:noFill/>
                </a:ln>
                <a:solidFill>
                  <a:srgbClr val="001F5F"/>
                </a:solidFill>
                <a:effectLst/>
                <a:uLnTx/>
                <a:uFillTx/>
                <a:latin typeface="Arial"/>
                <a:cs typeface="Arial"/>
              </a:rPr>
              <a:t>Дослідження</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50" normalizeH="0" baseline="0" noProof="0" dirty="0">
                <a:ln>
                  <a:noFill/>
                </a:ln>
                <a:solidFill>
                  <a:sysClr val="windowText" lastClr="000000"/>
                </a:solidFill>
                <a:effectLst/>
                <a:uLnTx/>
                <a:uFillTx/>
                <a:latin typeface="Microsoft Sans Serif"/>
                <a:cs typeface="Microsoft Sans Serif"/>
              </a:rPr>
              <a:t>у</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20" normalizeH="0" baseline="0" noProof="0" dirty="0">
                <a:ln>
                  <a:noFill/>
                </a:ln>
                <a:solidFill>
                  <a:sysClr val="windowText" lastClr="000000"/>
                </a:solidFill>
                <a:effectLst/>
                <a:uLnTx/>
                <a:uFillTx/>
                <a:latin typeface="Microsoft Sans Serif"/>
                <a:cs typeface="Microsoft Sans Serif"/>
              </a:rPr>
              <a:t>якому</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25" normalizeH="0" baseline="0" noProof="0" dirty="0">
                <a:ln>
                  <a:noFill/>
                </a:ln>
                <a:solidFill>
                  <a:sysClr val="windowText" lastClr="000000"/>
                </a:solidFill>
                <a:effectLst/>
                <a:uLnTx/>
                <a:uFillTx/>
                <a:latin typeface="Microsoft Sans Serif"/>
                <a:cs typeface="Microsoft Sans Serif"/>
              </a:rPr>
              <a:t>ЛЗ</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25" normalizeH="0" baseline="0" noProof="0" dirty="0">
                <a:ln>
                  <a:noFill/>
                </a:ln>
                <a:solidFill>
                  <a:sysClr val="windowText" lastClr="000000"/>
                </a:solidFill>
                <a:effectLst/>
                <a:uLnTx/>
                <a:uFillTx/>
                <a:latin typeface="Microsoft Sans Serif"/>
                <a:cs typeface="Microsoft Sans Serif"/>
              </a:rPr>
              <a:t>призначаються</a:t>
            </a:r>
            <a:endParaRPr kumimoji="0" sz="24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4" name="object 4"/>
          <p:cNvSpPr txBox="1"/>
          <p:nvPr/>
        </p:nvSpPr>
        <p:spPr>
          <a:xfrm>
            <a:off x="8358378" y="1568322"/>
            <a:ext cx="3073400" cy="3911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tab pos="1694814" algn="l"/>
              </a:tabLst>
              <a:defRPr/>
            </a:pP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звичайним</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способом</a:t>
            </a:r>
            <a:endParaRPr kumimoji="0" sz="24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5" name="object 5"/>
          <p:cNvSpPr txBox="1"/>
          <p:nvPr/>
        </p:nvSpPr>
        <p:spPr>
          <a:xfrm>
            <a:off x="3070605" y="1934083"/>
            <a:ext cx="6141085" cy="3911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tab pos="590550" algn="l"/>
                <a:tab pos="2727325" algn="l"/>
                <a:tab pos="4264660" algn="l"/>
                <a:tab pos="4635500" algn="l"/>
              </a:tabLst>
              <a:defRPr/>
            </a:pPr>
            <a:r>
              <a:rPr kumimoji="0" sz="2400" b="0" i="0" u="none" strike="noStrike" kern="0" cap="none" spc="-25" normalizeH="0" baseline="0" noProof="0" dirty="0">
                <a:ln>
                  <a:noFill/>
                </a:ln>
                <a:solidFill>
                  <a:sysClr val="windowText" lastClr="000000"/>
                </a:solidFill>
                <a:effectLst/>
                <a:uLnTx/>
                <a:uFillTx/>
                <a:latin typeface="Microsoft Sans Serif"/>
                <a:cs typeface="Microsoft Sans Serif"/>
              </a:rPr>
              <a:t>до</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затвердженої</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інструкції</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50" normalizeH="0" baseline="0" noProof="0" dirty="0">
                <a:ln>
                  <a:noFill/>
                </a:ln>
                <a:solidFill>
                  <a:sysClr val="windowText" lastClr="000000"/>
                </a:solidFill>
                <a:effectLst/>
                <a:uLnTx/>
                <a:uFillTx/>
                <a:latin typeface="Microsoft Sans Serif"/>
                <a:cs typeface="Microsoft Sans Serif"/>
              </a:rPr>
              <a:t>з</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30" normalizeH="0" baseline="0" noProof="0" dirty="0">
                <a:ln>
                  <a:noFill/>
                </a:ln>
                <a:solidFill>
                  <a:sysClr val="windowText" lastClr="000000"/>
                </a:solidFill>
                <a:effectLst/>
                <a:uLnTx/>
                <a:uFillTx/>
                <a:latin typeface="Microsoft Sans Serif"/>
                <a:cs typeface="Microsoft Sans Serif"/>
              </a:rPr>
              <a:t>медичного</a:t>
            </a:r>
            <a:endParaRPr kumimoji="0" sz="24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6" name="object 6"/>
          <p:cNvSpPr txBox="1"/>
          <p:nvPr/>
        </p:nvSpPr>
        <p:spPr>
          <a:xfrm>
            <a:off x="9416033" y="1934083"/>
            <a:ext cx="2012950" cy="3911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застосування.</a:t>
            </a:r>
            <a:endParaRPr kumimoji="0" sz="24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7" name="object 7"/>
          <p:cNvSpPr txBox="1"/>
          <p:nvPr/>
        </p:nvSpPr>
        <p:spPr>
          <a:xfrm>
            <a:off x="3098038" y="2299538"/>
            <a:ext cx="2974975" cy="39179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tab pos="1451610" algn="l"/>
                <a:tab pos="1844675" algn="l"/>
                <a:tab pos="2821940" algn="l"/>
              </a:tabLst>
              <a:defRPr/>
            </a:pP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пацієнта</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50" normalizeH="0" baseline="0" noProof="0" dirty="0">
                <a:ln>
                  <a:noFill/>
                </a:ln>
                <a:solidFill>
                  <a:sysClr val="windowText" lastClr="000000"/>
                </a:solidFill>
                <a:effectLst/>
                <a:uLnTx/>
                <a:uFillTx/>
                <a:latin typeface="Microsoft Sans Serif"/>
                <a:cs typeface="Microsoft Sans Serif"/>
              </a:rPr>
              <a:t>в</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20" normalizeH="0" baseline="0" noProof="0" dirty="0">
                <a:ln>
                  <a:noFill/>
                </a:ln>
                <a:solidFill>
                  <a:sysClr val="windowText" lastClr="000000"/>
                </a:solidFill>
                <a:effectLst/>
                <a:uLnTx/>
                <a:uFillTx/>
                <a:latin typeface="Microsoft Sans Serif"/>
                <a:cs typeface="Microsoft Sans Serif"/>
              </a:rPr>
              <a:t>групу</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50" normalizeH="0" baseline="0" noProof="0" dirty="0">
                <a:ln>
                  <a:noFill/>
                </a:ln>
                <a:solidFill>
                  <a:sysClr val="windowText" lastClr="000000"/>
                </a:solidFill>
                <a:effectLst/>
                <a:uLnTx/>
                <a:uFillTx/>
                <a:latin typeface="Microsoft Sans Serif"/>
                <a:cs typeface="Microsoft Sans Serif"/>
              </a:rPr>
              <a:t>з</a:t>
            </a:r>
            <a:endParaRPr kumimoji="0" sz="24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8" name="object 8"/>
          <p:cNvSpPr txBox="1"/>
          <p:nvPr/>
        </p:nvSpPr>
        <p:spPr>
          <a:xfrm>
            <a:off x="1350010" y="1934083"/>
            <a:ext cx="1540510" cy="1123315"/>
          </a:xfrm>
          <a:prstGeom prst="rect">
            <a:avLst/>
          </a:prstGeom>
        </p:spPr>
        <p:txBody>
          <a:bodyPr vert="horz" wrap="square" lIns="0" tIns="12700" rIns="0" bIns="0" rtlCol="0">
            <a:spAutoFit/>
          </a:bodyPr>
          <a:lstStyle/>
          <a:p>
            <a:pPr marL="12700" marR="5080" lvl="0" indent="0" algn="just" defTabSz="914400" eaLnBrk="1" fontAlgn="auto" latinLnBrk="0" hangingPunct="1">
              <a:lnSpc>
                <a:spcPct val="100000"/>
              </a:lnSpc>
              <a:spcBef>
                <a:spcPts val="100"/>
              </a:spcBef>
              <a:spcAft>
                <a:spcPts val="0"/>
              </a:spcAft>
              <a:buClrTx/>
              <a:buSzTx/>
              <a:buFontTx/>
              <a:buNone/>
              <a:tabLst/>
              <a:defRPr/>
            </a:pP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відповідно </a:t>
            </a:r>
            <a:r>
              <a:rPr kumimoji="0" sz="2400" b="0" i="0" u="none" strike="noStrike" kern="0" cap="none" spc="-15" normalizeH="0" baseline="0" noProof="0" dirty="0">
                <a:ln>
                  <a:noFill/>
                </a:ln>
                <a:solidFill>
                  <a:sysClr val="windowText" lastClr="000000"/>
                </a:solidFill>
                <a:effectLst/>
                <a:uLnTx/>
                <a:uFillTx/>
                <a:latin typeface="Microsoft Sans Serif"/>
                <a:cs typeface="Microsoft Sans Serif"/>
              </a:rPr>
              <a:t>Залучення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протоколі</a:t>
            </a:r>
            <a:endParaRPr kumimoji="0" sz="24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9" name="object 9"/>
          <p:cNvSpPr txBox="1"/>
          <p:nvPr/>
        </p:nvSpPr>
        <p:spPr>
          <a:xfrm>
            <a:off x="2992882" y="2299538"/>
            <a:ext cx="8439150" cy="757555"/>
          </a:xfrm>
          <a:prstGeom prst="rect">
            <a:avLst/>
          </a:prstGeom>
        </p:spPr>
        <p:txBody>
          <a:bodyPr vert="horz" wrap="square" lIns="0" tIns="12700" rIns="0" bIns="0" rtlCol="0">
            <a:spAutoFit/>
          </a:bodyPr>
          <a:lstStyle/>
          <a:p>
            <a:pPr marL="0" marR="6985" lvl="0" indent="0" algn="r" defTabSz="914400" eaLnBrk="1" fontAlgn="auto" latinLnBrk="0" hangingPunct="1">
              <a:lnSpc>
                <a:spcPct val="100000"/>
              </a:lnSpc>
              <a:spcBef>
                <a:spcPts val="100"/>
              </a:spcBef>
              <a:spcAft>
                <a:spcPts val="0"/>
              </a:spcAft>
              <a:buClrTx/>
              <a:buSzTx/>
              <a:buFontTx/>
              <a:buNone/>
              <a:tabLst>
                <a:tab pos="1909445" algn="l"/>
                <a:tab pos="3366770" algn="l"/>
                <a:tab pos="4962525" algn="l"/>
              </a:tabLst>
              <a:defRPr/>
            </a:pP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визначеним</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методом</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лікування</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50" normalizeH="0" baseline="0" noProof="0" dirty="0">
                <a:ln>
                  <a:noFill/>
                </a:ln>
                <a:solidFill>
                  <a:sysClr val="windowText" lastClr="000000"/>
                </a:solidFill>
                <a:effectLst/>
                <a:uLnTx/>
                <a:uFillTx/>
                <a:latin typeface="Microsoft Sans Serif"/>
                <a:cs typeface="Microsoft Sans Serif"/>
              </a:rPr>
              <a:t>в</a:t>
            </a:r>
            <a:endParaRPr kumimoji="0" sz="2400" b="0" i="0" u="none" strike="noStrike" kern="0" cap="none" spc="0" normalizeH="0" baseline="0" noProof="0">
              <a:ln>
                <a:noFill/>
              </a:ln>
              <a:solidFill>
                <a:sysClr val="windowText" lastClr="000000"/>
              </a:solidFill>
              <a:effectLst/>
              <a:uLnTx/>
              <a:uFillTx/>
              <a:latin typeface="Microsoft Sans Serif"/>
              <a:cs typeface="Microsoft Sans Serif"/>
            </a:endParaRPr>
          </a:p>
          <a:p>
            <a:pPr marL="0" marR="5080" lvl="0" indent="0" algn="r" defTabSz="914400" eaLnBrk="1" fontAlgn="auto" latinLnBrk="0" hangingPunct="1">
              <a:lnSpc>
                <a:spcPct val="100000"/>
              </a:lnSpc>
              <a:spcBef>
                <a:spcPts val="5"/>
              </a:spcBef>
              <a:spcAft>
                <a:spcPts val="0"/>
              </a:spcAft>
              <a:buClrTx/>
              <a:buSzTx/>
              <a:buFontTx/>
              <a:buNone/>
              <a:tabLst>
                <a:tab pos="673735" algn="l"/>
                <a:tab pos="2616835" algn="l"/>
                <a:tab pos="3248025" algn="l"/>
                <a:tab pos="5470525" algn="l"/>
                <a:tab pos="5932170" algn="l"/>
                <a:tab pos="8029575" algn="l"/>
              </a:tabLst>
              <a:defRPr/>
            </a:pPr>
            <a:r>
              <a:rPr kumimoji="0" sz="2400" b="0" i="0" u="none" strike="noStrike" kern="0" cap="none" spc="-25" normalizeH="0" baseline="0" noProof="0" dirty="0">
                <a:ln>
                  <a:noFill/>
                </a:ln>
                <a:solidFill>
                  <a:sysClr val="windowText" lastClr="000000"/>
                </a:solidFill>
                <a:effectLst/>
                <a:uLnTx/>
                <a:uFillTx/>
                <a:latin typeface="Microsoft Sans Serif"/>
                <a:cs typeface="Microsoft Sans Serif"/>
              </a:rPr>
              <a:t>КВ</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заздалегідь</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25" normalizeH="0" baseline="0" noProof="0" dirty="0">
                <a:ln>
                  <a:noFill/>
                </a:ln>
                <a:solidFill>
                  <a:sysClr val="windowText" lastClr="000000"/>
                </a:solidFill>
                <a:effectLst/>
                <a:uLnTx/>
                <a:uFillTx/>
                <a:latin typeface="Microsoft Sans Serif"/>
                <a:cs typeface="Microsoft Sans Serif"/>
              </a:rPr>
              <a:t>не</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передбачено,</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50" normalizeH="0" baseline="0" noProof="0" dirty="0">
                <a:ln>
                  <a:noFill/>
                </a:ln>
                <a:solidFill>
                  <a:sysClr val="windowText" lastClr="000000"/>
                </a:solidFill>
                <a:effectLst/>
                <a:uLnTx/>
                <a:uFillTx/>
                <a:latin typeface="Microsoft Sans Serif"/>
                <a:cs typeface="Microsoft Sans Serif"/>
              </a:rPr>
              <a:t>а</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призначення</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70" normalizeH="0" baseline="0" noProof="0" dirty="0">
                <a:ln>
                  <a:noFill/>
                </a:ln>
                <a:solidFill>
                  <a:sysClr val="windowText" lastClr="000000"/>
                </a:solidFill>
                <a:effectLst/>
                <a:uLnTx/>
                <a:uFillTx/>
                <a:latin typeface="Microsoft Sans Serif"/>
                <a:cs typeface="Microsoft Sans Serif"/>
              </a:rPr>
              <a:t>ЛЗ</a:t>
            </a:r>
            <a:endParaRPr kumimoji="0" sz="24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10" name="object 10"/>
          <p:cNvSpPr txBox="1"/>
          <p:nvPr/>
        </p:nvSpPr>
        <p:spPr>
          <a:xfrm>
            <a:off x="1350010" y="3031616"/>
            <a:ext cx="10081895" cy="2220595"/>
          </a:xfrm>
          <a:prstGeom prst="rect">
            <a:avLst/>
          </a:prstGeom>
        </p:spPr>
        <p:txBody>
          <a:bodyPr vert="horz" wrap="square" lIns="0" tIns="12700" rIns="0" bIns="0" rtlCol="0">
            <a:spAutoFit/>
          </a:bodyPr>
          <a:lstStyle/>
          <a:p>
            <a:pPr marL="12700" marR="5715" lvl="0" indent="0" defTabSz="914400" eaLnBrk="1" fontAlgn="auto" latinLnBrk="0" hangingPunct="1">
              <a:lnSpc>
                <a:spcPct val="100000"/>
              </a:lnSpc>
              <a:spcBef>
                <a:spcPts val="100"/>
              </a:spcBef>
              <a:spcAft>
                <a:spcPts val="0"/>
              </a:spcAft>
              <a:buClrTx/>
              <a:buSzTx/>
              <a:buFontTx/>
              <a:buNone/>
              <a:tabLst>
                <a:tab pos="1693545" algn="l"/>
                <a:tab pos="3175000" algn="l"/>
                <a:tab pos="4790440" algn="l"/>
                <a:tab pos="4987290" algn="l"/>
                <a:tab pos="5453380" algn="l"/>
                <a:tab pos="6912609" algn="l"/>
                <a:tab pos="7447280" algn="l"/>
                <a:tab pos="8729345" algn="l"/>
              </a:tabLst>
              <a:defRPr/>
            </a:pP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диктується</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сучасною</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практикою</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50" normalizeH="0" baseline="0" noProof="0" dirty="0">
                <a:ln>
                  <a:noFill/>
                </a:ln>
                <a:solidFill>
                  <a:sysClr val="windowText" lastClr="000000"/>
                </a:solidFill>
                <a:effectLst/>
                <a:uLnTx/>
                <a:uFillTx/>
                <a:latin typeface="Microsoft Sans Serif"/>
                <a:cs typeface="Microsoft Sans Serif"/>
              </a:rPr>
              <a:t>і</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25" normalizeH="0" baseline="0" noProof="0" dirty="0">
                <a:ln>
                  <a:noFill/>
                </a:ln>
                <a:solidFill>
                  <a:sysClr val="windowText" lastClr="000000"/>
                </a:solidFill>
                <a:effectLst/>
                <a:uLnTx/>
                <a:uFillTx/>
                <a:latin typeface="Microsoft Sans Serif"/>
                <a:cs typeface="Microsoft Sans Serif"/>
              </a:rPr>
              <a:t>не</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залежить</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25" normalizeH="0" baseline="0" noProof="0" dirty="0">
                <a:ln>
                  <a:noFill/>
                </a:ln>
                <a:solidFill>
                  <a:sysClr val="windowText" lastClr="000000"/>
                </a:solidFill>
                <a:effectLst/>
                <a:uLnTx/>
                <a:uFillTx/>
                <a:latin typeface="Microsoft Sans Serif"/>
                <a:cs typeface="Microsoft Sans Serif"/>
              </a:rPr>
              <a:t>від</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рішення</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30" normalizeH="0" baseline="0" noProof="0" dirty="0">
                <a:ln>
                  <a:noFill/>
                </a:ln>
                <a:solidFill>
                  <a:sysClr val="windowText" lastClr="000000"/>
                </a:solidFill>
                <a:effectLst/>
                <a:uLnTx/>
                <a:uFillTx/>
                <a:latin typeface="Microsoft Sans Serif"/>
                <a:cs typeface="Microsoft Sans Serif"/>
              </a:rPr>
              <a:t>включити </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пацієнта</a:t>
            </a:r>
            <a:r>
              <a:rPr kumimoji="0" sz="24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у</a:t>
            </a:r>
            <a:r>
              <a:rPr kumimoji="0" sz="24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випробування.</a:t>
            </a:r>
            <a:endParaRPr kumimoji="0" sz="2400" b="0" i="0" u="none" strike="noStrike" kern="0" cap="none" spc="0" normalizeH="0" baseline="0" noProof="0">
              <a:ln>
                <a:noFill/>
              </a:ln>
              <a:solidFill>
                <a:sysClr val="windowText" lastClr="000000"/>
              </a:solidFill>
              <a:effectLst/>
              <a:uLnTx/>
              <a:uFillTx/>
              <a:latin typeface="Microsoft Sans Serif"/>
              <a:cs typeface="Microsoft Sans Serif"/>
            </a:endParaRPr>
          </a:p>
          <a:p>
            <a:pPr marL="0" marR="0" lvl="0" indent="0" defTabSz="914400" eaLnBrk="1" fontAlgn="auto" latinLnBrk="0" hangingPunct="1">
              <a:lnSpc>
                <a:spcPct val="100000"/>
              </a:lnSpc>
              <a:spcBef>
                <a:spcPts val="165"/>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Microsoft Sans Serif"/>
              <a:cs typeface="Microsoft Sans Serif"/>
            </a:endParaRPr>
          </a:p>
          <a:p>
            <a:pPr marL="12700" marR="5080" lvl="0" indent="449580" algn="just" defTabSz="914400" eaLnBrk="1" fontAlgn="auto" latinLnBrk="0" hangingPunct="1">
              <a:lnSpc>
                <a:spcPct val="100000"/>
              </a:lnSpc>
              <a:spcBef>
                <a:spcPts val="0"/>
              </a:spcBef>
              <a:spcAft>
                <a:spcPts val="0"/>
              </a:spcAft>
              <a:buClrTx/>
              <a:buSzTx/>
              <a:buFontTx/>
              <a:buNone/>
              <a:tabLst/>
              <a:defRPr/>
            </a:pP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Не</a:t>
            </a:r>
            <a:r>
              <a:rPr kumimoji="0" sz="24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застосовують</a:t>
            </a:r>
            <a:r>
              <a:rPr kumimoji="0" sz="24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додаткових</a:t>
            </a:r>
            <a:r>
              <a:rPr kumimoji="0" sz="24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діагностичних</a:t>
            </a:r>
            <a:r>
              <a:rPr kumimoji="0" sz="24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або</a:t>
            </a:r>
            <a:r>
              <a:rPr kumimoji="0" sz="24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моніторингових </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процедур</a:t>
            </a:r>
            <a:r>
              <a:rPr kumimoji="0" sz="2400" b="0" i="0" u="none" strike="noStrike" kern="0" cap="none" spc="38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щодо</a:t>
            </a:r>
            <a:r>
              <a:rPr kumimoji="0" sz="2400" b="0" i="0" u="none" strike="noStrike" kern="0" cap="none" spc="375"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пацієнтів,</a:t>
            </a:r>
            <a:r>
              <a:rPr kumimoji="0" sz="2400" b="0" i="0" u="none" strike="noStrike" kern="0" cap="none" spc="38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а</a:t>
            </a:r>
            <a:r>
              <a:rPr kumimoji="0" sz="2400" b="0" i="0" u="none" strike="noStrike" kern="0" cap="none" spc="375"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для</a:t>
            </a:r>
            <a:r>
              <a:rPr kumimoji="0" sz="2400" b="0" i="0" u="none" strike="noStrike" kern="0" cap="none" spc="38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аналізу</a:t>
            </a:r>
            <a:r>
              <a:rPr kumimoji="0" sz="2400" b="0" i="0" u="none" strike="noStrike" kern="0" cap="none" spc="375"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0" normalizeH="0" baseline="0" noProof="0" dirty="0">
                <a:ln>
                  <a:noFill/>
                </a:ln>
                <a:solidFill>
                  <a:sysClr val="windowText" lastClr="000000"/>
                </a:solidFill>
                <a:effectLst/>
                <a:uLnTx/>
                <a:uFillTx/>
                <a:latin typeface="Microsoft Sans Serif"/>
                <a:cs typeface="Microsoft Sans Serif"/>
              </a:rPr>
              <a:t>зібраних</a:t>
            </a:r>
            <a:r>
              <a:rPr kumimoji="0" sz="2400" b="0" i="0" u="none" strike="noStrike" kern="0" cap="none" spc="375"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даних </a:t>
            </a:r>
            <a:r>
              <a:rPr kumimoji="0" sz="2400" b="0" i="0" u="none" strike="noStrike" kern="0" cap="none" spc="-20" normalizeH="0" baseline="0" noProof="0" dirty="0">
                <a:ln>
                  <a:noFill/>
                </a:ln>
                <a:solidFill>
                  <a:sysClr val="windowText" lastClr="000000"/>
                </a:solidFill>
                <a:effectLst/>
                <a:uLnTx/>
                <a:uFillTx/>
                <a:latin typeface="Microsoft Sans Serif"/>
                <a:cs typeface="Microsoft Sans Serif"/>
              </a:rPr>
              <a:t>використовують</a:t>
            </a:r>
            <a:r>
              <a:rPr kumimoji="0" sz="2400" b="0" i="0" u="none" strike="noStrike" kern="0" cap="none" spc="-10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20" normalizeH="0" baseline="0" noProof="0" dirty="0">
                <a:ln>
                  <a:noFill/>
                </a:ln>
                <a:solidFill>
                  <a:sysClr val="windowText" lastClr="000000"/>
                </a:solidFill>
                <a:effectLst/>
                <a:uLnTx/>
                <a:uFillTx/>
                <a:latin typeface="Microsoft Sans Serif"/>
                <a:cs typeface="Microsoft Sans Serif"/>
              </a:rPr>
              <a:t>епідеміологічні</a:t>
            </a:r>
            <a:r>
              <a:rPr kumimoji="0" sz="24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400" b="0" i="0" u="none" strike="noStrike" kern="0" cap="none" spc="-10" normalizeH="0" baseline="0" noProof="0" dirty="0">
                <a:ln>
                  <a:noFill/>
                </a:ln>
                <a:solidFill>
                  <a:sysClr val="windowText" lastClr="000000"/>
                </a:solidFill>
                <a:effectLst/>
                <a:uLnTx/>
                <a:uFillTx/>
                <a:latin typeface="Microsoft Sans Serif"/>
                <a:cs typeface="Microsoft Sans Serif"/>
              </a:rPr>
              <a:t>методи.</a:t>
            </a:r>
            <a:endParaRPr kumimoji="0" sz="24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11" name="object 11"/>
          <p:cNvSpPr txBox="1"/>
          <p:nvPr/>
        </p:nvSpPr>
        <p:spPr>
          <a:xfrm>
            <a:off x="8149590" y="5868415"/>
            <a:ext cx="2836545" cy="23939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1" i="1" u="none" strike="noStrike" kern="0" cap="none" spc="0" normalizeH="0" baseline="0" noProof="0" dirty="0">
                <a:ln>
                  <a:noFill/>
                </a:ln>
                <a:solidFill>
                  <a:srgbClr val="585858"/>
                </a:solidFill>
                <a:effectLst/>
                <a:uLnTx/>
                <a:uFillTx/>
                <a:latin typeface="Arial"/>
                <a:cs typeface="Arial"/>
              </a:rPr>
              <a:t>Наказ</a:t>
            </a:r>
            <a:r>
              <a:rPr kumimoji="0" sz="1400" b="1" i="1" u="none" strike="noStrike" kern="0" cap="none" spc="-15" normalizeH="0" baseline="0" noProof="0" dirty="0">
                <a:ln>
                  <a:noFill/>
                </a:ln>
                <a:solidFill>
                  <a:srgbClr val="585858"/>
                </a:solidFill>
                <a:effectLst/>
                <a:uLnTx/>
                <a:uFillTx/>
                <a:latin typeface="Arial"/>
                <a:cs typeface="Arial"/>
              </a:rPr>
              <a:t> </a:t>
            </a:r>
            <a:r>
              <a:rPr kumimoji="0" sz="1400" b="1" i="1" u="none" strike="noStrike" kern="0" cap="none" spc="0" normalizeH="0" baseline="0" noProof="0" dirty="0">
                <a:ln>
                  <a:noFill/>
                </a:ln>
                <a:solidFill>
                  <a:srgbClr val="585858"/>
                </a:solidFill>
                <a:effectLst/>
                <a:uLnTx/>
                <a:uFillTx/>
                <a:latin typeface="Arial"/>
                <a:cs typeface="Arial"/>
              </a:rPr>
              <a:t>МОЗ</a:t>
            </a:r>
            <a:r>
              <a:rPr kumimoji="0" sz="1400" b="1" i="1" u="none" strike="noStrike" kern="0" cap="none" spc="-25" normalizeH="0" baseline="0" noProof="0" dirty="0">
                <a:ln>
                  <a:noFill/>
                </a:ln>
                <a:solidFill>
                  <a:srgbClr val="585858"/>
                </a:solidFill>
                <a:effectLst/>
                <a:uLnTx/>
                <a:uFillTx/>
                <a:latin typeface="Arial"/>
                <a:cs typeface="Arial"/>
              </a:rPr>
              <a:t> </a:t>
            </a:r>
            <a:r>
              <a:rPr kumimoji="0" sz="1400" b="1" i="1" u="none" strike="noStrike" kern="0" cap="none" spc="0" normalizeH="0" baseline="0" noProof="0" dirty="0">
                <a:ln>
                  <a:noFill/>
                </a:ln>
                <a:solidFill>
                  <a:srgbClr val="585858"/>
                </a:solidFill>
                <a:effectLst/>
                <a:uLnTx/>
                <a:uFillTx/>
                <a:latin typeface="Arial"/>
                <a:cs typeface="Arial"/>
              </a:rPr>
              <a:t>№</a:t>
            </a:r>
            <a:r>
              <a:rPr kumimoji="0" sz="1400" b="1" i="1" u="none" strike="noStrike" kern="0" cap="none" spc="-15" normalizeH="0" baseline="0" noProof="0" dirty="0">
                <a:ln>
                  <a:noFill/>
                </a:ln>
                <a:solidFill>
                  <a:srgbClr val="585858"/>
                </a:solidFill>
                <a:effectLst/>
                <a:uLnTx/>
                <a:uFillTx/>
                <a:latin typeface="Arial"/>
                <a:cs typeface="Arial"/>
              </a:rPr>
              <a:t> </a:t>
            </a:r>
            <a:r>
              <a:rPr kumimoji="0" sz="1400" b="1" i="1" u="none" strike="noStrike" kern="0" cap="none" spc="0" normalizeH="0" baseline="0" noProof="0" dirty="0">
                <a:ln>
                  <a:noFill/>
                </a:ln>
                <a:solidFill>
                  <a:srgbClr val="585858"/>
                </a:solidFill>
                <a:effectLst/>
                <a:uLnTx/>
                <a:uFillTx/>
                <a:latin typeface="Arial"/>
                <a:cs typeface="Arial"/>
              </a:rPr>
              <a:t>690</a:t>
            </a:r>
            <a:r>
              <a:rPr kumimoji="0" sz="1400" b="1" i="1" u="none" strike="noStrike" kern="0" cap="none" spc="-25" normalizeH="0" baseline="0" noProof="0" dirty="0">
                <a:ln>
                  <a:noFill/>
                </a:ln>
                <a:solidFill>
                  <a:srgbClr val="585858"/>
                </a:solidFill>
                <a:effectLst/>
                <a:uLnTx/>
                <a:uFillTx/>
                <a:latin typeface="Arial"/>
                <a:cs typeface="Arial"/>
              </a:rPr>
              <a:t> </a:t>
            </a:r>
            <a:r>
              <a:rPr kumimoji="0" sz="1400" b="1" i="1" u="none" strike="noStrike" kern="0" cap="none" spc="0" normalizeH="0" baseline="0" noProof="0" dirty="0">
                <a:ln>
                  <a:noFill/>
                </a:ln>
                <a:solidFill>
                  <a:srgbClr val="585858"/>
                </a:solidFill>
                <a:effectLst/>
                <a:uLnTx/>
                <a:uFillTx/>
                <a:latin typeface="Arial"/>
                <a:cs typeface="Arial"/>
              </a:rPr>
              <a:t>від</a:t>
            </a:r>
            <a:r>
              <a:rPr kumimoji="0" sz="1400" b="1" i="1" u="none" strike="noStrike" kern="0" cap="none" spc="-20" normalizeH="0" baseline="0" noProof="0" dirty="0">
                <a:ln>
                  <a:noFill/>
                </a:ln>
                <a:solidFill>
                  <a:srgbClr val="585858"/>
                </a:solidFill>
                <a:effectLst/>
                <a:uLnTx/>
                <a:uFillTx/>
                <a:latin typeface="Arial"/>
                <a:cs typeface="Arial"/>
              </a:rPr>
              <a:t> </a:t>
            </a:r>
            <a:r>
              <a:rPr kumimoji="0" sz="1400" b="1" i="1" u="none" strike="noStrike" kern="0" cap="none" spc="-10" normalizeH="0" baseline="0" noProof="0" dirty="0">
                <a:ln>
                  <a:noFill/>
                </a:ln>
                <a:solidFill>
                  <a:srgbClr val="585858"/>
                </a:solidFill>
                <a:effectLst/>
                <a:uLnTx/>
                <a:uFillTx/>
                <a:latin typeface="Arial"/>
                <a:cs typeface="Arial"/>
              </a:rPr>
              <a:t>23.09.2009</a:t>
            </a:r>
            <a:endParaRPr kumimoji="0" sz="1400" b="0" i="0" u="none" strike="noStrike" kern="0" cap="none" spc="0" normalizeH="0" baseline="0" noProof="0">
              <a:ln>
                <a:noFill/>
              </a:ln>
              <a:solidFill>
                <a:sysClr val="windowText" lastClr="000000"/>
              </a:solidFill>
              <a:effectLst/>
              <a:uLnTx/>
              <a:uFillTx/>
              <a:latin typeface="Arial"/>
              <a:cs typeface="Arial"/>
            </a:endParaRPr>
          </a:p>
        </p:txBody>
      </p:sp>
      <p:sp>
        <p:nvSpPr>
          <p:cNvPr id="12" name="object 12"/>
          <p:cNvSpPr txBox="1">
            <a:spLocks noGrp="1"/>
          </p:cNvSpPr>
          <p:nvPr>
            <p:ph type="title"/>
          </p:nvPr>
        </p:nvSpPr>
        <p:spPr>
          <a:prstGeom prst="rect">
            <a:avLst/>
          </a:prstGeom>
        </p:spPr>
        <p:txBody>
          <a:bodyPr vert="horz" wrap="square" lIns="0" tIns="124205" rIns="0" bIns="0" rtlCol="0">
            <a:spAutoFit/>
          </a:bodyPr>
          <a:lstStyle/>
          <a:p>
            <a:pPr marL="189230">
              <a:lnSpc>
                <a:spcPct val="100000"/>
              </a:lnSpc>
              <a:spcBef>
                <a:spcPts val="95"/>
              </a:spcBef>
            </a:pPr>
            <a:r>
              <a:rPr spc="-10" dirty="0"/>
              <a:t>Неінтервенційне</a:t>
            </a:r>
            <a:r>
              <a:rPr spc="-85" dirty="0"/>
              <a:t> </a:t>
            </a:r>
            <a:r>
              <a:rPr spc="-10" dirty="0"/>
              <a:t>дослідження</a:t>
            </a:r>
          </a:p>
        </p:txBody>
      </p:sp>
    </p:spTree>
    <p:extLst>
      <p:ext uri="{BB962C8B-B14F-4D97-AF65-F5344CB8AC3E}">
        <p14:creationId xmlns:p14="http://schemas.microsoft.com/office/powerpoint/2010/main" val="40799836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39495" y="358140"/>
            <a:ext cx="1149096" cy="630936"/>
          </a:xfrm>
          <a:prstGeom prst="rect">
            <a:avLst/>
          </a:prstGeom>
        </p:spPr>
      </p:pic>
      <p:sp>
        <p:nvSpPr>
          <p:cNvPr id="3" name="object 3"/>
          <p:cNvSpPr txBox="1"/>
          <p:nvPr/>
        </p:nvSpPr>
        <p:spPr>
          <a:xfrm>
            <a:off x="1193088" y="1341246"/>
            <a:ext cx="10042525" cy="4599305"/>
          </a:xfrm>
          <a:prstGeom prst="rect">
            <a:avLst/>
          </a:prstGeom>
        </p:spPr>
        <p:txBody>
          <a:bodyPr vert="horz" wrap="square" lIns="0" tIns="13335" rIns="0" bIns="0" rtlCol="0">
            <a:spAutoFit/>
          </a:bodyPr>
          <a:lstStyle/>
          <a:p>
            <a:pPr marL="12700" marR="5715" lvl="1" indent="872490" algn="just" defTabSz="914400" eaLnBrk="1" fontAlgn="auto" latinLnBrk="0" hangingPunct="1">
              <a:lnSpc>
                <a:spcPct val="100000"/>
              </a:lnSpc>
              <a:spcBef>
                <a:spcPts val="105"/>
              </a:spcBef>
              <a:spcAft>
                <a:spcPts val="0"/>
              </a:spcAft>
              <a:buClrTx/>
              <a:buSzTx/>
              <a:buFont typeface="Microsoft Sans Serif"/>
              <a:buAutoNum type="arabicPeriod"/>
              <a:tabLst>
                <a:tab pos="885190" algn="l"/>
              </a:tabLst>
              <a:defRPr/>
            </a:pPr>
            <a:r>
              <a:rPr kumimoji="0" sz="2000" b="1" i="0" u="sng" strike="noStrike" kern="0" cap="none" spc="365" normalizeH="0" baseline="0" noProof="0" dirty="0">
                <a:ln>
                  <a:noFill/>
                </a:ln>
                <a:solidFill>
                  <a:sysClr val="windowText" lastClr="000000"/>
                </a:solidFill>
                <a:effectLst/>
                <a:uLnTx/>
                <a:uFill>
                  <a:solidFill>
                    <a:srgbClr val="000000"/>
                  </a:solidFill>
                </a:uFill>
                <a:latin typeface="Arial"/>
                <a:cs typeface="Arial"/>
              </a:rPr>
              <a:t> </a:t>
            </a:r>
            <a:r>
              <a:rPr kumimoji="0" sz="2000" b="1" i="0" u="sng" strike="noStrike" kern="0" cap="none" spc="0" normalizeH="0" baseline="0" noProof="0" dirty="0">
                <a:ln>
                  <a:noFill/>
                </a:ln>
                <a:solidFill>
                  <a:sysClr val="windowText" lastClr="000000"/>
                </a:solidFill>
                <a:effectLst/>
                <a:uLnTx/>
                <a:uFill>
                  <a:solidFill>
                    <a:srgbClr val="000000"/>
                  </a:solidFill>
                </a:uFill>
                <a:latin typeface="Arial"/>
                <a:cs typeface="Arial"/>
              </a:rPr>
              <a:t>Клінічні</a:t>
            </a:r>
            <a:r>
              <a:rPr kumimoji="0" sz="2000" b="1" i="0" u="sng" strike="noStrike" kern="0" cap="none" spc="355" normalizeH="0" baseline="0" noProof="0" dirty="0">
                <a:ln>
                  <a:noFill/>
                </a:ln>
                <a:solidFill>
                  <a:sysClr val="windowText" lastClr="000000"/>
                </a:solidFill>
                <a:effectLst/>
                <a:uLnTx/>
                <a:uFill>
                  <a:solidFill>
                    <a:srgbClr val="000000"/>
                  </a:solidFill>
                </a:uFill>
                <a:latin typeface="Arial"/>
                <a:cs typeface="Arial"/>
              </a:rPr>
              <a:t> </a:t>
            </a:r>
            <a:r>
              <a:rPr kumimoji="0" sz="2000" b="1" i="0" u="sng" strike="noStrike" kern="0" cap="none" spc="0" normalizeH="0" baseline="0" noProof="0" dirty="0">
                <a:ln>
                  <a:noFill/>
                </a:ln>
                <a:solidFill>
                  <a:sysClr val="windowText" lastClr="000000"/>
                </a:solidFill>
                <a:effectLst/>
                <a:uLnTx/>
                <a:uFill>
                  <a:solidFill>
                    <a:srgbClr val="000000"/>
                  </a:solidFill>
                </a:uFill>
                <a:latin typeface="Arial"/>
                <a:cs typeface="Arial"/>
              </a:rPr>
              <a:t>випробування</a:t>
            </a:r>
            <a:r>
              <a:rPr kumimoji="0" sz="2000" b="1" i="0" u="sng" strike="noStrike" kern="0" cap="none" spc="375" normalizeH="0" baseline="0" noProof="0" dirty="0">
                <a:ln>
                  <a:noFill/>
                </a:ln>
                <a:solidFill>
                  <a:sysClr val="windowText" lastClr="000000"/>
                </a:solidFill>
                <a:effectLst/>
                <a:uLnTx/>
                <a:uFill>
                  <a:solidFill>
                    <a:srgbClr val="000000"/>
                  </a:solidFill>
                </a:uFill>
                <a:latin typeface="Arial"/>
                <a:cs typeface="Arial"/>
              </a:rPr>
              <a:t> </a:t>
            </a:r>
            <a:r>
              <a:rPr kumimoji="0" sz="2000" b="0" i="0" u="sng" strike="noStrike" kern="0" cap="none" spc="0" normalizeH="0" baseline="0" noProof="0" dirty="0">
                <a:ln>
                  <a:noFill/>
                </a:ln>
                <a:solidFill>
                  <a:sysClr val="windowText" lastClr="000000"/>
                </a:solidFill>
                <a:effectLst/>
                <a:uLnTx/>
                <a:uFill>
                  <a:solidFill>
                    <a:srgbClr val="000000"/>
                  </a:solidFill>
                </a:uFill>
                <a:latin typeface="Microsoft Sans Serif"/>
                <a:cs typeface="Microsoft Sans Serif"/>
              </a:rPr>
              <a:t>слід</a:t>
            </a:r>
            <a:r>
              <a:rPr kumimoji="0" sz="2000" b="0" i="0" u="sng" strike="noStrike" kern="0" cap="none" spc="400" normalizeH="0" baseline="0" noProof="0" dirty="0">
                <a:ln>
                  <a:noFill/>
                </a:ln>
                <a:solidFill>
                  <a:sysClr val="windowText" lastClr="000000"/>
                </a:solidFill>
                <a:effectLst/>
                <a:uLnTx/>
                <a:uFill>
                  <a:solidFill>
                    <a:srgbClr val="000000"/>
                  </a:solidFill>
                </a:uFill>
                <a:latin typeface="Microsoft Sans Serif"/>
                <a:cs typeface="Microsoft Sans Serif"/>
              </a:rPr>
              <a:t> </a:t>
            </a:r>
            <a:r>
              <a:rPr kumimoji="0" sz="2000" b="0" i="0" u="sng" strike="noStrike" kern="0" cap="none" spc="0" normalizeH="0" baseline="0" noProof="0" dirty="0">
                <a:ln>
                  <a:noFill/>
                </a:ln>
                <a:solidFill>
                  <a:sysClr val="windowText" lastClr="000000"/>
                </a:solidFill>
                <a:effectLst/>
                <a:uLnTx/>
                <a:uFill>
                  <a:solidFill>
                    <a:srgbClr val="000000"/>
                  </a:solidFill>
                </a:uFill>
                <a:latin typeface="Microsoft Sans Serif"/>
                <a:cs typeface="Microsoft Sans Serif"/>
              </a:rPr>
              <a:t>проводити</a:t>
            </a:r>
            <a:r>
              <a:rPr kumimoji="0" sz="2000" b="0" i="0" u="sng" strike="noStrike" kern="0" cap="none" spc="380" normalizeH="0" baseline="0" noProof="0" dirty="0">
                <a:ln>
                  <a:noFill/>
                </a:ln>
                <a:solidFill>
                  <a:sysClr val="windowText" lastClr="000000"/>
                </a:solidFill>
                <a:effectLst/>
                <a:uLnTx/>
                <a:uFill>
                  <a:solidFill>
                    <a:srgbClr val="000000"/>
                  </a:solidFill>
                </a:uFill>
                <a:latin typeface="Microsoft Sans Serif"/>
                <a:cs typeface="Microsoft Sans Serif"/>
              </a:rPr>
              <a:t> </a:t>
            </a:r>
            <a:r>
              <a:rPr kumimoji="0" sz="2000" b="0" i="0" u="sng" strike="noStrike" kern="0" cap="none" spc="0" normalizeH="0" baseline="0" noProof="0" dirty="0">
                <a:ln>
                  <a:noFill/>
                </a:ln>
                <a:solidFill>
                  <a:sysClr val="windowText" lastClr="000000"/>
                </a:solidFill>
                <a:effectLst/>
                <a:uLnTx/>
                <a:uFill>
                  <a:solidFill>
                    <a:srgbClr val="000000"/>
                  </a:solidFill>
                </a:uFill>
                <a:latin typeface="Microsoft Sans Serif"/>
                <a:cs typeface="Microsoft Sans Serif"/>
              </a:rPr>
              <a:t>згідно</a:t>
            </a:r>
            <a:r>
              <a:rPr kumimoji="0" sz="2000" b="0" i="0" u="sng" strike="noStrike" kern="0" cap="none" spc="409" normalizeH="0" baseline="0" noProof="0" dirty="0">
                <a:ln>
                  <a:noFill/>
                </a:ln>
                <a:solidFill>
                  <a:sysClr val="windowText" lastClr="000000"/>
                </a:solidFill>
                <a:effectLst/>
                <a:uLnTx/>
                <a:uFill>
                  <a:solidFill>
                    <a:srgbClr val="000000"/>
                  </a:solidFill>
                </a:uFill>
                <a:latin typeface="Microsoft Sans Serif"/>
                <a:cs typeface="Microsoft Sans Serif"/>
              </a:rPr>
              <a:t> </a:t>
            </a:r>
            <a:r>
              <a:rPr kumimoji="0" sz="2000" b="0" i="0" u="sng" strike="noStrike" kern="0" cap="none" spc="0" normalizeH="0" baseline="0" noProof="0" dirty="0">
                <a:ln>
                  <a:noFill/>
                </a:ln>
                <a:solidFill>
                  <a:sysClr val="windowText" lastClr="000000"/>
                </a:solidFill>
                <a:effectLst/>
                <a:uLnTx/>
                <a:uFill>
                  <a:solidFill>
                    <a:srgbClr val="000000"/>
                  </a:solidFill>
                </a:uFill>
                <a:latin typeface="Microsoft Sans Serif"/>
                <a:cs typeface="Microsoft Sans Serif"/>
              </a:rPr>
              <a:t>з</a:t>
            </a:r>
            <a:r>
              <a:rPr kumimoji="0" sz="2000" b="0" i="0" u="sng" strike="noStrike" kern="0" cap="none" spc="395" normalizeH="0" baseline="0" noProof="0" dirty="0">
                <a:ln>
                  <a:noFill/>
                </a:ln>
                <a:solidFill>
                  <a:sysClr val="windowText" lastClr="000000"/>
                </a:solidFill>
                <a:effectLst/>
                <a:uLnTx/>
                <a:uFill>
                  <a:solidFill>
                    <a:srgbClr val="000000"/>
                  </a:solidFill>
                </a:uFill>
                <a:latin typeface="Microsoft Sans Serif"/>
                <a:cs typeface="Microsoft Sans Serif"/>
              </a:rPr>
              <a:t> </a:t>
            </a:r>
            <a:r>
              <a:rPr kumimoji="0" sz="2000" b="1" i="0" u="sng" strike="noStrike" kern="0" cap="none" spc="0" normalizeH="0" baseline="0" noProof="0" dirty="0">
                <a:ln>
                  <a:noFill/>
                </a:ln>
                <a:solidFill>
                  <a:sysClr val="windowText" lastClr="000000"/>
                </a:solidFill>
                <a:effectLst/>
                <a:uLnTx/>
                <a:uFill>
                  <a:solidFill>
                    <a:srgbClr val="000000"/>
                  </a:solidFill>
                </a:uFill>
                <a:latin typeface="Arial"/>
                <a:cs typeface="Arial"/>
              </a:rPr>
              <a:t>етичними</a:t>
            </a:r>
            <a:r>
              <a:rPr kumimoji="0" sz="2000" b="1" i="0" u="sng" strike="noStrike" kern="0" cap="none" spc="365" normalizeH="0" baseline="0" noProof="0" dirty="0">
                <a:ln>
                  <a:noFill/>
                </a:ln>
                <a:solidFill>
                  <a:sysClr val="windowText" lastClr="000000"/>
                </a:solidFill>
                <a:effectLst/>
                <a:uLnTx/>
                <a:uFill>
                  <a:solidFill>
                    <a:srgbClr val="000000"/>
                  </a:solidFill>
                </a:uFill>
                <a:latin typeface="Arial"/>
                <a:cs typeface="Arial"/>
              </a:rPr>
              <a:t> </a:t>
            </a:r>
            <a:r>
              <a:rPr kumimoji="0" sz="2000" b="1" i="0" u="sng" strike="noStrike" kern="0" cap="none" spc="-10" normalizeH="0" baseline="0" noProof="0" dirty="0">
                <a:ln>
                  <a:noFill/>
                </a:ln>
                <a:solidFill>
                  <a:sysClr val="windowText" lastClr="000000"/>
                </a:solidFill>
                <a:effectLst/>
                <a:uLnTx/>
                <a:uFill>
                  <a:solidFill>
                    <a:srgbClr val="000000"/>
                  </a:solidFill>
                </a:uFill>
                <a:latin typeface="Arial"/>
                <a:cs typeface="Arial"/>
              </a:rPr>
              <a:t>принципами</a:t>
            </a:r>
            <a:r>
              <a:rPr kumimoji="0" sz="2000" b="1" i="0" u="none" strike="noStrike" kern="0" cap="none" spc="-1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Ґельсінської  декларації,</a:t>
            </a:r>
            <a:r>
              <a:rPr kumimoji="0" sz="2000" b="1" i="0" u="none" strike="noStrike" kern="0" cap="none" spc="1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правилами</a:t>
            </a:r>
            <a:r>
              <a:rPr kumimoji="0" sz="2000" b="1" i="0" u="none" strike="noStrike" kern="0" cap="none" spc="1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належної</a:t>
            </a:r>
            <a:r>
              <a:rPr kumimoji="0" sz="2000" b="1" i="0" u="none" strike="noStrike" kern="0" cap="none" spc="-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клінічної</a:t>
            </a:r>
            <a:r>
              <a:rPr kumimoji="0" sz="2000" b="1" i="0" u="none" strike="noStrike" kern="0" cap="none" spc="1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практики</a:t>
            </a:r>
            <a:r>
              <a:rPr kumimoji="0" sz="2000" b="1" i="0" u="none" strike="noStrike" kern="0" cap="none" spc="1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і  </a:t>
            </a:r>
            <a:r>
              <a:rPr kumimoji="0" sz="2000" b="1" i="0" u="none" strike="noStrike" kern="0" cap="none" spc="-10" normalizeH="0" baseline="0" noProof="0" dirty="0">
                <a:ln>
                  <a:noFill/>
                </a:ln>
                <a:solidFill>
                  <a:sysClr val="windowText" lastClr="000000"/>
                </a:solidFill>
                <a:effectLst/>
                <a:uLnTx/>
                <a:uFillTx/>
                <a:latin typeface="Arial"/>
                <a:cs typeface="Arial"/>
              </a:rPr>
              <a:t>діючими </a:t>
            </a:r>
            <a:r>
              <a:rPr kumimoji="0" sz="2000" b="1" i="0" u="none" strike="noStrike" kern="0" cap="none" spc="0" normalizeH="0" baseline="0" noProof="0" dirty="0">
                <a:ln>
                  <a:noFill/>
                </a:ln>
                <a:solidFill>
                  <a:sysClr val="windowText" lastClr="000000"/>
                </a:solidFill>
                <a:effectLst/>
                <a:uLnTx/>
                <a:uFillTx/>
                <a:latin typeface="Arial"/>
                <a:cs typeface="Arial"/>
              </a:rPr>
              <a:t>регуляторними</a:t>
            </a:r>
            <a:r>
              <a:rPr kumimoji="0" sz="2000" b="1" i="0" u="none" strike="noStrike" kern="0" cap="none" spc="-130" normalizeH="0" baseline="0" noProof="0" dirty="0">
                <a:ln>
                  <a:noFill/>
                </a:ln>
                <a:solidFill>
                  <a:sysClr val="windowText" lastClr="000000"/>
                </a:solidFill>
                <a:effectLst/>
                <a:uLnTx/>
                <a:uFillTx/>
                <a:latin typeface="Arial"/>
                <a:cs typeface="Arial"/>
              </a:rPr>
              <a:t> </a:t>
            </a:r>
            <a:r>
              <a:rPr kumimoji="0" sz="2000" b="1" i="0" u="none" strike="noStrike" kern="0" cap="none" spc="-10" normalizeH="0" baseline="0" noProof="0" dirty="0">
                <a:ln>
                  <a:noFill/>
                </a:ln>
                <a:solidFill>
                  <a:sysClr val="windowText" lastClr="000000"/>
                </a:solidFill>
                <a:effectLst/>
                <a:uLnTx/>
                <a:uFillTx/>
                <a:latin typeface="Arial"/>
                <a:cs typeface="Arial"/>
              </a:rPr>
              <a:t>вимогами.</a:t>
            </a:r>
            <a:endParaRPr kumimoji="0" sz="2000" b="0" i="0" u="none" strike="noStrike" kern="0" cap="none" spc="0" normalizeH="0" baseline="0" noProof="0">
              <a:ln>
                <a:noFill/>
              </a:ln>
              <a:solidFill>
                <a:sysClr val="windowText" lastClr="000000"/>
              </a:solidFill>
              <a:effectLst/>
              <a:uLnTx/>
              <a:uFillTx/>
              <a:latin typeface="Arial"/>
              <a:cs typeface="Arial"/>
            </a:endParaRPr>
          </a:p>
          <a:p>
            <a:pPr marL="0" marR="0" lvl="1" indent="0" defTabSz="914400" eaLnBrk="1" fontAlgn="auto" latinLnBrk="0" hangingPunct="1">
              <a:lnSpc>
                <a:spcPct val="100000"/>
              </a:lnSpc>
              <a:spcBef>
                <a:spcPts val="100"/>
              </a:spcBef>
              <a:spcAft>
                <a:spcPts val="0"/>
              </a:spcAft>
              <a:buClrTx/>
              <a:buSzTx/>
              <a:buFontTx/>
              <a:buAutoNum type="arabicPeriod"/>
              <a:tabLst/>
              <a:defRPr/>
            </a:pPr>
            <a:endParaRPr kumimoji="0" sz="2000" b="0" i="0" u="none" strike="noStrike" kern="0" cap="none" spc="0" normalizeH="0" baseline="0" noProof="0">
              <a:ln>
                <a:noFill/>
              </a:ln>
              <a:solidFill>
                <a:sysClr val="windowText" lastClr="000000"/>
              </a:solidFill>
              <a:effectLst/>
              <a:uLnTx/>
              <a:uFillTx/>
              <a:latin typeface="Arial"/>
              <a:cs typeface="Arial"/>
            </a:endParaRPr>
          </a:p>
          <a:p>
            <a:pPr marL="12700" marR="5080" lvl="1" indent="1010919" algn="just" defTabSz="914400" eaLnBrk="1" fontAlgn="auto" latinLnBrk="0" hangingPunct="1">
              <a:lnSpc>
                <a:spcPct val="100000"/>
              </a:lnSpc>
              <a:spcBef>
                <a:spcPts val="0"/>
              </a:spcBef>
              <a:spcAft>
                <a:spcPts val="0"/>
              </a:spcAft>
              <a:buClrTx/>
              <a:buSzTx/>
              <a:buFont typeface="Microsoft Sans Serif"/>
              <a:buAutoNum type="arabicPeriod"/>
              <a:tabLst>
                <a:tab pos="1023619" algn="l"/>
              </a:tabLst>
              <a:defRPr/>
            </a:pPr>
            <a:r>
              <a:rPr kumimoji="0" sz="2000" b="1" i="0" u="none" strike="noStrike" kern="0" cap="none" spc="0" normalizeH="0" baseline="0" noProof="0" dirty="0">
                <a:ln>
                  <a:noFill/>
                </a:ln>
                <a:solidFill>
                  <a:sysClr val="windowText" lastClr="000000"/>
                </a:solidFill>
                <a:effectLst/>
                <a:uLnTx/>
                <a:uFillTx/>
                <a:latin typeface="Arial"/>
                <a:cs typeface="Arial"/>
              </a:rPr>
              <a:t>До</a:t>
            </a:r>
            <a:r>
              <a:rPr kumimoji="0" sz="2000" b="1" i="0" u="none" strike="noStrike" kern="0" cap="none" spc="16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початку</a:t>
            </a:r>
            <a:r>
              <a:rPr kumimoji="0" sz="2000" b="1" i="0" u="none" strike="noStrike" kern="0" cap="none" spc="16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клінічного</a:t>
            </a:r>
            <a:r>
              <a:rPr kumimoji="0" sz="2000" b="1" i="0" u="none" strike="noStrike" kern="0" cap="none" spc="17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випробування</a:t>
            </a:r>
            <a:r>
              <a:rPr kumimoji="0" sz="2000" b="1" i="0" u="none" strike="noStrike" kern="0" cap="none" spc="17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має</a:t>
            </a:r>
            <a:r>
              <a:rPr kumimoji="0" sz="2000" b="1" i="0" u="none" strike="noStrike" kern="0" cap="none" spc="16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бути</a:t>
            </a:r>
            <a:r>
              <a:rPr kumimoji="0" sz="2000" b="1" i="0" u="none" strike="noStrike" kern="0" cap="none" spc="17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проведена</a:t>
            </a:r>
            <a:r>
              <a:rPr kumimoji="0" sz="2000" b="1" i="0" u="none" strike="noStrike" kern="0" cap="none" spc="165" normalizeH="0" baseline="0" noProof="0" dirty="0">
                <a:ln>
                  <a:noFill/>
                </a:ln>
                <a:solidFill>
                  <a:sysClr val="windowText" lastClr="000000"/>
                </a:solidFill>
                <a:effectLst/>
                <a:uLnTx/>
                <a:uFillTx/>
                <a:latin typeface="Arial"/>
                <a:cs typeface="Arial"/>
              </a:rPr>
              <a:t>  </a:t>
            </a:r>
            <a:r>
              <a:rPr kumimoji="0" sz="2000" b="1" i="0" u="none" strike="noStrike" kern="0" cap="none" spc="-10" normalizeH="0" baseline="0" noProof="0" dirty="0">
                <a:ln>
                  <a:noFill/>
                </a:ln>
                <a:solidFill>
                  <a:sysClr val="windowText" lastClr="000000"/>
                </a:solidFill>
                <a:effectLst/>
                <a:uLnTx/>
                <a:uFillTx/>
                <a:latin typeface="Arial"/>
                <a:cs typeface="Arial"/>
              </a:rPr>
              <a:t>оцінка </a:t>
            </a:r>
            <a:r>
              <a:rPr kumimoji="0" sz="2000" b="1" i="0" u="none" strike="noStrike" kern="0" cap="none" spc="0" normalizeH="0" baseline="0" noProof="0" dirty="0">
                <a:ln>
                  <a:noFill/>
                </a:ln>
                <a:solidFill>
                  <a:sysClr val="windowText" lastClr="000000"/>
                </a:solidFill>
                <a:effectLst/>
                <a:uLnTx/>
                <a:uFillTx/>
                <a:latin typeface="Arial"/>
                <a:cs typeface="Arial"/>
              </a:rPr>
              <a:t>співвідношення</a:t>
            </a:r>
            <a:r>
              <a:rPr kumimoji="0" sz="2000" b="1" i="0" u="none" strike="noStrike" kern="0" cap="none" spc="7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ризику,</a:t>
            </a:r>
            <a:r>
              <a:rPr kumimoji="0" sz="2000" b="1" i="0" u="none" strike="noStrike" kern="0" cap="none" spc="8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що</a:t>
            </a:r>
            <a:r>
              <a:rPr kumimoji="0" sz="2000" b="1" i="0" u="none" strike="noStrike" kern="0" cap="none" spc="8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передбачається,</a:t>
            </a:r>
            <a:r>
              <a:rPr kumimoji="0" sz="2000" b="1" i="0" u="none" strike="noStrike" kern="0" cap="none" spc="7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і</a:t>
            </a:r>
            <a:r>
              <a:rPr kumimoji="0" sz="2000" b="1" i="0" u="none" strike="noStrike" kern="0" cap="none" spc="7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незручностей</a:t>
            </a:r>
            <a:r>
              <a:rPr kumimoji="0" sz="2000" b="1" i="0" u="none" strike="noStrike" kern="0" cap="none" spc="8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з</a:t>
            </a:r>
            <a:r>
              <a:rPr kumimoji="0" sz="2000" b="1" i="0" u="none" strike="noStrike" kern="0" cap="none" spc="75" normalizeH="0" baseline="0" noProof="0" dirty="0">
                <a:ln>
                  <a:noFill/>
                </a:ln>
                <a:solidFill>
                  <a:sysClr val="windowText" lastClr="000000"/>
                </a:solidFill>
                <a:effectLst/>
                <a:uLnTx/>
                <a:uFillTx/>
                <a:latin typeface="Arial"/>
                <a:cs typeface="Arial"/>
              </a:rPr>
              <a:t>  </a:t>
            </a:r>
            <a:r>
              <a:rPr kumimoji="0" sz="2000" b="1" i="0" u="none" strike="noStrike" kern="0" cap="none" spc="-10" normalizeH="0" baseline="0" noProof="0" dirty="0">
                <a:ln>
                  <a:noFill/>
                </a:ln>
                <a:solidFill>
                  <a:sysClr val="windowText" lastClr="000000"/>
                </a:solidFill>
                <a:effectLst/>
                <a:uLnTx/>
                <a:uFillTx/>
                <a:latin typeface="Arial"/>
                <a:cs typeface="Arial"/>
              </a:rPr>
              <a:t>очікуваною </a:t>
            </a:r>
            <a:r>
              <a:rPr kumimoji="0" sz="2000" b="1" i="0" u="none" strike="noStrike" kern="0" cap="none" spc="0" normalizeH="0" baseline="0" noProof="0" dirty="0">
                <a:ln>
                  <a:noFill/>
                </a:ln>
                <a:solidFill>
                  <a:sysClr val="windowText" lastClr="000000"/>
                </a:solidFill>
                <a:effectLst/>
                <a:uLnTx/>
                <a:uFillTx/>
                <a:latin typeface="Arial"/>
                <a:cs typeface="Arial"/>
              </a:rPr>
              <a:t>користю</a:t>
            </a:r>
            <a:r>
              <a:rPr kumimoji="0" sz="2000" b="1" i="0" u="none" strike="noStrike" kern="0" cap="none" spc="37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для</a:t>
            </a:r>
            <a:r>
              <a:rPr kumimoji="0" sz="2000" b="1" i="0" u="none" strike="noStrike" kern="0" cap="none" spc="35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суб’єкта</a:t>
            </a:r>
            <a:r>
              <a:rPr kumimoji="0" sz="2000" b="1" i="0" u="none" strike="noStrike" kern="0" cap="none" spc="37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випробування</a:t>
            </a:r>
            <a:r>
              <a:rPr kumimoji="0" sz="2000" b="1" i="0" u="none" strike="noStrike" kern="0" cap="none" spc="37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та</a:t>
            </a:r>
            <a:r>
              <a:rPr kumimoji="0" sz="2000" b="1" i="0" u="none" strike="noStrike" kern="0" cap="none" spc="36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суспільства.</a:t>
            </a:r>
            <a:r>
              <a:rPr kumimoji="0" sz="2000" b="1" i="0" u="none" strike="noStrike" kern="0" cap="none" spc="36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Клінічне</a:t>
            </a:r>
            <a:r>
              <a:rPr kumimoji="0" sz="2000" b="1" i="0" u="none" strike="noStrike" kern="0" cap="none" spc="365" normalizeH="0" baseline="0" noProof="0" dirty="0">
                <a:ln>
                  <a:noFill/>
                </a:ln>
                <a:solidFill>
                  <a:sysClr val="windowText" lastClr="000000"/>
                </a:solidFill>
                <a:effectLst/>
                <a:uLnTx/>
                <a:uFillTx/>
                <a:latin typeface="Arial"/>
                <a:cs typeface="Arial"/>
              </a:rPr>
              <a:t> </a:t>
            </a:r>
            <a:r>
              <a:rPr kumimoji="0" sz="2000" b="1" i="0" u="none" strike="noStrike" kern="0" cap="none" spc="-10" normalizeH="0" baseline="0" noProof="0" dirty="0">
                <a:ln>
                  <a:noFill/>
                </a:ln>
                <a:solidFill>
                  <a:sysClr val="windowText" lastClr="000000"/>
                </a:solidFill>
                <a:effectLst/>
                <a:uLnTx/>
                <a:uFillTx/>
                <a:latin typeface="Arial"/>
                <a:cs typeface="Arial"/>
              </a:rPr>
              <a:t>випробування </a:t>
            </a:r>
            <a:r>
              <a:rPr kumimoji="0" sz="2000" b="1" i="0" u="none" strike="noStrike" kern="0" cap="none" spc="0" normalizeH="0" baseline="0" noProof="0" dirty="0">
                <a:ln>
                  <a:noFill/>
                </a:ln>
                <a:solidFill>
                  <a:sysClr val="windowText" lastClr="000000"/>
                </a:solidFill>
                <a:effectLst/>
                <a:uLnTx/>
                <a:uFillTx/>
                <a:latin typeface="Arial"/>
                <a:cs typeface="Arial"/>
              </a:rPr>
              <a:t>може</a:t>
            </a:r>
            <a:r>
              <a:rPr kumimoji="0" sz="2000" b="1" i="0" u="none" strike="noStrike" kern="0" cap="none" spc="3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бути</a:t>
            </a:r>
            <a:r>
              <a:rPr kumimoji="0" sz="2000" b="1" i="0" u="none" strike="noStrike" kern="0" cap="none" spc="4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розпочате</a:t>
            </a:r>
            <a:r>
              <a:rPr kumimoji="0" sz="2000" b="1" i="0" u="none" strike="noStrike" kern="0" cap="none" spc="3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й</a:t>
            </a:r>
            <a:r>
              <a:rPr kumimoji="0" sz="2000" b="1" i="0" u="none" strike="noStrike" kern="0" cap="none" spc="3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продовжене</a:t>
            </a:r>
            <a:r>
              <a:rPr kumimoji="0" sz="2000" b="1" i="0" u="none" strike="noStrike" kern="0" cap="none" spc="3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лише</a:t>
            </a:r>
            <a:r>
              <a:rPr kumimoji="0" sz="2000" b="1" i="0" u="none" strike="noStrike" kern="0" cap="none" spc="3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в</a:t>
            </a:r>
            <a:r>
              <a:rPr kumimoji="0" sz="2000" b="1" i="0" u="none" strike="noStrike" kern="0" cap="none" spc="3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тому</a:t>
            </a:r>
            <a:r>
              <a:rPr kumimoji="0" sz="2000" b="1" i="0" u="none" strike="noStrike" kern="0" cap="none" spc="2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разі,</a:t>
            </a:r>
            <a:r>
              <a:rPr kumimoji="0" sz="2000" b="1" i="0" u="none" strike="noStrike" kern="0" cap="none" spc="3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якщо</a:t>
            </a:r>
            <a:r>
              <a:rPr kumimoji="0" sz="2000" b="1" i="0" u="none" strike="noStrike" kern="0" cap="none" spc="3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очікувана</a:t>
            </a:r>
            <a:r>
              <a:rPr kumimoji="0" sz="2000" b="1" i="0" u="none" strike="noStrike" kern="0" cap="none" spc="35" normalizeH="0" baseline="0" noProof="0" dirty="0">
                <a:ln>
                  <a:noFill/>
                </a:ln>
                <a:solidFill>
                  <a:sysClr val="windowText" lastClr="000000"/>
                </a:solidFill>
                <a:effectLst/>
                <a:uLnTx/>
                <a:uFillTx/>
                <a:latin typeface="Arial"/>
                <a:cs typeface="Arial"/>
              </a:rPr>
              <a:t> </a:t>
            </a:r>
            <a:r>
              <a:rPr kumimoji="0" sz="2000" b="1" i="0" u="none" strike="noStrike" kern="0" cap="none" spc="-10" normalizeH="0" baseline="0" noProof="0" dirty="0">
                <a:ln>
                  <a:noFill/>
                </a:ln>
                <a:solidFill>
                  <a:sysClr val="windowText" lastClr="000000"/>
                </a:solidFill>
                <a:effectLst/>
                <a:uLnTx/>
                <a:uFillTx/>
                <a:latin typeface="Arial"/>
                <a:cs typeface="Arial"/>
              </a:rPr>
              <a:t>користь </a:t>
            </a:r>
            <a:r>
              <a:rPr kumimoji="0" sz="2000" b="1" i="0" u="none" strike="noStrike" kern="0" cap="none" spc="-20" normalizeH="0" baseline="0" noProof="0" dirty="0">
                <a:ln>
                  <a:noFill/>
                </a:ln>
                <a:solidFill>
                  <a:sysClr val="windowText" lastClr="000000"/>
                </a:solidFill>
                <a:effectLst/>
                <a:uLnTx/>
                <a:uFillTx/>
                <a:latin typeface="Arial"/>
                <a:cs typeface="Arial"/>
              </a:rPr>
              <a:t>виправдовує</a:t>
            </a:r>
            <a:r>
              <a:rPr kumimoji="0" sz="2000" b="1" i="0" u="none" strike="noStrike" kern="0" cap="none" spc="-60" normalizeH="0" baseline="0" noProof="0" dirty="0">
                <a:ln>
                  <a:noFill/>
                </a:ln>
                <a:solidFill>
                  <a:sysClr val="windowText" lastClr="000000"/>
                </a:solidFill>
                <a:effectLst/>
                <a:uLnTx/>
                <a:uFillTx/>
                <a:latin typeface="Arial"/>
                <a:cs typeface="Arial"/>
              </a:rPr>
              <a:t> </a:t>
            </a:r>
            <a:r>
              <a:rPr kumimoji="0" sz="2000" b="1" i="0" u="none" strike="noStrike" kern="0" cap="none" spc="-10" normalizeH="0" baseline="0" noProof="0" dirty="0">
                <a:ln>
                  <a:noFill/>
                </a:ln>
                <a:solidFill>
                  <a:sysClr val="windowText" lastClr="000000"/>
                </a:solidFill>
                <a:effectLst/>
                <a:uLnTx/>
                <a:uFillTx/>
                <a:latin typeface="Arial"/>
                <a:cs typeface="Arial"/>
              </a:rPr>
              <a:t>ризик.</a:t>
            </a:r>
            <a:endParaRPr kumimoji="0" sz="2000" b="0" i="0" u="none" strike="noStrike" kern="0" cap="none" spc="0" normalizeH="0" baseline="0" noProof="0">
              <a:ln>
                <a:noFill/>
              </a:ln>
              <a:solidFill>
                <a:sysClr val="windowText" lastClr="000000"/>
              </a:solidFill>
              <a:effectLst/>
              <a:uLnTx/>
              <a:uFillTx/>
              <a:latin typeface="Arial"/>
              <a:cs typeface="Arial"/>
            </a:endParaRPr>
          </a:p>
          <a:p>
            <a:pPr marL="0" marR="0" lvl="1" indent="0" defTabSz="914400" eaLnBrk="1" fontAlgn="auto" latinLnBrk="0" hangingPunct="1">
              <a:lnSpc>
                <a:spcPct val="100000"/>
              </a:lnSpc>
              <a:spcBef>
                <a:spcPts val="100"/>
              </a:spcBef>
              <a:spcAft>
                <a:spcPts val="0"/>
              </a:spcAft>
              <a:buClrTx/>
              <a:buSzTx/>
              <a:buFontTx/>
              <a:buAutoNum type="arabicPeriod"/>
              <a:tabLst/>
              <a:defRPr/>
            </a:pPr>
            <a:endParaRPr kumimoji="0" sz="2000" b="0" i="0" u="none" strike="noStrike" kern="0" cap="none" spc="0" normalizeH="0" baseline="0" noProof="0">
              <a:ln>
                <a:noFill/>
              </a:ln>
              <a:solidFill>
                <a:sysClr val="windowText" lastClr="000000"/>
              </a:solidFill>
              <a:effectLst/>
              <a:uLnTx/>
              <a:uFillTx/>
              <a:latin typeface="Arial"/>
              <a:cs typeface="Arial"/>
            </a:endParaRPr>
          </a:p>
          <a:p>
            <a:pPr marL="859155" marR="0" lvl="1" indent="-542290" defTabSz="914400" eaLnBrk="1" fontAlgn="auto" latinLnBrk="0" hangingPunct="1">
              <a:lnSpc>
                <a:spcPct val="100000"/>
              </a:lnSpc>
              <a:spcBef>
                <a:spcPts val="5"/>
              </a:spcBef>
              <a:spcAft>
                <a:spcPts val="0"/>
              </a:spcAft>
              <a:buClrTx/>
              <a:buSzTx/>
              <a:buFont typeface="Microsoft Sans Serif"/>
              <a:buAutoNum type="arabicPeriod"/>
              <a:tabLst>
                <a:tab pos="859155" algn="l"/>
              </a:tabLst>
              <a:defRPr/>
            </a:pPr>
            <a:r>
              <a:rPr kumimoji="0" sz="2000" b="1" i="0" u="none" strike="noStrike" kern="0" cap="none" spc="0" normalizeH="0" baseline="0" noProof="0" dirty="0">
                <a:ln>
                  <a:noFill/>
                </a:ln>
                <a:solidFill>
                  <a:sysClr val="windowText" lastClr="000000"/>
                </a:solidFill>
                <a:effectLst/>
                <a:uLnTx/>
                <a:uFillTx/>
                <a:latin typeface="Arial"/>
                <a:cs typeface="Arial"/>
              </a:rPr>
              <a:t>Права,</a:t>
            </a:r>
            <a:r>
              <a:rPr kumimoji="0" sz="2000" b="1" i="0" u="none" strike="noStrike" kern="0" cap="none" spc="33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безпека</a:t>
            </a:r>
            <a:r>
              <a:rPr kumimoji="0" sz="2000" b="1" i="0" u="none" strike="noStrike" kern="0" cap="none" spc="35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і</a:t>
            </a:r>
            <a:r>
              <a:rPr kumimoji="0" sz="2000" b="1" i="0" u="none" strike="noStrike" kern="0" cap="none" spc="33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благополуччя</a:t>
            </a:r>
            <a:r>
              <a:rPr kumimoji="0" sz="2000" b="1" i="0" u="none" strike="noStrike" kern="0" cap="none" spc="34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суб’єктів</a:t>
            </a:r>
            <a:r>
              <a:rPr kumimoji="0" sz="2000" b="1" i="0" u="none" strike="noStrike" kern="0" cap="none" spc="35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випробування</a:t>
            </a:r>
            <a:r>
              <a:rPr kumimoji="0" sz="2000" b="1" i="0" u="none" strike="noStrike" kern="0" cap="none" spc="340" normalizeH="0" baseline="0" noProof="0" dirty="0">
                <a:ln>
                  <a:noFill/>
                </a:ln>
                <a:solidFill>
                  <a:sysClr val="windowText" lastClr="000000"/>
                </a:solidFill>
                <a:effectLst/>
                <a:uLnTx/>
                <a:uFillTx/>
                <a:latin typeface="Arial"/>
                <a:cs typeface="Arial"/>
              </a:rPr>
              <a:t> </a:t>
            </a:r>
            <a:r>
              <a:rPr kumimoji="0" sz="2000" b="1" i="0" u="sng" strike="noStrike" kern="0" cap="none" spc="0" normalizeH="0" baseline="0" noProof="0" dirty="0">
                <a:ln>
                  <a:noFill/>
                </a:ln>
                <a:solidFill>
                  <a:sysClr val="windowText" lastClr="000000"/>
                </a:solidFill>
                <a:effectLst/>
                <a:uLnTx/>
                <a:uFill>
                  <a:solidFill>
                    <a:srgbClr val="000000"/>
                  </a:solidFill>
                </a:uFill>
                <a:latin typeface="Arial"/>
                <a:cs typeface="Arial"/>
              </a:rPr>
              <a:t>важливіші</a:t>
            </a:r>
            <a:r>
              <a:rPr kumimoji="0" sz="2000" b="1" i="0" u="sng" strike="noStrike" kern="0" cap="none" spc="330" normalizeH="0" baseline="0" noProof="0" dirty="0">
                <a:ln>
                  <a:noFill/>
                </a:ln>
                <a:solidFill>
                  <a:sysClr val="windowText" lastClr="000000"/>
                </a:solidFill>
                <a:effectLst/>
                <a:uLnTx/>
                <a:uFill>
                  <a:solidFill>
                    <a:srgbClr val="000000"/>
                  </a:solidFill>
                </a:uFill>
                <a:latin typeface="Arial"/>
                <a:cs typeface="Arial"/>
              </a:rPr>
              <a:t> </a:t>
            </a:r>
            <a:r>
              <a:rPr kumimoji="0" sz="2000" b="1" i="0" u="sng" strike="noStrike" kern="0" cap="none" spc="-25" normalizeH="0" baseline="0" noProof="0" dirty="0">
                <a:ln>
                  <a:noFill/>
                </a:ln>
                <a:solidFill>
                  <a:sysClr val="windowText" lastClr="000000"/>
                </a:solidFill>
                <a:effectLst/>
                <a:uLnTx/>
                <a:uFill>
                  <a:solidFill>
                    <a:srgbClr val="000000"/>
                  </a:solidFill>
                </a:uFill>
                <a:latin typeface="Arial"/>
                <a:cs typeface="Arial"/>
              </a:rPr>
              <a:t>від</a:t>
            </a:r>
            <a:endParaRPr kumimoji="0" sz="20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2000" b="1" i="0" u="sng" strike="noStrike" kern="0" cap="none" spc="0" normalizeH="0" baseline="0" noProof="0" dirty="0">
                <a:ln>
                  <a:noFill/>
                </a:ln>
                <a:solidFill>
                  <a:sysClr val="windowText" lastClr="000000"/>
                </a:solidFill>
                <a:effectLst/>
                <a:uLnTx/>
                <a:uFill>
                  <a:solidFill>
                    <a:srgbClr val="000000"/>
                  </a:solidFill>
                </a:uFill>
                <a:latin typeface="Arial"/>
                <a:cs typeface="Arial"/>
              </a:rPr>
              <a:t>інтересів</a:t>
            </a:r>
            <a:r>
              <a:rPr kumimoji="0" sz="2000" b="1" i="0" u="sng" strike="noStrike" kern="0" cap="none" spc="-50" normalizeH="0" baseline="0" noProof="0" dirty="0">
                <a:ln>
                  <a:noFill/>
                </a:ln>
                <a:solidFill>
                  <a:sysClr val="windowText" lastClr="000000"/>
                </a:solidFill>
                <a:effectLst/>
                <a:uLnTx/>
                <a:uFill>
                  <a:solidFill>
                    <a:srgbClr val="000000"/>
                  </a:solidFill>
                </a:uFill>
                <a:latin typeface="Arial"/>
                <a:cs typeface="Arial"/>
              </a:rPr>
              <a:t> </a:t>
            </a:r>
            <a:r>
              <a:rPr kumimoji="0" sz="2000" b="1" i="0" u="sng" strike="noStrike" kern="0" cap="none" spc="0" normalizeH="0" baseline="0" noProof="0" dirty="0">
                <a:ln>
                  <a:noFill/>
                </a:ln>
                <a:solidFill>
                  <a:sysClr val="windowText" lastClr="000000"/>
                </a:solidFill>
                <a:effectLst/>
                <a:uLnTx/>
                <a:uFill>
                  <a:solidFill>
                    <a:srgbClr val="000000"/>
                  </a:solidFill>
                </a:uFill>
                <a:latin typeface="Arial"/>
                <a:cs typeface="Arial"/>
              </a:rPr>
              <a:t>науки</a:t>
            </a:r>
            <a:r>
              <a:rPr kumimoji="0" sz="2000" b="1" i="0" u="sng" strike="noStrike" kern="0" cap="none" spc="-30" normalizeH="0" baseline="0" noProof="0" dirty="0">
                <a:ln>
                  <a:noFill/>
                </a:ln>
                <a:solidFill>
                  <a:sysClr val="windowText" lastClr="000000"/>
                </a:solidFill>
                <a:effectLst/>
                <a:uLnTx/>
                <a:uFill>
                  <a:solidFill>
                    <a:srgbClr val="000000"/>
                  </a:solidFill>
                </a:uFill>
                <a:latin typeface="Arial"/>
                <a:cs typeface="Arial"/>
              </a:rPr>
              <a:t> </a:t>
            </a:r>
            <a:r>
              <a:rPr kumimoji="0" sz="2000" b="1" i="0" u="sng" strike="noStrike" kern="0" cap="none" spc="0" normalizeH="0" baseline="0" noProof="0" dirty="0">
                <a:ln>
                  <a:noFill/>
                </a:ln>
                <a:solidFill>
                  <a:sysClr val="windowText" lastClr="000000"/>
                </a:solidFill>
                <a:effectLst/>
                <a:uLnTx/>
                <a:uFill>
                  <a:solidFill>
                    <a:srgbClr val="000000"/>
                  </a:solidFill>
                </a:uFill>
                <a:latin typeface="Arial"/>
                <a:cs typeface="Arial"/>
              </a:rPr>
              <a:t>і</a:t>
            </a:r>
            <a:r>
              <a:rPr kumimoji="0" sz="2000" b="1" i="0" u="sng" strike="noStrike" kern="0" cap="none" spc="-60" normalizeH="0" baseline="0" noProof="0" dirty="0">
                <a:ln>
                  <a:noFill/>
                </a:ln>
                <a:solidFill>
                  <a:sysClr val="windowText" lastClr="000000"/>
                </a:solidFill>
                <a:effectLst/>
                <a:uLnTx/>
                <a:uFill>
                  <a:solidFill>
                    <a:srgbClr val="000000"/>
                  </a:solidFill>
                </a:uFill>
                <a:latin typeface="Arial"/>
                <a:cs typeface="Arial"/>
              </a:rPr>
              <a:t> </a:t>
            </a:r>
            <a:r>
              <a:rPr kumimoji="0" sz="2000" b="1" i="0" u="sng" strike="noStrike" kern="0" cap="none" spc="-10" normalizeH="0" baseline="0" noProof="0" dirty="0">
                <a:ln>
                  <a:noFill/>
                </a:ln>
                <a:solidFill>
                  <a:sysClr val="windowText" lastClr="000000"/>
                </a:solidFill>
                <a:effectLst/>
                <a:uLnTx/>
                <a:uFill>
                  <a:solidFill>
                    <a:srgbClr val="000000"/>
                  </a:solidFill>
                </a:uFill>
                <a:latin typeface="Arial"/>
                <a:cs typeface="Arial"/>
              </a:rPr>
              <a:t>суспільства…</a:t>
            </a:r>
            <a:endParaRPr kumimoji="0" sz="2000" b="0" i="0" u="none" strike="noStrike" kern="0" cap="none" spc="0" normalizeH="0" baseline="0" noProof="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10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Arial"/>
              <a:cs typeface="Arial"/>
            </a:endParaRPr>
          </a:p>
          <a:p>
            <a:pPr marL="12700" marR="9525" lvl="0" indent="179705" defTabSz="914400" eaLnBrk="1" fontAlgn="auto" latinLnBrk="0" hangingPunct="1">
              <a:lnSpc>
                <a:spcPct val="100000"/>
              </a:lnSpc>
              <a:spcBef>
                <a:spcPts val="0"/>
              </a:spcBef>
              <a:spcAft>
                <a:spcPts val="0"/>
              </a:spcAft>
              <a:buClrTx/>
              <a:buSzTx/>
              <a:buFontTx/>
              <a:buNone/>
              <a:tabLst/>
              <a:defRPr/>
            </a:pPr>
            <a:r>
              <a:rPr kumimoji="0" sz="2000" b="0" i="0" u="none" strike="noStrike" kern="0" cap="none" spc="215" normalizeH="0" baseline="0" noProof="0" dirty="0">
                <a:ln>
                  <a:noFill/>
                </a:ln>
                <a:solidFill>
                  <a:sysClr val="windowText" lastClr="000000"/>
                </a:solidFill>
                <a:effectLst/>
                <a:uLnTx/>
                <a:uFillTx/>
                <a:latin typeface="Microsoft Sans Serif"/>
                <a:cs typeface="Microsoft Sans Serif"/>
              </a:rPr>
              <a:t>…2.9</a:t>
            </a:r>
            <a:r>
              <a:rPr kumimoji="0" sz="2000" b="0" i="0" u="none" strike="noStrike" kern="0" cap="none" spc="385" normalizeH="0" baseline="0" noProof="0" dirty="0">
                <a:ln>
                  <a:noFill/>
                </a:ln>
                <a:solidFill>
                  <a:sysClr val="windowText" lastClr="000000"/>
                </a:solidFill>
                <a:effectLst/>
                <a:uLnTx/>
                <a:uFillTx/>
                <a:latin typeface="Microsoft Sans Serif"/>
                <a:cs typeface="Microsoft Sans Serif"/>
              </a:rPr>
              <a:t> </a:t>
            </a:r>
            <a:r>
              <a:rPr kumimoji="0" sz="2000" b="1" i="0" u="none" strike="noStrike" kern="0" cap="none" spc="0" normalizeH="0" baseline="0" noProof="0" dirty="0">
                <a:ln>
                  <a:noFill/>
                </a:ln>
                <a:solidFill>
                  <a:sysClr val="windowText" lastClr="000000"/>
                </a:solidFill>
                <a:effectLst/>
                <a:uLnTx/>
                <a:uFillTx/>
                <a:latin typeface="Arial"/>
                <a:cs typeface="Arial"/>
              </a:rPr>
              <a:t>До</a:t>
            </a:r>
            <a:r>
              <a:rPr kumimoji="0" sz="2000" b="1" i="0" u="none" strike="noStrike" kern="0" cap="none" spc="35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включення</a:t>
            </a:r>
            <a:r>
              <a:rPr kumimoji="0" sz="2000" b="1" i="0" u="none" strike="noStrike" kern="0" cap="none" spc="36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суб’єкта</a:t>
            </a:r>
            <a:r>
              <a:rPr kumimoji="0" sz="2000" b="1" i="0" u="none" strike="noStrike" kern="0" cap="none" spc="37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у</a:t>
            </a:r>
            <a:r>
              <a:rPr kumimoji="0" sz="2000" b="1" i="0" u="none" strike="noStrike" kern="0" cap="none" spc="34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клінічне</a:t>
            </a:r>
            <a:r>
              <a:rPr kumimoji="0" sz="2000" b="1" i="0" u="none" strike="noStrike" kern="0" cap="none" spc="36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випробування</a:t>
            </a:r>
            <a:r>
              <a:rPr kumimoji="0" sz="2000" b="1" i="0" u="none" strike="noStrike" kern="0" cap="none" spc="36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необхідно</a:t>
            </a:r>
            <a:r>
              <a:rPr kumimoji="0" sz="2000" b="1" i="0" u="none" strike="noStrike" kern="0" cap="none" spc="365" normalizeH="0" baseline="0" noProof="0" dirty="0">
                <a:ln>
                  <a:noFill/>
                </a:ln>
                <a:solidFill>
                  <a:sysClr val="windowText" lastClr="000000"/>
                </a:solidFill>
                <a:effectLst/>
                <a:uLnTx/>
                <a:uFillTx/>
                <a:latin typeface="Arial"/>
                <a:cs typeface="Arial"/>
              </a:rPr>
              <a:t> </a:t>
            </a:r>
            <a:r>
              <a:rPr kumimoji="0" sz="2000" b="1" i="0" u="none" strike="noStrike" kern="0" cap="none" spc="-10" normalizeH="0" baseline="0" noProof="0" dirty="0">
                <a:ln>
                  <a:noFill/>
                </a:ln>
                <a:solidFill>
                  <a:sysClr val="windowText" lastClr="000000"/>
                </a:solidFill>
                <a:effectLst/>
                <a:uLnTx/>
                <a:uFillTx/>
                <a:latin typeface="Arial"/>
                <a:cs typeface="Arial"/>
              </a:rPr>
              <a:t>отримати </a:t>
            </a:r>
            <a:r>
              <a:rPr kumimoji="0" sz="2000" b="1" i="0" u="none" strike="noStrike" kern="0" cap="none" spc="0" normalizeH="0" baseline="0" noProof="0" dirty="0">
                <a:ln>
                  <a:noFill/>
                </a:ln>
                <a:solidFill>
                  <a:sysClr val="windowText" lastClr="000000"/>
                </a:solidFill>
                <a:effectLst/>
                <a:uLnTx/>
                <a:uFillTx/>
                <a:latin typeface="Arial"/>
                <a:cs typeface="Arial"/>
              </a:rPr>
              <a:t>його</a:t>
            </a:r>
            <a:r>
              <a:rPr kumimoji="0" sz="2000" b="1" i="0" u="none" strike="noStrike" kern="0" cap="none" spc="-6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добровільну</a:t>
            </a:r>
            <a:r>
              <a:rPr kumimoji="0" sz="2000" b="1" i="0" u="none" strike="noStrike" kern="0" cap="none" spc="-60" normalizeH="0" baseline="0" noProof="0" dirty="0">
                <a:ln>
                  <a:noFill/>
                </a:ln>
                <a:solidFill>
                  <a:sysClr val="windowText" lastClr="000000"/>
                </a:solidFill>
                <a:effectLst/>
                <a:uLnTx/>
                <a:uFillTx/>
                <a:latin typeface="Arial"/>
                <a:cs typeface="Arial"/>
              </a:rPr>
              <a:t> </a:t>
            </a:r>
            <a:r>
              <a:rPr kumimoji="0" sz="2000" b="1" i="0" u="none" strike="noStrike" kern="0" cap="none" spc="-10" normalizeH="0" baseline="0" noProof="0" dirty="0">
                <a:ln>
                  <a:noFill/>
                </a:ln>
                <a:solidFill>
                  <a:sysClr val="windowText" lastClr="000000"/>
                </a:solidFill>
                <a:effectLst/>
                <a:uLnTx/>
                <a:uFillTx/>
                <a:latin typeface="Arial"/>
                <a:cs typeface="Arial"/>
              </a:rPr>
              <a:t>інформовану</a:t>
            </a:r>
            <a:r>
              <a:rPr kumimoji="0" sz="2000" b="1" i="0" u="none" strike="noStrike" kern="0" cap="none" spc="-45" normalizeH="0" baseline="0" noProof="0" dirty="0">
                <a:ln>
                  <a:noFill/>
                </a:ln>
                <a:solidFill>
                  <a:sysClr val="windowText" lastClr="000000"/>
                </a:solidFill>
                <a:effectLst/>
                <a:uLnTx/>
                <a:uFillTx/>
                <a:latin typeface="Arial"/>
                <a:cs typeface="Arial"/>
              </a:rPr>
              <a:t> </a:t>
            </a:r>
            <a:r>
              <a:rPr kumimoji="0" sz="2000" b="1" i="0" u="none" strike="noStrike" kern="0" cap="none" spc="-10" normalizeH="0" baseline="0" noProof="0" dirty="0">
                <a:ln>
                  <a:noFill/>
                </a:ln>
                <a:solidFill>
                  <a:sysClr val="windowText" lastClr="000000"/>
                </a:solidFill>
                <a:effectLst/>
                <a:uLnTx/>
                <a:uFillTx/>
                <a:latin typeface="Arial"/>
                <a:cs typeface="Arial"/>
              </a:rPr>
              <a:t>згоду.</a:t>
            </a:r>
            <a:endParaRPr kumimoji="0" sz="2000" b="0" i="0" u="none" strike="noStrike" kern="0" cap="none" spc="0" normalizeH="0" baseline="0" noProof="0">
              <a:ln>
                <a:noFill/>
              </a:ln>
              <a:solidFill>
                <a:sysClr val="windowText" lastClr="000000"/>
              </a:solidFill>
              <a:effectLst/>
              <a:uLnTx/>
              <a:uFillTx/>
              <a:latin typeface="Arial"/>
              <a:cs typeface="Arial"/>
            </a:endParaRPr>
          </a:p>
        </p:txBody>
      </p:sp>
      <p:sp>
        <p:nvSpPr>
          <p:cNvPr id="4" name="object 4"/>
          <p:cNvSpPr txBox="1">
            <a:spLocks noGrp="1"/>
          </p:cNvSpPr>
          <p:nvPr>
            <p:ph type="title"/>
          </p:nvPr>
        </p:nvSpPr>
        <p:spPr>
          <a:prstGeom prst="rect">
            <a:avLst/>
          </a:prstGeom>
        </p:spPr>
        <p:txBody>
          <a:bodyPr vert="horz" wrap="square" lIns="0" tIns="175513" rIns="0" bIns="0" rtlCol="0">
            <a:spAutoFit/>
          </a:bodyPr>
          <a:lstStyle/>
          <a:p>
            <a:pPr marL="1511935">
              <a:lnSpc>
                <a:spcPct val="100000"/>
              </a:lnSpc>
              <a:spcBef>
                <a:spcPts val="95"/>
              </a:spcBef>
            </a:pPr>
            <a:r>
              <a:rPr dirty="0"/>
              <a:t>Принципи</a:t>
            </a:r>
            <a:r>
              <a:rPr spc="-85" dirty="0"/>
              <a:t> </a:t>
            </a:r>
            <a:r>
              <a:rPr dirty="0"/>
              <a:t>ICH</a:t>
            </a:r>
            <a:r>
              <a:rPr spc="-100" dirty="0"/>
              <a:t> </a:t>
            </a:r>
            <a:r>
              <a:rPr spc="-25" dirty="0"/>
              <a:t>GCP</a:t>
            </a:r>
          </a:p>
        </p:txBody>
      </p:sp>
    </p:spTree>
    <p:extLst>
      <p:ext uri="{BB962C8B-B14F-4D97-AF65-F5344CB8AC3E}">
        <p14:creationId xmlns:p14="http://schemas.microsoft.com/office/powerpoint/2010/main" val="28533536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39495" y="358140"/>
            <a:ext cx="1149096" cy="630936"/>
          </a:xfrm>
          <a:prstGeom prst="rect">
            <a:avLst/>
          </a:prstGeom>
        </p:spPr>
      </p:pic>
      <p:sp>
        <p:nvSpPr>
          <p:cNvPr id="3" name="object 3"/>
          <p:cNvSpPr txBox="1"/>
          <p:nvPr/>
        </p:nvSpPr>
        <p:spPr>
          <a:xfrm>
            <a:off x="331470" y="3473958"/>
            <a:ext cx="2486025" cy="643255"/>
          </a:xfrm>
          <a:prstGeom prst="rect">
            <a:avLst/>
          </a:prstGeom>
          <a:solidFill>
            <a:srgbClr val="EBDCD4"/>
          </a:solidFill>
          <a:ln w="28955">
            <a:solidFill>
              <a:srgbClr val="005389"/>
            </a:solidFill>
          </a:ln>
        </p:spPr>
        <p:txBody>
          <a:bodyPr vert="horz" wrap="square" lIns="0" tIns="40640" rIns="0" bIns="0" rtlCol="0">
            <a:spAutoFit/>
          </a:bodyPr>
          <a:lstStyle/>
          <a:p>
            <a:pPr marL="554990" marR="0" lvl="0" indent="0" defTabSz="914400" eaLnBrk="1" fontAlgn="auto" latinLnBrk="0" hangingPunct="1">
              <a:lnSpc>
                <a:spcPct val="100000"/>
              </a:lnSpc>
              <a:spcBef>
                <a:spcPts val="320"/>
              </a:spcBef>
              <a:spcAft>
                <a:spcPts val="0"/>
              </a:spcAft>
              <a:buClrTx/>
              <a:buSzTx/>
              <a:buFontTx/>
              <a:buNone/>
              <a:tabLst/>
              <a:defRPr/>
            </a:pPr>
            <a:r>
              <a:rPr kumimoji="0" sz="1800" b="1" i="0" u="none" strike="noStrike" kern="0" cap="none" spc="-10" normalizeH="0" baseline="0" noProof="0" dirty="0">
                <a:ln>
                  <a:noFill/>
                </a:ln>
                <a:solidFill>
                  <a:sysClr val="windowText" lastClr="000000"/>
                </a:solidFill>
                <a:effectLst/>
                <a:uLnTx/>
                <a:uFillTx/>
                <a:latin typeface="Arial"/>
                <a:cs typeface="Arial"/>
              </a:rPr>
              <a:t>Планування</a:t>
            </a:r>
            <a:endParaRPr kumimoji="0" sz="1800" b="0" i="0" u="none" strike="noStrike" kern="0" cap="none" spc="0" normalizeH="0" baseline="0" noProof="0">
              <a:ln>
                <a:noFill/>
              </a:ln>
              <a:solidFill>
                <a:sysClr val="windowText" lastClr="000000"/>
              </a:solidFill>
              <a:effectLst/>
              <a:uLnTx/>
              <a:uFillTx/>
              <a:latin typeface="Arial"/>
              <a:cs typeface="Arial"/>
            </a:endParaRPr>
          </a:p>
          <a:p>
            <a:pPr marL="512445" marR="0" lvl="0" indent="0" defTabSz="914400" eaLnBrk="1" fontAlgn="auto" latinLnBrk="0" hangingPunct="1">
              <a:lnSpc>
                <a:spcPct val="100000"/>
              </a:lnSpc>
              <a:spcBef>
                <a:spcPts val="0"/>
              </a:spcBef>
              <a:spcAft>
                <a:spcPts val="0"/>
              </a:spcAft>
              <a:buClrTx/>
              <a:buSzTx/>
              <a:buFontTx/>
              <a:buNone/>
              <a:tabLst/>
              <a:defRPr/>
            </a:pPr>
            <a:r>
              <a:rPr kumimoji="0" sz="1800" b="1" i="0" u="none" strike="noStrike" kern="0" cap="none" spc="-10" normalizeH="0" baseline="0" noProof="0" dirty="0">
                <a:ln>
                  <a:noFill/>
                </a:ln>
                <a:solidFill>
                  <a:sysClr val="windowText" lastClr="000000"/>
                </a:solidFill>
                <a:effectLst/>
                <a:uLnTx/>
                <a:uFillTx/>
                <a:latin typeface="Arial"/>
                <a:cs typeface="Arial"/>
              </a:rPr>
              <a:t>дослідження</a:t>
            </a:r>
            <a:endParaRPr kumimoji="0" sz="1800" b="0" i="0" u="none" strike="noStrike" kern="0" cap="none" spc="0" normalizeH="0" baseline="0" noProof="0">
              <a:ln>
                <a:noFill/>
              </a:ln>
              <a:solidFill>
                <a:sysClr val="windowText" lastClr="000000"/>
              </a:solidFill>
              <a:effectLst/>
              <a:uLnTx/>
              <a:uFillTx/>
              <a:latin typeface="Arial"/>
              <a:cs typeface="Arial"/>
            </a:endParaRPr>
          </a:p>
        </p:txBody>
      </p:sp>
      <p:sp>
        <p:nvSpPr>
          <p:cNvPr id="4" name="object 4"/>
          <p:cNvSpPr txBox="1"/>
          <p:nvPr/>
        </p:nvSpPr>
        <p:spPr>
          <a:xfrm>
            <a:off x="3158489" y="3473958"/>
            <a:ext cx="2486025" cy="643255"/>
          </a:xfrm>
          <a:prstGeom prst="rect">
            <a:avLst/>
          </a:prstGeom>
          <a:solidFill>
            <a:srgbClr val="EBDCD4"/>
          </a:solidFill>
          <a:ln w="28955">
            <a:solidFill>
              <a:srgbClr val="005085"/>
            </a:solidFill>
          </a:ln>
        </p:spPr>
        <p:txBody>
          <a:bodyPr vert="horz" wrap="square" lIns="0" tIns="177800" rIns="0" bIns="0" rtlCol="0">
            <a:spAutoFit/>
          </a:bodyPr>
          <a:lstStyle/>
          <a:p>
            <a:pPr marL="263525" marR="0" lvl="0" indent="0" defTabSz="914400" eaLnBrk="1" fontAlgn="auto" latinLnBrk="0" hangingPunct="1">
              <a:lnSpc>
                <a:spcPct val="100000"/>
              </a:lnSpc>
              <a:spcBef>
                <a:spcPts val="1400"/>
              </a:spcBef>
              <a:spcAft>
                <a:spcPts val="0"/>
              </a:spcAft>
              <a:buClrTx/>
              <a:buSzTx/>
              <a:buFontTx/>
              <a:buNone/>
              <a:tabLst/>
              <a:defRPr/>
            </a:pPr>
            <a:r>
              <a:rPr kumimoji="0" sz="1800" b="1" i="0" u="none" strike="noStrike" kern="0" cap="none" spc="-20" normalizeH="0" baseline="0" noProof="0" dirty="0">
                <a:ln>
                  <a:noFill/>
                </a:ln>
                <a:solidFill>
                  <a:sysClr val="windowText" lastClr="000000"/>
                </a:solidFill>
                <a:effectLst/>
                <a:uLnTx/>
                <a:uFillTx/>
                <a:latin typeface="Arial"/>
                <a:cs typeface="Arial"/>
              </a:rPr>
              <a:t>Підготовчий</a:t>
            </a:r>
            <a:r>
              <a:rPr kumimoji="0" sz="1800" b="1" i="0" u="none" strike="noStrike" kern="0" cap="none" spc="-30" normalizeH="0" baseline="0" noProof="0" dirty="0">
                <a:ln>
                  <a:noFill/>
                </a:ln>
                <a:solidFill>
                  <a:sysClr val="windowText" lastClr="000000"/>
                </a:solidFill>
                <a:effectLst/>
                <a:uLnTx/>
                <a:uFillTx/>
                <a:latin typeface="Arial"/>
                <a:cs typeface="Arial"/>
              </a:rPr>
              <a:t> </a:t>
            </a:r>
            <a:r>
              <a:rPr kumimoji="0" sz="1800" b="1" i="0" u="none" strike="noStrike" kern="0" cap="none" spc="-20" normalizeH="0" baseline="0" noProof="0" dirty="0">
                <a:ln>
                  <a:noFill/>
                </a:ln>
                <a:solidFill>
                  <a:sysClr val="windowText" lastClr="000000"/>
                </a:solidFill>
                <a:effectLst/>
                <a:uLnTx/>
                <a:uFillTx/>
                <a:latin typeface="Arial"/>
                <a:cs typeface="Arial"/>
              </a:rPr>
              <a:t>етап</a:t>
            </a:r>
            <a:endParaRPr kumimoji="0" sz="1800" b="0" i="0" u="none" strike="noStrike" kern="0" cap="none" spc="0" normalizeH="0" baseline="0" noProof="0">
              <a:ln>
                <a:noFill/>
              </a:ln>
              <a:solidFill>
                <a:sysClr val="windowText" lastClr="000000"/>
              </a:solidFill>
              <a:effectLst/>
              <a:uLnTx/>
              <a:uFillTx/>
              <a:latin typeface="Arial"/>
              <a:cs typeface="Arial"/>
            </a:endParaRPr>
          </a:p>
        </p:txBody>
      </p:sp>
      <p:sp>
        <p:nvSpPr>
          <p:cNvPr id="5" name="object 5"/>
          <p:cNvSpPr txBox="1"/>
          <p:nvPr/>
        </p:nvSpPr>
        <p:spPr>
          <a:xfrm>
            <a:off x="5983985" y="3473958"/>
            <a:ext cx="2486025" cy="643255"/>
          </a:xfrm>
          <a:prstGeom prst="rect">
            <a:avLst/>
          </a:prstGeom>
          <a:solidFill>
            <a:srgbClr val="EBDCD4"/>
          </a:solidFill>
          <a:ln w="28955">
            <a:solidFill>
              <a:srgbClr val="005085"/>
            </a:solidFill>
          </a:ln>
        </p:spPr>
        <p:txBody>
          <a:bodyPr vert="horz" wrap="square" lIns="0" tIns="40640" rIns="0" bIns="0" rtlCol="0">
            <a:spAutoFit/>
          </a:bodyPr>
          <a:lstStyle/>
          <a:p>
            <a:pPr marL="546100" marR="0" lvl="0" indent="0" defTabSz="914400" eaLnBrk="1" fontAlgn="auto" latinLnBrk="0" hangingPunct="1">
              <a:lnSpc>
                <a:spcPct val="100000"/>
              </a:lnSpc>
              <a:spcBef>
                <a:spcPts val="320"/>
              </a:spcBef>
              <a:spcAft>
                <a:spcPts val="0"/>
              </a:spcAft>
              <a:buClrTx/>
              <a:buSzTx/>
              <a:buFontTx/>
              <a:buNone/>
              <a:tabLst/>
              <a:defRPr/>
            </a:pPr>
            <a:r>
              <a:rPr kumimoji="0" sz="1800" b="1" i="0" u="none" strike="noStrike" kern="0" cap="none" spc="-10" normalizeH="0" baseline="0" noProof="0" dirty="0">
                <a:ln>
                  <a:noFill/>
                </a:ln>
                <a:solidFill>
                  <a:sysClr val="windowText" lastClr="000000"/>
                </a:solidFill>
                <a:effectLst/>
                <a:uLnTx/>
                <a:uFillTx/>
                <a:latin typeface="Arial"/>
                <a:cs typeface="Arial"/>
              </a:rPr>
              <a:t>Проведення</a:t>
            </a:r>
            <a:endParaRPr kumimoji="0" sz="1800" b="0" i="0" u="none" strike="noStrike" kern="0" cap="none" spc="0" normalizeH="0" baseline="0" noProof="0">
              <a:ln>
                <a:noFill/>
              </a:ln>
              <a:solidFill>
                <a:sysClr val="windowText" lastClr="000000"/>
              </a:solidFill>
              <a:effectLst/>
              <a:uLnTx/>
              <a:uFillTx/>
              <a:latin typeface="Arial"/>
              <a:cs typeface="Arial"/>
            </a:endParaRPr>
          </a:p>
          <a:p>
            <a:pPr marL="512445" marR="0" lvl="0" indent="0" defTabSz="914400" eaLnBrk="1" fontAlgn="auto" latinLnBrk="0" hangingPunct="1">
              <a:lnSpc>
                <a:spcPct val="100000"/>
              </a:lnSpc>
              <a:spcBef>
                <a:spcPts val="0"/>
              </a:spcBef>
              <a:spcAft>
                <a:spcPts val="0"/>
              </a:spcAft>
              <a:buClrTx/>
              <a:buSzTx/>
              <a:buFontTx/>
              <a:buNone/>
              <a:tabLst/>
              <a:defRPr/>
            </a:pPr>
            <a:r>
              <a:rPr kumimoji="0" sz="1800" b="1" i="0" u="none" strike="noStrike" kern="0" cap="none" spc="-10" normalizeH="0" baseline="0" noProof="0" dirty="0">
                <a:ln>
                  <a:noFill/>
                </a:ln>
                <a:solidFill>
                  <a:sysClr val="windowText" lastClr="000000"/>
                </a:solidFill>
                <a:effectLst/>
                <a:uLnTx/>
                <a:uFillTx/>
                <a:latin typeface="Arial"/>
                <a:cs typeface="Arial"/>
              </a:rPr>
              <a:t>дослідження</a:t>
            </a:r>
            <a:endParaRPr kumimoji="0" sz="1800" b="0" i="0" u="none" strike="noStrike" kern="0" cap="none" spc="0" normalizeH="0" baseline="0" noProof="0">
              <a:ln>
                <a:noFill/>
              </a:ln>
              <a:solidFill>
                <a:sysClr val="windowText" lastClr="000000"/>
              </a:solidFill>
              <a:effectLst/>
              <a:uLnTx/>
              <a:uFillTx/>
              <a:latin typeface="Arial"/>
              <a:cs typeface="Arial"/>
            </a:endParaRPr>
          </a:p>
        </p:txBody>
      </p:sp>
      <p:sp>
        <p:nvSpPr>
          <p:cNvPr id="6" name="object 6"/>
          <p:cNvSpPr txBox="1"/>
          <p:nvPr/>
        </p:nvSpPr>
        <p:spPr>
          <a:xfrm>
            <a:off x="8859773" y="3338321"/>
            <a:ext cx="2486025" cy="914400"/>
          </a:xfrm>
          <a:prstGeom prst="rect">
            <a:avLst/>
          </a:prstGeom>
          <a:solidFill>
            <a:srgbClr val="EBDCD4"/>
          </a:solidFill>
          <a:ln w="28955">
            <a:solidFill>
              <a:srgbClr val="005389"/>
            </a:solidFill>
          </a:ln>
        </p:spPr>
        <p:txBody>
          <a:bodyPr vert="horz" wrap="square" lIns="0" tIns="39370" rIns="0" bIns="0" rtlCol="0">
            <a:spAutoFit/>
          </a:bodyPr>
          <a:lstStyle/>
          <a:p>
            <a:pPr marL="495300" marR="488950" lvl="0" indent="46990" algn="just" defTabSz="914400" eaLnBrk="1" fontAlgn="auto" latinLnBrk="0" hangingPunct="1">
              <a:lnSpc>
                <a:spcPct val="100000"/>
              </a:lnSpc>
              <a:spcBef>
                <a:spcPts val="310"/>
              </a:spcBef>
              <a:spcAft>
                <a:spcPts val="0"/>
              </a:spcAft>
              <a:buClrTx/>
              <a:buSzTx/>
              <a:buFontTx/>
              <a:buNone/>
              <a:tabLst/>
              <a:defRPr/>
            </a:pPr>
            <a:r>
              <a:rPr kumimoji="0" sz="1800" b="1" i="0" u="none" strike="noStrike" kern="0" cap="none" spc="-10" normalizeH="0" baseline="0" noProof="0" dirty="0">
                <a:ln>
                  <a:noFill/>
                </a:ln>
                <a:solidFill>
                  <a:sysClr val="windowText" lastClr="000000"/>
                </a:solidFill>
                <a:effectLst/>
                <a:uLnTx/>
                <a:uFillTx/>
                <a:latin typeface="Arial"/>
                <a:cs typeface="Arial"/>
              </a:rPr>
              <a:t>Завершення дослідження </a:t>
            </a:r>
            <a:r>
              <a:rPr kumimoji="0" sz="1800" b="1" i="0" u="none" strike="noStrike" kern="0" cap="none" spc="0" normalizeH="0" baseline="0" noProof="0" dirty="0">
                <a:ln>
                  <a:noFill/>
                </a:ln>
                <a:solidFill>
                  <a:sysClr val="windowText" lastClr="000000"/>
                </a:solidFill>
                <a:effectLst/>
                <a:uLnTx/>
                <a:uFillTx/>
                <a:latin typeface="Arial"/>
                <a:cs typeface="Arial"/>
              </a:rPr>
              <a:t>Аналіз</a:t>
            </a:r>
            <a:r>
              <a:rPr kumimoji="0" sz="1800" b="1" i="0" u="none" strike="noStrike" kern="0" cap="none" spc="-45" normalizeH="0" baseline="0" noProof="0" dirty="0">
                <a:ln>
                  <a:noFill/>
                </a:ln>
                <a:solidFill>
                  <a:sysClr val="windowText" lastClr="000000"/>
                </a:solidFill>
                <a:effectLst/>
                <a:uLnTx/>
                <a:uFillTx/>
                <a:latin typeface="Arial"/>
                <a:cs typeface="Arial"/>
              </a:rPr>
              <a:t> </a:t>
            </a:r>
            <a:r>
              <a:rPr kumimoji="0" sz="1800" b="1" i="0" u="none" strike="noStrike" kern="0" cap="none" spc="-20" normalizeH="0" baseline="0" noProof="0" dirty="0">
                <a:ln>
                  <a:noFill/>
                </a:ln>
                <a:solidFill>
                  <a:sysClr val="windowText" lastClr="000000"/>
                </a:solidFill>
                <a:effectLst/>
                <a:uLnTx/>
                <a:uFillTx/>
                <a:latin typeface="Arial"/>
                <a:cs typeface="Arial"/>
              </a:rPr>
              <a:t>даних</a:t>
            </a:r>
            <a:endParaRPr kumimoji="0" sz="1800" b="0" i="0" u="none" strike="noStrike" kern="0" cap="none" spc="0" normalizeH="0" baseline="0" noProof="0">
              <a:ln>
                <a:noFill/>
              </a:ln>
              <a:solidFill>
                <a:sysClr val="windowText" lastClr="000000"/>
              </a:solidFill>
              <a:effectLst/>
              <a:uLnTx/>
              <a:uFillTx/>
              <a:latin typeface="Arial"/>
              <a:cs typeface="Arial"/>
            </a:endParaRPr>
          </a:p>
        </p:txBody>
      </p:sp>
      <p:sp>
        <p:nvSpPr>
          <p:cNvPr id="7" name="object 7"/>
          <p:cNvSpPr txBox="1"/>
          <p:nvPr/>
        </p:nvSpPr>
        <p:spPr>
          <a:xfrm>
            <a:off x="3403853" y="1632966"/>
            <a:ext cx="1771014" cy="646430"/>
          </a:xfrm>
          <a:prstGeom prst="rect">
            <a:avLst/>
          </a:prstGeom>
          <a:solidFill>
            <a:srgbClr val="FFFF99"/>
          </a:solidFill>
          <a:ln w="28955">
            <a:solidFill>
              <a:srgbClr val="005389"/>
            </a:solidFill>
          </a:ln>
        </p:spPr>
        <p:txBody>
          <a:bodyPr vert="horz" wrap="square" lIns="0" tIns="38100" rIns="0" bIns="0" rtlCol="0">
            <a:spAutoFit/>
          </a:bodyPr>
          <a:lstStyle/>
          <a:p>
            <a:pPr marL="91440" marR="220345" lvl="0" indent="0" defTabSz="914400" eaLnBrk="1" fontAlgn="auto" latinLnBrk="0" hangingPunct="1">
              <a:lnSpc>
                <a:spcPct val="100000"/>
              </a:lnSpc>
              <a:spcBef>
                <a:spcPts val="30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Вибір</a:t>
            </a:r>
            <a:r>
              <a:rPr kumimoji="0" sz="18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МПВ</a:t>
            </a:r>
            <a:r>
              <a:rPr kumimoji="0" sz="18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25" normalizeH="0" baseline="0" noProof="0" dirty="0">
                <a:ln>
                  <a:noFill/>
                </a:ln>
                <a:solidFill>
                  <a:sysClr val="windowText" lastClr="000000"/>
                </a:solidFill>
                <a:effectLst/>
                <a:uLnTx/>
                <a:uFillTx/>
                <a:latin typeface="Microsoft Sans Serif"/>
                <a:cs typeface="Microsoft Sans Serif"/>
              </a:rPr>
              <a:t>та </a:t>
            </a: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дослідників</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8" name="object 8"/>
          <p:cNvSpPr txBox="1"/>
          <p:nvPr/>
        </p:nvSpPr>
        <p:spPr>
          <a:xfrm>
            <a:off x="9431273" y="4723638"/>
            <a:ext cx="2230120" cy="1201420"/>
          </a:xfrm>
          <a:prstGeom prst="rect">
            <a:avLst/>
          </a:prstGeom>
          <a:solidFill>
            <a:srgbClr val="DAD6B3"/>
          </a:solidFill>
          <a:ln w="28955">
            <a:solidFill>
              <a:srgbClr val="005389"/>
            </a:solidFill>
          </a:ln>
        </p:spPr>
        <p:txBody>
          <a:bodyPr vert="horz" wrap="square" lIns="0" tIns="39370" rIns="0" bIns="0" rtlCol="0">
            <a:spAutoFit/>
          </a:bodyPr>
          <a:lstStyle/>
          <a:p>
            <a:pPr marL="92075" marR="140970" lvl="0" indent="0" defTabSz="914400" eaLnBrk="1" fontAlgn="auto" latinLnBrk="0" hangingPunct="1">
              <a:lnSpc>
                <a:spcPct val="100000"/>
              </a:lnSpc>
              <a:spcBef>
                <a:spcPts val="310"/>
              </a:spcBef>
              <a:spcAft>
                <a:spcPts val="0"/>
              </a:spcAft>
              <a:buClrTx/>
              <a:buSzTx/>
              <a:buFontTx/>
              <a:buNone/>
              <a:tabLst/>
              <a:defRPr/>
            </a:pP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Обговорення результатів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Прийняття</a:t>
            </a:r>
            <a:r>
              <a:rPr kumimoji="0" sz="1800" b="0" i="0" u="none" strike="noStrike" kern="0" cap="none" spc="-7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рішень, Публікації</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9" name="object 9"/>
          <p:cNvSpPr txBox="1"/>
          <p:nvPr/>
        </p:nvSpPr>
        <p:spPr>
          <a:xfrm>
            <a:off x="4193285" y="5200650"/>
            <a:ext cx="1769745" cy="646430"/>
          </a:xfrm>
          <a:prstGeom prst="rect">
            <a:avLst/>
          </a:prstGeom>
          <a:solidFill>
            <a:srgbClr val="FFC000"/>
          </a:solidFill>
          <a:ln w="28955">
            <a:solidFill>
              <a:srgbClr val="005389"/>
            </a:solidFill>
          </a:ln>
        </p:spPr>
        <p:txBody>
          <a:bodyPr vert="horz" wrap="square" lIns="0" tIns="39370" rIns="0" bIns="0" rtlCol="0">
            <a:spAutoFit/>
          </a:bodyPr>
          <a:lstStyle/>
          <a:p>
            <a:pPr marL="90170" marR="0" lvl="0" indent="0" defTabSz="914400" eaLnBrk="1" fontAlgn="auto" latinLnBrk="0" hangingPunct="1">
              <a:lnSpc>
                <a:spcPct val="100000"/>
              </a:lnSpc>
              <a:spcBef>
                <a:spcPts val="310"/>
              </a:spcBef>
              <a:spcAft>
                <a:spcPts val="0"/>
              </a:spcAft>
              <a:buClrTx/>
              <a:buSzTx/>
              <a:buFontTx/>
              <a:buNone/>
              <a:tabLst/>
              <a:defRPr/>
            </a:pPr>
            <a:r>
              <a:rPr kumimoji="0" sz="1800" b="1" i="0" u="none" strike="noStrike" kern="0" cap="none" spc="-10" normalizeH="0" baseline="0" noProof="0" dirty="0">
                <a:ln>
                  <a:noFill/>
                </a:ln>
                <a:solidFill>
                  <a:sysClr val="windowText" lastClr="000000"/>
                </a:solidFill>
                <a:effectLst/>
                <a:uLnTx/>
                <a:uFillTx/>
                <a:latin typeface="Arial"/>
                <a:cs typeface="Arial"/>
              </a:rPr>
              <a:t>Схвалення</a:t>
            </a:r>
            <a:endParaRPr kumimoji="0" sz="1800" b="0" i="0" u="none" strike="noStrike" kern="0" cap="none" spc="0" normalizeH="0" baseline="0" noProof="0">
              <a:ln>
                <a:noFill/>
              </a:ln>
              <a:solidFill>
                <a:sysClr val="windowText" lastClr="000000"/>
              </a:solidFill>
              <a:effectLst/>
              <a:uLnTx/>
              <a:uFillTx/>
              <a:latin typeface="Arial"/>
              <a:cs typeface="Arial"/>
            </a:endParaRPr>
          </a:p>
          <a:p>
            <a:pPr marL="90170" marR="0" lvl="0" indent="0" defTabSz="914400" eaLnBrk="1" fontAlgn="auto" latinLnBrk="0" hangingPunct="1">
              <a:lnSpc>
                <a:spcPct val="100000"/>
              </a:lnSpc>
              <a:spcBef>
                <a:spcPts val="5"/>
              </a:spcBef>
              <a:spcAft>
                <a:spcPts val="0"/>
              </a:spcAft>
              <a:buClrTx/>
              <a:buSzTx/>
              <a:buFontTx/>
              <a:buNone/>
              <a:tabLst/>
              <a:defRPr/>
            </a:pPr>
            <a:r>
              <a:rPr kumimoji="0" sz="1800" b="1" i="0" u="none" strike="noStrike" kern="0" cap="none" spc="0" normalizeH="0" baseline="0" noProof="0" dirty="0">
                <a:ln>
                  <a:noFill/>
                </a:ln>
                <a:solidFill>
                  <a:sysClr val="windowText" lastClr="000000"/>
                </a:solidFill>
                <a:effectLst/>
                <a:uLnTx/>
                <a:uFillTx/>
                <a:latin typeface="Arial"/>
                <a:cs typeface="Arial"/>
              </a:rPr>
              <a:t>ЛЕК</a:t>
            </a:r>
            <a:r>
              <a:rPr kumimoji="0" sz="1800" b="1" i="0" u="none" strike="noStrike" kern="0" cap="none" spc="-4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при</a:t>
            </a:r>
            <a:r>
              <a:rPr kumimoji="0" sz="1800" b="1" i="0" u="none" strike="noStrike" kern="0" cap="none" spc="-45" normalizeH="0" baseline="0" noProof="0" dirty="0">
                <a:ln>
                  <a:noFill/>
                </a:ln>
                <a:solidFill>
                  <a:sysClr val="windowText" lastClr="000000"/>
                </a:solidFill>
                <a:effectLst/>
                <a:uLnTx/>
                <a:uFillTx/>
                <a:latin typeface="Arial"/>
                <a:cs typeface="Arial"/>
              </a:rPr>
              <a:t> </a:t>
            </a:r>
            <a:r>
              <a:rPr kumimoji="0" sz="1800" b="1" i="0" u="none" strike="noStrike" kern="0" cap="none" spc="-25" normalizeH="0" baseline="0" noProof="0" dirty="0">
                <a:ln>
                  <a:noFill/>
                </a:ln>
                <a:solidFill>
                  <a:sysClr val="windowText" lastClr="000000"/>
                </a:solidFill>
                <a:effectLst/>
                <a:uLnTx/>
                <a:uFillTx/>
                <a:latin typeface="Arial"/>
                <a:cs typeface="Arial"/>
              </a:rPr>
              <a:t>ЛПЗ</a:t>
            </a:r>
            <a:endParaRPr kumimoji="0" sz="1800" b="0" i="0" u="none" strike="noStrike" kern="0" cap="none" spc="0" normalizeH="0" baseline="0" noProof="0">
              <a:ln>
                <a:noFill/>
              </a:ln>
              <a:solidFill>
                <a:sysClr val="windowText" lastClr="000000"/>
              </a:solidFill>
              <a:effectLst/>
              <a:uLnTx/>
              <a:uFillTx/>
              <a:latin typeface="Arial"/>
              <a:cs typeface="Arial"/>
            </a:endParaRPr>
          </a:p>
        </p:txBody>
      </p:sp>
      <p:sp>
        <p:nvSpPr>
          <p:cNvPr id="10" name="object 10"/>
          <p:cNvSpPr txBox="1"/>
          <p:nvPr/>
        </p:nvSpPr>
        <p:spPr>
          <a:xfrm>
            <a:off x="6092190" y="1536953"/>
            <a:ext cx="1405255" cy="647700"/>
          </a:xfrm>
          <a:prstGeom prst="rect">
            <a:avLst/>
          </a:prstGeom>
          <a:solidFill>
            <a:srgbClr val="CCFF66"/>
          </a:solidFill>
          <a:ln w="28955">
            <a:solidFill>
              <a:srgbClr val="005389"/>
            </a:solidFill>
          </a:ln>
        </p:spPr>
        <p:txBody>
          <a:bodyPr vert="horz" wrap="square" lIns="0" tIns="39370" rIns="0" bIns="0" rtlCol="0">
            <a:spAutoFit/>
          </a:bodyPr>
          <a:lstStyle/>
          <a:p>
            <a:pPr marL="91440" marR="0" lvl="0" indent="0" defTabSz="914400" eaLnBrk="1" fontAlgn="auto" latinLnBrk="0" hangingPunct="1">
              <a:lnSpc>
                <a:spcPct val="100000"/>
              </a:lnSpc>
              <a:spcBef>
                <a:spcPts val="310"/>
              </a:spcBef>
              <a:spcAft>
                <a:spcPts val="0"/>
              </a:spcAft>
              <a:buClrTx/>
              <a:buSzTx/>
              <a:buFontTx/>
              <a:buNone/>
              <a:tabLst/>
              <a:defRPr/>
            </a:pP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Включення</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a:p>
            <a:pPr marL="91440" marR="0" lvl="0" indent="0" defTabSz="914400" eaLnBrk="1" fontAlgn="auto" latinLnBrk="0" hangingPunct="1">
              <a:lnSpc>
                <a:spcPct val="100000"/>
              </a:lnSpc>
              <a:spcBef>
                <a:spcPts val="5"/>
              </a:spcBef>
              <a:spcAft>
                <a:spcPts val="0"/>
              </a:spcAft>
              <a:buClrTx/>
              <a:buSzTx/>
              <a:buFontTx/>
              <a:buNone/>
              <a:tabLst/>
              <a:defRPr/>
            </a:pP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пацієнтів</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11" name="object 11"/>
          <p:cNvSpPr txBox="1"/>
          <p:nvPr/>
        </p:nvSpPr>
        <p:spPr>
          <a:xfrm>
            <a:off x="6531102" y="2498598"/>
            <a:ext cx="2075814" cy="647700"/>
          </a:xfrm>
          <a:prstGeom prst="rect">
            <a:avLst/>
          </a:prstGeom>
          <a:solidFill>
            <a:srgbClr val="CCFF66"/>
          </a:solidFill>
          <a:ln w="28955">
            <a:solidFill>
              <a:srgbClr val="005389"/>
            </a:solidFill>
          </a:ln>
        </p:spPr>
        <p:txBody>
          <a:bodyPr vert="horz" wrap="square" lIns="0" tIns="40005" rIns="0" bIns="0" rtlCol="0">
            <a:spAutoFit/>
          </a:bodyPr>
          <a:lstStyle/>
          <a:p>
            <a:pPr marL="90805" marR="229235" lvl="0" indent="0" defTabSz="914400" eaLnBrk="1" fontAlgn="auto" latinLnBrk="0" hangingPunct="1">
              <a:lnSpc>
                <a:spcPct val="100000"/>
              </a:lnSpc>
              <a:spcBef>
                <a:spcPts val="315"/>
              </a:spcBef>
              <a:spcAft>
                <a:spcPts val="0"/>
              </a:spcAft>
              <a:buClrTx/>
              <a:buSzTx/>
              <a:buFontTx/>
              <a:buNone/>
              <a:tabLst/>
              <a:defRPr/>
            </a:pPr>
            <a:r>
              <a:rPr kumimoji="0" sz="1800" b="0" i="0" u="none" strike="noStrike" kern="0" cap="none" spc="-20" normalizeH="0" baseline="0" noProof="0" dirty="0">
                <a:ln>
                  <a:noFill/>
                </a:ln>
                <a:solidFill>
                  <a:sysClr val="windowText" lastClr="000000"/>
                </a:solidFill>
                <a:effectLst/>
                <a:uLnTx/>
                <a:uFillTx/>
                <a:latin typeface="Microsoft Sans Serif"/>
                <a:cs typeface="Microsoft Sans Serif"/>
              </a:rPr>
              <a:t>Призначення </a:t>
            </a:r>
            <a:r>
              <a:rPr kumimoji="0" sz="1800" b="0" i="0" u="none" strike="noStrike" kern="0" cap="none" spc="-45" normalizeH="0" baseline="0" noProof="0" dirty="0">
                <a:ln>
                  <a:noFill/>
                </a:ln>
                <a:solidFill>
                  <a:sysClr val="windowText" lastClr="000000"/>
                </a:solidFill>
                <a:effectLst/>
                <a:uLnTx/>
                <a:uFillTx/>
                <a:latin typeface="Microsoft Sans Serif"/>
                <a:cs typeface="Microsoft Sans Serif"/>
              </a:rPr>
              <a:t>ЛЗ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по</a:t>
            </a:r>
            <a:r>
              <a:rPr kumimoji="0" sz="1800" b="0" i="0" u="none" strike="noStrike" kern="0" cap="none" spc="-1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показанням</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12" name="object 12"/>
          <p:cNvSpPr txBox="1"/>
          <p:nvPr/>
        </p:nvSpPr>
        <p:spPr>
          <a:xfrm>
            <a:off x="6486905" y="4552950"/>
            <a:ext cx="1620520" cy="923925"/>
          </a:xfrm>
          <a:prstGeom prst="rect">
            <a:avLst/>
          </a:prstGeom>
          <a:solidFill>
            <a:srgbClr val="CCFF66"/>
          </a:solidFill>
          <a:ln w="28955">
            <a:solidFill>
              <a:srgbClr val="005389"/>
            </a:solidFill>
          </a:ln>
        </p:spPr>
        <p:txBody>
          <a:bodyPr vert="horz" wrap="square" lIns="0" tIns="40005" rIns="0" bIns="0" rtlCol="0">
            <a:spAutoFit/>
          </a:bodyPr>
          <a:lstStyle/>
          <a:p>
            <a:pPr marL="91440" marR="224154" lvl="0" indent="0" defTabSz="914400" eaLnBrk="1" fontAlgn="auto" latinLnBrk="0" hangingPunct="1">
              <a:lnSpc>
                <a:spcPct val="100000"/>
              </a:lnSpc>
              <a:spcBef>
                <a:spcPts val="315"/>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Збір</a:t>
            </a:r>
            <a:r>
              <a:rPr kumimoji="0" sz="1800" b="0" i="0" u="none" strike="noStrike" kern="0" cap="none" spc="-8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даних </a:t>
            </a:r>
            <a:r>
              <a:rPr kumimoji="0" sz="1800" b="0" i="0" u="none" strike="noStrike" kern="0" cap="none" spc="-20" normalizeH="0" baseline="0" noProof="0" dirty="0">
                <a:ln>
                  <a:noFill/>
                </a:ln>
                <a:solidFill>
                  <a:sysClr val="windowText" lastClr="000000"/>
                </a:solidFill>
                <a:effectLst/>
                <a:uLnTx/>
                <a:uFillTx/>
                <a:latin typeface="Microsoft Sans Serif"/>
                <a:cs typeface="Microsoft Sans Serif"/>
              </a:rPr>
              <a:t>Проведення </a:t>
            </a: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аналізи</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13" name="object 13"/>
          <p:cNvSpPr txBox="1"/>
          <p:nvPr/>
        </p:nvSpPr>
        <p:spPr>
          <a:xfrm>
            <a:off x="9530333" y="1491233"/>
            <a:ext cx="1910080" cy="646430"/>
          </a:xfrm>
          <a:prstGeom prst="rect">
            <a:avLst/>
          </a:prstGeom>
          <a:solidFill>
            <a:srgbClr val="DAD6B3"/>
          </a:solidFill>
          <a:ln w="28955">
            <a:solidFill>
              <a:srgbClr val="005389"/>
            </a:solidFill>
          </a:ln>
        </p:spPr>
        <p:txBody>
          <a:bodyPr vert="horz" wrap="square" lIns="0" tIns="39370" rIns="0" bIns="0" rtlCol="0">
            <a:spAutoFit/>
          </a:bodyPr>
          <a:lstStyle/>
          <a:p>
            <a:pPr marL="92075" marR="339090" lvl="0" indent="0" defTabSz="914400" eaLnBrk="1" fontAlgn="auto" latinLnBrk="0" hangingPunct="1">
              <a:lnSpc>
                <a:spcPct val="100000"/>
              </a:lnSpc>
              <a:spcBef>
                <a:spcPts val="310"/>
              </a:spcBef>
              <a:spcAft>
                <a:spcPts val="0"/>
              </a:spcAft>
              <a:buClrTx/>
              <a:buSzTx/>
              <a:buFontTx/>
              <a:buNone/>
              <a:tabLst/>
              <a:defRPr/>
            </a:pPr>
            <a:r>
              <a:rPr kumimoji="0" sz="1800" b="0" i="0" u="none" strike="noStrike" kern="0" cap="none" spc="-20" normalizeH="0" baseline="0" noProof="0" dirty="0">
                <a:ln>
                  <a:noFill/>
                </a:ln>
                <a:solidFill>
                  <a:sysClr val="windowText" lastClr="000000"/>
                </a:solidFill>
                <a:effectLst/>
                <a:uLnTx/>
                <a:uFillTx/>
                <a:latin typeface="Microsoft Sans Serif"/>
                <a:cs typeface="Microsoft Sans Serif"/>
              </a:rPr>
              <a:t>Статистичний </a:t>
            </a: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аналіз</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14" name="object 14"/>
          <p:cNvSpPr txBox="1"/>
          <p:nvPr/>
        </p:nvSpPr>
        <p:spPr>
          <a:xfrm>
            <a:off x="9984485" y="2369057"/>
            <a:ext cx="1676400" cy="368935"/>
          </a:xfrm>
          <a:prstGeom prst="rect">
            <a:avLst/>
          </a:prstGeom>
          <a:solidFill>
            <a:srgbClr val="DAD6B3"/>
          </a:solidFill>
          <a:ln w="28955">
            <a:solidFill>
              <a:srgbClr val="005389"/>
            </a:solidFill>
          </a:ln>
        </p:spPr>
        <p:txBody>
          <a:bodyPr vert="horz" wrap="square" lIns="0" tIns="38735" rIns="0" bIns="0" rtlCol="0">
            <a:spAutoFit/>
          </a:bodyPr>
          <a:lstStyle/>
          <a:p>
            <a:pPr marL="92075" marR="0" lvl="0" indent="0" defTabSz="914400" eaLnBrk="1" fontAlgn="auto" latinLnBrk="0" hangingPunct="1">
              <a:lnSpc>
                <a:spcPct val="100000"/>
              </a:lnSpc>
              <a:spcBef>
                <a:spcPts val="305"/>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Звіт</a:t>
            </a:r>
            <a:r>
              <a:rPr kumimoji="0" sz="18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про</a:t>
            </a:r>
            <a:r>
              <a:rPr kumimoji="0" sz="18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25" normalizeH="0" baseline="0" noProof="0" dirty="0">
                <a:ln>
                  <a:noFill/>
                </a:ln>
                <a:solidFill>
                  <a:sysClr val="windowText" lastClr="000000"/>
                </a:solidFill>
                <a:effectLst/>
                <a:uLnTx/>
                <a:uFillTx/>
                <a:latin typeface="Microsoft Sans Serif"/>
                <a:cs typeface="Microsoft Sans Serif"/>
              </a:rPr>
              <a:t>КВ</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15" name="object 15"/>
          <p:cNvSpPr txBox="1"/>
          <p:nvPr/>
        </p:nvSpPr>
        <p:spPr>
          <a:xfrm>
            <a:off x="3885438" y="2414777"/>
            <a:ext cx="2123440" cy="646430"/>
          </a:xfrm>
          <a:prstGeom prst="rect">
            <a:avLst/>
          </a:prstGeom>
          <a:solidFill>
            <a:srgbClr val="FFFF99"/>
          </a:solidFill>
          <a:ln w="28955">
            <a:solidFill>
              <a:srgbClr val="005389"/>
            </a:solidFill>
          </a:ln>
        </p:spPr>
        <p:txBody>
          <a:bodyPr vert="horz" wrap="square" lIns="0" tIns="38735" rIns="0" bIns="0" rtlCol="0">
            <a:spAutoFit/>
          </a:bodyPr>
          <a:lstStyle/>
          <a:p>
            <a:pPr marL="91440" marR="0" lvl="0" indent="0" defTabSz="914400" eaLnBrk="1" fontAlgn="auto" latinLnBrk="0" hangingPunct="1">
              <a:lnSpc>
                <a:spcPct val="100000"/>
              </a:lnSpc>
              <a:spcBef>
                <a:spcPts val="305"/>
              </a:spcBef>
              <a:spcAft>
                <a:spcPts val="0"/>
              </a:spcAft>
              <a:buClrTx/>
              <a:buSzTx/>
              <a:buFontTx/>
              <a:buNone/>
              <a:tabLst/>
              <a:defRPr/>
            </a:pP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Підготовка</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a:p>
            <a:pPr marL="91440" marR="0" lvl="0" indent="0" defTabSz="914400" eaLnBrk="1" fontAlgn="auto" latinLnBrk="0" hangingPunct="1">
              <a:lnSpc>
                <a:spcPct val="100000"/>
              </a:lnSpc>
              <a:spcBef>
                <a:spcPts val="0"/>
              </a:spcBef>
              <a:spcAft>
                <a:spcPts val="0"/>
              </a:spcAft>
              <a:buClrTx/>
              <a:buSzTx/>
              <a:buFontTx/>
              <a:buNone/>
              <a:tabLst/>
              <a:defRPr/>
            </a:pP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дослідників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до</a:t>
            </a: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25" normalizeH="0" baseline="0" noProof="0" dirty="0">
                <a:ln>
                  <a:noFill/>
                </a:ln>
                <a:solidFill>
                  <a:sysClr val="windowText" lastClr="000000"/>
                </a:solidFill>
                <a:effectLst/>
                <a:uLnTx/>
                <a:uFillTx/>
                <a:latin typeface="Microsoft Sans Serif"/>
                <a:cs typeface="Microsoft Sans Serif"/>
              </a:rPr>
              <a:t>КВ</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16" name="object 16"/>
          <p:cNvSpPr txBox="1"/>
          <p:nvPr/>
        </p:nvSpPr>
        <p:spPr>
          <a:xfrm>
            <a:off x="217170" y="1536953"/>
            <a:ext cx="2269490" cy="832485"/>
          </a:xfrm>
          <a:prstGeom prst="rect">
            <a:avLst/>
          </a:prstGeom>
          <a:solidFill>
            <a:srgbClr val="B9F8FF"/>
          </a:solidFill>
          <a:ln w="28955">
            <a:solidFill>
              <a:srgbClr val="005389"/>
            </a:solidFill>
          </a:ln>
        </p:spPr>
        <p:txBody>
          <a:bodyPr vert="horz" wrap="square" lIns="0" tIns="40640" rIns="0" bIns="0" rtlCol="0">
            <a:spAutoFit/>
          </a:bodyPr>
          <a:lstStyle/>
          <a:p>
            <a:pPr marL="90170" marR="504825" lvl="0" indent="0" defTabSz="914400" eaLnBrk="1" fontAlgn="auto" latinLnBrk="0" hangingPunct="1">
              <a:lnSpc>
                <a:spcPct val="100000"/>
              </a:lnSpc>
              <a:spcBef>
                <a:spcPts val="320"/>
              </a:spcBef>
              <a:spcAft>
                <a:spcPts val="0"/>
              </a:spcAft>
              <a:buClrTx/>
              <a:buSzTx/>
              <a:buFontTx/>
              <a:buNone/>
              <a:tabLst/>
              <a:defRPr/>
            </a:pPr>
            <a:r>
              <a:rPr kumimoji="0" sz="1600" b="0" i="0" u="none" strike="noStrike" kern="0" cap="none" spc="-10" normalizeH="0" baseline="0" noProof="0" dirty="0">
                <a:ln>
                  <a:noFill/>
                </a:ln>
                <a:solidFill>
                  <a:sysClr val="windowText" lastClr="000000"/>
                </a:solidFill>
                <a:effectLst/>
                <a:uLnTx/>
                <a:uFillTx/>
                <a:latin typeface="Microsoft Sans Serif"/>
                <a:cs typeface="Microsoft Sans Serif"/>
              </a:rPr>
              <a:t>Наукове обґрунтування</a:t>
            </a:r>
            <a:r>
              <a:rPr kumimoji="0" sz="1600" b="0" i="0" u="none" strike="noStrike" kern="0" cap="none" spc="-55" normalizeH="0" baseline="0" noProof="0" dirty="0">
                <a:ln>
                  <a:noFill/>
                </a:ln>
                <a:solidFill>
                  <a:sysClr val="windowText" lastClr="000000"/>
                </a:solidFill>
                <a:effectLst/>
                <a:uLnTx/>
                <a:uFillTx/>
                <a:latin typeface="Microsoft Sans Serif"/>
                <a:cs typeface="Microsoft Sans Serif"/>
              </a:rPr>
              <a:t> </a:t>
            </a:r>
            <a:r>
              <a:rPr kumimoji="0" sz="1600" b="0" i="0" u="none" strike="noStrike" kern="0" cap="none" spc="-25" normalizeH="0" baseline="0" noProof="0" dirty="0">
                <a:ln>
                  <a:noFill/>
                </a:ln>
                <a:solidFill>
                  <a:sysClr val="windowText" lastClr="000000"/>
                </a:solidFill>
                <a:effectLst/>
                <a:uLnTx/>
                <a:uFillTx/>
                <a:latin typeface="Microsoft Sans Serif"/>
                <a:cs typeface="Microsoft Sans Serif"/>
              </a:rPr>
              <a:t>та </a:t>
            </a:r>
            <a:r>
              <a:rPr kumimoji="0" sz="1600" b="0" i="0" u="none" strike="noStrike" kern="0" cap="none" spc="-10" normalizeH="0" baseline="0" noProof="0" dirty="0">
                <a:ln>
                  <a:noFill/>
                </a:ln>
                <a:solidFill>
                  <a:sysClr val="windowText" lastClr="000000"/>
                </a:solidFill>
                <a:effectLst/>
                <a:uLnTx/>
                <a:uFillTx/>
                <a:latin typeface="Microsoft Sans Serif"/>
                <a:cs typeface="Microsoft Sans Serif"/>
              </a:rPr>
              <a:t>розробка</a:t>
            </a:r>
            <a:r>
              <a:rPr kumimoji="0" sz="16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1600" b="0" i="0" u="none" strike="noStrike" kern="0" cap="none" spc="-35" normalizeH="0" baseline="0" noProof="0" dirty="0">
                <a:ln>
                  <a:noFill/>
                </a:ln>
                <a:solidFill>
                  <a:sysClr val="windowText" lastClr="000000"/>
                </a:solidFill>
                <a:effectLst/>
                <a:uLnTx/>
                <a:uFillTx/>
                <a:latin typeface="Microsoft Sans Serif"/>
                <a:cs typeface="Microsoft Sans Serif"/>
              </a:rPr>
              <a:t>гіпотези</a:t>
            </a:r>
            <a:endParaRPr kumimoji="0" sz="16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17" name="object 17"/>
          <p:cNvSpPr txBox="1"/>
          <p:nvPr/>
        </p:nvSpPr>
        <p:spPr>
          <a:xfrm>
            <a:off x="1003553" y="2608326"/>
            <a:ext cx="1483360" cy="646430"/>
          </a:xfrm>
          <a:prstGeom prst="rect">
            <a:avLst/>
          </a:prstGeom>
          <a:solidFill>
            <a:srgbClr val="B9F8FF"/>
          </a:solidFill>
          <a:ln w="28955">
            <a:solidFill>
              <a:srgbClr val="005389"/>
            </a:solidFill>
          </a:ln>
        </p:spPr>
        <p:txBody>
          <a:bodyPr vert="horz" wrap="square" lIns="0" tIns="39370" rIns="0" bIns="0" rtlCol="0">
            <a:spAutoFit/>
          </a:bodyPr>
          <a:lstStyle/>
          <a:p>
            <a:pPr marL="90805" marR="309880" lvl="0" indent="0" defTabSz="914400" eaLnBrk="1" fontAlgn="auto" latinLnBrk="0" hangingPunct="1">
              <a:lnSpc>
                <a:spcPct val="100000"/>
              </a:lnSpc>
              <a:spcBef>
                <a:spcPts val="310"/>
              </a:spcBef>
              <a:spcAft>
                <a:spcPts val="0"/>
              </a:spcAft>
              <a:buClrTx/>
              <a:buSzTx/>
              <a:buFontTx/>
              <a:buNone/>
              <a:tabLst/>
              <a:defRPr/>
            </a:pP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Розробка </a:t>
            </a:r>
            <a:r>
              <a:rPr kumimoji="0" sz="1800" b="0" i="0" u="none" strike="noStrike" kern="0" cap="none" spc="-25" normalizeH="0" baseline="0" noProof="0" dirty="0">
                <a:ln>
                  <a:noFill/>
                </a:ln>
                <a:solidFill>
                  <a:sysClr val="windowText" lastClr="000000"/>
                </a:solidFill>
                <a:effectLst/>
                <a:uLnTx/>
                <a:uFillTx/>
                <a:latin typeface="Microsoft Sans Serif"/>
                <a:cs typeface="Microsoft Sans Serif"/>
              </a:rPr>
              <a:t>протоколу</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18" name="object 18"/>
          <p:cNvSpPr txBox="1"/>
          <p:nvPr/>
        </p:nvSpPr>
        <p:spPr>
          <a:xfrm>
            <a:off x="534162" y="4543805"/>
            <a:ext cx="1725295" cy="1477010"/>
          </a:xfrm>
          <a:prstGeom prst="rect">
            <a:avLst/>
          </a:prstGeom>
          <a:solidFill>
            <a:srgbClr val="B9F8FF"/>
          </a:solidFill>
          <a:ln w="28955">
            <a:solidFill>
              <a:srgbClr val="005389"/>
            </a:solidFill>
          </a:ln>
        </p:spPr>
        <p:txBody>
          <a:bodyPr vert="horz" wrap="square" lIns="0" tIns="39370" rIns="0" bIns="0" rtlCol="0">
            <a:spAutoFit/>
          </a:bodyPr>
          <a:lstStyle/>
          <a:p>
            <a:pPr marL="90805" marR="0" lvl="0" indent="0" defTabSz="914400" eaLnBrk="1" fontAlgn="auto" latinLnBrk="0" hangingPunct="1">
              <a:lnSpc>
                <a:spcPct val="100000"/>
              </a:lnSpc>
              <a:spcBef>
                <a:spcPts val="310"/>
              </a:spcBef>
              <a:spcAft>
                <a:spcPts val="0"/>
              </a:spcAft>
              <a:buClrTx/>
              <a:buSzTx/>
              <a:buFontTx/>
              <a:buNone/>
              <a:tabLst/>
              <a:defRPr/>
            </a:pP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Розробка</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a:p>
            <a:pPr marL="90805" marR="163830" lvl="0" indent="0" defTabSz="914400" eaLnBrk="1" fontAlgn="auto" latinLnBrk="0" hangingPunct="1">
              <a:lnSpc>
                <a:spcPct val="100000"/>
              </a:lnSpc>
              <a:spcBef>
                <a:spcPts val="0"/>
              </a:spcBef>
              <a:spcAft>
                <a:spcPts val="0"/>
              </a:spcAft>
              <a:buClrTx/>
              <a:buSzTx/>
              <a:buFontTx/>
              <a:buNone/>
              <a:tabLst/>
              <a:defRPr/>
            </a:pP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інформованої </a:t>
            </a:r>
            <a:r>
              <a:rPr kumimoji="0" sz="1800" b="0" i="0" u="none" strike="noStrike" kern="0" cap="none" spc="-25" normalizeH="0" baseline="0" noProof="0" dirty="0">
                <a:ln>
                  <a:noFill/>
                </a:ln>
                <a:solidFill>
                  <a:sysClr val="windowText" lastClr="000000"/>
                </a:solidFill>
                <a:effectLst/>
                <a:uLnTx/>
                <a:uFillTx/>
                <a:latin typeface="Microsoft Sans Serif"/>
                <a:cs typeface="Microsoft Sans Serif"/>
              </a:rPr>
              <a:t>згоди</a:t>
            </a:r>
            <a:r>
              <a:rPr kumimoji="0" sz="1800" b="0" i="0" u="none" strike="noStrike" kern="0" cap="none" spc="-8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35" normalizeH="0" baseline="0" noProof="0" dirty="0">
                <a:ln>
                  <a:noFill/>
                </a:ln>
                <a:solidFill>
                  <a:sysClr val="windowText" lastClr="000000"/>
                </a:solidFill>
                <a:effectLst/>
                <a:uLnTx/>
                <a:uFillTx/>
                <a:latin typeface="Microsoft Sans Serif"/>
                <a:cs typeface="Microsoft Sans Serif"/>
              </a:rPr>
              <a:t>та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форма</a:t>
            </a:r>
            <a:r>
              <a:rPr kumimoji="0" sz="1800" b="0" i="0" u="none" strike="noStrike" kern="0" cap="none" spc="-8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20" normalizeH="0" baseline="0" noProof="0" dirty="0">
                <a:ln>
                  <a:noFill/>
                </a:ln>
                <a:solidFill>
                  <a:sysClr val="windowText" lastClr="000000"/>
                </a:solidFill>
                <a:effectLst/>
                <a:uLnTx/>
                <a:uFillTx/>
                <a:latin typeface="Microsoft Sans Serif"/>
                <a:cs typeface="Microsoft Sans Serif"/>
              </a:rPr>
              <a:t>збору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даних</a:t>
            </a:r>
            <a:r>
              <a:rPr kumimoji="0" sz="18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(ІРФ)</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19" name="object 19"/>
          <p:cNvSpPr/>
          <p:nvPr/>
        </p:nvSpPr>
        <p:spPr>
          <a:xfrm>
            <a:off x="665987" y="2369057"/>
            <a:ext cx="86995" cy="1104900"/>
          </a:xfrm>
          <a:custGeom>
            <a:avLst/>
            <a:gdLst/>
            <a:ahLst/>
            <a:cxnLst/>
            <a:rect l="l" t="t" r="r" b="b"/>
            <a:pathLst>
              <a:path w="86995" h="1104900">
                <a:moveTo>
                  <a:pt x="28956" y="1017904"/>
                </a:moveTo>
                <a:lnTo>
                  <a:pt x="0" y="1017904"/>
                </a:lnTo>
                <a:lnTo>
                  <a:pt x="43434" y="1104772"/>
                </a:lnTo>
                <a:lnTo>
                  <a:pt x="79629" y="1032382"/>
                </a:lnTo>
                <a:lnTo>
                  <a:pt x="28956" y="1032382"/>
                </a:lnTo>
                <a:lnTo>
                  <a:pt x="28956" y="1017904"/>
                </a:lnTo>
                <a:close/>
              </a:path>
              <a:path w="86995" h="1104900">
                <a:moveTo>
                  <a:pt x="57912" y="0"/>
                </a:moveTo>
                <a:lnTo>
                  <a:pt x="28956" y="0"/>
                </a:lnTo>
                <a:lnTo>
                  <a:pt x="28956" y="1032382"/>
                </a:lnTo>
                <a:lnTo>
                  <a:pt x="57912" y="1032382"/>
                </a:lnTo>
                <a:lnTo>
                  <a:pt x="57912" y="0"/>
                </a:lnTo>
                <a:close/>
              </a:path>
              <a:path w="86995" h="1104900">
                <a:moveTo>
                  <a:pt x="86868" y="1017904"/>
                </a:moveTo>
                <a:lnTo>
                  <a:pt x="57912" y="1017904"/>
                </a:lnTo>
                <a:lnTo>
                  <a:pt x="57912" y="1032382"/>
                </a:lnTo>
                <a:lnTo>
                  <a:pt x="79629" y="1032382"/>
                </a:lnTo>
                <a:lnTo>
                  <a:pt x="86868" y="1017904"/>
                </a:lnTo>
                <a:close/>
              </a:path>
            </a:pathLst>
          </a:custGeom>
          <a:solidFill>
            <a:srgbClr val="00538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0" name="object 20"/>
          <p:cNvPicPr/>
          <p:nvPr/>
        </p:nvPicPr>
        <p:blipFill>
          <a:blip r:embed="rId3" cstate="print"/>
          <a:stretch>
            <a:fillRect/>
          </a:stretch>
        </p:blipFill>
        <p:spPr>
          <a:xfrm>
            <a:off x="1702307" y="3254502"/>
            <a:ext cx="86868" cy="218694"/>
          </a:xfrm>
          <a:prstGeom prst="rect">
            <a:avLst/>
          </a:prstGeom>
        </p:spPr>
      </p:pic>
      <p:sp>
        <p:nvSpPr>
          <p:cNvPr id="21" name="object 21"/>
          <p:cNvSpPr/>
          <p:nvPr/>
        </p:nvSpPr>
        <p:spPr>
          <a:xfrm>
            <a:off x="1353311" y="4117085"/>
            <a:ext cx="86995" cy="426084"/>
          </a:xfrm>
          <a:custGeom>
            <a:avLst/>
            <a:gdLst/>
            <a:ahLst/>
            <a:cxnLst/>
            <a:rect l="l" t="t" r="r" b="b"/>
            <a:pathLst>
              <a:path w="86994" h="426085">
                <a:moveTo>
                  <a:pt x="57912" y="72389"/>
                </a:moveTo>
                <a:lnTo>
                  <a:pt x="28956" y="72389"/>
                </a:lnTo>
                <a:lnTo>
                  <a:pt x="28956" y="426084"/>
                </a:lnTo>
                <a:lnTo>
                  <a:pt x="57912" y="426084"/>
                </a:lnTo>
                <a:lnTo>
                  <a:pt x="57912" y="72389"/>
                </a:lnTo>
                <a:close/>
              </a:path>
              <a:path w="86994" h="426085">
                <a:moveTo>
                  <a:pt x="43434" y="0"/>
                </a:moveTo>
                <a:lnTo>
                  <a:pt x="0" y="86868"/>
                </a:lnTo>
                <a:lnTo>
                  <a:pt x="28956" y="86868"/>
                </a:lnTo>
                <a:lnTo>
                  <a:pt x="28956" y="72389"/>
                </a:lnTo>
                <a:lnTo>
                  <a:pt x="79628" y="72389"/>
                </a:lnTo>
                <a:lnTo>
                  <a:pt x="43434" y="0"/>
                </a:lnTo>
                <a:close/>
              </a:path>
              <a:path w="86994" h="426085">
                <a:moveTo>
                  <a:pt x="79628" y="72389"/>
                </a:moveTo>
                <a:lnTo>
                  <a:pt x="57912" y="72389"/>
                </a:lnTo>
                <a:lnTo>
                  <a:pt x="57912" y="86868"/>
                </a:lnTo>
                <a:lnTo>
                  <a:pt x="86868" y="86868"/>
                </a:lnTo>
                <a:lnTo>
                  <a:pt x="79628" y="72389"/>
                </a:lnTo>
                <a:close/>
              </a:path>
            </a:pathLst>
          </a:custGeom>
          <a:solidFill>
            <a:srgbClr val="00538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2" name="object 22"/>
          <p:cNvSpPr/>
          <p:nvPr/>
        </p:nvSpPr>
        <p:spPr>
          <a:xfrm>
            <a:off x="3632453" y="2289682"/>
            <a:ext cx="86995" cy="1183640"/>
          </a:xfrm>
          <a:custGeom>
            <a:avLst/>
            <a:gdLst/>
            <a:ahLst/>
            <a:cxnLst/>
            <a:rect l="l" t="t" r="r" b="b"/>
            <a:pathLst>
              <a:path w="86995" h="1183639">
                <a:moveTo>
                  <a:pt x="28933" y="1096729"/>
                </a:moveTo>
                <a:lnTo>
                  <a:pt x="0" y="1097026"/>
                </a:lnTo>
                <a:lnTo>
                  <a:pt x="44323" y="1183386"/>
                </a:lnTo>
                <a:lnTo>
                  <a:pt x="79560" y="1111122"/>
                </a:lnTo>
                <a:lnTo>
                  <a:pt x="29083" y="1111122"/>
                </a:lnTo>
                <a:lnTo>
                  <a:pt x="28936" y="1097026"/>
                </a:lnTo>
                <a:lnTo>
                  <a:pt x="28933" y="1096729"/>
                </a:lnTo>
                <a:close/>
              </a:path>
              <a:path w="86995" h="1183639">
                <a:moveTo>
                  <a:pt x="57888" y="1096433"/>
                </a:moveTo>
                <a:lnTo>
                  <a:pt x="28933" y="1096729"/>
                </a:lnTo>
                <a:lnTo>
                  <a:pt x="29080" y="1110868"/>
                </a:lnTo>
                <a:lnTo>
                  <a:pt x="29083" y="1111122"/>
                </a:lnTo>
                <a:lnTo>
                  <a:pt x="58038" y="1110868"/>
                </a:lnTo>
                <a:lnTo>
                  <a:pt x="57894" y="1097026"/>
                </a:lnTo>
                <a:lnTo>
                  <a:pt x="57888" y="1096433"/>
                </a:lnTo>
                <a:close/>
              </a:path>
              <a:path w="86995" h="1183639">
                <a:moveTo>
                  <a:pt x="86868" y="1096137"/>
                </a:moveTo>
                <a:lnTo>
                  <a:pt x="57888" y="1096433"/>
                </a:lnTo>
                <a:lnTo>
                  <a:pt x="58038" y="1110868"/>
                </a:lnTo>
                <a:lnTo>
                  <a:pt x="29083" y="1111122"/>
                </a:lnTo>
                <a:lnTo>
                  <a:pt x="79560" y="1111122"/>
                </a:lnTo>
                <a:lnTo>
                  <a:pt x="86868" y="1096137"/>
                </a:lnTo>
                <a:close/>
              </a:path>
              <a:path w="86995" h="1183639">
                <a:moveTo>
                  <a:pt x="46482" y="0"/>
                </a:moveTo>
                <a:lnTo>
                  <a:pt x="17525" y="253"/>
                </a:lnTo>
                <a:lnTo>
                  <a:pt x="28927" y="1096137"/>
                </a:lnTo>
                <a:lnTo>
                  <a:pt x="28933" y="1096729"/>
                </a:lnTo>
                <a:lnTo>
                  <a:pt x="57888" y="1096433"/>
                </a:lnTo>
                <a:lnTo>
                  <a:pt x="46484" y="253"/>
                </a:lnTo>
                <a:lnTo>
                  <a:pt x="46482" y="0"/>
                </a:lnTo>
                <a:close/>
              </a:path>
            </a:pathLst>
          </a:custGeom>
          <a:solidFill>
            <a:srgbClr val="00538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3" name="object 23"/>
          <p:cNvSpPr/>
          <p:nvPr/>
        </p:nvSpPr>
        <p:spPr>
          <a:xfrm>
            <a:off x="4903087" y="3060954"/>
            <a:ext cx="86995" cy="339725"/>
          </a:xfrm>
          <a:custGeom>
            <a:avLst/>
            <a:gdLst/>
            <a:ahLst/>
            <a:cxnLst/>
            <a:rect l="l" t="t" r="r" b="b"/>
            <a:pathLst>
              <a:path w="86995" h="339725">
                <a:moveTo>
                  <a:pt x="28877" y="252984"/>
                </a:moveTo>
                <a:lnTo>
                  <a:pt x="0" y="252984"/>
                </a:lnTo>
                <a:lnTo>
                  <a:pt x="43053" y="339725"/>
                </a:lnTo>
                <a:lnTo>
                  <a:pt x="79513" y="267335"/>
                </a:lnTo>
                <a:lnTo>
                  <a:pt x="28829" y="267335"/>
                </a:lnTo>
                <a:lnTo>
                  <a:pt x="28877" y="252984"/>
                </a:lnTo>
                <a:close/>
              </a:path>
              <a:path w="86995" h="339725">
                <a:moveTo>
                  <a:pt x="58674" y="0"/>
                </a:moveTo>
                <a:lnTo>
                  <a:pt x="29718" y="0"/>
                </a:lnTo>
                <a:lnTo>
                  <a:pt x="28877" y="252984"/>
                </a:lnTo>
                <a:lnTo>
                  <a:pt x="28829" y="267335"/>
                </a:lnTo>
                <a:lnTo>
                  <a:pt x="57785" y="267335"/>
                </a:lnTo>
                <a:lnTo>
                  <a:pt x="58674" y="0"/>
                </a:lnTo>
                <a:close/>
              </a:path>
              <a:path w="86995" h="339725">
                <a:moveTo>
                  <a:pt x="86741" y="252984"/>
                </a:moveTo>
                <a:lnTo>
                  <a:pt x="57833" y="252984"/>
                </a:lnTo>
                <a:lnTo>
                  <a:pt x="57785" y="267335"/>
                </a:lnTo>
                <a:lnTo>
                  <a:pt x="79513" y="267335"/>
                </a:lnTo>
                <a:lnTo>
                  <a:pt x="86741" y="252984"/>
                </a:lnTo>
                <a:close/>
              </a:path>
            </a:pathLst>
          </a:custGeom>
          <a:solidFill>
            <a:srgbClr val="00538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4" name="object 24"/>
          <p:cNvSpPr/>
          <p:nvPr/>
        </p:nvSpPr>
        <p:spPr>
          <a:xfrm>
            <a:off x="5426709" y="4144517"/>
            <a:ext cx="86995" cy="1057275"/>
          </a:xfrm>
          <a:custGeom>
            <a:avLst/>
            <a:gdLst/>
            <a:ahLst/>
            <a:cxnLst/>
            <a:rect l="l" t="t" r="r" b="b"/>
            <a:pathLst>
              <a:path w="86995" h="1057275">
                <a:moveTo>
                  <a:pt x="28940" y="86613"/>
                </a:moveTo>
                <a:lnTo>
                  <a:pt x="10922" y="1056385"/>
                </a:lnTo>
                <a:lnTo>
                  <a:pt x="39877" y="1056893"/>
                </a:lnTo>
                <a:lnTo>
                  <a:pt x="57887" y="87629"/>
                </a:lnTo>
                <a:lnTo>
                  <a:pt x="57896" y="87121"/>
                </a:lnTo>
                <a:lnTo>
                  <a:pt x="28940" y="86613"/>
                </a:lnTo>
                <a:close/>
              </a:path>
              <a:path w="86995" h="1057275">
                <a:moveTo>
                  <a:pt x="79457" y="72135"/>
                </a:moveTo>
                <a:lnTo>
                  <a:pt x="29210" y="72135"/>
                </a:lnTo>
                <a:lnTo>
                  <a:pt x="58165" y="72643"/>
                </a:lnTo>
                <a:lnTo>
                  <a:pt x="57915" y="86105"/>
                </a:lnTo>
                <a:lnTo>
                  <a:pt x="57896" y="87121"/>
                </a:lnTo>
                <a:lnTo>
                  <a:pt x="86867" y="87629"/>
                </a:lnTo>
                <a:lnTo>
                  <a:pt x="79457" y="72135"/>
                </a:lnTo>
                <a:close/>
              </a:path>
              <a:path w="86995" h="1057275">
                <a:moveTo>
                  <a:pt x="29210" y="72135"/>
                </a:moveTo>
                <a:lnTo>
                  <a:pt x="28950" y="86105"/>
                </a:lnTo>
                <a:lnTo>
                  <a:pt x="28940" y="86613"/>
                </a:lnTo>
                <a:lnTo>
                  <a:pt x="57896" y="87121"/>
                </a:lnTo>
                <a:lnTo>
                  <a:pt x="58165" y="72643"/>
                </a:lnTo>
                <a:lnTo>
                  <a:pt x="29210" y="72135"/>
                </a:lnTo>
                <a:close/>
              </a:path>
              <a:path w="86995" h="1057275">
                <a:moveTo>
                  <a:pt x="44957" y="0"/>
                </a:moveTo>
                <a:lnTo>
                  <a:pt x="0" y="86105"/>
                </a:lnTo>
                <a:lnTo>
                  <a:pt x="28940" y="86613"/>
                </a:lnTo>
                <a:lnTo>
                  <a:pt x="29200" y="72643"/>
                </a:lnTo>
                <a:lnTo>
                  <a:pt x="29210" y="72135"/>
                </a:lnTo>
                <a:lnTo>
                  <a:pt x="79457" y="72135"/>
                </a:lnTo>
                <a:lnTo>
                  <a:pt x="44957" y="0"/>
                </a:lnTo>
                <a:close/>
              </a:path>
            </a:pathLst>
          </a:custGeom>
          <a:solidFill>
            <a:srgbClr val="00538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 name="object 25"/>
          <p:cNvSpPr/>
          <p:nvPr/>
        </p:nvSpPr>
        <p:spPr>
          <a:xfrm>
            <a:off x="6259574" y="2195322"/>
            <a:ext cx="86995" cy="1285240"/>
          </a:xfrm>
          <a:custGeom>
            <a:avLst/>
            <a:gdLst/>
            <a:ahLst/>
            <a:cxnLst/>
            <a:rect l="l" t="t" r="r" b="b"/>
            <a:pathLst>
              <a:path w="86995" h="1285239">
                <a:moveTo>
                  <a:pt x="28756" y="1197990"/>
                </a:moveTo>
                <a:lnTo>
                  <a:pt x="0" y="1197990"/>
                </a:lnTo>
                <a:lnTo>
                  <a:pt x="42927" y="1284731"/>
                </a:lnTo>
                <a:lnTo>
                  <a:pt x="79493" y="1212341"/>
                </a:lnTo>
                <a:lnTo>
                  <a:pt x="28702" y="1212341"/>
                </a:lnTo>
                <a:lnTo>
                  <a:pt x="28756" y="1197990"/>
                </a:lnTo>
                <a:close/>
              </a:path>
              <a:path w="86995" h="1285239">
                <a:moveTo>
                  <a:pt x="62231" y="0"/>
                </a:moveTo>
                <a:lnTo>
                  <a:pt x="33275" y="0"/>
                </a:lnTo>
                <a:lnTo>
                  <a:pt x="28756" y="1197990"/>
                </a:lnTo>
                <a:lnTo>
                  <a:pt x="28702" y="1212341"/>
                </a:lnTo>
                <a:lnTo>
                  <a:pt x="57659" y="1212341"/>
                </a:lnTo>
                <a:lnTo>
                  <a:pt x="62231" y="0"/>
                </a:lnTo>
                <a:close/>
              </a:path>
              <a:path w="86995" h="1285239">
                <a:moveTo>
                  <a:pt x="86742" y="1197990"/>
                </a:moveTo>
                <a:lnTo>
                  <a:pt x="57713" y="1197990"/>
                </a:lnTo>
                <a:lnTo>
                  <a:pt x="57659" y="1212341"/>
                </a:lnTo>
                <a:lnTo>
                  <a:pt x="79493" y="1212341"/>
                </a:lnTo>
                <a:lnTo>
                  <a:pt x="86742" y="1197990"/>
                </a:lnTo>
                <a:close/>
              </a:path>
            </a:pathLst>
          </a:custGeom>
          <a:solidFill>
            <a:srgbClr val="00538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 name="object 26"/>
          <p:cNvSpPr/>
          <p:nvPr/>
        </p:nvSpPr>
        <p:spPr>
          <a:xfrm>
            <a:off x="7525511" y="3146298"/>
            <a:ext cx="86995" cy="327660"/>
          </a:xfrm>
          <a:custGeom>
            <a:avLst/>
            <a:gdLst/>
            <a:ahLst/>
            <a:cxnLst/>
            <a:rect l="l" t="t" r="r" b="b"/>
            <a:pathLst>
              <a:path w="86995" h="327660">
                <a:moveTo>
                  <a:pt x="28956" y="240664"/>
                </a:moveTo>
                <a:lnTo>
                  <a:pt x="0" y="240664"/>
                </a:lnTo>
                <a:lnTo>
                  <a:pt x="43434" y="327532"/>
                </a:lnTo>
                <a:lnTo>
                  <a:pt x="79629" y="255142"/>
                </a:lnTo>
                <a:lnTo>
                  <a:pt x="28956" y="255142"/>
                </a:lnTo>
                <a:lnTo>
                  <a:pt x="28956" y="240664"/>
                </a:lnTo>
                <a:close/>
              </a:path>
              <a:path w="86995" h="327660">
                <a:moveTo>
                  <a:pt x="57912" y="0"/>
                </a:moveTo>
                <a:lnTo>
                  <a:pt x="28956" y="0"/>
                </a:lnTo>
                <a:lnTo>
                  <a:pt x="28956" y="255142"/>
                </a:lnTo>
                <a:lnTo>
                  <a:pt x="57912" y="255142"/>
                </a:lnTo>
                <a:lnTo>
                  <a:pt x="57912" y="0"/>
                </a:lnTo>
                <a:close/>
              </a:path>
              <a:path w="86995" h="327660">
                <a:moveTo>
                  <a:pt x="86868" y="240664"/>
                </a:moveTo>
                <a:lnTo>
                  <a:pt x="57912" y="240664"/>
                </a:lnTo>
                <a:lnTo>
                  <a:pt x="57912" y="255142"/>
                </a:lnTo>
                <a:lnTo>
                  <a:pt x="79629" y="255142"/>
                </a:lnTo>
                <a:lnTo>
                  <a:pt x="86868" y="240664"/>
                </a:lnTo>
                <a:close/>
              </a:path>
            </a:pathLst>
          </a:custGeom>
          <a:solidFill>
            <a:srgbClr val="00538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7" name="object 27"/>
          <p:cNvSpPr/>
          <p:nvPr/>
        </p:nvSpPr>
        <p:spPr>
          <a:xfrm>
            <a:off x="9702927" y="2137282"/>
            <a:ext cx="86995" cy="1172210"/>
          </a:xfrm>
          <a:custGeom>
            <a:avLst/>
            <a:gdLst/>
            <a:ahLst/>
            <a:cxnLst/>
            <a:rect l="l" t="t" r="r" b="b"/>
            <a:pathLst>
              <a:path w="86995" h="1172210">
                <a:moveTo>
                  <a:pt x="57836" y="1084834"/>
                </a:moveTo>
                <a:lnTo>
                  <a:pt x="0" y="1085088"/>
                </a:lnTo>
                <a:lnTo>
                  <a:pt x="43815" y="1171828"/>
                </a:lnTo>
                <a:lnTo>
                  <a:pt x="79587" y="1099439"/>
                </a:lnTo>
                <a:lnTo>
                  <a:pt x="28955" y="1099439"/>
                </a:lnTo>
                <a:lnTo>
                  <a:pt x="28881" y="1085088"/>
                </a:lnTo>
                <a:lnTo>
                  <a:pt x="57838" y="1085088"/>
                </a:lnTo>
                <a:lnTo>
                  <a:pt x="57836" y="1084834"/>
                </a:lnTo>
                <a:close/>
              </a:path>
              <a:path w="86995" h="1172210">
                <a:moveTo>
                  <a:pt x="52197" y="0"/>
                </a:moveTo>
                <a:lnTo>
                  <a:pt x="23241" y="253"/>
                </a:lnTo>
                <a:lnTo>
                  <a:pt x="28879" y="1084706"/>
                </a:lnTo>
                <a:lnTo>
                  <a:pt x="28955" y="1099439"/>
                </a:lnTo>
                <a:lnTo>
                  <a:pt x="57912" y="1099439"/>
                </a:lnTo>
                <a:lnTo>
                  <a:pt x="57838" y="1085088"/>
                </a:lnTo>
                <a:lnTo>
                  <a:pt x="0" y="1085088"/>
                </a:lnTo>
                <a:lnTo>
                  <a:pt x="57836" y="1084834"/>
                </a:lnTo>
                <a:lnTo>
                  <a:pt x="52198" y="253"/>
                </a:lnTo>
                <a:lnTo>
                  <a:pt x="52197" y="0"/>
                </a:lnTo>
                <a:close/>
              </a:path>
              <a:path w="86995" h="1172210">
                <a:moveTo>
                  <a:pt x="86868" y="1084706"/>
                </a:moveTo>
                <a:lnTo>
                  <a:pt x="57836" y="1084834"/>
                </a:lnTo>
                <a:lnTo>
                  <a:pt x="57912" y="1099439"/>
                </a:lnTo>
                <a:lnTo>
                  <a:pt x="79587" y="1099439"/>
                </a:lnTo>
                <a:lnTo>
                  <a:pt x="86679" y="1085088"/>
                </a:lnTo>
                <a:lnTo>
                  <a:pt x="86805" y="1084834"/>
                </a:lnTo>
                <a:lnTo>
                  <a:pt x="86868" y="1084706"/>
                </a:lnTo>
                <a:close/>
              </a:path>
            </a:pathLst>
          </a:custGeom>
          <a:solidFill>
            <a:srgbClr val="00538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8" name="object 28"/>
          <p:cNvSpPr/>
          <p:nvPr/>
        </p:nvSpPr>
        <p:spPr>
          <a:xfrm>
            <a:off x="10779252" y="2737866"/>
            <a:ext cx="86995" cy="600075"/>
          </a:xfrm>
          <a:custGeom>
            <a:avLst/>
            <a:gdLst/>
            <a:ahLst/>
            <a:cxnLst/>
            <a:rect l="l" t="t" r="r" b="b"/>
            <a:pathLst>
              <a:path w="86995" h="600075">
                <a:moveTo>
                  <a:pt x="28955" y="513080"/>
                </a:moveTo>
                <a:lnTo>
                  <a:pt x="0" y="513080"/>
                </a:lnTo>
                <a:lnTo>
                  <a:pt x="43433" y="599948"/>
                </a:lnTo>
                <a:lnTo>
                  <a:pt x="79628" y="527558"/>
                </a:lnTo>
                <a:lnTo>
                  <a:pt x="28955" y="527558"/>
                </a:lnTo>
                <a:lnTo>
                  <a:pt x="28955" y="513080"/>
                </a:lnTo>
                <a:close/>
              </a:path>
              <a:path w="86995" h="600075">
                <a:moveTo>
                  <a:pt x="57912" y="0"/>
                </a:moveTo>
                <a:lnTo>
                  <a:pt x="28955" y="0"/>
                </a:lnTo>
                <a:lnTo>
                  <a:pt x="28955" y="527558"/>
                </a:lnTo>
                <a:lnTo>
                  <a:pt x="57912" y="527558"/>
                </a:lnTo>
                <a:lnTo>
                  <a:pt x="57912" y="0"/>
                </a:lnTo>
                <a:close/>
              </a:path>
              <a:path w="86995" h="600075">
                <a:moveTo>
                  <a:pt x="86868" y="513080"/>
                </a:moveTo>
                <a:lnTo>
                  <a:pt x="57912" y="513080"/>
                </a:lnTo>
                <a:lnTo>
                  <a:pt x="57912" y="527558"/>
                </a:lnTo>
                <a:lnTo>
                  <a:pt x="79628" y="527558"/>
                </a:lnTo>
                <a:lnTo>
                  <a:pt x="86868" y="513080"/>
                </a:lnTo>
                <a:close/>
              </a:path>
            </a:pathLst>
          </a:custGeom>
          <a:solidFill>
            <a:srgbClr val="00538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9" name="object 29"/>
          <p:cNvSpPr/>
          <p:nvPr/>
        </p:nvSpPr>
        <p:spPr>
          <a:xfrm>
            <a:off x="10503407" y="4313682"/>
            <a:ext cx="86995" cy="409575"/>
          </a:xfrm>
          <a:custGeom>
            <a:avLst/>
            <a:gdLst/>
            <a:ahLst/>
            <a:cxnLst/>
            <a:rect l="l" t="t" r="r" b="b"/>
            <a:pathLst>
              <a:path w="86995" h="409575">
                <a:moveTo>
                  <a:pt x="57912" y="72390"/>
                </a:moveTo>
                <a:lnTo>
                  <a:pt x="28956" y="72390"/>
                </a:lnTo>
                <a:lnTo>
                  <a:pt x="28956" y="409194"/>
                </a:lnTo>
                <a:lnTo>
                  <a:pt x="57912" y="409194"/>
                </a:lnTo>
                <a:lnTo>
                  <a:pt x="57912" y="72390"/>
                </a:lnTo>
                <a:close/>
              </a:path>
              <a:path w="86995" h="409575">
                <a:moveTo>
                  <a:pt x="43434" y="0"/>
                </a:moveTo>
                <a:lnTo>
                  <a:pt x="0" y="86868"/>
                </a:lnTo>
                <a:lnTo>
                  <a:pt x="28956" y="86868"/>
                </a:lnTo>
                <a:lnTo>
                  <a:pt x="28956" y="72390"/>
                </a:lnTo>
                <a:lnTo>
                  <a:pt x="79629" y="72390"/>
                </a:lnTo>
                <a:lnTo>
                  <a:pt x="43434" y="0"/>
                </a:lnTo>
                <a:close/>
              </a:path>
              <a:path w="86995" h="409575">
                <a:moveTo>
                  <a:pt x="79629" y="72390"/>
                </a:moveTo>
                <a:lnTo>
                  <a:pt x="57912" y="72390"/>
                </a:lnTo>
                <a:lnTo>
                  <a:pt x="57912" y="86868"/>
                </a:lnTo>
                <a:lnTo>
                  <a:pt x="86868" y="86868"/>
                </a:lnTo>
                <a:lnTo>
                  <a:pt x="79629" y="72390"/>
                </a:lnTo>
                <a:close/>
              </a:path>
            </a:pathLst>
          </a:custGeom>
          <a:solidFill>
            <a:srgbClr val="00538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0" name="object 30"/>
          <p:cNvSpPr/>
          <p:nvPr/>
        </p:nvSpPr>
        <p:spPr>
          <a:xfrm>
            <a:off x="7254240" y="4191761"/>
            <a:ext cx="86995" cy="361315"/>
          </a:xfrm>
          <a:custGeom>
            <a:avLst/>
            <a:gdLst/>
            <a:ahLst/>
            <a:cxnLst/>
            <a:rect l="l" t="t" r="r" b="b"/>
            <a:pathLst>
              <a:path w="86995" h="361314">
                <a:moveTo>
                  <a:pt x="57911" y="72389"/>
                </a:moveTo>
                <a:lnTo>
                  <a:pt x="28955" y="72389"/>
                </a:lnTo>
                <a:lnTo>
                  <a:pt x="28955" y="361188"/>
                </a:lnTo>
                <a:lnTo>
                  <a:pt x="57911" y="361188"/>
                </a:lnTo>
                <a:lnTo>
                  <a:pt x="57911" y="72389"/>
                </a:lnTo>
                <a:close/>
              </a:path>
              <a:path w="86995" h="361314">
                <a:moveTo>
                  <a:pt x="43433" y="0"/>
                </a:moveTo>
                <a:lnTo>
                  <a:pt x="0" y="86868"/>
                </a:lnTo>
                <a:lnTo>
                  <a:pt x="28955" y="86868"/>
                </a:lnTo>
                <a:lnTo>
                  <a:pt x="28955" y="72389"/>
                </a:lnTo>
                <a:lnTo>
                  <a:pt x="79628" y="72389"/>
                </a:lnTo>
                <a:lnTo>
                  <a:pt x="43433" y="0"/>
                </a:lnTo>
                <a:close/>
              </a:path>
              <a:path w="86995" h="361314">
                <a:moveTo>
                  <a:pt x="79628" y="72389"/>
                </a:moveTo>
                <a:lnTo>
                  <a:pt x="57911" y="72389"/>
                </a:lnTo>
                <a:lnTo>
                  <a:pt x="57911" y="86868"/>
                </a:lnTo>
                <a:lnTo>
                  <a:pt x="86867" y="86868"/>
                </a:lnTo>
                <a:lnTo>
                  <a:pt x="79628" y="72389"/>
                </a:lnTo>
                <a:close/>
              </a:path>
            </a:pathLst>
          </a:custGeom>
          <a:solidFill>
            <a:srgbClr val="00538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1" name="object 31"/>
          <p:cNvSpPr txBox="1"/>
          <p:nvPr/>
        </p:nvSpPr>
        <p:spPr>
          <a:xfrm>
            <a:off x="2818638" y="4399026"/>
            <a:ext cx="2459990" cy="585470"/>
          </a:xfrm>
          <a:prstGeom prst="rect">
            <a:avLst/>
          </a:prstGeom>
          <a:solidFill>
            <a:srgbClr val="FFC000"/>
          </a:solidFill>
          <a:ln w="28955">
            <a:solidFill>
              <a:srgbClr val="005389"/>
            </a:solidFill>
          </a:ln>
        </p:spPr>
        <p:txBody>
          <a:bodyPr vert="horz" wrap="square" lIns="0" tIns="40640" rIns="0" bIns="0" rtlCol="0">
            <a:spAutoFit/>
          </a:bodyPr>
          <a:lstStyle/>
          <a:p>
            <a:pPr marL="90170" marR="0" lvl="0" indent="0" defTabSz="914400" eaLnBrk="1" fontAlgn="auto" latinLnBrk="0" hangingPunct="1">
              <a:lnSpc>
                <a:spcPct val="100000"/>
              </a:lnSpc>
              <a:spcBef>
                <a:spcPts val="320"/>
              </a:spcBef>
              <a:spcAft>
                <a:spcPts val="0"/>
              </a:spcAft>
              <a:buClrTx/>
              <a:buSzTx/>
              <a:buFontTx/>
              <a:buNone/>
              <a:tabLst/>
              <a:defRPr/>
            </a:pPr>
            <a:r>
              <a:rPr kumimoji="0" sz="1600" b="1" i="0" u="none" strike="noStrike" kern="0" cap="none" spc="-20" normalizeH="0" baseline="0" noProof="0" dirty="0">
                <a:ln>
                  <a:noFill/>
                </a:ln>
                <a:solidFill>
                  <a:sysClr val="windowText" lastClr="000000"/>
                </a:solidFill>
                <a:effectLst/>
                <a:uLnTx/>
                <a:uFillTx/>
                <a:latin typeface="Arial"/>
                <a:cs typeface="Arial"/>
              </a:rPr>
              <a:t>Лист-</a:t>
            </a:r>
            <a:r>
              <a:rPr kumimoji="0" sz="1600" b="1" i="0" u="none" strike="noStrike" kern="0" cap="none" spc="-10" normalizeH="0" baseline="0" noProof="0" dirty="0">
                <a:ln>
                  <a:noFill/>
                </a:ln>
                <a:solidFill>
                  <a:sysClr val="windowText" lastClr="000000"/>
                </a:solidFill>
                <a:effectLst/>
                <a:uLnTx/>
                <a:uFillTx/>
                <a:latin typeface="Arial"/>
                <a:cs typeface="Arial"/>
              </a:rPr>
              <a:t>підтвердження</a:t>
            </a:r>
            <a:endParaRPr kumimoji="0" sz="1600" b="0" i="0" u="none" strike="noStrike" kern="0" cap="none" spc="0" normalizeH="0" baseline="0" noProof="0">
              <a:ln>
                <a:noFill/>
              </a:ln>
              <a:solidFill>
                <a:sysClr val="windowText" lastClr="000000"/>
              </a:solidFill>
              <a:effectLst/>
              <a:uLnTx/>
              <a:uFillTx/>
              <a:latin typeface="Arial"/>
              <a:cs typeface="Arial"/>
            </a:endParaRPr>
          </a:p>
          <a:p>
            <a:pPr marL="90170" marR="0" lvl="0" indent="0" defTabSz="914400" eaLnBrk="1" fontAlgn="auto" latinLnBrk="0" hangingPunct="1">
              <a:lnSpc>
                <a:spcPct val="100000"/>
              </a:lnSpc>
              <a:spcBef>
                <a:spcPts val="5"/>
              </a:spcBef>
              <a:spcAft>
                <a:spcPts val="0"/>
              </a:spcAft>
              <a:buClrTx/>
              <a:buSzTx/>
              <a:buFontTx/>
              <a:buNone/>
              <a:tabLst/>
              <a:defRPr/>
            </a:pPr>
            <a:r>
              <a:rPr kumimoji="0" sz="1600" b="1" i="0" u="none" strike="noStrike" kern="0" cap="none" spc="0" normalizeH="0" baseline="0" noProof="0" dirty="0">
                <a:ln>
                  <a:noFill/>
                </a:ln>
                <a:solidFill>
                  <a:sysClr val="windowText" lastClr="000000"/>
                </a:solidFill>
                <a:effectLst/>
                <a:uLnTx/>
                <a:uFillTx/>
                <a:latin typeface="Arial"/>
                <a:cs typeface="Arial"/>
              </a:rPr>
              <a:t>щодо</a:t>
            </a:r>
            <a:r>
              <a:rPr kumimoji="0" sz="1600" b="1" i="0" u="none" strike="noStrike" kern="0" cap="none" spc="-5" normalizeH="0" baseline="0" noProof="0" dirty="0">
                <a:ln>
                  <a:noFill/>
                </a:ln>
                <a:solidFill>
                  <a:sysClr val="windowText" lastClr="000000"/>
                </a:solidFill>
                <a:effectLst/>
                <a:uLnTx/>
                <a:uFillTx/>
                <a:latin typeface="Arial"/>
                <a:cs typeface="Arial"/>
              </a:rPr>
              <a:t> </a:t>
            </a:r>
            <a:r>
              <a:rPr kumimoji="0" sz="1600" b="1" i="0" u="none" strike="noStrike" kern="0" cap="none" spc="0" normalizeH="0" baseline="0" noProof="0" dirty="0">
                <a:ln>
                  <a:noFill/>
                </a:ln>
                <a:solidFill>
                  <a:sysClr val="windowText" lastClr="000000"/>
                </a:solidFill>
                <a:effectLst/>
                <a:uLnTx/>
                <a:uFillTx/>
                <a:latin typeface="Arial"/>
                <a:cs typeface="Arial"/>
              </a:rPr>
              <a:t>типу</a:t>
            </a:r>
            <a:r>
              <a:rPr kumimoji="0" sz="1600" b="1" i="0" u="none" strike="noStrike" kern="0" cap="none" spc="-30" normalizeH="0" baseline="0" noProof="0" dirty="0">
                <a:ln>
                  <a:noFill/>
                </a:ln>
                <a:solidFill>
                  <a:sysClr val="windowText" lastClr="000000"/>
                </a:solidFill>
                <a:effectLst/>
                <a:uLnTx/>
                <a:uFillTx/>
                <a:latin typeface="Arial"/>
                <a:cs typeface="Arial"/>
              </a:rPr>
              <a:t> </a:t>
            </a:r>
            <a:r>
              <a:rPr kumimoji="0" sz="1600" b="1" i="0" u="none" strike="noStrike" kern="0" cap="none" spc="0" normalizeH="0" baseline="0" noProof="0" dirty="0">
                <a:ln>
                  <a:noFill/>
                </a:ln>
                <a:solidFill>
                  <a:sysClr val="windowText" lastClr="000000"/>
                </a:solidFill>
                <a:effectLst/>
                <a:uLnTx/>
                <a:uFillTx/>
                <a:latin typeface="Arial"/>
                <a:cs typeface="Arial"/>
              </a:rPr>
              <a:t>КВ</a:t>
            </a:r>
            <a:r>
              <a:rPr kumimoji="0" sz="1600" b="1" i="0" u="none" strike="noStrike" kern="0" cap="none" spc="-45" normalizeH="0" baseline="0" noProof="0" dirty="0">
                <a:ln>
                  <a:noFill/>
                </a:ln>
                <a:solidFill>
                  <a:sysClr val="windowText" lastClr="000000"/>
                </a:solidFill>
                <a:effectLst/>
                <a:uLnTx/>
                <a:uFillTx/>
                <a:latin typeface="Arial"/>
                <a:cs typeface="Arial"/>
              </a:rPr>
              <a:t> </a:t>
            </a:r>
            <a:r>
              <a:rPr kumimoji="0" sz="1600" b="1" i="0" u="none" strike="noStrike" kern="0" cap="none" spc="0" normalizeH="0" baseline="0" noProof="0" dirty="0">
                <a:ln>
                  <a:noFill/>
                </a:ln>
                <a:solidFill>
                  <a:sysClr val="windowText" lastClr="000000"/>
                </a:solidFill>
                <a:effectLst/>
                <a:uLnTx/>
                <a:uFillTx/>
                <a:latin typeface="Arial"/>
                <a:cs typeface="Arial"/>
              </a:rPr>
              <a:t>від</a:t>
            </a:r>
            <a:r>
              <a:rPr kumimoji="0" sz="1600" b="1" i="0" u="none" strike="noStrike" kern="0" cap="none" spc="-50" normalizeH="0" baseline="0" noProof="0" dirty="0">
                <a:ln>
                  <a:noFill/>
                </a:ln>
                <a:solidFill>
                  <a:sysClr val="windowText" lastClr="000000"/>
                </a:solidFill>
                <a:effectLst/>
                <a:uLnTx/>
                <a:uFillTx/>
                <a:latin typeface="Arial"/>
                <a:cs typeface="Arial"/>
              </a:rPr>
              <a:t> </a:t>
            </a:r>
            <a:r>
              <a:rPr kumimoji="0" sz="1600" b="1" i="0" u="none" strike="noStrike" kern="0" cap="none" spc="-25" normalizeH="0" baseline="0" noProof="0" dirty="0">
                <a:ln>
                  <a:noFill/>
                </a:ln>
                <a:solidFill>
                  <a:sysClr val="windowText" lastClr="000000"/>
                </a:solidFill>
                <a:effectLst/>
                <a:uLnTx/>
                <a:uFillTx/>
                <a:latin typeface="Arial"/>
                <a:cs typeface="Arial"/>
              </a:rPr>
              <a:t>ДЕЦ</a:t>
            </a:r>
            <a:endParaRPr kumimoji="0" sz="1600" b="0" i="0" u="none" strike="noStrike" kern="0" cap="none" spc="0" normalizeH="0" baseline="0" noProof="0">
              <a:ln>
                <a:noFill/>
              </a:ln>
              <a:solidFill>
                <a:sysClr val="windowText" lastClr="000000"/>
              </a:solidFill>
              <a:effectLst/>
              <a:uLnTx/>
              <a:uFillTx/>
              <a:latin typeface="Arial"/>
              <a:cs typeface="Arial"/>
            </a:endParaRPr>
          </a:p>
        </p:txBody>
      </p:sp>
      <p:pic>
        <p:nvPicPr>
          <p:cNvPr id="32" name="object 32"/>
          <p:cNvPicPr/>
          <p:nvPr/>
        </p:nvPicPr>
        <p:blipFill>
          <a:blip r:embed="rId4" cstate="print"/>
          <a:stretch>
            <a:fillRect/>
          </a:stretch>
        </p:blipFill>
        <p:spPr>
          <a:xfrm>
            <a:off x="4154804" y="4143755"/>
            <a:ext cx="86741" cy="229743"/>
          </a:xfrm>
          <a:prstGeom prst="rect">
            <a:avLst/>
          </a:prstGeom>
        </p:spPr>
      </p:pic>
      <p:grpSp>
        <p:nvGrpSpPr>
          <p:cNvPr id="33" name="object 33"/>
          <p:cNvGrpSpPr/>
          <p:nvPr/>
        </p:nvGrpSpPr>
        <p:grpSpPr>
          <a:xfrm>
            <a:off x="7819643" y="1395983"/>
            <a:ext cx="1544320" cy="736600"/>
            <a:chOff x="7819643" y="1395983"/>
            <a:chExt cx="1544320" cy="736600"/>
          </a:xfrm>
        </p:grpSpPr>
        <p:sp>
          <p:nvSpPr>
            <p:cNvPr id="34" name="object 34"/>
            <p:cNvSpPr/>
            <p:nvPr/>
          </p:nvSpPr>
          <p:spPr>
            <a:xfrm>
              <a:off x="7827263" y="1403603"/>
              <a:ext cx="1529080" cy="721360"/>
            </a:xfrm>
            <a:custGeom>
              <a:avLst/>
              <a:gdLst/>
              <a:ahLst/>
              <a:cxnLst/>
              <a:rect l="l" t="t" r="r" b="b"/>
              <a:pathLst>
                <a:path w="1529079" h="721360">
                  <a:moveTo>
                    <a:pt x="764285" y="0"/>
                  </a:moveTo>
                  <a:lnTo>
                    <a:pt x="701596" y="1195"/>
                  </a:lnTo>
                  <a:lnTo>
                    <a:pt x="640304" y="4718"/>
                  </a:lnTo>
                  <a:lnTo>
                    <a:pt x="580604" y="10477"/>
                  </a:lnTo>
                  <a:lnTo>
                    <a:pt x="522695" y="18379"/>
                  </a:lnTo>
                  <a:lnTo>
                    <a:pt x="466772" y="28330"/>
                  </a:lnTo>
                  <a:lnTo>
                    <a:pt x="413032" y="40239"/>
                  </a:lnTo>
                  <a:lnTo>
                    <a:pt x="361673" y="54011"/>
                  </a:lnTo>
                  <a:lnTo>
                    <a:pt x="312889" y="69555"/>
                  </a:lnTo>
                  <a:lnTo>
                    <a:pt x="266878" y="86777"/>
                  </a:lnTo>
                  <a:lnTo>
                    <a:pt x="223837" y="105584"/>
                  </a:lnTo>
                  <a:lnTo>
                    <a:pt x="183962" y="125884"/>
                  </a:lnTo>
                  <a:lnTo>
                    <a:pt x="147450" y="147584"/>
                  </a:lnTo>
                  <a:lnTo>
                    <a:pt x="114496" y="170590"/>
                  </a:lnTo>
                  <a:lnTo>
                    <a:pt x="60055" y="220152"/>
                  </a:lnTo>
                  <a:lnTo>
                    <a:pt x="22209" y="273827"/>
                  </a:lnTo>
                  <a:lnTo>
                    <a:pt x="2533" y="330872"/>
                  </a:lnTo>
                  <a:lnTo>
                    <a:pt x="0" y="360425"/>
                  </a:lnTo>
                  <a:lnTo>
                    <a:pt x="2533" y="389979"/>
                  </a:lnTo>
                  <a:lnTo>
                    <a:pt x="22209" y="447024"/>
                  </a:lnTo>
                  <a:lnTo>
                    <a:pt x="60055" y="500699"/>
                  </a:lnTo>
                  <a:lnTo>
                    <a:pt x="114496" y="550261"/>
                  </a:lnTo>
                  <a:lnTo>
                    <a:pt x="147450" y="573267"/>
                  </a:lnTo>
                  <a:lnTo>
                    <a:pt x="183962" y="594967"/>
                  </a:lnTo>
                  <a:lnTo>
                    <a:pt x="223837" y="615267"/>
                  </a:lnTo>
                  <a:lnTo>
                    <a:pt x="266878" y="634074"/>
                  </a:lnTo>
                  <a:lnTo>
                    <a:pt x="312889" y="651296"/>
                  </a:lnTo>
                  <a:lnTo>
                    <a:pt x="361673" y="666840"/>
                  </a:lnTo>
                  <a:lnTo>
                    <a:pt x="413032" y="680612"/>
                  </a:lnTo>
                  <a:lnTo>
                    <a:pt x="466772" y="692521"/>
                  </a:lnTo>
                  <a:lnTo>
                    <a:pt x="522695" y="702472"/>
                  </a:lnTo>
                  <a:lnTo>
                    <a:pt x="580604" y="710374"/>
                  </a:lnTo>
                  <a:lnTo>
                    <a:pt x="640304" y="716133"/>
                  </a:lnTo>
                  <a:lnTo>
                    <a:pt x="701596" y="719656"/>
                  </a:lnTo>
                  <a:lnTo>
                    <a:pt x="764285" y="720851"/>
                  </a:lnTo>
                  <a:lnTo>
                    <a:pt x="826975" y="719656"/>
                  </a:lnTo>
                  <a:lnTo>
                    <a:pt x="888267" y="716133"/>
                  </a:lnTo>
                  <a:lnTo>
                    <a:pt x="947967" y="710374"/>
                  </a:lnTo>
                  <a:lnTo>
                    <a:pt x="1005876" y="702472"/>
                  </a:lnTo>
                  <a:lnTo>
                    <a:pt x="1061799" y="692521"/>
                  </a:lnTo>
                  <a:lnTo>
                    <a:pt x="1115539" y="680612"/>
                  </a:lnTo>
                  <a:lnTo>
                    <a:pt x="1166898" y="666840"/>
                  </a:lnTo>
                  <a:lnTo>
                    <a:pt x="1215682" y="651296"/>
                  </a:lnTo>
                  <a:lnTo>
                    <a:pt x="1261693" y="634074"/>
                  </a:lnTo>
                  <a:lnTo>
                    <a:pt x="1304734" y="615267"/>
                  </a:lnTo>
                  <a:lnTo>
                    <a:pt x="1344609" y="594967"/>
                  </a:lnTo>
                  <a:lnTo>
                    <a:pt x="1381121" y="573267"/>
                  </a:lnTo>
                  <a:lnTo>
                    <a:pt x="1414075" y="550261"/>
                  </a:lnTo>
                  <a:lnTo>
                    <a:pt x="1468516" y="500699"/>
                  </a:lnTo>
                  <a:lnTo>
                    <a:pt x="1506362" y="447024"/>
                  </a:lnTo>
                  <a:lnTo>
                    <a:pt x="1526038" y="389979"/>
                  </a:lnTo>
                  <a:lnTo>
                    <a:pt x="1528571" y="360425"/>
                  </a:lnTo>
                  <a:lnTo>
                    <a:pt x="1526038" y="330872"/>
                  </a:lnTo>
                  <a:lnTo>
                    <a:pt x="1506362" y="273827"/>
                  </a:lnTo>
                  <a:lnTo>
                    <a:pt x="1468516" y="220152"/>
                  </a:lnTo>
                  <a:lnTo>
                    <a:pt x="1414075" y="170590"/>
                  </a:lnTo>
                  <a:lnTo>
                    <a:pt x="1381121" y="147584"/>
                  </a:lnTo>
                  <a:lnTo>
                    <a:pt x="1344609" y="125884"/>
                  </a:lnTo>
                  <a:lnTo>
                    <a:pt x="1304734" y="105584"/>
                  </a:lnTo>
                  <a:lnTo>
                    <a:pt x="1261693" y="86777"/>
                  </a:lnTo>
                  <a:lnTo>
                    <a:pt x="1215682" y="69555"/>
                  </a:lnTo>
                  <a:lnTo>
                    <a:pt x="1166898" y="54011"/>
                  </a:lnTo>
                  <a:lnTo>
                    <a:pt x="1115539" y="40239"/>
                  </a:lnTo>
                  <a:lnTo>
                    <a:pt x="1061799" y="28330"/>
                  </a:lnTo>
                  <a:lnTo>
                    <a:pt x="1005876" y="18379"/>
                  </a:lnTo>
                  <a:lnTo>
                    <a:pt x="947967" y="10477"/>
                  </a:lnTo>
                  <a:lnTo>
                    <a:pt x="888267" y="4718"/>
                  </a:lnTo>
                  <a:lnTo>
                    <a:pt x="826975" y="1195"/>
                  </a:lnTo>
                  <a:lnTo>
                    <a:pt x="764285" y="0"/>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5" name="object 35"/>
            <p:cNvSpPr/>
            <p:nvPr/>
          </p:nvSpPr>
          <p:spPr>
            <a:xfrm>
              <a:off x="7827263" y="1403603"/>
              <a:ext cx="1529080" cy="721360"/>
            </a:xfrm>
            <a:custGeom>
              <a:avLst/>
              <a:gdLst/>
              <a:ahLst/>
              <a:cxnLst/>
              <a:rect l="l" t="t" r="r" b="b"/>
              <a:pathLst>
                <a:path w="1529079" h="721360">
                  <a:moveTo>
                    <a:pt x="0" y="360425"/>
                  </a:moveTo>
                  <a:lnTo>
                    <a:pt x="10002" y="301974"/>
                  </a:lnTo>
                  <a:lnTo>
                    <a:pt x="38959" y="246522"/>
                  </a:lnTo>
                  <a:lnTo>
                    <a:pt x="85299" y="194811"/>
                  </a:lnTo>
                  <a:lnTo>
                    <a:pt x="147450" y="147584"/>
                  </a:lnTo>
                  <a:lnTo>
                    <a:pt x="183962" y="125884"/>
                  </a:lnTo>
                  <a:lnTo>
                    <a:pt x="223837" y="105584"/>
                  </a:lnTo>
                  <a:lnTo>
                    <a:pt x="266878" y="86777"/>
                  </a:lnTo>
                  <a:lnTo>
                    <a:pt x="312889" y="69555"/>
                  </a:lnTo>
                  <a:lnTo>
                    <a:pt x="361673" y="54011"/>
                  </a:lnTo>
                  <a:lnTo>
                    <a:pt x="413032" y="40239"/>
                  </a:lnTo>
                  <a:lnTo>
                    <a:pt x="466772" y="28330"/>
                  </a:lnTo>
                  <a:lnTo>
                    <a:pt x="522695" y="18379"/>
                  </a:lnTo>
                  <a:lnTo>
                    <a:pt x="580604" y="10477"/>
                  </a:lnTo>
                  <a:lnTo>
                    <a:pt x="640304" y="4718"/>
                  </a:lnTo>
                  <a:lnTo>
                    <a:pt x="701596" y="1195"/>
                  </a:lnTo>
                  <a:lnTo>
                    <a:pt x="764285" y="0"/>
                  </a:lnTo>
                  <a:lnTo>
                    <a:pt x="826975" y="1195"/>
                  </a:lnTo>
                  <a:lnTo>
                    <a:pt x="888267" y="4718"/>
                  </a:lnTo>
                  <a:lnTo>
                    <a:pt x="947967" y="10477"/>
                  </a:lnTo>
                  <a:lnTo>
                    <a:pt x="1005876" y="18379"/>
                  </a:lnTo>
                  <a:lnTo>
                    <a:pt x="1061799" y="28330"/>
                  </a:lnTo>
                  <a:lnTo>
                    <a:pt x="1115539" y="40239"/>
                  </a:lnTo>
                  <a:lnTo>
                    <a:pt x="1166898" y="54011"/>
                  </a:lnTo>
                  <a:lnTo>
                    <a:pt x="1215682" y="69555"/>
                  </a:lnTo>
                  <a:lnTo>
                    <a:pt x="1261693" y="86777"/>
                  </a:lnTo>
                  <a:lnTo>
                    <a:pt x="1304734" y="105584"/>
                  </a:lnTo>
                  <a:lnTo>
                    <a:pt x="1344609" y="125884"/>
                  </a:lnTo>
                  <a:lnTo>
                    <a:pt x="1381121" y="147584"/>
                  </a:lnTo>
                  <a:lnTo>
                    <a:pt x="1414075" y="170590"/>
                  </a:lnTo>
                  <a:lnTo>
                    <a:pt x="1468516" y="220152"/>
                  </a:lnTo>
                  <a:lnTo>
                    <a:pt x="1506362" y="273827"/>
                  </a:lnTo>
                  <a:lnTo>
                    <a:pt x="1526038" y="330872"/>
                  </a:lnTo>
                  <a:lnTo>
                    <a:pt x="1528571" y="360425"/>
                  </a:lnTo>
                  <a:lnTo>
                    <a:pt x="1526038" y="389979"/>
                  </a:lnTo>
                  <a:lnTo>
                    <a:pt x="1506362" y="447024"/>
                  </a:lnTo>
                  <a:lnTo>
                    <a:pt x="1468516" y="500699"/>
                  </a:lnTo>
                  <a:lnTo>
                    <a:pt x="1414075" y="550261"/>
                  </a:lnTo>
                  <a:lnTo>
                    <a:pt x="1381121" y="573267"/>
                  </a:lnTo>
                  <a:lnTo>
                    <a:pt x="1344609" y="594967"/>
                  </a:lnTo>
                  <a:lnTo>
                    <a:pt x="1304734" y="615267"/>
                  </a:lnTo>
                  <a:lnTo>
                    <a:pt x="1261693" y="634074"/>
                  </a:lnTo>
                  <a:lnTo>
                    <a:pt x="1215682" y="651296"/>
                  </a:lnTo>
                  <a:lnTo>
                    <a:pt x="1166898" y="666840"/>
                  </a:lnTo>
                  <a:lnTo>
                    <a:pt x="1115539" y="680612"/>
                  </a:lnTo>
                  <a:lnTo>
                    <a:pt x="1061799" y="692521"/>
                  </a:lnTo>
                  <a:lnTo>
                    <a:pt x="1005876" y="702472"/>
                  </a:lnTo>
                  <a:lnTo>
                    <a:pt x="947967" y="710374"/>
                  </a:lnTo>
                  <a:lnTo>
                    <a:pt x="888267" y="716133"/>
                  </a:lnTo>
                  <a:lnTo>
                    <a:pt x="826975" y="719656"/>
                  </a:lnTo>
                  <a:lnTo>
                    <a:pt x="764285" y="720851"/>
                  </a:lnTo>
                  <a:lnTo>
                    <a:pt x="701596" y="719656"/>
                  </a:lnTo>
                  <a:lnTo>
                    <a:pt x="640304" y="716133"/>
                  </a:lnTo>
                  <a:lnTo>
                    <a:pt x="580604" y="710374"/>
                  </a:lnTo>
                  <a:lnTo>
                    <a:pt x="522695" y="702472"/>
                  </a:lnTo>
                  <a:lnTo>
                    <a:pt x="466772" y="692521"/>
                  </a:lnTo>
                  <a:lnTo>
                    <a:pt x="413032" y="680612"/>
                  </a:lnTo>
                  <a:lnTo>
                    <a:pt x="361673" y="666840"/>
                  </a:lnTo>
                  <a:lnTo>
                    <a:pt x="312889" y="651296"/>
                  </a:lnTo>
                  <a:lnTo>
                    <a:pt x="266878" y="634074"/>
                  </a:lnTo>
                  <a:lnTo>
                    <a:pt x="223837" y="615267"/>
                  </a:lnTo>
                  <a:lnTo>
                    <a:pt x="183962" y="594967"/>
                  </a:lnTo>
                  <a:lnTo>
                    <a:pt x="147450" y="573267"/>
                  </a:lnTo>
                  <a:lnTo>
                    <a:pt x="114496" y="550261"/>
                  </a:lnTo>
                  <a:lnTo>
                    <a:pt x="60055" y="500699"/>
                  </a:lnTo>
                  <a:lnTo>
                    <a:pt x="22209" y="447024"/>
                  </a:lnTo>
                  <a:lnTo>
                    <a:pt x="2533" y="389979"/>
                  </a:lnTo>
                  <a:lnTo>
                    <a:pt x="0" y="360425"/>
                  </a:lnTo>
                  <a:close/>
                </a:path>
              </a:pathLst>
            </a:custGeom>
            <a:ln w="15239">
              <a:solidFill>
                <a:srgbClr val="005085"/>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36" name="object 36"/>
          <p:cNvSpPr txBox="1"/>
          <p:nvPr/>
        </p:nvSpPr>
        <p:spPr>
          <a:xfrm>
            <a:off x="8165083" y="1461591"/>
            <a:ext cx="855344" cy="57531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10" normalizeH="0" baseline="0" noProof="0" dirty="0">
                <a:ln>
                  <a:noFill/>
                </a:ln>
                <a:solidFill>
                  <a:srgbClr val="FFFFFF"/>
                </a:solidFill>
                <a:effectLst/>
                <a:uLnTx/>
                <a:uFillTx/>
                <a:latin typeface="Calibri"/>
                <a:cs typeface="Calibri"/>
              </a:rPr>
              <a:t>Ведення</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55244" marR="0" lvl="0" indent="0" defTabSz="914400" eaLnBrk="1" fontAlgn="auto" latinLnBrk="0" hangingPunct="1">
              <a:lnSpc>
                <a:spcPct val="100000"/>
              </a:lnSpc>
              <a:spcBef>
                <a:spcPts val="5"/>
              </a:spcBef>
              <a:spcAft>
                <a:spcPts val="0"/>
              </a:spcAft>
              <a:buClrTx/>
              <a:buSzTx/>
              <a:buFontTx/>
              <a:buNone/>
              <a:tabLst/>
              <a:defRPr/>
            </a:pPr>
            <a:r>
              <a:rPr kumimoji="0" sz="1800" b="0" i="0" u="none" strike="noStrike" kern="0" cap="none" spc="-10" normalizeH="0" baseline="0" noProof="0" dirty="0">
                <a:ln>
                  <a:noFill/>
                </a:ln>
                <a:solidFill>
                  <a:srgbClr val="FFFFFF"/>
                </a:solidFill>
                <a:effectLst/>
                <a:uLnTx/>
                <a:uFillTx/>
                <a:latin typeface="Calibri"/>
                <a:cs typeface="Calibri"/>
              </a:rPr>
              <a:t>реєстру</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
        <p:nvSpPr>
          <p:cNvPr id="37" name="object 37"/>
          <p:cNvSpPr txBox="1">
            <a:spLocks noGrp="1"/>
          </p:cNvSpPr>
          <p:nvPr>
            <p:ph type="title"/>
          </p:nvPr>
        </p:nvSpPr>
        <p:spPr>
          <a:xfrm>
            <a:off x="3519932" y="129921"/>
            <a:ext cx="5953125" cy="878840"/>
          </a:xfrm>
          <a:prstGeom prst="rect">
            <a:avLst/>
          </a:prstGeom>
        </p:spPr>
        <p:txBody>
          <a:bodyPr vert="horz" wrap="square" lIns="0" tIns="12065" rIns="0" bIns="0" rtlCol="0">
            <a:spAutoFit/>
          </a:bodyPr>
          <a:lstStyle/>
          <a:p>
            <a:pPr marL="140335" marR="5080" indent="-128270">
              <a:lnSpc>
                <a:spcPct val="100000"/>
              </a:lnSpc>
              <a:spcBef>
                <a:spcPts val="95"/>
              </a:spcBef>
            </a:pPr>
            <a:r>
              <a:rPr dirty="0"/>
              <a:t>Етапи</a:t>
            </a:r>
            <a:r>
              <a:rPr spc="-70" dirty="0"/>
              <a:t> </a:t>
            </a:r>
            <a:r>
              <a:rPr spc="-10" dirty="0"/>
              <a:t>планування</a:t>
            </a:r>
            <a:r>
              <a:rPr spc="-85" dirty="0"/>
              <a:t> </a:t>
            </a:r>
            <a:r>
              <a:rPr dirty="0"/>
              <a:t>та</a:t>
            </a:r>
            <a:r>
              <a:rPr spc="-70" dirty="0"/>
              <a:t> </a:t>
            </a:r>
            <a:r>
              <a:rPr spc="-10" dirty="0"/>
              <a:t>проведення післяреєстраційних</a:t>
            </a:r>
            <a:r>
              <a:rPr spc="-85" dirty="0"/>
              <a:t> </a:t>
            </a:r>
            <a:r>
              <a:rPr spc="-10" dirty="0"/>
              <a:t>досліджень</a:t>
            </a:r>
          </a:p>
        </p:txBody>
      </p:sp>
      <p:grpSp>
        <p:nvGrpSpPr>
          <p:cNvPr id="38" name="object 38"/>
          <p:cNvGrpSpPr/>
          <p:nvPr/>
        </p:nvGrpSpPr>
        <p:grpSpPr>
          <a:xfrm>
            <a:off x="2842260" y="3726179"/>
            <a:ext cx="289560" cy="131445"/>
            <a:chOff x="2842260" y="3726179"/>
            <a:chExt cx="289560" cy="131445"/>
          </a:xfrm>
        </p:grpSpPr>
        <p:sp>
          <p:nvSpPr>
            <p:cNvPr id="39" name="object 39"/>
            <p:cNvSpPr/>
            <p:nvPr/>
          </p:nvSpPr>
          <p:spPr>
            <a:xfrm>
              <a:off x="2849880" y="3733799"/>
              <a:ext cx="274320" cy="116205"/>
            </a:xfrm>
            <a:custGeom>
              <a:avLst/>
              <a:gdLst/>
              <a:ahLst/>
              <a:cxnLst/>
              <a:rect l="l" t="t" r="r" b="b"/>
              <a:pathLst>
                <a:path w="274319" h="116204">
                  <a:moveTo>
                    <a:pt x="216407" y="0"/>
                  </a:moveTo>
                  <a:lnTo>
                    <a:pt x="216407" y="28956"/>
                  </a:lnTo>
                  <a:lnTo>
                    <a:pt x="0" y="28956"/>
                  </a:lnTo>
                  <a:lnTo>
                    <a:pt x="0" y="86868"/>
                  </a:lnTo>
                  <a:lnTo>
                    <a:pt x="216407" y="86868"/>
                  </a:lnTo>
                  <a:lnTo>
                    <a:pt x="216407" y="115824"/>
                  </a:lnTo>
                  <a:lnTo>
                    <a:pt x="274319" y="57912"/>
                  </a:lnTo>
                  <a:lnTo>
                    <a:pt x="216407" y="0"/>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0" name="object 40"/>
            <p:cNvSpPr/>
            <p:nvPr/>
          </p:nvSpPr>
          <p:spPr>
            <a:xfrm>
              <a:off x="2849880" y="3733799"/>
              <a:ext cx="274320" cy="116205"/>
            </a:xfrm>
            <a:custGeom>
              <a:avLst/>
              <a:gdLst/>
              <a:ahLst/>
              <a:cxnLst/>
              <a:rect l="l" t="t" r="r" b="b"/>
              <a:pathLst>
                <a:path w="274319" h="116204">
                  <a:moveTo>
                    <a:pt x="0" y="28956"/>
                  </a:moveTo>
                  <a:lnTo>
                    <a:pt x="216407" y="28956"/>
                  </a:lnTo>
                  <a:lnTo>
                    <a:pt x="216407" y="0"/>
                  </a:lnTo>
                  <a:lnTo>
                    <a:pt x="274319" y="57912"/>
                  </a:lnTo>
                  <a:lnTo>
                    <a:pt x="216407" y="115824"/>
                  </a:lnTo>
                  <a:lnTo>
                    <a:pt x="216407" y="86868"/>
                  </a:lnTo>
                  <a:lnTo>
                    <a:pt x="0" y="86868"/>
                  </a:lnTo>
                  <a:lnTo>
                    <a:pt x="0" y="28956"/>
                  </a:lnTo>
                  <a:close/>
                </a:path>
              </a:pathLst>
            </a:custGeom>
            <a:ln w="15240">
              <a:solidFill>
                <a:srgbClr val="005085"/>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41" name="object 41"/>
          <p:cNvGrpSpPr/>
          <p:nvPr/>
        </p:nvGrpSpPr>
        <p:grpSpPr>
          <a:xfrm>
            <a:off x="5676900" y="3726179"/>
            <a:ext cx="289560" cy="131445"/>
            <a:chOff x="5676900" y="3726179"/>
            <a:chExt cx="289560" cy="131445"/>
          </a:xfrm>
        </p:grpSpPr>
        <p:sp>
          <p:nvSpPr>
            <p:cNvPr id="42" name="object 42"/>
            <p:cNvSpPr/>
            <p:nvPr/>
          </p:nvSpPr>
          <p:spPr>
            <a:xfrm>
              <a:off x="5684520" y="3733799"/>
              <a:ext cx="274320" cy="116205"/>
            </a:xfrm>
            <a:custGeom>
              <a:avLst/>
              <a:gdLst/>
              <a:ahLst/>
              <a:cxnLst/>
              <a:rect l="l" t="t" r="r" b="b"/>
              <a:pathLst>
                <a:path w="274320" h="116204">
                  <a:moveTo>
                    <a:pt x="216407" y="0"/>
                  </a:moveTo>
                  <a:lnTo>
                    <a:pt x="216407" y="28956"/>
                  </a:lnTo>
                  <a:lnTo>
                    <a:pt x="0" y="28956"/>
                  </a:lnTo>
                  <a:lnTo>
                    <a:pt x="0" y="86868"/>
                  </a:lnTo>
                  <a:lnTo>
                    <a:pt x="216407" y="86868"/>
                  </a:lnTo>
                  <a:lnTo>
                    <a:pt x="216407" y="115824"/>
                  </a:lnTo>
                  <a:lnTo>
                    <a:pt x="274319" y="57912"/>
                  </a:lnTo>
                  <a:lnTo>
                    <a:pt x="216407" y="0"/>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3" name="object 43"/>
            <p:cNvSpPr/>
            <p:nvPr/>
          </p:nvSpPr>
          <p:spPr>
            <a:xfrm>
              <a:off x="5684520" y="3733799"/>
              <a:ext cx="274320" cy="116205"/>
            </a:xfrm>
            <a:custGeom>
              <a:avLst/>
              <a:gdLst/>
              <a:ahLst/>
              <a:cxnLst/>
              <a:rect l="l" t="t" r="r" b="b"/>
              <a:pathLst>
                <a:path w="274320" h="116204">
                  <a:moveTo>
                    <a:pt x="0" y="28956"/>
                  </a:moveTo>
                  <a:lnTo>
                    <a:pt x="216407" y="28956"/>
                  </a:lnTo>
                  <a:lnTo>
                    <a:pt x="216407" y="0"/>
                  </a:lnTo>
                  <a:lnTo>
                    <a:pt x="274319" y="57912"/>
                  </a:lnTo>
                  <a:lnTo>
                    <a:pt x="216407" y="115824"/>
                  </a:lnTo>
                  <a:lnTo>
                    <a:pt x="216407" y="86868"/>
                  </a:lnTo>
                  <a:lnTo>
                    <a:pt x="0" y="86868"/>
                  </a:lnTo>
                  <a:lnTo>
                    <a:pt x="0" y="28956"/>
                  </a:lnTo>
                  <a:close/>
                </a:path>
              </a:pathLst>
            </a:custGeom>
            <a:ln w="15240">
              <a:solidFill>
                <a:srgbClr val="005085"/>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44" name="object 44"/>
          <p:cNvGrpSpPr/>
          <p:nvPr/>
        </p:nvGrpSpPr>
        <p:grpSpPr>
          <a:xfrm>
            <a:off x="8526780" y="3729228"/>
            <a:ext cx="291465" cy="131445"/>
            <a:chOff x="8526780" y="3729228"/>
            <a:chExt cx="291465" cy="131445"/>
          </a:xfrm>
        </p:grpSpPr>
        <p:sp>
          <p:nvSpPr>
            <p:cNvPr id="45" name="object 45"/>
            <p:cNvSpPr/>
            <p:nvPr/>
          </p:nvSpPr>
          <p:spPr>
            <a:xfrm>
              <a:off x="8534400" y="3736848"/>
              <a:ext cx="276225" cy="116205"/>
            </a:xfrm>
            <a:custGeom>
              <a:avLst/>
              <a:gdLst/>
              <a:ahLst/>
              <a:cxnLst/>
              <a:rect l="l" t="t" r="r" b="b"/>
              <a:pathLst>
                <a:path w="276225" h="116204">
                  <a:moveTo>
                    <a:pt x="217931" y="0"/>
                  </a:moveTo>
                  <a:lnTo>
                    <a:pt x="217931" y="28956"/>
                  </a:lnTo>
                  <a:lnTo>
                    <a:pt x="0" y="28956"/>
                  </a:lnTo>
                  <a:lnTo>
                    <a:pt x="0" y="86868"/>
                  </a:lnTo>
                  <a:lnTo>
                    <a:pt x="217931" y="86868"/>
                  </a:lnTo>
                  <a:lnTo>
                    <a:pt x="217931" y="115824"/>
                  </a:lnTo>
                  <a:lnTo>
                    <a:pt x="275844" y="57912"/>
                  </a:lnTo>
                  <a:lnTo>
                    <a:pt x="217931" y="0"/>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6" name="object 46"/>
            <p:cNvSpPr/>
            <p:nvPr/>
          </p:nvSpPr>
          <p:spPr>
            <a:xfrm>
              <a:off x="8534400" y="3736848"/>
              <a:ext cx="276225" cy="116205"/>
            </a:xfrm>
            <a:custGeom>
              <a:avLst/>
              <a:gdLst/>
              <a:ahLst/>
              <a:cxnLst/>
              <a:rect l="l" t="t" r="r" b="b"/>
              <a:pathLst>
                <a:path w="276225" h="116204">
                  <a:moveTo>
                    <a:pt x="0" y="28956"/>
                  </a:moveTo>
                  <a:lnTo>
                    <a:pt x="217931" y="28956"/>
                  </a:lnTo>
                  <a:lnTo>
                    <a:pt x="217931" y="0"/>
                  </a:lnTo>
                  <a:lnTo>
                    <a:pt x="275844" y="57912"/>
                  </a:lnTo>
                  <a:lnTo>
                    <a:pt x="217931" y="115824"/>
                  </a:lnTo>
                  <a:lnTo>
                    <a:pt x="217931" y="86868"/>
                  </a:lnTo>
                  <a:lnTo>
                    <a:pt x="0" y="86868"/>
                  </a:lnTo>
                  <a:lnTo>
                    <a:pt x="0" y="28956"/>
                  </a:lnTo>
                  <a:close/>
                </a:path>
              </a:pathLst>
            </a:custGeom>
            <a:ln w="15240">
              <a:solidFill>
                <a:srgbClr val="005085"/>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450609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27304" y="289559"/>
            <a:ext cx="1149095" cy="630935"/>
          </a:xfrm>
          <a:prstGeom prst="rect">
            <a:avLst/>
          </a:prstGeom>
        </p:spPr>
      </p:pic>
      <p:sp>
        <p:nvSpPr>
          <p:cNvPr id="3" name="object 3"/>
          <p:cNvSpPr txBox="1">
            <a:spLocks noGrp="1"/>
          </p:cNvSpPr>
          <p:nvPr>
            <p:ph type="title"/>
          </p:nvPr>
        </p:nvSpPr>
        <p:spPr>
          <a:xfrm>
            <a:off x="2892044" y="282321"/>
            <a:ext cx="7399655" cy="757555"/>
          </a:xfrm>
          <a:prstGeom prst="rect">
            <a:avLst/>
          </a:prstGeom>
        </p:spPr>
        <p:txBody>
          <a:bodyPr vert="horz" wrap="square" lIns="0" tIns="12700" rIns="0" bIns="0" rtlCol="0">
            <a:spAutoFit/>
          </a:bodyPr>
          <a:lstStyle/>
          <a:p>
            <a:pPr marL="1724025" marR="5080" indent="-1711960">
              <a:lnSpc>
                <a:spcPct val="100000"/>
              </a:lnSpc>
              <a:spcBef>
                <a:spcPts val="100"/>
              </a:spcBef>
            </a:pPr>
            <a:r>
              <a:rPr sz="2400" dirty="0">
                <a:solidFill>
                  <a:srgbClr val="000A12"/>
                </a:solidFill>
              </a:rPr>
              <a:t>Фактори,</a:t>
            </a:r>
            <a:r>
              <a:rPr sz="2400" spc="-35" dirty="0">
                <a:solidFill>
                  <a:srgbClr val="000A12"/>
                </a:solidFill>
              </a:rPr>
              <a:t> </a:t>
            </a:r>
            <a:r>
              <a:rPr sz="2400" dirty="0">
                <a:solidFill>
                  <a:srgbClr val="000A12"/>
                </a:solidFill>
              </a:rPr>
              <a:t>які</a:t>
            </a:r>
            <a:r>
              <a:rPr sz="2400" spc="-65" dirty="0">
                <a:solidFill>
                  <a:srgbClr val="000A12"/>
                </a:solidFill>
              </a:rPr>
              <a:t> </a:t>
            </a:r>
            <a:r>
              <a:rPr sz="2400" spc="-20" dirty="0">
                <a:solidFill>
                  <a:srgbClr val="000A12"/>
                </a:solidFill>
              </a:rPr>
              <a:t>обмежують</a:t>
            </a:r>
            <a:r>
              <a:rPr sz="2400" dirty="0">
                <a:solidFill>
                  <a:srgbClr val="000A12"/>
                </a:solidFill>
              </a:rPr>
              <a:t> оцінку</a:t>
            </a:r>
            <a:r>
              <a:rPr sz="2400" spc="-70" dirty="0">
                <a:solidFill>
                  <a:srgbClr val="000A12"/>
                </a:solidFill>
              </a:rPr>
              <a:t> </a:t>
            </a:r>
            <a:r>
              <a:rPr sz="2400" dirty="0">
                <a:solidFill>
                  <a:srgbClr val="000A12"/>
                </a:solidFill>
              </a:rPr>
              <a:t>ЛЗ</a:t>
            </a:r>
            <a:r>
              <a:rPr sz="2400" spc="-55" dirty="0">
                <a:solidFill>
                  <a:srgbClr val="000A12"/>
                </a:solidFill>
              </a:rPr>
              <a:t> </a:t>
            </a:r>
            <a:r>
              <a:rPr sz="2400" dirty="0">
                <a:solidFill>
                  <a:srgbClr val="000A12"/>
                </a:solidFill>
              </a:rPr>
              <a:t>при</a:t>
            </a:r>
            <a:r>
              <a:rPr sz="2400" spc="-55" dirty="0">
                <a:solidFill>
                  <a:srgbClr val="000A12"/>
                </a:solidFill>
              </a:rPr>
              <a:t> </a:t>
            </a:r>
            <a:r>
              <a:rPr sz="2400" spc="-10" dirty="0">
                <a:solidFill>
                  <a:srgbClr val="000A12"/>
                </a:solidFill>
              </a:rPr>
              <a:t>клінічних </a:t>
            </a:r>
            <a:r>
              <a:rPr sz="2400" dirty="0">
                <a:solidFill>
                  <a:srgbClr val="000A12"/>
                </a:solidFill>
              </a:rPr>
              <a:t>випробуваннях</a:t>
            </a:r>
            <a:r>
              <a:rPr sz="2400" spc="-60" dirty="0">
                <a:solidFill>
                  <a:srgbClr val="000A12"/>
                </a:solidFill>
              </a:rPr>
              <a:t> </a:t>
            </a:r>
            <a:r>
              <a:rPr sz="2400" dirty="0">
                <a:solidFill>
                  <a:srgbClr val="000A12"/>
                </a:solidFill>
              </a:rPr>
              <a:t>(I-IV</a:t>
            </a:r>
            <a:r>
              <a:rPr sz="2400" spc="-105" dirty="0">
                <a:solidFill>
                  <a:srgbClr val="000A12"/>
                </a:solidFill>
              </a:rPr>
              <a:t> </a:t>
            </a:r>
            <a:r>
              <a:rPr sz="2400" spc="-10" dirty="0">
                <a:solidFill>
                  <a:srgbClr val="000A12"/>
                </a:solidFill>
              </a:rPr>
              <a:t>фаза)</a:t>
            </a:r>
            <a:endParaRPr sz="2400"/>
          </a:p>
        </p:txBody>
      </p:sp>
      <p:sp>
        <p:nvSpPr>
          <p:cNvPr id="4" name="object 4"/>
          <p:cNvSpPr txBox="1"/>
          <p:nvPr/>
        </p:nvSpPr>
        <p:spPr>
          <a:xfrm>
            <a:off x="1590294" y="1136221"/>
            <a:ext cx="9202420" cy="5055235"/>
          </a:xfrm>
          <a:prstGeom prst="rect">
            <a:avLst/>
          </a:prstGeom>
        </p:spPr>
        <p:txBody>
          <a:bodyPr vert="horz" wrap="square" lIns="0" tIns="164465" rIns="0" bIns="0" rtlCol="0">
            <a:spAutoFit/>
          </a:bodyPr>
          <a:lstStyle/>
          <a:p>
            <a:pPr marL="298450" marR="0" lvl="0" indent="-285750" defTabSz="914400" eaLnBrk="1" fontAlgn="auto" latinLnBrk="0" hangingPunct="1">
              <a:lnSpc>
                <a:spcPct val="100000"/>
              </a:lnSpc>
              <a:spcBef>
                <a:spcPts val="1295"/>
              </a:spcBef>
              <a:spcAft>
                <a:spcPts val="0"/>
              </a:spcAft>
              <a:buClrTx/>
              <a:buSzTx/>
              <a:buFont typeface="Wingdings"/>
              <a:buChar char=""/>
              <a:tabLst>
                <a:tab pos="298450" algn="l"/>
              </a:tabLst>
              <a:defRPr/>
            </a:pP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Обмежена</a:t>
            </a:r>
            <a:r>
              <a:rPr kumimoji="0" sz="2000" b="0" i="0" u="none" strike="noStrike" kern="0" cap="none" spc="-8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кількість</a:t>
            </a:r>
            <a:r>
              <a:rPr kumimoji="0" sz="2000" b="0" i="0" u="none" strike="noStrike" kern="0" cap="none" spc="-6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пацієнтів</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368935" marR="0" lvl="0" indent="-356235" defTabSz="914400" eaLnBrk="1" fontAlgn="auto" latinLnBrk="0" hangingPunct="1">
              <a:lnSpc>
                <a:spcPct val="100000"/>
              </a:lnSpc>
              <a:spcBef>
                <a:spcPts val="1200"/>
              </a:spcBef>
              <a:spcAft>
                <a:spcPts val="0"/>
              </a:spcAft>
              <a:buClrTx/>
              <a:buSzTx/>
              <a:buFont typeface="Wingdings"/>
              <a:buChar char=""/>
              <a:tabLst>
                <a:tab pos="368935" algn="l"/>
                <a:tab pos="2058035" algn="l"/>
              </a:tabLst>
              <a:defRPr/>
            </a:pPr>
            <a:r>
              <a:rPr kumimoji="0" sz="2000" b="1" i="0" u="none" strike="noStrike" kern="0" cap="none" spc="-10" normalizeH="0" baseline="0" noProof="0" dirty="0">
                <a:ln>
                  <a:noFill/>
                </a:ln>
                <a:solidFill>
                  <a:sysClr val="windowText" lastClr="000000"/>
                </a:solidFill>
                <a:effectLst/>
                <a:uLnTx/>
                <a:uFillTx/>
                <a:latin typeface="Arial"/>
                <a:cs typeface="Arial"/>
              </a:rPr>
              <a:t>Дотримання</a:t>
            </a:r>
            <a:r>
              <a:rPr kumimoji="0" sz="2000" b="1" i="0" u="none" strike="noStrike" kern="0" cap="none" spc="0" normalizeH="0" baseline="0" noProof="0" dirty="0">
                <a:ln>
                  <a:noFill/>
                </a:ln>
                <a:solidFill>
                  <a:sysClr val="windowText" lastClr="000000"/>
                </a:solidFill>
                <a:effectLst/>
                <a:uLnTx/>
                <a:uFillTx/>
                <a:latin typeface="Arial"/>
                <a:cs typeface="Arial"/>
              </a:rPr>
              <a:t>	критеріїв</a:t>
            </a:r>
            <a:r>
              <a:rPr kumimoji="0" sz="2000" b="1" i="0" u="none" strike="noStrike" kern="0" cap="none" spc="-40" normalizeH="0" baseline="0" noProof="0" dirty="0">
                <a:ln>
                  <a:noFill/>
                </a:ln>
                <a:solidFill>
                  <a:sysClr val="windowText" lastClr="000000"/>
                </a:solidFill>
                <a:effectLst/>
                <a:uLnTx/>
                <a:uFillTx/>
                <a:latin typeface="Arial"/>
                <a:cs typeface="Arial"/>
              </a:rPr>
              <a:t> </a:t>
            </a:r>
            <a:r>
              <a:rPr kumimoji="0" sz="2000" b="1" i="0" u="none" strike="noStrike" kern="0" cap="none" spc="-10" normalizeH="0" baseline="0" noProof="0" dirty="0">
                <a:ln>
                  <a:noFill/>
                </a:ln>
                <a:solidFill>
                  <a:sysClr val="windowText" lastClr="000000"/>
                </a:solidFill>
                <a:effectLst/>
                <a:uLnTx/>
                <a:uFillTx/>
                <a:latin typeface="Arial"/>
                <a:cs typeface="Arial"/>
              </a:rPr>
              <a:t>включення/виключення</a:t>
            </a:r>
            <a:r>
              <a:rPr kumimoji="0" sz="2000" b="1" i="0" u="none" strike="noStrike" kern="0" cap="none" spc="-55" normalizeH="0" baseline="0" noProof="0" dirty="0">
                <a:ln>
                  <a:noFill/>
                </a:ln>
                <a:solidFill>
                  <a:sysClr val="windowText" lastClr="000000"/>
                </a:solidFill>
                <a:effectLst/>
                <a:uLnTx/>
                <a:uFillTx/>
                <a:latin typeface="Arial"/>
                <a:cs typeface="Arial"/>
              </a:rPr>
              <a:t> </a:t>
            </a:r>
            <a:r>
              <a:rPr kumimoji="0" sz="2000" b="0" i="1" u="none" strike="noStrike" kern="0" cap="none" spc="0" normalizeH="0" baseline="0" noProof="0" dirty="0">
                <a:ln>
                  <a:noFill/>
                </a:ln>
                <a:solidFill>
                  <a:sysClr val="windowText" lastClr="000000"/>
                </a:solidFill>
                <a:effectLst/>
                <a:uLnTx/>
                <a:uFillTx/>
                <a:latin typeface="Arial"/>
                <a:cs typeface="Arial"/>
              </a:rPr>
              <a:t>(обмежує</a:t>
            </a:r>
            <a:r>
              <a:rPr kumimoji="0" sz="2000" b="0" i="1" u="none" strike="noStrike" kern="0" cap="none" spc="-60" normalizeH="0" baseline="0" noProof="0" dirty="0">
                <a:ln>
                  <a:noFill/>
                </a:ln>
                <a:solidFill>
                  <a:sysClr val="windowText" lastClr="000000"/>
                </a:solidFill>
                <a:effectLst/>
                <a:uLnTx/>
                <a:uFillTx/>
                <a:latin typeface="Arial"/>
                <a:cs typeface="Arial"/>
              </a:rPr>
              <a:t> </a:t>
            </a:r>
            <a:r>
              <a:rPr kumimoji="0" sz="2000" b="0" i="1" u="none" strike="noStrike" kern="0" cap="none" spc="-10" normalizeH="0" baseline="0" noProof="0" dirty="0">
                <a:ln>
                  <a:noFill/>
                </a:ln>
                <a:solidFill>
                  <a:sysClr val="windowText" lastClr="000000"/>
                </a:solidFill>
                <a:effectLst/>
                <a:uLnTx/>
                <a:uFillTx/>
                <a:latin typeface="Arial"/>
                <a:cs typeface="Arial"/>
              </a:rPr>
              <a:t>оцінку</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99085" marR="0" lvl="0" indent="0" defTabSz="914400" eaLnBrk="1" fontAlgn="auto" latinLnBrk="0" hangingPunct="1">
              <a:lnSpc>
                <a:spcPct val="100000"/>
              </a:lnSpc>
              <a:spcBef>
                <a:spcPts val="1200"/>
              </a:spcBef>
              <a:spcAft>
                <a:spcPts val="0"/>
              </a:spcAft>
              <a:buClrTx/>
              <a:buSzTx/>
              <a:buFontTx/>
              <a:buNone/>
              <a:tabLst/>
              <a:defRPr/>
            </a:pPr>
            <a:r>
              <a:rPr kumimoji="0" sz="2000" b="0" i="1" u="none" strike="noStrike" kern="0" cap="none" spc="-10" normalizeH="0" baseline="0" noProof="0" dirty="0">
                <a:ln>
                  <a:noFill/>
                </a:ln>
                <a:solidFill>
                  <a:sysClr val="windowText" lastClr="000000"/>
                </a:solidFill>
                <a:effectLst/>
                <a:uLnTx/>
                <a:uFillTx/>
                <a:latin typeface="Arial"/>
                <a:cs typeface="Arial"/>
              </a:rPr>
              <a:t>популяції)</a:t>
            </a:r>
            <a:endParaRPr kumimoji="0" sz="2000" b="0" i="0" u="none" strike="noStrike" kern="0" cap="none" spc="0" normalizeH="0" baseline="0" noProof="0">
              <a:ln>
                <a:noFill/>
              </a:ln>
              <a:solidFill>
                <a:sysClr val="windowText" lastClr="000000"/>
              </a:solidFill>
              <a:effectLst/>
              <a:uLnTx/>
              <a:uFillTx/>
              <a:latin typeface="Arial"/>
              <a:cs typeface="Arial"/>
            </a:endParaRPr>
          </a:p>
          <a:p>
            <a:pPr marL="368935" marR="0" lvl="0" indent="-356235" defTabSz="914400" eaLnBrk="1" fontAlgn="auto" latinLnBrk="0" hangingPunct="1">
              <a:lnSpc>
                <a:spcPct val="100000"/>
              </a:lnSpc>
              <a:spcBef>
                <a:spcPts val="1200"/>
              </a:spcBef>
              <a:spcAft>
                <a:spcPts val="0"/>
              </a:spcAft>
              <a:buClrTx/>
              <a:buSzTx/>
              <a:buFont typeface="Wingdings"/>
              <a:buChar char=""/>
              <a:tabLst>
                <a:tab pos="368935" algn="l"/>
                <a:tab pos="3221355" algn="l"/>
              </a:tabLst>
              <a:defRPr/>
            </a:pP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Не</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враховуються</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певні</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категорії</a:t>
            </a:r>
            <a:r>
              <a:rPr kumimoji="0" sz="2000" b="0" i="0" u="none" strike="noStrike" kern="0" cap="none" spc="-8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пацієнтів,</a:t>
            </a:r>
            <a:r>
              <a:rPr kumimoji="0" sz="20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які</a:t>
            </a:r>
            <a:r>
              <a:rPr kumimoji="0" sz="20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відносяться</a:t>
            </a:r>
            <a:r>
              <a:rPr kumimoji="0" sz="2000" b="0" i="0" u="none" strike="noStrike" kern="0" cap="none" spc="-8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до</a:t>
            </a:r>
            <a:r>
              <a:rPr kumimoji="0" sz="2000" b="0" i="0" u="none" strike="noStrike" kern="0" cap="none" spc="-8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групи</a:t>
            </a:r>
            <a:r>
              <a:rPr kumimoji="0" sz="2000" b="0" i="0" u="none" strike="noStrike" kern="0" cap="none" spc="-7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ризику</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299085" marR="0" lvl="0" indent="0" defTabSz="914400" eaLnBrk="1" fontAlgn="auto" latinLnBrk="0" hangingPunct="1">
              <a:lnSpc>
                <a:spcPct val="100000"/>
              </a:lnSpc>
              <a:spcBef>
                <a:spcPts val="1200"/>
              </a:spcBef>
              <a:spcAft>
                <a:spcPts val="0"/>
              </a:spcAft>
              <a:buClrTx/>
              <a:buSzTx/>
              <a:buFontTx/>
              <a:buNone/>
              <a:tabLst/>
              <a:defRPr/>
            </a:pPr>
            <a:r>
              <a:rPr kumimoji="0" sz="2000" b="0" i="1" u="none" strike="noStrike" kern="0" cap="none" spc="0" normalizeH="0" baseline="0" noProof="0" dirty="0">
                <a:ln>
                  <a:noFill/>
                </a:ln>
                <a:solidFill>
                  <a:sysClr val="windowText" lastClr="000000"/>
                </a:solidFill>
                <a:effectLst/>
                <a:uLnTx/>
                <a:uFillTx/>
                <a:latin typeface="Arial"/>
                <a:cs typeface="Arial"/>
              </a:rPr>
              <a:t>(похилий</a:t>
            </a:r>
            <a:r>
              <a:rPr kumimoji="0" sz="2000" b="0" i="1" u="none" strike="noStrike" kern="0" cap="none" spc="-85" normalizeH="0" baseline="0" noProof="0" dirty="0">
                <a:ln>
                  <a:noFill/>
                </a:ln>
                <a:solidFill>
                  <a:sysClr val="windowText" lastClr="000000"/>
                </a:solidFill>
                <a:effectLst/>
                <a:uLnTx/>
                <a:uFillTx/>
                <a:latin typeface="Arial"/>
                <a:cs typeface="Arial"/>
              </a:rPr>
              <a:t> </a:t>
            </a:r>
            <a:r>
              <a:rPr kumimoji="0" sz="2000" b="0" i="1" u="none" strike="noStrike" kern="0" cap="none" spc="0" normalizeH="0" baseline="0" noProof="0" dirty="0">
                <a:ln>
                  <a:noFill/>
                </a:ln>
                <a:solidFill>
                  <a:sysClr val="windowText" lastClr="000000"/>
                </a:solidFill>
                <a:effectLst/>
                <a:uLnTx/>
                <a:uFillTx/>
                <a:latin typeface="Arial"/>
                <a:cs typeface="Arial"/>
              </a:rPr>
              <a:t>вік,</a:t>
            </a:r>
            <a:r>
              <a:rPr kumimoji="0" sz="2000" b="0" i="1" u="none" strike="noStrike" kern="0" cap="none" spc="-45" normalizeH="0" baseline="0" noProof="0" dirty="0">
                <a:ln>
                  <a:noFill/>
                </a:ln>
                <a:solidFill>
                  <a:sysClr val="windowText" lastClr="000000"/>
                </a:solidFill>
                <a:effectLst/>
                <a:uLnTx/>
                <a:uFillTx/>
                <a:latin typeface="Arial"/>
                <a:cs typeface="Arial"/>
              </a:rPr>
              <a:t> </a:t>
            </a:r>
            <a:r>
              <a:rPr kumimoji="0" sz="2000" b="0" i="1" u="none" strike="noStrike" kern="0" cap="none" spc="0" normalizeH="0" baseline="0" noProof="0" dirty="0">
                <a:ln>
                  <a:noFill/>
                </a:ln>
                <a:solidFill>
                  <a:sysClr val="windowText" lastClr="000000"/>
                </a:solidFill>
                <a:effectLst/>
                <a:uLnTx/>
                <a:uFillTx/>
                <a:latin typeface="Arial"/>
                <a:cs typeface="Arial"/>
              </a:rPr>
              <a:t>діти,</a:t>
            </a:r>
            <a:r>
              <a:rPr kumimoji="0" sz="2000" b="0" i="1" u="none" strike="noStrike" kern="0" cap="none" spc="-55" normalizeH="0" baseline="0" noProof="0" dirty="0">
                <a:ln>
                  <a:noFill/>
                </a:ln>
                <a:solidFill>
                  <a:sysClr val="windowText" lastClr="000000"/>
                </a:solidFill>
                <a:effectLst/>
                <a:uLnTx/>
                <a:uFillTx/>
                <a:latin typeface="Arial"/>
                <a:cs typeface="Arial"/>
              </a:rPr>
              <a:t> </a:t>
            </a:r>
            <a:r>
              <a:rPr kumimoji="0" sz="2000" b="0" i="1" u="none" strike="noStrike" kern="0" cap="none" spc="0" normalizeH="0" baseline="0" noProof="0" dirty="0">
                <a:ln>
                  <a:noFill/>
                </a:ln>
                <a:solidFill>
                  <a:sysClr val="windowText" lastClr="000000"/>
                </a:solidFill>
                <a:effectLst/>
                <a:uLnTx/>
                <a:uFillTx/>
                <a:latin typeface="Arial"/>
                <a:cs typeface="Arial"/>
              </a:rPr>
              <a:t>вагітні</a:t>
            </a:r>
            <a:r>
              <a:rPr kumimoji="0" sz="2000" b="0" i="1" u="none" strike="noStrike" kern="0" cap="none" spc="-35" normalizeH="0" baseline="0" noProof="0" dirty="0">
                <a:ln>
                  <a:noFill/>
                </a:ln>
                <a:solidFill>
                  <a:sysClr val="windowText" lastClr="000000"/>
                </a:solidFill>
                <a:effectLst/>
                <a:uLnTx/>
                <a:uFillTx/>
                <a:latin typeface="Arial"/>
                <a:cs typeface="Arial"/>
              </a:rPr>
              <a:t> </a:t>
            </a:r>
            <a:r>
              <a:rPr kumimoji="0" sz="2000" b="0" i="1" u="none" strike="noStrike" kern="0" cap="none" spc="0" normalizeH="0" baseline="0" noProof="0" dirty="0">
                <a:ln>
                  <a:noFill/>
                </a:ln>
                <a:solidFill>
                  <a:sysClr val="windowText" lastClr="000000"/>
                </a:solidFill>
                <a:effectLst/>
                <a:uLnTx/>
                <a:uFillTx/>
                <a:latin typeface="Arial"/>
                <a:cs typeface="Arial"/>
              </a:rPr>
              <a:t>та</a:t>
            </a:r>
            <a:r>
              <a:rPr kumimoji="0" sz="2000" b="0" i="1" u="none" strike="noStrike" kern="0" cap="none" spc="-45" normalizeH="0" baseline="0" noProof="0" dirty="0">
                <a:ln>
                  <a:noFill/>
                </a:ln>
                <a:solidFill>
                  <a:sysClr val="windowText" lastClr="000000"/>
                </a:solidFill>
                <a:effectLst/>
                <a:uLnTx/>
                <a:uFillTx/>
                <a:latin typeface="Arial"/>
                <a:cs typeface="Arial"/>
              </a:rPr>
              <a:t> </a:t>
            </a:r>
            <a:r>
              <a:rPr kumimoji="0" sz="2000" b="0" i="1" u="none" strike="noStrike" kern="0" cap="none" spc="0" normalizeH="0" baseline="0" noProof="0" dirty="0">
                <a:ln>
                  <a:noFill/>
                </a:ln>
                <a:solidFill>
                  <a:sysClr val="windowText" lastClr="000000"/>
                </a:solidFill>
                <a:effectLst/>
                <a:uLnTx/>
                <a:uFillTx/>
                <a:latin typeface="Arial"/>
                <a:cs typeface="Arial"/>
              </a:rPr>
              <a:t>жінки,</a:t>
            </a:r>
            <a:r>
              <a:rPr kumimoji="0" sz="2000" b="0" i="1" u="none" strike="noStrike" kern="0" cap="none" spc="-65" normalizeH="0" baseline="0" noProof="0" dirty="0">
                <a:ln>
                  <a:noFill/>
                </a:ln>
                <a:solidFill>
                  <a:sysClr val="windowText" lastClr="000000"/>
                </a:solidFill>
                <a:effectLst/>
                <a:uLnTx/>
                <a:uFillTx/>
                <a:latin typeface="Arial"/>
                <a:cs typeface="Arial"/>
              </a:rPr>
              <a:t> </a:t>
            </a:r>
            <a:r>
              <a:rPr kumimoji="0" sz="2000" b="0" i="1" u="none" strike="noStrike" kern="0" cap="none" spc="0" normalizeH="0" baseline="0" noProof="0" dirty="0">
                <a:ln>
                  <a:noFill/>
                </a:ln>
                <a:solidFill>
                  <a:sysClr val="windowText" lastClr="000000"/>
                </a:solidFill>
                <a:effectLst/>
                <a:uLnTx/>
                <a:uFillTx/>
                <a:latin typeface="Arial"/>
                <a:cs typeface="Arial"/>
              </a:rPr>
              <a:t>які</a:t>
            </a:r>
            <a:r>
              <a:rPr kumimoji="0" sz="2000" b="0" i="1" u="none" strike="noStrike" kern="0" cap="none" spc="-50" normalizeH="0" baseline="0" noProof="0" dirty="0">
                <a:ln>
                  <a:noFill/>
                </a:ln>
                <a:solidFill>
                  <a:sysClr val="windowText" lastClr="000000"/>
                </a:solidFill>
                <a:effectLst/>
                <a:uLnTx/>
                <a:uFillTx/>
                <a:latin typeface="Arial"/>
                <a:cs typeface="Arial"/>
              </a:rPr>
              <a:t> </a:t>
            </a:r>
            <a:r>
              <a:rPr kumimoji="0" sz="2000" b="0" i="1" u="none" strike="noStrike" kern="0" cap="none" spc="0" normalizeH="0" baseline="0" noProof="0" dirty="0">
                <a:ln>
                  <a:noFill/>
                </a:ln>
                <a:solidFill>
                  <a:sysClr val="windowText" lastClr="000000"/>
                </a:solidFill>
                <a:effectLst/>
                <a:uLnTx/>
                <a:uFillTx/>
                <a:latin typeface="Arial"/>
                <a:cs typeface="Arial"/>
              </a:rPr>
              <a:t>годують</a:t>
            </a:r>
            <a:r>
              <a:rPr kumimoji="0" sz="2000" b="0" i="1" u="none" strike="noStrike" kern="0" cap="none" spc="-75" normalizeH="0" baseline="0" noProof="0" dirty="0">
                <a:ln>
                  <a:noFill/>
                </a:ln>
                <a:solidFill>
                  <a:sysClr val="windowText" lastClr="000000"/>
                </a:solidFill>
                <a:effectLst/>
                <a:uLnTx/>
                <a:uFillTx/>
                <a:latin typeface="Arial"/>
                <a:cs typeface="Arial"/>
              </a:rPr>
              <a:t> </a:t>
            </a:r>
            <a:r>
              <a:rPr kumimoji="0" sz="2000" b="0" i="1" u="none" strike="noStrike" kern="0" cap="none" spc="-10" normalizeH="0" baseline="0" noProof="0" dirty="0">
                <a:ln>
                  <a:noFill/>
                </a:ln>
                <a:solidFill>
                  <a:sysClr val="windowText" lastClr="000000"/>
                </a:solidFill>
                <a:effectLst/>
                <a:uLnTx/>
                <a:uFillTx/>
                <a:latin typeface="Arial"/>
                <a:cs typeface="Arial"/>
              </a:rPr>
              <a:t>грудьми)</a:t>
            </a:r>
            <a:endParaRPr kumimoji="0" sz="2000" b="0" i="0" u="none" strike="noStrike" kern="0" cap="none" spc="0" normalizeH="0" baseline="0" noProof="0">
              <a:ln>
                <a:noFill/>
              </a:ln>
              <a:solidFill>
                <a:sysClr val="windowText" lastClr="000000"/>
              </a:solidFill>
              <a:effectLst/>
              <a:uLnTx/>
              <a:uFillTx/>
              <a:latin typeface="Arial"/>
              <a:cs typeface="Arial"/>
            </a:endParaRPr>
          </a:p>
          <a:p>
            <a:pPr marL="368935" marR="0" lvl="0" indent="-356235" defTabSz="914400" eaLnBrk="1" fontAlgn="auto" latinLnBrk="0" hangingPunct="1">
              <a:lnSpc>
                <a:spcPct val="100000"/>
              </a:lnSpc>
              <a:spcBef>
                <a:spcPts val="1205"/>
              </a:spcBef>
              <a:spcAft>
                <a:spcPts val="0"/>
              </a:spcAft>
              <a:buClrTx/>
              <a:buSzTx/>
              <a:buFont typeface="Wingdings"/>
              <a:buChar char=""/>
              <a:tabLst>
                <a:tab pos="368935" algn="l"/>
              </a:tabLst>
              <a:defRPr/>
            </a:pP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Немає</a:t>
            </a:r>
            <a:r>
              <a:rPr kumimoji="0" sz="2000" b="0" i="0" u="none" strike="noStrike" kern="0" cap="none" spc="-8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тривалого</a:t>
            </a:r>
            <a:r>
              <a:rPr kumimoji="0" sz="2000" b="0" i="0" u="none" strike="noStrike" kern="0" cap="none" spc="-9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спостереження</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368935" marR="0" lvl="0" indent="-356235" defTabSz="914400" eaLnBrk="1" fontAlgn="auto" latinLnBrk="0" hangingPunct="1">
              <a:lnSpc>
                <a:spcPct val="100000"/>
              </a:lnSpc>
              <a:spcBef>
                <a:spcPts val="1200"/>
              </a:spcBef>
              <a:spcAft>
                <a:spcPts val="0"/>
              </a:spcAft>
              <a:buClrTx/>
              <a:buSzTx/>
              <a:buFont typeface="Wingdings"/>
              <a:buChar char=""/>
              <a:tabLst>
                <a:tab pos="368935" algn="l"/>
              </a:tabLst>
              <a:defRPr/>
            </a:pP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Обмеження</a:t>
            </a:r>
            <a:r>
              <a:rPr kumimoji="0" sz="2000" b="0" i="0" u="none" strike="noStrike" kern="0" cap="none" spc="-5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30" normalizeH="0" baseline="0" noProof="0" dirty="0">
                <a:ln>
                  <a:noFill/>
                </a:ln>
                <a:solidFill>
                  <a:sysClr val="windowText" lastClr="000000"/>
                </a:solidFill>
                <a:effectLst/>
                <a:uLnTx/>
                <a:uFillTx/>
                <a:latin typeface="Microsoft Sans Serif"/>
                <a:cs typeface="Microsoft Sans Serif"/>
              </a:rPr>
              <a:t>додаткового</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лікування</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368935" marR="0" lvl="0" indent="-356235" defTabSz="914400" eaLnBrk="1" fontAlgn="auto" latinLnBrk="0" hangingPunct="1">
              <a:lnSpc>
                <a:spcPct val="100000"/>
              </a:lnSpc>
              <a:spcBef>
                <a:spcPts val="1200"/>
              </a:spcBef>
              <a:spcAft>
                <a:spcPts val="0"/>
              </a:spcAft>
              <a:buClrTx/>
              <a:buSzTx/>
              <a:buFont typeface="Wingdings"/>
              <a:buChar char=""/>
              <a:tabLst>
                <a:tab pos="368935" algn="l"/>
              </a:tabLst>
              <a:defRPr/>
            </a:pP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Не</a:t>
            </a:r>
            <a:r>
              <a:rPr kumimoji="0" sz="20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завжди</a:t>
            </a:r>
            <a:r>
              <a:rPr kumimoji="0" sz="2000" b="0" i="0" u="none" strike="noStrike" kern="0" cap="none" spc="-8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можливо</a:t>
            </a:r>
            <a:r>
              <a:rPr kumimoji="0" sz="2000" b="0" i="0" u="none" strike="noStrike" kern="0" cap="none" spc="-6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оцінити</a:t>
            </a:r>
            <a:r>
              <a:rPr kumimoji="0" sz="2000" b="0" i="0" u="none" strike="noStrike" kern="0" cap="none" spc="-6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30" normalizeH="0" baseline="0" noProof="0" dirty="0">
                <a:ln>
                  <a:noFill/>
                </a:ln>
                <a:solidFill>
                  <a:sysClr val="windowText" lastClr="000000"/>
                </a:solidFill>
                <a:effectLst/>
                <a:uLnTx/>
                <a:uFillTx/>
                <a:latin typeface="Microsoft Sans Serif"/>
                <a:cs typeface="Microsoft Sans Serif"/>
              </a:rPr>
              <a:t>безпеку</a:t>
            </a:r>
            <a:r>
              <a:rPr kumimoji="0" sz="2000" b="0" i="0" u="none" strike="noStrike" kern="0" cap="none" spc="-5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ДЛЗ</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299085" marR="1337945" lvl="0" indent="-287020" defTabSz="914400" eaLnBrk="1" fontAlgn="auto" latinLnBrk="0" hangingPunct="1">
              <a:lnSpc>
                <a:spcPct val="150000"/>
              </a:lnSpc>
              <a:spcBef>
                <a:spcPts val="0"/>
              </a:spcBef>
              <a:spcAft>
                <a:spcPts val="0"/>
              </a:spcAft>
              <a:buClrTx/>
              <a:buSzTx/>
              <a:buFont typeface="Wingdings"/>
              <a:buChar char=""/>
              <a:tabLst>
                <a:tab pos="299085" algn="l"/>
                <a:tab pos="368935" algn="l"/>
              </a:tabLst>
              <a:defRPr/>
            </a:pPr>
            <a:r>
              <a:rPr kumimoji="0" sz="2000" b="0" i="0" u="none" strike="noStrike" kern="0" cap="none" spc="0" normalizeH="0" baseline="0" noProof="0" dirty="0">
                <a:ln>
                  <a:noFill/>
                </a:ln>
                <a:solidFill>
                  <a:sysClr val="windowText" lastClr="000000"/>
                </a:solidFill>
                <a:effectLst/>
                <a:uLnTx/>
                <a:uFillTx/>
                <a:latin typeface="Times New Roman"/>
                <a:cs typeface="Times New Roman"/>
              </a:rPr>
              <a:t>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Неможливо</a:t>
            </a:r>
            <a:r>
              <a:rPr kumimoji="0" sz="2000" b="0" i="0" u="none" strike="noStrike" kern="0" cap="none" spc="-6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визначити</a:t>
            </a:r>
            <a:r>
              <a:rPr kumimoji="0" sz="2000" b="0" i="0" u="none" strike="noStrike" kern="0" cap="none" spc="-5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весь</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спектр</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ПР</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a:t>
            </a:r>
            <a:r>
              <a:rPr kumimoji="0" sz="2000" b="0" i="1" u="none" strike="noStrike" kern="0" cap="none" spc="0" normalizeH="0" baseline="0" noProof="0" dirty="0">
                <a:ln>
                  <a:noFill/>
                </a:ln>
                <a:solidFill>
                  <a:sysClr val="windowText" lastClr="000000"/>
                </a:solidFill>
                <a:effectLst/>
                <a:uLnTx/>
                <a:uFillTx/>
                <a:latin typeface="Arial"/>
                <a:cs typeface="Arial"/>
              </a:rPr>
              <a:t>наприклад:</a:t>
            </a:r>
            <a:r>
              <a:rPr kumimoji="0" sz="2000" b="0" i="1" u="none" strike="noStrike" kern="0" cap="none" spc="-85" normalizeH="0" baseline="0" noProof="0" dirty="0">
                <a:ln>
                  <a:noFill/>
                </a:ln>
                <a:solidFill>
                  <a:sysClr val="windowText" lastClr="000000"/>
                </a:solidFill>
                <a:effectLst/>
                <a:uLnTx/>
                <a:uFillTx/>
                <a:latin typeface="Arial"/>
                <a:cs typeface="Arial"/>
              </a:rPr>
              <a:t> </a:t>
            </a:r>
            <a:r>
              <a:rPr kumimoji="0" sz="2000" b="0" i="1" u="none" strike="noStrike" kern="0" cap="none" spc="-105" normalizeH="0" baseline="0" noProof="0" dirty="0">
                <a:ln>
                  <a:noFill/>
                </a:ln>
                <a:solidFill>
                  <a:sysClr val="windowText" lastClr="000000"/>
                </a:solidFill>
                <a:effectLst/>
                <a:uLnTx/>
                <a:uFillTx/>
                <a:latin typeface="Arial"/>
                <a:cs typeface="Arial"/>
              </a:rPr>
              <a:t>ПР,</a:t>
            </a:r>
            <a:r>
              <a:rPr kumimoji="0" sz="2000" b="0" i="1" u="none" strike="noStrike" kern="0" cap="none" spc="-35" normalizeH="0" baseline="0" noProof="0" dirty="0">
                <a:ln>
                  <a:noFill/>
                </a:ln>
                <a:solidFill>
                  <a:sysClr val="windowText" lastClr="000000"/>
                </a:solidFill>
                <a:effectLst/>
                <a:uLnTx/>
                <a:uFillTx/>
                <a:latin typeface="Arial"/>
                <a:cs typeface="Arial"/>
              </a:rPr>
              <a:t> </a:t>
            </a:r>
            <a:r>
              <a:rPr kumimoji="0" sz="2000" b="0" i="1" u="none" strike="noStrike" kern="0" cap="none" spc="0" normalizeH="0" baseline="0" noProof="0" dirty="0">
                <a:ln>
                  <a:noFill/>
                </a:ln>
                <a:solidFill>
                  <a:sysClr val="windowText" lastClr="000000"/>
                </a:solidFill>
                <a:effectLst/>
                <a:uLnTx/>
                <a:uFillTx/>
                <a:latin typeface="Arial"/>
                <a:cs typeface="Arial"/>
              </a:rPr>
              <a:t>які</a:t>
            </a:r>
            <a:r>
              <a:rPr kumimoji="0" sz="2000" b="0" i="1" u="none" strike="noStrike" kern="0" cap="none" spc="-40" normalizeH="0" baseline="0" noProof="0" dirty="0">
                <a:ln>
                  <a:noFill/>
                </a:ln>
                <a:solidFill>
                  <a:sysClr val="windowText" lastClr="000000"/>
                </a:solidFill>
                <a:effectLst/>
                <a:uLnTx/>
                <a:uFillTx/>
                <a:latin typeface="Arial"/>
                <a:cs typeface="Arial"/>
              </a:rPr>
              <a:t> </a:t>
            </a:r>
            <a:r>
              <a:rPr kumimoji="0" sz="2000" b="0" i="1" u="none" strike="noStrike" kern="0" cap="none" spc="-10" normalizeH="0" baseline="0" noProof="0" dirty="0">
                <a:ln>
                  <a:noFill/>
                </a:ln>
                <a:solidFill>
                  <a:sysClr val="windowText" lastClr="000000"/>
                </a:solidFill>
                <a:effectLst/>
                <a:uLnTx/>
                <a:uFillTx/>
                <a:latin typeface="Arial"/>
                <a:cs typeface="Arial"/>
              </a:rPr>
              <a:t>рідко зустрічаються)</a:t>
            </a:r>
            <a:endParaRPr kumimoji="0" sz="2000" b="0" i="0" u="none" strike="noStrike" kern="0" cap="none" spc="0" normalizeH="0" baseline="0" noProof="0">
              <a:ln>
                <a:noFill/>
              </a:ln>
              <a:solidFill>
                <a:sysClr val="windowText" lastClr="000000"/>
              </a:solidFill>
              <a:effectLst/>
              <a:uLnTx/>
              <a:uFillTx/>
              <a:latin typeface="Arial"/>
              <a:cs typeface="Arial"/>
            </a:endParaRPr>
          </a:p>
          <a:p>
            <a:pPr marL="368935" marR="0" lvl="0" indent="-356235" defTabSz="914400" eaLnBrk="1" fontAlgn="auto" latinLnBrk="0" hangingPunct="1">
              <a:lnSpc>
                <a:spcPct val="100000"/>
              </a:lnSpc>
              <a:spcBef>
                <a:spcPts val="1200"/>
              </a:spcBef>
              <a:spcAft>
                <a:spcPts val="0"/>
              </a:spcAft>
              <a:buClrTx/>
              <a:buSzTx/>
              <a:buFont typeface="Wingdings"/>
              <a:buChar char=""/>
              <a:tabLst>
                <a:tab pos="368935" algn="l"/>
              </a:tabLst>
              <a:defRPr/>
            </a:pP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Не</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визначений</a:t>
            </a:r>
            <a:r>
              <a:rPr kumimoji="0" sz="20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механізм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дії</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 ЛЗ,</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особливо</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на</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I</a:t>
            </a:r>
            <a:r>
              <a:rPr kumimoji="0" sz="2000" b="0" i="0" u="none" strike="noStrike" kern="0" cap="none" spc="-3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520" normalizeH="0" baseline="0" noProof="0" dirty="0">
                <a:ln>
                  <a:noFill/>
                </a:ln>
                <a:solidFill>
                  <a:sysClr val="windowText" lastClr="000000"/>
                </a:solidFill>
                <a:effectLst/>
                <a:uLnTx/>
                <a:uFillTx/>
                <a:latin typeface="Microsoft Sans Serif"/>
                <a:cs typeface="Microsoft Sans Serif"/>
              </a:rPr>
              <a:t>–</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II</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фазі</a:t>
            </a:r>
            <a:r>
              <a:rPr kumimoji="0" sz="2000" b="0" i="0" u="none" strike="noStrike" kern="0" cap="none" spc="-3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КВ</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Tree>
    <p:extLst>
      <p:ext uri="{BB962C8B-B14F-4D97-AF65-F5344CB8AC3E}">
        <p14:creationId xmlns:p14="http://schemas.microsoft.com/office/powerpoint/2010/main" val="6237783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39495" y="358140"/>
            <a:ext cx="1149096" cy="630936"/>
          </a:xfrm>
          <a:prstGeom prst="rect">
            <a:avLst/>
          </a:prstGeom>
        </p:spPr>
      </p:pic>
      <p:sp>
        <p:nvSpPr>
          <p:cNvPr id="3" name="object 3"/>
          <p:cNvSpPr txBox="1">
            <a:spLocks noGrp="1"/>
          </p:cNvSpPr>
          <p:nvPr>
            <p:ph type="title"/>
          </p:nvPr>
        </p:nvSpPr>
        <p:spPr>
          <a:xfrm>
            <a:off x="2930144" y="504190"/>
            <a:ext cx="6149340" cy="452120"/>
          </a:xfrm>
          <a:prstGeom prst="rect">
            <a:avLst/>
          </a:prstGeom>
        </p:spPr>
        <p:txBody>
          <a:bodyPr vert="horz" wrap="square" lIns="0" tIns="12065" rIns="0" bIns="0" rtlCol="0">
            <a:spAutoFit/>
          </a:bodyPr>
          <a:lstStyle/>
          <a:p>
            <a:pPr marL="12700">
              <a:lnSpc>
                <a:spcPct val="100000"/>
              </a:lnSpc>
              <a:spcBef>
                <a:spcPts val="95"/>
              </a:spcBef>
              <a:tabLst>
                <a:tab pos="2454910" algn="l"/>
              </a:tabLst>
            </a:pPr>
            <a:r>
              <a:rPr spc="-10" dirty="0"/>
              <a:t>Особливості</a:t>
            </a:r>
            <a:r>
              <a:rPr dirty="0"/>
              <a:t>	</a:t>
            </a:r>
            <a:r>
              <a:rPr spc="-10" dirty="0"/>
              <a:t>неінтервенційних</a:t>
            </a:r>
            <a:r>
              <a:rPr spc="-120" dirty="0"/>
              <a:t> </a:t>
            </a:r>
            <a:r>
              <a:rPr spc="-25" dirty="0"/>
              <a:t>КВ</a:t>
            </a:r>
          </a:p>
        </p:txBody>
      </p:sp>
      <p:sp>
        <p:nvSpPr>
          <p:cNvPr id="4" name="object 4"/>
          <p:cNvSpPr txBox="1"/>
          <p:nvPr/>
        </p:nvSpPr>
        <p:spPr>
          <a:xfrm>
            <a:off x="1420113" y="1510871"/>
            <a:ext cx="9264015" cy="4140835"/>
          </a:xfrm>
          <a:prstGeom prst="rect">
            <a:avLst/>
          </a:prstGeom>
        </p:spPr>
        <p:txBody>
          <a:bodyPr vert="horz" wrap="square" lIns="0" tIns="164465" rIns="0" bIns="0" rtlCol="0">
            <a:spAutoFit/>
          </a:bodyPr>
          <a:lstStyle/>
          <a:p>
            <a:pPr marL="293370" marR="0" lvl="0" indent="-280670" defTabSz="914400" eaLnBrk="1" fontAlgn="auto" latinLnBrk="0" hangingPunct="1">
              <a:lnSpc>
                <a:spcPct val="100000"/>
              </a:lnSpc>
              <a:spcBef>
                <a:spcPts val="1295"/>
              </a:spcBef>
              <a:spcAft>
                <a:spcPts val="0"/>
              </a:spcAft>
              <a:buClrTx/>
              <a:buSzTx/>
              <a:buFontTx/>
              <a:buAutoNum type="arabicPeriod"/>
              <a:tabLst>
                <a:tab pos="293370" algn="l"/>
              </a:tabLst>
              <a:defRPr/>
            </a:pP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Розроблені</a:t>
            </a:r>
            <a:r>
              <a:rPr kumimoji="0" sz="2000" b="0" i="0" u="none" strike="noStrike" kern="0" cap="none" spc="-6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на</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базі</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аналізу</a:t>
            </a:r>
            <a:r>
              <a:rPr kumimoji="0" sz="2000" b="0" i="0" u="none" strike="noStrike" kern="0" cap="none" spc="-5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рутинної</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30" normalizeH="0" baseline="0" noProof="0" dirty="0">
                <a:ln>
                  <a:noFill/>
                </a:ln>
                <a:solidFill>
                  <a:sysClr val="windowText" lastClr="000000"/>
                </a:solidFill>
                <a:effectLst/>
                <a:uLnTx/>
                <a:uFillTx/>
                <a:latin typeface="Microsoft Sans Serif"/>
                <a:cs typeface="Microsoft Sans Serif"/>
              </a:rPr>
              <a:t>практики.</a:t>
            </a:r>
            <a:r>
              <a:rPr kumimoji="0" sz="20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Може</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бути</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зроблено</a:t>
            </a:r>
            <a:r>
              <a:rPr kumimoji="0" sz="2000" b="0" i="0" u="none" strike="noStrike" kern="0" cap="none" spc="-8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декілька</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12700" marR="0" lvl="0" indent="0" defTabSz="914400" eaLnBrk="1" fontAlgn="auto" latinLnBrk="0" hangingPunct="1">
              <a:lnSpc>
                <a:spcPct val="100000"/>
              </a:lnSpc>
              <a:spcBef>
                <a:spcPts val="1200"/>
              </a:spcBef>
              <a:spcAft>
                <a:spcPts val="0"/>
              </a:spcAft>
              <a:buClrTx/>
              <a:buSzTx/>
              <a:buFontTx/>
              <a:buNone/>
              <a:tabLst/>
              <a:defRPr/>
            </a:pP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субаналізів.</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293370" marR="0" lvl="0" indent="-280670" defTabSz="914400" eaLnBrk="1" fontAlgn="auto" latinLnBrk="0" hangingPunct="1">
              <a:lnSpc>
                <a:spcPct val="100000"/>
              </a:lnSpc>
              <a:spcBef>
                <a:spcPts val="1200"/>
              </a:spcBef>
              <a:spcAft>
                <a:spcPts val="0"/>
              </a:spcAft>
              <a:buClrTx/>
              <a:buSzTx/>
              <a:buFontTx/>
              <a:buAutoNum type="arabicPeriod" startAt="2"/>
              <a:tabLst>
                <a:tab pos="293370" algn="l"/>
                <a:tab pos="7547609" algn="l"/>
              </a:tabLst>
              <a:defRPr/>
            </a:pP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Не</a:t>
            </a:r>
            <a:r>
              <a:rPr kumimoji="0" sz="20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має</a:t>
            </a:r>
            <a:r>
              <a:rPr kumimoji="0" sz="2000" b="0" i="0" u="none" strike="noStrike" kern="0" cap="none" spc="-8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чітких</a:t>
            </a:r>
            <a:r>
              <a:rPr kumimoji="0" sz="20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обмежень,</a:t>
            </a:r>
            <a:r>
              <a:rPr kumimoji="0" sz="2000" b="0" i="0" u="none" strike="noStrike" kern="0" cap="none" spc="-9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широка</a:t>
            </a:r>
            <a:r>
              <a:rPr kumimoji="0" sz="2000" b="0" i="0" u="none" strike="noStrike" kern="0" cap="none" spc="-8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популяція,</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можливо</a:t>
            </a:r>
            <a:r>
              <a:rPr kumimoji="0" sz="2000" b="0" i="0" u="none" strike="noStrike" kern="0" cap="none" spc="-9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багато</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підгруп.</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12700" marR="977265" lvl="0" indent="280670" defTabSz="914400" eaLnBrk="1" fontAlgn="auto" latinLnBrk="0" hangingPunct="1">
              <a:lnSpc>
                <a:spcPct val="150000"/>
              </a:lnSpc>
              <a:spcBef>
                <a:spcPts val="0"/>
              </a:spcBef>
              <a:spcAft>
                <a:spcPts val="0"/>
              </a:spcAft>
              <a:buClrTx/>
              <a:buSzTx/>
              <a:buFontTx/>
              <a:buAutoNum type="arabicPeriod" startAt="2"/>
              <a:tabLst>
                <a:tab pos="293370" algn="l"/>
              </a:tabLst>
              <a:defRPr/>
            </a:pP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Не</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застосовується</a:t>
            </a:r>
            <a:r>
              <a:rPr kumimoji="0" sz="20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рандомізація,</a:t>
            </a:r>
            <a:r>
              <a:rPr kumimoji="0" sz="2000" b="0" i="0" u="none" strike="noStrike" kern="0" cap="none" spc="-6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засліплення,</a:t>
            </a:r>
            <a:r>
              <a:rPr kumimoji="0" sz="20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процедура</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скринінгу,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визначення</a:t>
            </a:r>
            <a:r>
              <a:rPr kumimoji="0" sz="2000" b="0" i="0" u="none" strike="noStrike" kern="0" cap="none" spc="-9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чітких</a:t>
            </a:r>
            <a:r>
              <a:rPr kumimoji="0" sz="20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візитів.</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293370" marR="0" lvl="0" indent="-280670" defTabSz="914400" eaLnBrk="1" fontAlgn="auto" latinLnBrk="0" hangingPunct="1">
              <a:lnSpc>
                <a:spcPct val="100000"/>
              </a:lnSpc>
              <a:spcBef>
                <a:spcPts val="1205"/>
              </a:spcBef>
              <a:spcAft>
                <a:spcPts val="0"/>
              </a:spcAft>
              <a:buClrTx/>
              <a:buSzTx/>
              <a:buFontTx/>
              <a:buAutoNum type="arabicPeriod" startAt="2"/>
              <a:tabLst>
                <a:tab pos="293370" algn="l"/>
              </a:tabLst>
              <a:defRPr/>
            </a:pP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Не</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передбачено</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страхування</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в</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рамках</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КВ.</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293370" marR="0" lvl="0" indent="-280670" defTabSz="914400" eaLnBrk="1" fontAlgn="auto" latinLnBrk="0" hangingPunct="1">
              <a:lnSpc>
                <a:spcPct val="100000"/>
              </a:lnSpc>
              <a:spcBef>
                <a:spcPts val="1200"/>
              </a:spcBef>
              <a:spcAft>
                <a:spcPts val="0"/>
              </a:spcAft>
              <a:buClrTx/>
              <a:buSzTx/>
              <a:buFontTx/>
              <a:buAutoNum type="arabicPeriod" startAt="2"/>
              <a:tabLst>
                <a:tab pos="293370" algn="l"/>
              </a:tabLst>
              <a:defRPr/>
            </a:pP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Данні</a:t>
            </a:r>
            <a:r>
              <a:rPr kumimoji="0" sz="2000" b="0" i="0" u="none" strike="noStrike" kern="0" cap="none" spc="-6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збираються</a:t>
            </a:r>
            <a:r>
              <a:rPr kumimoji="0" sz="20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тільки</a:t>
            </a:r>
            <a:r>
              <a:rPr kumimoji="0" sz="20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ті,</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які</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використовуються</a:t>
            </a:r>
            <a:r>
              <a:rPr kumimoji="0" sz="2000" b="0" i="0" u="none" strike="noStrike" kern="0" cap="none" spc="-6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в</a:t>
            </a:r>
            <a:r>
              <a:rPr kumimoji="0" sz="2000" b="0" i="0" u="none" strike="noStrike" kern="0" cap="none" spc="-5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рутинній</a:t>
            </a:r>
            <a:r>
              <a:rPr kumimoji="0" sz="20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практиці.</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293370" marR="0" lvl="0" indent="-280670" defTabSz="914400" eaLnBrk="1" fontAlgn="auto" latinLnBrk="0" hangingPunct="1">
              <a:lnSpc>
                <a:spcPct val="100000"/>
              </a:lnSpc>
              <a:spcBef>
                <a:spcPts val="1200"/>
              </a:spcBef>
              <a:spcAft>
                <a:spcPts val="0"/>
              </a:spcAft>
              <a:buClrTx/>
              <a:buSzTx/>
              <a:buFontTx/>
              <a:buAutoNum type="arabicPeriod" startAt="2"/>
              <a:tabLst>
                <a:tab pos="293370" algn="l"/>
              </a:tabLst>
              <a:defRPr/>
            </a:pPr>
            <a:r>
              <a:rPr kumimoji="0" sz="2000" b="0" i="0" u="none" strike="noStrike" kern="0" cap="none" spc="-30" normalizeH="0" baseline="0" noProof="0" dirty="0">
                <a:ln>
                  <a:noFill/>
                </a:ln>
                <a:solidFill>
                  <a:sysClr val="windowText" lastClr="000000"/>
                </a:solidFill>
                <a:effectLst/>
                <a:uLnTx/>
                <a:uFillTx/>
                <a:latin typeface="Microsoft Sans Serif"/>
                <a:cs typeface="Microsoft Sans Serif"/>
              </a:rPr>
              <a:t>ЛЗ</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використовується</a:t>
            </a:r>
            <a:r>
              <a:rPr kumimoji="0" sz="20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по</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30" normalizeH="0" baseline="0" noProof="0" dirty="0">
                <a:ln>
                  <a:noFill/>
                </a:ln>
                <a:solidFill>
                  <a:sysClr val="windowText" lastClr="000000"/>
                </a:solidFill>
                <a:effectLst/>
                <a:uLnTx/>
                <a:uFillTx/>
                <a:latin typeface="Microsoft Sans Serif"/>
                <a:cs typeface="Microsoft Sans Serif"/>
              </a:rPr>
              <a:t>затвердженим</a:t>
            </a:r>
            <a:r>
              <a:rPr kumimoji="0" sz="2000" b="0" i="0" u="none" strike="noStrike" kern="0" cap="none" spc="-9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показаннях</a:t>
            </a:r>
            <a:r>
              <a:rPr kumimoji="0" sz="20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як</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в</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рутинній</a:t>
            </a:r>
            <a:r>
              <a:rPr kumimoji="0" sz="20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практиці.</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293370" marR="0" lvl="0" indent="-280670" defTabSz="914400" eaLnBrk="1" fontAlgn="auto" latinLnBrk="0" hangingPunct="1">
              <a:lnSpc>
                <a:spcPct val="100000"/>
              </a:lnSpc>
              <a:spcBef>
                <a:spcPts val="1200"/>
              </a:spcBef>
              <a:spcAft>
                <a:spcPts val="0"/>
              </a:spcAft>
              <a:buClrTx/>
              <a:buSzTx/>
              <a:buFontTx/>
              <a:buAutoNum type="arabicPeriod" startAt="2"/>
              <a:tabLst>
                <a:tab pos="293370" algn="l"/>
              </a:tabLst>
              <a:defRPr/>
            </a:pP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Використовуються</a:t>
            </a:r>
            <a:r>
              <a:rPr kumimoji="0" sz="2000" b="0" i="0" u="none" strike="noStrike" kern="0" cap="none" spc="-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методи</a:t>
            </a:r>
            <a:r>
              <a:rPr kumimoji="0" sz="2000" b="0" i="0" u="none" strike="noStrike" kern="0" cap="none" spc="-1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описової</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статистики.</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Tree>
    <p:extLst>
      <p:ext uri="{BB962C8B-B14F-4D97-AF65-F5344CB8AC3E}">
        <p14:creationId xmlns:p14="http://schemas.microsoft.com/office/powerpoint/2010/main" val="19969378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96595" y="617219"/>
            <a:ext cx="1062228" cy="582167"/>
          </a:xfrm>
          <a:prstGeom prst="rect">
            <a:avLst/>
          </a:prstGeom>
        </p:spPr>
      </p:pic>
      <p:sp>
        <p:nvSpPr>
          <p:cNvPr id="3" name="object 3"/>
          <p:cNvSpPr txBox="1">
            <a:spLocks noGrp="1"/>
          </p:cNvSpPr>
          <p:nvPr>
            <p:ph type="title"/>
          </p:nvPr>
        </p:nvSpPr>
        <p:spPr>
          <a:xfrm>
            <a:off x="1509775" y="193294"/>
            <a:ext cx="10507980" cy="391160"/>
          </a:xfrm>
          <a:prstGeom prst="rect">
            <a:avLst/>
          </a:prstGeom>
        </p:spPr>
        <p:txBody>
          <a:bodyPr vert="horz" wrap="square" lIns="0" tIns="12700" rIns="0" bIns="0" rtlCol="0">
            <a:spAutoFit/>
          </a:bodyPr>
          <a:lstStyle/>
          <a:p>
            <a:pPr marL="12700">
              <a:lnSpc>
                <a:spcPct val="100000"/>
              </a:lnSpc>
              <a:spcBef>
                <a:spcPts val="100"/>
              </a:spcBef>
            </a:pPr>
            <a:r>
              <a:rPr sz="2400" dirty="0"/>
              <a:t>Етапи</a:t>
            </a:r>
            <a:r>
              <a:rPr sz="2400" spc="-50" dirty="0"/>
              <a:t> </a:t>
            </a:r>
            <a:r>
              <a:rPr sz="2400" spc="-10" dirty="0"/>
              <a:t>експертизи</a:t>
            </a:r>
            <a:r>
              <a:rPr sz="2400" spc="-55" dirty="0"/>
              <a:t> </a:t>
            </a:r>
            <a:r>
              <a:rPr sz="2400" dirty="0"/>
              <a:t>матеріалів</a:t>
            </a:r>
            <a:r>
              <a:rPr sz="2400" spc="-45" dirty="0"/>
              <a:t> </a:t>
            </a:r>
            <a:r>
              <a:rPr sz="2400" dirty="0">
                <a:solidFill>
                  <a:srgbClr val="FF0000"/>
                </a:solidFill>
              </a:rPr>
              <a:t>неінтервенційних</a:t>
            </a:r>
            <a:r>
              <a:rPr sz="2400" spc="-65" dirty="0">
                <a:solidFill>
                  <a:srgbClr val="FF0000"/>
                </a:solidFill>
              </a:rPr>
              <a:t> </a:t>
            </a:r>
            <a:r>
              <a:rPr sz="2400" dirty="0"/>
              <a:t>клінічних</a:t>
            </a:r>
            <a:r>
              <a:rPr sz="2400" spc="-90" dirty="0"/>
              <a:t> </a:t>
            </a:r>
            <a:r>
              <a:rPr sz="2400" spc="-10" dirty="0"/>
              <a:t>досліджень</a:t>
            </a:r>
            <a:endParaRPr sz="2400"/>
          </a:p>
        </p:txBody>
      </p:sp>
      <p:sp>
        <p:nvSpPr>
          <p:cNvPr id="4" name="object 4"/>
          <p:cNvSpPr txBox="1"/>
          <p:nvPr/>
        </p:nvSpPr>
        <p:spPr>
          <a:xfrm>
            <a:off x="9797795" y="1374647"/>
            <a:ext cx="1706880" cy="276225"/>
          </a:xfrm>
          <a:prstGeom prst="rect">
            <a:avLst/>
          </a:prstGeom>
          <a:solidFill>
            <a:srgbClr val="FFC000"/>
          </a:solidFill>
          <a:ln w="9144">
            <a:solidFill>
              <a:srgbClr val="006FB8"/>
            </a:solidFill>
          </a:ln>
        </p:spPr>
        <p:txBody>
          <a:bodyPr vert="horz" wrap="square" lIns="0" tIns="40005" rIns="0" bIns="0" rtlCol="0">
            <a:spAutoFit/>
          </a:bodyPr>
          <a:lstStyle/>
          <a:p>
            <a:pPr marL="222250" marR="0" lvl="0" indent="0" defTabSz="914400" eaLnBrk="1" fontAlgn="auto" latinLnBrk="0" hangingPunct="1">
              <a:lnSpc>
                <a:spcPct val="100000"/>
              </a:lnSpc>
              <a:spcBef>
                <a:spcPts val="315"/>
              </a:spcBef>
              <a:spcAft>
                <a:spcPts val="0"/>
              </a:spcAft>
              <a:buClrTx/>
              <a:buSzTx/>
              <a:buFontTx/>
              <a:buNone/>
              <a:tabLst/>
              <a:defRPr/>
            </a:pPr>
            <a:r>
              <a:rPr kumimoji="0" sz="1200" b="1" i="1" u="none" strike="noStrike" kern="0" cap="none" spc="0" normalizeH="0" baseline="0" noProof="0" dirty="0">
                <a:ln>
                  <a:noFill/>
                </a:ln>
                <a:solidFill>
                  <a:srgbClr val="001F5F"/>
                </a:solidFill>
                <a:effectLst/>
                <a:uLnTx/>
                <a:uFillTx/>
                <a:latin typeface="Arial"/>
                <a:cs typeface="Arial"/>
              </a:rPr>
              <a:t>Проект</a:t>
            </a:r>
            <a:r>
              <a:rPr kumimoji="0" sz="1200" b="1" i="1" u="none" strike="noStrike" kern="0" cap="none" spc="-50" normalizeH="0" baseline="0" noProof="0" dirty="0">
                <a:ln>
                  <a:noFill/>
                </a:ln>
                <a:solidFill>
                  <a:srgbClr val="001F5F"/>
                </a:solidFill>
                <a:effectLst/>
                <a:uLnTx/>
                <a:uFillTx/>
                <a:latin typeface="Arial"/>
                <a:cs typeface="Arial"/>
              </a:rPr>
              <a:t> </a:t>
            </a:r>
            <a:r>
              <a:rPr kumimoji="0" sz="1200" b="1" i="1" u="none" strike="noStrike" kern="0" cap="none" spc="-10" normalizeH="0" baseline="0" noProof="0" dirty="0">
                <a:ln>
                  <a:noFill/>
                </a:ln>
                <a:solidFill>
                  <a:srgbClr val="001F5F"/>
                </a:solidFill>
                <a:effectLst/>
                <a:uLnTx/>
                <a:uFillTx/>
                <a:latin typeface="Arial"/>
                <a:cs typeface="Arial"/>
              </a:rPr>
              <a:t>порядку</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5" name="object 5"/>
          <p:cNvSpPr txBox="1"/>
          <p:nvPr/>
        </p:nvSpPr>
        <p:spPr>
          <a:xfrm>
            <a:off x="5029200" y="868680"/>
            <a:ext cx="1446530" cy="459105"/>
          </a:xfrm>
          <a:prstGeom prst="rect">
            <a:avLst/>
          </a:prstGeom>
          <a:solidFill>
            <a:srgbClr val="F3F1E6"/>
          </a:solidFill>
          <a:ln w="9144">
            <a:solidFill>
              <a:srgbClr val="006FB8"/>
            </a:solidFill>
          </a:ln>
        </p:spPr>
        <p:txBody>
          <a:bodyPr vert="horz" wrap="square" lIns="0" tIns="34925" rIns="0" bIns="0" rtlCol="0">
            <a:spAutoFit/>
          </a:bodyPr>
          <a:lstStyle/>
          <a:p>
            <a:pPr marL="92075" marR="0" lvl="0" indent="0" defTabSz="914400" eaLnBrk="1" fontAlgn="auto" latinLnBrk="0" hangingPunct="1">
              <a:lnSpc>
                <a:spcPct val="100000"/>
              </a:lnSpc>
              <a:spcBef>
                <a:spcPts val="275"/>
              </a:spcBef>
              <a:spcAft>
                <a:spcPts val="0"/>
              </a:spcAft>
              <a:buClrTx/>
              <a:buSzTx/>
              <a:buFontTx/>
              <a:buNone/>
              <a:tabLst/>
              <a:defRPr/>
            </a:pPr>
            <a:r>
              <a:rPr kumimoji="0" sz="2400" b="1" i="0" u="none" strike="noStrike" kern="0" cap="none" spc="-10" normalizeH="0" baseline="0" noProof="0" dirty="0">
                <a:ln>
                  <a:noFill/>
                </a:ln>
                <a:solidFill>
                  <a:sysClr val="windowText" lastClr="000000"/>
                </a:solidFill>
                <a:effectLst/>
                <a:uLnTx/>
                <a:uFillTx/>
                <a:latin typeface="Arial"/>
                <a:cs typeface="Arial"/>
              </a:rPr>
              <a:t>Заявник</a:t>
            </a:r>
            <a:endParaRPr kumimoji="0" sz="2400" b="0" i="0" u="none" strike="noStrike" kern="0" cap="none" spc="0" normalizeH="0" baseline="0" noProof="0">
              <a:ln>
                <a:noFill/>
              </a:ln>
              <a:solidFill>
                <a:sysClr val="windowText" lastClr="000000"/>
              </a:solidFill>
              <a:effectLst/>
              <a:uLnTx/>
              <a:uFillTx/>
              <a:latin typeface="Arial"/>
              <a:cs typeface="Arial"/>
            </a:endParaRPr>
          </a:p>
        </p:txBody>
      </p:sp>
      <p:sp>
        <p:nvSpPr>
          <p:cNvPr id="6" name="object 6"/>
          <p:cNvSpPr txBox="1"/>
          <p:nvPr/>
        </p:nvSpPr>
        <p:spPr>
          <a:xfrm>
            <a:off x="2115311" y="1043939"/>
            <a:ext cx="1371600" cy="563880"/>
          </a:xfrm>
          <a:prstGeom prst="rect">
            <a:avLst/>
          </a:prstGeom>
          <a:solidFill>
            <a:srgbClr val="FFFF99"/>
          </a:solidFill>
        </p:spPr>
        <p:txBody>
          <a:bodyPr vert="horz" wrap="square" lIns="0" tIns="194945" rIns="0" bIns="0" rtlCol="0">
            <a:spAutoFit/>
          </a:bodyPr>
          <a:lstStyle/>
          <a:p>
            <a:pPr marL="432434" marR="0" lvl="0" indent="0" defTabSz="914400" eaLnBrk="1" fontAlgn="auto" latinLnBrk="0" hangingPunct="1">
              <a:lnSpc>
                <a:spcPct val="100000"/>
              </a:lnSpc>
              <a:spcBef>
                <a:spcPts val="1535"/>
              </a:spcBef>
              <a:spcAft>
                <a:spcPts val="0"/>
              </a:spcAft>
              <a:buClrTx/>
              <a:buSzTx/>
              <a:buFontTx/>
              <a:buNone/>
              <a:tabLst/>
              <a:defRPr/>
            </a:pPr>
            <a:r>
              <a:rPr kumimoji="0" sz="2000" b="1" i="0" u="none" strike="noStrike" kern="0" cap="none" spc="-25" normalizeH="0" baseline="0" noProof="0" dirty="0">
                <a:ln>
                  <a:noFill/>
                </a:ln>
                <a:solidFill>
                  <a:srgbClr val="404040"/>
                </a:solidFill>
                <a:effectLst/>
                <a:uLnTx/>
                <a:uFillTx/>
                <a:latin typeface="Arial"/>
                <a:cs typeface="Arial"/>
              </a:rPr>
              <a:t>ЛЕК</a:t>
            </a:r>
            <a:endParaRPr kumimoji="0" sz="2000" b="0" i="0" u="none" strike="noStrike" kern="0" cap="none" spc="0" normalizeH="0" baseline="0" noProof="0">
              <a:ln>
                <a:noFill/>
              </a:ln>
              <a:solidFill>
                <a:sysClr val="windowText" lastClr="000000"/>
              </a:solidFill>
              <a:effectLst/>
              <a:uLnTx/>
              <a:uFillTx/>
              <a:latin typeface="Arial"/>
              <a:cs typeface="Arial"/>
            </a:endParaRPr>
          </a:p>
        </p:txBody>
      </p:sp>
      <p:sp>
        <p:nvSpPr>
          <p:cNvPr id="7" name="object 7"/>
          <p:cNvSpPr txBox="1"/>
          <p:nvPr/>
        </p:nvSpPr>
        <p:spPr>
          <a:xfrm>
            <a:off x="7717535" y="1126236"/>
            <a:ext cx="1371600" cy="563880"/>
          </a:xfrm>
          <a:prstGeom prst="rect">
            <a:avLst/>
          </a:prstGeom>
          <a:solidFill>
            <a:srgbClr val="A6D4EF"/>
          </a:solidFill>
        </p:spPr>
        <p:txBody>
          <a:bodyPr vert="horz" wrap="square" lIns="0" tIns="105410" rIns="0" bIns="0" rtlCol="0">
            <a:spAutoFit/>
          </a:bodyPr>
          <a:lstStyle/>
          <a:p>
            <a:pPr marL="387985" marR="0" lvl="0" indent="0" defTabSz="914400" eaLnBrk="1" fontAlgn="auto" latinLnBrk="0" hangingPunct="1">
              <a:lnSpc>
                <a:spcPct val="100000"/>
              </a:lnSpc>
              <a:spcBef>
                <a:spcPts val="830"/>
              </a:spcBef>
              <a:spcAft>
                <a:spcPts val="0"/>
              </a:spcAft>
              <a:buClrTx/>
              <a:buSzTx/>
              <a:buFontTx/>
              <a:buNone/>
              <a:tabLst/>
              <a:defRPr/>
            </a:pPr>
            <a:r>
              <a:rPr kumimoji="0" sz="2000" b="1" i="0" u="none" strike="noStrike" kern="0" cap="none" spc="-25" normalizeH="0" baseline="0" noProof="0" dirty="0">
                <a:ln>
                  <a:noFill/>
                </a:ln>
                <a:solidFill>
                  <a:srgbClr val="404040"/>
                </a:solidFill>
                <a:effectLst/>
                <a:uLnTx/>
                <a:uFillTx/>
                <a:latin typeface="Arial"/>
                <a:cs typeface="Arial"/>
              </a:rPr>
              <a:t>ДЕЦ</a:t>
            </a:r>
            <a:endParaRPr kumimoji="0" sz="2000" b="0" i="0" u="none" strike="noStrike" kern="0" cap="none" spc="0" normalizeH="0" baseline="0" noProof="0">
              <a:ln>
                <a:noFill/>
              </a:ln>
              <a:solidFill>
                <a:sysClr val="windowText" lastClr="000000"/>
              </a:solidFill>
              <a:effectLst/>
              <a:uLnTx/>
              <a:uFillTx/>
              <a:latin typeface="Arial"/>
              <a:cs typeface="Arial"/>
            </a:endParaRPr>
          </a:p>
        </p:txBody>
      </p:sp>
      <p:sp>
        <p:nvSpPr>
          <p:cNvPr id="8" name="object 8"/>
          <p:cNvSpPr txBox="1"/>
          <p:nvPr/>
        </p:nvSpPr>
        <p:spPr>
          <a:xfrm>
            <a:off x="1912620" y="1987295"/>
            <a:ext cx="1537970" cy="553720"/>
          </a:xfrm>
          <a:prstGeom prst="rect">
            <a:avLst/>
          </a:prstGeom>
          <a:solidFill>
            <a:srgbClr val="FFFF99"/>
          </a:solidFill>
          <a:ln w="9144">
            <a:solidFill>
              <a:srgbClr val="00AF50"/>
            </a:solidFill>
          </a:ln>
        </p:spPr>
        <p:txBody>
          <a:bodyPr vert="horz" wrap="square" lIns="0" tIns="23495" rIns="0" bIns="0" rtlCol="0">
            <a:spAutoFit/>
          </a:bodyPr>
          <a:lstStyle/>
          <a:p>
            <a:pPr marL="181610" marR="111760" lvl="0" indent="-62865" defTabSz="914400" eaLnBrk="1" fontAlgn="auto" latinLnBrk="0" hangingPunct="1">
              <a:lnSpc>
                <a:spcPct val="107100"/>
              </a:lnSpc>
              <a:spcBef>
                <a:spcPts val="185"/>
              </a:spcBef>
              <a:spcAft>
                <a:spcPts val="0"/>
              </a:spcAft>
              <a:buClrTx/>
              <a:buSzTx/>
              <a:buFontTx/>
              <a:buNone/>
              <a:tabLst/>
              <a:defRPr/>
            </a:pPr>
            <a:r>
              <a:rPr kumimoji="0" sz="1400" b="1" i="0" u="none" strike="noStrike" kern="0" cap="none" spc="-10" normalizeH="0" baseline="0" noProof="0" dirty="0">
                <a:ln>
                  <a:noFill/>
                </a:ln>
                <a:solidFill>
                  <a:srgbClr val="001F5F"/>
                </a:solidFill>
                <a:effectLst/>
                <a:uLnTx/>
                <a:uFillTx/>
                <a:latin typeface="Arial"/>
                <a:cs typeface="Arial"/>
              </a:rPr>
              <a:t>Лист-</a:t>
            </a:r>
            <a:r>
              <a:rPr kumimoji="0" sz="1400" b="1" i="0" u="none" strike="noStrike" kern="0" cap="none" spc="0" normalizeH="0" baseline="0" noProof="0" dirty="0">
                <a:ln>
                  <a:noFill/>
                </a:ln>
                <a:solidFill>
                  <a:srgbClr val="001F5F"/>
                </a:solidFill>
                <a:effectLst/>
                <a:uLnTx/>
                <a:uFillTx/>
                <a:latin typeface="Arial"/>
                <a:cs typeface="Arial"/>
              </a:rPr>
              <a:t>заявка</a:t>
            </a:r>
            <a:r>
              <a:rPr kumimoji="0" sz="1400" b="1" i="0" u="none" strike="noStrike" kern="0" cap="none" spc="-25" normalizeH="0" baseline="0" noProof="0" dirty="0">
                <a:ln>
                  <a:noFill/>
                </a:ln>
                <a:solidFill>
                  <a:srgbClr val="001F5F"/>
                </a:solidFill>
                <a:effectLst/>
                <a:uLnTx/>
                <a:uFillTx/>
                <a:latin typeface="Arial"/>
                <a:cs typeface="Arial"/>
              </a:rPr>
              <a:t> та </a:t>
            </a:r>
            <a:r>
              <a:rPr kumimoji="0" sz="1400" b="1" i="0" u="none" strike="noStrike" kern="0" cap="none" spc="0" normalizeH="0" baseline="0" noProof="0" dirty="0">
                <a:ln>
                  <a:noFill/>
                </a:ln>
                <a:solidFill>
                  <a:srgbClr val="001F5F"/>
                </a:solidFill>
                <a:effectLst/>
                <a:uLnTx/>
                <a:uFillTx/>
                <a:latin typeface="Arial"/>
                <a:cs typeface="Arial"/>
              </a:rPr>
              <a:t>матеріали</a:t>
            </a:r>
            <a:r>
              <a:rPr kumimoji="0" sz="1400" b="1" i="0" u="none" strike="noStrike" kern="0" cap="none" spc="-85" normalizeH="0" baseline="0" noProof="0" dirty="0">
                <a:ln>
                  <a:noFill/>
                </a:ln>
                <a:solidFill>
                  <a:srgbClr val="001F5F"/>
                </a:solidFill>
                <a:effectLst/>
                <a:uLnTx/>
                <a:uFillTx/>
                <a:latin typeface="Arial"/>
                <a:cs typeface="Arial"/>
              </a:rPr>
              <a:t> </a:t>
            </a:r>
            <a:r>
              <a:rPr kumimoji="0" sz="1400" b="1" i="0" u="none" strike="noStrike" kern="0" cap="none" spc="-25" normalizeH="0" baseline="0" noProof="0" dirty="0">
                <a:ln>
                  <a:noFill/>
                </a:ln>
                <a:solidFill>
                  <a:srgbClr val="001F5F"/>
                </a:solidFill>
                <a:effectLst/>
                <a:uLnTx/>
                <a:uFillTx/>
                <a:latin typeface="Arial"/>
                <a:cs typeface="Arial"/>
              </a:rPr>
              <a:t>КД</a:t>
            </a:r>
            <a:endParaRPr kumimoji="0" sz="1400" b="0" i="0" u="none" strike="noStrike" kern="0" cap="none" spc="0" normalizeH="0" baseline="0" noProof="0">
              <a:ln>
                <a:noFill/>
              </a:ln>
              <a:solidFill>
                <a:sysClr val="windowText" lastClr="000000"/>
              </a:solidFill>
              <a:effectLst/>
              <a:uLnTx/>
              <a:uFillTx/>
              <a:latin typeface="Arial"/>
              <a:cs typeface="Arial"/>
            </a:endParaRPr>
          </a:p>
        </p:txBody>
      </p:sp>
      <p:sp>
        <p:nvSpPr>
          <p:cNvPr id="9" name="object 9"/>
          <p:cNvSpPr txBox="1"/>
          <p:nvPr/>
        </p:nvSpPr>
        <p:spPr>
          <a:xfrm>
            <a:off x="934211" y="3061716"/>
            <a:ext cx="3434079" cy="619125"/>
          </a:xfrm>
          <a:prstGeom prst="rect">
            <a:avLst/>
          </a:prstGeom>
          <a:solidFill>
            <a:srgbClr val="FFFF99"/>
          </a:solidFill>
          <a:ln w="9144">
            <a:solidFill>
              <a:srgbClr val="00AF50"/>
            </a:solidFill>
          </a:ln>
        </p:spPr>
        <p:txBody>
          <a:bodyPr vert="horz" wrap="square" lIns="0" tIns="38100" rIns="0" bIns="0" rtlCol="0">
            <a:spAutoFit/>
          </a:bodyPr>
          <a:lstStyle/>
          <a:p>
            <a:pPr marL="189230" marR="0" lvl="0" indent="0" defTabSz="914400" eaLnBrk="1" fontAlgn="auto" latinLnBrk="0" hangingPunct="1">
              <a:lnSpc>
                <a:spcPct val="100000"/>
              </a:lnSpc>
              <a:spcBef>
                <a:spcPts val="300"/>
              </a:spcBef>
              <a:spcAft>
                <a:spcPts val="0"/>
              </a:spcAft>
              <a:buClrTx/>
              <a:buSzTx/>
              <a:buFontTx/>
              <a:buNone/>
              <a:tabLst/>
              <a:defRPr/>
            </a:pPr>
            <a:r>
              <a:rPr kumimoji="0" sz="1600" b="1" i="0" u="none" strike="noStrike" kern="0" cap="none" spc="0" normalizeH="0" baseline="0" noProof="0" dirty="0">
                <a:ln>
                  <a:noFill/>
                </a:ln>
                <a:solidFill>
                  <a:srgbClr val="001F5F"/>
                </a:solidFill>
                <a:effectLst/>
                <a:uLnTx/>
                <a:uFillTx/>
                <a:latin typeface="Arial"/>
                <a:cs typeface="Arial"/>
              </a:rPr>
              <a:t>Оцінка</a:t>
            </a:r>
            <a:r>
              <a:rPr kumimoji="0" sz="1600" b="1" i="0" u="none" strike="noStrike" kern="0" cap="none" spc="-85" normalizeH="0" baseline="0" noProof="0" dirty="0">
                <a:ln>
                  <a:noFill/>
                </a:ln>
                <a:solidFill>
                  <a:srgbClr val="001F5F"/>
                </a:solidFill>
                <a:effectLst/>
                <a:uLnTx/>
                <a:uFillTx/>
                <a:latin typeface="Arial"/>
                <a:cs typeface="Arial"/>
              </a:rPr>
              <a:t> </a:t>
            </a:r>
            <a:r>
              <a:rPr kumimoji="0" sz="1600" b="1" i="0" u="none" strike="noStrike" kern="0" cap="none" spc="0" normalizeH="0" baseline="0" noProof="0" dirty="0">
                <a:ln>
                  <a:noFill/>
                </a:ln>
                <a:solidFill>
                  <a:srgbClr val="001F5F"/>
                </a:solidFill>
                <a:effectLst/>
                <a:uLnTx/>
                <a:uFillTx/>
                <a:latin typeface="Arial"/>
                <a:cs typeface="Arial"/>
              </a:rPr>
              <a:t>етичних,</a:t>
            </a:r>
            <a:r>
              <a:rPr kumimoji="0" sz="1600" b="1" i="0" u="none" strike="noStrike" kern="0" cap="none" spc="-60" normalizeH="0" baseline="0" noProof="0" dirty="0">
                <a:ln>
                  <a:noFill/>
                </a:ln>
                <a:solidFill>
                  <a:srgbClr val="001F5F"/>
                </a:solidFill>
                <a:effectLst/>
                <a:uLnTx/>
                <a:uFillTx/>
                <a:latin typeface="Arial"/>
                <a:cs typeface="Arial"/>
              </a:rPr>
              <a:t> </a:t>
            </a:r>
            <a:r>
              <a:rPr kumimoji="0" sz="1600" b="1" i="0" u="none" strike="noStrike" kern="0" cap="none" spc="0" normalizeH="0" baseline="0" noProof="0" dirty="0">
                <a:ln>
                  <a:noFill/>
                </a:ln>
                <a:solidFill>
                  <a:srgbClr val="001F5F"/>
                </a:solidFill>
                <a:effectLst/>
                <a:uLnTx/>
                <a:uFillTx/>
                <a:latin typeface="Arial"/>
                <a:cs typeface="Arial"/>
              </a:rPr>
              <a:t>моральних</a:t>
            </a:r>
            <a:r>
              <a:rPr kumimoji="0" sz="1600" b="1" i="0" u="none" strike="noStrike" kern="0" cap="none" spc="-70" normalizeH="0" baseline="0" noProof="0" dirty="0">
                <a:ln>
                  <a:noFill/>
                </a:ln>
                <a:solidFill>
                  <a:srgbClr val="001F5F"/>
                </a:solidFill>
                <a:effectLst/>
                <a:uLnTx/>
                <a:uFillTx/>
                <a:latin typeface="Arial"/>
                <a:cs typeface="Arial"/>
              </a:rPr>
              <a:t> </a:t>
            </a:r>
            <a:r>
              <a:rPr kumimoji="0" sz="1600" b="1" i="0" u="none" strike="noStrike" kern="0" cap="none" spc="-25" normalizeH="0" baseline="0" noProof="0" dirty="0">
                <a:ln>
                  <a:noFill/>
                </a:ln>
                <a:solidFill>
                  <a:srgbClr val="001F5F"/>
                </a:solidFill>
                <a:effectLst/>
                <a:uLnTx/>
                <a:uFillTx/>
                <a:latin typeface="Arial"/>
                <a:cs typeface="Arial"/>
              </a:rPr>
              <a:t>та</a:t>
            </a:r>
            <a:endParaRPr kumimoji="0" sz="1600" b="0" i="0" u="none" strike="noStrike" kern="0" cap="none" spc="0" normalizeH="0" baseline="0" noProof="0">
              <a:ln>
                <a:noFill/>
              </a:ln>
              <a:solidFill>
                <a:sysClr val="windowText" lastClr="000000"/>
              </a:solidFill>
              <a:effectLst/>
              <a:uLnTx/>
              <a:uFillTx/>
              <a:latin typeface="Arial"/>
              <a:cs typeface="Arial"/>
            </a:endParaRPr>
          </a:p>
          <a:p>
            <a:pPr marL="175260" marR="0" lvl="0" indent="0" defTabSz="914400" eaLnBrk="1" fontAlgn="auto" latinLnBrk="0" hangingPunct="1">
              <a:lnSpc>
                <a:spcPct val="100000"/>
              </a:lnSpc>
              <a:spcBef>
                <a:spcPts val="145"/>
              </a:spcBef>
              <a:spcAft>
                <a:spcPts val="0"/>
              </a:spcAft>
              <a:buClrTx/>
              <a:buSzTx/>
              <a:buFontTx/>
              <a:buNone/>
              <a:tabLst/>
              <a:defRPr/>
            </a:pPr>
            <a:r>
              <a:rPr kumimoji="0" sz="1600" b="1" i="0" u="none" strike="noStrike" kern="0" cap="none" spc="0" normalizeH="0" baseline="0" noProof="0" dirty="0">
                <a:ln>
                  <a:noFill/>
                </a:ln>
                <a:solidFill>
                  <a:srgbClr val="001F5F"/>
                </a:solidFill>
                <a:effectLst/>
                <a:uLnTx/>
                <a:uFillTx/>
                <a:latin typeface="Arial"/>
                <a:cs typeface="Arial"/>
              </a:rPr>
              <a:t>інших</a:t>
            </a:r>
            <a:r>
              <a:rPr kumimoji="0" sz="1600" b="1" i="0" u="none" strike="noStrike" kern="0" cap="none" spc="-35" normalizeH="0" baseline="0" noProof="0" dirty="0">
                <a:ln>
                  <a:noFill/>
                </a:ln>
                <a:solidFill>
                  <a:srgbClr val="001F5F"/>
                </a:solidFill>
                <a:effectLst/>
                <a:uLnTx/>
                <a:uFillTx/>
                <a:latin typeface="Arial"/>
                <a:cs typeface="Arial"/>
              </a:rPr>
              <a:t> </a:t>
            </a:r>
            <a:r>
              <a:rPr kumimoji="0" sz="1600" b="1" i="0" u="none" strike="noStrike" kern="0" cap="none" spc="0" normalizeH="0" baseline="0" noProof="0" dirty="0">
                <a:ln>
                  <a:noFill/>
                </a:ln>
                <a:solidFill>
                  <a:srgbClr val="001F5F"/>
                </a:solidFill>
                <a:effectLst/>
                <a:uLnTx/>
                <a:uFillTx/>
                <a:latin typeface="Arial"/>
                <a:cs typeface="Arial"/>
              </a:rPr>
              <a:t>аспектів</a:t>
            </a:r>
            <a:r>
              <a:rPr kumimoji="0" sz="1600" b="1" i="0" u="none" strike="noStrike" kern="0" cap="none" spc="-45" normalizeH="0" baseline="0" noProof="0" dirty="0">
                <a:ln>
                  <a:noFill/>
                </a:ln>
                <a:solidFill>
                  <a:srgbClr val="001F5F"/>
                </a:solidFill>
                <a:effectLst/>
                <a:uLnTx/>
                <a:uFillTx/>
                <a:latin typeface="Arial"/>
                <a:cs typeface="Arial"/>
              </a:rPr>
              <a:t> </a:t>
            </a:r>
            <a:r>
              <a:rPr kumimoji="0" sz="1600" b="1" i="0" u="none" strike="noStrike" kern="0" cap="none" spc="0" normalizeH="0" baseline="0" noProof="0" dirty="0">
                <a:ln>
                  <a:noFill/>
                </a:ln>
                <a:solidFill>
                  <a:srgbClr val="001F5F"/>
                </a:solidFill>
                <a:effectLst/>
                <a:uLnTx/>
                <a:uFillTx/>
                <a:latin typeface="Arial"/>
                <a:cs typeface="Arial"/>
              </a:rPr>
              <a:t>проведення</a:t>
            </a:r>
            <a:r>
              <a:rPr kumimoji="0" sz="1600" b="1" i="0" u="none" strike="noStrike" kern="0" cap="none" spc="-60" normalizeH="0" baseline="0" noProof="0" dirty="0">
                <a:ln>
                  <a:noFill/>
                </a:ln>
                <a:solidFill>
                  <a:srgbClr val="001F5F"/>
                </a:solidFill>
                <a:effectLst/>
                <a:uLnTx/>
                <a:uFillTx/>
                <a:latin typeface="Arial"/>
                <a:cs typeface="Arial"/>
              </a:rPr>
              <a:t> </a:t>
            </a:r>
            <a:r>
              <a:rPr kumimoji="0" sz="1600" b="1" i="0" u="none" strike="noStrike" kern="0" cap="none" spc="-25" normalizeH="0" baseline="0" noProof="0" dirty="0">
                <a:ln>
                  <a:noFill/>
                </a:ln>
                <a:solidFill>
                  <a:srgbClr val="001F5F"/>
                </a:solidFill>
                <a:effectLst/>
                <a:uLnTx/>
                <a:uFillTx/>
                <a:latin typeface="Arial"/>
                <a:cs typeface="Arial"/>
              </a:rPr>
              <a:t>КД</a:t>
            </a:r>
            <a:endParaRPr kumimoji="0" sz="1600" b="0" i="0" u="none" strike="noStrike" kern="0" cap="none" spc="0" normalizeH="0" baseline="0" noProof="0">
              <a:ln>
                <a:noFill/>
              </a:ln>
              <a:solidFill>
                <a:sysClr val="windowText" lastClr="000000"/>
              </a:solidFill>
              <a:effectLst/>
              <a:uLnTx/>
              <a:uFillTx/>
              <a:latin typeface="Arial"/>
              <a:cs typeface="Arial"/>
            </a:endParaRPr>
          </a:p>
        </p:txBody>
      </p:sp>
      <p:sp>
        <p:nvSpPr>
          <p:cNvPr id="10" name="object 10"/>
          <p:cNvSpPr txBox="1"/>
          <p:nvPr/>
        </p:nvSpPr>
        <p:spPr>
          <a:xfrm>
            <a:off x="1815083" y="4165091"/>
            <a:ext cx="1885314" cy="337185"/>
          </a:xfrm>
          <a:prstGeom prst="rect">
            <a:avLst/>
          </a:prstGeom>
          <a:solidFill>
            <a:srgbClr val="FFFF99"/>
          </a:solidFill>
          <a:ln w="9144">
            <a:solidFill>
              <a:srgbClr val="00737C"/>
            </a:solidFill>
          </a:ln>
        </p:spPr>
        <p:txBody>
          <a:bodyPr vert="horz" wrap="square" lIns="0" tIns="37465" rIns="0" bIns="0" rtlCol="0">
            <a:spAutoFit/>
          </a:bodyPr>
          <a:lstStyle/>
          <a:p>
            <a:pPr marL="207010" marR="0" lvl="0" indent="0" defTabSz="914400" eaLnBrk="1" fontAlgn="auto" latinLnBrk="0" hangingPunct="1">
              <a:lnSpc>
                <a:spcPct val="100000"/>
              </a:lnSpc>
              <a:spcBef>
                <a:spcPts val="295"/>
              </a:spcBef>
              <a:spcAft>
                <a:spcPts val="0"/>
              </a:spcAft>
              <a:buClrTx/>
              <a:buSzTx/>
              <a:buFontTx/>
              <a:buNone/>
              <a:tabLst/>
              <a:defRPr/>
            </a:pPr>
            <a:r>
              <a:rPr kumimoji="0" sz="1600" b="1" i="0" u="none" strike="noStrike" kern="0" cap="none" spc="0" normalizeH="0" baseline="0" noProof="0" dirty="0">
                <a:ln>
                  <a:noFill/>
                </a:ln>
                <a:solidFill>
                  <a:srgbClr val="001F5F"/>
                </a:solidFill>
                <a:effectLst/>
                <a:uLnTx/>
                <a:uFillTx/>
                <a:latin typeface="Arial"/>
                <a:cs typeface="Arial"/>
              </a:rPr>
              <a:t>Засідання</a:t>
            </a:r>
            <a:r>
              <a:rPr kumimoji="0" sz="1600" b="1" i="0" u="none" strike="noStrike" kern="0" cap="none" spc="-55" normalizeH="0" baseline="0" noProof="0" dirty="0">
                <a:ln>
                  <a:noFill/>
                </a:ln>
                <a:solidFill>
                  <a:srgbClr val="001F5F"/>
                </a:solidFill>
                <a:effectLst/>
                <a:uLnTx/>
                <a:uFillTx/>
                <a:latin typeface="Arial"/>
                <a:cs typeface="Arial"/>
              </a:rPr>
              <a:t> </a:t>
            </a:r>
            <a:r>
              <a:rPr kumimoji="0" sz="1600" b="1" i="0" u="none" strike="noStrike" kern="0" cap="none" spc="-25" normalizeH="0" baseline="0" noProof="0" dirty="0">
                <a:ln>
                  <a:noFill/>
                </a:ln>
                <a:solidFill>
                  <a:srgbClr val="001F5F"/>
                </a:solidFill>
                <a:effectLst/>
                <a:uLnTx/>
                <a:uFillTx/>
                <a:latin typeface="Arial"/>
                <a:cs typeface="Arial"/>
              </a:rPr>
              <a:t>ЛЕК</a:t>
            </a:r>
            <a:endParaRPr kumimoji="0" sz="1600" b="0" i="0" u="none" strike="noStrike" kern="0" cap="none" spc="0" normalizeH="0" baseline="0" noProof="0">
              <a:ln>
                <a:noFill/>
              </a:ln>
              <a:solidFill>
                <a:sysClr val="windowText" lastClr="000000"/>
              </a:solidFill>
              <a:effectLst/>
              <a:uLnTx/>
              <a:uFillTx/>
              <a:latin typeface="Arial"/>
              <a:cs typeface="Arial"/>
            </a:endParaRPr>
          </a:p>
        </p:txBody>
      </p:sp>
      <p:sp>
        <p:nvSpPr>
          <p:cNvPr id="11" name="object 11"/>
          <p:cNvSpPr txBox="1"/>
          <p:nvPr/>
        </p:nvSpPr>
        <p:spPr>
          <a:xfrm>
            <a:off x="1603247" y="4922520"/>
            <a:ext cx="2399030" cy="553720"/>
          </a:xfrm>
          <a:prstGeom prst="rect">
            <a:avLst/>
          </a:prstGeom>
          <a:solidFill>
            <a:srgbClr val="FFFF99"/>
          </a:solidFill>
          <a:ln w="9144">
            <a:solidFill>
              <a:srgbClr val="00737C"/>
            </a:solidFill>
          </a:ln>
        </p:spPr>
        <p:txBody>
          <a:bodyPr vert="horz" wrap="square" lIns="0" tIns="24765" rIns="0" bIns="0" rtlCol="0">
            <a:spAutoFit/>
          </a:bodyPr>
          <a:lstStyle/>
          <a:p>
            <a:pPr marL="518795" marR="189865" lvl="0" indent="-321945" defTabSz="914400" eaLnBrk="1" fontAlgn="auto" latinLnBrk="0" hangingPunct="1">
              <a:lnSpc>
                <a:spcPct val="107100"/>
              </a:lnSpc>
              <a:spcBef>
                <a:spcPts val="195"/>
              </a:spcBef>
              <a:spcAft>
                <a:spcPts val="0"/>
              </a:spcAft>
              <a:buClrTx/>
              <a:buSzTx/>
              <a:buFontTx/>
              <a:buNone/>
              <a:tabLst/>
              <a:defRPr/>
            </a:pPr>
            <a:r>
              <a:rPr kumimoji="0" sz="1400" b="1" i="0" u="none" strike="noStrike" kern="0" cap="none" spc="0" normalizeH="0" baseline="0" noProof="0" dirty="0">
                <a:ln>
                  <a:noFill/>
                </a:ln>
                <a:solidFill>
                  <a:srgbClr val="001F5F"/>
                </a:solidFill>
                <a:effectLst/>
                <a:uLnTx/>
                <a:uFillTx/>
                <a:latin typeface="Arial"/>
                <a:cs typeface="Arial"/>
              </a:rPr>
              <a:t>Схвалення</a:t>
            </a:r>
            <a:r>
              <a:rPr kumimoji="0" sz="1400" b="1" i="0" u="none" strike="noStrike" kern="0" cap="none" spc="-50" normalizeH="0" baseline="0" noProof="0" dirty="0">
                <a:ln>
                  <a:noFill/>
                </a:ln>
                <a:solidFill>
                  <a:srgbClr val="001F5F"/>
                </a:solidFill>
                <a:effectLst/>
                <a:uLnTx/>
                <a:uFillTx/>
                <a:latin typeface="Arial"/>
                <a:cs typeface="Arial"/>
              </a:rPr>
              <a:t> </a:t>
            </a:r>
            <a:r>
              <a:rPr kumimoji="0" sz="1400" b="1" i="0" u="none" strike="noStrike" kern="0" cap="none" spc="0" normalizeH="0" baseline="0" noProof="0" dirty="0">
                <a:ln>
                  <a:noFill/>
                </a:ln>
                <a:solidFill>
                  <a:srgbClr val="001F5F"/>
                </a:solidFill>
                <a:effectLst/>
                <a:uLnTx/>
                <a:uFillTx/>
                <a:latin typeface="Arial"/>
                <a:cs typeface="Arial"/>
              </a:rPr>
              <a:t>КД</a:t>
            </a:r>
            <a:r>
              <a:rPr kumimoji="0" sz="1400" b="1" i="0" u="none" strike="noStrike" kern="0" cap="none" spc="-45" normalizeH="0" baseline="0" noProof="0" dirty="0">
                <a:ln>
                  <a:noFill/>
                </a:ln>
                <a:solidFill>
                  <a:srgbClr val="001F5F"/>
                </a:solidFill>
                <a:effectLst/>
                <a:uLnTx/>
                <a:uFillTx/>
                <a:latin typeface="Arial"/>
                <a:cs typeface="Arial"/>
              </a:rPr>
              <a:t> </a:t>
            </a:r>
            <a:r>
              <a:rPr kumimoji="0" sz="1400" b="0" i="1" u="none" strike="noStrike" kern="0" cap="none" spc="0" normalizeH="0" baseline="0" noProof="0" dirty="0">
                <a:ln>
                  <a:noFill/>
                </a:ln>
                <a:solidFill>
                  <a:srgbClr val="001F5F"/>
                </a:solidFill>
                <a:effectLst/>
                <a:uLnTx/>
                <a:uFillTx/>
                <a:latin typeface="Arial"/>
                <a:cs typeface="Arial"/>
              </a:rPr>
              <a:t>(витяг</a:t>
            </a:r>
            <a:r>
              <a:rPr kumimoji="0" sz="1400" b="0" i="1" u="none" strike="noStrike" kern="0" cap="none" spc="-65" normalizeH="0" baseline="0" noProof="0" dirty="0">
                <a:ln>
                  <a:noFill/>
                </a:ln>
                <a:solidFill>
                  <a:srgbClr val="001F5F"/>
                </a:solidFill>
                <a:effectLst/>
                <a:uLnTx/>
                <a:uFillTx/>
                <a:latin typeface="Arial"/>
                <a:cs typeface="Arial"/>
              </a:rPr>
              <a:t> </a:t>
            </a:r>
            <a:r>
              <a:rPr kumimoji="0" sz="1400" b="0" i="1" u="none" strike="noStrike" kern="0" cap="none" spc="-50" normalizeH="0" baseline="0" noProof="0" dirty="0">
                <a:ln>
                  <a:noFill/>
                </a:ln>
                <a:solidFill>
                  <a:srgbClr val="001F5F"/>
                </a:solidFill>
                <a:effectLst/>
                <a:uLnTx/>
                <a:uFillTx/>
                <a:latin typeface="Arial"/>
                <a:cs typeface="Arial"/>
              </a:rPr>
              <a:t>з </a:t>
            </a:r>
            <a:r>
              <a:rPr kumimoji="0" sz="1400" b="0" i="1" u="none" strike="noStrike" kern="0" cap="none" spc="-10" normalizeH="0" baseline="0" noProof="0" dirty="0">
                <a:ln>
                  <a:noFill/>
                </a:ln>
                <a:solidFill>
                  <a:srgbClr val="001F5F"/>
                </a:solidFill>
                <a:effectLst/>
                <a:uLnTx/>
                <a:uFillTx/>
                <a:latin typeface="Arial"/>
                <a:cs typeface="Arial"/>
              </a:rPr>
              <a:t>протоколу</a:t>
            </a:r>
            <a:r>
              <a:rPr kumimoji="0" sz="1400" b="0" i="1" u="none" strike="noStrike" kern="0" cap="none" spc="-45" normalizeH="0" baseline="0" noProof="0" dirty="0">
                <a:ln>
                  <a:noFill/>
                </a:ln>
                <a:solidFill>
                  <a:srgbClr val="001F5F"/>
                </a:solidFill>
                <a:effectLst/>
                <a:uLnTx/>
                <a:uFillTx/>
                <a:latin typeface="Arial"/>
                <a:cs typeface="Arial"/>
              </a:rPr>
              <a:t> </a:t>
            </a:r>
            <a:r>
              <a:rPr kumimoji="0" sz="1400" b="0" i="1" u="none" strike="noStrike" kern="0" cap="none" spc="-20" normalizeH="0" baseline="0" noProof="0" dirty="0">
                <a:ln>
                  <a:noFill/>
                </a:ln>
                <a:solidFill>
                  <a:srgbClr val="001F5F"/>
                </a:solidFill>
                <a:effectLst/>
                <a:uLnTx/>
                <a:uFillTx/>
                <a:latin typeface="Arial"/>
                <a:cs typeface="Arial"/>
              </a:rPr>
              <a:t>ЛЕК)</a:t>
            </a:r>
            <a:endParaRPr kumimoji="0" sz="1400" b="0" i="0" u="none" strike="noStrike" kern="0" cap="none" spc="0" normalizeH="0" baseline="0" noProof="0">
              <a:ln>
                <a:noFill/>
              </a:ln>
              <a:solidFill>
                <a:sysClr val="windowText" lastClr="000000"/>
              </a:solidFill>
              <a:effectLst/>
              <a:uLnTx/>
              <a:uFillTx/>
              <a:latin typeface="Arial"/>
              <a:cs typeface="Arial"/>
            </a:endParaRPr>
          </a:p>
        </p:txBody>
      </p:sp>
      <p:sp>
        <p:nvSpPr>
          <p:cNvPr id="12" name="object 12"/>
          <p:cNvSpPr txBox="1"/>
          <p:nvPr/>
        </p:nvSpPr>
        <p:spPr>
          <a:xfrm>
            <a:off x="1709927" y="5835396"/>
            <a:ext cx="2186940" cy="553720"/>
          </a:xfrm>
          <a:prstGeom prst="rect">
            <a:avLst/>
          </a:prstGeom>
          <a:solidFill>
            <a:srgbClr val="92D050"/>
          </a:solidFill>
          <a:ln w="9144">
            <a:solidFill>
              <a:srgbClr val="00737C"/>
            </a:solidFill>
          </a:ln>
        </p:spPr>
        <p:txBody>
          <a:bodyPr vert="horz" wrap="square" lIns="0" tIns="24765" rIns="0" bIns="0" rtlCol="0">
            <a:spAutoFit/>
          </a:bodyPr>
          <a:lstStyle/>
          <a:p>
            <a:pPr marL="632460" marR="195580" lvl="0" indent="-431800" defTabSz="914400" eaLnBrk="1" fontAlgn="auto" latinLnBrk="0" hangingPunct="1">
              <a:lnSpc>
                <a:spcPct val="107100"/>
              </a:lnSpc>
              <a:spcBef>
                <a:spcPts val="195"/>
              </a:spcBef>
              <a:spcAft>
                <a:spcPts val="0"/>
              </a:spcAft>
              <a:buClrTx/>
              <a:buSzTx/>
              <a:buFontTx/>
              <a:buNone/>
              <a:tabLst/>
              <a:defRPr/>
            </a:pPr>
            <a:r>
              <a:rPr kumimoji="0" sz="1400" b="1" i="0" u="none" strike="noStrike" kern="0" cap="none" spc="-10" normalizeH="0" baseline="0" noProof="0" dirty="0">
                <a:ln>
                  <a:noFill/>
                </a:ln>
                <a:solidFill>
                  <a:srgbClr val="001F5F"/>
                </a:solidFill>
                <a:effectLst/>
                <a:uLnTx/>
                <a:uFillTx/>
                <a:latin typeface="Arial"/>
                <a:cs typeface="Arial"/>
              </a:rPr>
              <a:t>Протокол</a:t>
            </a:r>
            <a:r>
              <a:rPr kumimoji="0" sz="1400" b="1" i="0" u="none" strike="noStrike" kern="0" cap="none" spc="-20" normalizeH="0" baseline="0" noProof="0" dirty="0">
                <a:ln>
                  <a:noFill/>
                </a:ln>
                <a:solidFill>
                  <a:srgbClr val="001F5F"/>
                </a:solidFill>
                <a:effectLst/>
                <a:uLnTx/>
                <a:uFillTx/>
                <a:latin typeface="Arial"/>
                <a:cs typeface="Arial"/>
              </a:rPr>
              <a:t> </a:t>
            </a:r>
            <a:r>
              <a:rPr kumimoji="0" sz="1400" b="1" i="0" u="none" strike="noStrike" kern="0" cap="none" spc="0" normalizeH="0" baseline="0" noProof="0" dirty="0">
                <a:ln>
                  <a:noFill/>
                </a:ln>
                <a:solidFill>
                  <a:srgbClr val="001F5F"/>
                </a:solidFill>
                <a:effectLst/>
                <a:uLnTx/>
                <a:uFillTx/>
                <a:latin typeface="Arial"/>
                <a:cs typeface="Arial"/>
              </a:rPr>
              <a:t>КД</a:t>
            </a:r>
            <a:r>
              <a:rPr kumimoji="0" sz="1400" b="1" i="0" u="none" strike="noStrike" kern="0" cap="none" spc="-35" normalizeH="0" baseline="0" noProof="0" dirty="0">
                <a:ln>
                  <a:noFill/>
                </a:ln>
                <a:solidFill>
                  <a:srgbClr val="001F5F"/>
                </a:solidFill>
                <a:effectLst/>
                <a:uLnTx/>
                <a:uFillTx/>
                <a:latin typeface="Arial"/>
                <a:cs typeface="Arial"/>
              </a:rPr>
              <a:t> </a:t>
            </a:r>
            <a:r>
              <a:rPr kumimoji="0" sz="1400" b="1" i="0" u="none" strike="noStrike" kern="0" cap="none" spc="0" normalizeH="0" baseline="0" noProof="0" dirty="0">
                <a:ln>
                  <a:noFill/>
                </a:ln>
                <a:solidFill>
                  <a:srgbClr val="001F5F"/>
                </a:solidFill>
                <a:effectLst/>
                <a:uLnTx/>
                <a:uFillTx/>
                <a:latin typeface="Arial"/>
                <a:cs typeface="Arial"/>
              </a:rPr>
              <a:t>–</a:t>
            </a:r>
            <a:r>
              <a:rPr kumimoji="0" sz="1400" b="1" i="0" u="none" strike="noStrike" kern="0" cap="none" spc="-35" normalizeH="0" baseline="0" noProof="0" dirty="0">
                <a:ln>
                  <a:noFill/>
                </a:ln>
                <a:solidFill>
                  <a:srgbClr val="001F5F"/>
                </a:solidFill>
                <a:effectLst/>
                <a:uLnTx/>
                <a:uFillTx/>
                <a:latin typeface="Arial"/>
                <a:cs typeface="Arial"/>
              </a:rPr>
              <a:t> </a:t>
            </a:r>
            <a:r>
              <a:rPr kumimoji="0" sz="1400" b="1" i="0" u="none" strike="noStrike" kern="0" cap="none" spc="0" normalizeH="0" baseline="0" noProof="0" dirty="0">
                <a:ln>
                  <a:noFill/>
                </a:ln>
                <a:solidFill>
                  <a:srgbClr val="001F5F"/>
                </a:solidFill>
                <a:effectLst/>
                <a:uLnTx/>
                <a:uFillTx/>
                <a:latin typeface="Arial"/>
                <a:cs typeface="Arial"/>
              </a:rPr>
              <a:t>30</a:t>
            </a:r>
            <a:r>
              <a:rPr kumimoji="0" sz="1400" b="1" i="0" u="none" strike="noStrike" kern="0" cap="none" spc="-40" normalizeH="0" baseline="0" noProof="0" dirty="0">
                <a:ln>
                  <a:noFill/>
                </a:ln>
                <a:solidFill>
                  <a:srgbClr val="001F5F"/>
                </a:solidFill>
                <a:effectLst/>
                <a:uLnTx/>
                <a:uFillTx/>
                <a:latin typeface="Arial"/>
                <a:cs typeface="Arial"/>
              </a:rPr>
              <a:t> </a:t>
            </a:r>
            <a:r>
              <a:rPr kumimoji="0" sz="1400" b="1" i="0" u="none" strike="noStrike" kern="0" cap="none" spc="-25" normalizeH="0" baseline="0" noProof="0" dirty="0">
                <a:ln>
                  <a:noFill/>
                </a:ln>
                <a:solidFill>
                  <a:srgbClr val="001F5F"/>
                </a:solidFill>
                <a:effectLst/>
                <a:uLnTx/>
                <a:uFillTx/>
                <a:latin typeface="Arial"/>
                <a:cs typeface="Arial"/>
              </a:rPr>
              <a:t>дн </a:t>
            </a:r>
            <a:r>
              <a:rPr kumimoji="0" sz="1400" b="1" i="0" u="none" strike="noStrike" kern="0" cap="none" spc="0" normalizeH="0" baseline="0" noProof="0" dirty="0">
                <a:ln>
                  <a:noFill/>
                </a:ln>
                <a:solidFill>
                  <a:srgbClr val="001F5F"/>
                </a:solidFill>
                <a:effectLst/>
                <a:uLnTx/>
                <a:uFillTx/>
                <a:latin typeface="Arial"/>
                <a:cs typeface="Arial"/>
              </a:rPr>
              <a:t>СП</a:t>
            </a:r>
            <a:r>
              <a:rPr kumimoji="0" sz="1400" b="1" i="0" u="none" strike="noStrike" kern="0" cap="none" spc="-5" normalizeH="0" baseline="0" noProof="0" dirty="0">
                <a:ln>
                  <a:noFill/>
                </a:ln>
                <a:solidFill>
                  <a:srgbClr val="001F5F"/>
                </a:solidFill>
                <a:effectLst/>
                <a:uLnTx/>
                <a:uFillTx/>
                <a:latin typeface="Arial"/>
                <a:cs typeface="Arial"/>
              </a:rPr>
              <a:t> </a:t>
            </a:r>
            <a:r>
              <a:rPr kumimoji="0" sz="1400" b="1" i="0" u="none" strike="noStrike" kern="0" cap="none" spc="0" normalizeH="0" baseline="0" noProof="0" dirty="0">
                <a:ln>
                  <a:noFill/>
                </a:ln>
                <a:solidFill>
                  <a:srgbClr val="001F5F"/>
                </a:solidFill>
                <a:effectLst/>
                <a:uLnTx/>
                <a:uFillTx/>
                <a:latin typeface="Arial"/>
                <a:cs typeface="Arial"/>
              </a:rPr>
              <a:t>–</a:t>
            </a:r>
            <a:r>
              <a:rPr kumimoji="0" sz="1400" b="1" i="0" u="none" strike="noStrike" kern="0" cap="none" spc="-15" normalizeH="0" baseline="0" noProof="0" dirty="0">
                <a:ln>
                  <a:noFill/>
                </a:ln>
                <a:solidFill>
                  <a:srgbClr val="001F5F"/>
                </a:solidFill>
                <a:effectLst/>
                <a:uLnTx/>
                <a:uFillTx/>
                <a:latin typeface="Arial"/>
                <a:cs typeface="Arial"/>
              </a:rPr>
              <a:t> </a:t>
            </a:r>
            <a:r>
              <a:rPr kumimoji="0" sz="1400" b="1" i="0" u="none" strike="noStrike" kern="0" cap="none" spc="0" normalizeH="0" baseline="0" noProof="0" dirty="0">
                <a:ln>
                  <a:noFill/>
                </a:ln>
                <a:solidFill>
                  <a:srgbClr val="001F5F"/>
                </a:solidFill>
                <a:effectLst/>
                <a:uLnTx/>
                <a:uFillTx/>
                <a:latin typeface="Arial"/>
                <a:cs typeface="Arial"/>
              </a:rPr>
              <a:t>10</a:t>
            </a:r>
            <a:r>
              <a:rPr kumimoji="0" sz="1400" b="1" i="0" u="none" strike="noStrike" kern="0" cap="none" spc="-30" normalizeH="0" baseline="0" noProof="0" dirty="0">
                <a:ln>
                  <a:noFill/>
                </a:ln>
                <a:solidFill>
                  <a:srgbClr val="001F5F"/>
                </a:solidFill>
                <a:effectLst/>
                <a:uLnTx/>
                <a:uFillTx/>
                <a:latin typeface="Arial"/>
                <a:cs typeface="Arial"/>
              </a:rPr>
              <a:t> </a:t>
            </a:r>
            <a:r>
              <a:rPr kumimoji="0" sz="1400" b="1" i="0" u="none" strike="noStrike" kern="0" cap="none" spc="-25" normalizeH="0" baseline="0" noProof="0" dirty="0">
                <a:ln>
                  <a:noFill/>
                </a:ln>
                <a:solidFill>
                  <a:srgbClr val="001F5F"/>
                </a:solidFill>
                <a:effectLst/>
                <a:uLnTx/>
                <a:uFillTx/>
                <a:latin typeface="Arial"/>
                <a:cs typeface="Arial"/>
              </a:rPr>
              <a:t>дн</a:t>
            </a:r>
            <a:endParaRPr kumimoji="0" sz="1400" b="0" i="0" u="none" strike="noStrike" kern="0" cap="none" spc="0" normalizeH="0" baseline="0" noProof="0">
              <a:ln>
                <a:noFill/>
              </a:ln>
              <a:solidFill>
                <a:sysClr val="windowText" lastClr="000000"/>
              </a:solidFill>
              <a:effectLst/>
              <a:uLnTx/>
              <a:uFillTx/>
              <a:latin typeface="Arial"/>
              <a:cs typeface="Arial"/>
            </a:endParaRPr>
          </a:p>
        </p:txBody>
      </p:sp>
      <p:sp>
        <p:nvSpPr>
          <p:cNvPr id="13" name="object 13"/>
          <p:cNvSpPr/>
          <p:nvPr/>
        </p:nvSpPr>
        <p:spPr>
          <a:xfrm>
            <a:off x="4002785" y="1126871"/>
            <a:ext cx="600710" cy="208915"/>
          </a:xfrm>
          <a:custGeom>
            <a:avLst/>
            <a:gdLst/>
            <a:ahLst/>
            <a:cxnLst/>
            <a:rect l="l" t="t" r="r" b="b"/>
            <a:pathLst>
              <a:path w="600710" h="208915">
                <a:moveTo>
                  <a:pt x="70865" y="125349"/>
                </a:moveTo>
                <a:lnTo>
                  <a:pt x="0" y="191896"/>
                </a:lnTo>
                <a:lnTo>
                  <a:pt x="95630" y="208661"/>
                </a:lnTo>
                <a:lnTo>
                  <a:pt x="88609" y="185038"/>
                </a:lnTo>
                <a:lnTo>
                  <a:pt x="73533" y="185038"/>
                </a:lnTo>
                <a:lnTo>
                  <a:pt x="65277" y="157352"/>
                </a:lnTo>
                <a:lnTo>
                  <a:pt x="79132" y="153158"/>
                </a:lnTo>
                <a:lnTo>
                  <a:pt x="70865" y="125349"/>
                </a:lnTo>
                <a:close/>
              </a:path>
              <a:path w="600710" h="208915">
                <a:moveTo>
                  <a:pt x="79132" y="153158"/>
                </a:moveTo>
                <a:lnTo>
                  <a:pt x="65277" y="157352"/>
                </a:lnTo>
                <a:lnTo>
                  <a:pt x="73533" y="185038"/>
                </a:lnTo>
                <a:lnTo>
                  <a:pt x="87381" y="180909"/>
                </a:lnTo>
                <a:lnTo>
                  <a:pt x="79132" y="153158"/>
                </a:lnTo>
                <a:close/>
              </a:path>
              <a:path w="600710" h="208915">
                <a:moveTo>
                  <a:pt x="87381" y="180909"/>
                </a:moveTo>
                <a:lnTo>
                  <a:pt x="73533" y="185038"/>
                </a:lnTo>
                <a:lnTo>
                  <a:pt x="88609" y="185038"/>
                </a:lnTo>
                <a:lnTo>
                  <a:pt x="87381" y="180909"/>
                </a:lnTo>
                <a:close/>
              </a:path>
              <a:path w="600710" h="208915">
                <a:moveTo>
                  <a:pt x="92963" y="148970"/>
                </a:moveTo>
                <a:lnTo>
                  <a:pt x="79132" y="153158"/>
                </a:lnTo>
                <a:lnTo>
                  <a:pt x="87381" y="180909"/>
                </a:lnTo>
                <a:lnTo>
                  <a:pt x="101218" y="176783"/>
                </a:lnTo>
                <a:lnTo>
                  <a:pt x="92963" y="148970"/>
                </a:lnTo>
                <a:close/>
              </a:path>
              <a:path w="600710" h="208915">
                <a:moveTo>
                  <a:pt x="148462" y="132461"/>
                </a:moveTo>
                <a:lnTo>
                  <a:pt x="120776" y="140715"/>
                </a:lnTo>
                <a:lnTo>
                  <a:pt x="129031" y="168528"/>
                </a:lnTo>
                <a:lnTo>
                  <a:pt x="156717" y="160146"/>
                </a:lnTo>
                <a:lnTo>
                  <a:pt x="148462" y="132461"/>
                </a:lnTo>
                <a:close/>
              </a:path>
              <a:path w="600710" h="208915">
                <a:moveTo>
                  <a:pt x="203962" y="115950"/>
                </a:moveTo>
                <a:lnTo>
                  <a:pt x="176275" y="124205"/>
                </a:lnTo>
                <a:lnTo>
                  <a:pt x="184530" y="151891"/>
                </a:lnTo>
                <a:lnTo>
                  <a:pt x="212216" y="143637"/>
                </a:lnTo>
                <a:lnTo>
                  <a:pt x="203962" y="115950"/>
                </a:lnTo>
                <a:close/>
              </a:path>
              <a:path w="600710" h="208915">
                <a:moveTo>
                  <a:pt x="259461" y="99313"/>
                </a:moveTo>
                <a:lnTo>
                  <a:pt x="231775" y="107568"/>
                </a:lnTo>
                <a:lnTo>
                  <a:pt x="240029" y="135381"/>
                </a:lnTo>
                <a:lnTo>
                  <a:pt x="267715" y="127126"/>
                </a:lnTo>
                <a:lnTo>
                  <a:pt x="259461" y="99313"/>
                </a:lnTo>
                <a:close/>
              </a:path>
              <a:path w="600710" h="208915">
                <a:moveTo>
                  <a:pt x="314960" y="82803"/>
                </a:moveTo>
                <a:lnTo>
                  <a:pt x="287147" y="91058"/>
                </a:lnTo>
                <a:lnTo>
                  <a:pt x="295528" y="118871"/>
                </a:lnTo>
                <a:lnTo>
                  <a:pt x="323214" y="110489"/>
                </a:lnTo>
                <a:lnTo>
                  <a:pt x="314960" y="82803"/>
                </a:lnTo>
                <a:close/>
              </a:path>
              <a:path w="600710" h="208915">
                <a:moveTo>
                  <a:pt x="370459" y="66293"/>
                </a:moveTo>
                <a:lnTo>
                  <a:pt x="342646" y="74549"/>
                </a:lnTo>
                <a:lnTo>
                  <a:pt x="351027" y="102234"/>
                </a:lnTo>
                <a:lnTo>
                  <a:pt x="378713" y="93979"/>
                </a:lnTo>
                <a:lnTo>
                  <a:pt x="370459" y="66293"/>
                </a:lnTo>
                <a:close/>
              </a:path>
              <a:path w="600710" h="208915">
                <a:moveTo>
                  <a:pt x="425958" y="49656"/>
                </a:moveTo>
                <a:lnTo>
                  <a:pt x="398144" y="57912"/>
                </a:lnTo>
                <a:lnTo>
                  <a:pt x="406526" y="85725"/>
                </a:lnTo>
                <a:lnTo>
                  <a:pt x="434213" y="77469"/>
                </a:lnTo>
                <a:lnTo>
                  <a:pt x="425958" y="49656"/>
                </a:lnTo>
                <a:close/>
              </a:path>
              <a:path w="600710" h="208915">
                <a:moveTo>
                  <a:pt x="481456" y="33146"/>
                </a:moveTo>
                <a:lnTo>
                  <a:pt x="453643" y="41401"/>
                </a:lnTo>
                <a:lnTo>
                  <a:pt x="462025" y="69214"/>
                </a:lnTo>
                <a:lnTo>
                  <a:pt x="489712" y="60832"/>
                </a:lnTo>
                <a:lnTo>
                  <a:pt x="481456" y="33146"/>
                </a:lnTo>
                <a:close/>
              </a:path>
              <a:path w="600710" h="208915">
                <a:moveTo>
                  <a:pt x="536955" y="16509"/>
                </a:moveTo>
                <a:lnTo>
                  <a:pt x="509142" y="24891"/>
                </a:lnTo>
                <a:lnTo>
                  <a:pt x="517525" y="52577"/>
                </a:lnTo>
                <a:lnTo>
                  <a:pt x="545211" y="44323"/>
                </a:lnTo>
                <a:lnTo>
                  <a:pt x="536955" y="16509"/>
                </a:lnTo>
                <a:close/>
              </a:path>
              <a:path w="600710" h="208915">
                <a:moveTo>
                  <a:pt x="592454" y="0"/>
                </a:moveTo>
                <a:lnTo>
                  <a:pt x="564641" y="8254"/>
                </a:lnTo>
                <a:lnTo>
                  <a:pt x="573024" y="36067"/>
                </a:lnTo>
                <a:lnTo>
                  <a:pt x="600710" y="27812"/>
                </a:lnTo>
                <a:lnTo>
                  <a:pt x="592454" y="0"/>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 name="object 14"/>
          <p:cNvSpPr/>
          <p:nvPr/>
        </p:nvSpPr>
        <p:spPr>
          <a:xfrm>
            <a:off x="6779259" y="1047496"/>
            <a:ext cx="607695" cy="186690"/>
          </a:xfrm>
          <a:custGeom>
            <a:avLst/>
            <a:gdLst/>
            <a:ahLst/>
            <a:cxnLst/>
            <a:rect l="l" t="t" r="r" b="b"/>
            <a:pathLst>
              <a:path w="607695" h="186690">
                <a:moveTo>
                  <a:pt x="519596" y="158379"/>
                </a:moveTo>
                <a:lnTo>
                  <a:pt x="512572" y="186436"/>
                </a:lnTo>
                <a:lnTo>
                  <a:pt x="607314" y="165480"/>
                </a:lnTo>
                <a:lnTo>
                  <a:pt x="603172" y="161925"/>
                </a:lnTo>
                <a:lnTo>
                  <a:pt x="533654" y="161925"/>
                </a:lnTo>
                <a:lnTo>
                  <a:pt x="519596" y="158379"/>
                </a:lnTo>
                <a:close/>
              </a:path>
              <a:path w="607695" h="186690">
                <a:moveTo>
                  <a:pt x="526640" y="130247"/>
                </a:moveTo>
                <a:lnTo>
                  <a:pt x="519596" y="158379"/>
                </a:lnTo>
                <a:lnTo>
                  <a:pt x="533654" y="161925"/>
                </a:lnTo>
                <a:lnTo>
                  <a:pt x="540639" y="133730"/>
                </a:lnTo>
                <a:lnTo>
                  <a:pt x="526640" y="130247"/>
                </a:lnTo>
                <a:close/>
              </a:path>
              <a:path w="607695" h="186690">
                <a:moveTo>
                  <a:pt x="533654" y="102234"/>
                </a:moveTo>
                <a:lnTo>
                  <a:pt x="526640" y="130247"/>
                </a:lnTo>
                <a:lnTo>
                  <a:pt x="540639" y="133730"/>
                </a:lnTo>
                <a:lnTo>
                  <a:pt x="533654" y="161925"/>
                </a:lnTo>
                <a:lnTo>
                  <a:pt x="603172" y="161925"/>
                </a:lnTo>
                <a:lnTo>
                  <a:pt x="533654" y="102234"/>
                </a:lnTo>
                <a:close/>
              </a:path>
              <a:path w="607695" h="186690">
                <a:moveTo>
                  <a:pt x="512572" y="126745"/>
                </a:moveTo>
                <a:lnTo>
                  <a:pt x="505460" y="154812"/>
                </a:lnTo>
                <a:lnTo>
                  <a:pt x="519596" y="158379"/>
                </a:lnTo>
                <a:lnTo>
                  <a:pt x="526640" y="130247"/>
                </a:lnTo>
                <a:lnTo>
                  <a:pt x="512572" y="126745"/>
                </a:lnTo>
                <a:close/>
              </a:path>
              <a:path w="607695" h="186690">
                <a:moveTo>
                  <a:pt x="456438" y="112649"/>
                </a:moveTo>
                <a:lnTo>
                  <a:pt x="449325" y="140715"/>
                </a:lnTo>
                <a:lnTo>
                  <a:pt x="477393" y="147827"/>
                </a:lnTo>
                <a:lnTo>
                  <a:pt x="484505" y="119761"/>
                </a:lnTo>
                <a:lnTo>
                  <a:pt x="456438" y="112649"/>
                </a:lnTo>
                <a:close/>
              </a:path>
              <a:path w="607695" h="186690">
                <a:moveTo>
                  <a:pt x="400176" y="98551"/>
                </a:moveTo>
                <a:lnTo>
                  <a:pt x="393192" y="126618"/>
                </a:lnTo>
                <a:lnTo>
                  <a:pt x="421259" y="133730"/>
                </a:lnTo>
                <a:lnTo>
                  <a:pt x="428244" y="105663"/>
                </a:lnTo>
                <a:lnTo>
                  <a:pt x="400176" y="98551"/>
                </a:lnTo>
                <a:close/>
              </a:path>
              <a:path w="607695" h="186690">
                <a:moveTo>
                  <a:pt x="344043" y="84454"/>
                </a:moveTo>
                <a:lnTo>
                  <a:pt x="337058" y="112521"/>
                </a:lnTo>
                <a:lnTo>
                  <a:pt x="365125" y="119633"/>
                </a:lnTo>
                <a:lnTo>
                  <a:pt x="372110" y="91566"/>
                </a:lnTo>
                <a:lnTo>
                  <a:pt x="344043" y="84454"/>
                </a:lnTo>
                <a:close/>
              </a:path>
              <a:path w="607695" h="186690">
                <a:moveTo>
                  <a:pt x="287909" y="70357"/>
                </a:moveTo>
                <a:lnTo>
                  <a:pt x="280797" y="98551"/>
                </a:lnTo>
                <a:lnTo>
                  <a:pt x="308864" y="105537"/>
                </a:lnTo>
                <a:lnTo>
                  <a:pt x="315975" y="77469"/>
                </a:lnTo>
                <a:lnTo>
                  <a:pt x="287909" y="70357"/>
                </a:lnTo>
                <a:close/>
              </a:path>
              <a:path w="607695" h="186690">
                <a:moveTo>
                  <a:pt x="231648" y="56261"/>
                </a:moveTo>
                <a:lnTo>
                  <a:pt x="224663" y="84454"/>
                </a:lnTo>
                <a:lnTo>
                  <a:pt x="252730" y="91439"/>
                </a:lnTo>
                <a:lnTo>
                  <a:pt x="259842" y="63373"/>
                </a:lnTo>
                <a:lnTo>
                  <a:pt x="231648" y="56261"/>
                </a:lnTo>
                <a:close/>
              </a:path>
              <a:path w="607695" h="186690">
                <a:moveTo>
                  <a:pt x="175514" y="42290"/>
                </a:moveTo>
                <a:lnTo>
                  <a:pt x="168529" y="70357"/>
                </a:lnTo>
                <a:lnTo>
                  <a:pt x="196596" y="77342"/>
                </a:lnTo>
                <a:lnTo>
                  <a:pt x="203581" y="49275"/>
                </a:lnTo>
                <a:lnTo>
                  <a:pt x="175514" y="42290"/>
                </a:lnTo>
                <a:close/>
              </a:path>
              <a:path w="607695" h="186690">
                <a:moveTo>
                  <a:pt x="119380" y="28193"/>
                </a:moveTo>
                <a:lnTo>
                  <a:pt x="112268" y="56261"/>
                </a:lnTo>
                <a:lnTo>
                  <a:pt x="140335" y="63245"/>
                </a:lnTo>
                <a:lnTo>
                  <a:pt x="147447" y="35178"/>
                </a:lnTo>
                <a:lnTo>
                  <a:pt x="119380" y="28193"/>
                </a:lnTo>
                <a:close/>
              </a:path>
              <a:path w="607695" h="186690">
                <a:moveTo>
                  <a:pt x="63119" y="14096"/>
                </a:moveTo>
                <a:lnTo>
                  <a:pt x="56134" y="42163"/>
                </a:lnTo>
                <a:lnTo>
                  <a:pt x="84200" y="49149"/>
                </a:lnTo>
                <a:lnTo>
                  <a:pt x="91313" y="21081"/>
                </a:lnTo>
                <a:lnTo>
                  <a:pt x="63119" y="14096"/>
                </a:lnTo>
                <a:close/>
              </a:path>
              <a:path w="607695" h="186690">
                <a:moveTo>
                  <a:pt x="6985" y="0"/>
                </a:moveTo>
                <a:lnTo>
                  <a:pt x="0" y="28066"/>
                </a:lnTo>
                <a:lnTo>
                  <a:pt x="28067" y="35051"/>
                </a:lnTo>
                <a:lnTo>
                  <a:pt x="35051" y="6984"/>
                </a:lnTo>
                <a:lnTo>
                  <a:pt x="6985" y="0"/>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 name="object 15"/>
          <p:cNvSpPr txBox="1"/>
          <p:nvPr/>
        </p:nvSpPr>
        <p:spPr>
          <a:xfrm>
            <a:off x="7717535" y="2232660"/>
            <a:ext cx="1537970" cy="553720"/>
          </a:xfrm>
          <a:prstGeom prst="rect">
            <a:avLst/>
          </a:prstGeom>
          <a:solidFill>
            <a:srgbClr val="BDE4FF"/>
          </a:solidFill>
        </p:spPr>
        <p:txBody>
          <a:bodyPr vert="horz" wrap="square" lIns="0" tIns="23495" rIns="0" bIns="0" rtlCol="0">
            <a:spAutoFit/>
          </a:bodyPr>
          <a:lstStyle/>
          <a:p>
            <a:pPr marL="182880" marR="119380" lvl="0" indent="-53340" defTabSz="914400" eaLnBrk="1" fontAlgn="auto" latinLnBrk="0" hangingPunct="1">
              <a:lnSpc>
                <a:spcPct val="107100"/>
              </a:lnSpc>
              <a:spcBef>
                <a:spcPts val="185"/>
              </a:spcBef>
              <a:spcAft>
                <a:spcPts val="0"/>
              </a:spcAft>
              <a:buClrTx/>
              <a:buSzTx/>
              <a:buFontTx/>
              <a:buNone/>
              <a:tabLst/>
              <a:defRPr/>
            </a:pPr>
            <a:r>
              <a:rPr kumimoji="0" sz="1400" b="1" i="0" u="none" strike="noStrike" kern="0" cap="none" spc="0" normalizeH="0" baseline="0" noProof="0" dirty="0">
                <a:ln>
                  <a:noFill/>
                </a:ln>
                <a:solidFill>
                  <a:srgbClr val="001F5F"/>
                </a:solidFill>
                <a:effectLst/>
                <a:uLnTx/>
                <a:uFillTx/>
                <a:latin typeface="Arial"/>
                <a:cs typeface="Arial"/>
              </a:rPr>
              <a:t>Лист-</a:t>
            </a:r>
            <a:r>
              <a:rPr kumimoji="0" sz="1400" b="1" i="0" u="none" strike="noStrike" kern="0" cap="none" spc="-30" normalizeH="0" baseline="0" noProof="0" dirty="0">
                <a:ln>
                  <a:noFill/>
                </a:ln>
                <a:solidFill>
                  <a:srgbClr val="001F5F"/>
                </a:solidFill>
                <a:effectLst/>
                <a:uLnTx/>
                <a:uFillTx/>
                <a:latin typeface="Arial"/>
                <a:cs typeface="Arial"/>
              </a:rPr>
              <a:t> </a:t>
            </a:r>
            <a:r>
              <a:rPr kumimoji="0" sz="1400" b="1" i="0" u="none" strike="noStrike" kern="0" cap="none" spc="0" normalizeH="0" baseline="0" noProof="0" dirty="0">
                <a:ln>
                  <a:noFill/>
                </a:ln>
                <a:solidFill>
                  <a:srgbClr val="001F5F"/>
                </a:solidFill>
                <a:effectLst/>
                <a:uLnTx/>
                <a:uFillTx/>
                <a:latin typeface="Arial"/>
                <a:cs typeface="Arial"/>
              </a:rPr>
              <a:t>Заява</a:t>
            </a:r>
            <a:r>
              <a:rPr kumimoji="0" sz="1400" b="1" i="0" u="none" strike="noStrike" kern="0" cap="none" spc="-50" normalizeH="0" baseline="0" noProof="0" dirty="0">
                <a:ln>
                  <a:noFill/>
                </a:ln>
                <a:solidFill>
                  <a:srgbClr val="001F5F"/>
                </a:solidFill>
                <a:effectLst/>
                <a:uLnTx/>
                <a:uFillTx/>
                <a:latin typeface="Arial"/>
                <a:cs typeface="Arial"/>
              </a:rPr>
              <a:t> </a:t>
            </a:r>
            <a:r>
              <a:rPr kumimoji="0" sz="1400" b="1" i="0" u="none" strike="noStrike" kern="0" cap="none" spc="-25" normalizeH="0" baseline="0" noProof="0" dirty="0">
                <a:ln>
                  <a:noFill/>
                </a:ln>
                <a:solidFill>
                  <a:srgbClr val="001F5F"/>
                </a:solidFill>
                <a:effectLst/>
                <a:uLnTx/>
                <a:uFillTx/>
                <a:latin typeface="Arial"/>
                <a:cs typeface="Arial"/>
              </a:rPr>
              <a:t>та </a:t>
            </a:r>
            <a:r>
              <a:rPr kumimoji="0" sz="1400" b="1" i="0" u="none" strike="noStrike" kern="0" cap="none" spc="0" normalizeH="0" baseline="0" noProof="0" dirty="0">
                <a:ln>
                  <a:noFill/>
                </a:ln>
                <a:solidFill>
                  <a:srgbClr val="001F5F"/>
                </a:solidFill>
                <a:effectLst/>
                <a:uLnTx/>
                <a:uFillTx/>
                <a:latin typeface="Arial"/>
                <a:cs typeface="Arial"/>
              </a:rPr>
              <a:t>матеріали</a:t>
            </a:r>
            <a:r>
              <a:rPr kumimoji="0" sz="1400" b="1" i="0" u="none" strike="noStrike" kern="0" cap="none" spc="-85" normalizeH="0" baseline="0" noProof="0" dirty="0">
                <a:ln>
                  <a:noFill/>
                </a:ln>
                <a:solidFill>
                  <a:srgbClr val="001F5F"/>
                </a:solidFill>
                <a:effectLst/>
                <a:uLnTx/>
                <a:uFillTx/>
                <a:latin typeface="Arial"/>
                <a:cs typeface="Arial"/>
              </a:rPr>
              <a:t> </a:t>
            </a:r>
            <a:r>
              <a:rPr kumimoji="0" sz="1400" b="1" i="0" u="none" strike="noStrike" kern="0" cap="none" spc="-25" normalizeH="0" baseline="0" noProof="0" dirty="0">
                <a:ln>
                  <a:noFill/>
                </a:ln>
                <a:solidFill>
                  <a:srgbClr val="001F5F"/>
                </a:solidFill>
                <a:effectLst/>
                <a:uLnTx/>
                <a:uFillTx/>
                <a:latin typeface="Arial"/>
                <a:cs typeface="Arial"/>
              </a:rPr>
              <a:t>КД</a:t>
            </a:r>
            <a:endParaRPr kumimoji="0" sz="1400" b="0" i="0" u="none" strike="noStrike" kern="0" cap="none" spc="0" normalizeH="0" baseline="0" noProof="0">
              <a:ln>
                <a:noFill/>
              </a:ln>
              <a:solidFill>
                <a:sysClr val="windowText" lastClr="000000"/>
              </a:solidFill>
              <a:effectLst/>
              <a:uLnTx/>
              <a:uFillTx/>
              <a:latin typeface="Arial"/>
              <a:cs typeface="Arial"/>
            </a:endParaRPr>
          </a:p>
        </p:txBody>
      </p:sp>
      <p:sp>
        <p:nvSpPr>
          <p:cNvPr id="16" name="object 16"/>
          <p:cNvSpPr txBox="1"/>
          <p:nvPr/>
        </p:nvSpPr>
        <p:spPr>
          <a:xfrm>
            <a:off x="7025640" y="3268979"/>
            <a:ext cx="3427729" cy="306705"/>
          </a:xfrm>
          <a:prstGeom prst="rect">
            <a:avLst/>
          </a:prstGeom>
          <a:solidFill>
            <a:srgbClr val="BDE4FF"/>
          </a:solidFill>
          <a:ln w="9144">
            <a:solidFill>
              <a:srgbClr val="006FC0"/>
            </a:solidFill>
          </a:ln>
        </p:spPr>
        <p:txBody>
          <a:bodyPr vert="horz" wrap="square" lIns="0" tIns="40005" rIns="0" bIns="0" rtlCol="0">
            <a:spAutoFit/>
          </a:bodyPr>
          <a:lstStyle/>
          <a:p>
            <a:pPr marL="633095" marR="0" lvl="0" indent="0" defTabSz="914400" eaLnBrk="1" fontAlgn="auto" latinLnBrk="0" hangingPunct="1">
              <a:lnSpc>
                <a:spcPct val="100000"/>
              </a:lnSpc>
              <a:spcBef>
                <a:spcPts val="315"/>
              </a:spcBef>
              <a:spcAft>
                <a:spcPts val="0"/>
              </a:spcAft>
              <a:buClrTx/>
              <a:buSzTx/>
              <a:buFontTx/>
              <a:buNone/>
              <a:tabLst/>
              <a:defRPr/>
            </a:pPr>
            <a:r>
              <a:rPr kumimoji="0" sz="1400" b="1" i="0" u="none" strike="noStrike" kern="0" cap="none" spc="0" normalizeH="0" baseline="0" noProof="0" dirty="0">
                <a:ln>
                  <a:noFill/>
                </a:ln>
                <a:solidFill>
                  <a:srgbClr val="001F5F"/>
                </a:solidFill>
                <a:effectLst/>
                <a:uLnTx/>
                <a:uFillTx/>
                <a:latin typeface="Arial"/>
                <a:cs typeface="Arial"/>
              </a:rPr>
              <a:t>Перевірка</a:t>
            </a:r>
            <a:r>
              <a:rPr kumimoji="0" sz="1400" b="1" i="0" u="none" strike="noStrike" kern="0" cap="none" spc="-65" normalizeH="0" baseline="0" noProof="0" dirty="0">
                <a:ln>
                  <a:noFill/>
                </a:ln>
                <a:solidFill>
                  <a:srgbClr val="001F5F"/>
                </a:solidFill>
                <a:effectLst/>
                <a:uLnTx/>
                <a:uFillTx/>
                <a:latin typeface="Arial"/>
                <a:cs typeface="Arial"/>
              </a:rPr>
              <a:t> </a:t>
            </a:r>
            <a:r>
              <a:rPr kumimoji="0" sz="1400" b="1" i="0" u="none" strike="noStrike" kern="0" cap="none" spc="0" normalizeH="0" baseline="0" noProof="0" dirty="0">
                <a:ln>
                  <a:noFill/>
                </a:ln>
                <a:solidFill>
                  <a:srgbClr val="001F5F"/>
                </a:solidFill>
                <a:effectLst/>
                <a:uLnTx/>
                <a:uFillTx/>
                <a:latin typeface="Arial"/>
                <a:cs typeface="Arial"/>
              </a:rPr>
              <a:t>матеріалів</a:t>
            </a:r>
            <a:r>
              <a:rPr kumimoji="0" sz="1400" b="1" i="0" u="none" strike="noStrike" kern="0" cap="none" spc="-65" normalizeH="0" baseline="0" noProof="0" dirty="0">
                <a:ln>
                  <a:noFill/>
                </a:ln>
                <a:solidFill>
                  <a:srgbClr val="001F5F"/>
                </a:solidFill>
                <a:effectLst/>
                <a:uLnTx/>
                <a:uFillTx/>
                <a:latin typeface="Arial"/>
                <a:cs typeface="Arial"/>
              </a:rPr>
              <a:t> </a:t>
            </a:r>
            <a:r>
              <a:rPr kumimoji="0" sz="1400" b="1" i="0" u="none" strike="noStrike" kern="0" cap="none" spc="-25" normalizeH="0" baseline="0" noProof="0" dirty="0">
                <a:ln>
                  <a:noFill/>
                </a:ln>
                <a:solidFill>
                  <a:srgbClr val="001F5F"/>
                </a:solidFill>
                <a:effectLst/>
                <a:uLnTx/>
                <a:uFillTx/>
                <a:latin typeface="Arial"/>
                <a:cs typeface="Arial"/>
              </a:rPr>
              <a:t>КД</a:t>
            </a:r>
            <a:endParaRPr kumimoji="0" sz="1400" b="0" i="0" u="none" strike="noStrike" kern="0" cap="none" spc="0" normalizeH="0" baseline="0" noProof="0">
              <a:ln>
                <a:noFill/>
              </a:ln>
              <a:solidFill>
                <a:sysClr val="windowText" lastClr="000000"/>
              </a:solidFill>
              <a:effectLst/>
              <a:uLnTx/>
              <a:uFillTx/>
              <a:latin typeface="Arial"/>
              <a:cs typeface="Arial"/>
            </a:endParaRPr>
          </a:p>
        </p:txBody>
      </p:sp>
      <p:sp>
        <p:nvSpPr>
          <p:cNvPr id="17" name="object 17"/>
          <p:cNvSpPr txBox="1"/>
          <p:nvPr/>
        </p:nvSpPr>
        <p:spPr>
          <a:xfrm>
            <a:off x="7231380" y="4110228"/>
            <a:ext cx="3069590" cy="619125"/>
          </a:xfrm>
          <a:prstGeom prst="rect">
            <a:avLst/>
          </a:prstGeom>
          <a:solidFill>
            <a:srgbClr val="BDE4FF"/>
          </a:solidFill>
          <a:ln w="9144">
            <a:solidFill>
              <a:srgbClr val="006FC0"/>
            </a:solidFill>
          </a:ln>
        </p:spPr>
        <p:txBody>
          <a:bodyPr vert="horz" wrap="square" lIns="0" tIns="19685" rIns="0" bIns="0" rtlCol="0">
            <a:spAutoFit/>
          </a:bodyPr>
          <a:lstStyle/>
          <a:p>
            <a:pPr marL="948690" marR="90805" lvl="0" indent="-848994" defTabSz="914400" eaLnBrk="1" fontAlgn="auto" latinLnBrk="0" hangingPunct="1">
              <a:lnSpc>
                <a:spcPct val="107500"/>
              </a:lnSpc>
              <a:spcBef>
                <a:spcPts val="155"/>
              </a:spcBef>
              <a:spcAft>
                <a:spcPts val="0"/>
              </a:spcAft>
              <a:buClrTx/>
              <a:buSzTx/>
              <a:buFontTx/>
              <a:buNone/>
              <a:tabLst/>
              <a:defRPr/>
            </a:pPr>
            <a:r>
              <a:rPr kumimoji="0" sz="1600" b="1" i="0" u="none" strike="noStrike" kern="0" cap="none" spc="0" normalizeH="0" baseline="0" noProof="0" dirty="0">
                <a:ln>
                  <a:noFill/>
                </a:ln>
                <a:solidFill>
                  <a:srgbClr val="001F5F"/>
                </a:solidFill>
                <a:effectLst/>
                <a:uLnTx/>
                <a:uFillTx/>
                <a:latin typeface="Arial"/>
                <a:cs typeface="Arial"/>
              </a:rPr>
              <a:t>Наукова</a:t>
            </a:r>
            <a:r>
              <a:rPr kumimoji="0" sz="1600" b="1" i="0" u="none" strike="noStrike" kern="0" cap="none" spc="-45" normalizeH="0" baseline="0" noProof="0" dirty="0">
                <a:ln>
                  <a:noFill/>
                </a:ln>
                <a:solidFill>
                  <a:srgbClr val="001F5F"/>
                </a:solidFill>
                <a:effectLst/>
                <a:uLnTx/>
                <a:uFillTx/>
                <a:latin typeface="Arial"/>
                <a:cs typeface="Arial"/>
              </a:rPr>
              <a:t> </a:t>
            </a:r>
            <a:r>
              <a:rPr kumimoji="0" sz="1600" b="1" i="0" u="none" strike="noStrike" kern="0" cap="none" spc="0" normalizeH="0" baseline="0" noProof="0" dirty="0">
                <a:ln>
                  <a:noFill/>
                </a:ln>
                <a:solidFill>
                  <a:srgbClr val="001F5F"/>
                </a:solidFill>
                <a:effectLst/>
                <a:uLnTx/>
                <a:uFillTx/>
                <a:latin typeface="Arial"/>
                <a:cs typeface="Arial"/>
              </a:rPr>
              <a:t>та</a:t>
            </a:r>
            <a:r>
              <a:rPr kumimoji="0" sz="1600" b="1" i="0" u="none" strike="noStrike" kern="0" cap="none" spc="-60" normalizeH="0" baseline="0" noProof="0" dirty="0">
                <a:ln>
                  <a:noFill/>
                </a:ln>
                <a:solidFill>
                  <a:srgbClr val="001F5F"/>
                </a:solidFill>
                <a:effectLst/>
                <a:uLnTx/>
                <a:uFillTx/>
                <a:latin typeface="Arial"/>
                <a:cs typeface="Arial"/>
              </a:rPr>
              <a:t> </a:t>
            </a:r>
            <a:r>
              <a:rPr kumimoji="0" sz="1600" b="1" i="0" u="none" strike="noStrike" kern="0" cap="none" spc="0" normalizeH="0" baseline="0" noProof="0" dirty="0">
                <a:ln>
                  <a:noFill/>
                </a:ln>
                <a:solidFill>
                  <a:srgbClr val="001F5F"/>
                </a:solidFill>
                <a:effectLst/>
                <a:uLnTx/>
                <a:uFillTx/>
                <a:latin typeface="Arial"/>
                <a:cs typeface="Arial"/>
              </a:rPr>
              <a:t>експертна</a:t>
            </a:r>
            <a:r>
              <a:rPr kumimoji="0" sz="1600" b="1" i="0" u="none" strike="noStrike" kern="0" cap="none" spc="-55" normalizeH="0" baseline="0" noProof="0" dirty="0">
                <a:ln>
                  <a:noFill/>
                </a:ln>
                <a:solidFill>
                  <a:srgbClr val="001F5F"/>
                </a:solidFill>
                <a:effectLst/>
                <a:uLnTx/>
                <a:uFillTx/>
                <a:latin typeface="Arial"/>
                <a:cs typeface="Arial"/>
              </a:rPr>
              <a:t> </a:t>
            </a:r>
            <a:r>
              <a:rPr kumimoji="0" sz="1600" b="1" i="0" u="none" strike="noStrike" kern="0" cap="none" spc="-10" normalizeH="0" baseline="0" noProof="0" dirty="0">
                <a:ln>
                  <a:noFill/>
                </a:ln>
                <a:solidFill>
                  <a:srgbClr val="001F5F"/>
                </a:solidFill>
                <a:effectLst/>
                <a:uLnTx/>
                <a:uFillTx/>
                <a:latin typeface="Arial"/>
                <a:cs typeface="Arial"/>
              </a:rPr>
              <a:t>оцінка </a:t>
            </a:r>
            <a:r>
              <a:rPr kumimoji="0" sz="1600" b="1" i="0" u="none" strike="noStrike" kern="0" cap="none" spc="0" normalizeH="0" baseline="0" noProof="0" dirty="0">
                <a:ln>
                  <a:noFill/>
                </a:ln>
                <a:solidFill>
                  <a:srgbClr val="001F5F"/>
                </a:solidFill>
                <a:effectLst/>
                <a:uLnTx/>
                <a:uFillTx/>
                <a:latin typeface="Arial"/>
                <a:cs typeface="Arial"/>
              </a:rPr>
              <a:t>на </a:t>
            </a:r>
            <a:r>
              <a:rPr kumimoji="0" sz="1600" b="1" i="0" u="none" strike="noStrike" kern="0" cap="none" spc="-10" normalizeH="0" baseline="0" noProof="0" dirty="0">
                <a:ln>
                  <a:noFill/>
                </a:ln>
                <a:solidFill>
                  <a:srgbClr val="001F5F"/>
                </a:solidFill>
                <a:effectLst/>
                <a:uLnTx/>
                <a:uFillTx/>
                <a:latin typeface="Arial"/>
                <a:cs typeface="Arial"/>
              </a:rPr>
              <a:t>НЕР/НТР</a:t>
            </a:r>
            <a:endParaRPr kumimoji="0" sz="1600" b="0" i="0" u="none" strike="noStrike" kern="0" cap="none" spc="0" normalizeH="0" baseline="0" noProof="0">
              <a:ln>
                <a:noFill/>
              </a:ln>
              <a:solidFill>
                <a:sysClr val="windowText" lastClr="000000"/>
              </a:solidFill>
              <a:effectLst/>
              <a:uLnTx/>
              <a:uFillTx/>
              <a:latin typeface="Arial"/>
              <a:cs typeface="Arial"/>
            </a:endParaRPr>
          </a:p>
        </p:txBody>
      </p:sp>
      <p:sp>
        <p:nvSpPr>
          <p:cNvPr id="18" name="object 18"/>
          <p:cNvSpPr txBox="1"/>
          <p:nvPr/>
        </p:nvSpPr>
        <p:spPr>
          <a:xfrm>
            <a:off x="7615428" y="5146547"/>
            <a:ext cx="2040889" cy="536575"/>
          </a:xfrm>
          <a:prstGeom prst="rect">
            <a:avLst/>
          </a:prstGeom>
          <a:solidFill>
            <a:srgbClr val="BDE4FF"/>
          </a:solidFill>
          <a:ln w="9144">
            <a:solidFill>
              <a:srgbClr val="006FC0"/>
            </a:solidFill>
          </a:ln>
        </p:spPr>
        <p:txBody>
          <a:bodyPr vert="horz" wrap="square" lIns="0" tIns="24130" rIns="0" bIns="0" rtlCol="0">
            <a:spAutoFit/>
          </a:bodyPr>
          <a:lstStyle/>
          <a:p>
            <a:pPr marL="490220" marR="400050" lvl="0" indent="-79375" defTabSz="914400" eaLnBrk="1" fontAlgn="auto" latinLnBrk="0" hangingPunct="1">
              <a:lnSpc>
                <a:spcPct val="107100"/>
              </a:lnSpc>
              <a:spcBef>
                <a:spcPts val="190"/>
              </a:spcBef>
              <a:spcAft>
                <a:spcPts val="0"/>
              </a:spcAft>
              <a:buClrTx/>
              <a:buSzTx/>
              <a:buFontTx/>
              <a:buNone/>
              <a:tabLst/>
              <a:defRPr/>
            </a:pPr>
            <a:r>
              <a:rPr kumimoji="0" sz="1400" b="1" i="0" u="none" strike="noStrike" kern="0" cap="none" spc="-10" normalizeH="0" baseline="0" noProof="0" dirty="0">
                <a:ln>
                  <a:noFill/>
                </a:ln>
                <a:solidFill>
                  <a:srgbClr val="001F5F"/>
                </a:solidFill>
                <a:effectLst/>
                <a:uLnTx/>
                <a:uFillTx/>
                <a:latin typeface="Arial"/>
                <a:cs typeface="Arial"/>
              </a:rPr>
              <a:t>Рекомендація проведення</a:t>
            </a:r>
            <a:endParaRPr kumimoji="0" sz="1400" b="0" i="0" u="none" strike="noStrike" kern="0" cap="none" spc="0" normalizeH="0" baseline="0" noProof="0">
              <a:ln>
                <a:noFill/>
              </a:ln>
              <a:solidFill>
                <a:sysClr val="windowText" lastClr="000000"/>
              </a:solidFill>
              <a:effectLst/>
              <a:uLnTx/>
              <a:uFillTx/>
              <a:latin typeface="Arial"/>
              <a:cs typeface="Arial"/>
            </a:endParaRPr>
          </a:p>
        </p:txBody>
      </p:sp>
      <p:sp>
        <p:nvSpPr>
          <p:cNvPr id="19" name="object 19"/>
          <p:cNvSpPr txBox="1"/>
          <p:nvPr/>
        </p:nvSpPr>
        <p:spPr>
          <a:xfrm>
            <a:off x="7495031" y="5981700"/>
            <a:ext cx="2303145" cy="553720"/>
          </a:xfrm>
          <a:prstGeom prst="rect">
            <a:avLst/>
          </a:prstGeom>
          <a:solidFill>
            <a:srgbClr val="92D050"/>
          </a:solidFill>
          <a:ln w="9144">
            <a:solidFill>
              <a:srgbClr val="006FC0"/>
            </a:solidFill>
          </a:ln>
        </p:spPr>
        <p:txBody>
          <a:bodyPr vert="horz" wrap="square" lIns="0" tIns="24765" rIns="0" bIns="0" rtlCol="0">
            <a:spAutoFit/>
          </a:bodyPr>
          <a:lstStyle/>
          <a:p>
            <a:pPr marL="691515" marR="393700" lvl="0" indent="-289560" defTabSz="914400" eaLnBrk="1" fontAlgn="auto" latinLnBrk="0" hangingPunct="1">
              <a:lnSpc>
                <a:spcPct val="107100"/>
              </a:lnSpc>
              <a:spcBef>
                <a:spcPts val="195"/>
              </a:spcBef>
              <a:spcAft>
                <a:spcPts val="0"/>
              </a:spcAft>
              <a:buClrTx/>
              <a:buSzTx/>
              <a:buFontTx/>
              <a:buNone/>
              <a:tabLst/>
              <a:defRPr/>
            </a:pPr>
            <a:r>
              <a:rPr kumimoji="0" sz="1400" b="1" i="0" u="none" strike="noStrike" kern="0" cap="none" spc="-10" normalizeH="0" baseline="0" noProof="0" dirty="0">
                <a:ln>
                  <a:noFill/>
                </a:ln>
                <a:solidFill>
                  <a:srgbClr val="001F5F"/>
                </a:solidFill>
                <a:effectLst/>
                <a:uLnTx/>
                <a:uFillTx/>
                <a:latin typeface="Arial"/>
                <a:cs typeface="Arial"/>
              </a:rPr>
              <a:t>Протокол</a:t>
            </a:r>
            <a:r>
              <a:rPr kumimoji="0" sz="1400" b="1" i="0" u="none" strike="noStrike" kern="0" cap="none" spc="-25" normalizeH="0" baseline="0" noProof="0" dirty="0">
                <a:ln>
                  <a:noFill/>
                </a:ln>
                <a:solidFill>
                  <a:srgbClr val="001F5F"/>
                </a:solidFill>
                <a:effectLst/>
                <a:uLnTx/>
                <a:uFillTx/>
                <a:latin typeface="Arial"/>
                <a:cs typeface="Arial"/>
              </a:rPr>
              <a:t> </a:t>
            </a:r>
            <a:r>
              <a:rPr kumimoji="0" sz="1400" b="1" i="0" u="none" strike="noStrike" kern="0" cap="none" spc="0" normalizeH="0" baseline="0" noProof="0" dirty="0">
                <a:ln>
                  <a:noFill/>
                </a:ln>
                <a:solidFill>
                  <a:srgbClr val="001F5F"/>
                </a:solidFill>
                <a:effectLst/>
                <a:uLnTx/>
                <a:uFillTx/>
                <a:latin typeface="Arial"/>
                <a:cs typeface="Arial"/>
              </a:rPr>
              <a:t>–</a:t>
            </a:r>
            <a:r>
              <a:rPr kumimoji="0" sz="1400" b="1" i="0" u="none" strike="noStrike" kern="0" cap="none" spc="-40" normalizeH="0" baseline="0" noProof="0" dirty="0">
                <a:ln>
                  <a:noFill/>
                </a:ln>
                <a:solidFill>
                  <a:srgbClr val="001F5F"/>
                </a:solidFill>
                <a:effectLst/>
                <a:uLnTx/>
                <a:uFillTx/>
                <a:latin typeface="Arial"/>
                <a:cs typeface="Arial"/>
              </a:rPr>
              <a:t> </a:t>
            </a:r>
            <a:r>
              <a:rPr kumimoji="0" sz="1400" b="1" i="0" u="none" strike="noStrike" kern="0" cap="none" spc="0" normalizeH="0" baseline="0" noProof="0" dirty="0">
                <a:ln>
                  <a:noFill/>
                </a:ln>
                <a:solidFill>
                  <a:srgbClr val="001F5F"/>
                </a:solidFill>
                <a:effectLst/>
                <a:uLnTx/>
                <a:uFillTx/>
                <a:latin typeface="Arial"/>
                <a:cs typeface="Arial"/>
              </a:rPr>
              <a:t>30</a:t>
            </a:r>
            <a:r>
              <a:rPr kumimoji="0" sz="1400" b="1" i="0" u="none" strike="noStrike" kern="0" cap="none" spc="-50" normalizeH="0" baseline="0" noProof="0" dirty="0">
                <a:ln>
                  <a:noFill/>
                </a:ln>
                <a:solidFill>
                  <a:srgbClr val="001F5F"/>
                </a:solidFill>
                <a:effectLst/>
                <a:uLnTx/>
                <a:uFillTx/>
                <a:latin typeface="Arial"/>
                <a:cs typeface="Arial"/>
              </a:rPr>
              <a:t> </a:t>
            </a:r>
            <a:r>
              <a:rPr kumimoji="0" sz="1400" b="1" i="0" u="none" strike="noStrike" kern="0" cap="none" spc="-25" normalizeH="0" baseline="0" noProof="0" dirty="0">
                <a:ln>
                  <a:noFill/>
                </a:ln>
                <a:solidFill>
                  <a:srgbClr val="001F5F"/>
                </a:solidFill>
                <a:effectLst/>
                <a:uLnTx/>
                <a:uFillTx/>
                <a:latin typeface="Arial"/>
                <a:cs typeface="Arial"/>
              </a:rPr>
              <a:t>дн </a:t>
            </a:r>
            <a:r>
              <a:rPr kumimoji="0" sz="1400" b="1" i="0" u="none" strike="noStrike" kern="0" cap="none" spc="0" normalizeH="0" baseline="0" noProof="0" dirty="0">
                <a:ln>
                  <a:noFill/>
                </a:ln>
                <a:solidFill>
                  <a:srgbClr val="001F5F"/>
                </a:solidFill>
                <a:effectLst/>
                <a:uLnTx/>
                <a:uFillTx/>
                <a:latin typeface="Arial"/>
                <a:cs typeface="Arial"/>
              </a:rPr>
              <a:t>СП</a:t>
            </a:r>
            <a:r>
              <a:rPr kumimoji="0" sz="1400" b="1" i="0" u="none" strike="noStrike" kern="0" cap="none" spc="-5" normalizeH="0" baseline="0" noProof="0" dirty="0">
                <a:ln>
                  <a:noFill/>
                </a:ln>
                <a:solidFill>
                  <a:srgbClr val="001F5F"/>
                </a:solidFill>
                <a:effectLst/>
                <a:uLnTx/>
                <a:uFillTx/>
                <a:latin typeface="Arial"/>
                <a:cs typeface="Arial"/>
              </a:rPr>
              <a:t> </a:t>
            </a:r>
            <a:r>
              <a:rPr kumimoji="0" sz="1400" b="1" i="0" u="none" strike="noStrike" kern="0" cap="none" spc="0" normalizeH="0" baseline="0" noProof="0" dirty="0">
                <a:ln>
                  <a:noFill/>
                </a:ln>
                <a:solidFill>
                  <a:srgbClr val="001F5F"/>
                </a:solidFill>
                <a:effectLst/>
                <a:uLnTx/>
                <a:uFillTx/>
                <a:latin typeface="Arial"/>
                <a:cs typeface="Arial"/>
              </a:rPr>
              <a:t>–</a:t>
            </a:r>
            <a:r>
              <a:rPr kumimoji="0" sz="1400" b="1" i="0" u="none" strike="noStrike" kern="0" cap="none" spc="-20" normalizeH="0" baseline="0" noProof="0" dirty="0">
                <a:ln>
                  <a:noFill/>
                </a:ln>
                <a:solidFill>
                  <a:srgbClr val="001F5F"/>
                </a:solidFill>
                <a:effectLst/>
                <a:uLnTx/>
                <a:uFillTx/>
                <a:latin typeface="Arial"/>
                <a:cs typeface="Arial"/>
              </a:rPr>
              <a:t> </a:t>
            </a:r>
            <a:r>
              <a:rPr kumimoji="0" sz="1400" b="1" i="0" u="none" strike="noStrike" kern="0" cap="none" spc="0" normalizeH="0" baseline="0" noProof="0" dirty="0">
                <a:ln>
                  <a:noFill/>
                </a:ln>
                <a:solidFill>
                  <a:srgbClr val="001F5F"/>
                </a:solidFill>
                <a:effectLst/>
                <a:uLnTx/>
                <a:uFillTx/>
                <a:latin typeface="Arial"/>
                <a:cs typeface="Arial"/>
              </a:rPr>
              <a:t>10</a:t>
            </a:r>
            <a:r>
              <a:rPr kumimoji="0" sz="1400" b="1" i="0" u="none" strike="noStrike" kern="0" cap="none" spc="-30" normalizeH="0" baseline="0" noProof="0" dirty="0">
                <a:ln>
                  <a:noFill/>
                </a:ln>
                <a:solidFill>
                  <a:srgbClr val="001F5F"/>
                </a:solidFill>
                <a:effectLst/>
                <a:uLnTx/>
                <a:uFillTx/>
                <a:latin typeface="Arial"/>
                <a:cs typeface="Arial"/>
              </a:rPr>
              <a:t> </a:t>
            </a:r>
            <a:r>
              <a:rPr kumimoji="0" sz="1400" b="1" i="0" u="none" strike="noStrike" kern="0" cap="none" spc="-25" normalizeH="0" baseline="0" noProof="0" dirty="0">
                <a:ln>
                  <a:noFill/>
                </a:ln>
                <a:solidFill>
                  <a:srgbClr val="001F5F"/>
                </a:solidFill>
                <a:effectLst/>
                <a:uLnTx/>
                <a:uFillTx/>
                <a:latin typeface="Arial"/>
                <a:cs typeface="Arial"/>
              </a:rPr>
              <a:t>дн</a:t>
            </a:r>
            <a:endParaRPr kumimoji="0" sz="1400" b="0" i="0" u="none" strike="noStrike" kern="0" cap="none" spc="0" normalizeH="0" baseline="0" noProof="0">
              <a:ln>
                <a:noFill/>
              </a:ln>
              <a:solidFill>
                <a:sysClr val="windowText" lastClr="000000"/>
              </a:solidFill>
              <a:effectLst/>
              <a:uLnTx/>
              <a:uFillTx/>
              <a:latin typeface="Arial"/>
              <a:cs typeface="Arial"/>
            </a:endParaRPr>
          </a:p>
        </p:txBody>
      </p:sp>
      <p:sp>
        <p:nvSpPr>
          <p:cNvPr id="20" name="object 20"/>
          <p:cNvSpPr txBox="1"/>
          <p:nvPr/>
        </p:nvSpPr>
        <p:spPr>
          <a:xfrm>
            <a:off x="5090159" y="2447544"/>
            <a:ext cx="1831975" cy="739140"/>
          </a:xfrm>
          <a:prstGeom prst="rect">
            <a:avLst/>
          </a:prstGeom>
          <a:solidFill>
            <a:srgbClr val="D6B8AB"/>
          </a:solidFill>
          <a:ln w="9144">
            <a:solidFill>
              <a:srgbClr val="FF0000"/>
            </a:solidFill>
          </a:ln>
        </p:spPr>
        <p:txBody>
          <a:bodyPr vert="horz" wrap="square" lIns="0" tIns="40640" rIns="0" bIns="0" rtlCol="0">
            <a:spAutoFit/>
          </a:bodyPr>
          <a:lstStyle/>
          <a:p>
            <a:pPr marL="339090" marR="0" lvl="0" indent="0" defTabSz="914400" eaLnBrk="1" fontAlgn="auto" latinLnBrk="0" hangingPunct="1">
              <a:lnSpc>
                <a:spcPct val="100000"/>
              </a:lnSpc>
              <a:spcBef>
                <a:spcPts val="320"/>
              </a:spcBef>
              <a:spcAft>
                <a:spcPts val="0"/>
              </a:spcAft>
              <a:buClrTx/>
              <a:buSzTx/>
              <a:buFontTx/>
              <a:buNone/>
              <a:tabLst/>
              <a:defRPr/>
            </a:pPr>
            <a:r>
              <a:rPr kumimoji="0" sz="1400" b="1" i="0" u="none" strike="noStrike" kern="0" cap="none" spc="-10" normalizeH="0" baseline="0" noProof="0" dirty="0">
                <a:ln>
                  <a:noFill/>
                </a:ln>
                <a:solidFill>
                  <a:srgbClr val="001F5F"/>
                </a:solidFill>
                <a:effectLst/>
                <a:uLnTx/>
                <a:uFillTx/>
                <a:latin typeface="Arial"/>
                <a:cs typeface="Arial"/>
              </a:rPr>
              <a:t>Зауваження/</a:t>
            </a:r>
            <a:endParaRPr kumimoji="0" sz="1400" b="0" i="0" u="none" strike="noStrike" kern="0" cap="none" spc="0" normalizeH="0" baseline="0" noProof="0">
              <a:ln>
                <a:noFill/>
              </a:ln>
              <a:solidFill>
                <a:sysClr val="windowText" lastClr="000000"/>
              </a:solidFill>
              <a:effectLst/>
              <a:uLnTx/>
              <a:uFillTx/>
              <a:latin typeface="Arial"/>
              <a:cs typeface="Arial"/>
            </a:endParaRPr>
          </a:p>
          <a:p>
            <a:pPr marL="150495" marR="140970" lvl="0" indent="200660" defTabSz="914400" eaLnBrk="1" fontAlgn="auto" latinLnBrk="0" hangingPunct="1">
              <a:lnSpc>
                <a:spcPct val="100000"/>
              </a:lnSpc>
              <a:spcBef>
                <a:spcPts val="0"/>
              </a:spcBef>
              <a:spcAft>
                <a:spcPts val="0"/>
              </a:spcAft>
              <a:buClrTx/>
              <a:buSzTx/>
              <a:buFontTx/>
              <a:buNone/>
              <a:tabLst/>
              <a:defRPr/>
            </a:pPr>
            <a:r>
              <a:rPr kumimoji="0" sz="1400" b="1" i="0" u="none" strike="noStrike" kern="0" cap="none" spc="0" normalizeH="0" baseline="0" noProof="0" dirty="0">
                <a:ln>
                  <a:noFill/>
                </a:ln>
                <a:solidFill>
                  <a:srgbClr val="001F5F"/>
                </a:solidFill>
                <a:effectLst/>
                <a:uLnTx/>
                <a:uFillTx/>
                <a:latin typeface="Arial"/>
                <a:cs typeface="Arial"/>
              </a:rPr>
              <a:t>запитання</a:t>
            </a:r>
            <a:r>
              <a:rPr kumimoji="0" sz="1400" b="1" i="0" u="none" strike="noStrike" kern="0" cap="none" spc="-50" normalizeH="0" baseline="0" noProof="0" dirty="0">
                <a:ln>
                  <a:noFill/>
                </a:ln>
                <a:solidFill>
                  <a:srgbClr val="001F5F"/>
                </a:solidFill>
                <a:effectLst/>
                <a:uLnTx/>
                <a:uFillTx/>
                <a:latin typeface="Arial"/>
                <a:cs typeface="Arial"/>
              </a:rPr>
              <a:t> </a:t>
            </a:r>
            <a:r>
              <a:rPr kumimoji="0" sz="1400" b="1" i="0" u="none" strike="noStrike" kern="0" cap="none" spc="-25" normalizeH="0" baseline="0" noProof="0" dirty="0">
                <a:ln>
                  <a:noFill/>
                </a:ln>
                <a:solidFill>
                  <a:srgbClr val="001F5F"/>
                </a:solidFill>
                <a:effectLst/>
                <a:uLnTx/>
                <a:uFillTx/>
                <a:latin typeface="Arial"/>
                <a:cs typeface="Arial"/>
              </a:rPr>
              <a:t>до </a:t>
            </a:r>
            <a:r>
              <a:rPr kumimoji="0" sz="1400" b="1" i="0" u="none" strike="noStrike" kern="0" cap="none" spc="0" normalizeH="0" baseline="0" noProof="0" dirty="0">
                <a:ln>
                  <a:noFill/>
                </a:ln>
                <a:solidFill>
                  <a:srgbClr val="001F5F"/>
                </a:solidFill>
                <a:effectLst/>
                <a:uLnTx/>
                <a:uFillTx/>
                <a:latin typeface="Arial"/>
                <a:cs typeface="Arial"/>
              </a:rPr>
              <a:t>матеріалів</a:t>
            </a:r>
            <a:r>
              <a:rPr kumimoji="0" sz="1400" b="1" i="0" u="none" strike="noStrike" kern="0" cap="none" spc="-70" normalizeH="0" baseline="0" noProof="0" dirty="0">
                <a:ln>
                  <a:noFill/>
                </a:ln>
                <a:solidFill>
                  <a:srgbClr val="001F5F"/>
                </a:solidFill>
                <a:effectLst/>
                <a:uLnTx/>
                <a:uFillTx/>
                <a:latin typeface="Arial"/>
                <a:cs typeface="Arial"/>
              </a:rPr>
              <a:t> </a:t>
            </a:r>
            <a:r>
              <a:rPr kumimoji="0" sz="1400" b="1" i="0" u="none" strike="noStrike" kern="0" cap="none" spc="-10" normalizeH="0" baseline="0" noProof="0" dirty="0">
                <a:ln>
                  <a:noFill/>
                </a:ln>
                <a:solidFill>
                  <a:srgbClr val="001F5F"/>
                </a:solidFill>
                <a:effectLst/>
                <a:uLnTx/>
                <a:uFillTx/>
                <a:latin typeface="Arial"/>
                <a:cs typeface="Arial"/>
              </a:rPr>
              <a:t>КД/СП</a:t>
            </a:r>
            <a:endParaRPr kumimoji="0" sz="1400" b="0" i="0" u="none" strike="noStrike" kern="0" cap="none" spc="0" normalizeH="0" baseline="0" noProof="0">
              <a:ln>
                <a:noFill/>
              </a:ln>
              <a:solidFill>
                <a:sysClr val="windowText" lastClr="000000"/>
              </a:solidFill>
              <a:effectLst/>
              <a:uLnTx/>
              <a:uFillTx/>
              <a:latin typeface="Arial"/>
              <a:cs typeface="Arial"/>
            </a:endParaRPr>
          </a:p>
        </p:txBody>
      </p:sp>
      <p:sp>
        <p:nvSpPr>
          <p:cNvPr id="21" name="object 21"/>
          <p:cNvSpPr txBox="1"/>
          <p:nvPr/>
        </p:nvSpPr>
        <p:spPr>
          <a:xfrm>
            <a:off x="5193029" y="4181094"/>
            <a:ext cx="1737360" cy="1234440"/>
          </a:xfrm>
          <a:prstGeom prst="rect">
            <a:avLst/>
          </a:prstGeom>
          <a:solidFill>
            <a:srgbClr val="99FF99"/>
          </a:solidFill>
          <a:ln w="28955">
            <a:solidFill>
              <a:srgbClr val="00AF50"/>
            </a:solidFill>
          </a:ln>
        </p:spPr>
        <p:txBody>
          <a:bodyPr vert="horz" wrap="square" lIns="0" tIns="37465" rIns="0" bIns="0" rtlCol="0">
            <a:spAutoFit/>
          </a:bodyPr>
          <a:lstStyle/>
          <a:p>
            <a:pPr marL="0" marR="0" lvl="0" indent="0" algn="ctr" defTabSz="914400" eaLnBrk="1" fontAlgn="auto" latinLnBrk="0" hangingPunct="1">
              <a:lnSpc>
                <a:spcPct val="100000"/>
              </a:lnSpc>
              <a:spcBef>
                <a:spcPts val="295"/>
              </a:spcBef>
              <a:spcAft>
                <a:spcPts val="0"/>
              </a:spcAft>
              <a:buClrTx/>
              <a:buSzTx/>
              <a:buFontTx/>
              <a:buNone/>
              <a:tabLst/>
              <a:defRPr/>
            </a:pPr>
            <a:r>
              <a:rPr kumimoji="0" sz="1600" b="1" i="0" u="none" strike="noStrike" kern="0" cap="none" spc="0" normalizeH="0" baseline="0" noProof="0" dirty="0">
                <a:ln>
                  <a:noFill/>
                </a:ln>
                <a:solidFill>
                  <a:sysClr val="windowText" lastClr="000000"/>
                </a:solidFill>
                <a:effectLst/>
                <a:uLnTx/>
                <a:uFillTx/>
                <a:latin typeface="Arial"/>
                <a:cs typeface="Arial"/>
              </a:rPr>
              <a:t>Відповідь</a:t>
            </a:r>
            <a:r>
              <a:rPr kumimoji="0" sz="1600" b="1" i="0" u="none" strike="noStrike" kern="0" cap="none" spc="-50" normalizeH="0" baseline="0" noProof="0" dirty="0">
                <a:ln>
                  <a:noFill/>
                </a:ln>
                <a:solidFill>
                  <a:sysClr val="windowText" lastClr="000000"/>
                </a:solidFill>
                <a:effectLst/>
                <a:uLnTx/>
                <a:uFillTx/>
                <a:latin typeface="Arial"/>
                <a:cs typeface="Arial"/>
              </a:rPr>
              <a:t> </a:t>
            </a:r>
            <a:r>
              <a:rPr kumimoji="0" sz="1600" b="1" i="0" u="none" strike="noStrike" kern="0" cap="none" spc="-25" normalizeH="0" baseline="0" noProof="0" dirty="0">
                <a:ln>
                  <a:noFill/>
                </a:ln>
                <a:solidFill>
                  <a:sysClr val="windowText" lastClr="000000"/>
                </a:solidFill>
                <a:effectLst/>
                <a:uLnTx/>
                <a:uFillTx/>
                <a:latin typeface="Arial"/>
                <a:cs typeface="Arial"/>
              </a:rPr>
              <a:t>на</a:t>
            </a:r>
            <a:endParaRPr kumimoji="0" sz="1600" b="0" i="0" u="none" strike="noStrike" kern="0" cap="none" spc="0" normalizeH="0" baseline="0" noProof="0">
              <a:ln>
                <a:noFill/>
              </a:ln>
              <a:solidFill>
                <a:sysClr val="windowText" lastClr="000000"/>
              </a:solidFill>
              <a:effectLst/>
              <a:uLnTx/>
              <a:uFillTx/>
              <a:latin typeface="Arial"/>
              <a:cs typeface="Arial"/>
            </a:endParaRPr>
          </a:p>
          <a:p>
            <a:pPr marL="0" marR="0" lvl="0" indent="0" algn="ctr" defTabSz="914400" eaLnBrk="1" fontAlgn="auto" latinLnBrk="0" hangingPunct="1">
              <a:lnSpc>
                <a:spcPct val="100000"/>
              </a:lnSpc>
              <a:spcBef>
                <a:spcPts val="140"/>
              </a:spcBef>
              <a:spcAft>
                <a:spcPts val="0"/>
              </a:spcAft>
              <a:buClrTx/>
              <a:buSzTx/>
              <a:buFontTx/>
              <a:buNone/>
              <a:tabLst/>
              <a:defRPr/>
            </a:pPr>
            <a:r>
              <a:rPr kumimoji="0" sz="1600" b="1" i="0" u="none" strike="noStrike" kern="0" cap="none" spc="-10" normalizeH="0" baseline="0" noProof="0" dirty="0">
                <a:ln>
                  <a:noFill/>
                </a:ln>
                <a:solidFill>
                  <a:sysClr val="windowText" lastClr="000000"/>
                </a:solidFill>
                <a:effectLst/>
                <a:uLnTx/>
                <a:uFillTx/>
                <a:latin typeface="Arial"/>
                <a:cs typeface="Arial"/>
              </a:rPr>
              <a:t>зауваження</a:t>
            </a:r>
            <a:endParaRPr kumimoji="0" sz="1600" b="0" i="0" u="none" strike="noStrike" kern="0" cap="none" spc="0" normalizeH="0" baseline="0" noProof="0">
              <a:ln>
                <a:noFill/>
              </a:ln>
              <a:solidFill>
                <a:sysClr val="windowText" lastClr="000000"/>
              </a:solidFill>
              <a:effectLst/>
              <a:uLnTx/>
              <a:uFillTx/>
              <a:latin typeface="Arial"/>
              <a:cs typeface="Arial"/>
            </a:endParaRPr>
          </a:p>
          <a:p>
            <a:pPr marL="0" marR="0" lvl="0" indent="0" algn="ctr" defTabSz="914400" eaLnBrk="1" fontAlgn="auto" latinLnBrk="0" hangingPunct="1">
              <a:lnSpc>
                <a:spcPct val="100000"/>
              </a:lnSpc>
              <a:spcBef>
                <a:spcPts val="745"/>
              </a:spcBef>
              <a:spcAft>
                <a:spcPts val="0"/>
              </a:spcAft>
              <a:buClrTx/>
              <a:buSzTx/>
              <a:buFontTx/>
              <a:buNone/>
              <a:tabLst/>
              <a:defRPr/>
            </a:pPr>
            <a:r>
              <a:rPr kumimoji="0" sz="1400" b="0" i="0" u="none" strike="noStrike" kern="0" cap="none" spc="0" normalizeH="0" baseline="0" noProof="0" dirty="0">
                <a:ln>
                  <a:noFill/>
                </a:ln>
                <a:solidFill>
                  <a:sysClr val="windowText" lastClr="000000"/>
                </a:solidFill>
                <a:effectLst/>
                <a:uLnTx/>
                <a:uFillTx/>
                <a:latin typeface="Microsoft Sans Serif"/>
                <a:cs typeface="Microsoft Sans Serif"/>
              </a:rPr>
              <a:t>Протокол–</a:t>
            </a:r>
            <a:r>
              <a:rPr kumimoji="0" sz="1400" b="0" i="0" u="none" strike="noStrike" kern="0" cap="none" spc="80" normalizeH="0" baseline="0" noProof="0" dirty="0">
                <a:ln>
                  <a:noFill/>
                </a:ln>
                <a:solidFill>
                  <a:sysClr val="windowText" lastClr="000000"/>
                </a:solidFill>
                <a:effectLst/>
                <a:uLnTx/>
                <a:uFillTx/>
                <a:latin typeface="Microsoft Sans Serif"/>
                <a:cs typeface="Microsoft Sans Serif"/>
              </a:rPr>
              <a:t> </a:t>
            </a:r>
            <a:r>
              <a:rPr kumimoji="0" sz="1400" b="1" i="0" u="none" strike="noStrike" kern="0" cap="none" spc="0" normalizeH="0" baseline="0" noProof="0" dirty="0">
                <a:ln>
                  <a:noFill/>
                </a:ln>
                <a:solidFill>
                  <a:sysClr val="windowText" lastClr="000000"/>
                </a:solidFill>
                <a:effectLst/>
                <a:uLnTx/>
                <a:uFillTx/>
                <a:latin typeface="Arial"/>
                <a:cs typeface="Arial"/>
              </a:rPr>
              <a:t>20</a:t>
            </a:r>
            <a:r>
              <a:rPr kumimoji="0" sz="1400" b="1" i="0" u="none" strike="noStrike" kern="0" cap="none" spc="85" normalizeH="0" baseline="0" noProof="0" dirty="0">
                <a:ln>
                  <a:noFill/>
                </a:ln>
                <a:solidFill>
                  <a:sysClr val="windowText" lastClr="000000"/>
                </a:solidFill>
                <a:effectLst/>
                <a:uLnTx/>
                <a:uFillTx/>
                <a:latin typeface="Arial"/>
                <a:cs typeface="Arial"/>
              </a:rPr>
              <a:t> </a:t>
            </a:r>
            <a:r>
              <a:rPr kumimoji="0" sz="1400" b="1" i="0" u="none" strike="noStrike" kern="0" cap="none" spc="-25" normalizeH="0" baseline="0" noProof="0" dirty="0">
                <a:ln>
                  <a:noFill/>
                </a:ln>
                <a:solidFill>
                  <a:sysClr val="windowText" lastClr="000000"/>
                </a:solidFill>
                <a:effectLst/>
                <a:uLnTx/>
                <a:uFillTx/>
                <a:latin typeface="Arial"/>
                <a:cs typeface="Arial"/>
              </a:rPr>
              <a:t>дн</a:t>
            </a:r>
            <a:endParaRPr kumimoji="0" sz="1400" b="0" i="0" u="none" strike="noStrike" kern="0" cap="none" spc="0" normalizeH="0" baseline="0" noProof="0">
              <a:ln>
                <a:noFill/>
              </a:ln>
              <a:solidFill>
                <a:sysClr val="windowText" lastClr="000000"/>
              </a:solidFill>
              <a:effectLst/>
              <a:uLnTx/>
              <a:uFillTx/>
              <a:latin typeface="Arial"/>
              <a:cs typeface="Arial"/>
            </a:endParaRPr>
          </a:p>
          <a:p>
            <a:pPr marL="0" marR="0" lvl="0" indent="0" algn="ctr" defTabSz="914400" eaLnBrk="1" fontAlgn="auto" latinLnBrk="0" hangingPunct="1">
              <a:lnSpc>
                <a:spcPct val="100000"/>
              </a:lnSpc>
              <a:spcBef>
                <a:spcPts val="720"/>
              </a:spcBef>
              <a:spcAft>
                <a:spcPts val="0"/>
              </a:spcAft>
              <a:buClrTx/>
              <a:buSzTx/>
              <a:buFontTx/>
              <a:buNone/>
              <a:tabLst/>
              <a:defRPr/>
            </a:pPr>
            <a:r>
              <a:rPr kumimoji="0" sz="1400" b="0" i="0" u="none" strike="noStrike" kern="0" cap="none" spc="0" normalizeH="0" baseline="0" noProof="0" dirty="0">
                <a:ln>
                  <a:noFill/>
                </a:ln>
                <a:solidFill>
                  <a:sysClr val="windowText" lastClr="000000"/>
                </a:solidFill>
                <a:effectLst/>
                <a:uLnTx/>
                <a:uFillTx/>
                <a:latin typeface="Microsoft Sans Serif"/>
                <a:cs typeface="Microsoft Sans Serif"/>
              </a:rPr>
              <a:t>СП</a:t>
            </a:r>
            <a:r>
              <a:rPr kumimoji="0" sz="1400" b="0" i="0" u="none" strike="noStrike" kern="0" cap="none" spc="10" normalizeH="0" baseline="0" noProof="0" dirty="0">
                <a:ln>
                  <a:noFill/>
                </a:ln>
                <a:solidFill>
                  <a:sysClr val="windowText" lastClr="000000"/>
                </a:solidFill>
                <a:effectLst/>
                <a:uLnTx/>
                <a:uFillTx/>
                <a:latin typeface="Microsoft Sans Serif"/>
                <a:cs typeface="Microsoft Sans Serif"/>
              </a:rPr>
              <a:t> </a:t>
            </a:r>
            <a:r>
              <a:rPr kumimoji="0" sz="1400" b="0" i="0" u="none" strike="noStrike" kern="0" cap="none" spc="365" normalizeH="0" baseline="0" noProof="0" dirty="0">
                <a:ln>
                  <a:noFill/>
                </a:ln>
                <a:solidFill>
                  <a:sysClr val="windowText" lastClr="000000"/>
                </a:solidFill>
                <a:effectLst/>
                <a:uLnTx/>
                <a:uFillTx/>
                <a:latin typeface="Microsoft Sans Serif"/>
                <a:cs typeface="Microsoft Sans Serif"/>
              </a:rPr>
              <a:t>–</a:t>
            </a:r>
            <a:r>
              <a:rPr kumimoji="0" sz="1400" b="0" i="0" u="none" strike="noStrike" kern="0" cap="none" spc="0" normalizeH="0" baseline="0" noProof="0" dirty="0">
                <a:ln>
                  <a:noFill/>
                </a:ln>
                <a:solidFill>
                  <a:sysClr val="windowText" lastClr="000000"/>
                </a:solidFill>
                <a:effectLst/>
                <a:uLnTx/>
                <a:uFillTx/>
                <a:latin typeface="Microsoft Sans Serif"/>
                <a:cs typeface="Microsoft Sans Serif"/>
              </a:rPr>
              <a:t> </a:t>
            </a:r>
            <a:r>
              <a:rPr kumimoji="0" sz="1400" b="1" i="0" u="none" strike="noStrike" kern="0" cap="none" spc="0" normalizeH="0" baseline="0" noProof="0" dirty="0">
                <a:ln>
                  <a:noFill/>
                </a:ln>
                <a:solidFill>
                  <a:sysClr val="windowText" lastClr="000000"/>
                </a:solidFill>
                <a:effectLst/>
                <a:uLnTx/>
                <a:uFillTx/>
                <a:latin typeface="Arial"/>
                <a:cs typeface="Arial"/>
              </a:rPr>
              <a:t>10</a:t>
            </a:r>
            <a:r>
              <a:rPr kumimoji="0" sz="1400" b="1" i="0" u="none" strike="noStrike" kern="0" cap="none" spc="-25" normalizeH="0" baseline="0" noProof="0" dirty="0">
                <a:ln>
                  <a:noFill/>
                </a:ln>
                <a:solidFill>
                  <a:sysClr val="windowText" lastClr="000000"/>
                </a:solidFill>
                <a:effectLst/>
                <a:uLnTx/>
                <a:uFillTx/>
                <a:latin typeface="Arial"/>
                <a:cs typeface="Arial"/>
              </a:rPr>
              <a:t> дн</a:t>
            </a:r>
            <a:endParaRPr kumimoji="0" sz="1400" b="0" i="0" u="none" strike="noStrike" kern="0" cap="none" spc="0" normalizeH="0" baseline="0" noProof="0">
              <a:ln>
                <a:noFill/>
              </a:ln>
              <a:solidFill>
                <a:sysClr val="windowText" lastClr="000000"/>
              </a:solidFill>
              <a:effectLst/>
              <a:uLnTx/>
              <a:uFillTx/>
              <a:latin typeface="Arial"/>
              <a:cs typeface="Arial"/>
            </a:endParaRPr>
          </a:p>
        </p:txBody>
      </p:sp>
      <p:sp>
        <p:nvSpPr>
          <p:cNvPr id="22" name="object 22"/>
          <p:cNvSpPr/>
          <p:nvPr/>
        </p:nvSpPr>
        <p:spPr>
          <a:xfrm>
            <a:off x="5993891" y="3322446"/>
            <a:ext cx="86995" cy="738505"/>
          </a:xfrm>
          <a:custGeom>
            <a:avLst/>
            <a:gdLst/>
            <a:ahLst/>
            <a:cxnLst/>
            <a:rect l="l" t="t" r="r" b="b"/>
            <a:pathLst>
              <a:path w="86995" h="738504">
                <a:moveTo>
                  <a:pt x="28956" y="651509"/>
                </a:moveTo>
                <a:lnTo>
                  <a:pt x="0" y="651509"/>
                </a:lnTo>
                <a:lnTo>
                  <a:pt x="43434" y="738377"/>
                </a:lnTo>
                <a:lnTo>
                  <a:pt x="79629" y="665988"/>
                </a:lnTo>
                <a:lnTo>
                  <a:pt x="28956" y="665988"/>
                </a:lnTo>
                <a:lnTo>
                  <a:pt x="28956" y="651509"/>
                </a:lnTo>
                <a:close/>
              </a:path>
              <a:path w="86995" h="738504">
                <a:moveTo>
                  <a:pt x="57912" y="637032"/>
                </a:moveTo>
                <a:lnTo>
                  <a:pt x="28956" y="637032"/>
                </a:lnTo>
                <a:lnTo>
                  <a:pt x="28956" y="665988"/>
                </a:lnTo>
                <a:lnTo>
                  <a:pt x="57912" y="665988"/>
                </a:lnTo>
                <a:lnTo>
                  <a:pt x="57912" y="637032"/>
                </a:lnTo>
                <a:close/>
              </a:path>
              <a:path w="86995" h="738504">
                <a:moveTo>
                  <a:pt x="86868" y="651509"/>
                </a:moveTo>
                <a:lnTo>
                  <a:pt x="57912" y="651509"/>
                </a:lnTo>
                <a:lnTo>
                  <a:pt x="57912" y="665988"/>
                </a:lnTo>
                <a:lnTo>
                  <a:pt x="79629" y="665988"/>
                </a:lnTo>
                <a:lnTo>
                  <a:pt x="86868" y="651509"/>
                </a:lnTo>
                <a:close/>
              </a:path>
              <a:path w="86995" h="738504">
                <a:moveTo>
                  <a:pt x="57912" y="579119"/>
                </a:moveTo>
                <a:lnTo>
                  <a:pt x="28956" y="579119"/>
                </a:lnTo>
                <a:lnTo>
                  <a:pt x="28956" y="608076"/>
                </a:lnTo>
                <a:lnTo>
                  <a:pt x="57912" y="608076"/>
                </a:lnTo>
                <a:lnTo>
                  <a:pt x="57912" y="579119"/>
                </a:lnTo>
                <a:close/>
              </a:path>
              <a:path w="86995" h="738504">
                <a:moveTo>
                  <a:pt x="57912" y="521207"/>
                </a:moveTo>
                <a:lnTo>
                  <a:pt x="28956" y="521207"/>
                </a:lnTo>
                <a:lnTo>
                  <a:pt x="28956" y="550163"/>
                </a:lnTo>
                <a:lnTo>
                  <a:pt x="57912" y="550163"/>
                </a:lnTo>
                <a:lnTo>
                  <a:pt x="57912" y="521207"/>
                </a:lnTo>
                <a:close/>
              </a:path>
              <a:path w="86995" h="738504">
                <a:moveTo>
                  <a:pt x="57912" y="463295"/>
                </a:moveTo>
                <a:lnTo>
                  <a:pt x="28956" y="463295"/>
                </a:lnTo>
                <a:lnTo>
                  <a:pt x="28956" y="492251"/>
                </a:lnTo>
                <a:lnTo>
                  <a:pt x="57912" y="492251"/>
                </a:lnTo>
                <a:lnTo>
                  <a:pt x="57912" y="463295"/>
                </a:lnTo>
                <a:close/>
              </a:path>
              <a:path w="86995" h="738504">
                <a:moveTo>
                  <a:pt x="57912" y="405383"/>
                </a:moveTo>
                <a:lnTo>
                  <a:pt x="28956" y="405383"/>
                </a:lnTo>
                <a:lnTo>
                  <a:pt x="28956" y="434339"/>
                </a:lnTo>
                <a:lnTo>
                  <a:pt x="57912" y="434339"/>
                </a:lnTo>
                <a:lnTo>
                  <a:pt x="57912" y="405383"/>
                </a:lnTo>
                <a:close/>
              </a:path>
              <a:path w="86995" h="738504">
                <a:moveTo>
                  <a:pt x="57912" y="347471"/>
                </a:moveTo>
                <a:lnTo>
                  <a:pt x="28956" y="347471"/>
                </a:lnTo>
                <a:lnTo>
                  <a:pt x="28956" y="376427"/>
                </a:lnTo>
                <a:lnTo>
                  <a:pt x="57912" y="376427"/>
                </a:lnTo>
                <a:lnTo>
                  <a:pt x="57912" y="347471"/>
                </a:lnTo>
                <a:close/>
              </a:path>
              <a:path w="86995" h="738504">
                <a:moveTo>
                  <a:pt x="57912" y="289559"/>
                </a:moveTo>
                <a:lnTo>
                  <a:pt x="28956" y="289559"/>
                </a:lnTo>
                <a:lnTo>
                  <a:pt x="28956" y="318515"/>
                </a:lnTo>
                <a:lnTo>
                  <a:pt x="57912" y="318515"/>
                </a:lnTo>
                <a:lnTo>
                  <a:pt x="57912" y="289559"/>
                </a:lnTo>
                <a:close/>
              </a:path>
              <a:path w="86995" h="738504">
                <a:moveTo>
                  <a:pt x="57912" y="231648"/>
                </a:moveTo>
                <a:lnTo>
                  <a:pt x="28956" y="231648"/>
                </a:lnTo>
                <a:lnTo>
                  <a:pt x="28956" y="260603"/>
                </a:lnTo>
                <a:lnTo>
                  <a:pt x="57912" y="260603"/>
                </a:lnTo>
                <a:lnTo>
                  <a:pt x="57912" y="231648"/>
                </a:lnTo>
                <a:close/>
              </a:path>
              <a:path w="86995" h="738504">
                <a:moveTo>
                  <a:pt x="57912" y="173736"/>
                </a:moveTo>
                <a:lnTo>
                  <a:pt x="28956" y="173736"/>
                </a:lnTo>
                <a:lnTo>
                  <a:pt x="28956" y="202691"/>
                </a:lnTo>
                <a:lnTo>
                  <a:pt x="57912" y="202691"/>
                </a:lnTo>
                <a:lnTo>
                  <a:pt x="57912" y="173736"/>
                </a:lnTo>
                <a:close/>
              </a:path>
              <a:path w="86995" h="738504">
                <a:moveTo>
                  <a:pt x="57912" y="115824"/>
                </a:moveTo>
                <a:lnTo>
                  <a:pt x="28956" y="115824"/>
                </a:lnTo>
                <a:lnTo>
                  <a:pt x="28956" y="144779"/>
                </a:lnTo>
                <a:lnTo>
                  <a:pt x="57912" y="144779"/>
                </a:lnTo>
                <a:lnTo>
                  <a:pt x="57912" y="115824"/>
                </a:lnTo>
                <a:close/>
              </a:path>
              <a:path w="86995" h="738504">
                <a:moveTo>
                  <a:pt x="57912" y="57912"/>
                </a:moveTo>
                <a:lnTo>
                  <a:pt x="28956" y="57912"/>
                </a:lnTo>
                <a:lnTo>
                  <a:pt x="28956" y="86867"/>
                </a:lnTo>
                <a:lnTo>
                  <a:pt x="57912" y="86867"/>
                </a:lnTo>
                <a:lnTo>
                  <a:pt x="57912" y="57912"/>
                </a:lnTo>
                <a:close/>
              </a:path>
              <a:path w="86995" h="738504">
                <a:moveTo>
                  <a:pt x="57912" y="0"/>
                </a:moveTo>
                <a:lnTo>
                  <a:pt x="28956" y="0"/>
                </a:lnTo>
                <a:lnTo>
                  <a:pt x="28956" y="28955"/>
                </a:lnTo>
                <a:lnTo>
                  <a:pt x="57912" y="28955"/>
                </a:lnTo>
                <a:lnTo>
                  <a:pt x="57912" y="0"/>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3" name="object 23"/>
          <p:cNvSpPr/>
          <p:nvPr/>
        </p:nvSpPr>
        <p:spPr>
          <a:xfrm>
            <a:off x="5963411" y="1564386"/>
            <a:ext cx="86995" cy="783590"/>
          </a:xfrm>
          <a:custGeom>
            <a:avLst/>
            <a:gdLst/>
            <a:ahLst/>
            <a:cxnLst/>
            <a:rect l="l" t="t" r="r" b="b"/>
            <a:pathLst>
              <a:path w="86995" h="783589">
                <a:moveTo>
                  <a:pt x="57912" y="72389"/>
                </a:moveTo>
                <a:lnTo>
                  <a:pt x="28955" y="72389"/>
                </a:lnTo>
                <a:lnTo>
                  <a:pt x="28955" y="101346"/>
                </a:lnTo>
                <a:lnTo>
                  <a:pt x="57912" y="101346"/>
                </a:lnTo>
                <a:lnTo>
                  <a:pt x="57912" y="72389"/>
                </a:lnTo>
                <a:close/>
              </a:path>
              <a:path w="86995" h="783589">
                <a:moveTo>
                  <a:pt x="43434" y="0"/>
                </a:moveTo>
                <a:lnTo>
                  <a:pt x="0" y="86867"/>
                </a:lnTo>
                <a:lnTo>
                  <a:pt x="28955" y="86867"/>
                </a:lnTo>
                <a:lnTo>
                  <a:pt x="28955" y="72389"/>
                </a:lnTo>
                <a:lnTo>
                  <a:pt x="79628" y="72389"/>
                </a:lnTo>
                <a:lnTo>
                  <a:pt x="43434" y="0"/>
                </a:lnTo>
                <a:close/>
              </a:path>
              <a:path w="86995" h="783589">
                <a:moveTo>
                  <a:pt x="79628" y="72389"/>
                </a:moveTo>
                <a:lnTo>
                  <a:pt x="57912" y="72389"/>
                </a:lnTo>
                <a:lnTo>
                  <a:pt x="57912" y="86867"/>
                </a:lnTo>
                <a:lnTo>
                  <a:pt x="86867" y="86867"/>
                </a:lnTo>
                <a:lnTo>
                  <a:pt x="79628" y="72389"/>
                </a:lnTo>
                <a:close/>
              </a:path>
              <a:path w="86995" h="783589">
                <a:moveTo>
                  <a:pt x="57912" y="130301"/>
                </a:moveTo>
                <a:lnTo>
                  <a:pt x="28955" y="130301"/>
                </a:lnTo>
                <a:lnTo>
                  <a:pt x="28955" y="159258"/>
                </a:lnTo>
                <a:lnTo>
                  <a:pt x="57912" y="159258"/>
                </a:lnTo>
                <a:lnTo>
                  <a:pt x="57912" y="130301"/>
                </a:lnTo>
                <a:close/>
              </a:path>
              <a:path w="86995" h="783589">
                <a:moveTo>
                  <a:pt x="57912" y="188213"/>
                </a:moveTo>
                <a:lnTo>
                  <a:pt x="28955" y="188213"/>
                </a:lnTo>
                <a:lnTo>
                  <a:pt x="28955" y="217169"/>
                </a:lnTo>
                <a:lnTo>
                  <a:pt x="57912" y="217169"/>
                </a:lnTo>
                <a:lnTo>
                  <a:pt x="57912" y="188213"/>
                </a:lnTo>
                <a:close/>
              </a:path>
              <a:path w="86995" h="783589">
                <a:moveTo>
                  <a:pt x="57912" y="246125"/>
                </a:moveTo>
                <a:lnTo>
                  <a:pt x="28955" y="246125"/>
                </a:lnTo>
                <a:lnTo>
                  <a:pt x="28955" y="275081"/>
                </a:lnTo>
                <a:lnTo>
                  <a:pt x="57912" y="275081"/>
                </a:lnTo>
                <a:lnTo>
                  <a:pt x="57912" y="246125"/>
                </a:lnTo>
                <a:close/>
              </a:path>
              <a:path w="86995" h="783589">
                <a:moveTo>
                  <a:pt x="57912" y="304038"/>
                </a:moveTo>
                <a:lnTo>
                  <a:pt x="28955" y="304038"/>
                </a:lnTo>
                <a:lnTo>
                  <a:pt x="28955" y="332993"/>
                </a:lnTo>
                <a:lnTo>
                  <a:pt x="57912" y="332993"/>
                </a:lnTo>
                <a:lnTo>
                  <a:pt x="57912" y="304038"/>
                </a:lnTo>
                <a:close/>
              </a:path>
              <a:path w="86995" h="783589">
                <a:moveTo>
                  <a:pt x="57912" y="361950"/>
                </a:moveTo>
                <a:lnTo>
                  <a:pt x="28955" y="361950"/>
                </a:lnTo>
                <a:lnTo>
                  <a:pt x="28955" y="390905"/>
                </a:lnTo>
                <a:lnTo>
                  <a:pt x="57912" y="390905"/>
                </a:lnTo>
                <a:lnTo>
                  <a:pt x="57912" y="361950"/>
                </a:lnTo>
                <a:close/>
              </a:path>
              <a:path w="86995" h="783589">
                <a:moveTo>
                  <a:pt x="57912" y="419862"/>
                </a:moveTo>
                <a:lnTo>
                  <a:pt x="28955" y="419862"/>
                </a:lnTo>
                <a:lnTo>
                  <a:pt x="28955" y="448817"/>
                </a:lnTo>
                <a:lnTo>
                  <a:pt x="57912" y="448817"/>
                </a:lnTo>
                <a:lnTo>
                  <a:pt x="57912" y="419862"/>
                </a:lnTo>
                <a:close/>
              </a:path>
              <a:path w="86995" h="783589">
                <a:moveTo>
                  <a:pt x="57912" y="477774"/>
                </a:moveTo>
                <a:lnTo>
                  <a:pt x="28955" y="477774"/>
                </a:lnTo>
                <a:lnTo>
                  <a:pt x="28955" y="506729"/>
                </a:lnTo>
                <a:lnTo>
                  <a:pt x="57912" y="506729"/>
                </a:lnTo>
                <a:lnTo>
                  <a:pt x="57912" y="477774"/>
                </a:lnTo>
                <a:close/>
              </a:path>
              <a:path w="86995" h="783589">
                <a:moveTo>
                  <a:pt x="57912" y="535686"/>
                </a:moveTo>
                <a:lnTo>
                  <a:pt x="28955" y="535686"/>
                </a:lnTo>
                <a:lnTo>
                  <a:pt x="28955" y="564641"/>
                </a:lnTo>
                <a:lnTo>
                  <a:pt x="57912" y="564641"/>
                </a:lnTo>
                <a:lnTo>
                  <a:pt x="57912" y="535686"/>
                </a:lnTo>
                <a:close/>
              </a:path>
              <a:path w="86995" h="783589">
                <a:moveTo>
                  <a:pt x="57912" y="593598"/>
                </a:moveTo>
                <a:lnTo>
                  <a:pt x="28955" y="593598"/>
                </a:lnTo>
                <a:lnTo>
                  <a:pt x="28955" y="622553"/>
                </a:lnTo>
                <a:lnTo>
                  <a:pt x="57912" y="622553"/>
                </a:lnTo>
                <a:lnTo>
                  <a:pt x="57912" y="593598"/>
                </a:lnTo>
                <a:close/>
              </a:path>
              <a:path w="86995" h="783589">
                <a:moveTo>
                  <a:pt x="57912" y="651510"/>
                </a:moveTo>
                <a:lnTo>
                  <a:pt x="28955" y="651510"/>
                </a:lnTo>
                <a:lnTo>
                  <a:pt x="28955" y="680465"/>
                </a:lnTo>
                <a:lnTo>
                  <a:pt x="57912" y="680465"/>
                </a:lnTo>
                <a:lnTo>
                  <a:pt x="57912" y="651510"/>
                </a:lnTo>
                <a:close/>
              </a:path>
              <a:path w="86995" h="783589">
                <a:moveTo>
                  <a:pt x="57912" y="709422"/>
                </a:moveTo>
                <a:lnTo>
                  <a:pt x="28955" y="709422"/>
                </a:lnTo>
                <a:lnTo>
                  <a:pt x="28955" y="738377"/>
                </a:lnTo>
                <a:lnTo>
                  <a:pt x="57912" y="738377"/>
                </a:lnTo>
                <a:lnTo>
                  <a:pt x="57912" y="709422"/>
                </a:lnTo>
                <a:close/>
              </a:path>
              <a:path w="86995" h="783589">
                <a:moveTo>
                  <a:pt x="57912" y="767334"/>
                </a:moveTo>
                <a:lnTo>
                  <a:pt x="28955" y="767334"/>
                </a:lnTo>
                <a:lnTo>
                  <a:pt x="28955" y="783336"/>
                </a:lnTo>
                <a:lnTo>
                  <a:pt x="57912" y="783336"/>
                </a:lnTo>
                <a:lnTo>
                  <a:pt x="57912" y="767334"/>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4" name="object 24"/>
          <p:cNvSpPr/>
          <p:nvPr/>
        </p:nvSpPr>
        <p:spPr>
          <a:xfrm>
            <a:off x="2767329" y="1662938"/>
            <a:ext cx="86995" cy="311785"/>
          </a:xfrm>
          <a:custGeom>
            <a:avLst/>
            <a:gdLst/>
            <a:ahLst/>
            <a:cxnLst/>
            <a:rect l="l" t="t" r="r" b="b"/>
            <a:pathLst>
              <a:path w="86994" h="311785">
                <a:moveTo>
                  <a:pt x="36194" y="0"/>
                </a:moveTo>
                <a:lnTo>
                  <a:pt x="35306" y="28956"/>
                </a:lnTo>
                <a:lnTo>
                  <a:pt x="64262" y="29972"/>
                </a:lnTo>
                <a:lnTo>
                  <a:pt x="65150" y="1015"/>
                </a:lnTo>
                <a:lnTo>
                  <a:pt x="36194" y="0"/>
                </a:lnTo>
                <a:close/>
              </a:path>
              <a:path w="86994" h="311785">
                <a:moveTo>
                  <a:pt x="34417" y="57912"/>
                </a:moveTo>
                <a:lnTo>
                  <a:pt x="33400" y="86867"/>
                </a:lnTo>
                <a:lnTo>
                  <a:pt x="62356" y="87757"/>
                </a:lnTo>
                <a:lnTo>
                  <a:pt x="63372" y="58800"/>
                </a:lnTo>
                <a:lnTo>
                  <a:pt x="34417" y="57912"/>
                </a:lnTo>
                <a:close/>
              </a:path>
              <a:path w="86994" h="311785">
                <a:moveTo>
                  <a:pt x="32512" y="115824"/>
                </a:moveTo>
                <a:lnTo>
                  <a:pt x="31622" y="144779"/>
                </a:lnTo>
                <a:lnTo>
                  <a:pt x="60451" y="145669"/>
                </a:lnTo>
                <a:lnTo>
                  <a:pt x="61468" y="116712"/>
                </a:lnTo>
                <a:lnTo>
                  <a:pt x="32512" y="115824"/>
                </a:lnTo>
                <a:close/>
              </a:path>
              <a:path w="86994" h="311785">
                <a:moveTo>
                  <a:pt x="30606" y="173736"/>
                </a:moveTo>
                <a:lnTo>
                  <a:pt x="29718" y="202564"/>
                </a:lnTo>
                <a:lnTo>
                  <a:pt x="58674" y="203581"/>
                </a:lnTo>
                <a:lnTo>
                  <a:pt x="59562" y="174625"/>
                </a:lnTo>
                <a:lnTo>
                  <a:pt x="30606" y="173736"/>
                </a:lnTo>
                <a:close/>
              </a:path>
              <a:path w="86994" h="311785">
                <a:moveTo>
                  <a:pt x="0" y="223012"/>
                </a:moveTo>
                <a:lnTo>
                  <a:pt x="40639" y="311276"/>
                </a:lnTo>
                <a:lnTo>
                  <a:pt x="79518" y="239395"/>
                </a:lnTo>
                <a:lnTo>
                  <a:pt x="57403" y="239395"/>
                </a:lnTo>
                <a:lnTo>
                  <a:pt x="28575" y="238506"/>
                </a:lnTo>
                <a:lnTo>
                  <a:pt x="28701" y="231521"/>
                </a:lnTo>
                <a:lnTo>
                  <a:pt x="83776" y="231521"/>
                </a:lnTo>
                <a:lnTo>
                  <a:pt x="86868" y="225806"/>
                </a:lnTo>
                <a:lnTo>
                  <a:pt x="0" y="223012"/>
                </a:lnTo>
                <a:close/>
              </a:path>
              <a:path w="86994" h="311785">
                <a:moveTo>
                  <a:pt x="28701" y="231521"/>
                </a:moveTo>
                <a:lnTo>
                  <a:pt x="28575" y="238506"/>
                </a:lnTo>
                <a:lnTo>
                  <a:pt x="57403" y="239395"/>
                </a:lnTo>
                <a:lnTo>
                  <a:pt x="57657" y="232537"/>
                </a:lnTo>
                <a:lnTo>
                  <a:pt x="28701" y="231521"/>
                </a:lnTo>
                <a:close/>
              </a:path>
              <a:path w="86994" h="311785">
                <a:moveTo>
                  <a:pt x="83776" y="231521"/>
                </a:moveTo>
                <a:lnTo>
                  <a:pt x="28701" y="231521"/>
                </a:lnTo>
                <a:lnTo>
                  <a:pt x="57657" y="232537"/>
                </a:lnTo>
                <a:lnTo>
                  <a:pt x="57436" y="238506"/>
                </a:lnTo>
                <a:lnTo>
                  <a:pt x="57403" y="239395"/>
                </a:lnTo>
                <a:lnTo>
                  <a:pt x="79518" y="239395"/>
                </a:lnTo>
                <a:lnTo>
                  <a:pt x="83776" y="231521"/>
                </a:lnTo>
                <a:close/>
              </a:path>
            </a:pathLst>
          </a:custGeom>
          <a:solidFill>
            <a:srgbClr val="006FB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 name="object 25"/>
          <p:cNvSpPr/>
          <p:nvPr/>
        </p:nvSpPr>
        <p:spPr>
          <a:xfrm>
            <a:off x="2715767" y="2687573"/>
            <a:ext cx="86995" cy="273050"/>
          </a:xfrm>
          <a:custGeom>
            <a:avLst/>
            <a:gdLst/>
            <a:ahLst/>
            <a:cxnLst/>
            <a:rect l="l" t="t" r="r" b="b"/>
            <a:pathLst>
              <a:path w="86994" h="273050">
                <a:moveTo>
                  <a:pt x="57912" y="0"/>
                </a:moveTo>
                <a:lnTo>
                  <a:pt x="28956" y="0"/>
                </a:lnTo>
                <a:lnTo>
                  <a:pt x="28956" y="28955"/>
                </a:lnTo>
                <a:lnTo>
                  <a:pt x="57912" y="28955"/>
                </a:lnTo>
                <a:lnTo>
                  <a:pt x="57912" y="0"/>
                </a:lnTo>
                <a:close/>
              </a:path>
              <a:path w="86994" h="273050">
                <a:moveTo>
                  <a:pt x="57912" y="57912"/>
                </a:moveTo>
                <a:lnTo>
                  <a:pt x="28956" y="57912"/>
                </a:lnTo>
                <a:lnTo>
                  <a:pt x="28956" y="86867"/>
                </a:lnTo>
                <a:lnTo>
                  <a:pt x="57912" y="86867"/>
                </a:lnTo>
                <a:lnTo>
                  <a:pt x="57912" y="57912"/>
                </a:lnTo>
                <a:close/>
              </a:path>
              <a:path w="86994" h="273050">
                <a:moveTo>
                  <a:pt x="57912" y="115824"/>
                </a:moveTo>
                <a:lnTo>
                  <a:pt x="28956" y="115824"/>
                </a:lnTo>
                <a:lnTo>
                  <a:pt x="28956" y="144779"/>
                </a:lnTo>
                <a:lnTo>
                  <a:pt x="57912" y="144779"/>
                </a:lnTo>
                <a:lnTo>
                  <a:pt x="57912" y="115824"/>
                </a:lnTo>
                <a:close/>
              </a:path>
              <a:path w="86994" h="273050">
                <a:moveTo>
                  <a:pt x="28956" y="185800"/>
                </a:moveTo>
                <a:lnTo>
                  <a:pt x="0" y="185800"/>
                </a:lnTo>
                <a:lnTo>
                  <a:pt x="43433" y="272668"/>
                </a:lnTo>
                <a:lnTo>
                  <a:pt x="79629" y="200278"/>
                </a:lnTo>
                <a:lnTo>
                  <a:pt x="28956" y="200278"/>
                </a:lnTo>
                <a:lnTo>
                  <a:pt x="28956" y="185800"/>
                </a:lnTo>
                <a:close/>
              </a:path>
              <a:path w="86994" h="273050">
                <a:moveTo>
                  <a:pt x="57912" y="173736"/>
                </a:moveTo>
                <a:lnTo>
                  <a:pt x="28956" y="173736"/>
                </a:lnTo>
                <a:lnTo>
                  <a:pt x="28956" y="200278"/>
                </a:lnTo>
                <a:lnTo>
                  <a:pt x="57912" y="200278"/>
                </a:lnTo>
                <a:lnTo>
                  <a:pt x="57912" y="173736"/>
                </a:lnTo>
                <a:close/>
              </a:path>
              <a:path w="86994" h="273050">
                <a:moveTo>
                  <a:pt x="86868" y="185800"/>
                </a:moveTo>
                <a:lnTo>
                  <a:pt x="57912" y="185800"/>
                </a:lnTo>
                <a:lnTo>
                  <a:pt x="57912" y="200278"/>
                </a:lnTo>
                <a:lnTo>
                  <a:pt x="79629" y="200278"/>
                </a:lnTo>
                <a:lnTo>
                  <a:pt x="86868" y="185800"/>
                </a:lnTo>
                <a:close/>
              </a:path>
            </a:pathLst>
          </a:custGeom>
          <a:solidFill>
            <a:srgbClr val="00737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 name="object 26"/>
          <p:cNvSpPr/>
          <p:nvPr/>
        </p:nvSpPr>
        <p:spPr>
          <a:xfrm>
            <a:off x="2738627" y="3787902"/>
            <a:ext cx="86995" cy="273050"/>
          </a:xfrm>
          <a:custGeom>
            <a:avLst/>
            <a:gdLst/>
            <a:ahLst/>
            <a:cxnLst/>
            <a:rect l="l" t="t" r="r" b="b"/>
            <a:pathLst>
              <a:path w="86994" h="273050">
                <a:moveTo>
                  <a:pt x="57912" y="0"/>
                </a:moveTo>
                <a:lnTo>
                  <a:pt x="28956" y="0"/>
                </a:lnTo>
                <a:lnTo>
                  <a:pt x="28956" y="28956"/>
                </a:lnTo>
                <a:lnTo>
                  <a:pt x="57912" y="28956"/>
                </a:lnTo>
                <a:lnTo>
                  <a:pt x="57912" y="0"/>
                </a:lnTo>
                <a:close/>
              </a:path>
              <a:path w="86994" h="273050">
                <a:moveTo>
                  <a:pt x="57912" y="57912"/>
                </a:moveTo>
                <a:lnTo>
                  <a:pt x="28956" y="57912"/>
                </a:lnTo>
                <a:lnTo>
                  <a:pt x="28956" y="86868"/>
                </a:lnTo>
                <a:lnTo>
                  <a:pt x="57912" y="86868"/>
                </a:lnTo>
                <a:lnTo>
                  <a:pt x="57912" y="57912"/>
                </a:lnTo>
                <a:close/>
              </a:path>
              <a:path w="86994" h="273050">
                <a:moveTo>
                  <a:pt x="57912" y="115824"/>
                </a:moveTo>
                <a:lnTo>
                  <a:pt x="28956" y="115824"/>
                </a:lnTo>
                <a:lnTo>
                  <a:pt x="28956" y="144780"/>
                </a:lnTo>
                <a:lnTo>
                  <a:pt x="57912" y="144780"/>
                </a:lnTo>
                <a:lnTo>
                  <a:pt x="57912" y="115824"/>
                </a:lnTo>
                <a:close/>
              </a:path>
              <a:path w="86994" h="273050">
                <a:moveTo>
                  <a:pt x="28956" y="185800"/>
                </a:moveTo>
                <a:lnTo>
                  <a:pt x="0" y="185800"/>
                </a:lnTo>
                <a:lnTo>
                  <a:pt x="43434" y="272669"/>
                </a:lnTo>
                <a:lnTo>
                  <a:pt x="79629" y="200279"/>
                </a:lnTo>
                <a:lnTo>
                  <a:pt x="28956" y="200279"/>
                </a:lnTo>
                <a:lnTo>
                  <a:pt x="28956" y="185800"/>
                </a:lnTo>
                <a:close/>
              </a:path>
              <a:path w="86994" h="273050">
                <a:moveTo>
                  <a:pt x="57912" y="173736"/>
                </a:moveTo>
                <a:lnTo>
                  <a:pt x="28956" y="173736"/>
                </a:lnTo>
                <a:lnTo>
                  <a:pt x="28956" y="200279"/>
                </a:lnTo>
                <a:lnTo>
                  <a:pt x="57912" y="200279"/>
                </a:lnTo>
                <a:lnTo>
                  <a:pt x="57912" y="173736"/>
                </a:lnTo>
                <a:close/>
              </a:path>
              <a:path w="86994" h="273050">
                <a:moveTo>
                  <a:pt x="86868" y="185800"/>
                </a:moveTo>
                <a:lnTo>
                  <a:pt x="57912" y="185800"/>
                </a:lnTo>
                <a:lnTo>
                  <a:pt x="57912" y="200279"/>
                </a:lnTo>
                <a:lnTo>
                  <a:pt x="79629" y="200279"/>
                </a:lnTo>
                <a:lnTo>
                  <a:pt x="86868" y="185800"/>
                </a:lnTo>
                <a:close/>
              </a:path>
            </a:pathLst>
          </a:custGeom>
          <a:solidFill>
            <a:srgbClr val="00737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7" name="object 27"/>
          <p:cNvSpPr/>
          <p:nvPr/>
        </p:nvSpPr>
        <p:spPr>
          <a:xfrm>
            <a:off x="2769107" y="4609338"/>
            <a:ext cx="86995" cy="273050"/>
          </a:xfrm>
          <a:custGeom>
            <a:avLst/>
            <a:gdLst/>
            <a:ahLst/>
            <a:cxnLst/>
            <a:rect l="l" t="t" r="r" b="b"/>
            <a:pathLst>
              <a:path w="86994" h="273050">
                <a:moveTo>
                  <a:pt x="57912" y="0"/>
                </a:moveTo>
                <a:lnTo>
                  <a:pt x="28956" y="0"/>
                </a:lnTo>
                <a:lnTo>
                  <a:pt x="28956" y="28956"/>
                </a:lnTo>
                <a:lnTo>
                  <a:pt x="57912" y="28956"/>
                </a:lnTo>
                <a:lnTo>
                  <a:pt x="57912" y="0"/>
                </a:lnTo>
                <a:close/>
              </a:path>
              <a:path w="86994" h="273050">
                <a:moveTo>
                  <a:pt x="57912" y="57912"/>
                </a:moveTo>
                <a:lnTo>
                  <a:pt x="28956" y="57912"/>
                </a:lnTo>
                <a:lnTo>
                  <a:pt x="28956" y="86868"/>
                </a:lnTo>
                <a:lnTo>
                  <a:pt x="57912" y="86868"/>
                </a:lnTo>
                <a:lnTo>
                  <a:pt x="57912" y="57912"/>
                </a:lnTo>
                <a:close/>
              </a:path>
              <a:path w="86994" h="273050">
                <a:moveTo>
                  <a:pt x="57912" y="115824"/>
                </a:moveTo>
                <a:lnTo>
                  <a:pt x="28956" y="115824"/>
                </a:lnTo>
                <a:lnTo>
                  <a:pt x="28956" y="144780"/>
                </a:lnTo>
                <a:lnTo>
                  <a:pt x="57912" y="144780"/>
                </a:lnTo>
                <a:lnTo>
                  <a:pt x="57912" y="115824"/>
                </a:lnTo>
                <a:close/>
              </a:path>
              <a:path w="86994" h="273050">
                <a:moveTo>
                  <a:pt x="28956" y="185800"/>
                </a:moveTo>
                <a:lnTo>
                  <a:pt x="0" y="185800"/>
                </a:lnTo>
                <a:lnTo>
                  <a:pt x="43434" y="272669"/>
                </a:lnTo>
                <a:lnTo>
                  <a:pt x="79629" y="200279"/>
                </a:lnTo>
                <a:lnTo>
                  <a:pt x="28956" y="200279"/>
                </a:lnTo>
                <a:lnTo>
                  <a:pt x="28956" y="185800"/>
                </a:lnTo>
                <a:close/>
              </a:path>
              <a:path w="86994" h="273050">
                <a:moveTo>
                  <a:pt x="57912" y="173736"/>
                </a:moveTo>
                <a:lnTo>
                  <a:pt x="28956" y="173736"/>
                </a:lnTo>
                <a:lnTo>
                  <a:pt x="28956" y="200279"/>
                </a:lnTo>
                <a:lnTo>
                  <a:pt x="57912" y="200279"/>
                </a:lnTo>
                <a:lnTo>
                  <a:pt x="57912" y="173736"/>
                </a:lnTo>
                <a:close/>
              </a:path>
              <a:path w="86994" h="273050">
                <a:moveTo>
                  <a:pt x="86868" y="185800"/>
                </a:moveTo>
                <a:lnTo>
                  <a:pt x="57912" y="185800"/>
                </a:lnTo>
                <a:lnTo>
                  <a:pt x="57912" y="200279"/>
                </a:lnTo>
                <a:lnTo>
                  <a:pt x="79629" y="200279"/>
                </a:lnTo>
                <a:lnTo>
                  <a:pt x="86868" y="185800"/>
                </a:lnTo>
                <a:close/>
              </a:path>
            </a:pathLst>
          </a:custGeom>
          <a:solidFill>
            <a:srgbClr val="00737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8" name="object 28"/>
          <p:cNvSpPr/>
          <p:nvPr/>
        </p:nvSpPr>
        <p:spPr>
          <a:xfrm>
            <a:off x="8366759" y="1820417"/>
            <a:ext cx="86995" cy="273050"/>
          </a:xfrm>
          <a:custGeom>
            <a:avLst/>
            <a:gdLst/>
            <a:ahLst/>
            <a:cxnLst/>
            <a:rect l="l" t="t" r="r" b="b"/>
            <a:pathLst>
              <a:path w="86995" h="273050">
                <a:moveTo>
                  <a:pt x="57912" y="0"/>
                </a:moveTo>
                <a:lnTo>
                  <a:pt x="28956" y="0"/>
                </a:lnTo>
                <a:lnTo>
                  <a:pt x="28956" y="28956"/>
                </a:lnTo>
                <a:lnTo>
                  <a:pt x="57912" y="28956"/>
                </a:lnTo>
                <a:lnTo>
                  <a:pt x="57912" y="0"/>
                </a:lnTo>
                <a:close/>
              </a:path>
              <a:path w="86995" h="273050">
                <a:moveTo>
                  <a:pt x="57912" y="57912"/>
                </a:moveTo>
                <a:lnTo>
                  <a:pt x="28956" y="57912"/>
                </a:lnTo>
                <a:lnTo>
                  <a:pt x="28956" y="86868"/>
                </a:lnTo>
                <a:lnTo>
                  <a:pt x="57912" y="86868"/>
                </a:lnTo>
                <a:lnTo>
                  <a:pt x="57912" y="57912"/>
                </a:lnTo>
                <a:close/>
              </a:path>
              <a:path w="86995" h="273050">
                <a:moveTo>
                  <a:pt x="57912" y="115824"/>
                </a:moveTo>
                <a:lnTo>
                  <a:pt x="28956" y="115824"/>
                </a:lnTo>
                <a:lnTo>
                  <a:pt x="28956" y="144780"/>
                </a:lnTo>
                <a:lnTo>
                  <a:pt x="57912" y="144780"/>
                </a:lnTo>
                <a:lnTo>
                  <a:pt x="57912" y="115824"/>
                </a:lnTo>
                <a:close/>
              </a:path>
              <a:path w="86995" h="273050">
                <a:moveTo>
                  <a:pt x="28956" y="185801"/>
                </a:moveTo>
                <a:lnTo>
                  <a:pt x="0" y="185801"/>
                </a:lnTo>
                <a:lnTo>
                  <a:pt x="43434" y="272669"/>
                </a:lnTo>
                <a:lnTo>
                  <a:pt x="79629" y="200279"/>
                </a:lnTo>
                <a:lnTo>
                  <a:pt x="28956" y="200279"/>
                </a:lnTo>
                <a:lnTo>
                  <a:pt x="28956" y="185801"/>
                </a:lnTo>
                <a:close/>
              </a:path>
              <a:path w="86995" h="273050">
                <a:moveTo>
                  <a:pt x="57912" y="173736"/>
                </a:moveTo>
                <a:lnTo>
                  <a:pt x="28956" y="173736"/>
                </a:lnTo>
                <a:lnTo>
                  <a:pt x="28956" y="200279"/>
                </a:lnTo>
                <a:lnTo>
                  <a:pt x="57912" y="200279"/>
                </a:lnTo>
                <a:lnTo>
                  <a:pt x="57912" y="173736"/>
                </a:lnTo>
                <a:close/>
              </a:path>
              <a:path w="86995" h="273050">
                <a:moveTo>
                  <a:pt x="86868" y="185801"/>
                </a:moveTo>
                <a:lnTo>
                  <a:pt x="57912" y="185801"/>
                </a:lnTo>
                <a:lnTo>
                  <a:pt x="57912" y="200279"/>
                </a:lnTo>
                <a:lnTo>
                  <a:pt x="79629" y="200279"/>
                </a:lnTo>
                <a:lnTo>
                  <a:pt x="86868" y="185801"/>
                </a:lnTo>
                <a:close/>
              </a:path>
            </a:pathLst>
          </a:custGeom>
          <a:solidFill>
            <a:srgbClr val="006FC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9" name="object 29"/>
          <p:cNvSpPr/>
          <p:nvPr/>
        </p:nvSpPr>
        <p:spPr>
          <a:xfrm>
            <a:off x="8458200" y="2864357"/>
            <a:ext cx="86995" cy="273050"/>
          </a:xfrm>
          <a:custGeom>
            <a:avLst/>
            <a:gdLst/>
            <a:ahLst/>
            <a:cxnLst/>
            <a:rect l="l" t="t" r="r" b="b"/>
            <a:pathLst>
              <a:path w="86995" h="273050">
                <a:moveTo>
                  <a:pt x="57911" y="0"/>
                </a:moveTo>
                <a:lnTo>
                  <a:pt x="28955" y="0"/>
                </a:lnTo>
                <a:lnTo>
                  <a:pt x="28955" y="28955"/>
                </a:lnTo>
                <a:lnTo>
                  <a:pt x="57911" y="28955"/>
                </a:lnTo>
                <a:lnTo>
                  <a:pt x="57911" y="0"/>
                </a:lnTo>
                <a:close/>
              </a:path>
              <a:path w="86995" h="273050">
                <a:moveTo>
                  <a:pt x="57911" y="57912"/>
                </a:moveTo>
                <a:lnTo>
                  <a:pt x="28955" y="57912"/>
                </a:lnTo>
                <a:lnTo>
                  <a:pt x="28955" y="86867"/>
                </a:lnTo>
                <a:lnTo>
                  <a:pt x="57911" y="86867"/>
                </a:lnTo>
                <a:lnTo>
                  <a:pt x="57911" y="57912"/>
                </a:lnTo>
                <a:close/>
              </a:path>
              <a:path w="86995" h="273050">
                <a:moveTo>
                  <a:pt x="57911" y="115824"/>
                </a:moveTo>
                <a:lnTo>
                  <a:pt x="28955" y="115824"/>
                </a:lnTo>
                <a:lnTo>
                  <a:pt x="28955" y="144779"/>
                </a:lnTo>
                <a:lnTo>
                  <a:pt x="57911" y="144779"/>
                </a:lnTo>
                <a:lnTo>
                  <a:pt x="57911" y="115824"/>
                </a:lnTo>
                <a:close/>
              </a:path>
              <a:path w="86995" h="273050">
                <a:moveTo>
                  <a:pt x="28955" y="185800"/>
                </a:moveTo>
                <a:lnTo>
                  <a:pt x="0" y="185800"/>
                </a:lnTo>
                <a:lnTo>
                  <a:pt x="43433" y="272668"/>
                </a:lnTo>
                <a:lnTo>
                  <a:pt x="79628" y="200278"/>
                </a:lnTo>
                <a:lnTo>
                  <a:pt x="28955" y="200278"/>
                </a:lnTo>
                <a:lnTo>
                  <a:pt x="28955" y="185800"/>
                </a:lnTo>
                <a:close/>
              </a:path>
              <a:path w="86995" h="273050">
                <a:moveTo>
                  <a:pt x="57911" y="173736"/>
                </a:moveTo>
                <a:lnTo>
                  <a:pt x="28955" y="173736"/>
                </a:lnTo>
                <a:lnTo>
                  <a:pt x="28955" y="200278"/>
                </a:lnTo>
                <a:lnTo>
                  <a:pt x="57911" y="200278"/>
                </a:lnTo>
                <a:lnTo>
                  <a:pt x="57911" y="173736"/>
                </a:lnTo>
                <a:close/>
              </a:path>
              <a:path w="86995" h="273050">
                <a:moveTo>
                  <a:pt x="86868" y="185800"/>
                </a:moveTo>
                <a:lnTo>
                  <a:pt x="57911" y="185800"/>
                </a:lnTo>
                <a:lnTo>
                  <a:pt x="57911" y="200278"/>
                </a:lnTo>
                <a:lnTo>
                  <a:pt x="79628" y="200278"/>
                </a:lnTo>
                <a:lnTo>
                  <a:pt x="86868" y="185800"/>
                </a:lnTo>
                <a:close/>
              </a:path>
            </a:pathLst>
          </a:custGeom>
          <a:solidFill>
            <a:srgbClr val="006FC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0" name="object 30"/>
          <p:cNvSpPr/>
          <p:nvPr/>
        </p:nvSpPr>
        <p:spPr>
          <a:xfrm>
            <a:off x="8444483" y="3729990"/>
            <a:ext cx="86995" cy="273050"/>
          </a:xfrm>
          <a:custGeom>
            <a:avLst/>
            <a:gdLst/>
            <a:ahLst/>
            <a:cxnLst/>
            <a:rect l="l" t="t" r="r" b="b"/>
            <a:pathLst>
              <a:path w="86995" h="273050">
                <a:moveTo>
                  <a:pt x="57912" y="0"/>
                </a:moveTo>
                <a:lnTo>
                  <a:pt x="28956" y="0"/>
                </a:lnTo>
                <a:lnTo>
                  <a:pt x="28956" y="28956"/>
                </a:lnTo>
                <a:lnTo>
                  <a:pt x="57912" y="28956"/>
                </a:lnTo>
                <a:lnTo>
                  <a:pt x="57912" y="0"/>
                </a:lnTo>
                <a:close/>
              </a:path>
              <a:path w="86995" h="273050">
                <a:moveTo>
                  <a:pt x="57912" y="57912"/>
                </a:moveTo>
                <a:lnTo>
                  <a:pt x="28956" y="57912"/>
                </a:lnTo>
                <a:lnTo>
                  <a:pt x="28956" y="86868"/>
                </a:lnTo>
                <a:lnTo>
                  <a:pt x="57912" y="86868"/>
                </a:lnTo>
                <a:lnTo>
                  <a:pt x="57912" y="57912"/>
                </a:lnTo>
                <a:close/>
              </a:path>
              <a:path w="86995" h="273050">
                <a:moveTo>
                  <a:pt x="57912" y="115824"/>
                </a:moveTo>
                <a:lnTo>
                  <a:pt x="28956" y="115824"/>
                </a:lnTo>
                <a:lnTo>
                  <a:pt x="28956" y="144780"/>
                </a:lnTo>
                <a:lnTo>
                  <a:pt x="57912" y="144780"/>
                </a:lnTo>
                <a:lnTo>
                  <a:pt x="57912" y="115824"/>
                </a:lnTo>
                <a:close/>
              </a:path>
              <a:path w="86995" h="273050">
                <a:moveTo>
                  <a:pt x="28956" y="185801"/>
                </a:moveTo>
                <a:lnTo>
                  <a:pt x="0" y="185801"/>
                </a:lnTo>
                <a:lnTo>
                  <a:pt x="43434" y="272669"/>
                </a:lnTo>
                <a:lnTo>
                  <a:pt x="79629" y="200279"/>
                </a:lnTo>
                <a:lnTo>
                  <a:pt x="28956" y="200279"/>
                </a:lnTo>
                <a:lnTo>
                  <a:pt x="28956" y="185801"/>
                </a:lnTo>
                <a:close/>
              </a:path>
              <a:path w="86995" h="273050">
                <a:moveTo>
                  <a:pt x="57912" y="173736"/>
                </a:moveTo>
                <a:lnTo>
                  <a:pt x="28956" y="173736"/>
                </a:lnTo>
                <a:lnTo>
                  <a:pt x="28956" y="200279"/>
                </a:lnTo>
                <a:lnTo>
                  <a:pt x="57912" y="200279"/>
                </a:lnTo>
                <a:lnTo>
                  <a:pt x="57912" y="173736"/>
                </a:lnTo>
                <a:close/>
              </a:path>
              <a:path w="86995" h="273050">
                <a:moveTo>
                  <a:pt x="86868" y="185801"/>
                </a:moveTo>
                <a:lnTo>
                  <a:pt x="57912" y="185801"/>
                </a:lnTo>
                <a:lnTo>
                  <a:pt x="57912" y="200279"/>
                </a:lnTo>
                <a:lnTo>
                  <a:pt x="79629" y="200279"/>
                </a:lnTo>
                <a:lnTo>
                  <a:pt x="86868" y="185801"/>
                </a:lnTo>
                <a:close/>
              </a:path>
            </a:pathLst>
          </a:custGeom>
          <a:solidFill>
            <a:srgbClr val="006FC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1" name="object 31"/>
          <p:cNvSpPr/>
          <p:nvPr/>
        </p:nvSpPr>
        <p:spPr>
          <a:xfrm>
            <a:off x="8555735" y="4901946"/>
            <a:ext cx="86995" cy="273050"/>
          </a:xfrm>
          <a:custGeom>
            <a:avLst/>
            <a:gdLst/>
            <a:ahLst/>
            <a:cxnLst/>
            <a:rect l="l" t="t" r="r" b="b"/>
            <a:pathLst>
              <a:path w="86995" h="273050">
                <a:moveTo>
                  <a:pt x="57912" y="0"/>
                </a:moveTo>
                <a:lnTo>
                  <a:pt x="28956" y="0"/>
                </a:lnTo>
                <a:lnTo>
                  <a:pt x="28956" y="28955"/>
                </a:lnTo>
                <a:lnTo>
                  <a:pt x="57912" y="28955"/>
                </a:lnTo>
                <a:lnTo>
                  <a:pt x="57912" y="0"/>
                </a:lnTo>
                <a:close/>
              </a:path>
              <a:path w="86995" h="273050">
                <a:moveTo>
                  <a:pt x="57912" y="57911"/>
                </a:moveTo>
                <a:lnTo>
                  <a:pt x="28956" y="57911"/>
                </a:lnTo>
                <a:lnTo>
                  <a:pt x="28956" y="86867"/>
                </a:lnTo>
                <a:lnTo>
                  <a:pt x="57912" y="86867"/>
                </a:lnTo>
                <a:lnTo>
                  <a:pt x="57912" y="57911"/>
                </a:lnTo>
                <a:close/>
              </a:path>
              <a:path w="86995" h="273050">
                <a:moveTo>
                  <a:pt x="57912" y="115823"/>
                </a:moveTo>
                <a:lnTo>
                  <a:pt x="28956" y="115823"/>
                </a:lnTo>
                <a:lnTo>
                  <a:pt x="28956" y="144779"/>
                </a:lnTo>
                <a:lnTo>
                  <a:pt x="57912" y="144779"/>
                </a:lnTo>
                <a:lnTo>
                  <a:pt x="57912" y="115823"/>
                </a:lnTo>
                <a:close/>
              </a:path>
              <a:path w="86995" h="273050">
                <a:moveTo>
                  <a:pt x="28956" y="185800"/>
                </a:moveTo>
                <a:lnTo>
                  <a:pt x="0" y="185800"/>
                </a:lnTo>
                <a:lnTo>
                  <a:pt x="43434" y="272668"/>
                </a:lnTo>
                <a:lnTo>
                  <a:pt x="79629" y="200278"/>
                </a:lnTo>
                <a:lnTo>
                  <a:pt x="28956" y="200278"/>
                </a:lnTo>
                <a:lnTo>
                  <a:pt x="28956" y="185800"/>
                </a:lnTo>
                <a:close/>
              </a:path>
              <a:path w="86995" h="273050">
                <a:moveTo>
                  <a:pt x="57912" y="173735"/>
                </a:moveTo>
                <a:lnTo>
                  <a:pt x="28956" y="173735"/>
                </a:lnTo>
                <a:lnTo>
                  <a:pt x="28956" y="200278"/>
                </a:lnTo>
                <a:lnTo>
                  <a:pt x="57912" y="200278"/>
                </a:lnTo>
                <a:lnTo>
                  <a:pt x="57912" y="173735"/>
                </a:lnTo>
                <a:close/>
              </a:path>
              <a:path w="86995" h="273050">
                <a:moveTo>
                  <a:pt x="86868" y="185800"/>
                </a:moveTo>
                <a:lnTo>
                  <a:pt x="57912" y="185800"/>
                </a:lnTo>
                <a:lnTo>
                  <a:pt x="57912" y="200278"/>
                </a:lnTo>
                <a:lnTo>
                  <a:pt x="79629" y="200278"/>
                </a:lnTo>
                <a:lnTo>
                  <a:pt x="86868" y="185800"/>
                </a:lnTo>
                <a:close/>
              </a:path>
            </a:pathLst>
          </a:custGeom>
          <a:solidFill>
            <a:srgbClr val="006FC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 name="object 32"/>
          <p:cNvSpPr/>
          <p:nvPr/>
        </p:nvSpPr>
        <p:spPr>
          <a:xfrm>
            <a:off x="2814827" y="5517641"/>
            <a:ext cx="86995" cy="273050"/>
          </a:xfrm>
          <a:custGeom>
            <a:avLst/>
            <a:gdLst/>
            <a:ahLst/>
            <a:cxnLst/>
            <a:rect l="l" t="t" r="r" b="b"/>
            <a:pathLst>
              <a:path w="86994" h="273050">
                <a:moveTo>
                  <a:pt x="57912" y="0"/>
                </a:moveTo>
                <a:lnTo>
                  <a:pt x="28956" y="0"/>
                </a:lnTo>
                <a:lnTo>
                  <a:pt x="28956" y="28956"/>
                </a:lnTo>
                <a:lnTo>
                  <a:pt x="57912" y="28956"/>
                </a:lnTo>
                <a:lnTo>
                  <a:pt x="57912" y="0"/>
                </a:lnTo>
                <a:close/>
              </a:path>
              <a:path w="86994" h="273050">
                <a:moveTo>
                  <a:pt x="57912" y="57912"/>
                </a:moveTo>
                <a:lnTo>
                  <a:pt x="28956" y="57912"/>
                </a:lnTo>
                <a:lnTo>
                  <a:pt x="28956" y="86868"/>
                </a:lnTo>
                <a:lnTo>
                  <a:pt x="57912" y="86868"/>
                </a:lnTo>
                <a:lnTo>
                  <a:pt x="57912" y="57912"/>
                </a:lnTo>
                <a:close/>
              </a:path>
              <a:path w="86994" h="273050">
                <a:moveTo>
                  <a:pt x="57912" y="115824"/>
                </a:moveTo>
                <a:lnTo>
                  <a:pt x="28956" y="115824"/>
                </a:lnTo>
                <a:lnTo>
                  <a:pt x="28956" y="144780"/>
                </a:lnTo>
                <a:lnTo>
                  <a:pt x="57912" y="144780"/>
                </a:lnTo>
                <a:lnTo>
                  <a:pt x="57912" y="115824"/>
                </a:lnTo>
                <a:close/>
              </a:path>
              <a:path w="86994" h="273050">
                <a:moveTo>
                  <a:pt x="28956" y="185851"/>
                </a:moveTo>
                <a:lnTo>
                  <a:pt x="0" y="185851"/>
                </a:lnTo>
                <a:lnTo>
                  <a:pt x="43434" y="272707"/>
                </a:lnTo>
                <a:lnTo>
                  <a:pt x="79634" y="200317"/>
                </a:lnTo>
                <a:lnTo>
                  <a:pt x="28956" y="200317"/>
                </a:lnTo>
                <a:lnTo>
                  <a:pt x="28956" y="185851"/>
                </a:lnTo>
                <a:close/>
              </a:path>
              <a:path w="86994" h="273050">
                <a:moveTo>
                  <a:pt x="57912" y="173736"/>
                </a:moveTo>
                <a:lnTo>
                  <a:pt x="28956" y="173736"/>
                </a:lnTo>
                <a:lnTo>
                  <a:pt x="28956" y="200317"/>
                </a:lnTo>
                <a:lnTo>
                  <a:pt x="57912" y="200317"/>
                </a:lnTo>
                <a:lnTo>
                  <a:pt x="57912" y="173736"/>
                </a:lnTo>
                <a:close/>
              </a:path>
              <a:path w="86994" h="273050">
                <a:moveTo>
                  <a:pt x="86868" y="185851"/>
                </a:moveTo>
                <a:lnTo>
                  <a:pt x="57912" y="185851"/>
                </a:lnTo>
                <a:lnTo>
                  <a:pt x="57912" y="200317"/>
                </a:lnTo>
                <a:lnTo>
                  <a:pt x="79634" y="200317"/>
                </a:lnTo>
                <a:lnTo>
                  <a:pt x="86868" y="185851"/>
                </a:lnTo>
                <a:close/>
              </a:path>
            </a:pathLst>
          </a:custGeom>
          <a:solidFill>
            <a:srgbClr val="00737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 name="object 33"/>
          <p:cNvSpPr/>
          <p:nvPr/>
        </p:nvSpPr>
        <p:spPr>
          <a:xfrm>
            <a:off x="8604504" y="5700521"/>
            <a:ext cx="86995" cy="273050"/>
          </a:xfrm>
          <a:custGeom>
            <a:avLst/>
            <a:gdLst/>
            <a:ahLst/>
            <a:cxnLst/>
            <a:rect l="l" t="t" r="r" b="b"/>
            <a:pathLst>
              <a:path w="86995" h="273050">
                <a:moveTo>
                  <a:pt x="57912" y="0"/>
                </a:moveTo>
                <a:lnTo>
                  <a:pt x="28955" y="0"/>
                </a:lnTo>
                <a:lnTo>
                  <a:pt x="28955" y="28955"/>
                </a:lnTo>
                <a:lnTo>
                  <a:pt x="57912" y="28955"/>
                </a:lnTo>
                <a:lnTo>
                  <a:pt x="57912" y="0"/>
                </a:lnTo>
                <a:close/>
              </a:path>
              <a:path w="86995" h="273050">
                <a:moveTo>
                  <a:pt x="57912" y="57911"/>
                </a:moveTo>
                <a:lnTo>
                  <a:pt x="28955" y="57911"/>
                </a:lnTo>
                <a:lnTo>
                  <a:pt x="28955" y="86867"/>
                </a:lnTo>
                <a:lnTo>
                  <a:pt x="57912" y="86867"/>
                </a:lnTo>
                <a:lnTo>
                  <a:pt x="57912" y="57911"/>
                </a:lnTo>
                <a:close/>
              </a:path>
              <a:path w="86995" h="273050">
                <a:moveTo>
                  <a:pt x="57912" y="115823"/>
                </a:moveTo>
                <a:lnTo>
                  <a:pt x="28955" y="115823"/>
                </a:lnTo>
                <a:lnTo>
                  <a:pt x="28955" y="144779"/>
                </a:lnTo>
                <a:lnTo>
                  <a:pt x="57912" y="144779"/>
                </a:lnTo>
                <a:lnTo>
                  <a:pt x="57912" y="115823"/>
                </a:lnTo>
                <a:close/>
              </a:path>
              <a:path w="86995" h="273050">
                <a:moveTo>
                  <a:pt x="28955" y="185851"/>
                </a:moveTo>
                <a:lnTo>
                  <a:pt x="0" y="185851"/>
                </a:lnTo>
                <a:lnTo>
                  <a:pt x="43434" y="272719"/>
                </a:lnTo>
                <a:lnTo>
                  <a:pt x="79628" y="200329"/>
                </a:lnTo>
                <a:lnTo>
                  <a:pt x="28955" y="200329"/>
                </a:lnTo>
                <a:lnTo>
                  <a:pt x="28955" y="185851"/>
                </a:lnTo>
                <a:close/>
              </a:path>
              <a:path w="86995" h="273050">
                <a:moveTo>
                  <a:pt x="57912" y="173735"/>
                </a:moveTo>
                <a:lnTo>
                  <a:pt x="28955" y="173735"/>
                </a:lnTo>
                <a:lnTo>
                  <a:pt x="28955" y="200329"/>
                </a:lnTo>
                <a:lnTo>
                  <a:pt x="57912" y="200329"/>
                </a:lnTo>
                <a:lnTo>
                  <a:pt x="57912" y="173735"/>
                </a:lnTo>
                <a:close/>
              </a:path>
              <a:path w="86995" h="273050">
                <a:moveTo>
                  <a:pt x="86868" y="185851"/>
                </a:moveTo>
                <a:lnTo>
                  <a:pt x="57912" y="185851"/>
                </a:lnTo>
                <a:lnTo>
                  <a:pt x="57912" y="200329"/>
                </a:lnTo>
                <a:lnTo>
                  <a:pt x="79628" y="200329"/>
                </a:lnTo>
                <a:lnTo>
                  <a:pt x="86868" y="185851"/>
                </a:lnTo>
                <a:close/>
              </a:path>
            </a:pathLst>
          </a:custGeom>
          <a:solidFill>
            <a:srgbClr val="006FC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4377969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24128" y="1052216"/>
            <a:ext cx="9720072" cy="565616"/>
          </a:xfrm>
          <a:prstGeom prst="rect">
            <a:avLst/>
          </a:prstGeom>
        </p:spPr>
        <p:txBody>
          <a:bodyPr vert="horz" wrap="square" lIns="0" tIns="133426" rIns="0" bIns="0" rtlCol="0">
            <a:spAutoFit/>
          </a:bodyPr>
          <a:lstStyle/>
          <a:p>
            <a:pPr marL="201295" algn="ctr">
              <a:lnSpc>
                <a:spcPct val="100000"/>
              </a:lnSpc>
              <a:spcBef>
                <a:spcPts val="105"/>
              </a:spcBef>
            </a:pPr>
            <a:r>
              <a:rPr sz="2800" i="0" dirty="0">
                <a:solidFill>
                  <a:srgbClr val="0070C0"/>
                </a:solidFill>
                <a:latin typeface="Times New Roman"/>
                <a:cs typeface="Times New Roman"/>
              </a:rPr>
              <a:t>Дизайн</a:t>
            </a:r>
            <a:r>
              <a:rPr sz="2800" i="0" spc="-70" dirty="0">
                <a:solidFill>
                  <a:srgbClr val="0070C0"/>
                </a:solidFill>
                <a:latin typeface="Times New Roman"/>
                <a:cs typeface="Times New Roman"/>
              </a:rPr>
              <a:t> </a:t>
            </a:r>
            <a:r>
              <a:rPr sz="2800" i="0" dirty="0">
                <a:solidFill>
                  <a:srgbClr val="0070C0"/>
                </a:solidFill>
                <a:latin typeface="Times New Roman"/>
                <a:cs typeface="Times New Roman"/>
              </a:rPr>
              <a:t>епідеміологічних</a:t>
            </a:r>
            <a:r>
              <a:rPr sz="2800" i="0" spc="-80" dirty="0">
                <a:solidFill>
                  <a:srgbClr val="0070C0"/>
                </a:solidFill>
                <a:latin typeface="Times New Roman"/>
                <a:cs typeface="Times New Roman"/>
              </a:rPr>
              <a:t> </a:t>
            </a:r>
            <a:r>
              <a:rPr sz="2800" i="0" spc="-10" dirty="0">
                <a:solidFill>
                  <a:srgbClr val="0070C0"/>
                </a:solidFill>
                <a:latin typeface="Times New Roman"/>
                <a:cs typeface="Times New Roman"/>
              </a:rPr>
              <a:t>досліджень</a:t>
            </a:r>
            <a:endParaRPr sz="2800" dirty="0">
              <a:solidFill>
                <a:srgbClr val="0070C0"/>
              </a:solidFill>
              <a:latin typeface="Times New Roman"/>
              <a:cs typeface="Times New Roman"/>
            </a:endParaRPr>
          </a:p>
        </p:txBody>
      </p:sp>
      <p:sp>
        <p:nvSpPr>
          <p:cNvPr id="4" name="object 4"/>
          <p:cNvSpPr txBox="1"/>
          <p:nvPr/>
        </p:nvSpPr>
        <p:spPr>
          <a:xfrm>
            <a:off x="853059" y="1828800"/>
            <a:ext cx="10062210" cy="3586879"/>
          </a:xfrm>
          <a:prstGeom prst="rect">
            <a:avLst/>
          </a:prstGeom>
        </p:spPr>
        <p:txBody>
          <a:bodyPr vert="horz" wrap="square" lIns="0" tIns="46990" rIns="0" bIns="0" rtlCol="0">
            <a:spAutoFit/>
          </a:bodyPr>
          <a:lstStyle/>
          <a:p>
            <a:pPr marL="461645" algn="just">
              <a:lnSpc>
                <a:spcPct val="100000"/>
              </a:lnSpc>
              <a:spcBef>
                <a:spcPts val="370"/>
              </a:spcBef>
            </a:pPr>
            <a:r>
              <a:rPr sz="3200" dirty="0">
                <a:solidFill>
                  <a:srgbClr val="FF0000"/>
                </a:solidFill>
                <a:latin typeface="Times New Roman"/>
                <a:cs typeface="Times New Roman"/>
              </a:rPr>
              <a:t>Дизайн,</a:t>
            </a:r>
            <a:r>
              <a:rPr sz="3200" spc="95" dirty="0">
                <a:solidFill>
                  <a:srgbClr val="FF0000"/>
                </a:solidFill>
                <a:latin typeface="Times New Roman"/>
                <a:cs typeface="Times New Roman"/>
              </a:rPr>
              <a:t> </a:t>
            </a:r>
            <a:r>
              <a:rPr sz="3200" dirty="0">
                <a:solidFill>
                  <a:srgbClr val="FF0000"/>
                </a:solidFill>
                <a:latin typeface="Times New Roman"/>
                <a:cs typeface="Times New Roman"/>
              </a:rPr>
              <a:t>способи</a:t>
            </a:r>
            <a:r>
              <a:rPr sz="3200" spc="95" dirty="0">
                <a:solidFill>
                  <a:srgbClr val="FF0000"/>
                </a:solidFill>
                <a:latin typeface="Times New Roman"/>
                <a:cs typeface="Times New Roman"/>
              </a:rPr>
              <a:t> </a:t>
            </a:r>
            <a:r>
              <a:rPr sz="3200" dirty="0">
                <a:solidFill>
                  <a:srgbClr val="FF0000"/>
                </a:solidFill>
                <a:latin typeface="Times New Roman"/>
                <a:cs typeface="Times New Roman"/>
              </a:rPr>
              <a:t>проведення</a:t>
            </a:r>
            <a:r>
              <a:rPr sz="3200" spc="105" dirty="0">
                <a:solidFill>
                  <a:srgbClr val="FF0000"/>
                </a:solidFill>
                <a:latin typeface="Times New Roman"/>
                <a:cs typeface="Times New Roman"/>
              </a:rPr>
              <a:t> </a:t>
            </a:r>
            <a:r>
              <a:rPr sz="3200" dirty="0">
                <a:solidFill>
                  <a:srgbClr val="FF0000"/>
                </a:solidFill>
                <a:latin typeface="Times New Roman"/>
                <a:cs typeface="Times New Roman"/>
              </a:rPr>
              <a:t>та</a:t>
            </a:r>
            <a:r>
              <a:rPr sz="3200" spc="95" dirty="0">
                <a:solidFill>
                  <a:srgbClr val="FF0000"/>
                </a:solidFill>
                <a:latin typeface="Times New Roman"/>
                <a:cs typeface="Times New Roman"/>
              </a:rPr>
              <a:t> </a:t>
            </a:r>
            <a:r>
              <a:rPr sz="3200" dirty="0">
                <a:solidFill>
                  <a:srgbClr val="FF0000"/>
                </a:solidFill>
                <a:latin typeface="Times New Roman"/>
                <a:cs typeface="Times New Roman"/>
              </a:rPr>
              <a:t>організації</a:t>
            </a:r>
            <a:r>
              <a:rPr sz="3200" spc="100" dirty="0">
                <a:solidFill>
                  <a:srgbClr val="FF0000"/>
                </a:solidFill>
                <a:latin typeface="Times New Roman"/>
                <a:cs typeface="Times New Roman"/>
              </a:rPr>
              <a:t> </a:t>
            </a:r>
            <a:r>
              <a:rPr sz="3200" spc="-10" dirty="0">
                <a:solidFill>
                  <a:srgbClr val="FF0000"/>
                </a:solidFill>
                <a:latin typeface="Times New Roman"/>
                <a:cs typeface="Times New Roman"/>
              </a:rPr>
              <a:t>досліджень</a:t>
            </a:r>
            <a:endParaRPr sz="3200" dirty="0">
              <a:solidFill>
                <a:srgbClr val="FF0000"/>
              </a:solidFill>
              <a:latin typeface="Times New Roman"/>
              <a:cs typeface="Times New Roman"/>
            </a:endParaRPr>
          </a:p>
          <a:p>
            <a:pPr marL="12700" algn="just">
              <a:lnSpc>
                <a:spcPct val="100000"/>
              </a:lnSpc>
              <a:spcBef>
                <a:spcPts val="275"/>
              </a:spcBef>
            </a:pPr>
            <a:r>
              <a:rPr sz="3200" dirty="0">
                <a:solidFill>
                  <a:srgbClr val="0070C0"/>
                </a:solidFill>
                <a:latin typeface="Times New Roman"/>
                <a:cs typeface="Times New Roman"/>
              </a:rPr>
              <a:t>-</a:t>
            </a:r>
            <a:r>
              <a:rPr sz="3200" spc="-45" dirty="0">
                <a:solidFill>
                  <a:srgbClr val="0070C0"/>
                </a:solidFill>
                <a:latin typeface="Times New Roman"/>
                <a:cs typeface="Times New Roman"/>
              </a:rPr>
              <a:t> </a:t>
            </a:r>
            <a:r>
              <a:rPr sz="3200" dirty="0">
                <a:solidFill>
                  <a:srgbClr val="0070C0"/>
                </a:solidFill>
                <a:latin typeface="Times New Roman"/>
                <a:cs typeface="Times New Roman"/>
              </a:rPr>
              <a:t>ці</a:t>
            </a:r>
            <a:r>
              <a:rPr sz="3200" spc="-20" dirty="0">
                <a:solidFill>
                  <a:srgbClr val="0070C0"/>
                </a:solidFill>
                <a:latin typeface="Times New Roman"/>
                <a:cs typeface="Times New Roman"/>
              </a:rPr>
              <a:t> </a:t>
            </a:r>
            <a:r>
              <a:rPr sz="3200" dirty="0">
                <a:solidFill>
                  <a:srgbClr val="0070C0"/>
                </a:solidFill>
                <a:latin typeface="Times New Roman"/>
                <a:cs typeface="Times New Roman"/>
              </a:rPr>
              <a:t>терміни</a:t>
            </a:r>
            <a:r>
              <a:rPr sz="3200" spc="-60" dirty="0">
                <a:solidFill>
                  <a:srgbClr val="0070C0"/>
                </a:solidFill>
                <a:latin typeface="Times New Roman"/>
                <a:cs typeface="Times New Roman"/>
              </a:rPr>
              <a:t> </a:t>
            </a:r>
            <a:r>
              <a:rPr sz="3200" dirty="0">
                <a:solidFill>
                  <a:srgbClr val="0070C0"/>
                </a:solidFill>
                <a:latin typeface="Times New Roman"/>
                <a:cs typeface="Times New Roman"/>
              </a:rPr>
              <a:t>є</a:t>
            </a:r>
            <a:r>
              <a:rPr sz="3200" spc="-25" dirty="0">
                <a:solidFill>
                  <a:srgbClr val="0070C0"/>
                </a:solidFill>
                <a:latin typeface="Times New Roman"/>
                <a:cs typeface="Times New Roman"/>
              </a:rPr>
              <a:t> </a:t>
            </a:r>
            <a:r>
              <a:rPr sz="3200" dirty="0">
                <a:solidFill>
                  <a:srgbClr val="0070C0"/>
                </a:solidFill>
                <a:latin typeface="Times New Roman"/>
                <a:cs typeface="Times New Roman"/>
              </a:rPr>
              <a:t>синонімами</a:t>
            </a:r>
            <a:r>
              <a:rPr sz="3200" spc="-45" dirty="0">
                <a:solidFill>
                  <a:srgbClr val="0070C0"/>
                </a:solidFill>
                <a:latin typeface="Times New Roman"/>
                <a:cs typeface="Times New Roman"/>
              </a:rPr>
              <a:t> </a:t>
            </a:r>
            <a:r>
              <a:rPr sz="3200" dirty="0">
                <a:solidFill>
                  <a:srgbClr val="0070C0"/>
                </a:solidFill>
                <a:latin typeface="Times New Roman"/>
                <a:cs typeface="Times New Roman"/>
              </a:rPr>
              <a:t>терміну</a:t>
            </a:r>
            <a:r>
              <a:rPr sz="3200" spc="-55" dirty="0">
                <a:solidFill>
                  <a:srgbClr val="0070C0"/>
                </a:solidFill>
                <a:latin typeface="Times New Roman"/>
                <a:cs typeface="Times New Roman"/>
              </a:rPr>
              <a:t> </a:t>
            </a:r>
            <a:r>
              <a:rPr sz="3200" spc="-10" dirty="0">
                <a:solidFill>
                  <a:srgbClr val="0070C0"/>
                </a:solidFill>
                <a:latin typeface="Times New Roman"/>
                <a:cs typeface="Times New Roman"/>
              </a:rPr>
              <a:t>структура.</a:t>
            </a:r>
            <a:endParaRPr sz="3200" dirty="0">
              <a:solidFill>
                <a:srgbClr val="0070C0"/>
              </a:solidFill>
              <a:latin typeface="Times New Roman"/>
              <a:cs typeface="Times New Roman"/>
            </a:endParaRPr>
          </a:p>
          <a:p>
            <a:pPr marL="12700" marR="508000" indent="448945" algn="just">
              <a:lnSpc>
                <a:spcPct val="100000"/>
              </a:lnSpc>
              <a:spcBef>
                <a:spcPts val="280"/>
              </a:spcBef>
            </a:pPr>
            <a:r>
              <a:rPr sz="3200" dirty="0">
                <a:solidFill>
                  <a:srgbClr val="0070C0"/>
                </a:solidFill>
                <a:latin typeface="Times New Roman"/>
                <a:cs typeface="Times New Roman"/>
              </a:rPr>
              <a:t>Під</a:t>
            </a:r>
            <a:r>
              <a:rPr sz="3200" spc="-80" dirty="0">
                <a:solidFill>
                  <a:srgbClr val="0070C0"/>
                </a:solidFill>
                <a:latin typeface="Times New Roman"/>
                <a:cs typeface="Times New Roman"/>
              </a:rPr>
              <a:t> </a:t>
            </a:r>
            <a:r>
              <a:rPr sz="3200" dirty="0">
                <a:solidFill>
                  <a:srgbClr val="0070C0"/>
                </a:solidFill>
                <a:latin typeface="Times New Roman"/>
                <a:cs typeface="Times New Roman"/>
              </a:rPr>
              <a:t>дизайном</a:t>
            </a:r>
            <a:r>
              <a:rPr sz="3200" spc="-95" dirty="0">
                <a:solidFill>
                  <a:srgbClr val="0070C0"/>
                </a:solidFill>
                <a:latin typeface="Times New Roman"/>
                <a:cs typeface="Times New Roman"/>
              </a:rPr>
              <a:t> </a:t>
            </a:r>
            <a:r>
              <a:rPr sz="3200" dirty="0">
                <a:solidFill>
                  <a:srgbClr val="0070C0"/>
                </a:solidFill>
                <a:latin typeface="Times New Roman"/>
                <a:cs typeface="Times New Roman"/>
              </a:rPr>
              <a:t>епідеміологічного</a:t>
            </a:r>
            <a:r>
              <a:rPr sz="3200" spc="-95" dirty="0">
                <a:solidFill>
                  <a:srgbClr val="0070C0"/>
                </a:solidFill>
                <a:latin typeface="Times New Roman"/>
                <a:cs typeface="Times New Roman"/>
              </a:rPr>
              <a:t> </a:t>
            </a:r>
            <a:r>
              <a:rPr sz="3200" spc="-10" dirty="0">
                <a:solidFill>
                  <a:srgbClr val="0070C0"/>
                </a:solidFill>
                <a:latin typeface="Times New Roman"/>
                <a:cs typeface="Times New Roman"/>
              </a:rPr>
              <a:t>дослідження розуміють</a:t>
            </a:r>
            <a:r>
              <a:rPr sz="3200" spc="-70" dirty="0">
                <a:solidFill>
                  <a:srgbClr val="0070C0"/>
                </a:solidFill>
                <a:latin typeface="Times New Roman"/>
                <a:cs typeface="Times New Roman"/>
              </a:rPr>
              <a:t> </a:t>
            </a:r>
            <a:r>
              <a:rPr sz="3200" dirty="0">
                <a:solidFill>
                  <a:srgbClr val="0070C0"/>
                </a:solidFill>
                <a:latin typeface="Times New Roman"/>
                <a:cs typeface="Times New Roman"/>
              </a:rPr>
              <a:t>всі</a:t>
            </a:r>
            <a:r>
              <a:rPr sz="3200" spc="-40" dirty="0">
                <a:solidFill>
                  <a:srgbClr val="0070C0"/>
                </a:solidFill>
                <a:latin typeface="Times New Roman"/>
                <a:cs typeface="Times New Roman"/>
              </a:rPr>
              <a:t> </a:t>
            </a:r>
            <a:r>
              <a:rPr sz="3200" dirty="0">
                <a:solidFill>
                  <a:srgbClr val="0070C0"/>
                </a:solidFill>
                <a:latin typeface="Times New Roman"/>
                <a:cs typeface="Times New Roman"/>
              </a:rPr>
              <a:t>особливості</a:t>
            </a:r>
            <a:r>
              <a:rPr sz="3200" spc="-75" dirty="0">
                <a:solidFill>
                  <a:srgbClr val="0070C0"/>
                </a:solidFill>
                <a:latin typeface="Times New Roman"/>
                <a:cs typeface="Times New Roman"/>
              </a:rPr>
              <a:t> </a:t>
            </a:r>
            <a:r>
              <a:rPr sz="3200" dirty="0">
                <a:solidFill>
                  <a:srgbClr val="0070C0"/>
                </a:solidFill>
                <a:latin typeface="Times New Roman"/>
                <a:cs typeface="Times New Roman"/>
              </a:rPr>
              <a:t>проведення</a:t>
            </a:r>
            <a:r>
              <a:rPr sz="3200" spc="-60" dirty="0">
                <a:solidFill>
                  <a:srgbClr val="0070C0"/>
                </a:solidFill>
                <a:latin typeface="Times New Roman"/>
                <a:cs typeface="Times New Roman"/>
              </a:rPr>
              <a:t> </a:t>
            </a:r>
            <a:r>
              <a:rPr sz="3200" spc="-10" dirty="0">
                <a:solidFill>
                  <a:srgbClr val="0070C0"/>
                </a:solidFill>
                <a:latin typeface="Times New Roman"/>
                <a:cs typeface="Times New Roman"/>
              </a:rPr>
              <a:t>конкретного </a:t>
            </a:r>
            <a:r>
              <a:rPr sz="3200" dirty="0">
                <a:solidFill>
                  <a:srgbClr val="0070C0"/>
                </a:solidFill>
                <a:latin typeface="Times New Roman"/>
                <a:cs typeface="Times New Roman"/>
              </a:rPr>
              <a:t>дослідження,</a:t>
            </a:r>
            <a:r>
              <a:rPr sz="3200" spc="-80" dirty="0">
                <a:solidFill>
                  <a:srgbClr val="0070C0"/>
                </a:solidFill>
                <a:latin typeface="Times New Roman"/>
                <a:cs typeface="Times New Roman"/>
              </a:rPr>
              <a:t> </a:t>
            </a:r>
            <a:r>
              <a:rPr sz="3200" spc="-10" dirty="0">
                <a:solidFill>
                  <a:srgbClr val="0070C0"/>
                </a:solidFill>
                <a:latin typeface="Times New Roman"/>
                <a:cs typeface="Times New Roman"/>
              </a:rPr>
              <a:t>передбачені</a:t>
            </a:r>
            <a:r>
              <a:rPr sz="3200" spc="-75" dirty="0">
                <a:solidFill>
                  <a:srgbClr val="0070C0"/>
                </a:solidFill>
                <a:latin typeface="Times New Roman"/>
                <a:cs typeface="Times New Roman"/>
              </a:rPr>
              <a:t> </a:t>
            </a:r>
            <a:r>
              <a:rPr sz="3200" dirty="0">
                <a:solidFill>
                  <a:srgbClr val="0070C0"/>
                </a:solidFill>
                <a:latin typeface="Times New Roman"/>
                <a:cs typeface="Times New Roman"/>
              </a:rPr>
              <a:t>його</a:t>
            </a:r>
            <a:r>
              <a:rPr sz="3200" spc="-60" dirty="0">
                <a:solidFill>
                  <a:srgbClr val="0070C0"/>
                </a:solidFill>
                <a:latin typeface="Times New Roman"/>
                <a:cs typeface="Times New Roman"/>
              </a:rPr>
              <a:t> </a:t>
            </a:r>
            <a:r>
              <a:rPr sz="3200" dirty="0">
                <a:solidFill>
                  <a:srgbClr val="0070C0"/>
                </a:solidFill>
                <a:latin typeface="Times New Roman"/>
                <a:cs typeface="Times New Roman"/>
              </a:rPr>
              <a:t>планом.</a:t>
            </a:r>
            <a:r>
              <a:rPr sz="3200" spc="-55" dirty="0">
                <a:solidFill>
                  <a:srgbClr val="0070C0"/>
                </a:solidFill>
                <a:latin typeface="Times New Roman"/>
                <a:cs typeface="Times New Roman"/>
              </a:rPr>
              <a:t> </a:t>
            </a:r>
            <a:r>
              <a:rPr sz="3200" dirty="0">
                <a:solidFill>
                  <a:srgbClr val="0070C0"/>
                </a:solidFill>
                <a:latin typeface="Times New Roman"/>
                <a:cs typeface="Times New Roman"/>
              </a:rPr>
              <a:t>Ці</a:t>
            </a:r>
            <a:r>
              <a:rPr sz="3200" spc="-35" dirty="0">
                <a:solidFill>
                  <a:srgbClr val="0070C0"/>
                </a:solidFill>
                <a:latin typeface="Times New Roman"/>
                <a:cs typeface="Times New Roman"/>
              </a:rPr>
              <a:t> </a:t>
            </a:r>
            <a:r>
              <a:rPr sz="3200" spc="-10" dirty="0">
                <a:solidFill>
                  <a:srgbClr val="0070C0"/>
                </a:solidFill>
                <a:latin typeface="Times New Roman"/>
                <a:cs typeface="Times New Roman"/>
              </a:rPr>
              <a:t>особливості</a:t>
            </a:r>
            <a:endParaRPr sz="3200" dirty="0">
              <a:solidFill>
                <a:srgbClr val="0070C0"/>
              </a:solidFill>
              <a:latin typeface="Times New Roman"/>
              <a:cs typeface="Times New Roman"/>
            </a:endParaRPr>
          </a:p>
          <a:p>
            <a:pPr marL="12700" marR="57785" algn="just">
              <a:lnSpc>
                <a:spcPts val="3770"/>
              </a:lnSpc>
              <a:spcBef>
                <a:spcPts val="170"/>
              </a:spcBef>
            </a:pPr>
            <a:r>
              <a:rPr sz="3200" spc="-10" dirty="0">
                <a:solidFill>
                  <a:srgbClr val="0070C0"/>
                </a:solidFill>
                <a:latin typeface="Times New Roman"/>
                <a:cs typeface="Times New Roman"/>
              </a:rPr>
              <a:t>позначають</a:t>
            </a:r>
            <a:r>
              <a:rPr sz="3200" spc="-80" dirty="0">
                <a:solidFill>
                  <a:srgbClr val="0070C0"/>
                </a:solidFill>
                <a:latin typeface="Times New Roman"/>
                <a:cs typeface="Times New Roman"/>
              </a:rPr>
              <a:t> </a:t>
            </a:r>
            <a:r>
              <a:rPr sz="3200" dirty="0">
                <a:solidFill>
                  <a:srgbClr val="0070C0"/>
                </a:solidFill>
                <a:latin typeface="Times New Roman"/>
                <a:cs typeface="Times New Roman"/>
              </a:rPr>
              <a:t>численними</a:t>
            </a:r>
            <a:r>
              <a:rPr sz="3200" spc="-85" dirty="0">
                <a:solidFill>
                  <a:srgbClr val="0070C0"/>
                </a:solidFill>
                <a:latin typeface="Times New Roman"/>
                <a:cs typeface="Times New Roman"/>
              </a:rPr>
              <a:t> </a:t>
            </a:r>
            <a:r>
              <a:rPr sz="3200" dirty="0">
                <a:solidFill>
                  <a:srgbClr val="0070C0"/>
                </a:solidFill>
                <a:latin typeface="Times New Roman"/>
                <a:cs typeface="Times New Roman"/>
              </a:rPr>
              <a:t>термінами,</a:t>
            </a:r>
            <a:r>
              <a:rPr sz="3200" spc="-90" dirty="0">
                <a:solidFill>
                  <a:srgbClr val="0070C0"/>
                </a:solidFill>
                <a:latin typeface="Times New Roman"/>
                <a:cs typeface="Times New Roman"/>
              </a:rPr>
              <a:t> </a:t>
            </a:r>
            <a:r>
              <a:rPr sz="3200" dirty="0">
                <a:solidFill>
                  <a:srgbClr val="0070C0"/>
                </a:solidFill>
                <a:latin typeface="Times New Roman"/>
                <a:cs typeface="Times New Roman"/>
              </a:rPr>
              <a:t>і</a:t>
            </a:r>
            <a:r>
              <a:rPr sz="3200" spc="-80" dirty="0">
                <a:solidFill>
                  <a:srgbClr val="0070C0"/>
                </a:solidFill>
                <a:latin typeface="Times New Roman"/>
                <a:cs typeface="Times New Roman"/>
              </a:rPr>
              <a:t> </a:t>
            </a:r>
            <a:r>
              <a:rPr sz="3200" dirty="0">
                <a:solidFill>
                  <a:srgbClr val="0070C0"/>
                </a:solidFill>
                <a:latin typeface="Times New Roman"/>
                <a:cs typeface="Times New Roman"/>
              </a:rPr>
              <a:t>тільки</a:t>
            </a:r>
            <a:r>
              <a:rPr sz="3200" spc="-65" dirty="0">
                <a:solidFill>
                  <a:srgbClr val="0070C0"/>
                </a:solidFill>
                <a:latin typeface="Times New Roman"/>
                <a:cs typeface="Times New Roman"/>
              </a:rPr>
              <a:t> </a:t>
            </a:r>
            <a:r>
              <a:rPr sz="3200" dirty="0">
                <a:solidFill>
                  <a:srgbClr val="0070C0"/>
                </a:solidFill>
                <a:latin typeface="Times New Roman"/>
                <a:cs typeface="Times New Roman"/>
              </a:rPr>
              <a:t>їх</a:t>
            </a:r>
            <a:r>
              <a:rPr sz="3200" spc="-70" dirty="0">
                <a:solidFill>
                  <a:srgbClr val="0070C0"/>
                </a:solidFill>
                <a:latin typeface="Times New Roman"/>
                <a:cs typeface="Times New Roman"/>
              </a:rPr>
              <a:t> </a:t>
            </a:r>
            <a:r>
              <a:rPr sz="3200" spc="-10" dirty="0">
                <a:solidFill>
                  <a:srgbClr val="0070C0"/>
                </a:solidFill>
                <a:latin typeface="Times New Roman"/>
                <a:cs typeface="Times New Roman"/>
              </a:rPr>
              <a:t>поєднання </a:t>
            </a:r>
            <a:r>
              <a:rPr sz="3200" dirty="0">
                <a:solidFill>
                  <a:srgbClr val="0070C0"/>
                </a:solidFill>
                <a:latin typeface="Times New Roman"/>
                <a:cs typeface="Times New Roman"/>
              </a:rPr>
              <a:t>дає</a:t>
            </a:r>
            <a:r>
              <a:rPr sz="3200" spc="-75" dirty="0">
                <a:solidFill>
                  <a:srgbClr val="0070C0"/>
                </a:solidFill>
                <a:latin typeface="Times New Roman"/>
                <a:cs typeface="Times New Roman"/>
              </a:rPr>
              <a:t> </a:t>
            </a:r>
            <a:r>
              <a:rPr sz="3200" dirty="0">
                <a:solidFill>
                  <a:srgbClr val="0070C0"/>
                </a:solidFill>
                <a:latin typeface="Times New Roman"/>
                <a:cs typeface="Times New Roman"/>
              </a:rPr>
              <a:t>змогу</a:t>
            </a:r>
            <a:r>
              <a:rPr sz="3200" spc="-75" dirty="0">
                <a:solidFill>
                  <a:srgbClr val="0070C0"/>
                </a:solidFill>
                <a:latin typeface="Times New Roman"/>
                <a:cs typeface="Times New Roman"/>
              </a:rPr>
              <a:t> </a:t>
            </a:r>
            <a:r>
              <a:rPr sz="3200" dirty="0">
                <a:solidFill>
                  <a:srgbClr val="0070C0"/>
                </a:solidFill>
                <a:latin typeface="Times New Roman"/>
                <a:cs typeface="Times New Roman"/>
              </a:rPr>
              <a:t>побачити</a:t>
            </a:r>
            <a:r>
              <a:rPr sz="3200" spc="-85" dirty="0">
                <a:solidFill>
                  <a:srgbClr val="0070C0"/>
                </a:solidFill>
                <a:latin typeface="Times New Roman"/>
                <a:cs typeface="Times New Roman"/>
              </a:rPr>
              <a:t> </a:t>
            </a:r>
            <a:r>
              <a:rPr sz="3200" dirty="0">
                <a:solidFill>
                  <a:srgbClr val="0070C0"/>
                </a:solidFill>
                <a:latin typeface="Times New Roman"/>
                <a:cs typeface="Times New Roman"/>
              </a:rPr>
              <a:t>всі</a:t>
            </a:r>
            <a:r>
              <a:rPr sz="3200" spc="-60" dirty="0">
                <a:solidFill>
                  <a:srgbClr val="0070C0"/>
                </a:solidFill>
                <a:latin typeface="Times New Roman"/>
                <a:cs typeface="Times New Roman"/>
              </a:rPr>
              <a:t> </a:t>
            </a:r>
            <a:r>
              <a:rPr sz="3200" dirty="0">
                <a:solidFill>
                  <a:srgbClr val="0070C0"/>
                </a:solidFill>
                <a:latin typeface="Times New Roman"/>
                <a:cs typeface="Times New Roman"/>
              </a:rPr>
              <a:t>характерні</a:t>
            </a:r>
            <a:r>
              <a:rPr sz="3200" spc="-105" dirty="0">
                <a:solidFill>
                  <a:srgbClr val="0070C0"/>
                </a:solidFill>
                <a:latin typeface="Times New Roman"/>
                <a:cs typeface="Times New Roman"/>
              </a:rPr>
              <a:t> </a:t>
            </a:r>
            <a:r>
              <a:rPr sz="3200" dirty="0">
                <a:solidFill>
                  <a:srgbClr val="0070C0"/>
                </a:solidFill>
                <a:latin typeface="Times New Roman"/>
                <a:cs typeface="Times New Roman"/>
              </a:rPr>
              <a:t>риси</a:t>
            </a:r>
            <a:r>
              <a:rPr sz="3200" spc="-85" dirty="0">
                <a:solidFill>
                  <a:srgbClr val="0070C0"/>
                </a:solidFill>
                <a:latin typeface="Times New Roman"/>
                <a:cs typeface="Times New Roman"/>
              </a:rPr>
              <a:t> </a:t>
            </a:r>
            <a:r>
              <a:rPr sz="3200" spc="-10" dirty="0">
                <a:solidFill>
                  <a:srgbClr val="0070C0"/>
                </a:solidFill>
                <a:latin typeface="Times New Roman"/>
                <a:cs typeface="Times New Roman"/>
              </a:rPr>
              <a:t>дослідження</a:t>
            </a:r>
            <a:endParaRPr sz="3200" dirty="0">
              <a:solidFill>
                <a:srgbClr val="0070C0"/>
              </a:solidFill>
              <a:latin typeface="Times New Roman"/>
              <a:cs typeface="Times New Roman"/>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449958" y="-6350"/>
          <a:ext cx="10600055" cy="6670039"/>
        </p:xfrm>
        <a:graphic>
          <a:graphicData uri="http://schemas.openxmlformats.org/drawingml/2006/table">
            <a:tbl>
              <a:tblPr firstRow="1" bandRow="1">
                <a:tableStyleId>{2D5ABB26-0587-4C30-8999-92F81FD0307C}</a:tableStyleId>
              </a:tblPr>
              <a:tblGrid>
                <a:gridCol w="5003800">
                  <a:extLst>
                    <a:ext uri="{9D8B030D-6E8A-4147-A177-3AD203B41FA5}">
                      <a16:colId xmlns:a16="http://schemas.microsoft.com/office/drawing/2014/main" val="20000"/>
                    </a:ext>
                  </a:extLst>
                </a:gridCol>
                <a:gridCol w="5596255">
                  <a:extLst>
                    <a:ext uri="{9D8B030D-6E8A-4147-A177-3AD203B41FA5}">
                      <a16:colId xmlns:a16="http://schemas.microsoft.com/office/drawing/2014/main" val="20001"/>
                    </a:ext>
                  </a:extLst>
                </a:gridCol>
              </a:tblGrid>
              <a:tr h="203200">
                <a:tc>
                  <a:txBody>
                    <a:bodyPr/>
                    <a:lstStyle/>
                    <a:p>
                      <a:pPr algn="ctr">
                        <a:lnSpc>
                          <a:spcPts val="1195"/>
                        </a:lnSpc>
                      </a:pPr>
                      <a:r>
                        <a:rPr sz="1400" b="1" dirty="0">
                          <a:solidFill>
                            <a:srgbClr val="FFFFFF"/>
                          </a:solidFill>
                          <a:latin typeface="Times New Roman"/>
                          <a:cs typeface="Times New Roman"/>
                        </a:rPr>
                        <a:t>Класифікаційна</a:t>
                      </a:r>
                      <a:r>
                        <a:rPr sz="1400" b="1" spc="-90" dirty="0">
                          <a:solidFill>
                            <a:srgbClr val="FFFFFF"/>
                          </a:solidFill>
                          <a:latin typeface="Times New Roman"/>
                          <a:cs typeface="Times New Roman"/>
                        </a:rPr>
                        <a:t> </a:t>
                      </a:r>
                      <a:r>
                        <a:rPr sz="1400" b="1" spc="-10" dirty="0">
                          <a:solidFill>
                            <a:srgbClr val="FFFFFF"/>
                          </a:solidFill>
                          <a:latin typeface="Times New Roman"/>
                          <a:cs typeface="Times New Roman"/>
                        </a:rPr>
                        <a:t>ознака</a:t>
                      </a: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B w="38100">
                      <a:solidFill>
                        <a:srgbClr val="FFFFFF"/>
                      </a:solidFill>
                      <a:prstDash val="solid"/>
                    </a:lnB>
                    <a:solidFill>
                      <a:srgbClr val="5B9BD4"/>
                    </a:solidFill>
                  </a:tcPr>
                </a:tc>
                <a:tc>
                  <a:txBody>
                    <a:bodyPr/>
                    <a:lstStyle/>
                    <a:p>
                      <a:pPr algn="ctr">
                        <a:lnSpc>
                          <a:spcPts val="1195"/>
                        </a:lnSpc>
                      </a:pPr>
                      <a:r>
                        <a:rPr sz="1400" b="1" dirty="0">
                          <a:solidFill>
                            <a:srgbClr val="FFFFFF"/>
                          </a:solidFill>
                          <a:latin typeface="Times New Roman"/>
                          <a:cs typeface="Times New Roman"/>
                        </a:rPr>
                        <a:t>Назва</a:t>
                      </a:r>
                      <a:r>
                        <a:rPr sz="1400" b="1" spc="-25" dirty="0">
                          <a:solidFill>
                            <a:srgbClr val="FFFFFF"/>
                          </a:solidFill>
                          <a:latin typeface="Times New Roman"/>
                          <a:cs typeface="Times New Roman"/>
                        </a:rPr>
                        <a:t> </a:t>
                      </a:r>
                      <a:r>
                        <a:rPr sz="1400" b="1" spc="-10" dirty="0">
                          <a:solidFill>
                            <a:srgbClr val="FFFFFF"/>
                          </a:solidFill>
                          <a:latin typeface="Times New Roman"/>
                          <a:cs typeface="Times New Roman"/>
                        </a:rPr>
                        <a:t>дослідження</a:t>
                      </a: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B w="38100">
                      <a:solidFill>
                        <a:srgbClr val="FFFFFF"/>
                      </a:solidFill>
                      <a:prstDash val="solid"/>
                    </a:lnB>
                    <a:solidFill>
                      <a:srgbClr val="5B9BD4"/>
                    </a:solidFill>
                  </a:tcPr>
                </a:tc>
                <a:extLst>
                  <a:ext uri="{0D108BD9-81ED-4DB2-BD59-A6C34878D82A}">
                    <a16:rowId xmlns:a16="http://schemas.microsoft.com/office/drawing/2014/main" val="10000"/>
                  </a:ext>
                </a:extLst>
              </a:tr>
              <a:tr h="309245">
                <a:tc gridSpan="2">
                  <a:txBody>
                    <a:bodyPr/>
                    <a:lstStyle/>
                    <a:p>
                      <a:pPr algn="ctr">
                        <a:lnSpc>
                          <a:spcPct val="100000"/>
                        </a:lnSpc>
                        <a:spcBef>
                          <a:spcPts val="315"/>
                        </a:spcBef>
                      </a:pPr>
                      <a:r>
                        <a:rPr sz="1400" dirty="0">
                          <a:latin typeface="Times New Roman"/>
                          <a:cs typeface="Times New Roman"/>
                        </a:rPr>
                        <a:t>Ціль</a:t>
                      </a:r>
                      <a:r>
                        <a:rPr sz="1400" spc="-20" dirty="0">
                          <a:latin typeface="Times New Roman"/>
                          <a:cs typeface="Times New Roman"/>
                        </a:rPr>
                        <a:t> </a:t>
                      </a:r>
                      <a:r>
                        <a:rPr sz="1400" spc="-10" dirty="0">
                          <a:latin typeface="Times New Roman"/>
                          <a:cs typeface="Times New Roman"/>
                        </a:rPr>
                        <a:t>дослідження</a:t>
                      </a:r>
                      <a:endParaRPr sz="1400" dirty="0">
                        <a:latin typeface="Times New Roman"/>
                        <a:cs typeface="Times New Roman"/>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hMerge="1">
                  <a:txBody>
                    <a:bodyPr/>
                    <a:lstStyle/>
                    <a:p>
                      <a:endParaRPr/>
                    </a:p>
                  </a:txBody>
                  <a:tcPr marL="0" marR="0" marT="0" marB="0"/>
                </a:tc>
                <a:extLst>
                  <a:ext uri="{0D108BD9-81ED-4DB2-BD59-A6C34878D82A}">
                    <a16:rowId xmlns:a16="http://schemas.microsoft.com/office/drawing/2014/main" val="10001"/>
                  </a:ext>
                </a:extLst>
              </a:tr>
              <a:tr h="741680">
                <a:tc>
                  <a:txBody>
                    <a:bodyPr/>
                    <a:lstStyle/>
                    <a:p>
                      <a:pPr marL="91440" marR="229235">
                        <a:lnSpc>
                          <a:spcPct val="100000"/>
                        </a:lnSpc>
                        <a:spcBef>
                          <a:spcPts val="315"/>
                        </a:spcBef>
                      </a:pPr>
                      <a:r>
                        <a:rPr sz="1400" dirty="0">
                          <a:latin typeface="Times New Roman"/>
                          <a:cs typeface="Times New Roman"/>
                        </a:rPr>
                        <a:t>-Описати </a:t>
                      </a:r>
                      <a:r>
                        <a:rPr sz="1400" spc="-10" dirty="0">
                          <a:latin typeface="Times New Roman"/>
                          <a:cs typeface="Times New Roman"/>
                        </a:rPr>
                        <a:t>захворюваність</a:t>
                      </a:r>
                      <a:r>
                        <a:rPr sz="1400" spc="-30" dirty="0">
                          <a:latin typeface="Times New Roman"/>
                          <a:cs typeface="Times New Roman"/>
                        </a:rPr>
                        <a:t> </a:t>
                      </a:r>
                      <a:r>
                        <a:rPr sz="1400" dirty="0">
                          <a:latin typeface="Times New Roman"/>
                          <a:cs typeface="Times New Roman"/>
                        </a:rPr>
                        <a:t>або</a:t>
                      </a:r>
                      <a:r>
                        <a:rPr sz="1400" spc="-10" dirty="0">
                          <a:latin typeface="Times New Roman"/>
                          <a:cs typeface="Times New Roman"/>
                        </a:rPr>
                        <a:t> </a:t>
                      </a:r>
                      <a:r>
                        <a:rPr sz="1400" dirty="0">
                          <a:latin typeface="Times New Roman"/>
                          <a:cs typeface="Times New Roman"/>
                        </a:rPr>
                        <a:t>інше</a:t>
                      </a:r>
                      <a:r>
                        <a:rPr sz="1400" spc="-20" dirty="0">
                          <a:latin typeface="Times New Roman"/>
                          <a:cs typeface="Times New Roman"/>
                        </a:rPr>
                        <a:t> </a:t>
                      </a:r>
                      <a:r>
                        <a:rPr sz="1400" dirty="0">
                          <a:latin typeface="Times New Roman"/>
                          <a:cs typeface="Times New Roman"/>
                        </a:rPr>
                        <a:t>явище,</a:t>
                      </a:r>
                      <a:r>
                        <a:rPr sz="1400" spc="-5" dirty="0">
                          <a:latin typeface="Times New Roman"/>
                          <a:cs typeface="Times New Roman"/>
                        </a:rPr>
                        <a:t> </a:t>
                      </a:r>
                      <a:r>
                        <a:rPr sz="1400" dirty="0">
                          <a:latin typeface="Times New Roman"/>
                          <a:cs typeface="Times New Roman"/>
                        </a:rPr>
                        <a:t>яке відноситься</a:t>
                      </a:r>
                      <a:r>
                        <a:rPr sz="1400" spc="-45" dirty="0">
                          <a:latin typeface="Times New Roman"/>
                          <a:cs typeface="Times New Roman"/>
                        </a:rPr>
                        <a:t> </a:t>
                      </a:r>
                      <a:r>
                        <a:rPr sz="1400" spc="-25" dirty="0">
                          <a:latin typeface="Times New Roman"/>
                          <a:cs typeface="Times New Roman"/>
                        </a:rPr>
                        <a:t>до </a:t>
                      </a:r>
                      <a:r>
                        <a:rPr sz="1400" dirty="0">
                          <a:latin typeface="Times New Roman"/>
                          <a:cs typeface="Times New Roman"/>
                        </a:rPr>
                        <a:t>предметної</a:t>
                      </a:r>
                      <a:r>
                        <a:rPr sz="1400" spc="-60" dirty="0">
                          <a:latin typeface="Times New Roman"/>
                          <a:cs typeface="Times New Roman"/>
                        </a:rPr>
                        <a:t> </a:t>
                      </a:r>
                      <a:r>
                        <a:rPr sz="1400" dirty="0">
                          <a:latin typeface="Times New Roman"/>
                          <a:cs typeface="Times New Roman"/>
                        </a:rPr>
                        <a:t>галузі</a:t>
                      </a:r>
                      <a:r>
                        <a:rPr sz="1400" spc="-20" dirty="0">
                          <a:latin typeface="Times New Roman"/>
                          <a:cs typeface="Times New Roman"/>
                        </a:rPr>
                        <a:t> </a:t>
                      </a:r>
                      <a:r>
                        <a:rPr sz="1400" spc="-10" dirty="0">
                          <a:latin typeface="Times New Roman"/>
                          <a:cs typeface="Times New Roman"/>
                        </a:rPr>
                        <a:t>епідеміології</a:t>
                      </a:r>
                      <a:endParaRPr sz="1400" dirty="0">
                        <a:latin typeface="Times New Roman"/>
                        <a:cs typeface="Times New Roman"/>
                      </a:endParaRPr>
                    </a:p>
                    <a:p>
                      <a:pPr marL="91440">
                        <a:lnSpc>
                          <a:spcPct val="100000"/>
                        </a:lnSpc>
                      </a:pPr>
                      <a:r>
                        <a:rPr sz="1400" dirty="0">
                          <a:latin typeface="Times New Roman"/>
                          <a:cs typeface="Times New Roman"/>
                        </a:rPr>
                        <a:t>-</a:t>
                      </a:r>
                      <a:r>
                        <a:rPr sz="1400" spc="-30" dirty="0">
                          <a:latin typeface="Times New Roman"/>
                          <a:cs typeface="Times New Roman"/>
                        </a:rPr>
                        <a:t> </a:t>
                      </a:r>
                      <a:r>
                        <a:rPr sz="1400" dirty="0">
                          <a:latin typeface="Times New Roman"/>
                          <a:cs typeface="Times New Roman"/>
                        </a:rPr>
                        <a:t>Пояснити</a:t>
                      </a:r>
                      <a:r>
                        <a:rPr sz="1400" spc="-40" dirty="0">
                          <a:latin typeface="Times New Roman"/>
                          <a:cs typeface="Times New Roman"/>
                        </a:rPr>
                        <a:t> </a:t>
                      </a:r>
                      <a:r>
                        <a:rPr sz="1400" dirty="0">
                          <a:latin typeface="Times New Roman"/>
                          <a:cs typeface="Times New Roman"/>
                        </a:rPr>
                        <a:t>встановлені</a:t>
                      </a:r>
                      <a:r>
                        <a:rPr sz="1400" spc="-20" dirty="0">
                          <a:latin typeface="Times New Roman"/>
                          <a:cs typeface="Times New Roman"/>
                        </a:rPr>
                        <a:t> </a:t>
                      </a:r>
                      <a:r>
                        <a:rPr sz="1400" dirty="0">
                          <a:latin typeface="Times New Roman"/>
                          <a:cs typeface="Times New Roman"/>
                        </a:rPr>
                        <a:t>прояви</a:t>
                      </a:r>
                      <a:r>
                        <a:rPr sz="1400" spc="-45" dirty="0">
                          <a:latin typeface="Times New Roman"/>
                          <a:cs typeface="Times New Roman"/>
                        </a:rPr>
                        <a:t> </a:t>
                      </a:r>
                      <a:r>
                        <a:rPr sz="1400" dirty="0">
                          <a:latin typeface="Times New Roman"/>
                          <a:cs typeface="Times New Roman"/>
                        </a:rPr>
                        <a:t>захворюваності</a:t>
                      </a:r>
                      <a:r>
                        <a:rPr sz="1400" spc="-45" dirty="0">
                          <a:latin typeface="Times New Roman"/>
                          <a:cs typeface="Times New Roman"/>
                        </a:rPr>
                        <a:t> </a:t>
                      </a:r>
                      <a:r>
                        <a:rPr sz="1400" dirty="0">
                          <a:latin typeface="Times New Roman"/>
                          <a:cs typeface="Times New Roman"/>
                        </a:rPr>
                        <a:t>та</a:t>
                      </a:r>
                      <a:r>
                        <a:rPr sz="1400" spc="-25" dirty="0">
                          <a:latin typeface="Times New Roman"/>
                          <a:cs typeface="Times New Roman"/>
                        </a:rPr>
                        <a:t> ін.</a:t>
                      </a:r>
                      <a:endParaRPr sz="1400" dirty="0">
                        <a:latin typeface="Times New Roman"/>
                        <a:cs typeface="Times New Roman"/>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378460" indent="-286385">
                        <a:lnSpc>
                          <a:spcPct val="100000"/>
                        </a:lnSpc>
                        <a:spcBef>
                          <a:spcPts val="315"/>
                        </a:spcBef>
                        <a:buChar char="-"/>
                        <a:tabLst>
                          <a:tab pos="378460" algn="l"/>
                        </a:tabLst>
                      </a:pPr>
                      <a:r>
                        <a:rPr sz="1400" spc="-10" dirty="0">
                          <a:latin typeface="Times New Roman"/>
                          <a:cs typeface="Times New Roman"/>
                        </a:rPr>
                        <a:t>описове</a:t>
                      </a:r>
                      <a:endParaRPr sz="1400" dirty="0">
                        <a:latin typeface="Times New Roman"/>
                        <a:cs typeface="Times New Roman"/>
                      </a:endParaRPr>
                    </a:p>
                    <a:p>
                      <a:pPr>
                        <a:lnSpc>
                          <a:spcPct val="100000"/>
                        </a:lnSpc>
                        <a:spcBef>
                          <a:spcPts val="70"/>
                        </a:spcBef>
                        <a:buFont typeface="Times New Roman"/>
                        <a:buChar char="-"/>
                      </a:pPr>
                      <a:endParaRPr sz="1400" dirty="0">
                        <a:latin typeface="Times New Roman"/>
                        <a:cs typeface="Times New Roman"/>
                      </a:endParaRPr>
                    </a:p>
                    <a:p>
                      <a:pPr marL="194945" indent="-102870">
                        <a:lnSpc>
                          <a:spcPct val="100000"/>
                        </a:lnSpc>
                        <a:buChar char="-"/>
                        <a:tabLst>
                          <a:tab pos="194945" algn="l"/>
                        </a:tabLst>
                      </a:pPr>
                      <a:r>
                        <a:rPr sz="1400" dirty="0">
                          <a:latin typeface="Times New Roman"/>
                          <a:cs typeface="Times New Roman"/>
                        </a:rPr>
                        <a:t>аналітичне</a:t>
                      </a:r>
                      <a:r>
                        <a:rPr sz="1400" spc="-40" dirty="0">
                          <a:latin typeface="Times New Roman"/>
                          <a:cs typeface="Times New Roman"/>
                        </a:rPr>
                        <a:t> </a:t>
                      </a:r>
                      <a:r>
                        <a:rPr sz="1400" dirty="0">
                          <a:latin typeface="Times New Roman"/>
                          <a:cs typeface="Times New Roman"/>
                        </a:rPr>
                        <a:t>(дослідження</a:t>
                      </a:r>
                      <a:r>
                        <a:rPr sz="1400" spc="-25" dirty="0">
                          <a:latin typeface="Times New Roman"/>
                          <a:cs typeface="Times New Roman"/>
                        </a:rPr>
                        <a:t> </a:t>
                      </a:r>
                      <a:r>
                        <a:rPr sz="1400" spc="-10" dirty="0">
                          <a:latin typeface="Times New Roman"/>
                          <a:cs typeface="Times New Roman"/>
                        </a:rPr>
                        <a:t>випадокконтроль</a:t>
                      </a:r>
                      <a:r>
                        <a:rPr sz="1400" spc="-30" dirty="0">
                          <a:latin typeface="Times New Roman"/>
                          <a:cs typeface="Times New Roman"/>
                        </a:rPr>
                        <a:t> </a:t>
                      </a:r>
                      <a:r>
                        <a:rPr sz="1400" dirty="0">
                          <a:latin typeface="Times New Roman"/>
                          <a:cs typeface="Times New Roman"/>
                        </a:rPr>
                        <a:t>та</a:t>
                      </a:r>
                      <a:r>
                        <a:rPr sz="1400" spc="-10" dirty="0">
                          <a:latin typeface="Times New Roman"/>
                          <a:cs typeface="Times New Roman"/>
                        </a:rPr>
                        <a:t> когортне</a:t>
                      </a:r>
                      <a:r>
                        <a:rPr sz="1400" spc="-25" dirty="0">
                          <a:latin typeface="Times New Roman"/>
                          <a:cs typeface="Times New Roman"/>
                        </a:rPr>
                        <a:t> </a:t>
                      </a:r>
                      <a:r>
                        <a:rPr sz="1400" spc="-10" dirty="0">
                          <a:latin typeface="Times New Roman"/>
                          <a:cs typeface="Times New Roman"/>
                        </a:rPr>
                        <a:t>дослідження)</a:t>
                      </a:r>
                      <a:endParaRPr sz="1400" dirty="0">
                        <a:latin typeface="Times New Roman"/>
                        <a:cs typeface="Times New Roman"/>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extLst>
                  <a:ext uri="{0D108BD9-81ED-4DB2-BD59-A6C34878D82A}">
                    <a16:rowId xmlns:a16="http://schemas.microsoft.com/office/drawing/2014/main" val="10002"/>
                  </a:ext>
                </a:extLst>
              </a:tr>
              <a:tr h="313690">
                <a:tc gridSpan="2">
                  <a:txBody>
                    <a:bodyPr/>
                    <a:lstStyle/>
                    <a:p>
                      <a:pPr marL="1270" algn="ctr">
                        <a:lnSpc>
                          <a:spcPct val="100000"/>
                        </a:lnSpc>
                        <a:spcBef>
                          <a:spcPts val="315"/>
                        </a:spcBef>
                      </a:pPr>
                      <a:r>
                        <a:rPr sz="1400" spc="-10" dirty="0">
                          <a:latin typeface="Times New Roman"/>
                          <a:cs typeface="Times New Roman"/>
                        </a:rPr>
                        <a:t>Загальнонауковий</a:t>
                      </a:r>
                      <a:r>
                        <a:rPr sz="1400" spc="-15" dirty="0">
                          <a:latin typeface="Times New Roman"/>
                          <a:cs typeface="Times New Roman"/>
                        </a:rPr>
                        <a:t> </a:t>
                      </a:r>
                      <a:r>
                        <a:rPr sz="1400" spc="-10" dirty="0">
                          <a:latin typeface="Times New Roman"/>
                          <a:cs typeface="Times New Roman"/>
                        </a:rPr>
                        <a:t>метод</a:t>
                      </a:r>
                      <a:endParaRPr sz="1400" dirty="0">
                        <a:latin typeface="Times New Roman"/>
                        <a:cs typeface="Times New Roman"/>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E"/>
                    </a:solidFill>
                  </a:tcPr>
                </a:tc>
                <a:tc hMerge="1">
                  <a:txBody>
                    <a:bodyPr/>
                    <a:lstStyle/>
                    <a:p>
                      <a:endParaRPr/>
                    </a:p>
                  </a:txBody>
                  <a:tcPr marL="0" marR="0" marT="0" marB="0"/>
                </a:tc>
                <a:extLst>
                  <a:ext uri="{0D108BD9-81ED-4DB2-BD59-A6C34878D82A}">
                    <a16:rowId xmlns:a16="http://schemas.microsoft.com/office/drawing/2014/main" val="10003"/>
                  </a:ext>
                </a:extLst>
              </a:tr>
              <a:tr h="741680">
                <a:tc>
                  <a:txBody>
                    <a:bodyPr/>
                    <a:lstStyle/>
                    <a:p>
                      <a:pPr marL="377825" indent="-286385">
                        <a:lnSpc>
                          <a:spcPct val="100000"/>
                        </a:lnSpc>
                        <a:spcBef>
                          <a:spcPts val="315"/>
                        </a:spcBef>
                        <a:buChar char="-"/>
                        <a:tabLst>
                          <a:tab pos="377825" algn="l"/>
                        </a:tabLst>
                      </a:pPr>
                      <a:r>
                        <a:rPr sz="1400" spc="-10" dirty="0">
                          <a:latin typeface="Times New Roman"/>
                          <a:cs typeface="Times New Roman"/>
                        </a:rPr>
                        <a:t>спостереження</a:t>
                      </a:r>
                      <a:endParaRPr sz="1400" dirty="0">
                        <a:latin typeface="Times New Roman"/>
                        <a:cs typeface="Times New Roman"/>
                      </a:endParaRPr>
                    </a:p>
                    <a:p>
                      <a:pPr marL="377825" indent="-286385">
                        <a:lnSpc>
                          <a:spcPct val="100000"/>
                        </a:lnSpc>
                        <a:buChar char="-"/>
                        <a:tabLst>
                          <a:tab pos="377825" algn="l"/>
                        </a:tabLst>
                      </a:pPr>
                      <a:r>
                        <a:rPr sz="1400" spc="-10" dirty="0">
                          <a:latin typeface="Times New Roman"/>
                          <a:cs typeface="Times New Roman"/>
                        </a:rPr>
                        <a:t>експеримент</a:t>
                      </a:r>
                      <a:endParaRPr sz="1400" dirty="0">
                        <a:latin typeface="Times New Roman"/>
                        <a:cs typeface="Times New Roman"/>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378460" indent="-286385">
                        <a:lnSpc>
                          <a:spcPct val="100000"/>
                        </a:lnSpc>
                        <a:spcBef>
                          <a:spcPts val="315"/>
                        </a:spcBef>
                        <a:buChar char="-"/>
                        <a:tabLst>
                          <a:tab pos="378460" algn="l"/>
                        </a:tabLst>
                      </a:pPr>
                      <a:r>
                        <a:rPr sz="1400" spc="-10" dirty="0">
                          <a:latin typeface="Times New Roman"/>
                          <a:cs typeface="Times New Roman"/>
                        </a:rPr>
                        <a:t>наглядове</a:t>
                      </a:r>
                      <a:endParaRPr sz="1400" dirty="0">
                        <a:latin typeface="Times New Roman"/>
                        <a:cs typeface="Times New Roman"/>
                      </a:endParaRPr>
                    </a:p>
                    <a:p>
                      <a:pPr marL="378460" indent="-286385">
                        <a:lnSpc>
                          <a:spcPct val="100000"/>
                        </a:lnSpc>
                        <a:buChar char="-"/>
                        <a:tabLst>
                          <a:tab pos="378460" algn="l"/>
                        </a:tabLst>
                      </a:pPr>
                      <a:r>
                        <a:rPr sz="1400" dirty="0">
                          <a:latin typeface="Times New Roman"/>
                          <a:cs typeface="Times New Roman"/>
                        </a:rPr>
                        <a:t>експериментальне</a:t>
                      </a:r>
                      <a:r>
                        <a:rPr sz="1400" spc="-40" dirty="0">
                          <a:latin typeface="Times New Roman"/>
                          <a:cs typeface="Times New Roman"/>
                        </a:rPr>
                        <a:t> </a:t>
                      </a:r>
                      <a:r>
                        <a:rPr sz="1400" spc="-10" dirty="0">
                          <a:latin typeface="Times New Roman"/>
                          <a:cs typeface="Times New Roman"/>
                        </a:rPr>
                        <a:t>(рандомізоване</a:t>
                      </a:r>
                      <a:r>
                        <a:rPr sz="1400" spc="-40" dirty="0">
                          <a:latin typeface="Times New Roman"/>
                          <a:cs typeface="Times New Roman"/>
                        </a:rPr>
                        <a:t> </a:t>
                      </a:r>
                      <a:r>
                        <a:rPr sz="1400" dirty="0">
                          <a:latin typeface="Times New Roman"/>
                          <a:cs typeface="Times New Roman"/>
                        </a:rPr>
                        <a:t>польове</a:t>
                      </a:r>
                      <a:r>
                        <a:rPr sz="1400" spc="-10" dirty="0">
                          <a:latin typeface="Times New Roman"/>
                          <a:cs typeface="Times New Roman"/>
                        </a:rPr>
                        <a:t> </a:t>
                      </a:r>
                      <a:r>
                        <a:rPr sz="1400" dirty="0">
                          <a:latin typeface="Times New Roman"/>
                          <a:cs typeface="Times New Roman"/>
                        </a:rPr>
                        <a:t>і</a:t>
                      </a:r>
                      <a:r>
                        <a:rPr sz="1400" spc="-15" dirty="0">
                          <a:latin typeface="Times New Roman"/>
                          <a:cs typeface="Times New Roman"/>
                        </a:rPr>
                        <a:t> </a:t>
                      </a:r>
                      <a:r>
                        <a:rPr sz="1400" spc="-10" dirty="0">
                          <a:latin typeface="Times New Roman"/>
                          <a:cs typeface="Times New Roman"/>
                        </a:rPr>
                        <a:t>клінічне</a:t>
                      </a:r>
                      <a:endParaRPr sz="1400" dirty="0">
                        <a:latin typeface="Times New Roman"/>
                        <a:cs typeface="Times New Roman"/>
                      </a:endParaRPr>
                    </a:p>
                    <a:p>
                      <a:pPr marL="378460">
                        <a:lnSpc>
                          <a:spcPct val="100000"/>
                        </a:lnSpc>
                        <a:spcBef>
                          <a:spcPts val="5"/>
                        </a:spcBef>
                      </a:pPr>
                      <a:r>
                        <a:rPr sz="1400" spc="-10" dirty="0">
                          <a:latin typeface="Times New Roman"/>
                          <a:cs typeface="Times New Roman"/>
                        </a:rPr>
                        <a:t>випробування)</a:t>
                      </a:r>
                      <a:endParaRPr sz="1400" dirty="0">
                        <a:latin typeface="Times New Roman"/>
                        <a:cs typeface="Times New Roman"/>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extLst>
                  <a:ext uri="{0D108BD9-81ED-4DB2-BD59-A6C34878D82A}">
                    <a16:rowId xmlns:a16="http://schemas.microsoft.com/office/drawing/2014/main" val="10004"/>
                  </a:ext>
                </a:extLst>
              </a:tr>
              <a:tr h="304800">
                <a:tc gridSpan="2">
                  <a:txBody>
                    <a:bodyPr/>
                    <a:lstStyle/>
                    <a:p>
                      <a:pPr algn="ctr">
                        <a:lnSpc>
                          <a:spcPct val="100000"/>
                        </a:lnSpc>
                        <a:spcBef>
                          <a:spcPts val="320"/>
                        </a:spcBef>
                      </a:pPr>
                      <a:r>
                        <a:rPr sz="1400" dirty="0">
                          <a:latin typeface="Times New Roman"/>
                          <a:cs typeface="Times New Roman"/>
                        </a:rPr>
                        <a:t>Обсяг</a:t>
                      </a:r>
                      <a:r>
                        <a:rPr sz="1400" spc="-40" dirty="0">
                          <a:latin typeface="Times New Roman"/>
                          <a:cs typeface="Times New Roman"/>
                        </a:rPr>
                        <a:t> </a:t>
                      </a:r>
                      <a:r>
                        <a:rPr sz="1400" dirty="0">
                          <a:latin typeface="Times New Roman"/>
                          <a:cs typeface="Times New Roman"/>
                        </a:rPr>
                        <a:t>явища,</a:t>
                      </a:r>
                      <a:r>
                        <a:rPr sz="1400" spc="-45" dirty="0">
                          <a:latin typeface="Times New Roman"/>
                          <a:cs typeface="Times New Roman"/>
                        </a:rPr>
                        <a:t> </a:t>
                      </a:r>
                      <a:r>
                        <a:rPr sz="1400" dirty="0">
                          <a:latin typeface="Times New Roman"/>
                          <a:cs typeface="Times New Roman"/>
                        </a:rPr>
                        <a:t>яке</a:t>
                      </a:r>
                      <a:r>
                        <a:rPr sz="1400" spc="-40" dirty="0">
                          <a:latin typeface="Times New Roman"/>
                          <a:cs typeface="Times New Roman"/>
                        </a:rPr>
                        <a:t> </a:t>
                      </a:r>
                      <a:r>
                        <a:rPr sz="1400" spc="-10" dirty="0">
                          <a:latin typeface="Times New Roman"/>
                          <a:cs typeface="Times New Roman"/>
                        </a:rPr>
                        <a:t>вивчається</a:t>
                      </a:r>
                      <a:endParaRPr sz="1400" dirty="0">
                        <a:latin typeface="Times New Roman"/>
                        <a:cs typeface="Times New Roman"/>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E"/>
                    </a:solidFill>
                  </a:tcPr>
                </a:tc>
                <a:tc hMerge="1">
                  <a:txBody>
                    <a:bodyPr/>
                    <a:lstStyle/>
                    <a:p>
                      <a:endParaRPr/>
                    </a:p>
                  </a:txBody>
                  <a:tcPr marL="0" marR="0" marT="0" marB="0"/>
                </a:tc>
                <a:extLst>
                  <a:ext uri="{0D108BD9-81ED-4DB2-BD59-A6C34878D82A}">
                    <a16:rowId xmlns:a16="http://schemas.microsoft.com/office/drawing/2014/main" val="10005"/>
                  </a:ext>
                </a:extLst>
              </a:tr>
              <a:tr h="525780">
                <a:tc>
                  <a:txBody>
                    <a:bodyPr/>
                    <a:lstStyle/>
                    <a:p>
                      <a:pPr marL="377825" indent="-286385">
                        <a:lnSpc>
                          <a:spcPct val="100000"/>
                        </a:lnSpc>
                        <a:spcBef>
                          <a:spcPts val="320"/>
                        </a:spcBef>
                        <a:buChar char="-"/>
                        <a:tabLst>
                          <a:tab pos="377825" algn="l"/>
                        </a:tabLst>
                      </a:pPr>
                      <a:r>
                        <a:rPr sz="1400" dirty="0">
                          <a:latin typeface="Times New Roman"/>
                          <a:cs typeface="Times New Roman"/>
                        </a:rPr>
                        <a:t>все</a:t>
                      </a:r>
                      <a:r>
                        <a:rPr sz="1400" spc="-20" dirty="0">
                          <a:latin typeface="Times New Roman"/>
                          <a:cs typeface="Times New Roman"/>
                        </a:rPr>
                        <a:t> </a:t>
                      </a:r>
                      <a:r>
                        <a:rPr sz="1400" dirty="0">
                          <a:latin typeface="Times New Roman"/>
                          <a:cs typeface="Times New Roman"/>
                        </a:rPr>
                        <a:t>явище</a:t>
                      </a:r>
                      <a:r>
                        <a:rPr sz="1400" spc="-30" dirty="0">
                          <a:latin typeface="Times New Roman"/>
                          <a:cs typeface="Times New Roman"/>
                        </a:rPr>
                        <a:t> </a:t>
                      </a:r>
                      <a:r>
                        <a:rPr sz="1400" dirty="0">
                          <a:latin typeface="Times New Roman"/>
                          <a:cs typeface="Times New Roman"/>
                        </a:rPr>
                        <a:t>(генеральна</a:t>
                      </a:r>
                      <a:r>
                        <a:rPr sz="1400" spc="-35" dirty="0">
                          <a:latin typeface="Times New Roman"/>
                          <a:cs typeface="Times New Roman"/>
                        </a:rPr>
                        <a:t> </a:t>
                      </a:r>
                      <a:r>
                        <a:rPr sz="1400" spc="-10" dirty="0">
                          <a:latin typeface="Times New Roman"/>
                          <a:cs typeface="Times New Roman"/>
                        </a:rPr>
                        <a:t>сукупність)</a:t>
                      </a:r>
                      <a:endParaRPr sz="1400" dirty="0">
                        <a:latin typeface="Times New Roman"/>
                        <a:cs typeface="Times New Roman"/>
                      </a:endParaRPr>
                    </a:p>
                    <a:p>
                      <a:pPr marL="377825" indent="-286385">
                        <a:lnSpc>
                          <a:spcPct val="100000"/>
                        </a:lnSpc>
                        <a:buChar char="-"/>
                        <a:tabLst>
                          <a:tab pos="377825" algn="l"/>
                        </a:tabLst>
                      </a:pPr>
                      <a:r>
                        <a:rPr sz="1400" dirty="0">
                          <a:latin typeface="Times New Roman"/>
                          <a:cs typeface="Times New Roman"/>
                        </a:rPr>
                        <a:t>спеціально</a:t>
                      </a:r>
                      <a:r>
                        <a:rPr sz="1400" spc="-65" dirty="0">
                          <a:latin typeface="Times New Roman"/>
                          <a:cs typeface="Times New Roman"/>
                        </a:rPr>
                        <a:t> </a:t>
                      </a:r>
                      <a:r>
                        <a:rPr sz="1400" dirty="0">
                          <a:latin typeface="Times New Roman"/>
                          <a:cs typeface="Times New Roman"/>
                        </a:rPr>
                        <a:t>обрана</a:t>
                      </a:r>
                      <a:r>
                        <a:rPr sz="1400" spc="-60" dirty="0">
                          <a:latin typeface="Times New Roman"/>
                          <a:cs typeface="Times New Roman"/>
                        </a:rPr>
                        <a:t> </a:t>
                      </a:r>
                      <a:r>
                        <a:rPr sz="1400" dirty="0">
                          <a:latin typeface="Times New Roman"/>
                          <a:cs typeface="Times New Roman"/>
                        </a:rPr>
                        <a:t>частина</a:t>
                      </a:r>
                      <a:r>
                        <a:rPr sz="1400" spc="-45" dirty="0">
                          <a:latin typeface="Times New Roman"/>
                          <a:cs typeface="Times New Roman"/>
                        </a:rPr>
                        <a:t> </a:t>
                      </a:r>
                      <a:r>
                        <a:rPr sz="1400" spc="-20" dirty="0">
                          <a:latin typeface="Times New Roman"/>
                          <a:cs typeface="Times New Roman"/>
                        </a:rPr>
                        <a:t>явища</a:t>
                      </a:r>
                      <a:endParaRPr sz="1400" dirty="0">
                        <a:latin typeface="Times New Roman"/>
                        <a:cs typeface="Times New Roman"/>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378460" indent="-286385">
                        <a:lnSpc>
                          <a:spcPct val="100000"/>
                        </a:lnSpc>
                        <a:spcBef>
                          <a:spcPts val="320"/>
                        </a:spcBef>
                        <a:buChar char="-"/>
                        <a:tabLst>
                          <a:tab pos="378460" algn="l"/>
                        </a:tabLst>
                      </a:pPr>
                      <a:r>
                        <a:rPr sz="1400" spc="-10" dirty="0">
                          <a:latin typeface="Times New Roman"/>
                          <a:cs typeface="Times New Roman"/>
                        </a:rPr>
                        <a:t>суцільне</a:t>
                      </a:r>
                      <a:endParaRPr sz="1400" dirty="0">
                        <a:latin typeface="Times New Roman"/>
                        <a:cs typeface="Times New Roman"/>
                      </a:endParaRPr>
                    </a:p>
                    <a:p>
                      <a:pPr marL="378460" indent="-286385">
                        <a:lnSpc>
                          <a:spcPct val="100000"/>
                        </a:lnSpc>
                        <a:buChar char="-"/>
                        <a:tabLst>
                          <a:tab pos="378460" algn="l"/>
                        </a:tabLst>
                      </a:pPr>
                      <a:r>
                        <a:rPr sz="1400" spc="-10" dirty="0">
                          <a:latin typeface="Times New Roman"/>
                          <a:cs typeface="Times New Roman"/>
                        </a:rPr>
                        <a:t>вибіркове</a:t>
                      </a:r>
                      <a:endParaRPr sz="1400" dirty="0">
                        <a:latin typeface="Times New Roman"/>
                        <a:cs typeface="Times New Roman"/>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extLst>
                  <a:ext uri="{0D108BD9-81ED-4DB2-BD59-A6C34878D82A}">
                    <a16:rowId xmlns:a16="http://schemas.microsoft.com/office/drawing/2014/main" val="10006"/>
                  </a:ext>
                </a:extLst>
              </a:tr>
              <a:tr h="304800">
                <a:tc gridSpan="2">
                  <a:txBody>
                    <a:bodyPr/>
                    <a:lstStyle/>
                    <a:p>
                      <a:pPr algn="ctr">
                        <a:lnSpc>
                          <a:spcPct val="100000"/>
                        </a:lnSpc>
                        <a:spcBef>
                          <a:spcPts val="320"/>
                        </a:spcBef>
                      </a:pPr>
                      <a:r>
                        <a:rPr sz="1400" dirty="0">
                          <a:latin typeface="Times New Roman"/>
                          <a:cs typeface="Times New Roman"/>
                        </a:rPr>
                        <a:t>Вид</a:t>
                      </a:r>
                      <a:r>
                        <a:rPr sz="1400" spc="-40" dirty="0">
                          <a:latin typeface="Times New Roman"/>
                          <a:cs typeface="Times New Roman"/>
                        </a:rPr>
                        <a:t> </a:t>
                      </a:r>
                      <a:r>
                        <a:rPr sz="1400" dirty="0">
                          <a:latin typeface="Times New Roman"/>
                          <a:cs typeface="Times New Roman"/>
                        </a:rPr>
                        <a:t>пізнавальної</a:t>
                      </a:r>
                      <a:r>
                        <a:rPr sz="1400" spc="-50" dirty="0">
                          <a:latin typeface="Times New Roman"/>
                          <a:cs typeface="Times New Roman"/>
                        </a:rPr>
                        <a:t> </a:t>
                      </a:r>
                      <a:r>
                        <a:rPr sz="1400" spc="-10" dirty="0">
                          <a:latin typeface="Times New Roman"/>
                          <a:cs typeface="Times New Roman"/>
                        </a:rPr>
                        <a:t>діяльності</a:t>
                      </a:r>
                      <a:endParaRPr sz="1400" dirty="0">
                        <a:latin typeface="Times New Roman"/>
                        <a:cs typeface="Times New Roman"/>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E"/>
                    </a:solidFill>
                  </a:tcPr>
                </a:tc>
                <a:tc hMerge="1">
                  <a:txBody>
                    <a:bodyPr/>
                    <a:lstStyle/>
                    <a:p>
                      <a:endParaRPr/>
                    </a:p>
                  </a:txBody>
                  <a:tcPr marL="0" marR="0" marT="0" marB="0"/>
                </a:tc>
                <a:extLst>
                  <a:ext uri="{0D108BD9-81ED-4DB2-BD59-A6C34878D82A}">
                    <a16:rowId xmlns:a16="http://schemas.microsoft.com/office/drawing/2014/main" val="10007"/>
                  </a:ext>
                </a:extLst>
              </a:tr>
              <a:tr h="518159">
                <a:tc>
                  <a:txBody>
                    <a:bodyPr/>
                    <a:lstStyle/>
                    <a:p>
                      <a:pPr marL="238125" indent="-102870">
                        <a:lnSpc>
                          <a:spcPct val="100000"/>
                        </a:lnSpc>
                        <a:spcBef>
                          <a:spcPts val="320"/>
                        </a:spcBef>
                        <a:buChar char="-"/>
                        <a:tabLst>
                          <a:tab pos="238125" algn="l"/>
                        </a:tabLst>
                      </a:pPr>
                      <a:r>
                        <a:rPr sz="1400" spc="-20" dirty="0">
                          <a:latin typeface="Times New Roman"/>
                          <a:cs typeface="Times New Roman"/>
                        </a:rPr>
                        <a:t>наукова</a:t>
                      </a:r>
                      <a:r>
                        <a:rPr sz="1400" spc="-50" dirty="0">
                          <a:latin typeface="Times New Roman"/>
                          <a:cs typeface="Times New Roman"/>
                        </a:rPr>
                        <a:t> </a:t>
                      </a:r>
                      <a:r>
                        <a:rPr sz="1400" spc="-10" dirty="0">
                          <a:latin typeface="Times New Roman"/>
                          <a:cs typeface="Times New Roman"/>
                        </a:rPr>
                        <a:t>(спеціальна)</a:t>
                      </a:r>
                      <a:endParaRPr sz="1400" dirty="0">
                        <a:latin typeface="Times New Roman"/>
                        <a:cs typeface="Times New Roman"/>
                      </a:endParaRPr>
                    </a:p>
                    <a:p>
                      <a:pPr marL="194310" indent="-102870">
                        <a:lnSpc>
                          <a:spcPct val="100000"/>
                        </a:lnSpc>
                        <a:buChar char="-"/>
                        <a:tabLst>
                          <a:tab pos="194310" algn="l"/>
                        </a:tabLst>
                      </a:pPr>
                      <a:r>
                        <a:rPr sz="1400" spc="-10" dirty="0">
                          <a:latin typeface="Times New Roman"/>
                          <a:cs typeface="Times New Roman"/>
                        </a:rPr>
                        <a:t>щоденна</a:t>
                      </a:r>
                      <a:endParaRPr sz="1400" dirty="0">
                        <a:latin typeface="Times New Roman"/>
                        <a:cs typeface="Times New Roman"/>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378460" indent="-286385">
                        <a:lnSpc>
                          <a:spcPct val="100000"/>
                        </a:lnSpc>
                        <a:spcBef>
                          <a:spcPts val="320"/>
                        </a:spcBef>
                        <a:buChar char="-"/>
                        <a:tabLst>
                          <a:tab pos="378460" algn="l"/>
                        </a:tabLst>
                      </a:pPr>
                      <a:r>
                        <a:rPr sz="1400" spc="-20" dirty="0">
                          <a:latin typeface="Times New Roman"/>
                          <a:cs typeface="Times New Roman"/>
                        </a:rPr>
                        <a:t>наукове</a:t>
                      </a:r>
                      <a:r>
                        <a:rPr sz="1400" spc="-50" dirty="0">
                          <a:latin typeface="Times New Roman"/>
                          <a:cs typeface="Times New Roman"/>
                        </a:rPr>
                        <a:t> </a:t>
                      </a:r>
                      <a:r>
                        <a:rPr sz="1400" spc="-10" dirty="0">
                          <a:latin typeface="Times New Roman"/>
                          <a:cs typeface="Times New Roman"/>
                        </a:rPr>
                        <a:t>(спеціальне)</a:t>
                      </a:r>
                      <a:endParaRPr sz="1400" dirty="0">
                        <a:latin typeface="Times New Roman"/>
                        <a:cs typeface="Times New Roman"/>
                      </a:endParaRPr>
                    </a:p>
                    <a:p>
                      <a:pPr marL="378460" indent="-286385">
                        <a:lnSpc>
                          <a:spcPct val="100000"/>
                        </a:lnSpc>
                        <a:buChar char="-"/>
                        <a:tabLst>
                          <a:tab pos="378460" algn="l"/>
                        </a:tabLst>
                      </a:pPr>
                      <a:r>
                        <a:rPr sz="1400" spc="-10" dirty="0">
                          <a:latin typeface="Times New Roman"/>
                          <a:cs typeface="Times New Roman"/>
                        </a:rPr>
                        <a:t>рутинне</a:t>
                      </a:r>
                      <a:endParaRPr sz="1400" dirty="0">
                        <a:latin typeface="Times New Roman"/>
                        <a:cs typeface="Times New Roman"/>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extLst>
                  <a:ext uri="{0D108BD9-81ED-4DB2-BD59-A6C34878D82A}">
                    <a16:rowId xmlns:a16="http://schemas.microsoft.com/office/drawing/2014/main" val="10008"/>
                  </a:ext>
                </a:extLst>
              </a:tr>
              <a:tr h="304800">
                <a:tc gridSpan="2">
                  <a:txBody>
                    <a:bodyPr/>
                    <a:lstStyle/>
                    <a:p>
                      <a:pPr algn="ctr">
                        <a:lnSpc>
                          <a:spcPct val="100000"/>
                        </a:lnSpc>
                        <a:spcBef>
                          <a:spcPts val="320"/>
                        </a:spcBef>
                      </a:pPr>
                      <a:r>
                        <a:rPr sz="1400" dirty="0">
                          <a:latin typeface="Times New Roman"/>
                          <a:cs typeface="Times New Roman"/>
                        </a:rPr>
                        <a:t>Наявність</a:t>
                      </a:r>
                      <a:r>
                        <a:rPr sz="1400" spc="-30" dirty="0">
                          <a:latin typeface="Times New Roman"/>
                          <a:cs typeface="Times New Roman"/>
                        </a:rPr>
                        <a:t> </a:t>
                      </a:r>
                      <a:r>
                        <a:rPr sz="1400" dirty="0">
                          <a:latin typeface="Times New Roman"/>
                          <a:cs typeface="Times New Roman"/>
                        </a:rPr>
                        <a:t>подій,</a:t>
                      </a:r>
                      <a:r>
                        <a:rPr sz="1400" spc="-70" dirty="0">
                          <a:latin typeface="Times New Roman"/>
                          <a:cs typeface="Times New Roman"/>
                        </a:rPr>
                        <a:t> </a:t>
                      </a:r>
                      <a:r>
                        <a:rPr sz="1400" dirty="0">
                          <a:latin typeface="Times New Roman"/>
                          <a:cs typeface="Times New Roman"/>
                        </a:rPr>
                        <a:t>що</a:t>
                      </a:r>
                      <a:r>
                        <a:rPr sz="1400" spc="-40" dirty="0">
                          <a:latin typeface="Times New Roman"/>
                          <a:cs typeface="Times New Roman"/>
                        </a:rPr>
                        <a:t> </a:t>
                      </a:r>
                      <a:r>
                        <a:rPr sz="1400" spc="-10" dirty="0">
                          <a:latin typeface="Times New Roman"/>
                          <a:cs typeface="Times New Roman"/>
                        </a:rPr>
                        <a:t>вивчаються</a:t>
                      </a:r>
                      <a:r>
                        <a:rPr sz="1400" spc="-15" dirty="0">
                          <a:latin typeface="Times New Roman"/>
                          <a:cs typeface="Times New Roman"/>
                        </a:rPr>
                        <a:t> </a:t>
                      </a:r>
                      <a:r>
                        <a:rPr sz="1400" dirty="0">
                          <a:latin typeface="Times New Roman"/>
                          <a:cs typeface="Times New Roman"/>
                        </a:rPr>
                        <a:t>на</a:t>
                      </a:r>
                      <a:r>
                        <a:rPr sz="1400" spc="-40" dirty="0">
                          <a:latin typeface="Times New Roman"/>
                          <a:cs typeface="Times New Roman"/>
                        </a:rPr>
                        <a:t> </a:t>
                      </a:r>
                      <a:r>
                        <a:rPr sz="1400" spc="-10" dirty="0">
                          <a:latin typeface="Times New Roman"/>
                          <a:cs typeface="Times New Roman"/>
                        </a:rPr>
                        <a:t>початок</a:t>
                      </a:r>
                      <a:r>
                        <a:rPr sz="1400" spc="-45" dirty="0">
                          <a:latin typeface="Times New Roman"/>
                          <a:cs typeface="Times New Roman"/>
                        </a:rPr>
                        <a:t> </a:t>
                      </a:r>
                      <a:r>
                        <a:rPr sz="1400" spc="-10" dirty="0">
                          <a:latin typeface="Times New Roman"/>
                          <a:cs typeface="Times New Roman"/>
                        </a:rPr>
                        <a:t>дослідження:</a:t>
                      </a:r>
                      <a:endParaRPr sz="1400" dirty="0">
                        <a:latin typeface="Times New Roman"/>
                        <a:cs typeface="Times New Roman"/>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E"/>
                    </a:solidFill>
                  </a:tcPr>
                </a:tc>
                <a:tc hMerge="1">
                  <a:txBody>
                    <a:bodyPr/>
                    <a:lstStyle/>
                    <a:p>
                      <a:endParaRPr/>
                    </a:p>
                  </a:txBody>
                  <a:tcPr marL="0" marR="0" marT="0" marB="0"/>
                </a:tc>
                <a:extLst>
                  <a:ext uri="{0D108BD9-81ED-4DB2-BD59-A6C34878D82A}">
                    <a16:rowId xmlns:a16="http://schemas.microsoft.com/office/drawing/2014/main" val="10009"/>
                  </a:ext>
                </a:extLst>
              </a:tr>
              <a:tr h="731520">
                <a:tc>
                  <a:txBody>
                    <a:bodyPr/>
                    <a:lstStyle/>
                    <a:p>
                      <a:pPr marL="377825" indent="-286385">
                        <a:lnSpc>
                          <a:spcPct val="100000"/>
                        </a:lnSpc>
                        <a:spcBef>
                          <a:spcPts val="320"/>
                        </a:spcBef>
                        <a:buChar char="-"/>
                        <a:tabLst>
                          <a:tab pos="377825" algn="l"/>
                        </a:tabLst>
                      </a:pPr>
                      <a:r>
                        <a:rPr sz="1400" dirty="0">
                          <a:latin typeface="Times New Roman"/>
                          <a:cs typeface="Times New Roman"/>
                        </a:rPr>
                        <a:t>подія</a:t>
                      </a:r>
                      <a:r>
                        <a:rPr sz="1400" spc="-90" dirty="0">
                          <a:latin typeface="Times New Roman"/>
                          <a:cs typeface="Times New Roman"/>
                        </a:rPr>
                        <a:t> </a:t>
                      </a:r>
                      <a:r>
                        <a:rPr sz="1400" dirty="0">
                          <a:latin typeface="Times New Roman"/>
                          <a:cs typeface="Times New Roman"/>
                        </a:rPr>
                        <a:t>вже</a:t>
                      </a:r>
                      <a:r>
                        <a:rPr sz="1400" spc="-60" dirty="0">
                          <a:latin typeface="Times New Roman"/>
                          <a:cs typeface="Times New Roman"/>
                        </a:rPr>
                        <a:t> </a:t>
                      </a:r>
                      <a:r>
                        <a:rPr sz="1400" spc="-10" dirty="0">
                          <a:latin typeface="Times New Roman"/>
                          <a:cs typeface="Times New Roman"/>
                        </a:rPr>
                        <a:t>відбулась</a:t>
                      </a:r>
                      <a:endParaRPr sz="1400" dirty="0">
                        <a:latin typeface="Times New Roman"/>
                        <a:cs typeface="Times New Roman"/>
                      </a:endParaRPr>
                    </a:p>
                    <a:p>
                      <a:pPr marL="377825" indent="-286385">
                        <a:lnSpc>
                          <a:spcPct val="100000"/>
                        </a:lnSpc>
                        <a:spcBef>
                          <a:spcPts val="5"/>
                        </a:spcBef>
                        <a:buChar char="-"/>
                        <a:tabLst>
                          <a:tab pos="377825" algn="l"/>
                        </a:tabLst>
                      </a:pPr>
                      <a:r>
                        <a:rPr sz="1400" spc="-10" dirty="0">
                          <a:latin typeface="Times New Roman"/>
                          <a:cs typeface="Times New Roman"/>
                        </a:rPr>
                        <a:t>прогнозується</a:t>
                      </a:r>
                      <a:r>
                        <a:rPr sz="1400" spc="-15" dirty="0">
                          <a:latin typeface="Times New Roman"/>
                          <a:cs typeface="Times New Roman"/>
                        </a:rPr>
                        <a:t> </a:t>
                      </a:r>
                      <a:r>
                        <a:rPr sz="1400" dirty="0">
                          <a:latin typeface="Times New Roman"/>
                          <a:cs typeface="Times New Roman"/>
                        </a:rPr>
                        <a:t>виникнення</a:t>
                      </a:r>
                      <a:r>
                        <a:rPr sz="1400" spc="-40" dirty="0">
                          <a:latin typeface="Times New Roman"/>
                          <a:cs typeface="Times New Roman"/>
                        </a:rPr>
                        <a:t> </a:t>
                      </a:r>
                      <a:r>
                        <a:rPr sz="1400" spc="-20" dirty="0">
                          <a:latin typeface="Times New Roman"/>
                          <a:cs typeface="Times New Roman"/>
                        </a:rPr>
                        <a:t>подій</a:t>
                      </a:r>
                      <a:endParaRPr sz="1400" dirty="0">
                        <a:latin typeface="Times New Roman"/>
                        <a:cs typeface="Times New Roman"/>
                      </a:endParaRPr>
                    </a:p>
                    <a:p>
                      <a:pPr marL="377825" indent="-286385">
                        <a:lnSpc>
                          <a:spcPct val="100000"/>
                        </a:lnSpc>
                        <a:buChar char="-"/>
                        <a:tabLst>
                          <a:tab pos="377825" algn="l"/>
                        </a:tabLst>
                      </a:pPr>
                      <a:r>
                        <a:rPr sz="1400" dirty="0">
                          <a:latin typeface="Times New Roman"/>
                          <a:cs typeface="Times New Roman"/>
                        </a:rPr>
                        <a:t>події</a:t>
                      </a:r>
                      <a:r>
                        <a:rPr sz="1400" spc="-10" dirty="0">
                          <a:latin typeface="Times New Roman"/>
                          <a:cs typeface="Times New Roman"/>
                        </a:rPr>
                        <a:t> </a:t>
                      </a:r>
                      <a:r>
                        <a:rPr sz="1400" spc="-20" dirty="0">
                          <a:latin typeface="Times New Roman"/>
                          <a:cs typeface="Times New Roman"/>
                        </a:rPr>
                        <a:t>відбулись,</a:t>
                      </a:r>
                      <a:r>
                        <a:rPr sz="1400" spc="-25" dirty="0">
                          <a:latin typeface="Times New Roman"/>
                          <a:cs typeface="Times New Roman"/>
                        </a:rPr>
                        <a:t> </a:t>
                      </a:r>
                      <a:r>
                        <a:rPr sz="1400" dirty="0">
                          <a:latin typeface="Times New Roman"/>
                          <a:cs typeface="Times New Roman"/>
                        </a:rPr>
                        <a:t>але</a:t>
                      </a:r>
                      <a:r>
                        <a:rPr sz="1400" spc="5" dirty="0">
                          <a:latin typeface="Times New Roman"/>
                          <a:cs typeface="Times New Roman"/>
                        </a:rPr>
                        <a:t> </a:t>
                      </a:r>
                      <a:r>
                        <a:rPr sz="1400" spc="-10" dirty="0">
                          <a:latin typeface="Times New Roman"/>
                          <a:cs typeface="Times New Roman"/>
                        </a:rPr>
                        <a:t>прогнозується</a:t>
                      </a:r>
                      <a:r>
                        <a:rPr sz="1400" spc="-15" dirty="0">
                          <a:latin typeface="Times New Roman"/>
                          <a:cs typeface="Times New Roman"/>
                        </a:rPr>
                        <a:t> </a:t>
                      </a:r>
                      <a:r>
                        <a:rPr sz="1400" dirty="0">
                          <a:latin typeface="Times New Roman"/>
                          <a:cs typeface="Times New Roman"/>
                        </a:rPr>
                        <a:t>виникнення</a:t>
                      </a:r>
                      <a:r>
                        <a:rPr sz="1400" spc="-25" dirty="0">
                          <a:latin typeface="Times New Roman"/>
                          <a:cs typeface="Times New Roman"/>
                        </a:rPr>
                        <a:t> </a:t>
                      </a:r>
                      <a:r>
                        <a:rPr sz="1400" dirty="0">
                          <a:latin typeface="Times New Roman"/>
                          <a:cs typeface="Times New Roman"/>
                        </a:rPr>
                        <a:t>нових</a:t>
                      </a:r>
                      <a:r>
                        <a:rPr sz="1400" spc="-25" dirty="0">
                          <a:latin typeface="Times New Roman"/>
                          <a:cs typeface="Times New Roman"/>
                        </a:rPr>
                        <a:t> </a:t>
                      </a:r>
                      <a:r>
                        <a:rPr sz="1400" spc="-10" dirty="0">
                          <a:latin typeface="Times New Roman"/>
                          <a:cs typeface="Times New Roman"/>
                        </a:rPr>
                        <a:t>подій</a:t>
                      </a:r>
                      <a:endParaRPr sz="1400" dirty="0">
                        <a:latin typeface="Times New Roman"/>
                        <a:cs typeface="Times New Roman"/>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378460" indent="-286385">
                        <a:lnSpc>
                          <a:spcPct val="100000"/>
                        </a:lnSpc>
                        <a:spcBef>
                          <a:spcPts val="320"/>
                        </a:spcBef>
                        <a:buChar char="-"/>
                        <a:tabLst>
                          <a:tab pos="378460" algn="l"/>
                        </a:tabLst>
                      </a:pPr>
                      <a:r>
                        <a:rPr sz="1400" spc="-10" dirty="0">
                          <a:latin typeface="Times New Roman"/>
                          <a:cs typeface="Times New Roman"/>
                        </a:rPr>
                        <a:t>ретроспективне</a:t>
                      </a:r>
                      <a:endParaRPr sz="1400" dirty="0">
                        <a:latin typeface="Times New Roman"/>
                        <a:cs typeface="Times New Roman"/>
                      </a:endParaRPr>
                    </a:p>
                    <a:p>
                      <a:pPr marL="378460" indent="-286385">
                        <a:lnSpc>
                          <a:spcPct val="100000"/>
                        </a:lnSpc>
                        <a:spcBef>
                          <a:spcPts val="5"/>
                        </a:spcBef>
                        <a:buChar char="-"/>
                        <a:tabLst>
                          <a:tab pos="378460" algn="l"/>
                        </a:tabLst>
                      </a:pPr>
                      <a:r>
                        <a:rPr sz="1400" spc="-10" dirty="0">
                          <a:latin typeface="Times New Roman"/>
                          <a:cs typeface="Times New Roman"/>
                        </a:rPr>
                        <a:t>проспективне</a:t>
                      </a:r>
                      <a:endParaRPr sz="1400" dirty="0">
                        <a:latin typeface="Times New Roman"/>
                        <a:cs typeface="Times New Roman"/>
                      </a:endParaRPr>
                    </a:p>
                    <a:p>
                      <a:pPr marL="378460" indent="-286385">
                        <a:lnSpc>
                          <a:spcPct val="100000"/>
                        </a:lnSpc>
                        <a:buChar char="-"/>
                        <a:tabLst>
                          <a:tab pos="378460" algn="l"/>
                        </a:tabLst>
                      </a:pPr>
                      <a:r>
                        <a:rPr sz="1400" spc="-10" dirty="0">
                          <a:latin typeface="Times New Roman"/>
                          <a:cs typeface="Times New Roman"/>
                        </a:rPr>
                        <a:t>комбіноване</a:t>
                      </a:r>
                      <a:endParaRPr sz="1400" dirty="0">
                        <a:latin typeface="Times New Roman"/>
                        <a:cs typeface="Times New Roman"/>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extLst>
                  <a:ext uri="{0D108BD9-81ED-4DB2-BD59-A6C34878D82A}">
                    <a16:rowId xmlns:a16="http://schemas.microsoft.com/office/drawing/2014/main" val="10010"/>
                  </a:ext>
                </a:extLst>
              </a:tr>
              <a:tr h="304800">
                <a:tc gridSpan="2">
                  <a:txBody>
                    <a:bodyPr/>
                    <a:lstStyle/>
                    <a:p>
                      <a:pPr algn="ctr">
                        <a:lnSpc>
                          <a:spcPct val="100000"/>
                        </a:lnSpc>
                        <a:spcBef>
                          <a:spcPts val="325"/>
                        </a:spcBef>
                      </a:pPr>
                      <a:r>
                        <a:rPr sz="1400" dirty="0">
                          <a:latin typeface="Times New Roman"/>
                          <a:cs typeface="Times New Roman"/>
                        </a:rPr>
                        <a:t>Час</a:t>
                      </a:r>
                      <a:r>
                        <a:rPr sz="1400" spc="5" dirty="0">
                          <a:latin typeface="Times New Roman"/>
                          <a:cs typeface="Times New Roman"/>
                        </a:rPr>
                        <a:t> </a:t>
                      </a:r>
                      <a:r>
                        <a:rPr sz="1400" spc="-10" dirty="0">
                          <a:latin typeface="Times New Roman"/>
                          <a:cs typeface="Times New Roman"/>
                        </a:rPr>
                        <a:t>проведення</a:t>
                      </a:r>
                      <a:r>
                        <a:rPr sz="1400" spc="-20" dirty="0">
                          <a:latin typeface="Times New Roman"/>
                          <a:cs typeface="Times New Roman"/>
                        </a:rPr>
                        <a:t> </a:t>
                      </a:r>
                      <a:r>
                        <a:rPr sz="1400" spc="-10" dirty="0">
                          <a:latin typeface="Times New Roman"/>
                          <a:cs typeface="Times New Roman"/>
                        </a:rPr>
                        <a:t>дослідження</a:t>
                      </a:r>
                      <a:endParaRPr sz="1400" dirty="0">
                        <a:latin typeface="Times New Roman"/>
                        <a:cs typeface="Times New Roman"/>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E"/>
                    </a:solidFill>
                  </a:tcPr>
                </a:tc>
                <a:tc hMerge="1">
                  <a:txBody>
                    <a:bodyPr/>
                    <a:lstStyle/>
                    <a:p>
                      <a:endParaRPr/>
                    </a:p>
                  </a:txBody>
                  <a:tcPr marL="0" marR="0" marT="0" marB="0"/>
                </a:tc>
                <a:extLst>
                  <a:ext uri="{0D108BD9-81ED-4DB2-BD59-A6C34878D82A}">
                    <a16:rowId xmlns:a16="http://schemas.microsoft.com/office/drawing/2014/main" val="10011"/>
                  </a:ext>
                </a:extLst>
              </a:tr>
              <a:tr h="517525">
                <a:tc>
                  <a:txBody>
                    <a:bodyPr/>
                    <a:lstStyle/>
                    <a:p>
                      <a:pPr marL="377825" indent="-286385">
                        <a:lnSpc>
                          <a:spcPct val="100000"/>
                        </a:lnSpc>
                        <a:spcBef>
                          <a:spcPts val="325"/>
                        </a:spcBef>
                        <a:buChar char="-"/>
                        <a:tabLst>
                          <a:tab pos="377825" algn="l"/>
                        </a:tabLst>
                      </a:pPr>
                      <a:r>
                        <a:rPr sz="1400" dirty="0">
                          <a:latin typeface="Times New Roman"/>
                          <a:cs typeface="Times New Roman"/>
                        </a:rPr>
                        <a:t>певний</a:t>
                      </a:r>
                      <a:r>
                        <a:rPr sz="1400" spc="-35" dirty="0">
                          <a:latin typeface="Times New Roman"/>
                          <a:cs typeface="Times New Roman"/>
                        </a:rPr>
                        <a:t> </a:t>
                      </a:r>
                      <a:r>
                        <a:rPr sz="1400" spc="-10" dirty="0">
                          <a:latin typeface="Times New Roman"/>
                          <a:cs typeface="Times New Roman"/>
                        </a:rPr>
                        <a:t>момент</a:t>
                      </a:r>
                      <a:endParaRPr sz="1400" dirty="0">
                        <a:latin typeface="Times New Roman"/>
                        <a:cs typeface="Times New Roman"/>
                      </a:endParaRPr>
                    </a:p>
                    <a:p>
                      <a:pPr marL="377825" indent="-286385">
                        <a:lnSpc>
                          <a:spcPct val="100000"/>
                        </a:lnSpc>
                        <a:buChar char="-"/>
                        <a:tabLst>
                          <a:tab pos="377825" algn="l"/>
                        </a:tabLst>
                      </a:pPr>
                      <a:r>
                        <a:rPr sz="1400" dirty="0">
                          <a:latin typeface="Times New Roman"/>
                          <a:cs typeface="Times New Roman"/>
                        </a:rPr>
                        <a:t>певний</a:t>
                      </a:r>
                      <a:r>
                        <a:rPr sz="1400" spc="-20" dirty="0">
                          <a:latin typeface="Times New Roman"/>
                          <a:cs typeface="Times New Roman"/>
                        </a:rPr>
                        <a:t> </a:t>
                      </a:r>
                      <a:r>
                        <a:rPr sz="1400" spc="-10" dirty="0">
                          <a:latin typeface="Times New Roman"/>
                          <a:cs typeface="Times New Roman"/>
                        </a:rPr>
                        <a:t>проміжок</a:t>
                      </a:r>
                      <a:r>
                        <a:rPr sz="1400" spc="-35" dirty="0">
                          <a:latin typeface="Times New Roman"/>
                          <a:cs typeface="Times New Roman"/>
                        </a:rPr>
                        <a:t> </a:t>
                      </a:r>
                      <a:r>
                        <a:rPr sz="1400" spc="-20" dirty="0">
                          <a:latin typeface="Times New Roman"/>
                          <a:cs typeface="Times New Roman"/>
                        </a:rPr>
                        <a:t>часу</a:t>
                      </a:r>
                      <a:endParaRPr sz="1400" dirty="0">
                        <a:latin typeface="Times New Roman"/>
                        <a:cs typeface="Times New Roman"/>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378460" indent="-286385">
                        <a:lnSpc>
                          <a:spcPct val="100000"/>
                        </a:lnSpc>
                        <a:spcBef>
                          <a:spcPts val="325"/>
                        </a:spcBef>
                        <a:buChar char="-"/>
                        <a:tabLst>
                          <a:tab pos="378460" algn="l"/>
                        </a:tabLst>
                      </a:pPr>
                      <a:r>
                        <a:rPr sz="1400" spc="-10" dirty="0">
                          <a:latin typeface="Times New Roman"/>
                          <a:cs typeface="Times New Roman"/>
                        </a:rPr>
                        <a:t>одномоментне</a:t>
                      </a:r>
                      <a:r>
                        <a:rPr sz="1400" spc="-30" dirty="0">
                          <a:latin typeface="Times New Roman"/>
                          <a:cs typeface="Times New Roman"/>
                        </a:rPr>
                        <a:t> </a:t>
                      </a:r>
                      <a:r>
                        <a:rPr sz="1400" spc="-10" dirty="0">
                          <a:latin typeface="Times New Roman"/>
                          <a:cs typeface="Times New Roman"/>
                        </a:rPr>
                        <a:t>(поперечне)</a:t>
                      </a:r>
                      <a:endParaRPr sz="1400" dirty="0">
                        <a:latin typeface="Times New Roman"/>
                        <a:cs typeface="Times New Roman"/>
                      </a:endParaRPr>
                    </a:p>
                    <a:p>
                      <a:pPr marL="378460" indent="-286385">
                        <a:lnSpc>
                          <a:spcPct val="100000"/>
                        </a:lnSpc>
                        <a:buChar char="-"/>
                        <a:tabLst>
                          <a:tab pos="378460" algn="l"/>
                        </a:tabLst>
                      </a:pPr>
                      <a:r>
                        <a:rPr sz="1400" dirty="0">
                          <a:latin typeface="Times New Roman"/>
                          <a:cs typeface="Times New Roman"/>
                        </a:rPr>
                        <a:t>динамічне</a:t>
                      </a:r>
                      <a:r>
                        <a:rPr sz="1400" spc="-50" dirty="0">
                          <a:latin typeface="Times New Roman"/>
                          <a:cs typeface="Times New Roman"/>
                        </a:rPr>
                        <a:t> </a:t>
                      </a:r>
                      <a:r>
                        <a:rPr sz="1400" spc="-10" dirty="0">
                          <a:latin typeface="Times New Roman"/>
                          <a:cs typeface="Times New Roman"/>
                        </a:rPr>
                        <a:t>(поздовжнє)</a:t>
                      </a:r>
                      <a:endParaRPr sz="1400" dirty="0">
                        <a:latin typeface="Times New Roman"/>
                        <a:cs typeface="Times New Roman"/>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extLst>
                  <a:ext uri="{0D108BD9-81ED-4DB2-BD59-A6C34878D82A}">
                    <a16:rowId xmlns:a16="http://schemas.microsoft.com/office/drawing/2014/main" val="10012"/>
                  </a:ext>
                </a:extLst>
              </a:tr>
              <a:tr h="322580">
                <a:tc gridSpan="2">
                  <a:txBody>
                    <a:bodyPr/>
                    <a:lstStyle/>
                    <a:p>
                      <a:pPr marL="2540" algn="ctr">
                        <a:lnSpc>
                          <a:spcPct val="100000"/>
                        </a:lnSpc>
                        <a:spcBef>
                          <a:spcPts val="325"/>
                        </a:spcBef>
                      </a:pPr>
                      <a:r>
                        <a:rPr sz="1400" dirty="0">
                          <a:latin typeface="Times New Roman"/>
                          <a:cs typeface="Times New Roman"/>
                        </a:rPr>
                        <a:t>Місце</a:t>
                      </a:r>
                      <a:r>
                        <a:rPr sz="1400" spc="-45" dirty="0">
                          <a:latin typeface="Times New Roman"/>
                          <a:cs typeface="Times New Roman"/>
                        </a:rPr>
                        <a:t> </a:t>
                      </a:r>
                      <a:r>
                        <a:rPr sz="1400" dirty="0">
                          <a:latin typeface="Times New Roman"/>
                          <a:cs typeface="Times New Roman"/>
                        </a:rPr>
                        <a:t>проведення</a:t>
                      </a:r>
                      <a:r>
                        <a:rPr sz="1400" spc="-55" dirty="0">
                          <a:latin typeface="Times New Roman"/>
                          <a:cs typeface="Times New Roman"/>
                        </a:rPr>
                        <a:t> </a:t>
                      </a:r>
                      <a:r>
                        <a:rPr sz="1400" spc="-10" dirty="0">
                          <a:latin typeface="Times New Roman"/>
                          <a:cs typeface="Times New Roman"/>
                        </a:rPr>
                        <a:t>дослідження</a:t>
                      </a:r>
                      <a:endParaRPr sz="1400" dirty="0">
                        <a:latin typeface="Times New Roman"/>
                        <a:cs typeface="Times New Roman"/>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E"/>
                    </a:solidFill>
                  </a:tcPr>
                </a:tc>
                <a:tc hMerge="1">
                  <a:txBody>
                    <a:bodyPr/>
                    <a:lstStyle/>
                    <a:p>
                      <a:endParaRPr/>
                    </a:p>
                  </a:txBody>
                  <a:tcPr marL="0" marR="0" marT="0" marB="0"/>
                </a:tc>
                <a:extLst>
                  <a:ext uri="{0D108BD9-81ED-4DB2-BD59-A6C34878D82A}">
                    <a16:rowId xmlns:a16="http://schemas.microsoft.com/office/drawing/2014/main" val="10013"/>
                  </a:ext>
                </a:extLst>
              </a:tr>
              <a:tr h="525780">
                <a:tc>
                  <a:txBody>
                    <a:bodyPr/>
                    <a:lstStyle/>
                    <a:p>
                      <a:pPr marL="91440">
                        <a:lnSpc>
                          <a:spcPct val="100000"/>
                        </a:lnSpc>
                        <a:spcBef>
                          <a:spcPts val="325"/>
                        </a:spcBef>
                      </a:pPr>
                      <a:r>
                        <a:rPr sz="1400" dirty="0">
                          <a:latin typeface="Times New Roman"/>
                          <a:cs typeface="Times New Roman"/>
                        </a:rPr>
                        <a:t>в</a:t>
                      </a:r>
                      <a:r>
                        <a:rPr sz="1400" spc="5" dirty="0">
                          <a:latin typeface="Times New Roman"/>
                          <a:cs typeface="Times New Roman"/>
                        </a:rPr>
                        <a:t> </a:t>
                      </a:r>
                      <a:r>
                        <a:rPr sz="1400" dirty="0">
                          <a:latin typeface="Times New Roman"/>
                          <a:cs typeface="Times New Roman"/>
                        </a:rPr>
                        <a:t>клініці</a:t>
                      </a:r>
                      <a:r>
                        <a:rPr sz="1400" spc="-20" dirty="0">
                          <a:latin typeface="Times New Roman"/>
                          <a:cs typeface="Times New Roman"/>
                        </a:rPr>
                        <a:t> </a:t>
                      </a:r>
                      <a:r>
                        <a:rPr sz="1400" dirty="0">
                          <a:latin typeface="Times New Roman"/>
                          <a:cs typeface="Times New Roman"/>
                        </a:rPr>
                        <a:t>або</a:t>
                      </a:r>
                      <a:r>
                        <a:rPr sz="1400" spc="15" dirty="0">
                          <a:latin typeface="Times New Roman"/>
                          <a:cs typeface="Times New Roman"/>
                        </a:rPr>
                        <a:t> </a:t>
                      </a:r>
                      <a:r>
                        <a:rPr sz="1400" dirty="0">
                          <a:latin typeface="Times New Roman"/>
                          <a:cs typeface="Times New Roman"/>
                        </a:rPr>
                        <a:t>інших</a:t>
                      </a:r>
                      <a:r>
                        <a:rPr sz="1400" spc="-20" dirty="0">
                          <a:latin typeface="Times New Roman"/>
                          <a:cs typeface="Times New Roman"/>
                        </a:rPr>
                        <a:t> </a:t>
                      </a:r>
                      <a:r>
                        <a:rPr sz="1400" spc="-10" dirty="0">
                          <a:latin typeface="Times New Roman"/>
                          <a:cs typeface="Times New Roman"/>
                        </a:rPr>
                        <a:t>лікувальнопрофілактичних</a:t>
                      </a:r>
                      <a:r>
                        <a:rPr sz="1400" spc="-5" dirty="0">
                          <a:latin typeface="Times New Roman"/>
                          <a:cs typeface="Times New Roman"/>
                        </a:rPr>
                        <a:t> </a:t>
                      </a:r>
                      <a:r>
                        <a:rPr sz="1400" spc="-10" dirty="0">
                          <a:latin typeface="Times New Roman"/>
                          <a:cs typeface="Times New Roman"/>
                        </a:rPr>
                        <a:t>закладах</a:t>
                      </a:r>
                      <a:endParaRPr sz="1400" dirty="0">
                        <a:latin typeface="Times New Roman"/>
                        <a:cs typeface="Times New Roman"/>
                      </a:endParaRPr>
                    </a:p>
                    <a:p>
                      <a:pPr marL="91440">
                        <a:lnSpc>
                          <a:spcPct val="100000"/>
                        </a:lnSpc>
                      </a:pPr>
                      <a:r>
                        <a:rPr sz="1400" dirty="0">
                          <a:latin typeface="Times New Roman"/>
                          <a:cs typeface="Times New Roman"/>
                        </a:rPr>
                        <a:t>поза</a:t>
                      </a:r>
                      <a:r>
                        <a:rPr sz="1400" spc="-10" dirty="0">
                          <a:latin typeface="Times New Roman"/>
                          <a:cs typeface="Times New Roman"/>
                        </a:rPr>
                        <a:t> клінікою</a:t>
                      </a:r>
                      <a:endParaRPr sz="1400" dirty="0">
                        <a:latin typeface="Times New Roman"/>
                        <a:cs typeface="Times New Roman"/>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378460" indent="-286385">
                        <a:lnSpc>
                          <a:spcPct val="100000"/>
                        </a:lnSpc>
                        <a:spcBef>
                          <a:spcPts val="325"/>
                        </a:spcBef>
                        <a:buChar char="-"/>
                        <a:tabLst>
                          <a:tab pos="378460" algn="l"/>
                        </a:tabLst>
                      </a:pPr>
                      <a:r>
                        <a:rPr sz="1400" spc="-10" dirty="0">
                          <a:latin typeface="Times New Roman"/>
                          <a:cs typeface="Times New Roman"/>
                        </a:rPr>
                        <a:t>клінічне</a:t>
                      </a:r>
                      <a:endParaRPr sz="1400" dirty="0">
                        <a:latin typeface="Times New Roman"/>
                        <a:cs typeface="Times New Roman"/>
                      </a:endParaRPr>
                    </a:p>
                    <a:p>
                      <a:pPr marL="378460" indent="-286385">
                        <a:lnSpc>
                          <a:spcPct val="100000"/>
                        </a:lnSpc>
                        <a:buChar char="-"/>
                        <a:tabLst>
                          <a:tab pos="378460" algn="l"/>
                        </a:tabLst>
                      </a:pPr>
                      <a:r>
                        <a:rPr sz="1400" spc="-10" dirty="0">
                          <a:latin typeface="Times New Roman"/>
                          <a:cs typeface="Times New Roman"/>
                        </a:rPr>
                        <a:t>польове</a:t>
                      </a:r>
                      <a:endParaRPr sz="1400" dirty="0">
                        <a:latin typeface="Times New Roman"/>
                        <a:cs typeface="Times New Roman"/>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extLst>
                  <a:ext uri="{0D108BD9-81ED-4DB2-BD59-A6C34878D82A}">
                    <a16:rowId xmlns:a16="http://schemas.microsoft.com/office/drawing/2014/main" val="10014"/>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025395" y="66867"/>
            <a:ext cx="9478962" cy="678131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59307" y="1223898"/>
            <a:ext cx="10149205" cy="3759835"/>
          </a:xfrm>
          <a:prstGeom prst="rect">
            <a:avLst/>
          </a:prstGeom>
        </p:spPr>
        <p:txBody>
          <a:bodyPr vert="horz" wrap="square" lIns="0" tIns="81280" rIns="0" bIns="0" rtlCol="0">
            <a:spAutoFit/>
          </a:bodyPr>
          <a:lstStyle/>
          <a:p>
            <a:pPr marL="12700" marR="5080" indent="717550">
              <a:lnSpc>
                <a:spcPts val="4320"/>
              </a:lnSpc>
              <a:spcBef>
                <a:spcPts val="640"/>
              </a:spcBef>
            </a:pPr>
            <a:r>
              <a:rPr sz="2800" dirty="0">
                <a:solidFill>
                  <a:srgbClr val="0070C0"/>
                </a:solidFill>
                <a:latin typeface="Times New Roman"/>
                <a:cs typeface="Times New Roman"/>
              </a:rPr>
              <a:t>За</a:t>
            </a:r>
            <a:r>
              <a:rPr sz="2800" spc="-114" dirty="0">
                <a:solidFill>
                  <a:srgbClr val="0070C0"/>
                </a:solidFill>
                <a:latin typeface="Times New Roman"/>
                <a:cs typeface="Times New Roman"/>
              </a:rPr>
              <a:t> </a:t>
            </a:r>
            <a:r>
              <a:rPr sz="4000" dirty="0">
                <a:solidFill>
                  <a:srgbClr val="0070C0"/>
                </a:solidFill>
                <a:latin typeface="Times New Roman"/>
                <a:cs typeface="Times New Roman"/>
              </a:rPr>
              <a:t>особливостями</a:t>
            </a:r>
            <a:r>
              <a:rPr sz="4000" spc="-135" dirty="0">
                <a:solidFill>
                  <a:srgbClr val="0070C0"/>
                </a:solidFill>
                <a:latin typeface="Times New Roman"/>
                <a:cs typeface="Times New Roman"/>
              </a:rPr>
              <a:t> </a:t>
            </a:r>
            <a:r>
              <a:rPr sz="4000" dirty="0">
                <a:solidFill>
                  <a:srgbClr val="0070C0"/>
                </a:solidFill>
                <a:latin typeface="Times New Roman"/>
                <a:cs typeface="Times New Roman"/>
              </a:rPr>
              <a:t>організації</a:t>
            </a:r>
            <a:r>
              <a:rPr sz="4000" spc="-155" dirty="0">
                <a:solidFill>
                  <a:srgbClr val="0070C0"/>
                </a:solidFill>
                <a:latin typeface="Times New Roman"/>
                <a:cs typeface="Times New Roman"/>
              </a:rPr>
              <a:t> </a:t>
            </a:r>
            <a:r>
              <a:rPr sz="4000" spc="-10" dirty="0">
                <a:solidFill>
                  <a:srgbClr val="0070C0"/>
                </a:solidFill>
                <a:latin typeface="Times New Roman"/>
                <a:cs typeface="Times New Roman"/>
              </a:rPr>
              <a:t>виділяють</a:t>
            </a:r>
            <a:r>
              <a:rPr sz="4000" spc="-135" dirty="0">
                <a:solidFill>
                  <a:srgbClr val="0070C0"/>
                </a:solidFill>
                <a:latin typeface="Times New Roman"/>
                <a:cs typeface="Times New Roman"/>
              </a:rPr>
              <a:t> </a:t>
            </a:r>
            <a:r>
              <a:rPr sz="4000" spc="-25" dirty="0">
                <a:solidFill>
                  <a:srgbClr val="0070C0"/>
                </a:solidFill>
                <a:latin typeface="Times New Roman"/>
                <a:cs typeface="Times New Roman"/>
              </a:rPr>
              <a:t>три </a:t>
            </a:r>
            <a:r>
              <a:rPr sz="4000" dirty="0">
                <a:solidFill>
                  <a:srgbClr val="0070C0"/>
                </a:solidFill>
                <a:latin typeface="Times New Roman"/>
                <a:cs typeface="Times New Roman"/>
              </a:rPr>
              <a:t>основні</a:t>
            </a:r>
            <a:r>
              <a:rPr sz="4000" spc="-150" dirty="0">
                <a:solidFill>
                  <a:srgbClr val="0070C0"/>
                </a:solidFill>
                <a:latin typeface="Times New Roman"/>
                <a:cs typeface="Times New Roman"/>
              </a:rPr>
              <a:t> </a:t>
            </a:r>
            <a:r>
              <a:rPr sz="4000" dirty="0">
                <a:solidFill>
                  <a:srgbClr val="0070C0"/>
                </a:solidFill>
                <a:latin typeface="Times New Roman"/>
                <a:cs typeface="Times New Roman"/>
              </a:rPr>
              <a:t>варіанти</a:t>
            </a:r>
            <a:r>
              <a:rPr sz="4000" spc="-140" dirty="0">
                <a:solidFill>
                  <a:srgbClr val="0070C0"/>
                </a:solidFill>
                <a:latin typeface="Times New Roman"/>
                <a:cs typeface="Times New Roman"/>
              </a:rPr>
              <a:t> </a:t>
            </a:r>
            <a:r>
              <a:rPr sz="4000" spc="-20" dirty="0">
                <a:solidFill>
                  <a:srgbClr val="0070C0"/>
                </a:solidFill>
                <a:latin typeface="Times New Roman"/>
                <a:cs typeface="Times New Roman"/>
              </a:rPr>
              <a:t>наглядових</a:t>
            </a:r>
            <a:r>
              <a:rPr sz="4000" spc="-135" dirty="0">
                <a:solidFill>
                  <a:srgbClr val="0070C0"/>
                </a:solidFill>
                <a:latin typeface="Times New Roman"/>
                <a:cs typeface="Times New Roman"/>
              </a:rPr>
              <a:t> </a:t>
            </a:r>
            <a:r>
              <a:rPr sz="4000" spc="-10" dirty="0">
                <a:solidFill>
                  <a:srgbClr val="0070C0"/>
                </a:solidFill>
                <a:latin typeface="Times New Roman"/>
                <a:cs typeface="Times New Roman"/>
              </a:rPr>
              <a:t>аналітичних</a:t>
            </a:r>
            <a:endParaRPr sz="4000" dirty="0">
              <a:solidFill>
                <a:srgbClr val="0070C0"/>
              </a:solidFill>
              <a:latin typeface="Times New Roman"/>
              <a:cs typeface="Times New Roman"/>
            </a:endParaRPr>
          </a:p>
          <a:p>
            <a:pPr marL="12700">
              <a:lnSpc>
                <a:spcPts val="4260"/>
              </a:lnSpc>
            </a:pPr>
            <a:r>
              <a:rPr sz="4000" spc="-10" dirty="0">
                <a:solidFill>
                  <a:srgbClr val="0070C0"/>
                </a:solidFill>
                <a:latin typeface="Times New Roman"/>
                <a:cs typeface="Times New Roman"/>
              </a:rPr>
              <a:t>досліджень:</a:t>
            </a:r>
            <a:endParaRPr sz="4000" dirty="0">
              <a:solidFill>
                <a:srgbClr val="0070C0"/>
              </a:solidFill>
              <a:latin typeface="Times New Roman"/>
              <a:cs typeface="Times New Roman"/>
            </a:endParaRPr>
          </a:p>
          <a:p>
            <a:pPr marL="1026794" indent="-296545">
              <a:lnSpc>
                <a:spcPct val="100000"/>
              </a:lnSpc>
              <a:spcBef>
                <a:spcPts val="515"/>
              </a:spcBef>
              <a:buClr>
                <a:srgbClr val="000000"/>
              </a:buClr>
              <a:buFont typeface="Times New Roman"/>
              <a:buChar char="-"/>
              <a:tabLst>
                <a:tab pos="1026794" algn="l"/>
              </a:tabLst>
            </a:pPr>
            <a:r>
              <a:rPr sz="4000" b="1" spc="-10" dirty="0">
                <a:solidFill>
                  <a:srgbClr val="0070C0"/>
                </a:solidFill>
                <a:latin typeface="Times New Roman"/>
                <a:cs typeface="Times New Roman"/>
              </a:rPr>
              <a:t>когортні</a:t>
            </a:r>
            <a:r>
              <a:rPr sz="4000" b="1" spc="-190" dirty="0">
                <a:solidFill>
                  <a:srgbClr val="0070C0"/>
                </a:solidFill>
                <a:latin typeface="Times New Roman"/>
                <a:cs typeface="Times New Roman"/>
              </a:rPr>
              <a:t> </a:t>
            </a:r>
            <a:r>
              <a:rPr sz="4000" spc="-10" dirty="0">
                <a:solidFill>
                  <a:srgbClr val="0070C0"/>
                </a:solidFill>
                <a:latin typeface="Times New Roman"/>
                <a:cs typeface="Times New Roman"/>
              </a:rPr>
              <a:t>дослідження,</a:t>
            </a:r>
            <a:endParaRPr sz="4000" dirty="0">
              <a:solidFill>
                <a:srgbClr val="0070C0"/>
              </a:solidFill>
              <a:latin typeface="Times New Roman"/>
              <a:cs typeface="Times New Roman"/>
            </a:endParaRPr>
          </a:p>
          <a:p>
            <a:pPr marL="1026794" indent="-296545">
              <a:lnSpc>
                <a:spcPct val="100000"/>
              </a:lnSpc>
              <a:spcBef>
                <a:spcPts val="530"/>
              </a:spcBef>
              <a:buChar char="-"/>
              <a:tabLst>
                <a:tab pos="1026794" algn="l"/>
              </a:tabLst>
            </a:pPr>
            <a:r>
              <a:rPr sz="4000" dirty="0">
                <a:solidFill>
                  <a:srgbClr val="0070C0"/>
                </a:solidFill>
                <a:latin typeface="Times New Roman"/>
                <a:cs typeface="Times New Roman"/>
              </a:rPr>
              <a:t>дослідження</a:t>
            </a:r>
            <a:r>
              <a:rPr sz="4000" spc="-10" dirty="0">
                <a:solidFill>
                  <a:srgbClr val="0070C0"/>
                </a:solidFill>
                <a:latin typeface="Times New Roman"/>
                <a:cs typeface="Times New Roman"/>
              </a:rPr>
              <a:t> </a:t>
            </a:r>
            <a:r>
              <a:rPr sz="4000" b="1" spc="-30" dirty="0">
                <a:solidFill>
                  <a:srgbClr val="0070C0"/>
                </a:solidFill>
                <a:latin typeface="Times New Roman"/>
                <a:cs typeface="Times New Roman"/>
              </a:rPr>
              <a:t>випадок-</a:t>
            </a:r>
            <a:r>
              <a:rPr sz="4000" b="1" spc="-10" dirty="0">
                <a:solidFill>
                  <a:srgbClr val="0070C0"/>
                </a:solidFill>
                <a:latin typeface="Times New Roman"/>
                <a:cs typeface="Times New Roman"/>
              </a:rPr>
              <a:t>контроль</a:t>
            </a:r>
            <a:r>
              <a:rPr sz="4000" spc="-10" dirty="0">
                <a:solidFill>
                  <a:srgbClr val="0070C0"/>
                </a:solidFill>
                <a:latin typeface="Times New Roman"/>
                <a:cs typeface="Times New Roman"/>
              </a:rPr>
              <a:t>,</a:t>
            </a:r>
            <a:endParaRPr sz="4000" dirty="0">
              <a:solidFill>
                <a:srgbClr val="0070C0"/>
              </a:solidFill>
              <a:latin typeface="Times New Roman"/>
              <a:cs typeface="Times New Roman"/>
            </a:endParaRPr>
          </a:p>
          <a:p>
            <a:pPr marL="1026794" indent="-296545">
              <a:lnSpc>
                <a:spcPct val="100000"/>
              </a:lnSpc>
              <a:spcBef>
                <a:spcPts val="515"/>
              </a:spcBef>
              <a:buClr>
                <a:srgbClr val="000000"/>
              </a:buClr>
              <a:buChar char="-"/>
              <a:tabLst>
                <a:tab pos="1026794" algn="l"/>
              </a:tabLst>
            </a:pPr>
            <a:r>
              <a:rPr sz="4000" spc="-10" dirty="0">
                <a:solidFill>
                  <a:srgbClr val="0070C0"/>
                </a:solidFill>
                <a:latin typeface="Times New Roman"/>
                <a:cs typeface="Times New Roman"/>
              </a:rPr>
              <a:t>поперечне</a:t>
            </a:r>
            <a:r>
              <a:rPr sz="4000" spc="-190" dirty="0">
                <a:solidFill>
                  <a:srgbClr val="0070C0"/>
                </a:solidFill>
                <a:latin typeface="Times New Roman"/>
                <a:cs typeface="Times New Roman"/>
              </a:rPr>
              <a:t> </a:t>
            </a:r>
            <a:r>
              <a:rPr sz="4000" spc="-25" dirty="0">
                <a:solidFill>
                  <a:srgbClr val="0070C0"/>
                </a:solidFill>
                <a:latin typeface="Times New Roman"/>
                <a:cs typeface="Times New Roman"/>
              </a:rPr>
              <a:t>(одномоментне)</a:t>
            </a:r>
            <a:r>
              <a:rPr sz="4000" spc="-155" dirty="0">
                <a:solidFill>
                  <a:srgbClr val="0070C0"/>
                </a:solidFill>
                <a:latin typeface="Times New Roman"/>
                <a:cs typeface="Times New Roman"/>
              </a:rPr>
              <a:t> </a:t>
            </a:r>
            <a:r>
              <a:rPr sz="4000" spc="-10" dirty="0">
                <a:solidFill>
                  <a:srgbClr val="0070C0"/>
                </a:solidFill>
                <a:latin typeface="Times New Roman"/>
                <a:cs typeface="Times New Roman"/>
              </a:rPr>
              <a:t>досліджен</a:t>
            </a:r>
            <a:r>
              <a:rPr sz="4000" spc="-10" dirty="0">
                <a:latin typeface="Times New Roman"/>
                <a:cs typeface="Times New Roman"/>
              </a:rPr>
              <a:t>ня.</a:t>
            </a:r>
            <a:endParaRPr sz="4000" dirty="0">
              <a:latin typeface="Times New Roman"/>
              <a:cs typeface="Times New Roman"/>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28800" y="278839"/>
            <a:ext cx="8991600" cy="444352"/>
          </a:xfrm>
          <a:prstGeom prst="rect">
            <a:avLst/>
          </a:prstGeom>
        </p:spPr>
        <p:txBody>
          <a:bodyPr vert="horz" wrap="square" lIns="0" tIns="13335" rIns="0" bIns="0" rtlCol="0">
            <a:spAutoFit/>
          </a:bodyPr>
          <a:lstStyle/>
          <a:p>
            <a:pPr marL="12700">
              <a:lnSpc>
                <a:spcPct val="100000"/>
              </a:lnSpc>
              <a:spcBef>
                <a:spcPts val="105"/>
              </a:spcBef>
            </a:pPr>
            <a:r>
              <a:rPr sz="2800" b="0" i="0" spc="-25" dirty="0">
                <a:solidFill>
                  <a:srgbClr val="0070C0"/>
                </a:solidFill>
                <a:latin typeface="Times New Roman"/>
                <a:cs typeface="Times New Roman"/>
              </a:rPr>
              <a:t>Когортні</a:t>
            </a:r>
            <a:r>
              <a:rPr sz="2800" b="0" i="0" spc="-220" dirty="0">
                <a:solidFill>
                  <a:srgbClr val="0070C0"/>
                </a:solidFill>
                <a:latin typeface="Times New Roman"/>
                <a:cs typeface="Times New Roman"/>
              </a:rPr>
              <a:t> </a:t>
            </a:r>
            <a:r>
              <a:rPr sz="2800" b="0" i="0" spc="-10" dirty="0">
                <a:solidFill>
                  <a:srgbClr val="0070C0"/>
                </a:solidFill>
                <a:latin typeface="Times New Roman"/>
                <a:cs typeface="Times New Roman"/>
              </a:rPr>
              <a:t>дослідження.</a:t>
            </a:r>
            <a:endParaRPr sz="2800" dirty="0">
              <a:solidFill>
                <a:srgbClr val="0070C0"/>
              </a:solidFill>
              <a:latin typeface="Times New Roman"/>
              <a:cs typeface="Times New Roman"/>
            </a:endParaRPr>
          </a:p>
        </p:txBody>
      </p:sp>
      <p:sp>
        <p:nvSpPr>
          <p:cNvPr id="3" name="object 3"/>
          <p:cNvSpPr txBox="1"/>
          <p:nvPr/>
        </p:nvSpPr>
        <p:spPr>
          <a:xfrm>
            <a:off x="916939" y="1210182"/>
            <a:ext cx="10138410" cy="4736465"/>
          </a:xfrm>
          <a:prstGeom prst="rect">
            <a:avLst/>
          </a:prstGeom>
        </p:spPr>
        <p:txBody>
          <a:bodyPr vert="horz" wrap="square" lIns="0" tIns="89535" rIns="0" bIns="0" rtlCol="0">
            <a:spAutoFit/>
          </a:bodyPr>
          <a:lstStyle/>
          <a:p>
            <a:pPr marL="12700" marR="307340" algn="just">
              <a:lnSpc>
                <a:spcPts val="2500"/>
              </a:lnSpc>
              <a:spcBef>
                <a:spcPts val="705"/>
              </a:spcBef>
            </a:pPr>
            <a:r>
              <a:rPr sz="2600" dirty="0">
                <a:solidFill>
                  <a:srgbClr val="0070C0"/>
                </a:solidFill>
                <a:latin typeface="Times New Roman"/>
                <a:cs typeface="Times New Roman"/>
              </a:rPr>
              <a:t>Мета</a:t>
            </a:r>
            <a:r>
              <a:rPr sz="2600" spc="-50" dirty="0">
                <a:solidFill>
                  <a:srgbClr val="0070C0"/>
                </a:solidFill>
                <a:latin typeface="Times New Roman"/>
                <a:cs typeface="Times New Roman"/>
              </a:rPr>
              <a:t> </a:t>
            </a:r>
            <a:r>
              <a:rPr sz="2600" spc="-20" dirty="0">
                <a:solidFill>
                  <a:srgbClr val="0070C0"/>
                </a:solidFill>
                <a:latin typeface="Times New Roman"/>
                <a:cs typeface="Times New Roman"/>
              </a:rPr>
              <a:t>когортних</a:t>
            </a:r>
            <a:r>
              <a:rPr sz="2600" spc="-75" dirty="0">
                <a:solidFill>
                  <a:srgbClr val="0070C0"/>
                </a:solidFill>
                <a:latin typeface="Times New Roman"/>
                <a:cs typeface="Times New Roman"/>
              </a:rPr>
              <a:t> </a:t>
            </a:r>
            <a:r>
              <a:rPr sz="2600" dirty="0">
                <a:solidFill>
                  <a:srgbClr val="0070C0"/>
                </a:solidFill>
                <a:latin typeface="Times New Roman"/>
                <a:cs typeface="Times New Roman"/>
              </a:rPr>
              <a:t>досліджень</a:t>
            </a:r>
            <a:r>
              <a:rPr sz="2600" spc="-25" dirty="0">
                <a:solidFill>
                  <a:srgbClr val="0070C0"/>
                </a:solidFill>
                <a:latin typeface="Times New Roman"/>
                <a:cs typeface="Times New Roman"/>
              </a:rPr>
              <a:t> </a:t>
            </a:r>
            <a:r>
              <a:rPr sz="2600" dirty="0">
                <a:solidFill>
                  <a:srgbClr val="0070C0"/>
                </a:solidFill>
                <a:latin typeface="Times New Roman"/>
                <a:cs typeface="Times New Roman"/>
              </a:rPr>
              <a:t>–</a:t>
            </a:r>
            <a:r>
              <a:rPr sz="2600" spc="-45" dirty="0">
                <a:solidFill>
                  <a:srgbClr val="0070C0"/>
                </a:solidFill>
                <a:latin typeface="Times New Roman"/>
                <a:cs typeface="Times New Roman"/>
              </a:rPr>
              <a:t> </a:t>
            </a:r>
            <a:r>
              <a:rPr sz="2600" spc="-10" dirty="0">
                <a:solidFill>
                  <a:srgbClr val="0070C0"/>
                </a:solidFill>
                <a:latin typeface="Times New Roman"/>
                <a:cs typeface="Times New Roman"/>
              </a:rPr>
              <a:t>визначення</a:t>
            </a:r>
            <a:r>
              <a:rPr sz="2600" spc="-45" dirty="0">
                <a:solidFill>
                  <a:srgbClr val="0070C0"/>
                </a:solidFill>
                <a:latin typeface="Times New Roman"/>
                <a:cs typeface="Times New Roman"/>
              </a:rPr>
              <a:t> </a:t>
            </a:r>
            <a:r>
              <a:rPr sz="2600" dirty="0">
                <a:solidFill>
                  <a:srgbClr val="0070C0"/>
                </a:solidFill>
                <a:latin typeface="Times New Roman"/>
                <a:cs typeface="Times New Roman"/>
              </a:rPr>
              <a:t>причин</a:t>
            </a:r>
            <a:r>
              <a:rPr sz="2600" spc="-60" dirty="0">
                <a:solidFill>
                  <a:srgbClr val="0070C0"/>
                </a:solidFill>
                <a:latin typeface="Times New Roman"/>
                <a:cs typeface="Times New Roman"/>
              </a:rPr>
              <a:t> </a:t>
            </a:r>
            <a:r>
              <a:rPr sz="2600" dirty="0">
                <a:solidFill>
                  <a:srgbClr val="0070C0"/>
                </a:solidFill>
                <a:latin typeface="Times New Roman"/>
                <a:cs typeface="Times New Roman"/>
              </a:rPr>
              <a:t>виникнення</a:t>
            </a:r>
            <a:r>
              <a:rPr sz="2600" spc="-60" dirty="0">
                <a:solidFill>
                  <a:srgbClr val="0070C0"/>
                </a:solidFill>
                <a:latin typeface="Times New Roman"/>
                <a:cs typeface="Times New Roman"/>
              </a:rPr>
              <a:t> </a:t>
            </a:r>
            <a:r>
              <a:rPr sz="2600" spc="-50" dirty="0">
                <a:solidFill>
                  <a:srgbClr val="0070C0"/>
                </a:solidFill>
                <a:latin typeface="Times New Roman"/>
                <a:cs typeface="Times New Roman"/>
              </a:rPr>
              <a:t>і </a:t>
            </a:r>
            <a:r>
              <a:rPr sz="2600" dirty="0">
                <a:solidFill>
                  <a:srgbClr val="0070C0"/>
                </a:solidFill>
                <a:latin typeface="Times New Roman"/>
                <a:cs typeface="Times New Roman"/>
              </a:rPr>
              <a:t>поширення</a:t>
            </a:r>
            <a:r>
              <a:rPr sz="2600" spc="-70" dirty="0">
                <a:solidFill>
                  <a:srgbClr val="0070C0"/>
                </a:solidFill>
                <a:latin typeface="Times New Roman"/>
                <a:cs typeface="Times New Roman"/>
              </a:rPr>
              <a:t> </a:t>
            </a:r>
            <a:r>
              <a:rPr sz="2600" dirty="0">
                <a:solidFill>
                  <a:srgbClr val="0070C0"/>
                </a:solidFill>
                <a:latin typeface="Times New Roman"/>
                <a:cs typeface="Times New Roman"/>
              </a:rPr>
              <a:t>хвороб.</a:t>
            </a:r>
            <a:r>
              <a:rPr sz="2600" spc="-40" dirty="0">
                <a:solidFill>
                  <a:srgbClr val="0070C0"/>
                </a:solidFill>
                <a:latin typeface="Times New Roman"/>
                <a:cs typeface="Times New Roman"/>
              </a:rPr>
              <a:t> </a:t>
            </a:r>
            <a:r>
              <a:rPr sz="2600" dirty="0">
                <a:solidFill>
                  <a:srgbClr val="0070C0"/>
                </a:solidFill>
                <a:latin typeface="Times New Roman"/>
                <a:cs typeface="Times New Roman"/>
              </a:rPr>
              <a:t>Це</a:t>
            </a:r>
            <a:r>
              <a:rPr sz="2600" spc="-25" dirty="0">
                <a:solidFill>
                  <a:srgbClr val="0070C0"/>
                </a:solidFill>
                <a:latin typeface="Times New Roman"/>
                <a:cs typeface="Times New Roman"/>
              </a:rPr>
              <a:t> </a:t>
            </a:r>
            <a:r>
              <a:rPr sz="2600" dirty="0">
                <a:solidFill>
                  <a:srgbClr val="0070C0"/>
                </a:solidFill>
                <a:latin typeface="Times New Roman"/>
                <a:cs typeface="Times New Roman"/>
              </a:rPr>
              <a:t>найбільш</a:t>
            </a:r>
            <a:r>
              <a:rPr sz="2600" spc="-15" dirty="0">
                <a:solidFill>
                  <a:srgbClr val="0070C0"/>
                </a:solidFill>
                <a:latin typeface="Times New Roman"/>
                <a:cs typeface="Times New Roman"/>
              </a:rPr>
              <a:t> </a:t>
            </a:r>
            <a:r>
              <a:rPr sz="2600" dirty="0">
                <a:solidFill>
                  <a:srgbClr val="0070C0"/>
                </a:solidFill>
                <a:latin typeface="Times New Roman"/>
                <a:cs typeface="Times New Roman"/>
              </a:rPr>
              <a:t>прямий</a:t>
            </a:r>
            <a:r>
              <a:rPr sz="2600" spc="-15" dirty="0">
                <a:solidFill>
                  <a:srgbClr val="0070C0"/>
                </a:solidFill>
                <a:latin typeface="Times New Roman"/>
                <a:cs typeface="Times New Roman"/>
              </a:rPr>
              <a:t> </a:t>
            </a:r>
            <a:r>
              <a:rPr sz="2600" dirty="0">
                <a:solidFill>
                  <a:srgbClr val="0070C0"/>
                </a:solidFill>
                <a:latin typeface="Times New Roman"/>
                <a:cs typeface="Times New Roman"/>
              </a:rPr>
              <a:t>шлях</a:t>
            </a:r>
            <a:r>
              <a:rPr sz="2600" spc="-15" dirty="0">
                <a:solidFill>
                  <a:srgbClr val="0070C0"/>
                </a:solidFill>
                <a:latin typeface="Times New Roman"/>
                <a:cs typeface="Times New Roman"/>
              </a:rPr>
              <a:t> </a:t>
            </a:r>
            <a:r>
              <a:rPr sz="2600" dirty="0">
                <a:solidFill>
                  <a:srgbClr val="0070C0"/>
                </a:solidFill>
                <a:latin typeface="Times New Roman"/>
                <a:cs typeface="Times New Roman"/>
              </a:rPr>
              <a:t>до</a:t>
            </a:r>
            <a:r>
              <a:rPr sz="2600" spc="-10" dirty="0">
                <a:solidFill>
                  <a:srgbClr val="0070C0"/>
                </a:solidFill>
                <a:latin typeface="Times New Roman"/>
                <a:cs typeface="Times New Roman"/>
              </a:rPr>
              <a:t> </a:t>
            </a:r>
            <a:r>
              <a:rPr sz="2600" dirty="0">
                <a:solidFill>
                  <a:srgbClr val="0070C0"/>
                </a:solidFill>
                <a:latin typeface="Times New Roman"/>
                <a:cs typeface="Times New Roman"/>
              </a:rPr>
              <a:t>виявлення</a:t>
            </a:r>
            <a:r>
              <a:rPr sz="2600" spc="-10" dirty="0">
                <a:solidFill>
                  <a:srgbClr val="0070C0"/>
                </a:solidFill>
                <a:latin typeface="Times New Roman"/>
                <a:cs typeface="Times New Roman"/>
              </a:rPr>
              <a:t> етіології </a:t>
            </a:r>
            <a:r>
              <a:rPr sz="2600" dirty="0">
                <a:solidFill>
                  <a:srgbClr val="0070C0"/>
                </a:solidFill>
                <a:latin typeface="Times New Roman"/>
                <a:cs typeface="Times New Roman"/>
              </a:rPr>
              <a:t>хвороб</a:t>
            </a:r>
            <a:r>
              <a:rPr sz="2600" spc="-70" dirty="0">
                <a:solidFill>
                  <a:srgbClr val="0070C0"/>
                </a:solidFill>
                <a:latin typeface="Times New Roman"/>
                <a:cs typeface="Times New Roman"/>
              </a:rPr>
              <a:t> </a:t>
            </a:r>
            <a:r>
              <a:rPr sz="2600" dirty="0">
                <a:solidFill>
                  <a:srgbClr val="0070C0"/>
                </a:solidFill>
                <a:latin typeface="Times New Roman"/>
                <a:cs typeface="Times New Roman"/>
              </a:rPr>
              <a:t>і</a:t>
            </a:r>
            <a:r>
              <a:rPr sz="2600" spc="-40" dirty="0">
                <a:solidFill>
                  <a:srgbClr val="0070C0"/>
                </a:solidFill>
                <a:latin typeface="Times New Roman"/>
                <a:cs typeface="Times New Roman"/>
              </a:rPr>
              <a:t> </a:t>
            </a:r>
            <a:r>
              <a:rPr sz="2600" dirty="0">
                <a:solidFill>
                  <a:srgbClr val="0070C0"/>
                </a:solidFill>
                <a:latin typeface="Times New Roman"/>
                <a:cs typeface="Times New Roman"/>
              </a:rPr>
              <a:t>кількісної</a:t>
            </a:r>
            <a:r>
              <a:rPr sz="2600" spc="-30" dirty="0">
                <a:solidFill>
                  <a:srgbClr val="0070C0"/>
                </a:solidFill>
                <a:latin typeface="Times New Roman"/>
                <a:cs typeface="Times New Roman"/>
              </a:rPr>
              <a:t> </a:t>
            </a:r>
            <a:r>
              <a:rPr sz="2600" dirty="0">
                <a:solidFill>
                  <a:srgbClr val="0070C0"/>
                </a:solidFill>
                <a:latin typeface="Times New Roman"/>
                <a:cs typeface="Times New Roman"/>
              </a:rPr>
              <a:t>оцінки</a:t>
            </a:r>
            <a:r>
              <a:rPr sz="2600" spc="-60" dirty="0">
                <a:solidFill>
                  <a:srgbClr val="0070C0"/>
                </a:solidFill>
                <a:latin typeface="Times New Roman"/>
                <a:cs typeface="Times New Roman"/>
              </a:rPr>
              <a:t> </a:t>
            </a:r>
            <a:r>
              <a:rPr sz="2600" dirty="0">
                <a:solidFill>
                  <a:srgbClr val="0070C0"/>
                </a:solidFill>
                <a:latin typeface="Times New Roman"/>
                <a:cs typeface="Times New Roman"/>
              </a:rPr>
              <a:t>ризику</a:t>
            </a:r>
            <a:r>
              <a:rPr sz="2600" spc="-25" dirty="0">
                <a:solidFill>
                  <a:srgbClr val="0070C0"/>
                </a:solidFill>
                <a:latin typeface="Times New Roman"/>
                <a:cs typeface="Times New Roman"/>
              </a:rPr>
              <a:t> </a:t>
            </a:r>
            <a:r>
              <a:rPr sz="2600" spc="-10" dirty="0">
                <a:solidFill>
                  <a:srgbClr val="0070C0"/>
                </a:solidFill>
                <a:latin typeface="Times New Roman"/>
                <a:cs typeface="Times New Roman"/>
              </a:rPr>
              <a:t>впливу</a:t>
            </a:r>
            <a:r>
              <a:rPr sz="2600" spc="-70" dirty="0">
                <a:solidFill>
                  <a:srgbClr val="0070C0"/>
                </a:solidFill>
                <a:latin typeface="Times New Roman"/>
                <a:cs typeface="Times New Roman"/>
              </a:rPr>
              <a:t> </a:t>
            </a:r>
            <a:r>
              <a:rPr sz="2600" dirty="0">
                <a:solidFill>
                  <a:srgbClr val="0070C0"/>
                </a:solidFill>
                <a:latin typeface="Times New Roman"/>
                <a:cs typeface="Times New Roman"/>
              </a:rPr>
              <a:t>причинних</a:t>
            </a:r>
            <a:r>
              <a:rPr sz="2600" spc="-75" dirty="0">
                <a:solidFill>
                  <a:srgbClr val="0070C0"/>
                </a:solidFill>
                <a:latin typeface="Times New Roman"/>
                <a:cs typeface="Times New Roman"/>
              </a:rPr>
              <a:t> </a:t>
            </a:r>
            <a:r>
              <a:rPr sz="2600" dirty="0">
                <a:solidFill>
                  <a:srgbClr val="0070C0"/>
                </a:solidFill>
                <a:latin typeface="Times New Roman"/>
                <a:cs typeface="Times New Roman"/>
              </a:rPr>
              <a:t>факторів.</a:t>
            </a:r>
            <a:r>
              <a:rPr sz="2600" spc="-35" dirty="0">
                <a:solidFill>
                  <a:srgbClr val="0070C0"/>
                </a:solidFill>
                <a:latin typeface="Times New Roman"/>
                <a:cs typeface="Times New Roman"/>
              </a:rPr>
              <a:t> </a:t>
            </a:r>
            <a:r>
              <a:rPr sz="2600" spc="-10" dirty="0">
                <a:solidFill>
                  <a:srgbClr val="0070C0"/>
                </a:solidFill>
                <a:latin typeface="Times New Roman"/>
                <a:cs typeface="Times New Roman"/>
              </a:rPr>
              <a:t>Назва </a:t>
            </a:r>
            <a:r>
              <a:rPr sz="2600" dirty="0">
                <a:solidFill>
                  <a:srgbClr val="0070C0"/>
                </a:solidFill>
                <a:latin typeface="Times New Roman"/>
                <a:cs typeface="Times New Roman"/>
              </a:rPr>
              <a:t>дослідження</a:t>
            </a:r>
            <a:r>
              <a:rPr sz="2600" spc="-65" dirty="0">
                <a:solidFill>
                  <a:srgbClr val="0070C0"/>
                </a:solidFill>
                <a:latin typeface="Times New Roman"/>
                <a:cs typeface="Times New Roman"/>
              </a:rPr>
              <a:t> </a:t>
            </a:r>
            <a:r>
              <a:rPr sz="2600" spc="-25" dirty="0">
                <a:solidFill>
                  <a:srgbClr val="0070C0"/>
                </a:solidFill>
                <a:latin typeface="Times New Roman"/>
                <a:cs typeface="Times New Roman"/>
              </a:rPr>
              <a:t>походить</a:t>
            </a:r>
            <a:r>
              <a:rPr sz="2600" spc="-100" dirty="0">
                <a:solidFill>
                  <a:srgbClr val="0070C0"/>
                </a:solidFill>
                <a:latin typeface="Times New Roman"/>
                <a:cs typeface="Times New Roman"/>
              </a:rPr>
              <a:t> </a:t>
            </a:r>
            <a:r>
              <a:rPr sz="2600" dirty="0">
                <a:solidFill>
                  <a:srgbClr val="0070C0"/>
                </a:solidFill>
                <a:latin typeface="Times New Roman"/>
                <a:cs typeface="Times New Roman"/>
              </a:rPr>
              <a:t>від</a:t>
            </a:r>
            <a:r>
              <a:rPr sz="2600" spc="-65" dirty="0">
                <a:solidFill>
                  <a:srgbClr val="0070C0"/>
                </a:solidFill>
                <a:latin typeface="Times New Roman"/>
                <a:cs typeface="Times New Roman"/>
              </a:rPr>
              <a:t> </a:t>
            </a:r>
            <a:r>
              <a:rPr sz="2600" dirty="0">
                <a:solidFill>
                  <a:srgbClr val="0070C0"/>
                </a:solidFill>
                <a:latin typeface="Times New Roman"/>
                <a:cs typeface="Times New Roman"/>
              </a:rPr>
              <a:t>слова</a:t>
            </a:r>
            <a:r>
              <a:rPr sz="2600" spc="-75" dirty="0">
                <a:solidFill>
                  <a:srgbClr val="0070C0"/>
                </a:solidFill>
                <a:latin typeface="Times New Roman"/>
                <a:cs typeface="Times New Roman"/>
              </a:rPr>
              <a:t> </a:t>
            </a:r>
            <a:r>
              <a:rPr sz="2600" spc="-10" dirty="0">
                <a:solidFill>
                  <a:srgbClr val="0070C0"/>
                </a:solidFill>
                <a:latin typeface="Times New Roman"/>
                <a:cs typeface="Times New Roman"/>
              </a:rPr>
              <a:t>«когорта»</a:t>
            </a:r>
            <a:r>
              <a:rPr sz="2600" spc="-80" dirty="0">
                <a:solidFill>
                  <a:srgbClr val="0070C0"/>
                </a:solidFill>
                <a:latin typeface="Times New Roman"/>
                <a:cs typeface="Times New Roman"/>
              </a:rPr>
              <a:t> </a:t>
            </a:r>
            <a:r>
              <a:rPr sz="2600" dirty="0">
                <a:solidFill>
                  <a:srgbClr val="0070C0"/>
                </a:solidFill>
                <a:latin typeface="Times New Roman"/>
                <a:cs typeface="Times New Roman"/>
              </a:rPr>
              <a:t>(група</a:t>
            </a:r>
            <a:r>
              <a:rPr sz="2600" spc="-105" dirty="0">
                <a:solidFill>
                  <a:srgbClr val="0070C0"/>
                </a:solidFill>
                <a:latin typeface="Times New Roman"/>
                <a:cs typeface="Times New Roman"/>
              </a:rPr>
              <a:t> </a:t>
            </a:r>
            <a:r>
              <a:rPr sz="2600" spc="-10" dirty="0">
                <a:solidFill>
                  <a:srgbClr val="0070C0"/>
                </a:solidFill>
                <a:latin typeface="Times New Roman"/>
                <a:cs typeface="Times New Roman"/>
              </a:rPr>
              <a:t>людей)</a:t>
            </a:r>
            <a:endParaRPr sz="2600" dirty="0">
              <a:solidFill>
                <a:srgbClr val="0070C0"/>
              </a:solidFill>
              <a:latin typeface="Times New Roman"/>
              <a:cs typeface="Times New Roman"/>
            </a:endParaRPr>
          </a:p>
          <a:p>
            <a:pPr marL="12700" algn="just">
              <a:lnSpc>
                <a:spcPct val="100000"/>
              </a:lnSpc>
              <a:spcBef>
                <a:spcPts val="390"/>
              </a:spcBef>
            </a:pPr>
            <a:r>
              <a:rPr sz="2600" spc="-25" dirty="0">
                <a:solidFill>
                  <a:srgbClr val="0070C0"/>
                </a:solidFill>
                <a:latin typeface="Times New Roman"/>
                <a:cs typeface="Times New Roman"/>
              </a:rPr>
              <a:t>Когортне</a:t>
            </a:r>
            <a:r>
              <a:rPr sz="2600" spc="-95" dirty="0">
                <a:solidFill>
                  <a:srgbClr val="0070C0"/>
                </a:solidFill>
                <a:latin typeface="Times New Roman"/>
                <a:cs typeface="Times New Roman"/>
              </a:rPr>
              <a:t> </a:t>
            </a:r>
            <a:r>
              <a:rPr sz="2600" dirty="0">
                <a:solidFill>
                  <a:srgbClr val="0070C0"/>
                </a:solidFill>
                <a:latin typeface="Times New Roman"/>
                <a:cs typeface="Times New Roman"/>
              </a:rPr>
              <a:t>дослідження</a:t>
            </a:r>
            <a:r>
              <a:rPr sz="2600" spc="-50" dirty="0">
                <a:solidFill>
                  <a:srgbClr val="0070C0"/>
                </a:solidFill>
                <a:latin typeface="Times New Roman"/>
                <a:cs typeface="Times New Roman"/>
              </a:rPr>
              <a:t> </a:t>
            </a:r>
            <a:r>
              <a:rPr sz="2600" dirty="0">
                <a:solidFill>
                  <a:srgbClr val="0070C0"/>
                </a:solidFill>
                <a:latin typeface="Times New Roman"/>
                <a:cs typeface="Times New Roman"/>
              </a:rPr>
              <a:t>може</a:t>
            </a:r>
            <a:r>
              <a:rPr sz="2600" spc="-50" dirty="0">
                <a:solidFill>
                  <a:srgbClr val="0070C0"/>
                </a:solidFill>
                <a:latin typeface="Times New Roman"/>
                <a:cs typeface="Times New Roman"/>
              </a:rPr>
              <a:t> </a:t>
            </a:r>
            <a:r>
              <a:rPr sz="2600" dirty="0">
                <a:solidFill>
                  <a:srgbClr val="0070C0"/>
                </a:solidFill>
                <a:latin typeface="Times New Roman"/>
                <a:cs typeface="Times New Roman"/>
              </a:rPr>
              <a:t>бути</a:t>
            </a:r>
            <a:r>
              <a:rPr sz="2600" spc="-90" dirty="0">
                <a:solidFill>
                  <a:srgbClr val="0070C0"/>
                </a:solidFill>
                <a:latin typeface="Times New Roman"/>
                <a:cs typeface="Times New Roman"/>
              </a:rPr>
              <a:t> </a:t>
            </a:r>
            <a:r>
              <a:rPr sz="2600" dirty="0">
                <a:solidFill>
                  <a:srgbClr val="0070C0"/>
                </a:solidFill>
                <a:latin typeface="Times New Roman"/>
                <a:cs typeface="Times New Roman"/>
              </a:rPr>
              <a:t>засноване</a:t>
            </a:r>
            <a:r>
              <a:rPr sz="2600" spc="-85" dirty="0">
                <a:solidFill>
                  <a:srgbClr val="0070C0"/>
                </a:solidFill>
                <a:latin typeface="Times New Roman"/>
                <a:cs typeface="Times New Roman"/>
              </a:rPr>
              <a:t> </a:t>
            </a:r>
            <a:r>
              <a:rPr sz="2600" dirty="0">
                <a:solidFill>
                  <a:srgbClr val="0070C0"/>
                </a:solidFill>
                <a:latin typeface="Times New Roman"/>
                <a:cs typeface="Times New Roman"/>
              </a:rPr>
              <a:t>на</a:t>
            </a:r>
            <a:r>
              <a:rPr sz="2600" spc="-70" dirty="0">
                <a:solidFill>
                  <a:srgbClr val="0070C0"/>
                </a:solidFill>
                <a:latin typeface="Times New Roman"/>
                <a:cs typeface="Times New Roman"/>
              </a:rPr>
              <a:t> </a:t>
            </a:r>
            <a:r>
              <a:rPr sz="2600" dirty="0">
                <a:solidFill>
                  <a:srgbClr val="0070C0"/>
                </a:solidFill>
                <a:latin typeface="Times New Roman"/>
                <a:cs typeface="Times New Roman"/>
              </a:rPr>
              <a:t>трьох</a:t>
            </a:r>
            <a:r>
              <a:rPr sz="2600" spc="-85" dirty="0">
                <a:solidFill>
                  <a:srgbClr val="0070C0"/>
                </a:solidFill>
                <a:latin typeface="Times New Roman"/>
                <a:cs typeface="Times New Roman"/>
              </a:rPr>
              <a:t> </a:t>
            </a:r>
            <a:r>
              <a:rPr sz="2600" dirty="0">
                <a:solidFill>
                  <a:srgbClr val="0070C0"/>
                </a:solidFill>
                <a:latin typeface="Times New Roman"/>
                <a:cs typeface="Times New Roman"/>
              </a:rPr>
              <a:t>видах</a:t>
            </a:r>
            <a:r>
              <a:rPr sz="2600" spc="-50" dirty="0">
                <a:solidFill>
                  <a:srgbClr val="0070C0"/>
                </a:solidFill>
                <a:latin typeface="Times New Roman"/>
                <a:cs typeface="Times New Roman"/>
              </a:rPr>
              <a:t> </a:t>
            </a:r>
            <a:r>
              <a:rPr sz="2600" spc="-10" dirty="0">
                <a:solidFill>
                  <a:srgbClr val="0070C0"/>
                </a:solidFill>
                <a:latin typeface="Times New Roman"/>
                <a:cs typeface="Times New Roman"/>
              </a:rPr>
              <a:t>інформації:</a:t>
            </a:r>
            <a:endParaRPr sz="2600" dirty="0">
              <a:solidFill>
                <a:srgbClr val="0070C0"/>
              </a:solidFill>
              <a:latin typeface="Times New Roman"/>
              <a:cs typeface="Times New Roman"/>
            </a:endParaRPr>
          </a:p>
          <a:p>
            <a:pPr marL="12700" marR="610870" indent="279400" algn="just">
              <a:lnSpc>
                <a:spcPct val="80000"/>
              </a:lnSpc>
              <a:spcBef>
                <a:spcPts val="1000"/>
              </a:spcBef>
              <a:buChar char="•"/>
              <a:tabLst>
                <a:tab pos="292100" algn="l"/>
              </a:tabLst>
            </a:pPr>
            <a:r>
              <a:rPr sz="2600" dirty="0">
                <a:solidFill>
                  <a:srgbClr val="0070C0"/>
                </a:solidFill>
                <a:latin typeface="Times New Roman"/>
                <a:cs typeface="Times New Roman"/>
              </a:rPr>
              <a:t>ретроспективні</a:t>
            </a:r>
            <a:r>
              <a:rPr sz="2600" spc="-70" dirty="0">
                <a:solidFill>
                  <a:srgbClr val="0070C0"/>
                </a:solidFill>
                <a:latin typeface="Times New Roman"/>
                <a:cs typeface="Times New Roman"/>
              </a:rPr>
              <a:t> </a:t>
            </a:r>
            <a:r>
              <a:rPr sz="2600" dirty="0">
                <a:solidFill>
                  <a:srgbClr val="0070C0"/>
                </a:solidFill>
                <a:latin typeface="Times New Roman"/>
                <a:cs typeface="Times New Roman"/>
              </a:rPr>
              <a:t>(архівні)</a:t>
            </a:r>
            <a:r>
              <a:rPr sz="2600" spc="-35" dirty="0">
                <a:solidFill>
                  <a:srgbClr val="0070C0"/>
                </a:solidFill>
                <a:latin typeface="Times New Roman"/>
                <a:cs typeface="Times New Roman"/>
              </a:rPr>
              <a:t> </a:t>
            </a:r>
            <a:r>
              <a:rPr sz="2600" dirty="0">
                <a:solidFill>
                  <a:srgbClr val="0070C0"/>
                </a:solidFill>
                <a:latin typeface="Times New Roman"/>
                <a:cs typeface="Times New Roman"/>
              </a:rPr>
              <a:t>дані</a:t>
            </a:r>
            <a:r>
              <a:rPr sz="2600" spc="-15" dirty="0">
                <a:solidFill>
                  <a:srgbClr val="0070C0"/>
                </a:solidFill>
                <a:latin typeface="Times New Roman"/>
                <a:cs typeface="Times New Roman"/>
              </a:rPr>
              <a:t> </a:t>
            </a:r>
            <a:r>
              <a:rPr sz="2600" dirty="0">
                <a:solidFill>
                  <a:srgbClr val="0070C0"/>
                </a:solidFill>
                <a:latin typeface="Times New Roman"/>
                <a:cs typeface="Times New Roman"/>
              </a:rPr>
              <a:t>(історії</a:t>
            </a:r>
            <a:r>
              <a:rPr sz="2600" spc="-45" dirty="0">
                <a:solidFill>
                  <a:srgbClr val="0070C0"/>
                </a:solidFill>
                <a:latin typeface="Times New Roman"/>
                <a:cs typeface="Times New Roman"/>
              </a:rPr>
              <a:t> </a:t>
            </a:r>
            <a:r>
              <a:rPr sz="2600" dirty="0">
                <a:solidFill>
                  <a:srgbClr val="0070C0"/>
                </a:solidFill>
                <a:latin typeface="Times New Roman"/>
                <a:cs typeface="Times New Roman"/>
              </a:rPr>
              <a:t>хвороби,</a:t>
            </a:r>
            <a:r>
              <a:rPr sz="2600" spc="-50" dirty="0">
                <a:solidFill>
                  <a:srgbClr val="0070C0"/>
                </a:solidFill>
                <a:latin typeface="Times New Roman"/>
                <a:cs typeface="Times New Roman"/>
              </a:rPr>
              <a:t> </a:t>
            </a:r>
            <a:r>
              <a:rPr sz="2600" dirty="0">
                <a:solidFill>
                  <a:srgbClr val="0070C0"/>
                </a:solidFill>
                <a:latin typeface="Times New Roman"/>
                <a:cs typeface="Times New Roman"/>
              </a:rPr>
              <a:t>анкети,</a:t>
            </a:r>
            <a:r>
              <a:rPr sz="2600" spc="-35" dirty="0">
                <a:solidFill>
                  <a:srgbClr val="0070C0"/>
                </a:solidFill>
                <a:latin typeface="Times New Roman"/>
                <a:cs typeface="Times New Roman"/>
              </a:rPr>
              <a:t> </a:t>
            </a:r>
            <a:r>
              <a:rPr sz="2600" spc="-10" dirty="0">
                <a:solidFill>
                  <a:srgbClr val="0070C0"/>
                </a:solidFill>
                <a:latin typeface="Times New Roman"/>
                <a:cs typeface="Times New Roman"/>
              </a:rPr>
              <a:t>результати </a:t>
            </a:r>
            <a:r>
              <a:rPr sz="2600" dirty="0">
                <a:solidFill>
                  <a:srgbClr val="0070C0"/>
                </a:solidFill>
                <a:latin typeface="Times New Roman"/>
                <a:cs typeface="Times New Roman"/>
              </a:rPr>
              <a:t>опитування</a:t>
            </a:r>
            <a:r>
              <a:rPr sz="2600" spc="-75" dirty="0">
                <a:solidFill>
                  <a:srgbClr val="0070C0"/>
                </a:solidFill>
                <a:latin typeface="Times New Roman"/>
                <a:cs typeface="Times New Roman"/>
              </a:rPr>
              <a:t> </a:t>
            </a:r>
            <a:r>
              <a:rPr sz="2600" dirty="0">
                <a:solidFill>
                  <a:srgbClr val="0070C0"/>
                </a:solidFill>
                <a:latin typeface="Times New Roman"/>
                <a:cs typeface="Times New Roman"/>
              </a:rPr>
              <a:t>учасників</a:t>
            </a:r>
            <a:r>
              <a:rPr sz="2600" spc="-70" dirty="0">
                <a:solidFill>
                  <a:srgbClr val="0070C0"/>
                </a:solidFill>
                <a:latin typeface="Times New Roman"/>
                <a:cs typeface="Times New Roman"/>
              </a:rPr>
              <a:t> </a:t>
            </a:r>
            <a:r>
              <a:rPr sz="2600" dirty="0">
                <a:solidFill>
                  <a:srgbClr val="0070C0"/>
                </a:solidFill>
                <a:latin typeface="Times New Roman"/>
                <a:cs typeface="Times New Roman"/>
              </a:rPr>
              <a:t>та</a:t>
            </a:r>
            <a:r>
              <a:rPr sz="2600" spc="-55" dirty="0">
                <a:solidFill>
                  <a:srgbClr val="0070C0"/>
                </a:solidFill>
                <a:latin typeface="Times New Roman"/>
                <a:cs typeface="Times New Roman"/>
              </a:rPr>
              <a:t> </a:t>
            </a:r>
            <a:r>
              <a:rPr sz="2600" dirty="0">
                <a:solidFill>
                  <a:srgbClr val="0070C0"/>
                </a:solidFill>
                <a:latin typeface="Times New Roman"/>
                <a:cs typeface="Times New Roman"/>
              </a:rPr>
              <a:t>ін.).</a:t>
            </a:r>
            <a:r>
              <a:rPr sz="2600" spc="-35" dirty="0">
                <a:solidFill>
                  <a:srgbClr val="0070C0"/>
                </a:solidFill>
                <a:latin typeface="Times New Roman"/>
                <a:cs typeface="Times New Roman"/>
              </a:rPr>
              <a:t> </a:t>
            </a:r>
            <a:r>
              <a:rPr sz="2600" dirty="0">
                <a:solidFill>
                  <a:srgbClr val="0070C0"/>
                </a:solidFill>
                <a:latin typeface="Times New Roman"/>
                <a:cs typeface="Times New Roman"/>
              </a:rPr>
              <a:t>Такі</a:t>
            </a:r>
            <a:r>
              <a:rPr sz="2600" spc="-40" dirty="0">
                <a:solidFill>
                  <a:srgbClr val="0070C0"/>
                </a:solidFill>
                <a:latin typeface="Times New Roman"/>
                <a:cs typeface="Times New Roman"/>
              </a:rPr>
              <a:t> </a:t>
            </a:r>
            <a:r>
              <a:rPr sz="2600" spc="-20" dirty="0">
                <a:solidFill>
                  <a:srgbClr val="0070C0"/>
                </a:solidFill>
                <a:latin typeface="Times New Roman"/>
                <a:cs typeface="Times New Roman"/>
              </a:rPr>
              <a:t>когортні</a:t>
            </a:r>
            <a:r>
              <a:rPr sz="2600" spc="-65" dirty="0">
                <a:solidFill>
                  <a:srgbClr val="0070C0"/>
                </a:solidFill>
                <a:latin typeface="Times New Roman"/>
                <a:cs typeface="Times New Roman"/>
              </a:rPr>
              <a:t> </a:t>
            </a:r>
            <a:r>
              <a:rPr sz="2600" dirty="0">
                <a:solidFill>
                  <a:srgbClr val="0070C0"/>
                </a:solidFill>
                <a:latin typeface="Times New Roman"/>
                <a:cs typeface="Times New Roman"/>
              </a:rPr>
              <a:t>дослідження</a:t>
            </a:r>
            <a:r>
              <a:rPr sz="2600" spc="-35" dirty="0">
                <a:solidFill>
                  <a:srgbClr val="0070C0"/>
                </a:solidFill>
                <a:latin typeface="Times New Roman"/>
                <a:cs typeface="Times New Roman"/>
              </a:rPr>
              <a:t> </a:t>
            </a:r>
            <a:r>
              <a:rPr sz="2600" spc="-10" dirty="0">
                <a:solidFill>
                  <a:srgbClr val="0070C0"/>
                </a:solidFill>
                <a:latin typeface="Times New Roman"/>
                <a:cs typeface="Times New Roman"/>
              </a:rPr>
              <a:t>називають </a:t>
            </a:r>
            <a:r>
              <a:rPr sz="2600" dirty="0">
                <a:solidFill>
                  <a:srgbClr val="0070C0"/>
                </a:solidFill>
                <a:latin typeface="Times New Roman"/>
                <a:cs typeface="Times New Roman"/>
              </a:rPr>
              <a:t>ретроспективними</a:t>
            </a:r>
            <a:r>
              <a:rPr sz="2600" spc="-70" dirty="0">
                <a:solidFill>
                  <a:srgbClr val="0070C0"/>
                </a:solidFill>
                <a:latin typeface="Times New Roman"/>
                <a:cs typeface="Times New Roman"/>
              </a:rPr>
              <a:t> </a:t>
            </a:r>
            <a:r>
              <a:rPr sz="2600" dirty="0">
                <a:solidFill>
                  <a:srgbClr val="0070C0"/>
                </a:solidFill>
                <a:latin typeface="Times New Roman"/>
                <a:cs typeface="Times New Roman"/>
              </a:rPr>
              <a:t>або</a:t>
            </a:r>
            <a:r>
              <a:rPr sz="2600" spc="-15" dirty="0">
                <a:solidFill>
                  <a:srgbClr val="0070C0"/>
                </a:solidFill>
                <a:latin typeface="Times New Roman"/>
                <a:cs typeface="Times New Roman"/>
              </a:rPr>
              <a:t> </a:t>
            </a:r>
            <a:r>
              <a:rPr sz="2600" spc="-10" dirty="0">
                <a:solidFill>
                  <a:srgbClr val="0070C0"/>
                </a:solidFill>
                <a:latin typeface="Times New Roman"/>
                <a:cs typeface="Times New Roman"/>
              </a:rPr>
              <a:t>історичними;</a:t>
            </a:r>
            <a:endParaRPr sz="2600" dirty="0">
              <a:solidFill>
                <a:srgbClr val="0070C0"/>
              </a:solidFill>
              <a:latin typeface="Times New Roman"/>
              <a:cs typeface="Times New Roman"/>
            </a:endParaRPr>
          </a:p>
          <a:p>
            <a:pPr marL="12700" marR="5080" indent="197485" algn="just">
              <a:lnSpc>
                <a:spcPct val="80000"/>
              </a:lnSpc>
              <a:spcBef>
                <a:spcPts val="994"/>
              </a:spcBef>
              <a:buChar char="•"/>
              <a:tabLst>
                <a:tab pos="210185" algn="l"/>
              </a:tabLst>
            </a:pPr>
            <a:r>
              <a:rPr sz="2600" dirty="0">
                <a:solidFill>
                  <a:srgbClr val="0070C0"/>
                </a:solidFill>
                <a:latin typeface="Times New Roman"/>
                <a:cs typeface="Times New Roman"/>
              </a:rPr>
              <a:t>проспективні</a:t>
            </a:r>
            <a:r>
              <a:rPr sz="2600" spc="-95" dirty="0">
                <a:solidFill>
                  <a:srgbClr val="0070C0"/>
                </a:solidFill>
                <a:latin typeface="Times New Roman"/>
                <a:cs typeface="Times New Roman"/>
              </a:rPr>
              <a:t> </a:t>
            </a:r>
            <a:r>
              <a:rPr sz="2600" dirty="0">
                <a:solidFill>
                  <a:srgbClr val="0070C0"/>
                </a:solidFill>
                <a:latin typeface="Times New Roman"/>
                <a:cs typeface="Times New Roman"/>
              </a:rPr>
              <a:t>дані,</a:t>
            </a:r>
            <a:r>
              <a:rPr sz="2600" spc="-55" dirty="0">
                <a:solidFill>
                  <a:srgbClr val="0070C0"/>
                </a:solidFill>
                <a:latin typeface="Times New Roman"/>
                <a:cs typeface="Times New Roman"/>
              </a:rPr>
              <a:t> </a:t>
            </a:r>
            <a:r>
              <a:rPr sz="2600" dirty="0">
                <a:solidFill>
                  <a:srgbClr val="0070C0"/>
                </a:solidFill>
                <a:latin typeface="Times New Roman"/>
                <a:cs typeface="Times New Roman"/>
              </a:rPr>
              <a:t>які</a:t>
            </a:r>
            <a:r>
              <a:rPr sz="2600" spc="-45" dirty="0">
                <a:solidFill>
                  <a:srgbClr val="0070C0"/>
                </a:solidFill>
                <a:latin typeface="Times New Roman"/>
                <a:cs typeface="Times New Roman"/>
              </a:rPr>
              <a:t> </a:t>
            </a:r>
            <a:r>
              <a:rPr sz="2600" spc="-10" dirty="0">
                <a:solidFill>
                  <a:srgbClr val="0070C0"/>
                </a:solidFill>
                <a:latin typeface="Times New Roman"/>
                <a:cs typeface="Times New Roman"/>
              </a:rPr>
              <a:t>передбачається</a:t>
            </a:r>
            <a:r>
              <a:rPr sz="2600" spc="-65" dirty="0">
                <a:solidFill>
                  <a:srgbClr val="0070C0"/>
                </a:solidFill>
                <a:latin typeface="Times New Roman"/>
                <a:cs typeface="Times New Roman"/>
              </a:rPr>
              <a:t> </a:t>
            </a:r>
            <a:r>
              <a:rPr sz="2600" dirty="0">
                <a:solidFill>
                  <a:srgbClr val="0070C0"/>
                </a:solidFill>
                <a:latin typeface="Times New Roman"/>
                <a:cs typeface="Times New Roman"/>
              </a:rPr>
              <a:t>отримувати</a:t>
            </a:r>
            <a:r>
              <a:rPr sz="2600" spc="-85" dirty="0">
                <a:solidFill>
                  <a:srgbClr val="0070C0"/>
                </a:solidFill>
                <a:latin typeface="Times New Roman"/>
                <a:cs typeface="Times New Roman"/>
              </a:rPr>
              <a:t> </a:t>
            </a:r>
            <a:r>
              <a:rPr sz="2600" dirty="0">
                <a:solidFill>
                  <a:srgbClr val="0070C0"/>
                </a:solidFill>
                <a:latin typeface="Times New Roman"/>
                <a:cs typeface="Times New Roman"/>
              </a:rPr>
              <a:t>у</a:t>
            </a:r>
            <a:r>
              <a:rPr sz="2600" spc="-55" dirty="0">
                <a:solidFill>
                  <a:srgbClr val="0070C0"/>
                </a:solidFill>
                <a:latin typeface="Times New Roman"/>
                <a:cs typeface="Times New Roman"/>
              </a:rPr>
              <a:t> </a:t>
            </a:r>
            <a:r>
              <a:rPr sz="2600" spc="-20" dirty="0">
                <a:solidFill>
                  <a:srgbClr val="0070C0"/>
                </a:solidFill>
                <a:latin typeface="Times New Roman"/>
                <a:cs typeface="Times New Roman"/>
              </a:rPr>
              <a:t>ході</a:t>
            </a:r>
            <a:r>
              <a:rPr sz="2600" spc="-70" dirty="0">
                <a:solidFill>
                  <a:srgbClr val="0070C0"/>
                </a:solidFill>
                <a:latin typeface="Times New Roman"/>
                <a:cs typeface="Times New Roman"/>
              </a:rPr>
              <a:t> </a:t>
            </a:r>
            <a:r>
              <a:rPr sz="2600" spc="-10" dirty="0">
                <a:solidFill>
                  <a:srgbClr val="0070C0"/>
                </a:solidFill>
                <a:latin typeface="Times New Roman"/>
                <a:cs typeface="Times New Roman"/>
              </a:rPr>
              <a:t>дослідження. </a:t>
            </a:r>
            <a:r>
              <a:rPr sz="2600" dirty="0">
                <a:solidFill>
                  <a:srgbClr val="0070C0"/>
                </a:solidFill>
                <a:latin typeface="Times New Roman"/>
                <a:cs typeface="Times New Roman"/>
              </a:rPr>
              <a:t>Такі</a:t>
            </a:r>
            <a:r>
              <a:rPr sz="2600" spc="-65" dirty="0">
                <a:solidFill>
                  <a:srgbClr val="0070C0"/>
                </a:solidFill>
                <a:latin typeface="Times New Roman"/>
                <a:cs typeface="Times New Roman"/>
              </a:rPr>
              <a:t> </a:t>
            </a:r>
            <a:r>
              <a:rPr sz="2600" spc="-25" dirty="0">
                <a:solidFill>
                  <a:srgbClr val="0070C0"/>
                </a:solidFill>
                <a:latin typeface="Times New Roman"/>
                <a:cs typeface="Times New Roman"/>
              </a:rPr>
              <a:t>когортні</a:t>
            </a:r>
            <a:r>
              <a:rPr sz="2600" spc="-85" dirty="0">
                <a:solidFill>
                  <a:srgbClr val="0070C0"/>
                </a:solidFill>
                <a:latin typeface="Times New Roman"/>
                <a:cs typeface="Times New Roman"/>
              </a:rPr>
              <a:t> </a:t>
            </a:r>
            <a:r>
              <a:rPr sz="2600" dirty="0">
                <a:solidFill>
                  <a:srgbClr val="0070C0"/>
                </a:solidFill>
                <a:latin typeface="Times New Roman"/>
                <a:cs typeface="Times New Roman"/>
              </a:rPr>
              <a:t>дослідження</a:t>
            </a:r>
            <a:r>
              <a:rPr sz="2600" spc="-55" dirty="0">
                <a:solidFill>
                  <a:srgbClr val="0070C0"/>
                </a:solidFill>
                <a:latin typeface="Times New Roman"/>
                <a:cs typeface="Times New Roman"/>
              </a:rPr>
              <a:t> </a:t>
            </a:r>
            <a:r>
              <a:rPr sz="2600" dirty="0">
                <a:solidFill>
                  <a:srgbClr val="0070C0"/>
                </a:solidFill>
                <a:latin typeface="Times New Roman"/>
                <a:cs typeface="Times New Roman"/>
              </a:rPr>
              <a:t>називають</a:t>
            </a:r>
            <a:r>
              <a:rPr sz="2600" spc="-70" dirty="0">
                <a:solidFill>
                  <a:srgbClr val="0070C0"/>
                </a:solidFill>
                <a:latin typeface="Times New Roman"/>
                <a:cs typeface="Times New Roman"/>
              </a:rPr>
              <a:t> </a:t>
            </a:r>
            <a:r>
              <a:rPr sz="2600" dirty="0">
                <a:solidFill>
                  <a:srgbClr val="0070C0"/>
                </a:solidFill>
                <a:latin typeface="Times New Roman"/>
                <a:cs typeface="Times New Roman"/>
              </a:rPr>
              <a:t>проспективними</a:t>
            </a:r>
            <a:r>
              <a:rPr sz="2600" spc="-95" dirty="0">
                <a:solidFill>
                  <a:srgbClr val="0070C0"/>
                </a:solidFill>
                <a:latin typeface="Times New Roman"/>
                <a:cs typeface="Times New Roman"/>
              </a:rPr>
              <a:t> </a:t>
            </a:r>
            <a:r>
              <a:rPr sz="2600" spc="-10" dirty="0">
                <a:solidFill>
                  <a:srgbClr val="0070C0"/>
                </a:solidFill>
                <a:latin typeface="Times New Roman"/>
                <a:cs typeface="Times New Roman"/>
              </a:rPr>
              <a:t>(паралельними) </a:t>
            </a:r>
            <a:r>
              <a:rPr sz="2600" spc="-20" dirty="0">
                <a:solidFill>
                  <a:srgbClr val="0070C0"/>
                </a:solidFill>
                <a:latin typeface="Times New Roman"/>
                <a:cs typeface="Times New Roman"/>
              </a:rPr>
              <a:t>когортними</a:t>
            </a:r>
            <a:r>
              <a:rPr sz="2600" spc="-90" dirty="0">
                <a:solidFill>
                  <a:srgbClr val="0070C0"/>
                </a:solidFill>
                <a:latin typeface="Times New Roman"/>
                <a:cs typeface="Times New Roman"/>
              </a:rPr>
              <a:t> </a:t>
            </a:r>
            <a:r>
              <a:rPr sz="2600" spc="-10" dirty="0">
                <a:solidFill>
                  <a:srgbClr val="0070C0"/>
                </a:solidFill>
                <a:latin typeface="Times New Roman"/>
                <a:cs typeface="Times New Roman"/>
              </a:rPr>
              <a:t>дослідженнями;</a:t>
            </a:r>
            <a:endParaRPr sz="2600" dirty="0">
              <a:solidFill>
                <a:srgbClr val="0070C0"/>
              </a:solidFill>
              <a:latin typeface="Times New Roman"/>
              <a:cs typeface="Times New Roman"/>
            </a:endParaRPr>
          </a:p>
          <a:p>
            <a:pPr marL="12700" marR="333375" indent="197485" algn="just">
              <a:lnSpc>
                <a:spcPct val="80000"/>
              </a:lnSpc>
              <a:spcBef>
                <a:spcPts val="1010"/>
              </a:spcBef>
              <a:buChar char="•"/>
              <a:tabLst>
                <a:tab pos="210185" algn="l"/>
              </a:tabLst>
            </a:pPr>
            <a:r>
              <a:rPr sz="2600" dirty="0">
                <a:solidFill>
                  <a:srgbClr val="0070C0"/>
                </a:solidFill>
                <a:latin typeface="Times New Roman"/>
                <a:cs typeface="Times New Roman"/>
              </a:rPr>
              <a:t>змішані</a:t>
            </a:r>
            <a:r>
              <a:rPr sz="2600" spc="-20" dirty="0">
                <a:solidFill>
                  <a:srgbClr val="0070C0"/>
                </a:solidFill>
                <a:latin typeface="Times New Roman"/>
                <a:cs typeface="Times New Roman"/>
              </a:rPr>
              <a:t> </a:t>
            </a:r>
            <a:r>
              <a:rPr sz="2600" dirty="0">
                <a:solidFill>
                  <a:srgbClr val="0070C0"/>
                </a:solidFill>
                <a:latin typeface="Times New Roman"/>
                <a:cs typeface="Times New Roman"/>
              </a:rPr>
              <a:t>дані</a:t>
            </a:r>
            <a:r>
              <a:rPr sz="2600" spc="-15" dirty="0">
                <a:solidFill>
                  <a:srgbClr val="0070C0"/>
                </a:solidFill>
                <a:latin typeface="Times New Roman"/>
                <a:cs typeface="Times New Roman"/>
              </a:rPr>
              <a:t> </a:t>
            </a:r>
            <a:r>
              <a:rPr sz="2600" dirty="0">
                <a:solidFill>
                  <a:srgbClr val="0070C0"/>
                </a:solidFill>
                <a:latin typeface="Times New Roman"/>
                <a:cs typeface="Times New Roman"/>
              </a:rPr>
              <a:t>(проспективні</a:t>
            </a:r>
            <a:r>
              <a:rPr sz="2600" spc="-50" dirty="0">
                <a:solidFill>
                  <a:srgbClr val="0070C0"/>
                </a:solidFill>
                <a:latin typeface="Times New Roman"/>
                <a:cs typeface="Times New Roman"/>
              </a:rPr>
              <a:t> </a:t>
            </a:r>
            <a:r>
              <a:rPr sz="2600" dirty="0">
                <a:solidFill>
                  <a:srgbClr val="0070C0"/>
                </a:solidFill>
                <a:latin typeface="Times New Roman"/>
                <a:cs typeface="Times New Roman"/>
              </a:rPr>
              <a:t>і</a:t>
            </a:r>
            <a:r>
              <a:rPr sz="2600" spc="-20" dirty="0">
                <a:solidFill>
                  <a:srgbClr val="0070C0"/>
                </a:solidFill>
                <a:latin typeface="Times New Roman"/>
                <a:cs typeface="Times New Roman"/>
              </a:rPr>
              <a:t> </a:t>
            </a:r>
            <a:r>
              <a:rPr sz="2600" dirty="0">
                <a:solidFill>
                  <a:srgbClr val="0070C0"/>
                </a:solidFill>
                <a:latin typeface="Times New Roman"/>
                <a:cs typeface="Times New Roman"/>
              </a:rPr>
              <a:t>ретроспективні)</a:t>
            </a:r>
            <a:r>
              <a:rPr sz="2600" spc="-45" dirty="0">
                <a:solidFill>
                  <a:srgbClr val="0070C0"/>
                </a:solidFill>
                <a:latin typeface="Times New Roman"/>
                <a:cs typeface="Times New Roman"/>
              </a:rPr>
              <a:t> </a:t>
            </a:r>
            <a:r>
              <a:rPr sz="2600" dirty="0">
                <a:solidFill>
                  <a:srgbClr val="0070C0"/>
                </a:solidFill>
                <a:latin typeface="Times New Roman"/>
                <a:cs typeface="Times New Roman"/>
              </a:rPr>
              <a:t>-</a:t>
            </a:r>
            <a:r>
              <a:rPr sz="2600" spc="-25" dirty="0">
                <a:solidFill>
                  <a:srgbClr val="0070C0"/>
                </a:solidFill>
                <a:latin typeface="Times New Roman"/>
                <a:cs typeface="Times New Roman"/>
              </a:rPr>
              <a:t> </a:t>
            </a:r>
            <a:r>
              <a:rPr sz="2600" spc="-20" dirty="0">
                <a:solidFill>
                  <a:srgbClr val="0070C0"/>
                </a:solidFill>
                <a:latin typeface="Times New Roman"/>
                <a:cs typeface="Times New Roman"/>
              </a:rPr>
              <a:t>комбіновані</a:t>
            </a:r>
            <a:r>
              <a:rPr sz="2600" spc="-30" dirty="0">
                <a:solidFill>
                  <a:srgbClr val="0070C0"/>
                </a:solidFill>
                <a:latin typeface="Times New Roman"/>
                <a:cs typeface="Times New Roman"/>
              </a:rPr>
              <a:t> </a:t>
            </a:r>
            <a:r>
              <a:rPr sz="2600" spc="-10" dirty="0">
                <a:solidFill>
                  <a:srgbClr val="0070C0"/>
                </a:solidFill>
                <a:latin typeface="Times New Roman"/>
                <a:cs typeface="Times New Roman"/>
              </a:rPr>
              <a:t>когортні дослідження</a:t>
            </a:r>
            <a:endParaRPr sz="2600" dirty="0">
              <a:solidFill>
                <a:srgbClr val="0070C0"/>
              </a:solidFill>
              <a:latin typeface="Times New Roman"/>
              <a:cs typeface="Times New Roman"/>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79932" y="865632"/>
            <a:ext cx="10261600" cy="5405755"/>
            <a:chOff x="979932" y="865632"/>
            <a:chExt cx="10261600" cy="5405755"/>
          </a:xfrm>
        </p:grpSpPr>
        <p:sp>
          <p:nvSpPr>
            <p:cNvPr id="3" name="object 3"/>
            <p:cNvSpPr/>
            <p:nvPr/>
          </p:nvSpPr>
          <p:spPr>
            <a:xfrm>
              <a:off x="987552" y="865632"/>
              <a:ext cx="10246360" cy="1248410"/>
            </a:xfrm>
            <a:custGeom>
              <a:avLst/>
              <a:gdLst/>
              <a:ahLst/>
              <a:cxnLst/>
              <a:rect l="l" t="t" r="r" b="b"/>
              <a:pathLst>
                <a:path w="10246360" h="1248410">
                  <a:moveTo>
                    <a:pt x="0" y="1248156"/>
                  </a:moveTo>
                  <a:lnTo>
                    <a:pt x="10245852" y="1248156"/>
                  </a:lnTo>
                  <a:lnTo>
                    <a:pt x="10245852" y="0"/>
                  </a:lnTo>
                  <a:lnTo>
                    <a:pt x="0" y="0"/>
                  </a:lnTo>
                  <a:lnTo>
                    <a:pt x="0" y="1248156"/>
                  </a:lnTo>
                  <a:close/>
                </a:path>
              </a:pathLst>
            </a:custGeom>
            <a:solidFill>
              <a:srgbClr val="CCDDE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p:nvPr/>
          </p:nvSpPr>
          <p:spPr>
            <a:xfrm>
              <a:off x="987552" y="2113788"/>
              <a:ext cx="10246360" cy="4150360"/>
            </a:xfrm>
            <a:custGeom>
              <a:avLst/>
              <a:gdLst/>
              <a:ahLst/>
              <a:cxnLst/>
              <a:rect l="l" t="t" r="r" b="b"/>
              <a:pathLst>
                <a:path w="10246360" h="4150360">
                  <a:moveTo>
                    <a:pt x="10245852" y="0"/>
                  </a:moveTo>
                  <a:lnTo>
                    <a:pt x="0" y="0"/>
                  </a:lnTo>
                  <a:lnTo>
                    <a:pt x="0" y="4149852"/>
                  </a:lnTo>
                  <a:lnTo>
                    <a:pt x="10245852" y="4149852"/>
                  </a:lnTo>
                  <a:lnTo>
                    <a:pt x="10245852" y="0"/>
                  </a:lnTo>
                  <a:close/>
                </a:path>
              </a:pathLst>
            </a:custGeom>
            <a:solidFill>
              <a:srgbClr val="E8ECF4">
                <a:alpha val="89802"/>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p:nvPr/>
          </p:nvSpPr>
          <p:spPr>
            <a:xfrm>
              <a:off x="987552" y="2113788"/>
              <a:ext cx="10246360" cy="4150360"/>
            </a:xfrm>
            <a:custGeom>
              <a:avLst/>
              <a:gdLst/>
              <a:ahLst/>
              <a:cxnLst/>
              <a:rect l="l" t="t" r="r" b="b"/>
              <a:pathLst>
                <a:path w="10246360" h="4150360">
                  <a:moveTo>
                    <a:pt x="0" y="4149852"/>
                  </a:moveTo>
                  <a:lnTo>
                    <a:pt x="10245852" y="4149852"/>
                  </a:lnTo>
                  <a:lnTo>
                    <a:pt x="10245852" y="0"/>
                  </a:lnTo>
                  <a:lnTo>
                    <a:pt x="0" y="0"/>
                  </a:lnTo>
                  <a:lnTo>
                    <a:pt x="0" y="4149852"/>
                  </a:lnTo>
                  <a:close/>
                </a:path>
              </a:pathLst>
            </a:custGeom>
            <a:ln w="15240">
              <a:solidFill>
                <a:srgbClr val="CAD4E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6" name="object 6"/>
          <p:cNvSpPr txBox="1"/>
          <p:nvPr/>
        </p:nvSpPr>
        <p:spPr>
          <a:xfrm>
            <a:off x="1081227" y="1506982"/>
            <a:ext cx="10003155" cy="3396615"/>
          </a:xfrm>
          <a:prstGeom prst="rect">
            <a:avLst/>
          </a:prstGeom>
        </p:spPr>
        <p:txBody>
          <a:bodyPr vert="horz" wrap="square" lIns="0" tIns="12700" rIns="0" bIns="0" rtlCol="0">
            <a:spAutoFit/>
          </a:bodyPr>
          <a:lstStyle/>
          <a:p>
            <a:pPr marL="54610" marR="0" lvl="0" indent="0" algn="ctr" defTabSz="914400" eaLnBrk="1" fontAlgn="auto" latinLnBrk="0" hangingPunct="1">
              <a:lnSpc>
                <a:spcPct val="100000"/>
              </a:lnSpc>
              <a:spcBef>
                <a:spcPts val="100"/>
              </a:spcBef>
              <a:spcAft>
                <a:spcPts val="0"/>
              </a:spcAft>
              <a:buClrTx/>
              <a:buSzTx/>
              <a:buFontTx/>
              <a:buNone/>
              <a:tabLst/>
              <a:defRPr/>
            </a:pPr>
            <a:r>
              <a:rPr kumimoji="0" sz="2400" b="1" i="0" u="none" strike="noStrike" kern="0" cap="none" spc="0" normalizeH="0" baseline="0" noProof="0" dirty="0">
                <a:ln>
                  <a:noFill/>
                </a:ln>
                <a:solidFill>
                  <a:sysClr val="windowText" lastClr="000000"/>
                </a:solidFill>
                <a:effectLst/>
                <a:uLnTx/>
                <a:uFillTx/>
                <a:latin typeface="Arial"/>
                <a:cs typeface="Arial"/>
              </a:rPr>
              <a:t>Когортні</a:t>
            </a:r>
            <a:r>
              <a:rPr kumimoji="0" sz="2400" b="1" i="0" u="none" strike="noStrike" kern="0" cap="none" spc="-70" normalizeH="0" baseline="0" noProof="0" dirty="0">
                <a:ln>
                  <a:noFill/>
                </a:ln>
                <a:solidFill>
                  <a:sysClr val="windowText" lastClr="000000"/>
                </a:solidFill>
                <a:effectLst/>
                <a:uLnTx/>
                <a:uFillTx/>
                <a:latin typeface="Arial"/>
                <a:cs typeface="Arial"/>
              </a:rPr>
              <a:t> </a:t>
            </a:r>
            <a:r>
              <a:rPr kumimoji="0" sz="2400" b="1" i="0" u="none" strike="noStrike" kern="0" cap="none" spc="-10" normalizeH="0" baseline="0" noProof="0" dirty="0">
                <a:ln>
                  <a:noFill/>
                </a:ln>
                <a:solidFill>
                  <a:sysClr val="windowText" lastClr="000000"/>
                </a:solidFill>
                <a:effectLst/>
                <a:uLnTx/>
                <a:uFillTx/>
                <a:latin typeface="Arial"/>
                <a:cs typeface="Arial"/>
              </a:rPr>
              <a:t>дослідження</a:t>
            </a:r>
            <a:endParaRPr kumimoji="0" sz="2400" b="0" i="0" u="none" strike="noStrike" kern="0" cap="none" spc="0" normalizeH="0" baseline="0" noProof="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2275"/>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Arial"/>
              <a:cs typeface="Arial"/>
            </a:endParaRPr>
          </a:p>
          <a:p>
            <a:pPr marL="241300" marR="824230" lvl="0" indent="-229235" defTabSz="914400" eaLnBrk="1" fontAlgn="auto" latinLnBrk="0" hangingPunct="1">
              <a:lnSpc>
                <a:spcPts val="2080"/>
              </a:lnSpc>
              <a:spcBef>
                <a:spcPts val="0"/>
              </a:spcBef>
              <a:spcAft>
                <a:spcPts val="0"/>
              </a:spcAft>
              <a:buClrTx/>
              <a:buSzTx/>
              <a:buFontTx/>
              <a:buChar char="•"/>
              <a:tabLst>
                <a:tab pos="241300" algn="l"/>
              </a:tabLst>
              <a:defRPr/>
            </a:pP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Вибирається</a:t>
            </a:r>
            <a:r>
              <a:rPr kumimoji="0" sz="2000" b="0" i="0" u="none" strike="noStrike" kern="0" cap="none" spc="-9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група</a:t>
            </a:r>
            <a:r>
              <a:rPr kumimoji="0" sz="20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пацієнтів</a:t>
            </a:r>
            <a:r>
              <a:rPr kumimoji="0" sz="2000" b="0" i="0" u="none" strike="noStrike" kern="0" cap="none" spc="-7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з</a:t>
            </a:r>
            <a:r>
              <a:rPr kumimoji="0" sz="2000" b="0" i="0" u="none" strike="noStrike" kern="0" cap="none" spc="-6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подібною</a:t>
            </a:r>
            <a:r>
              <a:rPr kumimoji="0" sz="2000" b="0" i="0" u="none" strike="noStrike" kern="0" cap="none" spc="-7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ознакою,</a:t>
            </a:r>
            <a:r>
              <a:rPr kumimoji="0" sz="2000" b="0" i="0" u="none" strike="noStrike" kern="0" cap="none" spc="-8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яка</a:t>
            </a:r>
            <a:r>
              <a:rPr kumimoji="0" sz="2000" b="0" i="0" u="none" strike="noStrike" kern="0" cap="none" spc="-6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буде</a:t>
            </a:r>
            <a:r>
              <a:rPr kumimoji="0" sz="2000" b="0" i="0" u="none" strike="noStrike" kern="0" cap="none" spc="-6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спостерігатися</a:t>
            </a:r>
            <a:r>
              <a:rPr kumimoji="0" sz="2000" b="0" i="0" u="none" strike="noStrike" kern="0" cap="none" spc="-8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в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майбутньому</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0" marR="0" lvl="0" indent="0" defTabSz="914400" eaLnBrk="1" fontAlgn="auto" latinLnBrk="0" hangingPunct="1">
              <a:lnSpc>
                <a:spcPct val="100000"/>
              </a:lnSpc>
              <a:spcBef>
                <a:spcPts val="140"/>
              </a:spcBef>
              <a:spcAft>
                <a:spcPts val="0"/>
              </a:spcAft>
              <a:buClrTx/>
              <a:buSzTx/>
              <a:buFont typeface="Microsoft Sans Serif"/>
              <a:buChar char="•"/>
              <a:tabLst/>
              <a:defRPr/>
            </a:pP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240665" marR="0" lvl="0" indent="-227965" defTabSz="914400" eaLnBrk="1" fontAlgn="auto" latinLnBrk="0" hangingPunct="1">
              <a:lnSpc>
                <a:spcPct val="100000"/>
              </a:lnSpc>
              <a:spcBef>
                <a:spcPts val="0"/>
              </a:spcBef>
              <a:spcAft>
                <a:spcPts val="0"/>
              </a:spcAft>
              <a:buClrTx/>
              <a:buSzTx/>
              <a:buFontTx/>
              <a:buChar char="•"/>
              <a:tabLst>
                <a:tab pos="240665" algn="l"/>
              </a:tabLst>
              <a:defRPr/>
            </a:pP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Починається</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з</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припущення</a:t>
            </a:r>
            <a:r>
              <a:rPr kumimoji="0" sz="2000" b="0" i="0" u="none" strike="noStrike" kern="0" cap="none" spc="-3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фактора</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ризику</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або</a:t>
            </a:r>
            <a:r>
              <a:rPr kumimoji="0" sz="2000" b="0" i="0" u="none" strike="noStrike" kern="0" cap="none" spc="-5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результату</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1" u="none" strike="noStrike" kern="0" cap="none" spc="0" normalizeH="0" baseline="0" noProof="0" dirty="0">
                <a:ln>
                  <a:noFill/>
                </a:ln>
                <a:solidFill>
                  <a:sysClr val="windowText" lastClr="000000"/>
                </a:solidFill>
                <a:effectLst/>
                <a:uLnTx/>
                <a:uFillTx/>
                <a:latin typeface="Arial"/>
                <a:cs typeface="Arial"/>
              </a:rPr>
              <a:t>(які</a:t>
            </a:r>
            <a:r>
              <a:rPr kumimoji="0" sz="2000" b="0" i="1" u="none" strike="noStrike" kern="0" cap="none" spc="-60" normalizeH="0" baseline="0" noProof="0" dirty="0">
                <a:ln>
                  <a:noFill/>
                </a:ln>
                <a:solidFill>
                  <a:sysClr val="windowText" lastClr="000000"/>
                </a:solidFill>
                <a:effectLst/>
                <a:uLnTx/>
                <a:uFillTx/>
                <a:latin typeface="Arial"/>
                <a:cs typeface="Arial"/>
              </a:rPr>
              <a:t> </a:t>
            </a:r>
            <a:r>
              <a:rPr kumimoji="0" sz="2000" b="0" i="1" u="none" strike="noStrike" kern="0" cap="none" spc="-10" normalizeH="0" baseline="0" noProof="0" dirty="0">
                <a:ln>
                  <a:noFill/>
                </a:ln>
                <a:solidFill>
                  <a:sysClr val="windowText" lastClr="000000"/>
                </a:solidFill>
                <a:effectLst/>
                <a:uLnTx/>
                <a:uFillTx/>
                <a:latin typeface="Arial"/>
                <a:cs typeface="Arial"/>
              </a:rPr>
              <a:t>зазнали</a:t>
            </a:r>
            <a:r>
              <a:rPr kumimoji="0" sz="2000" b="0" i="1" u="none" strike="noStrike" kern="0" cap="none" spc="-95" normalizeH="0" baseline="0" noProof="0" dirty="0">
                <a:ln>
                  <a:noFill/>
                </a:ln>
                <a:solidFill>
                  <a:sysClr val="windowText" lastClr="000000"/>
                </a:solidFill>
                <a:effectLst/>
                <a:uLnTx/>
                <a:uFillTx/>
                <a:latin typeface="Arial"/>
                <a:cs typeface="Arial"/>
              </a:rPr>
              <a:t> </a:t>
            </a:r>
            <a:r>
              <a:rPr kumimoji="0" sz="2000" b="0" i="1" u="none" strike="noStrike" kern="0" cap="none" spc="0" normalizeH="0" baseline="0" noProof="0" dirty="0">
                <a:ln>
                  <a:noFill/>
                </a:ln>
                <a:solidFill>
                  <a:sysClr val="windowText" lastClr="000000"/>
                </a:solidFill>
                <a:effectLst/>
                <a:uLnTx/>
                <a:uFillTx/>
                <a:latin typeface="Arial"/>
                <a:cs typeface="Arial"/>
              </a:rPr>
              <a:t>або</a:t>
            </a:r>
            <a:r>
              <a:rPr kumimoji="0" sz="2000" b="0" i="1" u="none" strike="noStrike" kern="0" cap="none" spc="-65" normalizeH="0" baseline="0" noProof="0" dirty="0">
                <a:ln>
                  <a:noFill/>
                </a:ln>
                <a:solidFill>
                  <a:sysClr val="windowText" lastClr="000000"/>
                </a:solidFill>
                <a:effectLst/>
                <a:uLnTx/>
                <a:uFillTx/>
                <a:latin typeface="Arial"/>
                <a:cs typeface="Arial"/>
              </a:rPr>
              <a:t> </a:t>
            </a:r>
            <a:r>
              <a:rPr kumimoji="0" sz="2000" b="0" i="1" u="none" strike="noStrike" kern="0" cap="none" spc="0" normalizeH="0" baseline="0" noProof="0" dirty="0">
                <a:ln>
                  <a:noFill/>
                </a:ln>
                <a:solidFill>
                  <a:sysClr val="windowText" lastClr="000000"/>
                </a:solidFill>
                <a:effectLst/>
                <a:uLnTx/>
                <a:uFillTx/>
                <a:latin typeface="Arial"/>
                <a:cs typeface="Arial"/>
              </a:rPr>
              <a:t>ні</a:t>
            </a:r>
            <a:r>
              <a:rPr kumimoji="0" sz="2000" b="0" i="1" u="none" strike="noStrike" kern="0" cap="none" spc="-65" normalizeH="0" baseline="0" noProof="0" dirty="0">
                <a:ln>
                  <a:noFill/>
                </a:ln>
                <a:solidFill>
                  <a:sysClr val="windowText" lastClr="000000"/>
                </a:solidFill>
                <a:effectLst/>
                <a:uLnTx/>
                <a:uFillTx/>
                <a:latin typeface="Arial"/>
                <a:cs typeface="Arial"/>
              </a:rPr>
              <a:t> </a:t>
            </a:r>
            <a:r>
              <a:rPr kumimoji="0" sz="2000" b="0" i="1" u="none" strike="noStrike" kern="0" cap="none" spc="-25" normalizeH="0" baseline="0" noProof="0" dirty="0">
                <a:ln>
                  <a:noFill/>
                </a:ln>
                <a:solidFill>
                  <a:sysClr val="windowText" lastClr="000000"/>
                </a:solidFill>
                <a:effectLst/>
                <a:uLnTx/>
                <a:uFillTx/>
                <a:latin typeface="Arial"/>
                <a:cs typeface="Arial"/>
              </a:rPr>
              <a:t>ФР)</a:t>
            </a:r>
            <a:endParaRPr kumimoji="0" sz="2000" b="0" i="0" u="none" strike="noStrike" kern="0" cap="none" spc="0" normalizeH="0" baseline="0" noProof="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140"/>
              </a:spcBef>
              <a:spcAft>
                <a:spcPts val="0"/>
              </a:spcAft>
              <a:buClrTx/>
              <a:buSzTx/>
              <a:buFont typeface="Microsoft Sans Serif"/>
              <a:buChar char="•"/>
              <a:tabLst/>
              <a:defRPr/>
            </a:pPr>
            <a:endParaRPr kumimoji="0" sz="2000" b="0" i="0" u="none" strike="noStrike" kern="0" cap="none" spc="0" normalizeH="0" baseline="0" noProof="0">
              <a:ln>
                <a:noFill/>
              </a:ln>
              <a:solidFill>
                <a:sysClr val="windowText" lastClr="000000"/>
              </a:solidFill>
              <a:effectLst/>
              <a:uLnTx/>
              <a:uFillTx/>
              <a:latin typeface="Arial"/>
              <a:cs typeface="Arial"/>
            </a:endParaRPr>
          </a:p>
          <a:p>
            <a:pPr marL="240665" marR="0" lvl="0" indent="-227965" defTabSz="914400" eaLnBrk="1" fontAlgn="auto" latinLnBrk="0" hangingPunct="1">
              <a:lnSpc>
                <a:spcPct val="100000"/>
              </a:lnSpc>
              <a:spcBef>
                <a:spcPts val="0"/>
              </a:spcBef>
              <a:spcAft>
                <a:spcPts val="0"/>
              </a:spcAft>
              <a:buClrTx/>
              <a:buSzTx/>
              <a:buFontTx/>
              <a:buChar char="•"/>
              <a:tabLst>
                <a:tab pos="240665" algn="l"/>
              </a:tabLst>
              <a:defRPr/>
            </a:pP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Проспективне</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в</a:t>
            </a:r>
            <a:r>
              <a:rPr kumimoji="0" sz="2000" b="0" i="0" u="none" strike="noStrike" kern="0" cap="none" spc="-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часі</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 </a:t>
            </a:r>
            <a:r>
              <a:rPr kumimoji="0" sz="2000" b="0" i="1" u="none" strike="noStrike" kern="0" cap="none" spc="-10" normalizeH="0" baseline="0" noProof="0" dirty="0">
                <a:ln>
                  <a:noFill/>
                </a:ln>
                <a:solidFill>
                  <a:sysClr val="windowText" lastClr="000000"/>
                </a:solidFill>
                <a:effectLst/>
                <a:uLnTx/>
                <a:uFillTx/>
                <a:latin typeface="Arial"/>
                <a:cs typeface="Arial"/>
              </a:rPr>
              <a:t>(визначення</a:t>
            </a:r>
            <a:r>
              <a:rPr kumimoji="0" sz="2000" b="0" i="1" u="none" strike="noStrike" kern="0" cap="none" spc="-55" normalizeH="0" baseline="0" noProof="0" dirty="0">
                <a:ln>
                  <a:noFill/>
                </a:ln>
                <a:solidFill>
                  <a:sysClr val="windowText" lastClr="000000"/>
                </a:solidFill>
                <a:effectLst/>
                <a:uLnTx/>
                <a:uFillTx/>
                <a:latin typeface="Arial"/>
                <a:cs typeface="Arial"/>
              </a:rPr>
              <a:t> </a:t>
            </a:r>
            <a:r>
              <a:rPr kumimoji="0" sz="2000" b="0" i="1" u="none" strike="noStrike" kern="0" cap="none" spc="0" normalizeH="0" baseline="0" noProof="0" dirty="0">
                <a:ln>
                  <a:noFill/>
                </a:ln>
                <a:solidFill>
                  <a:sysClr val="windowText" lastClr="000000"/>
                </a:solidFill>
                <a:effectLst/>
                <a:uLnTx/>
                <a:uFillTx/>
                <a:latin typeface="Arial"/>
                <a:cs typeface="Arial"/>
              </a:rPr>
              <a:t>чинників,</a:t>
            </a:r>
            <a:r>
              <a:rPr kumimoji="0" sz="2000" b="0" i="1" u="none" strike="noStrike" kern="0" cap="none" spc="-55" normalizeH="0" baseline="0" noProof="0" dirty="0">
                <a:ln>
                  <a:noFill/>
                </a:ln>
                <a:solidFill>
                  <a:sysClr val="windowText" lastClr="000000"/>
                </a:solidFill>
                <a:effectLst/>
                <a:uLnTx/>
                <a:uFillTx/>
                <a:latin typeface="Arial"/>
                <a:cs typeface="Arial"/>
              </a:rPr>
              <a:t> </a:t>
            </a:r>
            <a:r>
              <a:rPr kumimoji="0" sz="2000" b="0" i="1" u="none" strike="noStrike" kern="0" cap="none" spc="0" normalizeH="0" baseline="0" noProof="0" dirty="0">
                <a:ln>
                  <a:noFill/>
                </a:ln>
                <a:solidFill>
                  <a:sysClr val="windowText" lastClr="000000"/>
                </a:solidFill>
                <a:effectLst/>
                <a:uLnTx/>
                <a:uFillTx/>
                <a:latin typeface="Arial"/>
                <a:cs typeface="Arial"/>
              </a:rPr>
              <a:t>що</a:t>
            </a:r>
            <a:r>
              <a:rPr kumimoji="0" sz="2000" b="0" i="1" u="none" strike="noStrike" kern="0" cap="none" spc="-30" normalizeH="0" baseline="0" noProof="0" dirty="0">
                <a:ln>
                  <a:noFill/>
                </a:ln>
                <a:solidFill>
                  <a:sysClr val="windowText" lastClr="000000"/>
                </a:solidFill>
                <a:effectLst/>
                <a:uLnTx/>
                <a:uFillTx/>
                <a:latin typeface="Arial"/>
                <a:cs typeface="Arial"/>
              </a:rPr>
              <a:t> </a:t>
            </a:r>
            <a:r>
              <a:rPr kumimoji="0" sz="2000" b="0" i="1" u="none" strike="noStrike" kern="0" cap="none" spc="-10" normalizeH="0" baseline="0" noProof="0" dirty="0">
                <a:ln>
                  <a:noFill/>
                </a:ln>
                <a:solidFill>
                  <a:sysClr val="windowText" lastClr="000000"/>
                </a:solidFill>
                <a:effectLst/>
                <a:uLnTx/>
                <a:uFillTx/>
                <a:latin typeface="Arial"/>
                <a:cs typeface="Arial"/>
              </a:rPr>
              <a:t>вивчаються</a:t>
            </a:r>
            <a:r>
              <a:rPr kumimoji="0" sz="2000" b="0" i="1" u="none" strike="noStrike" kern="0" cap="none" spc="-55" normalizeH="0" baseline="0" noProof="0" dirty="0">
                <a:ln>
                  <a:noFill/>
                </a:ln>
                <a:solidFill>
                  <a:sysClr val="windowText" lastClr="000000"/>
                </a:solidFill>
                <a:effectLst/>
                <a:uLnTx/>
                <a:uFillTx/>
                <a:latin typeface="Arial"/>
                <a:cs typeface="Arial"/>
              </a:rPr>
              <a:t> </a:t>
            </a:r>
            <a:r>
              <a:rPr kumimoji="0" sz="2000" b="0" i="1" u="none" strike="noStrike" kern="0" cap="none" spc="0" normalizeH="0" baseline="0" noProof="0" dirty="0">
                <a:ln>
                  <a:noFill/>
                </a:ln>
                <a:solidFill>
                  <a:sysClr val="windowText" lastClr="000000"/>
                </a:solidFill>
                <a:effectLst/>
                <a:uLnTx/>
                <a:uFillTx/>
                <a:latin typeface="Arial"/>
                <a:cs typeface="Arial"/>
              </a:rPr>
              <a:t>в</a:t>
            </a:r>
            <a:r>
              <a:rPr kumimoji="0" sz="2000" b="0" i="1" u="none" strike="noStrike" kern="0" cap="none" spc="-40" normalizeH="0" baseline="0" noProof="0" dirty="0">
                <a:ln>
                  <a:noFill/>
                </a:ln>
                <a:solidFill>
                  <a:sysClr val="windowText" lastClr="000000"/>
                </a:solidFill>
                <a:effectLst/>
                <a:uLnTx/>
                <a:uFillTx/>
                <a:latin typeface="Arial"/>
                <a:cs typeface="Arial"/>
              </a:rPr>
              <a:t> </a:t>
            </a:r>
            <a:r>
              <a:rPr kumimoji="0" sz="2000" b="0" i="1" u="none" strike="noStrike" kern="0" cap="none" spc="0" normalizeH="0" baseline="0" noProof="0" dirty="0">
                <a:ln>
                  <a:noFill/>
                </a:ln>
                <a:solidFill>
                  <a:sysClr val="windowText" lastClr="000000"/>
                </a:solidFill>
                <a:effectLst/>
                <a:uLnTx/>
                <a:uFillTx/>
                <a:latin typeface="Arial"/>
                <a:cs typeface="Arial"/>
              </a:rPr>
              <a:t>обраній</a:t>
            </a:r>
            <a:r>
              <a:rPr kumimoji="0" sz="2000" b="0" i="1" u="none" strike="noStrike" kern="0" cap="none" spc="-45" normalizeH="0" baseline="0" noProof="0" dirty="0">
                <a:ln>
                  <a:noFill/>
                </a:ln>
                <a:solidFill>
                  <a:sysClr val="windowText" lastClr="000000"/>
                </a:solidFill>
                <a:effectLst/>
                <a:uLnTx/>
                <a:uFillTx/>
                <a:latin typeface="Arial"/>
                <a:cs typeface="Arial"/>
              </a:rPr>
              <a:t> </a:t>
            </a:r>
            <a:r>
              <a:rPr kumimoji="0" sz="2000" b="0" i="1" u="none" strike="noStrike" kern="0" cap="none" spc="-10" normalizeH="0" baseline="0" noProof="0" dirty="0">
                <a:ln>
                  <a:noFill/>
                </a:ln>
                <a:solidFill>
                  <a:sysClr val="windowText" lastClr="000000"/>
                </a:solidFill>
                <a:effectLst/>
                <a:uLnTx/>
                <a:uFillTx/>
                <a:latin typeface="Arial"/>
                <a:cs typeface="Arial"/>
              </a:rPr>
              <a:t>групі)</a:t>
            </a:r>
            <a:endParaRPr kumimoji="0" sz="2000" b="0" i="0" u="none" strike="noStrike" kern="0" cap="none" spc="0" normalizeH="0" baseline="0" noProof="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125"/>
              </a:spcBef>
              <a:spcAft>
                <a:spcPts val="0"/>
              </a:spcAft>
              <a:buClrTx/>
              <a:buSzTx/>
              <a:buFont typeface="Microsoft Sans Serif"/>
              <a:buChar char="•"/>
              <a:tabLst/>
              <a:defRPr/>
            </a:pPr>
            <a:endParaRPr kumimoji="0" sz="2000" b="0" i="0" u="none" strike="noStrike" kern="0" cap="none" spc="0" normalizeH="0" baseline="0" noProof="0">
              <a:ln>
                <a:noFill/>
              </a:ln>
              <a:solidFill>
                <a:sysClr val="windowText" lastClr="000000"/>
              </a:solidFill>
              <a:effectLst/>
              <a:uLnTx/>
              <a:uFillTx/>
              <a:latin typeface="Arial"/>
              <a:cs typeface="Arial"/>
            </a:endParaRPr>
          </a:p>
          <a:p>
            <a:pPr marL="240665" marR="0" lvl="0" indent="-227965" defTabSz="914400" eaLnBrk="1" fontAlgn="auto" latinLnBrk="0" hangingPunct="1">
              <a:lnSpc>
                <a:spcPct val="100000"/>
              </a:lnSpc>
              <a:spcBef>
                <a:spcPts val="0"/>
              </a:spcBef>
              <a:spcAft>
                <a:spcPts val="0"/>
              </a:spcAft>
              <a:buClrTx/>
              <a:buSzTx/>
              <a:buFontTx/>
              <a:buChar char="•"/>
              <a:tabLst>
                <a:tab pos="240665" algn="l"/>
              </a:tabLst>
              <a:defRPr/>
            </a:pP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Можуть</a:t>
            </a:r>
            <a:r>
              <a:rPr kumimoji="0" sz="2000" b="0" i="0" u="none" strike="noStrike" kern="0" cap="none" spc="-6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бути</a:t>
            </a:r>
            <a:r>
              <a:rPr kumimoji="0" sz="20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ретроспективні</a:t>
            </a:r>
            <a:r>
              <a:rPr kumimoji="0" sz="20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000" b="0" i="1" u="none" strike="noStrike" kern="0" cap="none" spc="0" normalizeH="0" baseline="0" noProof="0" dirty="0">
                <a:ln>
                  <a:noFill/>
                </a:ln>
                <a:solidFill>
                  <a:sysClr val="windowText" lastClr="000000"/>
                </a:solidFill>
                <a:effectLst/>
                <a:uLnTx/>
                <a:uFillTx/>
                <a:latin typeface="Arial"/>
                <a:cs typeface="Arial"/>
              </a:rPr>
              <a:t>(історичні</a:t>
            </a:r>
            <a:r>
              <a:rPr kumimoji="0" sz="2000" b="0" i="1" u="none" strike="noStrike" kern="0" cap="none" spc="-100" normalizeH="0" baseline="0" noProof="0" dirty="0">
                <a:ln>
                  <a:noFill/>
                </a:ln>
                <a:solidFill>
                  <a:sysClr val="windowText" lastClr="000000"/>
                </a:solidFill>
                <a:effectLst/>
                <a:uLnTx/>
                <a:uFillTx/>
                <a:latin typeface="Arial"/>
                <a:cs typeface="Arial"/>
              </a:rPr>
              <a:t> </a:t>
            </a:r>
            <a:r>
              <a:rPr kumimoji="0" sz="2000" b="0" i="1" u="none" strike="noStrike" kern="0" cap="none" spc="-10" normalizeH="0" baseline="0" noProof="0" dirty="0">
                <a:ln>
                  <a:noFill/>
                </a:ln>
                <a:solidFill>
                  <a:sysClr val="windowText" lastClr="000000"/>
                </a:solidFill>
                <a:effectLst/>
                <a:uLnTx/>
                <a:uFillTx/>
                <a:latin typeface="Arial"/>
                <a:cs typeface="Arial"/>
              </a:rPr>
              <a:t>когортні)</a:t>
            </a:r>
            <a:endParaRPr kumimoji="0" sz="2000" b="0" i="0" u="none" strike="noStrike" kern="0" cap="none" spc="0" normalizeH="0" baseline="0" noProof="0">
              <a:ln>
                <a:noFill/>
              </a:ln>
              <a:solidFill>
                <a:sysClr val="windowText" lastClr="000000"/>
              </a:solidFill>
              <a:effectLst/>
              <a:uLnTx/>
              <a:uFillTx/>
              <a:latin typeface="Arial"/>
              <a:cs typeface="Arial"/>
            </a:endParaRPr>
          </a:p>
        </p:txBody>
      </p:sp>
      <p:sp>
        <p:nvSpPr>
          <p:cNvPr id="7" name="object 7"/>
          <p:cNvSpPr txBox="1">
            <a:spLocks noGrp="1"/>
          </p:cNvSpPr>
          <p:nvPr>
            <p:ph type="title"/>
          </p:nvPr>
        </p:nvSpPr>
        <p:spPr>
          <a:prstGeom prst="rect">
            <a:avLst/>
          </a:prstGeom>
        </p:spPr>
        <p:txBody>
          <a:bodyPr vert="horz" wrap="square" lIns="0" tIns="12065" rIns="0" bIns="0" rtlCol="0">
            <a:spAutoFit/>
          </a:bodyPr>
          <a:lstStyle/>
          <a:p>
            <a:pPr marL="1086485">
              <a:lnSpc>
                <a:spcPct val="100000"/>
              </a:lnSpc>
              <a:spcBef>
                <a:spcPts val="95"/>
              </a:spcBef>
            </a:pPr>
            <a:r>
              <a:rPr dirty="0"/>
              <a:t>Типи</a:t>
            </a:r>
            <a:r>
              <a:rPr spc="-160" dirty="0"/>
              <a:t> </a:t>
            </a:r>
            <a:r>
              <a:rPr spc="-10" dirty="0"/>
              <a:t>досліджень</a:t>
            </a:r>
          </a:p>
        </p:txBody>
      </p:sp>
      <p:pic>
        <p:nvPicPr>
          <p:cNvPr id="8" name="object 8"/>
          <p:cNvPicPr/>
          <p:nvPr/>
        </p:nvPicPr>
        <p:blipFill>
          <a:blip r:embed="rId2" cstate="print"/>
          <a:stretch>
            <a:fillRect/>
          </a:stretch>
        </p:blipFill>
        <p:spPr>
          <a:xfrm>
            <a:off x="379475" y="210311"/>
            <a:ext cx="883919" cy="586740"/>
          </a:xfrm>
          <a:prstGeom prst="rect">
            <a:avLst/>
          </a:prstGeom>
        </p:spPr>
      </p:pic>
      <p:sp>
        <p:nvSpPr>
          <p:cNvPr id="9" name="object 9"/>
          <p:cNvSpPr txBox="1"/>
          <p:nvPr/>
        </p:nvSpPr>
        <p:spPr>
          <a:xfrm>
            <a:off x="10267950" y="261873"/>
            <a:ext cx="1310005" cy="26924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600" b="0" i="1" u="none" strike="noStrike" kern="0" cap="none" spc="-10" normalizeH="0" baseline="0" noProof="0" dirty="0">
                <a:ln>
                  <a:noFill/>
                </a:ln>
                <a:solidFill>
                  <a:sysClr val="windowText" lastClr="000000"/>
                </a:solidFill>
                <a:effectLst/>
                <a:uLnTx/>
                <a:uFillTx/>
                <a:latin typeface="Arial"/>
                <a:cs typeface="Arial"/>
              </a:rPr>
              <a:t>Продовження</a:t>
            </a:r>
            <a:endParaRPr kumimoji="0" sz="1600" b="0" i="0" u="none" strike="noStrike" kern="0" cap="none" spc="0" normalizeH="0" baseline="0" noProof="0">
              <a:ln>
                <a:noFill/>
              </a:ln>
              <a:solidFill>
                <a:sysClr val="windowText" lastClr="000000"/>
              </a:solidFill>
              <a:effectLst/>
              <a:uLnTx/>
              <a:uFillTx/>
              <a:latin typeface="Arial"/>
              <a:cs typeface="Arial"/>
            </a:endParaRPr>
          </a:p>
        </p:txBody>
      </p:sp>
    </p:spTree>
    <p:extLst>
      <p:ext uri="{BB962C8B-B14F-4D97-AF65-F5344CB8AC3E}">
        <p14:creationId xmlns:p14="http://schemas.microsoft.com/office/powerpoint/2010/main" val="42368757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44824" y="179266"/>
            <a:ext cx="9720072" cy="1317412"/>
          </a:xfrm>
          <a:prstGeom prst="rect">
            <a:avLst/>
          </a:prstGeom>
        </p:spPr>
        <p:txBody>
          <a:bodyPr vert="horz" wrap="square" lIns="0" tIns="265684" rIns="0" bIns="0" rtlCol="0">
            <a:spAutoFit/>
          </a:bodyPr>
          <a:lstStyle/>
          <a:p>
            <a:pPr marL="896619" marR="5080" indent="-725805">
              <a:lnSpc>
                <a:spcPts val="4320"/>
              </a:lnSpc>
              <a:spcBef>
                <a:spcPts val="640"/>
              </a:spcBef>
            </a:pPr>
            <a:r>
              <a:rPr sz="2800" b="0" i="0" spc="-10" dirty="0">
                <a:solidFill>
                  <a:srgbClr val="0070C0"/>
                </a:solidFill>
                <a:latin typeface="Times New Roman"/>
                <a:cs typeface="Times New Roman"/>
              </a:rPr>
              <a:t>Алгоритм</a:t>
            </a:r>
            <a:r>
              <a:rPr sz="2800" b="0" i="0" spc="-100" dirty="0">
                <a:solidFill>
                  <a:srgbClr val="0070C0"/>
                </a:solidFill>
                <a:latin typeface="Times New Roman"/>
                <a:cs typeface="Times New Roman"/>
              </a:rPr>
              <a:t> </a:t>
            </a:r>
            <a:r>
              <a:rPr sz="2800" b="0" i="0" spc="-45" dirty="0">
                <a:solidFill>
                  <a:srgbClr val="0070C0"/>
                </a:solidFill>
                <a:latin typeface="Times New Roman"/>
                <a:cs typeface="Times New Roman"/>
              </a:rPr>
              <a:t>когортного</a:t>
            </a:r>
            <a:r>
              <a:rPr sz="2800" b="0" i="0" spc="-120" dirty="0">
                <a:solidFill>
                  <a:srgbClr val="0070C0"/>
                </a:solidFill>
                <a:latin typeface="Times New Roman"/>
                <a:cs typeface="Times New Roman"/>
              </a:rPr>
              <a:t> </a:t>
            </a:r>
            <a:r>
              <a:rPr sz="2800" b="0" i="0" dirty="0">
                <a:solidFill>
                  <a:srgbClr val="0070C0"/>
                </a:solidFill>
                <a:latin typeface="Times New Roman"/>
                <a:cs typeface="Times New Roman"/>
              </a:rPr>
              <a:t>дослідження</a:t>
            </a:r>
            <a:r>
              <a:rPr sz="2800" b="0" i="0" spc="-114" dirty="0">
                <a:solidFill>
                  <a:srgbClr val="0070C0"/>
                </a:solidFill>
                <a:latin typeface="Times New Roman"/>
                <a:cs typeface="Times New Roman"/>
              </a:rPr>
              <a:t> </a:t>
            </a:r>
            <a:r>
              <a:rPr sz="2800" b="0" i="0" dirty="0">
                <a:solidFill>
                  <a:srgbClr val="0070C0"/>
                </a:solidFill>
                <a:latin typeface="Times New Roman"/>
                <a:cs typeface="Times New Roman"/>
              </a:rPr>
              <a:t>з</a:t>
            </a:r>
            <a:r>
              <a:rPr sz="2800" b="0" i="0" spc="-114" dirty="0">
                <a:solidFill>
                  <a:srgbClr val="0070C0"/>
                </a:solidFill>
                <a:latin typeface="Times New Roman"/>
                <a:cs typeface="Times New Roman"/>
              </a:rPr>
              <a:t> </a:t>
            </a:r>
            <a:r>
              <a:rPr sz="2800" b="0" i="0" spc="-10" dirty="0">
                <a:solidFill>
                  <a:srgbClr val="0070C0"/>
                </a:solidFill>
                <a:latin typeface="Times New Roman"/>
                <a:cs typeface="Times New Roman"/>
              </a:rPr>
              <a:t>одним фактором</a:t>
            </a:r>
            <a:r>
              <a:rPr sz="2800" b="0" i="0" spc="-135" dirty="0">
                <a:solidFill>
                  <a:srgbClr val="0070C0"/>
                </a:solidFill>
                <a:latin typeface="Times New Roman"/>
                <a:cs typeface="Times New Roman"/>
              </a:rPr>
              <a:t> </a:t>
            </a:r>
            <a:r>
              <a:rPr sz="2800" b="0" i="0" dirty="0">
                <a:solidFill>
                  <a:srgbClr val="0070C0"/>
                </a:solidFill>
                <a:latin typeface="Times New Roman"/>
                <a:cs typeface="Times New Roman"/>
              </a:rPr>
              <a:t>ризику</a:t>
            </a:r>
            <a:r>
              <a:rPr sz="2800" b="0" i="0" spc="-140" dirty="0">
                <a:solidFill>
                  <a:srgbClr val="0070C0"/>
                </a:solidFill>
                <a:latin typeface="Times New Roman"/>
                <a:cs typeface="Times New Roman"/>
              </a:rPr>
              <a:t> </a:t>
            </a:r>
            <a:r>
              <a:rPr sz="2800" b="0" i="0" dirty="0">
                <a:solidFill>
                  <a:srgbClr val="0070C0"/>
                </a:solidFill>
                <a:latin typeface="Times New Roman"/>
                <a:cs typeface="Times New Roman"/>
              </a:rPr>
              <a:t>і</a:t>
            </a:r>
            <a:r>
              <a:rPr sz="2800" b="0" i="0" spc="-105" dirty="0">
                <a:solidFill>
                  <a:srgbClr val="0070C0"/>
                </a:solidFill>
                <a:latin typeface="Times New Roman"/>
                <a:cs typeface="Times New Roman"/>
              </a:rPr>
              <a:t> </a:t>
            </a:r>
            <a:r>
              <a:rPr sz="2800" b="0" i="0" spc="-10" dirty="0">
                <a:solidFill>
                  <a:srgbClr val="0070C0"/>
                </a:solidFill>
                <a:latin typeface="Times New Roman"/>
                <a:cs typeface="Times New Roman"/>
              </a:rPr>
              <a:t>однією</a:t>
            </a:r>
            <a:r>
              <a:rPr sz="2800" b="0" i="0" spc="-114" dirty="0">
                <a:solidFill>
                  <a:srgbClr val="0070C0"/>
                </a:solidFill>
                <a:latin typeface="Times New Roman"/>
                <a:cs typeface="Times New Roman"/>
              </a:rPr>
              <a:t> </a:t>
            </a:r>
            <a:r>
              <a:rPr sz="2800" b="0" i="0" spc="-10" dirty="0">
                <a:solidFill>
                  <a:srgbClr val="0070C0"/>
                </a:solidFill>
                <a:latin typeface="Times New Roman"/>
                <a:cs typeface="Times New Roman"/>
              </a:rPr>
              <a:t>хворобою</a:t>
            </a:r>
            <a:endParaRPr sz="2800" dirty="0">
              <a:solidFill>
                <a:srgbClr val="0070C0"/>
              </a:solidFill>
              <a:latin typeface="Times New Roman"/>
              <a:cs typeface="Times New Roman"/>
            </a:endParaRPr>
          </a:p>
        </p:txBody>
      </p:sp>
      <p:pic>
        <p:nvPicPr>
          <p:cNvPr id="3" name="object 3"/>
          <p:cNvPicPr/>
          <p:nvPr/>
        </p:nvPicPr>
        <p:blipFill>
          <a:blip r:embed="rId2" cstate="print"/>
          <a:stretch>
            <a:fillRect/>
          </a:stretch>
        </p:blipFill>
        <p:spPr>
          <a:xfrm>
            <a:off x="1010411" y="1830323"/>
            <a:ext cx="10172700" cy="43434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56713" y="752879"/>
            <a:ext cx="7718425" cy="444352"/>
          </a:xfrm>
          <a:prstGeom prst="rect">
            <a:avLst/>
          </a:prstGeom>
        </p:spPr>
        <p:txBody>
          <a:bodyPr vert="horz" wrap="square" lIns="0" tIns="13335" rIns="0" bIns="0" rtlCol="0">
            <a:spAutoFit/>
          </a:bodyPr>
          <a:lstStyle/>
          <a:p>
            <a:pPr marL="12700">
              <a:lnSpc>
                <a:spcPct val="100000"/>
              </a:lnSpc>
              <a:spcBef>
                <a:spcPts val="105"/>
              </a:spcBef>
            </a:pPr>
            <a:r>
              <a:rPr sz="2800" b="0" i="0" dirty="0">
                <a:solidFill>
                  <a:srgbClr val="0070C0"/>
                </a:solidFill>
                <a:latin typeface="Times New Roman"/>
                <a:cs typeface="Times New Roman"/>
              </a:rPr>
              <a:t>Дослідження</a:t>
            </a:r>
            <a:r>
              <a:rPr sz="2800" b="0" i="0" spc="50" dirty="0">
                <a:solidFill>
                  <a:srgbClr val="0070C0"/>
                </a:solidFill>
                <a:latin typeface="Times New Roman"/>
                <a:cs typeface="Times New Roman"/>
              </a:rPr>
              <a:t> </a:t>
            </a:r>
            <a:r>
              <a:rPr sz="2800" b="0" i="0" spc="-10" dirty="0">
                <a:solidFill>
                  <a:srgbClr val="0070C0"/>
                </a:solidFill>
                <a:latin typeface="Times New Roman"/>
                <a:cs typeface="Times New Roman"/>
              </a:rPr>
              <a:t>випадок-контроль.</a:t>
            </a:r>
            <a:endParaRPr sz="2800" dirty="0">
              <a:solidFill>
                <a:srgbClr val="0070C0"/>
              </a:solidFill>
              <a:latin typeface="Times New Roman"/>
              <a:cs typeface="Times New Roman"/>
            </a:endParaRPr>
          </a:p>
        </p:txBody>
      </p:sp>
      <p:sp>
        <p:nvSpPr>
          <p:cNvPr id="3" name="object 3"/>
          <p:cNvSpPr txBox="1"/>
          <p:nvPr/>
        </p:nvSpPr>
        <p:spPr>
          <a:xfrm>
            <a:off x="535940" y="1767586"/>
            <a:ext cx="11187430" cy="4038600"/>
          </a:xfrm>
          <a:prstGeom prst="rect">
            <a:avLst/>
          </a:prstGeom>
        </p:spPr>
        <p:txBody>
          <a:bodyPr vert="horz" wrap="square" lIns="0" tIns="92075" rIns="0" bIns="0" rtlCol="0">
            <a:spAutoFit/>
          </a:bodyPr>
          <a:lstStyle/>
          <a:p>
            <a:pPr marL="12700" marR="240029" indent="627380">
              <a:lnSpc>
                <a:spcPct val="80000"/>
              </a:lnSpc>
              <a:spcBef>
                <a:spcPts val="725"/>
              </a:spcBef>
            </a:pPr>
            <a:r>
              <a:rPr sz="2600" dirty="0">
                <a:solidFill>
                  <a:srgbClr val="0070C0"/>
                </a:solidFill>
                <a:latin typeface="Times New Roman"/>
                <a:cs typeface="Times New Roman"/>
              </a:rPr>
              <a:t>Мета</a:t>
            </a:r>
            <a:r>
              <a:rPr sz="2600" spc="-50" dirty="0">
                <a:solidFill>
                  <a:srgbClr val="0070C0"/>
                </a:solidFill>
                <a:latin typeface="Times New Roman"/>
                <a:cs typeface="Times New Roman"/>
              </a:rPr>
              <a:t> </a:t>
            </a:r>
            <a:r>
              <a:rPr sz="2600" dirty="0">
                <a:solidFill>
                  <a:srgbClr val="0070C0"/>
                </a:solidFill>
                <a:latin typeface="Times New Roman"/>
                <a:cs typeface="Times New Roman"/>
              </a:rPr>
              <a:t>дослідження</a:t>
            </a:r>
            <a:r>
              <a:rPr sz="2600" spc="-30" dirty="0">
                <a:solidFill>
                  <a:srgbClr val="0070C0"/>
                </a:solidFill>
                <a:latin typeface="Times New Roman"/>
                <a:cs typeface="Times New Roman"/>
              </a:rPr>
              <a:t> </a:t>
            </a:r>
            <a:r>
              <a:rPr sz="2600" spc="-10" dirty="0">
                <a:solidFill>
                  <a:srgbClr val="0070C0"/>
                </a:solidFill>
                <a:latin typeface="Times New Roman"/>
                <a:cs typeface="Times New Roman"/>
              </a:rPr>
              <a:t>випадок-контроль</a:t>
            </a:r>
            <a:r>
              <a:rPr sz="2600" spc="-60" dirty="0">
                <a:solidFill>
                  <a:srgbClr val="0070C0"/>
                </a:solidFill>
                <a:latin typeface="Times New Roman"/>
                <a:cs typeface="Times New Roman"/>
              </a:rPr>
              <a:t> </a:t>
            </a:r>
            <a:r>
              <a:rPr sz="2600" dirty="0">
                <a:solidFill>
                  <a:srgbClr val="0070C0"/>
                </a:solidFill>
                <a:latin typeface="Times New Roman"/>
                <a:cs typeface="Times New Roman"/>
              </a:rPr>
              <a:t>–</a:t>
            </a:r>
            <a:r>
              <a:rPr sz="2600" spc="-30" dirty="0">
                <a:solidFill>
                  <a:srgbClr val="0070C0"/>
                </a:solidFill>
                <a:latin typeface="Times New Roman"/>
                <a:cs typeface="Times New Roman"/>
              </a:rPr>
              <a:t> </a:t>
            </a:r>
            <a:r>
              <a:rPr sz="2600" spc="-10" dirty="0">
                <a:solidFill>
                  <a:srgbClr val="0070C0"/>
                </a:solidFill>
                <a:latin typeface="Times New Roman"/>
                <a:cs typeface="Times New Roman"/>
              </a:rPr>
              <a:t>визначення</a:t>
            </a:r>
            <a:r>
              <a:rPr sz="2600" spc="-55" dirty="0">
                <a:solidFill>
                  <a:srgbClr val="0070C0"/>
                </a:solidFill>
                <a:latin typeface="Times New Roman"/>
                <a:cs typeface="Times New Roman"/>
              </a:rPr>
              <a:t> </a:t>
            </a:r>
            <a:r>
              <a:rPr sz="2600" dirty="0">
                <a:solidFill>
                  <a:srgbClr val="0070C0"/>
                </a:solidFill>
                <a:latin typeface="Times New Roman"/>
                <a:cs typeface="Times New Roman"/>
              </a:rPr>
              <a:t>причин</a:t>
            </a:r>
            <a:r>
              <a:rPr sz="2600" spc="-40" dirty="0">
                <a:solidFill>
                  <a:srgbClr val="0070C0"/>
                </a:solidFill>
                <a:latin typeface="Times New Roman"/>
                <a:cs typeface="Times New Roman"/>
              </a:rPr>
              <a:t> </a:t>
            </a:r>
            <a:r>
              <a:rPr sz="2600" dirty="0">
                <a:solidFill>
                  <a:srgbClr val="0070C0"/>
                </a:solidFill>
                <a:latin typeface="Times New Roman"/>
                <a:cs typeface="Times New Roman"/>
              </a:rPr>
              <a:t>виникнення</a:t>
            </a:r>
            <a:r>
              <a:rPr sz="2600" spc="-55" dirty="0">
                <a:solidFill>
                  <a:srgbClr val="0070C0"/>
                </a:solidFill>
                <a:latin typeface="Times New Roman"/>
                <a:cs typeface="Times New Roman"/>
              </a:rPr>
              <a:t> </a:t>
            </a:r>
            <a:r>
              <a:rPr sz="2600" spc="-50" dirty="0">
                <a:solidFill>
                  <a:srgbClr val="0070C0"/>
                </a:solidFill>
                <a:latin typeface="Times New Roman"/>
                <a:cs typeface="Times New Roman"/>
              </a:rPr>
              <a:t>і </a:t>
            </a:r>
            <a:r>
              <a:rPr sz="2600" dirty="0">
                <a:solidFill>
                  <a:srgbClr val="0070C0"/>
                </a:solidFill>
                <a:latin typeface="Times New Roman"/>
                <a:cs typeface="Times New Roman"/>
              </a:rPr>
              <a:t>поширення</a:t>
            </a:r>
            <a:r>
              <a:rPr sz="2600" spc="-65" dirty="0">
                <a:solidFill>
                  <a:srgbClr val="0070C0"/>
                </a:solidFill>
                <a:latin typeface="Times New Roman"/>
                <a:cs typeface="Times New Roman"/>
              </a:rPr>
              <a:t> </a:t>
            </a:r>
            <a:r>
              <a:rPr sz="2600" dirty="0">
                <a:solidFill>
                  <a:srgbClr val="0070C0"/>
                </a:solidFill>
                <a:latin typeface="Times New Roman"/>
                <a:cs typeface="Times New Roman"/>
              </a:rPr>
              <a:t>хвороб.</a:t>
            </a:r>
            <a:r>
              <a:rPr sz="2600" spc="-60" dirty="0">
                <a:solidFill>
                  <a:srgbClr val="0070C0"/>
                </a:solidFill>
                <a:latin typeface="Times New Roman"/>
                <a:cs typeface="Times New Roman"/>
              </a:rPr>
              <a:t> </a:t>
            </a:r>
            <a:r>
              <a:rPr sz="2600" dirty="0">
                <a:solidFill>
                  <a:srgbClr val="0070C0"/>
                </a:solidFill>
                <a:latin typeface="Times New Roman"/>
                <a:cs typeface="Times New Roman"/>
              </a:rPr>
              <a:t>У</a:t>
            </a:r>
            <a:r>
              <a:rPr sz="2600" spc="-45" dirty="0">
                <a:solidFill>
                  <a:srgbClr val="0070C0"/>
                </a:solidFill>
                <a:latin typeface="Times New Roman"/>
                <a:cs typeface="Times New Roman"/>
              </a:rPr>
              <a:t> </a:t>
            </a:r>
            <a:r>
              <a:rPr sz="2600" dirty="0">
                <a:solidFill>
                  <a:srgbClr val="0070C0"/>
                </a:solidFill>
                <a:latin typeface="Times New Roman"/>
                <a:cs typeface="Times New Roman"/>
              </a:rPr>
              <a:t>дослідженнях</a:t>
            </a:r>
            <a:r>
              <a:rPr sz="2600" spc="-30" dirty="0">
                <a:solidFill>
                  <a:srgbClr val="0070C0"/>
                </a:solidFill>
                <a:latin typeface="Times New Roman"/>
                <a:cs typeface="Times New Roman"/>
              </a:rPr>
              <a:t> </a:t>
            </a:r>
            <a:r>
              <a:rPr sz="2600" spc="-10" dirty="0">
                <a:solidFill>
                  <a:srgbClr val="0070C0"/>
                </a:solidFill>
                <a:latin typeface="Times New Roman"/>
                <a:cs typeface="Times New Roman"/>
              </a:rPr>
              <a:t>випадок-контроль</a:t>
            </a:r>
            <a:r>
              <a:rPr sz="2600" spc="-70" dirty="0">
                <a:solidFill>
                  <a:srgbClr val="0070C0"/>
                </a:solidFill>
                <a:latin typeface="Times New Roman"/>
                <a:cs typeface="Times New Roman"/>
              </a:rPr>
              <a:t> </a:t>
            </a:r>
            <a:r>
              <a:rPr sz="2600" dirty="0">
                <a:solidFill>
                  <a:srgbClr val="0070C0"/>
                </a:solidFill>
                <a:latin typeface="Times New Roman"/>
                <a:cs typeface="Times New Roman"/>
              </a:rPr>
              <a:t>ймовірність</a:t>
            </a:r>
            <a:r>
              <a:rPr sz="2600" spc="-40" dirty="0">
                <a:solidFill>
                  <a:srgbClr val="0070C0"/>
                </a:solidFill>
                <a:latin typeface="Times New Roman"/>
                <a:cs typeface="Times New Roman"/>
              </a:rPr>
              <a:t> </a:t>
            </a:r>
            <a:r>
              <a:rPr sz="2600" spc="-10" dirty="0">
                <a:solidFill>
                  <a:srgbClr val="0070C0"/>
                </a:solidFill>
                <a:latin typeface="Times New Roman"/>
                <a:cs typeface="Times New Roman"/>
              </a:rPr>
              <a:t>існування причинно-</a:t>
            </a:r>
            <a:r>
              <a:rPr sz="2600" spc="-20" dirty="0">
                <a:solidFill>
                  <a:srgbClr val="0070C0"/>
                </a:solidFill>
                <a:latin typeface="Times New Roman"/>
                <a:cs typeface="Times New Roman"/>
              </a:rPr>
              <a:t>наслідкового</a:t>
            </a:r>
            <a:r>
              <a:rPr sz="2600" spc="-35" dirty="0">
                <a:solidFill>
                  <a:srgbClr val="0070C0"/>
                </a:solidFill>
                <a:latin typeface="Times New Roman"/>
                <a:cs typeface="Times New Roman"/>
              </a:rPr>
              <a:t> </a:t>
            </a:r>
            <a:r>
              <a:rPr sz="2600" dirty="0">
                <a:solidFill>
                  <a:srgbClr val="0070C0"/>
                </a:solidFill>
                <a:latin typeface="Times New Roman"/>
                <a:cs typeface="Times New Roman"/>
              </a:rPr>
              <a:t>зв’язку</a:t>
            </a:r>
            <a:r>
              <a:rPr sz="2600" spc="-45" dirty="0">
                <a:solidFill>
                  <a:srgbClr val="0070C0"/>
                </a:solidFill>
                <a:latin typeface="Times New Roman"/>
                <a:cs typeface="Times New Roman"/>
              </a:rPr>
              <a:t> </a:t>
            </a:r>
            <a:r>
              <a:rPr sz="2600" spc="-10" dirty="0">
                <a:solidFill>
                  <a:srgbClr val="0070C0"/>
                </a:solidFill>
                <a:latin typeface="Times New Roman"/>
                <a:cs typeface="Times New Roman"/>
              </a:rPr>
              <a:t>обґрунтовується</a:t>
            </a:r>
            <a:r>
              <a:rPr sz="2600" spc="-60" dirty="0">
                <a:solidFill>
                  <a:srgbClr val="0070C0"/>
                </a:solidFill>
                <a:latin typeface="Times New Roman"/>
                <a:cs typeface="Times New Roman"/>
              </a:rPr>
              <a:t> </a:t>
            </a:r>
            <a:r>
              <a:rPr sz="2600" dirty="0">
                <a:solidFill>
                  <a:srgbClr val="0070C0"/>
                </a:solidFill>
                <a:latin typeface="Times New Roman"/>
                <a:cs typeface="Times New Roman"/>
              </a:rPr>
              <a:t>не</a:t>
            </a:r>
            <a:r>
              <a:rPr sz="2600" spc="-30" dirty="0">
                <a:solidFill>
                  <a:srgbClr val="0070C0"/>
                </a:solidFill>
                <a:latin typeface="Times New Roman"/>
                <a:cs typeface="Times New Roman"/>
              </a:rPr>
              <a:t> </a:t>
            </a:r>
            <a:r>
              <a:rPr sz="2600" dirty="0">
                <a:solidFill>
                  <a:srgbClr val="0070C0"/>
                </a:solidFill>
                <a:latin typeface="Times New Roman"/>
                <a:cs typeface="Times New Roman"/>
              </a:rPr>
              <a:t>різною</a:t>
            </a:r>
            <a:r>
              <a:rPr sz="2600" spc="-65" dirty="0">
                <a:solidFill>
                  <a:srgbClr val="0070C0"/>
                </a:solidFill>
                <a:latin typeface="Times New Roman"/>
                <a:cs typeface="Times New Roman"/>
              </a:rPr>
              <a:t> </a:t>
            </a:r>
            <a:r>
              <a:rPr sz="2600" spc="-10" dirty="0">
                <a:solidFill>
                  <a:srgbClr val="0070C0"/>
                </a:solidFill>
                <a:latin typeface="Times New Roman"/>
                <a:cs typeface="Times New Roman"/>
              </a:rPr>
              <a:t>частотою </a:t>
            </a:r>
            <a:r>
              <a:rPr sz="2600" dirty="0">
                <a:solidFill>
                  <a:srgbClr val="0070C0"/>
                </a:solidFill>
                <a:latin typeface="Times New Roman"/>
                <a:cs typeface="Times New Roman"/>
              </a:rPr>
              <a:t>захворюваності,</a:t>
            </a:r>
            <a:r>
              <a:rPr sz="2600" spc="-75" dirty="0">
                <a:solidFill>
                  <a:srgbClr val="0070C0"/>
                </a:solidFill>
                <a:latin typeface="Times New Roman"/>
                <a:cs typeface="Times New Roman"/>
              </a:rPr>
              <a:t> </a:t>
            </a:r>
            <a:r>
              <a:rPr sz="2600" dirty="0">
                <a:solidFill>
                  <a:srgbClr val="0070C0"/>
                </a:solidFill>
                <a:latin typeface="Times New Roman"/>
                <a:cs typeface="Times New Roman"/>
              </a:rPr>
              <a:t>а</a:t>
            </a:r>
            <a:r>
              <a:rPr sz="2600" spc="-45" dirty="0">
                <a:solidFill>
                  <a:srgbClr val="0070C0"/>
                </a:solidFill>
                <a:latin typeface="Times New Roman"/>
                <a:cs typeface="Times New Roman"/>
              </a:rPr>
              <a:t> </a:t>
            </a:r>
            <a:r>
              <a:rPr sz="2600" dirty="0">
                <a:solidFill>
                  <a:srgbClr val="0070C0"/>
                </a:solidFill>
                <a:latin typeface="Times New Roman"/>
                <a:cs typeface="Times New Roman"/>
              </a:rPr>
              <a:t>різної</a:t>
            </a:r>
            <a:r>
              <a:rPr sz="2600" spc="-55" dirty="0">
                <a:solidFill>
                  <a:srgbClr val="0070C0"/>
                </a:solidFill>
                <a:latin typeface="Times New Roman"/>
                <a:cs typeface="Times New Roman"/>
              </a:rPr>
              <a:t> </a:t>
            </a:r>
            <a:r>
              <a:rPr sz="2600" dirty="0">
                <a:solidFill>
                  <a:srgbClr val="0070C0"/>
                </a:solidFill>
                <a:latin typeface="Times New Roman"/>
                <a:cs typeface="Times New Roman"/>
              </a:rPr>
              <a:t>поширеністю</a:t>
            </a:r>
            <a:r>
              <a:rPr sz="2600" spc="-95" dirty="0">
                <a:solidFill>
                  <a:srgbClr val="0070C0"/>
                </a:solidFill>
                <a:latin typeface="Times New Roman"/>
                <a:cs typeface="Times New Roman"/>
              </a:rPr>
              <a:t> </a:t>
            </a:r>
            <a:r>
              <a:rPr sz="2600" spc="-20" dirty="0">
                <a:solidFill>
                  <a:srgbClr val="0070C0"/>
                </a:solidFill>
                <a:latin typeface="Times New Roman"/>
                <a:cs typeface="Times New Roman"/>
              </a:rPr>
              <a:t>передбачуваного</a:t>
            </a:r>
            <a:r>
              <a:rPr sz="2600" spc="-50" dirty="0">
                <a:solidFill>
                  <a:srgbClr val="0070C0"/>
                </a:solidFill>
                <a:latin typeface="Times New Roman"/>
                <a:cs typeface="Times New Roman"/>
              </a:rPr>
              <a:t> </a:t>
            </a:r>
            <a:r>
              <a:rPr sz="2600" dirty="0">
                <a:solidFill>
                  <a:srgbClr val="0070C0"/>
                </a:solidFill>
                <a:latin typeface="Times New Roman"/>
                <a:cs typeface="Times New Roman"/>
              </a:rPr>
              <a:t>фактору</a:t>
            </a:r>
            <a:r>
              <a:rPr sz="2600" spc="-40" dirty="0">
                <a:solidFill>
                  <a:srgbClr val="0070C0"/>
                </a:solidFill>
                <a:latin typeface="Times New Roman"/>
                <a:cs typeface="Times New Roman"/>
              </a:rPr>
              <a:t> </a:t>
            </a:r>
            <a:r>
              <a:rPr sz="2600" dirty="0">
                <a:solidFill>
                  <a:srgbClr val="0070C0"/>
                </a:solidFill>
                <a:latin typeface="Times New Roman"/>
                <a:cs typeface="Times New Roman"/>
              </a:rPr>
              <a:t>ризику</a:t>
            </a:r>
            <a:r>
              <a:rPr sz="2600" spc="-75" dirty="0">
                <a:solidFill>
                  <a:srgbClr val="0070C0"/>
                </a:solidFill>
                <a:latin typeface="Times New Roman"/>
                <a:cs typeface="Times New Roman"/>
              </a:rPr>
              <a:t> </a:t>
            </a:r>
            <a:r>
              <a:rPr sz="2600" spc="-50" dirty="0">
                <a:solidFill>
                  <a:srgbClr val="0070C0"/>
                </a:solidFill>
                <a:latin typeface="Times New Roman"/>
                <a:cs typeface="Times New Roman"/>
              </a:rPr>
              <a:t>в</a:t>
            </a:r>
            <a:endParaRPr sz="2600" dirty="0">
              <a:solidFill>
                <a:srgbClr val="0070C0"/>
              </a:solidFill>
              <a:latin typeface="Times New Roman"/>
              <a:cs typeface="Times New Roman"/>
            </a:endParaRPr>
          </a:p>
          <a:p>
            <a:pPr marL="12700" marR="599440">
              <a:lnSpc>
                <a:spcPct val="80000"/>
              </a:lnSpc>
            </a:pPr>
            <a:r>
              <a:rPr sz="2600" dirty="0">
                <a:solidFill>
                  <a:srgbClr val="0070C0"/>
                </a:solidFill>
                <a:latin typeface="Times New Roman"/>
                <a:cs typeface="Times New Roman"/>
              </a:rPr>
              <a:t>основній</a:t>
            </a:r>
            <a:r>
              <a:rPr sz="2600" spc="-40" dirty="0">
                <a:solidFill>
                  <a:srgbClr val="0070C0"/>
                </a:solidFill>
                <a:latin typeface="Times New Roman"/>
                <a:cs typeface="Times New Roman"/>
              </a:rPr>
              <a:t> </a:t>
            </a:r>
            <a:r>
              <a:rPr sz="2600" dirty="0">
                <a:solidFill>
                  <a:srgbClr val="0070C0"/>
                </a:solidFill>
                <a:latin typeface="Times New Roman"/>
                <a:cs typeface="Times New Roman"/>
              </a:rPr>
              <a:t>і</a:t>
            </a:r>
            <a:r>
              <a:rPr sz="2600" spc="-10" dirty="0">
                <a:solidFill>
                  <a:srgbClr val="0070C0"/>
                </a:solidFill>
                <a:latin typeface="Times New Roman"/>
                <a:cs typeface="Times New Roman"/>
              </a:rPr>
              <a:t> </a:t>
            </a:r>
            <a:r>
              <a:rPr sz="2600" spc="-10" dirty="0" err="1">
                <a:solidFill>
                  <a:srgbClr val="0070C0"/>
                </a:solidFill>
                <a:latin typeface="Times New Roman"/>
                <a:cs typeface="Times New Roman"/>
              </a:rPr>
              <a:t>контрольній</a:t>
            </a:r>
            <a:r>
              <a:rPr sz="2600" spc="-40" dirty="0">
                <a:solidFill>
                  <a:srgbClr val="0070C0"/>
                </a:solidFill>
                <a:latin typeface="Times New Roman"/>
                <a:cs typeface="Times New Roman"/>
              </a:rPr>
              <a:t> </a:t>
            </a:r>
            <a:r>
              <a:rPr sz="2600" dirty="0" err="1" smtClean="0">
                <a:solidFill>
                  <a:srgbClr val="0070C0"/>
                </a:solidFill>
                <a:latin typeface="Times New Roman"/>
                <a:cs typeface="Times New Roman"/>
              </a:rPr>
              <a:t>групах</a:t>
            </a:r>
            <a:r>
              <a:rPr sz="2600" dirty="0" smtClean="0">
                <a:solidFill>
                  <a:srgbClr val="0070C0"/>
                </a:solidFill>
                <a:latin typeface="Times New Roman"/>
                <a:cs typeface="Times New Roman"/>
              </a:rPr>
              <a:t>.</a:t>
            </a:r>
            <a:r>
              <a:rPr sz="2600" spc="-10" dirty="0" smtClean="0">
                <a:solidFill>
                  <a:srgbClr val="0070C0"/>
                </a:solidFill>
                <a:latin typeface="Times New Roman"/>
                <a:cs typeface="Times New Roman"/>
              </a:rPr>
              <a:t> </a:t>
            </a:r>
            <a:r>
              <a:rPr sz="2600" dirty="0">
                <a:solidFill>
                  <a:srgbClr val="0070C0"/>
                </a:solidFill>
                <a:latin typeface="Times New Roman"/>
                <a:cs typeface="Times New Roman"/>
              </a:rPr>
              <a:t>У</a:t>
            </a:r>
            <a:r>
              <a:rPr sz="2600" spc="-10" dirty="0">
                <a:solidFill>
                  <a:srgbClr val="0070C0"/>
                </a:solidFill>
                <a:latin typeface="Times New Roman"/>
                <a:cs typeface="Times New Roman"/>
              </a:rPr>
              <a:t> </a:t>
            </a:r>
            <a:r>
              <a:rPr sz="2600" dirty="0">
                <a:solidFill>
                  <a:srgbClr val="0070C0"/>
                </a:solidFill>
                <a:latin typeface="Times New Roman"/>
                <a:cs typeface="Times New Roman"/>
              </a:rPr>
              <a:t>дослідженні</a:t>
            </a:r>
            <a:r>
              <a:rPr sz="2600" spc="-20" dirty="0">
                <a:solidFill>
                  <a:srgbClr val="0070C0"/>
                </a:solidFill>
                <a:latin typeface="Times New Roman"/>
                <a:cs typeface="Times New Roman"/>
              </a:rPr>
              <a:t> </a:t>
            </a:r>
            <a:r>
              <a:rPr sz="2600" spc="-10" dirty="0">
                <a:solidFill>
                  <a:srgbClr val="0070C0"/>
                </a:solidFill>
                <a:latin typeface="Times New Roman"/>
                <a:cs typeface="Times New Roman"/>
              </a:rPr>
              <a:t>випадок-контроль</a:t>
            </a:r>
            <a:r>
              <a:rPr sz="2600" spc="-55" dirty="0">
                <a:solidFill>
                  <a:srgbClr val="0070C0"/>
                </a:solidFill>
                <a:latin typeface="Times New Roman"/>
                <a:cs typeface="Times New Roman"/>
              </a:rPr>
              <a:t> </a:t>
            </a:r>
            <a:r>
              <a:rPr sz="2600" spc="-10" dirty="0">
                <a:solidFill>
                  <a:srgbClr val="0070C0"/>
                </a:solidFill>
                <a:latin typeface="Times New Roman"/>
                <a:cs typeface="Times New Roman"/>
              </a:rPr>
              <a:t>пошук причинно-наслідкових</a:t>
            </a:r>
            <a:r>
              <a:rPr sz="2600" spc="-80" dirty="0">
                <a:solidFill>
                  <a:srgbClr val="0070C0"/>
                </a:solidFill>
                <a:latin typeface="Times New Roman"/>
                <a:cs typeface="Times New Roman"/>
              </a:rPr>
              <a:t> </a:t>
            </a:r>
            <a:r>
              <a:rPr sz="2600" dirty="0">
                <a:solidFill>
                  <a:srgbClr val="0070C0"/>
                </a:solidFill>
                <a:latin typeface="Times New Roman"/>
                <a:cs typeface="Times New Roman"/>
              </a:rPr>
              <a:t>зав’язків</a:t>
            </a:r>
            <a:r>
              <a:rPr sz="2600" spc="-50" dirty="0">
                <a:solidFill>
                  <a:srgbClr val="0070C0"/>
                </a:solidFill>
                <a:latin typeface="Times New Roman"/>
                <a:cs typeface="Times New Roman"/>
              </a:rPr>
              <a:t> </a:t>
            </a:r>
            <a:r>
              <a:rPr sz="2600" dirty="0">
                <a:solidFill>
                  <a:srgbClr val="0070C0"/>
                </a:solidFill>
                <a:latin typeface="Times New Roman"/>
                <a:cs typeface="Times New Roman"/>
              </a:rPr>
              <a:t>йде</a:t>
            </a:r>
            <a:r>
              <a:rPr sz="2600" spc="-50" dirty="0">
                <a:solidFill>
                  <a:srgbClr val="0070C0"/>
                </a:solidFill>
                <a:latin typeface="Times New Roman"/>
                <a:cs typeface="Times New Roman"/>
              </a:rPr>
              <a:t> </a:t>
            </a:r>
            <a:r>
              <a:rPr sz="2600" dirty="0">
                <a:solidFill>
                  <a:srgbClr val="0070C0"/>
                </a:solidFill>
                <a:latin typeface="Times New Roman"/>
                <a:cs typeface="Times New Roman"/>
              </a:rPr>
              <a:t>в</a:t>
            </a:r>
            <a:r>
              <a:rPr sz="2600" spc="-50" dirty="0">
                <a:solidFill>
                  <a:srgbClr val="0070C0"/>
                </a:solidFill>
                <a:latin typeface="Times New Roman"/>
                <a:cs typeface="Times New Roman"/>
              </a:rPr>
              <a:t> </a:t>
            </a:r>
            <a:r>
              <a:rPr sz="2600" dirty="0">
                <a:solidFill>
                  <a:srgbClr val="0070C0"/>
                </a:solidFill>
                <a:latin typeface="Times New Roman"/>
                <a:cs typeface="Times New Roman"/>
              </a:rPr>
              <a:t>напрямку</a:t>
            </a:r>
            <a:r>
              <a:rPr sz="2600" spc="-55" dirty="0">
                <a:solidFill>
                  <a:srgbClr val="0070C0"/>
                </a:solidFill>
                <a:latin typeface="Times New Roman"/>
                <a:cs typeface="Times New Roman"/>
              </a:rPr>
              <a:t> </a:t>
            </a:r>
            <a:r>
              <a:rPr sz="2600" dirty="0">
                <a:solidFill>
                  <a:srgbClr val="0070C0"/>
                </a:solidFill>
                <a:latin typeface="Times New Roman"/>
                <a:cs typeface="Times New Roman"/>
              </a:rPr>
              <a:t>від</a:t>
            </a:r>
            <a:r>
              <a:rPr sz="2600" spc="-40" dirty="0">
                <a:solidFill>
                  <a:srgbClr val="0070C0"/>
                </a:solidFill>
                <a:latin typeface="Times New Roman"/>
                <a:cs typeface="Times New Roman"/>
              </a:rPr>
              <a:t> </a:t>
            </a:r>
            <a:r>
              <a:rPr sz="2600" dirty="0">
                <a:solidFill>
                  <a:srgbClr val="0070C0"/>
                </a:solidFill>
                <a:latin typeface="Times New Roman"/>
                <a:cs typeface="Times New Roman"/>
              </a:rPr>
              <a:t>наслідку</a:t>
            </a:r>
            <a:r>
              <a:rPr sz="2600" spc="-50" dirty="0">
                <a:solidFill>
                  <a:srgbClr val="0070C0"/>
                </a:solidFill>
                <a:latin typeface="Times New Roman"/>
                <a:cs typeface="Times New Roman"/>
              </a:rPr>
              <a:t> </a:t>
            </a:r>
            <a:r>
              <a:rPr sz="2600" spc="-25" dirty="0">
                <a:solidFill>
                  <a:srgbClr val="0070C0"/>
                </a:solidFill>
                <a:latin typeface="Times New Roman"/>
                <a:cs typeface="Times New Roman"/>
              </a:rPr>
              <a:t>до</a:t>
            </a:r>
            <a:endParaRPr sz="2600" dirty="0">
              <a:solidFill>
                <a:srgbClr val="0070C0"/>
              </a:solidFill>
              <a:latin typeface="Times New Roman"/>
              <a:cs typeface="Times New Roman"/>
            </a:endParaRPr>
          </a:p>
          <a:p>
            <a:pPr marL="12700">
              <a:lnSpc>
                <a:spcPts val="2500"/>
              </a:lnSpc>
            </a:pPr>
            <a:r>
              <a:rPr sz="2600" spc="-10" dirty="0">
                <a:solidFill>
                  <a:srgbClr val="0070C0"/>
                </a:solidFill>
                <a:latin typeface="Times New Roman"/>
                <a:cs typeface="Times New Roman"/>
              </a:rPr>
              <a:t>передбачуваної</a:t>
            </a:r>
            <a:r>
              <a:rPr sz="2600" spc="-140" dirty="0">
                <a:solidFill>
                  <a:srgbClr val="0070C0"/>
                </a:solidFill>
                <a:latin typeface="Times New Roman"/>
                <a:cs typeface="Times New Roman"/>
              </a:rPr>
              <a:t> </a:t>
            </a:r>
            <a:r>
              <a:rPr sz="2600" spc="-10" dirty="0">
                <a:solidFill>
                  <a:srgbClr val="0070C0"/>
                </a:solidFill>
                <a:latin typeface="Times New Roman"/>
                <a:cs typeface="Times New Roman"/>
              </a:rPr>
              <a:t>причини.</a:t>
            </a:r>
            <a:endParaRPr sz="2600" dirty="0">
              <a:solidFill>
                <a:srgbClr val="0070C0"/>
              </a:solidFill>
              <a:latin typeface="Times New Roman"/>
              <a:cs typeface="Times New Roman"/>
            </a:endParaRPr>
          </a:p>
          <a:p>
            <a:pPr marL="12700" marR="5080" indent="627380">
              <a:lnSpc>
                <a:spcPct val="80000"/>
              </a:lnSpc>
              <a:spcBef>
                <a:spcPts val="1010"/>
              </a:spcBef>
            </a:pPr>
            <a:r>
              <a:rPr sz="2600" dirty="0">
                <a:solidFill>
                  <a:srgbClr val="0070C0"/>
                </a:solidFill>
                <a:latin typeface="Times New Roman"/>
                <a:cs typeface="Times New Roman"/>
              </a:rPr>
              <a:t>Дослідження</a:t>
            </a:r>
            <a:r>
              <a:rPr sz="2600" spc="-50" dirty="0">
                <a:solidFill>
                  <a:srgbClr val="0070C0"/>
                </a:solidFill>
                <a:latin typeface="Times New Roman"/>
                <a:cs typeface="Times New Roman"/>
              </a:rPr>
              <a:t> </a:t>
            </a:r>
            <a:r>
              <a:rPr sz="2600" spc="-10" dirty="0">
                <a:solidFill>
                  <a:srgbClr val="0070C0"/>
                </a:solidFill>
                <a:latin typeface="Times New Roman"/>
                <a:cs typeface="Times New Roman"/>
              </a:rPr>
              <a:t>випадок-контроль</a:t>
            </a:r>
            <a:r>
              <a:rPr sz="2600" spc="-50" dirty="0">
                <a:solidFill>
                  <a:srgbClr val="0070C0"/>
                </a:solidFill>
                <a:latin typeface="Times New Roman"/>
                <a:cs typeface="Times New Roman"/>
              </a:rPr>
              <a:t> </a:t>
            </a:r>
            <a:r>
              <a:rPr sz="2600" dirty="0">
                <a:solidFill>
                  <a:srgbClr val="0070C0"/>
                </a:solidFill>
                <a:latin typeface="Times New Roman"/>
                <a:cs typeface="Times New Roman"/>
              </a:rPr>
              <a:t>може</a:t>
            </a:r>
            <a:r>
              <a:rPr sz="2600" spc="-45" dirty="0">
                <a:solidFill>
                  <a:srgbClr val="0070C0"/>
                </a:solidFill>
                <a:latin typeface="Times New Roman"/>
                <a:cs typeface="Times New Roman"/>
              </a:rPr>
              <a:t> </a:t>
            </a:r>
            <a:r>
              <a:rPr sz="2600" dirty="0">
                <a:solidFill>
                  <a:srgbClr val="0070C0"/>
                </a:solidFill>
                <a:latin typeface="Times New Roman"/>
                <a:cs typeface="Times New Roman"/>
              </a:rPr>
              <a:t>бути</a:t>
            </a:r>
            <a:r>
              <a:rPr sz="2600" spc="-50" dirty="0">
                <a:solidFill>
                  <a:srgbClr val="0070C0"/>
                </a:solidFill>
                <a:latin typeface="Times New Roman"/>
                <a:cs typeface="Times New Roman"/>
              </a:rPr>
              <a:t> </a:t>
            </a:r>
            <a:r>
              <a:rPr sz="2600" dirty="0">
                <a:solidFill>
                  <a:srgbClr val="0070C0"/>
                </a:solidFill>
                <a:latin typeface="Times New Roman"/>
                <a:cs typeface="Times New Roman"/>
              </a:rPr>
              <a:t>тільки</a:t>
            </a:r>
            <a:r>
              <a:rPr sz="2600" spc="-30" dirty="0">
                <a:solidFill>
                  <a:srgbClr val="0070C0"/>
                </a:solidFill>
                <a:latin typeface="Times New Roman"/>
                <a:cs typeface="Times New Roman"/>
              </a:rPr>
              <a:t> </a:t>
            </a:r>
            <a:r>
              <a:rPr sz="2600" dirty="0">
                <a:solidFill>
                  <a:srgbClr val="0070C0"/>
                </a:solidFill>
                <a:latin typeface="Times New Roman"/>
                <a:cs typeface="Times New Roman"/>
              </a:rPr>
              <a:t>ретроспективним,</a:t>
            </a:r>
            <a:r>
              <a:rPr sz="2600" spc="-60" dirty="0">
                <a:solidFill>
                  <a:srgbClr val="0070C0"/>
                </a:solidFill>
                <a:latin typeface="Times New Roman"/>
                <a:cs typeface="Times New Roman"/>
              </a:rPr>
              <a:t> </a:t>
            </a:r>
            <a:r>
              <a:rPr sz="2600" dirty="0">
                <a:solidFill>
                  <a:srgbClr val="0070C0"/>
                </a:solidFill>
                <a:latin typeface="Times New Roman"/>
                <a:cs typeface="Times New Roman"/>
              </a:rPr>
              <a:t>так</a:t>
            </a:r>
            <a:r>
              <a:rPr sz="2600" spc="-50" dirty="0">
                <a:solidFill>
                  <a:srgbClr val="0070C0"/>
                </a:solidFill>
                <a:latin typeface="Times New Roman"/>
                <a:cs typeface="Times New Roman"/>
              </a:rPr>
              <a:t> </a:t>
            </a:r>
            <a:r>
              <a:rPr sz="2600" spc="-25" dirty="0">
                <a:solidFill>
                  <a:srgbClr val="0070C0"/>
                </a:solidFill>
                <a:latin typeface="Times New Roman"/>
                <a:cs typeface="Times New Roman"/>
              </a:rPr>
              <a:t>як </a:t>
            </a:r>
            <a:r>
              <a:rPr sz="2600" dirty="0">
                <a:solidFill>
                  <a:srgbClr val="0070C0"/>
                </a:solidFill>
                <a:latin typeface="Times New Roman"/>
                <a:cs typeface="Times New Roman"/>
              </a:rPr>
              <a:t>проводиться</a:t>
            </a:r>
            <a:r>
              <a:rPr sz="2600" spc="-80" dirty="0">
                <a:solidFill>
                  <a:srgbClr val="0070C0"/>
                </a:solidFill>
                <a:latin typeface="Times New Roman"/>
                <a:cs typeface="Times New Roman"/>
              </a:rPr>
              <a:t> </a:t>
            </a:r>
            <a:r>
              <a:rPr sz="2600" dirty="0">
                <a:solidFill>
                  <a:srgbClr val="0070C0"/>
                </a:solidFill>
                <a:latin typeface="Times New Roman"/>
                <a:cs typeface="Times New Roman"/>
              </a:rPr>
              <a:t>на</a:t>
            </a:r>
            <a:r>
              <a:rPr sz="2600" spc="-55" dirty="0">
                <a:solidFill>
                  <a:srgbClr val="0070C0"/>
                </a:solidFill>
                <a:latin typeface="Times New Roman"/>
                <a:cs typeface="Times New Roman"/>
              </a:rPr>
              <a:t> </a:t>
            </a:r>
            <a:r>
              <a:rPr sz="2600" dirty="0">
                <a:solidFill>
                  <a:srgbClr val="0070C0"/>
                </a:solidFill>
                <a:latin typeface="Times New Roman"/>
                <a:cs typeface="Times New Roman"/>
              </a:rPr>
              <a:t>основі</a:t>
            </a:r>
            <a:r>
              <a:rPr sz="2600" spc="-45" dirty="0">
                <a:solidFill>
                  <a:srgbClr val="0070C0"/>
                </a:solidFill>
                <a:latin typeface="Times New Roman"/>
                <a:cs typeface="Times New Roman"/>
              </a:rPr>
              <a:t> </a:t>
            </a:r>
            <a:r>
              <a:rPr sz="2600" dirty="0">
                <a:solidFill>
                  <a:srgbClr val="0070C0"/>
                </a:solidFill>
                <a:latin typeface="Times New Roman"/>
                <a:cs typeface="Times New Roman"/>
              </a:rPr>
              <a:t>архівних</a:t>
            </a:r>
            <a:r>
              <a:rPr sz="2600" spc="-70" dirty="0">
                <a:solidFill>
                  <a:srgbClr val="0070C0"/>
                </a:solidFill>
                <a:latin typeface="Times New Roman"/>
                <a:cs typeface="Times New Roman"/>
              </a:rPr>
              <a:t> </a:t>
            </a:r>
            <a:r>
              <a:rPr sz="2600" dirty="0">
                <a:solidFill>
                  <a:srgbClr val="0070C0"/>
                </a:solidFill>
                <a:latin typeface="Times New Roman"/>
                <a:cs typeface="Times New Roman"/>
              </a:rPr>
              <a:t>даних.</a:t>
            </a:r>
            <a:r>
              <a:rPr sz="2600" spc="-60" dirty="0">
                <a:solidFill>
                  <a:srgbClr val="0070C0"/>
                </a:solidFill>
                <a:latin typeface="Times New Roman"/>
                <a:cs typeface="Times New Roman"/>
              </a:rPr>
              <a:t> </a:t>
            </a:r>
            <a:r>
              <a:rPr sz="2600" dirty="0">
                <a:solidFill>
                  <a:srgbClr val="0070C0"/>
                </a:solidFill>
                <a:latin typeface="Times New Roman"/>
                <a:cs typeface="Times New Roman"/>
              </a:rPr>
              <a:t>Найчастіше</a:t>
            </a:r>
            <a:r>
              <a:rPr sz="2600" spc="-70" dirty="0">
                <a:solidFill>
                  <a:srgbClr val="0070C0"/>
                </a:solidFill>
                <a:latin typeface="Times New Roman"/>
                <a:cs typeface="Times New Roman"/>
              </a:rPr>
              <a:t> </a:t>
            </a:r>
            <a:r>
              <a:rPr sz="2600" dirty="0">
                <a:solidFill>
                  <a:srgbClr val="0070C0"/>
                </a:solidFill>
                <a:latin typeface="Times New Roman"/>
                <a:cs typeface="Times New Roman"/>
              </a:rPr>
              <a:t>джерелом</a:t>
            </a:r>
            <a:r>
              <a:rPr sz="2600" spc="-40" dirty="0">
                <a:solidFill>
                  <a:srgbClr val="0070C0"/>
                </a:solidFill>
                <a:latin typeface="Times New Roman"/>
                <a:cs typeface="Times New Roman"/>
              </a:rPr>
              <a:t> </a:t>
            </a:r>
            <a:r>
              <a:rPr sz="2600" dirty="0">
                <a:solidFill>
                  <a:srgbClr val="0070C0"/>
                </a:solidFill>
                <a:latin typeface="Times New Roman"/>
                <a:cs typeface="Times New Roman"/>
              </a:rPr>
              <a:t>інформації</a:t>
            </a:r>
            <a:r>
              <a:rPr sz="2600" spc="-70" dirty="0">
                <a:solidFill>
                  <a:srgbClr val="0070C0"/>
                </a:solidFill>
                <a:latin typeface="Times New Roman"/>
                <a:cs typeface="Times New Roman"/>
              </a:rPr>
              <a:t> </a:t>
            </a:r>
            <a:r>
              <a:rPr sz="2600" spc="-50" dirty="0">
                <a:solidFill>
                  <a:srgbClr val="0070C0"/>
                </a:solidFill>
                <a:latin typeface="Times New Roman"/>
                <a:cs typeface="Times New Roman"/>
              </a:rPr>
              <a:t>в </a:t>
            </a:r>
            <a:r>
              <a:rPr sz="2600" dirty="0">
                <a:solidFill>
                  <a:srgbClr val="0070C0"/>
                </a:solidFill>
                <a:latin typeface="Times New Roman"/>
                <a:cs typeface="Times New Roman"/>
              </a:rPr>
              <a:t>дослідженнях</a:t>
            </a:r>
            <a:r>
              <a:rPr sz="2600" spc="-45" dirty="0">
                <a:solidFill>
                  <a:srgbClr val="0070C0"/>
                </a:solidFill>
                <a:latin typeface="Times New Roman"/>
                <a:cs typeface="Times New Roman"/>
              </a:rPr>
              <a:t> </a:t>
            </a:r>
            <a:r>
              <a:rPr sz="2600" spc="-10" dirty="0">
                <a:solidFill>
                  <a:srgbClr val="0070C0"/>
                </a:solidFill>
                <a:latin typeface="Times New Roman"/>
                <a:cs typeface="Times New Roman"/>
              </a:rPr>
              <a:t>випадок-контроль</a:t>
            </a:r>
            <a:r>
              <a:rPr sz="2600" spc="-80" dirty="0">
                <a:solidFill>
                  <a:srgbClr val="0070C0"/>
                </a:solidFill>
                <a:latin typeface="Times New Roman"/>
                <a:cs typeface="Times New Roman"/>
              </a:rPr>
              <a:t> </a:t>
            </a:r>
            <a:r>
              <a:rPr sz="2600" dirty="0">
                <a:solidFill>
                  <a:srgbClr val="0070C0"/>
                </a:solidFill>
                <a:latin typeface="Times New Roman"/>
                <a:cs typeface="Times New Roman"/>
              </a:rPr>
              <a:t>виступають</a:t>
            </a:r>
            <a:r>
              <a:rPr sz="2600" spc="-90" dirty="0">
                <a:solidFill>
                  <a:srgbClr val="0070C0"/>
                </a:solidFill>
                <a:latin typeface="Times New Roman"/>
                <a:cs typeface="Times New Roman"/>
              </a:rPr>
              <a:t> </a:t>
            </a:r>
            <a:r>
              <a:rPr sz="2600" dirty="0">
                <a:solidFill>
                  <a:srgbClr val="0070C0"/>
                </a:solidFill>
                <a:latin typeface="Times New Roman"/>
                <a:cs typeface="Times New Roman"/>
              </a:rPr>
              <a:t>історії</a:t>
            </a:r>
            <a:r>
              <a:rPr sz="2600" spc="-60" dirty="0">
                <a:solidFill>
                  <a:srgbClr val="0070C0"/>
                </a:solidFill>
                <a:latin typeface="Times New Roman"/>
                <a:cs typeface="Times New Roman"/>
              </a:rPr>
              <a:t> </a:t>
            </a:r>
            <a:r>
              <a:rPr sz="2600" dirty="0">
                <a:solidFill>
                  <a:srgbClr val="0070C0"/>
                </a:solidFill>
                <a:latin typeface="Times New Roman"/>
                <a:cs typeface="Times New Roman"/>
              </a:rPr>
              <a:t>хвороби,</a:t>
            </a:r>
            <a:r>
              <a:rPr sz="2600" spc="-80" dirty="0">
                <a:solidFill>
                  <a:srgbClr val="0070C0"/>
                </a:solidFill>
                <a:latin typeface="Times New Roman"/>
                <a:cs typeface="Times New Roman"/>
              </a:rPr>
              <a:t> </a:t>
            </a:r>
            <a:r>
              <a:rPr sz="2600" dirty="0">
                <a:solidFill>
                  <a:srgbClr val="0070C0"/>
                </a:solidFill>
                <a:latin typeface="Times New Roman"/>
                <a:cs typeface="Times New Roman"/>
              </a:rPr>
              <a:t>що</a:t>
            </a:r>
            <a:r>
              <a:rPr sz="2600" spc="-65" dirty="0">
                <a:solidFill>
                  <a:srgbClr val="0070C0"/>
                </a:solidFill>
                <a:latin typeface="Times New Roman"/>
                <a:cs typeface="Times New Roman"/>
              </a:rPr>
              <a:t> </a:t>
            </a:r>
            <a:r>
              <a:rPr sz="2600" spc="-10" dirty="0">
                <a:solidFill>
                  <a:srgbClr val="0070C0"/>
                </a:solidFill>
                <a:latin typeface="Times New Roman"/>
                <a:cs typeface="Times New Roman"/>
              </a:rPr>
              <a:t>знаходяться</a:t>
            </a:r>
            <a:r>
              <a:rPr sz="2600" spc="-90" dirty="0">
                <a:solidFill>
                  <a:srgbClr val="0070C0"/>
                </a:solidFill>
                <a:latin typeface="Times New Roman"/>
                <a:cs typeface="Times New Roman"/>
              </a:rPr>
              <a:t> </a:t>
            </a:r>
            <a:r>
              <a:rPr sz="2600" spc="-50" dirty="0">
                <a:solidFill>
                  <a:srgbClr val="0070C0"/>
                </a:solidFill>
                <a:latin typeface="Times New Roman"/>
                <a:cs typeface="Times New Roman"/>
              </a:rPr>
              <a:t>в </a:t>
            </a:r>
            <a:r>
              <a:rPr sz="2600" dirty="0">
                <a:solidFill>
                  <a:srgbClr val="0070C0"/>
                </a:solidFill>
                <a:latin typeface="Times New Roman"/>
                <a:cs typeface="Times New Roman"/>
              </a:rPr>
              <a:t>архівах</a:t>
            </a:r>
            <a:r>
              <a:rPr sz="2600" spc="-60" dirty="0">
                <a:solidFill>
                  <a:srgbClr val="0070C0"/>
                </a:solidFill>
                <a:latin typeface="Times New Roman"/>
                <a:cs typeface="Times New Roman"/>
              </a:rPr>
              <a:t> </a:t>
            </a:r>
            <a:r>
              <a:rPr sz="2600" dirty="0">
                <a:solidFill>
                  <a:srgbClr val="0070C0"/>
                </a:solidFill>
                <a:latin typeface="Times New Roman"/>
                <a:cs typeface="Times New Roman"/>
              </a:rPr>
              <a:t>медичних</a:t>
            </a:r>
            <a:r>
              <a:rPr sz="2600" spc="-25" dirty="0">
                <a:solidFill>
                  <a:srgbClr val="0070C0"/>
                </a:solidFill>
                <a:latin typeface="Times New Roman"/>
                <a:cs typeface="Times New Roman"/>
              </a:rPr>
              <a:t> </a:t>
            </a:r>
            <a:r>
              <a:rPr sz="2600" dirty="0">
                <a:solidFill>
                  <a:srgbClr val="0070C0"/>
                </a:solidFill>
                <a:latin typeface="Times New Roman"/>
                <a:cs typeface="Times New Roman"/>
              </a:rPr>
              <a:t>установ,</a:t>
            </a:r>
            <a:r>
              <a:rPr sz="2600" spc="-55" dirty="0">
                <a:solidFill>
                  <a:srgbClr val="0070C0"/>
                </a:solidFill>
                <a:latin typeface="Times New Roman"/>
                <a:cs typeface="Times New Roman"/>
              </a:rPr>
              <a:t> </a:t>
            </a:r>
            <a:r>
              <a:rPr sz="2600" dirty="0">
                <a:solidFill>
                  <a:srgbClr val="0070C0"/>
                </a:solidFill>
                <a:latin typeface="Times New Roman"/>
                <a:cs typeface="Times New Roman"/>
              </a:rPr>
              <a:t>спогади</a:t>
            </a:r>
            <a:r>
              <a:rPr sz="2600" spc="-60" dirty="0">
                <a:solidFill>
                  <a:srgbClr val="0070C0"/>
                </a:solidFill>
                <a:latin typeface="Times New Roman"/>
                <a:cs typeface="Times New Roman"/>
              </a:rPr>
              <a:t> </a:t>
            </a:r>
            <a:r>
              <a:rPr sz="2600" dirty="0">
                <a:solidFill>
                  <a:srgbClr val="0070C0"/>
                </a:solidFill>
                <a:latin typeface="Times New Roman"/>
                <a:cs typeface="Times New Roman"/>
              </a:rPr>
              <a:t>пацієнтів</a:t>
            </a:r>
            <a:r>
              <a:rPr sz="2600" spc="-40" dirty="0">
                <a:solidFill>
                  <a:srgbClr val="0070C0"/>
                </a:solidFill>
                <a:latin typeface="Times New Roman"/>
                <a:cs typeface="Times New Roman"/>
              </a:rPr>
              <a:t> </a:t>
            </a:r>
            <a:r>
              <a:rPr sz="2600" dirty="0">
                <a:solidFill>
                  <a:srgbClr val="0070C0"/>
                </a:solidFill>
                <a:latin typeface="Times New Roman"/>
                <a:cs typeface="Times New Roman"/>
              </a:rPr>
              <a:t>або</a:t>
            </a:r>
            <a:r>
              <a:rPr sz="2600" spc="-35" dirty="0">
                <a:solidFill>
                  <a:srgbClr val="0070C0"/>
                </a:solidFill>
                <a:latin typeface="Times New Roman"/>
                <a:cs typeface="Times New Roman"/>
              </a:rPr>
              <a:t> </a:t>
            </a:r>
            <a:r>
              <a:rPr sz="2600" dirty="0">
                <a:solidFill>
                  <a:srgbClr val="0070C0"/>
                </a:solidFill>
                <a:latin typeface="Times New Roman"/>
                <a:cs typeface="Times New Roman"/>
              </a:rPr>
              <a:t>їх</a:t>
            </a:r>
            <a:r>
              <a:rPr sz="2600" spc="-25" dirty="0">
                <a:solidFill>
                  <a:srgbClr val="0070C0"/>
                </a:solidFill>
                <a:latin typeface="Times New Roman"/>
                <a:cs typeface="Times New Roman"/>
              </a:rPr>
              <a:t> </a:t>
            </a:r>
            <a:r>
              <a:rPr sz="2600" dirty="0">
                <a:solidFill>
                  <a:srgbClr val="0070C0"/>
                </a:solidFill>
                <a:latin typeface="Times New Roman"/>
                <a:cs typeface="Times New Roman"/>
              </a:rPr>
              <a:t>родичів</a:t>
            </a:r>
            <a:r>
              <a:rPr sz="2600" spc="-35" dirty="0">
                <a:solidFill>
                  <a:srgbClr val="0070C0"/>
                </a:solidFill>
                <a:latin typeface="Times New Roman"/>
                <a:cs typeface="Times New Roman"/>
              </a:rPr>
              <a:t> </a:t>
            </a:r>
            <a:r>
              <a:rPr sz="2600" dirty="0">
                <a:solidFill>
                  <a:srgbClr val="0070C0"/>
                </a:solidFill>
                <a:latin typeface="Times New Roman"/>
                <a:cs typeface="Times New Roman"/>
              </a:rPr>
              <a:t>в</a:t>
            </a:r>
            <a:r>
              <a:rPr sz="2600" spc="-35" dirty="0">
                <a:solidFill>
                  <a:srgbClr val="0070C0"/>
                </a:solidFill>
                <a:latin typeface="Times New Roman"/>
                <a:cs typeface="Times New Roman"/>
              </a:rPr>
              <a:t> </a:t>
            </a:r>
            <a:r>
              <a:rPr sz="2600" dirty="0">
                <a:solidFill>
                  <a:srgbClr val="0070C0"/>
                </a:solidFill>
                <a:latin typeface="Times New Roman"/>
                <a:cs typeface="Times New Roman"/>
              </a:rPr>
              <a:t>рамках</a:t>
            </a:r>
            <a:r>
              <a:rPr sz="2600" spc="-40" dirty="0">
                <a:solidFill>
                  <a:srgbClr val="0070C0"/>
                </a:solidFill>
                <a:latin typeface="Times New Roman"/>
                <a:cs typeface="Times New Roman"/>
              </a:rPr>
              <a:t> </a:t>
            </a:r>
            <a:r>
              <a:rPr sz="2600" spc="-10" dirty="0">
                <a:solidFill>
                  <a:srgbClr val="0070C0"/>
                </a:solidFill>
                <a:latin typeface="Times New Roman"/>
                <a:cs typeface="Times New Roman"/>
              </a:rPr>
              <a:t>інтерв’ю </a:t>
            </a:r>
            <a:r>
              <a:rPr sz="2600" dirty="0">
                <a:solidFill>
                  <a:srgbClr val="0070C0"/>
                </a:solidFill>
                <a:latin typeface="Times New Roman"/>
                <a:cs typeface="Times New Roman"/>
              </a:rPr>
              <a:t>або</a:t>
            </a:r>
            <a:r>
              <a:rPr sz="2600" spc="-15" dirty="0">
                <a:solidFill>
                  <a:srgbClr val="0070C0"/>
                </a:solidFill>
                <a:latin typeface="Times New Roman"/>
                <a:cs typeface="Times New Roman"/>
              </a:rPr>
              <a:t> </a:t>
            </a:r>
            <a:r>
              <a:rPr sz="2600" dirty="0">
                <a:solidFill>
                  <a:srgbClr val="0070C0"/>
                </a:solidFill>
                <a:latin typeface="Times New Roman"/>
                <a:cs typeface="Times New Roman"/>
              </a:rPr>
              <a:t>за</a:t>
            </a:r>
            <a:r>
              <a:rPr sz="2600" spc="-20" dirty="0">
                <a:solidFill>
                  <a:srgbClr val="0070C0"/>
                </a:solidFill>
                <a:latin typeface="Times New Roman"/>
                <a:cs typeface="Times New Roman"/>
              </a:rPr>
              <a:t> результатами</a:t>
            </a:r>
            <a:r>
              <a:rPr sz="2600" spc="-70" dirty="0">
                <a:solidFill>
                  <a:srgbClr val="0070C0"/>
                </a:solidFill>
                <a:latin typeface="Times New Roman"/>
                <a:cs typeface="Times New Roman"/>
              </a:rPr>
              <a:t> </a:t>
            </a:r>
            <a:r>
              <a:rPr sz="2600" spc="-10" dirty="0">
                <a:solidFill>
                  <a:srgbClr val="0070C0"/>
                </a:solidFill>
                <a:latin typeface="Times New Roman"/>
                <a:cs typeface="Times New Roman"/>
              </a:rPr>
              <a:t>анкетування</a:t>
            </a:r>
            <a:endParaRPr sz="2600" dirty="0">
              <a:solidFill>
                <a:srgbClr val="0070C0"/>
              </a:solidFill>
              <a:latin typeface="Times New Roman"/>
              <a:cs typeface="Times New Roman"/>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63396" y="1158239"/>
            <a:ext cx="9639300" cy="1873250"/>
          </a:xfrm>
          <a:custGeom>
            <a:avLst/>
            <a:gdLst/>
            <a:ahLst/>
            <a:cxnLst/>
            <a:rect l="l" t="t" r="r" b="b"/>
            <a:pathLst>
              <a:path w="9639300" h="1873250">
                <a:moveTo>
                  <a:pt x="9639300" y="0"/>
                </a:moveTo>
                <a:lnTo>
                  <a:pt x="0" y="0"/>
                </a:lnTo>
                <a:lnTo>
                  <a:pt x="0" y="1872995"/>
                </a:lnTo>
                <a:lnTo>
                  <a:pt x="9639300" y="1872995"/>
                </a:lnTo>
                <a:lnTo>
                  <a:pt x="9639300" y="0"/>
                </a:lnTo>
                <a:close/>
              </a:path>
            </a:pathLst>
          </a:custGeom>
          <a:solidFill>
            <a:srgbClr val="CCDDE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 name="object 3"/>
          <p:cNvSpPr txBox="1"/>
          <p:nvPr/>
        </p:nvSpPr>
        <p:spPr>
          <a:xfrm>
            <a:off x="2172461" y="1871598"/>
            <a:ext cx="7820025" cy="3911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400" b="1" i="0" u="none" strike="noStrike" kern="0" cap="none" spc="0" normalizeH="0" baseline="0" noProof="0" dirty="0">
                <a:ln>
                  <a:noFill/>
                </a:ln>
                <a:solidFill>
                  <a:srgbClr val="0D0D0D"/>
                </a:solidFill>
                <a:effectLst/>
                <a:uLnTx/>
                <a:uFillTx/>
                <a:latin typeface="Arial"/>
                <a:cs typeface="Arial"/>
              </a:rPr>
              <a:t>Дослідження</a:t>
            </a:r>
            <a:r>
              <a:rPr kumimoji="0" sz="2400" b="1" i="0" u="none" strike="noStrike" kern="0" cap="none" spc="-90" normalizeH="0" baseline="0" noProof="0" dirty="0">
                <a:ln>
                  <a:noFill/>
                </a:ln>
                <a:solidFill>
                  <a:srgbClr val="0D0D0D"/>
                </a:solidFill>
                <a:effectLst/>
                <a:uLnTx/>
                <a:uFillTx/>
                <a:latin typeface="Arial"/>
                <a:cs typeface="Arial"/>
              </a:rPr>
              <a:t> </a:t>
            </a:r>
            <a:r>
              <a:rPr kumimoji="0" sz="2400" b="1" i="0" u="none" strike="noStrike" kern="0" cap="none" spc="-10" normalizeH="0" baseline="0" noProof="0" dirty="0">
                <a:ln>
                  <a:noFill/>
                </a:ln>
                <a:solidFill>
                  <a:srgbClr val="0D0D0D"/>
                </a:solidFill>
                <a:effectLst/>
                <a:uLnTx/>
                <a:uFillTx/>
                <a:latin typeface="Arial"/>
                <a:cs typeface="Arial"/>
              </a:rPr>
              <a:t>випадок-</a:t>
            </a:r>
            <a:r>
              <a:rPr kumimoji="0" sz="2400" b="1" i="0" u="none" strike="noStrike" kern="0" cap="none" spc="0" normalizeH="0" baseline="0" noProof="0" dirty="0">
                <a:ln>
                  <a:noFill/>
                </a:ln>
                <a:solidFill>
                  <a:srgbClr val="0D0D0D"/>
                </a:solidFill>
                <a:effectLst/>
                <a:uLnTx/>
                <a:uFillTx/>
                <a:latin typeface="Arial"/>
                <a:cs typeface="Arial"/>
              </a:rPr>
              <a:t>контроль</a:t>
            </a:r>
            <a:r>
              <a:rPr kumimoji="0" sz="2400" b="1" i="0" u="none" strike="noStrike" kern="0" cap="none" spc="-90" normalizeH="0" baseline="0" noProof="0" dirty="0">
                <a:ln>
                  <a:noFill/>
                </a:ln>
                <a:solidFill>
                  <a:srgbClr val="0D0D0D"/>
                </a:solidFill>
                <a:effectLst/>
                <a:uLnTx/>
                <a:uFillTx/>
                <a:latin typeface="Arial"/>
                <a:cs typeface="Arial"/>
              </a:rPr>
              <a:t> </a:t>
            </a:r>
            <a:r>
              <a:rPr kumimoji="0" sz="2400" b="1" i="1" u="none" strike="noStrike" kern="0" cap="none" spc="-10" normalizeH="0" baseline="0" noProof="0" dirty="0">
                <a:ln>
                  <a:noFill/>
                </a:ln>
                <a:solidFill>
                  <a:srgbClr val="0D0D0D"/>
                </a:solidFill>
                <a:effectLst/>
                <a:uLnTx/>
                <a:uFillTx/>
                <a:latin typeface="Arial"/>
                <a:cs typeface="Arial"/>
              </a:rPr>
              <a:t>(ретроспективне)</a:t>
            </a:r>
            <a:endParaRPr kumimoji="0" sz="2400" b="0" i="0" u="none" strike="noStrike" kern="0" cap="none" spc="0" normalizeH="0" baseline="0" noProof="0">
              <a:ln>
                <a:noFill/>
              </a:ln>
              <a:solidFill>
                <a:sysClr val="windowText" lastClr="000000"/>
              </a:solidFill>
              <a:effectLst/>
              <a:uLnTx/>
              <a:uFillTx/>
              <a:latin typeface="Arial"/>
              <a:cs typeface="Arial"/>
            </a:endParaRPr>
          </a:p>
        </p:txBody>
      </p:sp>
      <p:grpSp>
        <p:nvGrpSpPr>
          <p:cNvPr id="4" name="object 4"/>
          <p:cNvGrpSpPr/>
          <p:nvPr/>
        </p:nvGrpSpPr>
        <p:grpSpPr>
          <a:xfrm>
            <a:off x="1255775" y="3023616"/>
            <a:ext cx="9654540" cy="2959735"/>
            <a:chOff x="1255775" y="3023616"/>
            <a:chExt cx="9654540" cy="2959735"/>
          </a:xfrm>
        </p:grpSpPr>
        <p:sp>
          <p:nvSpPr>
            <p:cNvPr id="5" name="object 5"/>
            <p:cNvSpPr/>
            <p:nvPr/>
          </p:nvSpPr>
          <p:spPr>
            <a:xfrm>
              <a:off x="1263395" y="3031236"/>
              <a:ext cx="9639300" cy="2944495"/>
            </a:xfrm>
            <a:custGeom>
              <a:avLst/>
              <a:gdLst/>
              <a:ahLst/>
              <a:cxnLst/>
              <a:rect l="l" t="t" r="r" b="b"/>
              <a:pathLst>
                <a:path w="9639300" h="2944495">
                  <a:moveTo>
                    <a:pt x="9639300" y="0"/>
                  </a:moveTo>
                  <a:lnTo>
                    <a:pt x="0" y="0"/>
                  </a:lnTo>
                  <a:lnTo>
                    <a:pt x="0" y="2944367"/>
                  </a:lnTo>
                  <a:lnTo>
                    <a:pt x="9639300" y="2944367"/>
                  </a:lnTo>
                  <a:lnTo>
                    <a:pt x="9639300" y="0"/>
                  </a:lnTo>
                  <a:close/>
                </a:path>
              </a:pathLst>
            </a:custGeom>
            <a:solidFill>
              <a:srgbClr val="E8ECF4">
                <a:alpha val="89802"/>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p:nvPr/>
          </p:nvSpPr>
          <p:spPr>
            <a:xfrm>
              <a:off x="1263395" y="3031236"/>
              <a:ext cx="9639300" cy="2944495"/>
            </a:xfrm>
            <a:custGeom>
              <a:avLst/>
              <a:gdLst/>
              <a:ahLst/>
              <a:cxnLst/>
              <a:rect l="l" t="t" r="r" b="b"/>
              <a:pathLst>
                <a:path w="9639300" h="2944495">
                  <a:moveTo>
                    <a:pt x="0" y="2944367"/>
                  </a:moveTo>
                  <a:lnTo>
                    <a:pt x="9639300" y="2944367"/>
                  </a:lnTo>
                  <a:lnTo>
                    <a:pt x="9639300" y="0"/>
                  </a:lnTo>
                  <a:lnTo>
                    <a:pt x="0" y="0"/>
                  </a:lnTo>
                  <a:lnTo>
                    <a:pt x="0" y="2944367"/>
                  </a:lnTo>
                  <a:close/>
                </a:path>
              </a:pathLst>
            </a:custGeom>
            <a:ln w="15240">
              <a:solidFill>
                <a:srgbClr val="CAD4E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7" name="object 7"/>
          <p:cNvSpPr txBox="1"/>
          <p:nvPr/>
        </p:nvSpPr>
        <p:spPr>
          <a:xfrm>
            <a:off x="1346072" y="3073653"/>
            <a:ext cx="9143365" cy="2696210"/>
          </a:xfrm>
          <a:prstGeom prst="rect">
            <a:avLst/>
          </a:prstGeom>
        </p:spPr>
        <p:txBody>
          <a:bodyPr vert="horz" wrap="square" lIns="0" tIns="12700" rIns="0" bIns="0" rtlCol="0">
            <a:spAutoFit/>
          </a:bodyPr>
          <a:lstStyle/>
          <a:p>
            <a:pPr marL="184150" marR="0" lvl="0" indent="-171450" defTabSz="914400" eaLnBrk="1" fontAlgn="auto" latinLnBrk="0" hangingPunct="1">
              <a:lnSpc>
                <a:spcPct val="100000"/>
              </a:lnSpc>
              <a:spcBef>
                <a:spcPts val="100"/>
              </a:spcBef>
              <a:spcAft>
                <a:spcPts val="0"/>
              </a:spcAft>
              <a:buClrTx/>
              <a:buSzTx/>
              <a:buFont typeface="Microsoft Sans Serif"/>
              <a:buChar char="•"/>
              <a:tabLst>
                <a:tab pos="184150" algn="l"/>
              </a:tabLst>
              <a:defRPr/>
            </a:pPr>
            <a:r>
              <a:rPr kumimoji="0" sz="1800" b="1" i="0" u="none" strike="noStrike" kern="0" cap="none" spc="0" normalizeH="0" baseline="0" noProof="0" dirty="0">
                <a:ln>
                  <a:noFill/>
                </a:ln>
                <a:solidFill>
                  <a:sysClr val="windowText" lastClr="000000"/>
                </a:solidFill>
                <a:effectLst/>
                <a:uLnTx/>
                <a:uFillTx/>
                <a:latin typeface="Arial"/>
                <a:cs typeface="Arial"/>
              </a:rPr>
              <a:t>Основна</a:t>
            </a:r>
            <a:r>
              <a:rPr kumimoji="0" sz="1800" b="1" i="0" u="none" strike="noStrike" kern="0" cap="none" spc="-7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та</a:t>
            </a:r>
            <a:r>
              <a:rPr kumimoji="0" sz="1800" b="1" i="0" u="none" strike="noStrike" kern="0" cap="none" spc="-30"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контрольна</a:t>
            </a:r>
            <a:r>
              <a:rPr kumimoji="0" sz="1800" b="1" i="0" u="none" strike="noStrike" kern="0" cap="none" spc="-5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групи</a:t>
            </a:r>
            <a:r>
              <a:rPr kumimoji="0" sz="1800" b="1" i="0" u="none" strike="noStrike" kern="0" cap="none" spc="-4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пацієнтів</a:t>
            </a:r>
            <a:r>
              <a:rPr kumimoji="0" sz="1800" b="1" i="0" u="none" strike="noStrike" kern="0" cap="none" spc="-45"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відносяться</a:t>
            </a:r>
            <a:r>
              <a:rPr kumimoji="0" sz="1800" b="1" i="0" u="none" strike="noStrike" kern="0" cap="none" spc="-3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до</a:t>
            </a:r>
            <a:r>
              <a:rPr kumimoji="0" sz="1800" b="1" i="0" u="none" strike="noStrike" kern="0" cap="none" spc="-6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тієї</a:t>
            </a:r>
            <a:r>
              <a:rPr kumimoji="0" sz="1800" b="1" i="0" u="none" strike="noStrike" kern="0" cap="none" spc="-5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ж</a:t>
            </a:r>
            <a:r>
              <a:rPr kumimoji="0" sz="1800" b="1" i="0" u="none" strike="noStrike" kern="0" cap="none" spc="-5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популяції</a:t>
            </a:r>
            <a:r>
              <a:rPr kumimoji="0" sz="1800" b="1" i="0" u="none" strike="noStrike" kern="0" cap="none" spc="-60"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ризику</a:t>
            </a:r>
            <a:endParaRPr kumimoji="0" sz="1800" b="0" i="0" u="none" strike="noStrike" kern="0" cap="none" spc="0" normalizeH="0" baseline="0" noProof="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125"/>
              </a:spcBef>
              <a:spcAft>
                <a:spcPts val="0"/>
              </a:spcAft>
              <a:buClrTx/>
              <a:buSzTx/>
              <a:buFont typeface="Microsoft Sans Serif"/>
              <a:buChar char="•"/>
              <a:tabLst/>
              <a:defRPr/>
            </a:pPr>
            <a:endParaRPr kumimoji="0" sz="1800" b="0" i="0" u="none" strike="noStrike" kern="0" cap="none" spc="0" normalizeH="0" baseline="0" noProof="0">
              <a:ln>
                <a:noFill/>
              </a:ln>
              <a:solidFill>
                <a:sysClr val="windowText" lastClr="000000"/>
              </a:solidFill>
              <a:effectLst/>
              <a:uLnTx/>
              <a:uFillTx/>
              <a:latin typeface="Arial"/>
              <a:cs typeface="Arial"/>
            </a:endParaRPr>
          </a:p>
          <a:p>
            <a:pPr marL="184150" marR="0" lvl="0" indent="-171450" defTabSz="914400" eaLnBrk="1" fontAlgn="auto" latinLnBrk="0" hangingPunct="1">
              <a:lnSpc>
                <a:spcPct val="100000"/>
              </a:lnSpc>
              <a:spcBef>
                <a:spcPts val="5"/>
              </a:spcBef>
              <a:spcAft>
                <a:spcPts val="0"/>
              </a:spcAft>
              <a:buClrTx/>
              <a:buSzTx/>
              <a:buFont typeface="Microsoft Sans Serif"/>
              <a:buChar char="•"/>
              <a:tabLst>
                <a:tab pos="184150" algn="l"/>
              </a:tabLst>
              <a:defRPr/>
            </a:pPr>
            <a:r>
              <a:rPr kumimoji="0" sz="1800" b="1" i="0" u="none" strike="noStrike" kern="0" cap="none" spc="0" normalizeH="0" baseline="0" noProof="0" dirty="0">
                <a:ln>
                  <a:noFill/>
                </a:ln>
                <a:solidFill>
                  <a:sysClr val="windowText" lastClr="000000"/>
                </a:solidFill>
                <a:effectLst/>
                <a:uLnTx/>
                <a:uFillTx/>
                <a:latin typeface="Arial"/>
                <a:cs typeface="Arial"/>
              </a:rPr>
              <a:t>Основна</a:t>
            </a:r>
            <a:r>
              <a:rPr kumimoji="0" sz="1800" b="1" i="0" u="none" strike="noStrike" kern="0" cap="none" spc="-8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і</a:t>
            </a:r>
            <a:r>
              <a:rPr kumimoji="0" sz="1800" b="1" i="0" u="none" strike="noStrike" kern="0" cap="none" spc="-65"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контрольна</a:t>
            </a:r>
            <a:r>
              <a:rPr kumimoji="0" sz="1800" b="1" i="0" u="none" strike="noStrike" kern="0" cap="none" spc="-4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групи</a:t>
            </a:r>
            <a:r>
              <a:rPr kumimoji="0" sz="1800" b="1" i="0" u="none" strike="noStrike" kern="0" cap="none" spc="-5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повинні</a:t>
            </a:r>
            <a:r>
              <a:rPr kumimoji="0" sz="1800" b="1" i="0" u="none" strike="noStrike" kern="0" cap="none" spc="-80"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однаково</a:t>
            </a:r>
            <a:r>
              <a:rPr kumimoji="0" sz="1800" b="1" i="0" u="none" strike="noStrike" kern="0" cap="none" spc="-7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піддаватися</a:t>
            </a:r>
            <a:r>
              <a:rPr kumimoji="0" sz="1800" b="1" i="0" u="none" strike="noStrike" kern="0" cap="none" spc="-30"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впливу</a:t>
            </a:r>
            <a:endParaRPr kumimoji="0" sz="1800" b="0" i="0" u="none" strike="noStrike" kern="0" cap="none" spc="0" normalizeH="0" baseline="0" noProof="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965"/>
              </a:spcBef>
              <a:spcAft>
                <a:spcPts val="0"/>
              </a:spcAft>
              <a:buClrTx/>
              <a:buSzTx/>
              <a:buFont typeface="Microsoft Sans Serif"/>
              <a:buChar char="•"/>
              <a:tabLst/>
              <a:defRPr/>
            </a:pPr>
            <a:endParaRPr kumimoji="0" sz="1800" b="0" i="0" u="none" strike="noStrike" kern="0" cap="none" spc="0" normalizeH="0" baseline="0" noProof="0">
              <a:ln>
                <a:noFill/>
              </a:ln>
              <a:solidFill>
                <a:sysClr val="windowText" lastClr="000000"/>
              </a:solidFill>
              <a:effectLst/>
              <a:uLnTx/>
              <a:uFillTx/>
              <a:latin typeface="Arial"/>
              <a:cs typeface="Arial"/>
            </a:endParaRPr>
          </a:p>
          <a:p>
            <a:pPr marL="184150" marR="0" lvl="0" indent="-171450" defTabSz="914400" eaLnBrk="1" fontAlgn="auto" latinLnBrk="0" hangingPunct="1">
              <a:lnSpc>
                <a:spcPct val="100000"/>
              </a:lnSpc>
              <a:spcBef>
                <a:spcPts val="0"/>
              </a:spcBef>
              <a:spcAft>
                <a:spcPts val="0"/>
              </a:spcAft>
              <a:buClrTx/>
              <a:buSzTx/>
              <a:buFont typeface="Microsoft Sans Serif"/>
              <a:buChar char="•"/>
              <a:tabLst>
                <a:tab pos="184150" algn="l"/>
              </a:tabLst>
              <a:defRPr/>
            </a:pPr>
            <a:r>
              <a:rPr kumimoji="0" sz="1800" b="1" i="0" u="none" strike="noStrike" kern="0" cap="none" spc="0" normalizeH="0" baseline="0" noProof="0" dirty="0">
                <a:ln>
                  <a:noFill/>
                </a:ln>
                <a:solidFill>
                  <a:sysClr val="windowText" lastClr="000000"/>
                </a:solidFill>
                <a:effectLst/>
                <a:uLnTx/>
                <a:uFillTx/>
                <a:latin typeface="Arial"/>
                <a:cs typeface="Arial"/>
              </a:rPr>
              <a:t>Вплив</a:t>
            </a:r>
            <a:r>
              <a:rPr kumimoji="0" sz="1800" b="1" i="0" u="none" strike="noStrike" kern="0" cap="none" spc="-65"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вимірюється</a:t>
            </a:r>
            <a:r>
              <a:rPr kumimoji="0" sz="1800" b="1" i="0" u="none" strike="noStrike" kern="0" cap="none" spc="-25"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однаково</a:t>
            </a:r>
            <a:r>
              <a:rPr kumimoji="0" sz="1800" b="1" i="0" u="none" strike="noStrike" kern="0" cap="none" spc="-5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в</a:t>
            </a:r>
            <a:r>
              <a:rPr kumimoji="0" sz="1800" b="1" i="0" u="none" strike="noStrike" kern="0" cap="none" spc="-6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обох</a:t>
            </a:r>
            <a:r>
              <a:rPr kumimoji="0" sz="1800" b="1" i="0" u="none" strike="noStrike" kern="0" cap="none" spc="-65"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групах</a:t>
            </a:r>
            <a:endParaRPr kumimoji="0" sz="1800" b="0" i="0" u="none" strike="noStrike" kern="0" cap="none" spc="0" normalizeH="0" baseline="0" noProof="0">
              <a:ln>
                <a:noFill/>
              </a:ln>
              <a:solidFill>
                <a:sysClr val="windowText" lastClr="000000"/>
              </a:solidFill>
              <a:effectLst/>
              <a:uLnTx/>
              <a:uFillTx/>
              <a:latin typeface="Arial"/>
              <a:cs typeface="Arial"/>
            </a:endParaRPr>
          </a:p>
          <a:p>
            <a:pPr marL="184785" marR="0" lvl="0" indent="0" defTabSz="914400" eaLnBrk="1" fontAlgn="auto" latinLnBrk="0" hangingPunct="1">
              <a:lnSpc>
                <a:spcPct val="100000"/>
              </a:lnSpc>
              <a:spcBef>
                <a:spcPts val="935"/>
              </a:spcBef>
              <a:spcAft>
                <a:spcPts val="0"/>
              </a:spcAft>
              <a:buClrTx/>
              <a:buSzTx/>
              <a:buFontTx/>
              <a:buNone/>
              <a:tabLst/>
              <a:defRPr/>
            </a:pPr>
            <a:r>
              <a:rPr kumimoji="0" sz="1800" b="1" i="0" u="sng" strike="noStrike" kern="0" cap="none" spc="0" normalizeH="0" baseline="0" noProof="0" dirty="0">
                <a:ln>
                  <a:noFill/>
                </a:ln>
                <a:solidFill>
                  <a:sysClr val="windowText" lastClr="000000"/>
                </a:solidFill>
                <a:effectLst/>
                <a:uLnTx/>
                <a:uFill>
                  <a:solidFill>
                    <a:srgbClr val="000000"/>
                  </a:solidFill>
                </a:uFill>
                <a:latin typeface="Arial"/>
                <a:cs typeface="Arial"/>
              </a:rPr>
              <a:t>Випадок</a:t>
            </a:r>
            <a:r>
              <a:rPr kumimoji="0" sz="1800" b="1" i="0" u="sng" strike="noStrike" kern="0" cap="none" spc="-50" normalizeH="0" baseline="0" noProof="0" dirty="0">
                <a:ln>
                  <a:noFill/>
                </a:ln>
                <a:solidFill>
                  <a:sysClr val="windowText" lastClr="000000"/>
                </a:solidFill>
                <a:effectLst/>
                <a:uLnTx/>
                <a:uFill>
                  <a:solidFill>
                    <a:srgbClr val="000000"/>
                  </a:solidFill>
                </a:uFill>
                <a:latin typeface="Arial"/>
                <a:cs typeface="Arial"/>
              </a:rPr>
              <a:t>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a:t>
            </a:r>
            <a:r>
              <a:rPr kumimoji="0" sz="1800" b="0" i="0" u="none" strike="noStrike" kern="0" cap="none" spc="-2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наявність</a:t>
            </a:r>
            <a:r>
              <a:rPr kumimoji="0" sz="1800" b="0" i="0" u="none" strike="noStrike" kern="0" cap="none" spc="-30"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захворювання</a:t>
            </a:r>
            <a:r>
              <a:rPr kumimoji="0" sz="1800" b="0" i="0" u="none" strike="noStrike" kern="0" cap="none" spc="-20"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або</a:t>
            </a:r>
            <a:r>
              <a:rPr kumimoji="0" sz="1800" b="0" i="0" u="none" strike="noStrike" kern="0" cap="none" spc="-2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результату</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a:p>
            <a:pPr marL="184785" marR="0" lvl="0" indent="0" defTabSz="914400" eaLnBrk="1" fontAlgn="auto" latinLnBrk="0" hangingPunct="1">
              <a:lnSpc>
                <a:spcPct val="100000"/>
              </a:lnSpc>
              <a:spcBef>
                <a:spcPts val="950"/>
              </a:spcBef>
              <a:spcAft>
                <a:spcPts val="0"/>
              </a:spcAft>
              <a:buClrTx/>
              <a:buSzTx/>
              <a:buFontTx/>
              <a:buNone/>
              <a:tabLst/>
              <a:defRPr/>
            </a:pPr>
            <a:r>
              <a:rPr kumimoji="0" sz="1800" b="1" i="0" u="sng" strike="noStrike" kern="0" cap="none" spc="0" normalizeH="0" baseline="0" noProof="0" dirty="0">
                <a:ln>
                  <a:noFill/>
                </a:ln>
                <a:solidFill>
                  <a:sysClr val="windowText" lastClr="000000"/>
                </a:solidFill>
                <a:effectLst/>
                <a:uLnTx/>
                <a:uFill>
                  <a:solidFill>
                    <a:srgbClr val="000000"/>
                  </a:solidFill>
                </a:uFill>
                <a:latin typeface="Arial"/>
                <a:cs typeface="Arial"/>
              </a:rPr>
              <a:t>Контроль</a:t>
            </a:r>
            <a:r>
              <a:rPr kumimoji="0" sz="1800" b="1" i="0" u="none" strike="noStrike" kern="0" cap="none" spc="-70"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a:t>
            </a:r>
            <a:r>
              <a:rPr kumimoji="0" sz="18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відсутність</a:t>
            </a:r>
            <a:r>
              <a:rPr kumimoji="0" sz="18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захворювання</a:t>
            </a:r>
            <a:r>
              <a:rPr kumimoji="0" sz="18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0" normalizeH="0" baseline="0" noProof="0" dirty="0">
                <a:ln>
                  <a:noFill/>
                </a:ln>
                <a:solidFill>
                  <a:sysClr val="windowText" lastClr="000000"/>
                </a:solidFill>
                <a:effectLst/>
                <a:uLnTx/>
                <a:uFillTx/>
                <a:latin typeface="Microsoft Sans Serif"/>
                <a:cs typeface="Microsoft Sans Serif"/>
              </a:rPr>
              <a:t>або</a:t>
            </a:r>
            <a:r>
              <a:rPr kumimoji="0" sz="18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1800" b="0" i="0" u="none" strike="noStrike" kern="0" cap="none" spc="-10" normalizeH="0" baseline="0" noProof="0" dirty="0">
                <a:ln>
                  <a:noFill/>
                </a:ln>
                <a:solidFill>
                  <a:sysClr val="windowText" lastClr="000000"/>
                </a:solidFill>
                <a:effectLst/>
                <a:uLnTx/>
                <a:uFillTx/>
                <a:latin typeface="Microsoft Sans Serif"/>
                <a:cs typeface="Microsoft Sans Serif"/>
              </a:rPr>
              <a:t>результату</a:t>
            </a:r>
            <a:endParaRPr kumimoji="0" sz="1800" b="0" i="0" u="none" strike="noStrike" kern="0" cap="none" spc="0" normalizeH="0" baseline="0" noProof="0">
              <a:ln>
                <a:noFill/>
              </a:ln>
              <a:solidFill>
                <a:sysClr val="windowText" lastClr="000000"/>
              </a:solidFill>
              <a:effectLst/>
              <a:uLnTx/>
              <a:uFillTx/>
              <a:latin typeface="Microsoft Sans Serif"/>
              <a:cs typeface="Microsoft Sans Serif"/>
            </a:endParaRPr>
          </a:p>
          <a:p>
            <a:pPr marL="184785" marR="0" lvl="0" indent="0" defTabSz="914400" eaLnBrk="1" fontAlgn="auto" latinLnBrk="0" hangingPunct="1">
              <a:lnSpc>
                <a:spcPct val="100000"/>
              </a:lnSpc>
              <a:spcBef>
                <a:spcPts val="950"/>
              </a:spcBef>
              <a:spcAft>
                <a:spcPts val="0"/>
              </a:spcAft>
              <a:buClrTx/>
              <a:buSzTx/>
              <a:buFontTx/>
              <a:buNone/>
              <a:tabLst/>
              <a:defRPr/>
            </a:pPr>
            <a:r>
              <a:rPr kumimoji="0" sz="1800" b="0" i="1" u="none" strike="noStrike" kern="0" cap="none" spc="0" normalizeH="0" baseline="0" noProof="0" dirty="0">
                <a:ln>
                  <a:noFill/>
                </a:ln>
                <a:solidFill>
                  <a:sysClr val="windowText" lastClr="000000"/>
                </a:solidFill>
                <a:effectLst/>
                <a:uLnTx/>
                <a:uFillTx/>
                <a:latin typeface="Arial"/>
                <a:cs typeface="Arial"/>
              </a:rPr>
              <a:t>(Ретроспективно</a:t>
            </a:r>
            <a:r>
              <a:rPr kumimoji="0" sz="1800" b="0" i="1" u="none" strike="noStrike" kern="0" cap="none" spc="-30" normalizeH="0" baseline="0" noProof="0" dirty="0">
                <a:ln>
                  <a:noFill/>
                </a:ln>
                <a:solidFill>
                  <a:sysClr val="windowText" lastClr="000000"/>
                </a:solidFill>
                <a:effectLst/>
                <a:uLnTx/>
                <a:uFillTx/>
                <a:latin typeface="Arial"/>
                <a:cs typeface="Arial"/>
              </a:rPr>
              <a:t> </a:t>
            </a:r>
            <a:r>
              <a:rPr kumimoji="0" sz="1800" b="0" i="1" u="none" strike="noStrike" kern="0" cap="none" spc="0" normalizeH="0" baseline="0" noProof="0" dirty="0">
                <a:ln>
                  <a:noFill/>
                </a:ln>
                <a:solidFill>
                  <a:sysClr val="windowText" lastClr="000000"/>
                </a:solidFill>
                <a:effectLst/>
                <a:uLnTx/>
                <a:uFillTx/>
                <a:latin typeface="Arial"/>
                <a:cs typeface="Arial"/>
              </a:rPr>
              <a:t>оцінюють</a:t>
            </a:r>
            <a:r>
              <a:rPr kumimoji="0" sz="1800" b="0" i="1" u="none" strike="noStrike" kern="0" cap="none" spc="-70" normalizeH="0" baseline="0" noProof="0" dirty="0">
                <a:ln>
                  <a:noFill/>
                </a:ln>
                <a:solidFill>
                  <a:sysClr val="windowText" lastClr="000000"/>
                </a:solidFill>
                <a:effectLst/>
                <a:uLnTx/>
                <a:uFillTx/>
                <a:latin typeface="Arial"/>
                <a:cs typeface="Arial"/>
              </a:rPr>
              <a:t> </a:t>
            </a:r>
            <a:r>
              <a:rPr kumimoji="0" sz="1800" b="0" i="1" u="none" strike="noStrike" kern="0" cap="none" spc="0" normalizeH="0" baseline="0" noProof="0" dirty="0">
                <a:ln>
                  <a:noFill/>
                </a:ln>
                <a:solidFill>
                  <a:sysClr val="windowText" lastClr="000000"/>
                </a:solidFill>
                <a:effectLst/>
                <a:uLnTx/>
                <a:uFillTx/>
                <a:latin typeface="Arial"/>
                <a:cs typeface="Arial"/>
              </a:rPr>
              <a:t>причини</a:t>
            </a:r>
            <a:r>
              <a:rPr kumimoji="0" sz="1800" b="0" i="1" u="none" strike="noStrike" kern="0" cap="none" spc="-65" normalizeH="0" baseline="0" noProof="0" dirty="0">
                <a:ln>
                  <a:noFill/>
                </a:ln>
                <a:solidFill>
                  <a:sysClr val="windowText" lastClr="000000"/>
                </a:solidFill>
                <a:effectLst/>
                <a:uLnTx/>
                <a:uFillTx/>
                <a:latin typeface="Arial"/>
                <a:cs typeface="Arial"/>
              </a:rPr>
              <a:t> </a:t>
            </a:r>
            <a:r>
              <a:rPr kumimoji="0" sz="1800" b="0" i="1" u="none" strike="noStrike" kern="0" cap="none" spc="0" normalizeH="0" baseline="0" noProof="0" dirty="0">
                <a:ln>
                  <a:noFill/>
                </a:ln>
                <a:solidFill>
                  <a:sysClr val="windowText" lastClr="000000"/>
                </a:solidFill>
                <a:effectLst/>
                <a:uLnTx/>
                <a:uFillTx/>
                <a:latin typeface="Arial"/>
                <a:cs typeface="Arial"/>
              </a:rPr>
              <a:t>або</a:t>
            </a:r>
            <a:r>
              <a:rPr kumimoji="0" sz="1800" b="0" i="1" u="none" strike="noStrike" kern="0" cap="none" spc="-65" normalizeH="0" baseline="0" noProof="0" dirty="0">
                <a:ln>
                  <a:noFill/>
                </a:ln>
                <a:solidFill>
                  <a:sysClr val="windowText" lastClr="000000"/>
                </a:solidFill>
                <a:effectLst/>
                <a:uLnTx/>
                <a:uFillTx/>
                <a:latin typeface="Arial"/>
                <a:cs typeface="Arial"/>
              </a:rPr>
              <a:t> </a:t>
            </a:r>
            <a:r>
              <a:rPr kumimoji="0" sz="1800" b="0" i="1" u="none" strike="noStrike" kern="0" cap="none" spc="0" normalizeH="0" baseline="0" noProof="0" dirty="0">
                <a:ln>
                  <a:noFill/>
                </a:ln>
                <a:solidFill>
                  <a:sysClr val="windowText" lastClr="000000"/>
                </a:solidFill>
                <a:effectLst/>
                <a:uLnTx/>
                <a:uFillTx/>
                <a:latin typeface="Arial"/>
                <a:cs typeface="Arial"/>
              </a:rPr>
              <a:t>фактори</a:t>
            </a:r>
            <a:r>
              <a:rPr kumimoji="0" sz="1800" b="0" i="1" u="none" strike="noStrike" kern="0" cap="none" spc="-50" normalizeH="0" baseline="0" noProof="0" dirty="0">
                <a:ln>
                  <a:noFill/>
                </a:ln>
                <a:solidFill>
                  <a:sysClr val="windowText" lastClr="000000"/>
                </a:solidFill>
                <a:effectLst/>
                <a:uLnTx/>
                <a:uFillTx/>
                <a:latin typeface="Arial"/>
                <a:cs typeface="Arial"/>
              </a:rPr>
              <a:t> </a:t>
            </a:r>
            <a:r>
              <a:rPr kumimoji="0" sz="1800" b="0" i="1" u="none" strike="noStrike" kern="0" cap="none" spc="-10" normalizeH="0" baseline="0" noProof="0" dirty="0">
                <a:ln>
                  <a:noFill/>
                </a:ln>
                <a:solidFill>
                  <a:sysClr val="windowText" lastClr="000000"/>
                </a:solidFill>
                <a:effectLst/>
                <a:uLnTx/>
                <a:uFillTx/>
                <a:latin typeface="Arial"/>
                <a:cs typeface="Arial"/>
              </a:rPr>
              <a:t>захворювання)</a:t>
            </a:r>
            <a:endParaRPr kumimoji="0" sz="1800" b="0" i="0" u="none" strike="noStrike" kern="0" cap="none" spc="0" normalizeH="0" baseline="0" noProof="0">
              <a:ln>
                <a:noFill/>
              </a:ln>
              <a:solidFill>
                <a:sysClr val="windowText" lastClr="000000"/>
              </a:solidFill>
              <a:effectLst/>
              <a:uLnTx/>
              <a:uFillTx/>
              <a:latin typeface="Arial"/>
              <a:cs typeface="Arial"/>
            </a:endParaRPr>
          </a:p>
        </p:txBody>
      </p:sp>
      <p:sp>
        <p:nvSpPr>
          <p:cNvPr id="8" name="object 8"/>
          <p:cNvSpPr txBox="1">
            <a:spLocks noGrp="1"/>
          </p:cNvSpPr>
          <p:nvPr>
            <p:ph type="title"/>
          </p:nvPr>
        </p:nvSpPr>
        <p:spPr>
          <a:prstGeom prst="rect">
            <a:avLst/>
          </a:prstGeom>
        </p:spPr>
        <p:txBody>
          <a:bodyPr vert="horz" wrap="square" lIns="0" tIns="12065" rIns="0" bIns="0" rtlCol="0">
            <a:spAutoFit/>
          </a:bodyPr>
          <a:lstStyle/>
          <a:p>
            <a:pPr marL="1086485">
              <a:lnSpc>
                <a:spcPct val="100000"/>
              </a:lnSpc>
              <a:spcBef>
                <a:spcPts val="95"/>
              </a:spcBef>
            </a:pPr>
            <a:r>
              <a:rPr dirty="0"/>
              <a:t>Типи</a:t>
            </a:r>
            <a:r>
              <a:rPr spc="-150" dirty="0"/>
              <a:t> </a:t>
            </a:r>
            <a:r>
              <a:rPr spc="-10" dirty="0"/>
              <a:t>досліджень</a:t>
            </a:r>
          </a:p>
        </p:txBody>
      </p:sp>
      <p:pic>
        <p:nvPicPr>
          <p:cNvPr id="9" name="object 9"/>
          <p:cNvPicPr/>
          <p:nvPr/>
        </p:nvPicPr>
        <p:blipFill>
          <a:blip r:embed="rId2" cstate="print"/>
          <a:stretch>
            <a:fillRect/>
          </a:stretch>
        </p:blipFill>
        <p:spPr>
          <a:xfrm>
            <a:off x="379475" y="210311"/>
            <a:ext cx="883919" cy="586740"/>
          </a:xfrm>
          <a:prstGeom prst="rect">
            <a:avLst/>
          </a:prstGeom>
        </p:spPr>
      </p:pic>
      <p:sp>
        <p:nvSpPr>
          <p:cNvPr id="10" name="object 10"/>
          <p:cNvSpPr txBox="1"/>
          <p:nvPr/>
        </p:nvSpPr>
        <p:spPr>
          <a:xfrm>
            <a:off x="10267950" y="261873"/>
            <a:ext cx="1310005" cy="26924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600" b="0" i="1" u="none" strike="noStrike" kern="0" cap="none" spc="-10" normalizeH="0" baseline="0" noProof="0" dirty="0">
                <a:ln>
                  <a:noFill/>
                </a:ln>
                <a:solidFill>
                  <a:sysClr val="windowText" lastClr="000000"/>
                </a:solidFill>
                <a:effectLst/>
                <a:uLnTx/>
                <a:uFillTx/>
                <a:latin typeface="Arial"/>
                <a:cs typeface="Arial"/>
              </a:rPr>
              <a:t>Продовження</a:t>
            </a:r>
            <a:endParaRPr kumimoji="0" sz="1600" b="0" i="0" u="none" strike="noStrike" kern="0" cap="none" spc="0" normalizeH="0" baseline="0" noProof="0">
              <a:ln>
                <a:noFill/>
              </a:ln>
              <a:solidFill>
                <a:sysClr val="windowText" lastClr="000000"/>
              </a:solidFill>
              <a:effectLst/>
              <a:uLnTx/>
              <a:uFillTx/>
              <a:latin typeface="Arial"/>
              <a:cs typeface="Arial"/>
            </a:endParaRPr>
          </a:p>
        </p:txBody>
      </p:sp>
    </p:spTree>
    <p:extLst>
      <p:ext uri="{BB962C8B-B14F-4D97-AF65-F5344CB8AC3E}">
        <p14:creationId xmlns:p14="http://schemas.microsoft.com/office/powerpoint/2010/main" val="16851896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52852" y="324688"/>
            <a:ext cx="8526780" cy="1301115"/>
          </a:xfrm>
          <a:prstGeom prst="rect">
            <a:avLst/>
          </a:prstGeom>
        </p:spPr>
        <p:txBody>
          <a:bodyPr vert="horz" wrap="square" lIns="0" tIns="89535" rIns="0" bIns="0" rtlCol="0">
            <a:spAutoFit/>
          </a:bodyPr>
          <a:lstStyle/>
          <a:p>
            <a:pPr marL="2117725" marR="5080" indent="-2105025">
              <a:lnSpc>
                <a:spcPts val="4750"/>
              </a:lnSpc>
              <a:spcBef>
                <a:spcPts val="705"/>
              </a:spcBef>
            </a:pPr>
            <a:r>
              <a:rPr sz="2800" b="0" i="0" dirty="0">
                <a:solidFill>
                  <a:srgbClr val="0070C0"/>
                </a:solidFill>
                <a:latin typeface="Times New Roman"/>
                <a:cs typeface="Times New Roman"/>
              </a:rPr>
              <a:t>Алгоритм</a:t>
            </a:r>
            <a:r>
              <a:rPr sz="2800" b="0" i="0" spc="-175" dirty="0">
                <a:solidFill>
                  <a:srgbClr val="0070C0"/>
                </a:solidFill>
                <a:latin typeface="Times New Roman"/>
                <a:cs typeface="Times New Roman"/>
              </a:rPr>
              <a:t> </a:t>
            </a:r>
            <a:r>
              <a:rPr sz="2800" b="0" i="0" spc="-20" dirty="0">
                <a:solidFill>
                  <a:srgbClr val="0070C0"/>
                </a:solidFill>
                <a:latin typeface="Times New Roman"/>
                <a:cs typeface="Times New Roman"/>
              </a:rPr>
              <a:t>вибіркового</a:t>
            </a:r>
            <a:r>
              <a:rPr sz="2800" b="0" i="0" spc="-180" dirty="0">
                <a:solidFill>
                  <a:srgbClr val="0070C0"/>
                </a:solidFill>
                <a:latin typeface="Times New Roman"/>
                <a:cs typeface="Times New Roman"/>
              </a:rPr>
              <a:t> </a:t>
            </a:r>
            <a:r>
              <a:rPr sz="2800" b="0" i="0" spc="-10" dirty="0">
                <a:solidFill>
                  <a:srgbClr val="0070C0"/>
                </a:solidFill>
                <a:latin typeface="Times New Roman"/>
                <a:cs typeface="Times New Roman"/>
              </a:rPr>
              <a:t>дослідження випадок-контроль</a:t>
            </a:r>
            <a:endParaRPr sz="2800" dirty="0">
              <a:solidFill>
                <a:srgbClr val="0070C0"/>
              </a:solidFill>
              <a:latin typeface="Times New Roman"/>
              <a:cs typeface="Times New Roman"/>
            </a:endParaRPr>
          </a:p>
        </p:txBody>
      </p:sp>
      <p:pic>
        <p:nvPicPr>
          <p:cNvPr id="3" name="object 3"/>
          <p:cNvPicPr/>
          <p:nvPr/>
        </p:nvPicPr>
        <p:blipFill>
          <a:blip r:embed="rId2" cstate="print"/>
          <a:stretch>
            <a:fillRect/>
          </a:stretch>
        </p:blipFill>
        <p:spPr>
          <a:xfrm>
            <a:off x="838200" y="1932431"/>
            <a:ext cx="10600943" cy="4104132"/>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79932" y="958596"/>
            <a:ext cx="10261600" cy="5215255"/>
            <a:chOff x="979932" y="958596"/>
            <a:chExt cx="10261600" cy="5215255"/>
          </a:xfrm>
        </p:grpSpPr>
        <p:sp>
          <p:nvSpPr>
            <p:cNvPr id="3" name="object 3"/>
            <p:cNvSpPr/>
            <p:nvPr/>
          </p:nvSpPr>
          <p:spPr>
            <a:xfrm>
              <a:off x="987552" y="958596"/>
              <a:ext cx="10246360" cy="1445260"/>
            </a:xfrm>
            <a:custGeom>
              <a:avLst/>
              <a:gdLst/>
              <a:ahLst/>
              <a:cxnLst/>
              <a:rect l="l" t="t" r="r" b="b"/>
              <a:pathLst>
                <a:path w="10246360" h="1445260">
                  <a:moveTo>
                    <a:pt x="0" y="1444752"/>
                  </a:moveTo>
                  <a:lnTo>
                    <a:pt x="10245852" y="1444752"/>
                  </a:lnTo>
                  <a:lnTo>
                    <a:pt x="10245852" y="0"/>
                  </a:lnTo>
                  <a:lnTo>
                    <a:pt x="0" y="0"/>
                  </a:lnTo>
                  <a:lnTo>
                    <a:pt x="0" y="1444752"/>
                  </a:lnTo>
                  <a:close/>
                </a:path>
              </a:pathLst>
            </a:custGeom>
            <a:solidFill>
              <a:srgbClr val="CCDDE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p:nvPr/>
          </p:nvSpPr>
          <p:spPr>
            <a:xfrm>
              <a:off x="987552" y="2403348"/>
              <a:ext cx="10246360" cy="3763010"/>
            </a:xfrm>
            <a:custGeom>
              <a:avLst/>
              <a:gdLst/>
              <a:ahLst/>
              <a:cxnLst/>
              <a:rect l="l" t="t" r="r" b="b"/>
              <a:pathLst>
                <a:path w="10246360" h="3763010">
                  <a:moveTo>
                    <a:pt x="10245852" y="0"/>
                  </a:moveTo>
                  <a:lnTo>
                    <a:pt x="0" y="0"/>
                  </a:lnTo>
                  <a:lnTo>
                    <a:pt x="0" y="3762755"/>
                  </a:lnTo>
                  <a:lnTo>
                    <a:pt x="10245852" y="3762755"/>
                  </a:lnTo>
                  <a:lnTo>
                    <a:pt x="10245852" y="0"/>
                  </a:lnTo>
                  <a:close/>
                </a:path>
              </a:pathLst>
            </a:custGeom>
            <a:solidFill>
              <a:srgbClr val="E8ECF4">
                <a:alpha val="89802"/>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p:nvPr/>
          </p:nvSpPr>
          <p:spPr>
            <a:xfrm>
              <a:off x="987552" y="2403348"/>
              <a:ext cx="10246360" cy="3763010"/>
            </a:xfrm>
            <a:custGeom>
              <a:avLst/>
              <a:gdLst/>
              <a:ahLst/>
              <a:cxnLst/>
              <a:rect l="l" t="t" r="r" b="b"/>
              <a:pathLst>
                <a:path w="10246360" h="3763010">
                  <a:moveTo>
                    <a:pt x="0" y="3762755"/>
                  </a:moveTo>
                  <a:lnTo>
                    <a:pt x="10245852" y="3762755"/>
                  </a:lnTo>
                  <a:lnTo>
                    <a:pt x="10245852" y="0"/>
                  </a:lnTo>
                  <a:lnTo>
                    <a:pt x="0" y="0"/>
                  </a:lnTo>
                  <a:lnTo>
                    <a:pt x="0" y="3762755"/>
                  </a:lnTo>
                  <a:close/>
                </a:path>
              </a:pathLst>
            </a:custGeom>
            <a:ln w="15240">
              <a:solidFill>
                <a:srgbClr val="CAD4E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6" name="object 6"/>
          <p:cNvSpPr txBox="1"/>
          <p:nvPr/>
        </p:nvSpPr>
        <p:spPr>
          <a:xfrm>
            <a:off x="1017219" y="1671573"/>
            <a:ext cx="8894445" cy="3361054"/>
          </a:xfrm>
          <a:prstGeom prst="rect">
            <a:avLst/>
          </a:prstGeom>
        </p:spPr>
        <p:txBody>
          <a:bodyPr vert="horz" wrap="square" lIns="0" tIns="12700" rIns="0" bIns="0" rtlCol="0">
            <a:spAutoFit/>
          </a:bodyPr>
          <a:lstStyle/>
          <a:p>
            <a:pPr marL="2009139" marR="0" lvl="0" indent="0" defTabSz="914400" eaLnBrk="1" fontAlgn="auto" latinLnBrk="0" hangingPunct="1">
              <a:lnSpc>
                <a:spcPct val="100000"/>
              </a:lnSpc>
              <a:spcBef>
                <a:spcPts val="100"/>
              </a:spcBef>
              <a:spcAft>
                <a:spcPts val="0"/>
              </a:spcAft>
              <a:buClrTx/>
              <a:buSzTx/>
              <a:buFontTx/>
              <a:buNone/>
              <a:tabLst/>
              <a:defRPr/>
            </a:pPr>
            <a:r>
              <a:rPr kumimoji="0" sz="2400" b="1" i="0" u="none" strike="noStrike" kern="0" cap="none" spc="0" normalizeH="0" baseline="0" noProof="0" dirty="0">
                <a:ln>
                  <a:noFill/>
                </a:ln>
                <a:solidFill>
                  <a:sysClr val="windowText" lastClr="000000"/>
                </a:solidFill>
                <a:effectLst/>
                <a:uLnTx/>
                <a:uFillTx/>
                <a:latin typeface="Arial"/>
                <a:cs typeface="Arial"/>
              </a:rPr>
              <a:t>Моніторинг:</a:t>
            </a:r>
            <a:r>
              <a:rPr kumimoji="0" sz="2400" b="1" i="0" u="none" strike="noStrike" kern="0" cap="none" spc="-25" normalizeH="0" baseline="0" noProof="0" dirty="0">
                <a:ln>
                  <a:noFill/>
                </a:ln>
                <a:solidFill>
                  <a:sysClr val="windowText" lastClr="000000"/>
                </a:solidFill>
                <a:effectLst/>
                <a:uLnTx/>
                <a:uFillTx/>
                <a:latin typeface="Arial"/>
                <a:cs typeface="Arial"/>
              </a:rPr>
              <a:t> </a:t>
            </a:r>
            <a:r>
              <a:rPr kumimoji="0" sz="2400" b="1" i="0" u="none" strike="noStrike" kern="0" cap="none" spc="0" normalizeH="0" baseline="0" noProof="0" dirty="0">
                <a:ln>
                  <a:noFill/>
                </a:ln>
                <a:solidFill>
                  <a:sysClr val="windowText" lastClr="000000"/>
                </a:solidFill>
                <a:effectLst/>
                <a:uLnTx/>
                <a:uFillTx/>
                <a:latin typeface="Arial"/>
                <a:cs typeface="Arial"/>
              </a:rPr>
              <a:t>стаціонарний</a:t>
            </a:r>
            <a:r>
              <a:rPr kumimoji="0" sz="2400" b="1" i="0" u="none" strike="noStrike" kern="0" cap="none" spc="-20" normalizeH="0" baseline="0" noProof="0" dirty="0">
                <a:ln>
                  <a:noFill/>
                </a:ln>
                <a:solidFill>
                  <a:sysClr val="windowText" lastClr="000000"/>
                </a:solidFill>
                <a:effectLst/>
                <a:uLnTx/>
                <a:uFillTx/>
                <a:latin typeface="Arial"/>
                <a:cs typeface="Arial"/>
              </a:rPr>
              <a:t> </a:t>
            </a:r>
            <a:r>
              <a:rPr kumimoji="0" sz="2400" b="1" i="0" u="none" strike="noStrike" kern="0" cap="none" spc="0" normalizeH="0" baseline="0" noProof="0" dirty="0">
                <a:ln>
                  <a:noFill/>
                </a:ln>
                <a:solidFill>
                  <a:sysClr val="windowText" lastClr="000000"/>
                </a:solidFill>
                <a:effectLst/>
                <a:uLnTx/>
                <a:uFillTx/>
                <a:latin typeface="Arial"/>
                <a:cs typeface="Arial"/>
              </a:rPr>
              <a:t>і</a:t>
            </a:r>
            <a:r>
              <a:rPr kumimoji="0" sz="2400" b="1" i="0" u="none" strike="noStrike" kern="0" cap="none" spc="-40" normalizeH="0" baseline="0" noProof="0" dirty="0">
                <a:ln>
                  <a:noFill/>
                </a:ln>
                <a:solidFill>
                  <a:sysClr val="windowText" lastClr="000000"/>
                </a:solidFill>
                <a:effectLst/>
                <a:uLnTx/>
                <a:uFillTx/>
                <a:latin typeface="Arial"/>
                <a:cs typeface="Arial"/>
              </a:rPr>
              <a:t> </a:t>
            </a:r>
            <a:r>
              <a:rPr kumimoji="0" sz="2400" b="1" i="0" u="none" strike="noStrike" kern="0" cap="none" spc="-10" normalizeH="0" baseline="0" noProof="0" dirty="0">
                <a:ln>
                  <a:noFill/>
                </a:ln>
                <a:solidFill>
                  <a:sysClr val="windowText" lastClr="000000"/>
                </a:solidFill>
                <a:effectLst/>
                <a:uLnTx/>
                <a:uFillTx/>
                <a:latin typeface="Arial"/>
                <a:cs typeface="Arial"/>
              </a:rPr>
              <a:t>рецептурний</a:t>
            </a:r>
            <a:endParaRPr kumimoji="0" sz="2400" b="0" i="0" u="none" strike="noStrike" kern="0" cap="none" spc="0" normalizeH="0" baseline="0" noProof="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969"/>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Arial"/>
              <a:cs typeface="Arial"/>
            </a:endParaRPr>
          </a:p>
          <a:p>
            <a:pPr marL="240665" marR="0" lvl="0" indent="-227965" defTabSz="914400" eaLnBrk="1" fontAlgn="auto" latinLnBrk="0" hangingPunct="1">
              <a:lnSpc>
                <a:spcPts val="2235"/>
              </a:lnSpc>
              <a:spcBef>
                <a:spcPts val="0"/>
              </a:spcBef>
              <a:spcAft>
                <a:spcPts val="0"/>
              </a:spcAft>
              <a:buClrTx/>
              <a:buSzTx/>
              <a:buFont typeface="Microsoft Sans Serif"/>
              <a:buChar char="•"/>
              <a:tabLst>
                <a:tab pos="240665" algn="l"/>
              </a:tabLst>
              <a:defRPr/>
            </a:pPr>
            <a:r>
              <a:rPr kumimoji="0" sz="2000" b="1" i="0" u="none" strike="noStrike" kern="0" cap="none" spc="-10" normalizeH="0" baseline="0" noProof="0" dirty="0">
                <a:ln>
                  <a:noFill/>
                </a:ln>
                <a:solidFill>
                  <a:sysClr val="windowText" lastClr="000000"/>
                </a:solidFill>
                <a:effectLst/>
                <a:uLnTx/>
                <a:uFillTx/>
                <a:latin typeface="Arial"/>
                <a:cs typeface="Arial"/>
              </a:rPr>
              <a:t>Стаціонарний:</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41300" marR="5080" lvl="1" indent="154305" defTabSz="914400" eaLnBrk="1" fontAlgn="auto" latinLnBrk="0" hangingPunct="1">
              <a:lnSpc>
                <a:spcPts val="2080"/>
              </a:lnSpc>
              <a:spcBef>
                <a:spcPts val="170"/>
              </a:spcBef>
              <a:spcAft>
                <a:spcPts val="0"/>
              </a:spcAft>
              <a:buClrTx/>
              <a:buSzTx/>
              <a:buFont typeface="Arial"/>
              <a:buChar char="-"/>
              <a:tabLst>
                <a:tab pos="395605" algn="l"/>
              </a:tabLst>
              <a:defRPr/>
            </a:pP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Система</a:t>
            </a:r>
            <a:r>
              <a:rPr kumimoji="0" sz="20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збору</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записів</a:t>
            </a:r>
            <a:r>
              <a:rPr kumimoji="0" sz="20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даних</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у</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відділеннях</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стаціонару</a:t>
            </a:r>
            <a:r>
              <a:rPr kumimoji="0" sz="2000" b="0" i="0" u="none" strike="noStrike" kern="0" cap="none" spc="-5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або</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медичними працівниками</a:t>
            </a:r>
            <a:r>
              <a:rPr kumimoji="0" sz="20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в</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стаціонарних</a:t>
            </a:r>
            <a:r>
              <a:rPr kumimoji="0" sz="2000" b="0" i="0" u="none" strike="noStrike" kern="0" cap="none" spc="-6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або</a:t>
            </a:r>
            <a:r>
              <a:rPr kumimoji="0" sz="2000" b="0" i="0" u="none" strike="noStrike" kern="0" cap="none" spc="-5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амбулаторних</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умовах</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395605" marR="0" lvl="1" indent="-154305" defTabSz="914400" eaLnBrk="1" fontAlgn="auto" latinLnBrk="0" hangingPunct="1">
              <a:lnSpc>
                <a:spcPts val="2045"/>
              </a:lnSpc>
              <a:spcBef>
                <a:spcPts val="0"/>
              </a:spcBef>
              <a:spcAft>
                <a:spcPts val="0"/>
              </a:spcAft>
              <a:buClrTx/>
              <a:buSzTx/>
              <a:buFont typeface="Arial"/>
              <a:buChar char="-"/>
              <a:tabLst>
                <a:tab pos="395605" algn="l"/>
              </a:tabLst>
              <a:defRPr/>
            </a:pP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Монітори</a:t>
            </a:r>
            <a:r>
              <a:rPr kumimoji="0" sz="2000" b="0" i="0" u="none" strike="noStrike" kern="0" cap="none" spc="-3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документують</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важливу</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інформацію</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про</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явищах</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і</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впливи</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 ЛЗ</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0" marR="0" lvl="1" indent="0" defTabSz="914400" eaLnBrk="1" fontAlgn="auto" latinLnBrk="0" hangingPunct="1">
              <a:lnSpc>
                <a:spcPct val="100000"/>
              </a:lnSpc>
              <a:spcBef>
                <a:spcPts val="170"/>
              </a:spcBef>
              <a:spcAft>
                <a:spcPts val="0"/>
              </a:spcAft>
              <a:buClrTx/>
              <a:buSzTx/>
              <a:buFont typeface="Arial"/>
              <a:buChar char="-"/>
              <a:tabLst/>
              <a:defRPr/>
            </a:pP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240665" marR="0" lvl="0" indent="-227965" defTabSz="914400" eaLnBrk="1" fontAlgn="auto" latinLnBrk="0" hangingPunct="1">
              <a:lnSpc>
                <a:spcPts val="2235"/>
              </a:lnSpc>
              <a:spcBef>
                <a:spcPts val="0"/>
              </a:spcBef>
              <a:spcAft>
                <a:spcPts val="0"/>
              </a:spcAft>
              <a:buClrTx/>
              <a:buSzTx/>
              <a:buFont typeface="Microsoft Sans Serif"/>
              <a:buChar char="•"/>
              <a:tabLst>
                <a:tab pos="240665" algn="l"/>
              </a:tabLst>
              <a:defRPr/>
            </a:pPr>
            <a:r>
              <a:rPr kumimoji="0" sz="2000" b="1" i="0" u="none" strike="noStrike" kern="0" cap="none" spc="-10" normalizeH="0" baseline="0" noProof="0" dirty="0">
                <a:ln>
                  <a:noFill/>
                </a:ln>
                <a:solidFill>
                  <a:sysClr val="windowText" lastClr="000000"/>
                </a:solidFill>
                <a:effectLst/>
                <a:uLnTx/>
                <a:uFillTx/>
                <a:latin typeface="Arial"/>
                <a:cs typeface="Arial"/>
              </a:rPr>
              <a:t>Рецептурний</a:t>
            </a:r>
            <a:endParaRPr kumimoji="0" sz="2000" b="0" i="0" u="none" strike="noStrike" kern="0" cap="none" spc="0" normalizeH="0" baseline="0" noProof="0">
              <a:ln>
                <a:noFill/>
              </a:ln>
              <a:solidFill>
                <a:sysClr val="windowText" lastClr="000000"/>
              </a:solidFill>
              <a:effectLst/>
              <a:uLnTx/>
              <a:uFillTx/>
              <a:latin typeface="Arial"/>
              <a:cs typeface="Arial"/>
            </a:endParaRPr>
          </a:p>
          <a:p>
            <a:pPr marL="395605" marR="0" lvl="1" indent="-154305" defTabSz="914400" eaLnBrk="1" fontAlgn="auto" latinLnBrk="0" hangingPunct="1">
              <a:lnSpc>
                <a:spcPts val="2070"/>
              </a:lnSpc>
              <a:spcBef>
                <a:spcPts val="0"/>
              </a:spcBef>
              <a:spcAft>
                <a:spcPts val="0"/>
              </a:spcAft>
              <a:buClrTx/>
              <a:buSzTx/>
              <a:buFont typeface="Arial"/>
              <a:buChar char="-"/>
              <a:tabLst>
                <a:tab pos="395605" algn="l"/>
              </a:tabLst>
              <a:defRPr/>
            </a:pP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Пацієнтів</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ідентифікують</a:t>
            </a:r>
            <a:r>
              <a:rPr kumimoji="0" sz="2000" b="0" i="0" u="none" strike="noStrike" kern="0" cap="none" spc="-3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за</a:t>
            </a:r>
            <a:r>
              <a:rPr kumimoji="0" sz="2000" b="0" i="0" u="none" strike="noStrike" kern="0" cap="none" spc="-5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електронними</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даними</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395605" marR="0" lvl="1" indent="-154305" defTabSz="914400" eaLnBrk="1" fontAlgn="auto" latinLnBrk="0" hangingPunct="1">
              <a:lnSpc>
                <a:spcPts val="2070"/>
              </a:lnSpc>
              <a:spcBef>
                <a:spcPts val="0"/>
              </a:spcBef>
              <a:spcAft>
                <a:spcPts val="0"/>
              </a:spcAft>
              <a:buClrTx/>
              <a:buSzTx/>
              <a:buFont typeface="Arial"/>
              <a:buChar char="-"/>
              <a:tabLst>
                <a:tab pos="395605" algn="l"/>
              </a:tabLst>
              <a:defRPr/>
            </a:pP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Використовуються</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контрольні</a:t>
            </a:r>
            <a:r>
              <a:rPr kumimoji="0" sz="2000" b="0" i="0" u="none" strike="noStrike" kern="0" cap="none" spc="-1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опитувальники</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для</a:t>
            </a:r>
            <a:r>
              <a:rPr kumimoji="0" sz="2000" b="0" i="0" u="none" strike="noStrike" kern="0" cap="none" spc="-1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лікарів</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395605" marR="0" lvl="1" indent="-154305" defTabSz="914400" eaLnBrk="1" fontAlgn="auto" latinLnBrk="0" hangingPunct="1">
              <a:lnSpc>
                <a:spcPts val="2230"/>
              </a:lnSpc>
              <a:spcBef>
                <a:spcPts val="0"/>
              </a:spcBef>
              <a:spcAft>
                <a:spcPts val="0"/>
              </a:spcAft>
              <a:buClrTx/>
              <a:buSzTx/>
              <a:buFont typeface="Arial"/>
              <a:buChar char="-"/>
              <a:tabLst>
                <a:tab pos="395605" algn="l"/>
              </a:tabLst>
              <a:defRPr/>
            </a:pP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Обмеження</a:t>
            </a:r>
            <a:r>
              <a:rPr kumimoji="0" sz="2000" b="0" i="0" u="none" strike="noStrike" kern="0" cap="none" spc="-7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неповна</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відповідь</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на</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питання</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
        <p:nvSpPr>
          <p:cNvPr id="7" name="object 7"/>
          <p:cNvSpPr txBox="1">
            <a:spLocks noGrp="1"/>
          </p:cNvSpPr>
          <p:nvPr>
            <p:ph type="title"/>
          </p:nvPr>
        </p:nvSpPr>
        <p:spPr>
          <a:prstGeom prst="rect">
            <a:avLst/>
          </a:prstGeom>
        </p:spPr>
        <p:txBody>
          <a:bodyPr vert="horz" wrap="square" lIns="0" tIns="12065" rIns="0" bIns="0" rtlCol="0">
            <a:spAutoFit/>
          </a:bodyPr>
          <a:lstStyle/>
          <a:p>
            <a:pPr marL="1086485">
              <a:lnSpc>
                <a:spcPct val="100000"/>
              </a:lnSpc>
              <a:spcBef>
                <a:spcPts val="95"/>
              </a:spcBef>
            </a:pPr>
            <a:r>
              <a:rPr dirty="0"/>
              <a:t>Типи</a:t>
            </a:r>
            <a:r>
              <a:rPr spc="-160" dirty="0"/>
              <a:t> </a:t>
            </a:r>
            <a:r>
              <a:rPr spc="-10" dirty="0"/>
              <a:t>досліджень</a:t>
            </a:r>
          </a:p>
        </p:txBody>
      </p:sp>
      <p:pic>
        <p:nvPicPr>
          <p:cNvPr id="8" name="object 8"/>
          <p:cNvPicPr/>
          <p:nvPr/>
        </p:nvPicPr>
        <p:blipFill>
          <a:blip r:embed="rId2" cstate="print"/>
          <a:stretch>
            <a:fillRect/>
          </a:stretch>
        </p:blipFill>
        <p:spPr>
          <a:xfrm>
            <a:off x="379475" y="210311"/>
            <a:ext cx="883919" cy="586740"/>
          </a:xfrm>
          <a:prstGeom prst="rect">
            <a:avLst/>
          </a:prstGeom>
        </p:spPr>
      </p:pic>
      <p:sp>
        <p:nvSpPr>
          <p:cNvPr id="9" name="object 9"/>
          <p:cNvSpPr txBox="1"/>
          <p:nvPr/>
        </p:nvSpPr>
        <p:spPr>
          <a:xfrm>
            <a:off x="10267950" y="261873"/>
            <a:ext cx="1310005" cy="26924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600" b="0" i="1" u="none" strike="noStrike" kern="0" cap="none" spc="-10" normalizeH="0" baseline="0" noProof="0" dirty="0">
                <a:ln>
                  <a:noFill/>
                </a:ln>
                <a:solidFill>
                  <a:sysClr val="windowText" lastClr="000000"/>
                </a:solidFill>
                <a:effectLst/>
                <a:uLnTx/>
                <a:uFillTx/>
                <a:latin typeface="Arial"/>
                <a:cs typeface="Arial"/>
              </a:rPr>
              <a:t>Продовження</a:t>
            </a:r>
            <a:endParaRPr kumimoji="0" sz="1600" b="0" i="0" u="none" strike="noStrike" kern="0" cap="none" spc="0" normalizeH="0" baseline="0" noProof="0">
              <a:ln>
                <a:noFill/>
              </a:ln>
              <a:solidFill>
                <a:sysClr val="windowText" lastClr="000000"/>
              </a:solidFill>
              <a:effectLst/>
              <a:uLnTx/>
              <a:uFillTx/>
              <a:latin typeface="Arial"/>
              <a:cs typeface="Arial"/>
            </a:endParaRPr>
          </a:p>
        </p:txBody>
      </p:sp>
    </p:spTree>
    <p:extLst>
      <p:ext uri="{BB962C8B-B14F-4D97-AF65-F5344CB8AC3E}">
        <p14:creationId xmlns:p14="http://schemas.microsoft.com/office/powerpoint/2010/main" val="37854155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304800"/>
            <a:ext cx="9720072" cy="822276"/>
          </a:xfrm>
          <a:prstGeom prst="rect">
            <a:avLst/>
          </a:prstGeom>
        </p:spPr>
        <p:txBody>
          <a:bodyPr vert="horz" wrap="square" lIns="0" tIns="265684" rIns="0" bIns="0" rtlCol="0">
            <a:spAutoFit/>
          </a:bodyPr>
          <a:lstStyle/>
          <a:p>
            <a:pPr marL="374015" marR="5080" indent="691515" algn="ctr">
              <a:lnSpc>
                <a:spcPct val="100000"/>
              </a:lnSpc>
              <a:spcBef>
                <a:spcPts val="640"/>
              </a:spcBef>
            </a:pPr>
            <a:r>
              <a:rPr sz="1800" b="0" i="0" spc="-10" dirty="0">
                <a:solidFill>
                  <a:srgbClr val="0070C0"/>
                </a:solidFill>
                <a:latin typeface="Times New Roman"/>
                <a:cs typeface="Times New Roman"/>
              </a:rPr>
              <a:t>Поперечні</a:t>
            </a:r>
            <a:r>
              <a:rPr sz="1800" b="0" i="0" spc="-145" dirty="0">
                <a:solidFill>
                  <a:srgbClr val="0070C0"/>
                </a:solidFill>
                <a:latin typeface="Times New Roman"/>
                <a:cs typeface="Times New Roman"/>
              </a:rPr>
              <a:t> </a:t>
            </a:r>
            <a:r>
              <a:rPr sz="1800" b="0" i="0" dirty="0">
                <a:solidFill>
                  <a:srgbClr val="0070C0"/>
                </a:solidFill>
                <a:latin typeface="Times New Roman"/>
                <a:cs typeface="Times New Roman"/>
              </a:rPr>
              <a:t>дослідження</a:t>
            </a:r>
            <a:r>
              <a:rPr sz="1800" b="0" i="0" spc="-130" dirty="0">
                <a:solidFill>
                  <a:srgbClr val="0070C0"/>
                </a:solidFill>
                <a:latin typeface="Times New Roman"/>
                <a:cs typeface="Times New Roman"/>
              </a:rPr>
              <a:t> </a:t>
            </a:r>
            <a:r>
              <a:rPr sz="1800" b="0" i="0" spc="-10" dirty="0">
                <a:solidFill>
                  <a:srgbClr val="0070C0"/>
                </a:solidFill>
                <a:latin typeface="Times New Roman"/>
                <a:cs typeface="Times New Roman"/>
              </a:rPr>
              <a:t>(дослідження </a:t>
            </a:r>
            <a:r>
              <a:rPr sz="1800" b="0" i="0" spc="-20" dirty="0">
                <a:solidFill>
                  <a:srgbClr val="0070C0"/>
                </a:solidFill>
                <a:latin typeface="Times New Roman"/>
                <a:cs typeface="Times New Roman"/>
              </a:rPr>
              <a:t>розповсюдженості,</a:t>
            </a:r>
            <a:r>
              <a:rPr sz="1800" b="0" i="0" spc="-180" dirty="0">
                <a:solidFill>
                  <a:srgbClr val="0070C0"/>
                </a:solidFill>
                <a:latin typeface="Times New Roman"/>
                <a:cs typeface="Times New Roman"/>
              </a:rPr>
              <a:t> </a:t>
            </a:r>
            <a:r>
              <a:rPr sz="1800" b="0" i="0" spc="-20" dirty="0">
                <a:solidFill>
                  <a:srgbClr val="0070C0"/>
                </a:solidFill>
                <a:latin typeface="Times New Roman"/>
                <a:cs typeface="Times New Roman"/>
              </a:rPr>
              <a:t>одночасні</a:t>
            </a:r>
            <a:r>
              <a:rPr sz="1800" b="0" i="0" spc="-140" dirty="0">
                <a:solidFill>
                  <a:srgbClr val="0070C0"/>
                </a:solidFill>
                <a:latin typeface="Times New Roman"/>
                <a:cs typeface="Times New Roman"/>
              </a:rPr>
              <a:t> </a:t>
            </a:r>
            <a:r>
              <a:rPr sz="1800" b="0" i="0" spc="-10" dirty="0">
                <a:solidFill>
                  <a:srgbClr val="0070C0"/>
                </a:solidFill>
                <a:latin typeface="Times New Roman"/>
                <a:cs typeface="Times New Roman"/>
              </a:rPr>
              <a:t>дослідження).</a:t>
            </a:r>
            <a:endParaRPr sz="1800" dirty="0">
              <a:solidFill>
                <a:srgbClr val="0070C0"/>
              </a:solidFill>
              <a:latin typeface="Times New Roman"/>
              <a:cs typeface="Times New Roman"/>
            </a:endParaRPr>
          </a:p>
        </p:txBody>
      </p:sp>
      <p:sp>
        <p:nvSpPr>
          <p:cNvPr id="3" name="object 3"/>
          <p:cNvSpPr txBox="1"/>
          <p:nvPr/>
        </p:nvSpPr>
        <p:spPr>
          <a:xfrm>
            <a:off x="916939" y="1804161"/>
            <a:ext cx="10304780" cy="4037329"/>
          </a:xfrm>
          <a:prstGeom prst="rect">
            <a:avLst/>
          </a:prstGeom>
        </p:spPr>
        <p:txBody>
          <a:bodyPr vert="horz" wrap="square" lIns="0" tIns="12065" rIns="0" bIns="0" rtlCol="0">
            <a:spAutoFit/>
          </a:bodyPr>
          <a:lstStyle/>
          <a:p>
            <a:pPr marL="553720" algn="just">
              <a:lnSpc>
                <a:spcPts val="3195"/>
              </a:lnSpc>
              <a:spcBef>
                <a:spcPts val="95"/>
              </a:spcBef>
            </a:pPr>
            <a:r>
              <a:rPr sz="2800" dirty="0">
                <a:latin typeface="Times New Roman"/>
                <a:cs typeface="Times New Roman"/>
              </a:rPr>
              <a:t>Мета</a:t>
            </a:r>
            <a:r>
              <a:rPr sz="2800" spc="-80" dirty="0">
                <a:latin typeface="Times New Roman"/>
                <a:cs typeface="Times New Roman"/>
              </a:rPr>
              <a:t> </a:t>
            </a:r>
            <a:r>
              <a:rPr sz="2800" spc="-10" dirty="0">
                <a:latin typeface="Times New Roman"/>
                <a:cs typeface="Times New Roman"/>
              </a:rPr>
              <a:t>поперечного</a:t>
            </a:r>
            <a:r>
              <a:rPr sz="2800" spc="-80" dirty="0">
                <a:latin typeface="Times New Roman"/>
                <a:cs typeface="Times New Roman"/>
              </a:rPr>
              <a:t> </a:t>
            </a:r>
            <a:r>
              <a:rPr sz="2800" spc="-20" dirty="0">
                <a:latin typeface="Times New Roman"/>
                <a:cs typeface="Times New Roman"/>
              </a:rPr>
              <a:t>(одночасного)</a:t>
            </a:r>
            <a:r>
              <a:rPr sz="2800" spc="-75" dirty="0">
                <a:latin typeface="Times New Roman"/>
                <a:cs typeface="Times New Roman"/>
              </a:rPr>
              <a:t> </a:t>
            </a:r>
            <a:r>
              <a:rPr sz="2800" dirty="0">
                <a:latin typeface="Times New Roman"/>
                <a:cs typeface="Times New Roman"/>
              </a:rPr>
              <a:t>дослідження</a:t>
            </a:r>
            <a:r>
              <a:rPr sz="2800" spc="-55" dirty="0">
                <a:latin typeface="Times New Roman"/>
                <a:cs typeface="Times New Roman"/>
              </a:rPr>
              <a:t> </a:t>
            </a:r>
            <a:r>
              <a:rPr sz="2800" dirty="0">
                <a:latin typeface="Times New Roman"/>
                <a:cs typeface="Times New Roman"/>
              </a:rPr>
              <a:t>-</a:t>
            </a:r>
            <a:r>
              <a:rPr sz="2800" spc="-75" dirty="0">
                <a:latin typeface="Times New Roman"/>
                <a:cs typeface="Times New Roman"/>
              </a:rPr>
              <a:t> </a:t>
            </a:r>
            <a:r>
              <a:rPr sz="2800" spc="-20" dirty="0">
                <a:latin typeface="Times New Roman"/>
                <a:cs typeface="Times New Roman"/>
              </a:rPr>
              <a:t>опис</a:t>
            </a:r>
            <a:endParaRPr sz="2800" dirty="0">
              <a:latin typeface="Times New Roman"/>
              <a:cs typeface="Times New Roman"/>
            </a:endParaRPr>
          </a:p>
          <a:p>
            <a:pPr marL="12700" marR="939165" algn="just">
              <a:lnSpc>
                <a:spcPts val="3020"/>
              </a:lnSpc>
              <a:spcBef>
                <a:spcPts val="215"/>
              </a:spcBef>
            </a:pPr>
            <a:r>
              <a:rPr sz="2800" spc="-10" dirty="0">
                <a:latin typeface="Times New Roman"/>
                <a:cs typeface="Times New Roman"/>
              </a:rPr>
              <a:t>взаємозв’язку</a:t>
            </a:r>
            <a:r>
              <a:rPr sz="2800" spc="-85" dirty="0">
                <a:latin typeface="Times New Roman"/>
                <a:cs typeface="Times New Roman"/>
              </a:rPr>
              <a:t> </a:t>
            </a:r>
            <a:r>
              <a:rPr sz="2800" dirty="0">
                <a:latin typeface="Times New Roman"/>
                <a:cs typeface="Times New Roman"/>
              </a:rPr>
              <a:t>між</a:t>
            </a:r>
            <a:r>
              <a:rPr sz="2800" spc="-75" dirty="0">
                <a:latin typeface="Times New Roman"/>
                <a:cs typeface="Times New Roman"/>
              </a:rPr>
              <a:t> </a:t>
            </a:r>
            <a:r>
              <a:rPr sz="2800" dirty="0">
                <a:latin typeface="Times New Roman"/>
                <a:cs typeface="Times New Roman"/>
              </a:rPr>
              <a:t>хворобою</a:t>
            </a:r>
            <a:r>
              <a:rPr sz="2800" spc="-90" dirty="0">
                <a:latin typeface="Times New Roman"/>
                <a:cs typeface="Times New Roman"/>
              </a:rPr>
              <a:t> </a:t>
            </a:r>
            <a:r>
              <a:rPr sz="2800" dirty="0">
                <a:latin typeface="Times New Roman"/>
                <a:cs typeface="Times New Roman"/>
              </a:rPr>
              <a:t>(або</a:t>
            </a:r>
            <a:r>
              <a:rPr sz="2800" spc="-95" dirty="0">
                <a:latin typeface="Times New Roman"/>
                <a:cs typeface="Times New Roman"/>
              </a:rPr>
              <a:t> </a:t>
            </a:r>
            <a:r>
              <a:rPr sz="2800" dirty="0">
                <a:latin typeface="Times New Roman"/>
                <a:cs typeface="Times New Roman"/>
              </a:rPr>
              <a:t>іншими</a:t>
            </a:r>
            <a:r>
              <a:rPr sz="2800" spc="-95" dirty="0">
                <a:latin typeface="Times New Roman"/>
                <a:cs typeface="Times New Roman"/>
              </a:rPr>
              <a:t> </a:t>
            </a:r>
            <a:r>
              <a:rPr sz="2800" dirty="0">
                <a:latin typeface="Times New Roman"/>
                <a:cs typeface="Times New Roman"/>
              </a:rPr>
              <a:t>станами</a:t>
            </a:r>
            <a:r>
              <a:rPr sz="2800" spc="-85" dirty="0">
                <a:latin typeface="Times New Roman"/>
                <a:cs typeface="Times New Roman"/>
              </a:rPr>
              <a:t> </a:t>
            </a:r>
            <a:r>
              <a:rPr sz="2800" dirty="0">
                <a:latin typeface="Times New Roman"/>
                <a:cs typeface="Times New Roman"/>
              </a:rPr>
              <a:t>здоров’я)</a:t>
            </a:r>
            <a:r>
              <a:rPr sz="2800" spc="-90" dirty="0">
                <a:latin typeface="Times New Roman"/>
                <a:cs typeface="Times New Roman"/>
              </a:rPr>
              <a:t> </a:t>
            </a:r>
            <a:r>
              <a:rPr sz="2800" spc="-50" dirty="0">
                <a:latin typeface="Times New Roman"/>
                <a:cs typeface="Times New Roman"/>
              </a:rPr>
              <a:t>і </a:t>
            </a:r>
            <a:r>
              <a:rPr sz="2800" spc="-10" dirty="0">
                <a:latin typeface="Times New Roman"/>
                <a:cs typeface="Times New Roman"/>
              </a:rPr>
              <a:t>факторами,</a:t>
            </a:r>
            <a:r>
              <a:rPr sz="2800" spc="-50" dirty="0">
                <a:latin typeface="Times New Roman"/>
                <a:cs typeface="Times New Roman"/>
              </a:rPr>
              <a:t> </a:t>
            </a:r>
            <a:r>
              <a:rPr sz="2800" dirty="0">
                <a:latin typeface="Times New Roman"/>
                <a:cs typeface="Times New Roman"/>
              </a:rPr>
              <a:t>що</a:t>
            </a:r>
            <a:r>
              <a:rPr sz="2800" spc="-70" dirty="0">
                <a:latin typeface="Times New Roman"/>
                <a:cs typeface="Times New Roman"/>
              </a:rPr>
              <a:t> </a:t>
            </a:r>
            <a:r>
              <a:rPr sz="2800" dirty="0">
                <a:latin typeface="Times New Roman"/>
                <a:cs typeface="Times New Roman"/>
              </a:rPr>
              <a:t>існують</a:t>
            </a:r>
            <a:r>
              <a:rPr sz="2800" spc="-70" dirty="0">
                <a:latin typeface="Times New Roman"/>
                <a:cs typeface="Times New Roman"/>
              </a:rPr>
              <a:t> </a:t>
            </a:r>
            <a:r>
              <a:rPr sz="2800" dirty="0">
                <a:latin typeface="Times New Roman"/>
                <a:cs typeface="Times New Roman"/>
              </a:rPr>
              <a:t>в</a:t>
            </a:r>
            <a:r>
              <a:rPr sz="2800" spc="-65" dirty="0">
                <a:latin typeface="Times New Roman"/>
                <a:cs typeface="Times New Roman"/>
              </a:rPr>
              <a:t> </a:t>
            </a:r>
            <a:r>
              <a:rPr sz="2800" dirty="0">
                <a:latin typeface="Times New Roman"/>
                <a:cs typeface="Times New Roman"/>
              </a:rPr>
              <a:t>певній</a:t>
            </a:r>
            <a:r>
              <a:rPr sz="2800" spc="-70" dirty="0">
                <a:latin typeface="Times New Roman"/>
                <a:cs typeface="Times New Roman"/>
              </a:rPr>
              <a:t> </a:t>
            </a:r>
            <a:r>
              <a:rPr sz="2800" spc="-10" dirty="0">
                <a:latin typeface="Times New Roman"/>
                <a:cs typeface="Times New Roman"/>
              </a:rPr>
              <a:t>популяції</a:t>
            </a:r>
            <a:r>
              <a:rPr sz="2800" spc="-70" dirty="0">
                <a:latin typeface="Times New Roman"/>
                <a:cs typeface="Times New Roman"/>
              </a:rPr>
              <a:t> </a:t>
            </a:r>
            <a:r>
              <a:rPr sz="2800" dirty="0">
                <a:latin typeface="Times New Roman"/>
                <a:cs typeface="Times New Roman"/>
              </a:rPr>
              <a:t>в</a:t>
            </a:r>
            <a:r>
              <a:rPr sz="2800" spc="-65" dirty="0">
                <a:latin typeface="Times New Roman"/>
                <a:cs typeface="Times New Roman"/>
              </a:rPr>
              <a:t> </a:t>
            </a:r>
            <a:r>
              <a:rPr sz="2800" spc="-20" dirty="0">
                <a:latin typeface="Times New Roman"/>
                <a:cs typeface="Times New Roman"/>
              </a:rPr>
              <a:t>конкретний</a:t>
            </a:r>
            <a:r>
              <a:rPr sz="2800" spc="-55" dirty="0">
                <a:latin typeface="Times New Roman"/>
                <a:cs typeface="Times New Roman"/>
              </a:rPr>
              <a:t> </a:t>
            </a:r>
            <a:r>
              <a:rPr sz="2800" dirty="0">
                <a:latin typeface="Times New Roman"/>
                <a:cs typeface="Times New Roman"/>
              </a:rPr>
              <a:t>час</a:t>
            </a:r>
            <a:r>
              <a:rPr sz="2800" spc="-60" dirty="0">
                <a:latin typeface="Times New Roman"/>
                <a:cs typeface="Times New Roman"/>
              </a:rPr>
              <a:t> </a:t>
            </a:r>
            <a:r>
              <a:rPr sz="2800" spc="-50" dirty="0">
                <a:latin typeface="Times New Roman"/>
                <a:cs typeface="Times New Roman"/>
              </a:rPr>
              <a:t>і </a:t>
            </a:r>
            <a:r>
              <a:rPr sz="2800" dirty="0">
                <a:latin typeface="Times New Roman"/>
                <a:cs typeface="Times New Roman"/>
              </a:rPr>
              <a:t>надають</a:t>
            </a:r>
            <a:r>
              <a:rPr sz="2800" spc="-70" dirty="0">
                <a:latin typeface="Times New Roman"/>
                <a:cs typeface="Times New Roman"/>
              </a:rPr>
              <a:t> </a:t>
            </a:r>
            <a:r>
              <a:rPr sz="2800" dirty="0">
                <a:latin typeface="Times New Roman"/>
                <a:cs typeface="Times New Roman"/>
              </a:rPr>
              <a:t>як</a:t>
            </a:r>
            <a:r>
              <a:rPr sz="2800" spc="-65" dirty="0">
                <a:latin typeface="Times New Roman"/>
                <a:cs typeface="Times New Roman"/>
              </a:rPr>
              <a:t> </a:t>
            </a:r>
            <a:r>
              <a:rPr sz="2800" spc="-10" dirty="0">
                <a:latin typeface="Times New Roman"/>
                <a:cs typeface="Times New Roman"/>
              </a:rPr>
              <a:t>сприятливий,</a:t>
            </a:r>
            <a:r>
              <a:rPr sz="2800" spc="-55" dirty="0">
                <a:latin typeface="Times New Roman"/>
                <a:cs typeface="Times New Roman"/>
              </a:rPr>
              <a:t> </a:t>
            </a:r>
            <a:r>
              <a:rPr sz="2800" dirty="0">
                <a:latin typeface="Times New Roman"/>
                <a:cs typeface="Times New Roman"/>
              </a:rPr>
              <a:t>так</a:t>
            </a:r>
            <a:r>
              <a:rPr sz="2800" spc="-70" dirty="0">
                <a:latin typeface="Times New Roman"/>
                <a:cs typeface="Times New Roman"/>
              </a:rPr>
              <a:t> </a:t>
            </a:r>
            <a:r>
              <a:rPr sz="2800" dirty="0">
                <a:latin typeface="Times New Roman"/>
                <a:cs typeface="Times New Roman"/>
              </a:rPr>
              <a:t>і</a:t>
            </a:r>
            <a:r>
              <a:rPr sz="2800" spc="-70" dirty="0">
                <a:latin typeface="Times New Roman"/>
                <a:cs typeface="Times New Roman"/>
              </a:rPr>
              <a:t> </a:t>
            </a:r>
            <a:r>
              <a:rPr sz="2800" dirty="0">
                <a:latin typeface="Times New Roman"/>
                <a:cs typeface="Times New Roman"/>
              </a:rPr>
              <a:t>негативний</a:t>
            </a:r>
            <a:r>
              <a:rPr sz="2800" spc="-55" dirty="0">
                <a:latin typeface="Times New Roman"/>
                <a:cs typeface="Times New Roman"/>
              </a:rPr>
              <a:t> </a:t>
            </a:r>
            <a:r>
              <a:rPr sz="2800" dirty="0">
                <a:latin typeface="Times New Roman"/>
                <a:cs typeface="Times New Roman"/>
              </a:rPr>
              <a:t>вплив</a:t>
            </a:r>
            <a:r>
              <a:rPr sz="2800" spc="-60" dirty="0">
                <a:latin typeface="Times New Roman"/>
                <a:cs typeface="Times New Roman"/>
              </a:rPr>
              <a:t> </a:t>
            </a:r>
            <a:r>
              <a:rPr sz="2800" dirty="0">
                <a:latin typeface="Times New Roman"/>
                <a:cs typeface="Times New Roman"/>
              </a:rPr>
              <a:t>на</a:t>
            </a:r>
            <a:r>
              <a:rPr sz="2800" spc="-30" dirty="0">
                <a:latin typeface="Times New Roman"/>
                <a:cs typeface="Times New Roman"/>
              </a:rPr>
              <a:t> </a:t>
            </a:r>
            <a:r>
              <a:rPr sz="2800" spc="-10" dirty="0">
                <a:latin typeface="Times New Roman"/>
                <a:cs typeface="Times New Roman"/>
              </a:rPr>
              <a:t>людей</a:t>
            </a:r>
            <a:endParaRPr sz="2800" dirty="0">
              <a:latin typeface="Times New Roman"/>
              <a:cs typeface="Times New Roman"/>
            </a:endParaRPr>
          </a:p>
          <a:p>
            <a:pPr marL="553720" algn="just">
              <a:lnSpc>
                <a:spcPts val="3195"/>
              </a:lnSpc>
              <a:spcBef>
                <a:spcPts val="640"/>
              </a:spcBef>
            </a:pPr>
            <a:r>
              <a:rPr sz="2800" dirty="0">
                <a:latin typeface="Times New Roman"/>
                <a:cs typeface="Times New Roman"/>
              </a:rPr>
              <a:t>Дане</a:t>
            </a:r>
            <a:r>
              <a:rPr sz="2800" spc="-95" dirty="0">
                <a:latin typeface="Times New Roman"/>
                <a:cs typeface="Times New Roman"/>
              </a:rPr>
              <a:t> </a:t>
            </a:r>
            <a:r>
              <a:rPr sz="2800" dirty="0">
                <a:latin typeface="Times New Roman"/>
                <a:cs typeface="Times New Roman"/>
              </a:rPr>
              <a:t>дослідження</a:t>
            </a:r>
            <a:r>
              <a:rPr sz="2800" spc="-95" dirty="0">
                <a:latin typeface="Times New Roman"/>
                <a:cs typeface="Times New Roman"/>
              </a:rPr>
              <a:t> </a:t>
            </a:r>
            <a:r>
              <a:rPr sz="2800" spc="-25" dirty="0">
                <a:latin typeface="Times New Roman"/>
                <a:cs typeface="Times New Roman"/>
              </a:rPr>
              <a:t>виконують</a:t>
            </a:r>
            <a:r>
              <a:rPr sz="2800" spc="-90" dirty="0">
                <a:latin typeface="Times New Roman"/>
                <a:cs typeface="Times New Roman"/>
              </a:rPr>
              <a:t> </a:t>
            </a:r>
            <a:r>
              <a:rPr sz="2800" dirty="0">
                <a:latin typeface="Times New Roman"/>
                <a:cs typeface="Times New Roman"/>
              </a:rPr>
              <a:t>в</a:t>
            </a:r>
            <a:r>
              <a:rPr sz="2800" spc="-75" dirty="0">
                <a:latin typeface="Times New Roman"/>
                <a:cs typeface="Times New Roman"/>
              </a:rPr>
              <a:t> </a:t>
            </a:r>
            <a:r>
              <a:rPr sz="2800" dirty="0">
                <a:latin typeface="Times New Roman"/>
                <a:cs typeface="Times New Roman"/>
              </a:rPr>
              <a:t>певний</a:t>
            </a:r>
            <a:r>
              <a:rPr sz="2800" spc="-85" dirty="0">
                <a:latin typeface="Times New Roman"/>
                <a:cs typeface="Times New Roman"/>
              </a:rPr>
              <a:t> </a:t>
            </a:r>
            <a:r>
              <a:rPr sz="2800" spc="-30" dirty="0">
                <a:latin typeface="Times New Roman"/>
                <a:cs typeface="Times New Roman"/>
              </a:rPr>
              <a:t>момент,</a:t>
            </a:r>
            <a:r>
              <a:rPr sz="2800" spc="-75" dirty="0">
                <a:latin typeface="Times New Roman"/>
                <a:cs typeface="Times New Roman"/>
              </a:rPr>
              <a:t> </a:t>
            </a:r>
            <a:r>
              <a:rPr sz="2800" dirty="0">
                <a:latin typeface="Times New Roman"/>
                <a:cs typeface="Times New Roman"/>
              </a:rPr>
              <a:t>однак</a:t>
            </a:r>
            <a:r>
              <a:rPr sz="2800" spc="-85" dirty="0">
                <a:latin typeface="Times New Roman"/>
                <a:cs typeface="Times New Roman"/>
              </a:rPr>
              <a:t> </a:t>
            </a:r>
            <a:r>
              <a:rPr sz="2800" spc="-10" dirty="0">
                <a:latin typeface="Times New Roman"/>
                <a:cs typeface="Times New Roman"/>
              </a:rPr>
              <a:t>зібрані</a:t>
            </a:r>
            <a:endParaRPr sz="2800" dirty="0">
              <a:latin typeface="Times New Roman"/>
              <a:cs typeface="Times New Roman"/>
            </a:endParaRPr>
          </a:p>
          <a:p>
            <a:pPr marL="12700" marR="118745">
              <a:lnSpc>
                <a:spcPts val="3020"/>
              </a:lnSpc>
              <a:spcBef>
                <a:spcPts val="215"/>
              </a:spcBef>
            </a:pPr>
            <a:r>
              <a:rPr sz="2800" dirty="0">
                <a:latin typeface="Times New Roman"/>
                <a:cs typeface="Times New Roman"/>
              </a:rPr>
              <a:t>факти</a:t>
            </a:r>
            <a:r>
              <a:rPr sz="2800" spc="-120" dirty="0">
                <a:latin typeface="Times New Roman"/>
                <a:cs typeface="Times New Roman"/>
              </a:rPr>
              <a:t> </a:t>
            </a:r>
            <a:r>
              <a:rPr sz="2800" dirty="0">
                <a:latin typeface="Times New Roman"/>
                <a:cs typeface="Times New Roman"/>
              </a:rPr>
              <a:t>можуть</a:t>
            </a:r>
            <a:r>
              <a:rPr sz="2800" spc="-110" dirty="0">
                <a:latin typeface="Times New Roman"/>
                <a:cs typeface="Times New Roman"/>
              </a:rPr>
              <a:t> </a:t>
            </a:r>
            <a:r>
              <a:rPr sz="2800" spc="-10" dirty="0">
                <a:latin typeface="Times New Roman"/>
                <a:cs typeface="Times New Roman"/>
              </a:rPr>
              <a:t>стосуватися</a:t>
            </a:r>
            <a:r>
              <a:rPr sz="2800" spc="-125" dirty="0">
                <a:latin typeface="Times New Roman"/>
                <a:cs typeface="Times New Roman"/>
              </a:rPr>
              <a:t> </a:t>
            </a:r>
            <a:r>
              <a:rPr sz="2800" dirty="0">
                <a:latin typeface="Times New Roman"/>
                <a:cs typeface="Times New Roman"/>
              </a:rPr>
              <a:t>подій</a:t>
            </a:r>
            <a:r>
              <a:rPr sz="2800" spc="-120" dirty="0">
                <a:latin typeface="Times New Roman"/>
                <a:cs typeface="Times New Roman"/>
              </a:rPr>
              <a:t> </a:t>
            </a:r>
            <a:r>
              <a:rPr sz="2800" dirty="0">
                <a:latin typeface="Times New Roman"/>
                <a:cs typeface="Times New Roman"/>
              </a:rPr>
              <a:t>в</a:t>
            </a:r>
            <a:r>
              <a:rPr sz="2800" spc="-125" dirty="0">
                <a:latin typeface="Times New Roman"/>
                <a:cs typeface="Times New Roman"/>
              </a:rPr>
              <a:t> </a:t>
            </a:r>
            <a:r>
              <a:rPr sz="2800" spc="-20" dirty="0">
                <a:latin typeface="Times New Roman"/>
                <a:cs typeface="Times New Roman"/>
              </a:rPr>
              <a:t>минулому</a:t>
            </a:r>
            <a:r>
              <a:rPr sz="2800" spc="-120" dirty="0">
                <a:latin typeface="Times New Roman"/>
                <a:cs typeface="Times New Roman"/>
              </a:rPr>
              <a:t> </a:t>
            </a:r>
            <a:r>
              <a:rPr sz="2800" dirty="0">
                <a:latin typeface="Times New Roman"/>
                <a:cs typeface="Times New Roman"/>
              </a:rPr>
              <a:t>(наприклад,</a:t>
            </a:r>
            <a:r>
              <a:rPr sz="2800" spc="-125" dirty="0">
                <a:latin typeface="Times New Roman"/>
                <a:cs typeface="Times New Roman"/>
              </a:rPr>
              <a:t> </a:t>
            </a:r>
            <a:r>
              <a:rPr sz="2800" spc="-10" dirty="0">
                <a:latin typeface="Times New Roman"/>
                <a:cs typeface="Times New Roman"/>
              </a:rPr>
              <a:t>вивчення </a:t>
            </a:r>
            <a:r>
              <a:rPr sz="2800" spc="-35" dirty="0">
                <a:latin typeface="Times New Roman"/>
                <a:cs typeface="Times New Roman"/>
              </a:rPr>
              <a:t>амбулаторних</a:t>
            </a:r>
            <a:r>
              <a:rPr sz="2800" spc="-95" dirty="0">
                <a:latin typeface="Times New Roman"/>
                <a:cs typeface="Times New Roman"/>
              </a:rPr>
              <a:t> </a:t>
            </a:r>
            <a:r>
              <a:rPr sz="2800" dirty="0">
                <a:latin typeface="Times New Roman"/>
                <a:cs typeface="Times New Roman"/>
              </a:rPr>
              <a:t>карт</a:t>
            </a:r>
            <a:r>
              <a:rPr sz="2800" spc="-90" dirty="0">
                <a:latin typeface="Times New Roman"/>
                <a:cs typeface="Times New Roman"/>
              </a:rPr>
              <a:t> </a:t>
            </a:r>
            <a:r>
              <a:rPr sz="2800" dirty="0">
                <a:latin typeface="Times New Roman"/>
                <a:cs typeface="Times New Roman"/>
              </a:rPr>
              <a:t>пацієнтів</a:t>
            </a:r>
            <a:r>
              <a:rPr sz="2800" spc="-105" dirty="0">
                <a:latin typeface="Times New Roman"/>
                <a:cs typeface="Times New Roman"/>
              </a:rPr>
              <a:t> </a:t>
            </a:r>
            <a:r>
              <a:rPr sz="2800" dirty="0">
                <a:latin typeface="Times New Roman"/>
                <a:cs typeface="Times New Roman"/>
              </a:rPr>
              <a:t>з</a:t>
            </a:r>
            <a:r>
              <a:rPr sz="2800" spc="-105" dirty="0">
                <a:latin typeface="Times New Roman"/>
                <a:cs typeface="Times New Roman"/>
              </a:rPr>
              <a:t> </a:t>
            </a:r>
            <a:r>
              <a:rPr sz="2800" dirty="0">
                <a:latin typeface="Times New Roman"/>
                <a:cs typeface="Times New Roman"/>
              </a:rPr>
              <a:t>метою</a:t>
            </a:r>
            <a:r>
              <a:rPr sz="2800" spc="-95" dirty="0">
                <a:latin typeface="Times New Roman"/>
                <a:cs typeface="Times New Roman"/>
              </a:rPr>
              <a:t> </a:t>
            </a:r>
            <a:r>
              <a:rPr sz="2800" spc="-10" dirty="0">
                <a:latin typeface="Times New Roman"/>
                <a:cs typeface="Times New Roman"/>
              </a:rPr>
              <a:t>вивчення</a:t>
            </a:r>
            <a:r>
              <a:rPr sz="2800" spc="-85" dirty="0">
                <a:latin typeface="Times New Roman"/>
                <a:cs typeface="Times New Roman"/>
              </a:rPr>
              <a:t> </a:t>
            </a:r>
            <a:r>
              <a:rPr sz="2800" dirty="0">
                <a:latin typeface="Times New Roman"/>
                <a:cs typeface="Times New Roman"/>
              </a:rPr>
              <a:t>того,</a:t>
            </a:r>
            <a:r>
              <a:rPr sz="2800" spc="-110" dirty="0">
                <a:latin typeface="Times New Roman"/>
                <a:cs typeface="Times New Roman"/>
              </a:rPr>
              <a:t> </a:t>
            </a:r>
            <a:r>
              <a:rPr sz="2800" dirty="0">
                <a:latin typeface="Times New Roman"/>
                <a:cs typeface="Times New Roman"/>
              </a:rPr>
              <a:t>як</a:t>
            </a:r>
            <a:r>
              <a:rPr sz="2800" spc="-105" dirty="0">
                <a:latin typeface="Times New Roman"/>
                <a:cs typeface="Times New Roman"/>
              </a:rPr>
              <a:t> </a:t>
            </a:r>
            <a:r>
              <a:rPr sz="2800" spc="-10" dirty="0">
                <a:latin typeface="Times New Roman"/>
                <a:cs typeface="Times New Roman"/>
              </a:rPr>
              <a:t>часто вимірювали</a:t>
            </a:r>
            <a:r>
              <a:rPr sz="2800" spc="-25" dirty="0">
                <a:latin typeface="Times New Roman"/>
                <a:cs typeface="Times New Roman"/>
              </a:rPr>
              <a:t> </a:t>
            </a:r>
            <a:r>
              <a:rPr sz="2800" dirty="0">
                <a:latin typeface="Times New Roman"/>
                <a:cs typeface="Times New Roman"/>
              </a:rPr>
              <a:t>артеріальний</a:t>
            </a:r>
            <a:r>
              <a:rPr sz="2800" spc="-25" dirty="0">
                <a:latin typeface="Times New Roman"/>
                <a:cs typeface="Times New Roman"/>
              </a:rPr>
              <a:t> </a:t>
            </a:r>
            <a:r>
              <a:rPr sz="2800" dirty="0">
                <a:latin typeface="Times New Roman"/>
                <a:cs typeface="Times New Roman"/>
              </a:rPr>
              <a:t>тиск</a:t>
            </a:r>
            <a:r>
              <a:rPr sz="2800" spc="-35" dirty="0">
                <a:latin typeface="Times New Roman"/>
                <a:cs typeface="Times New Roman"/>
              </a:rPr>
              <a:t> </a:t>
            </a:r>
            <a:r>
              <a:rPr sz="2800" dirty="0">
                <a:latin typeface="Times New Roman"/>
                <a:cs typeface="Times New Roman"/>
              </a:rPr>
              <a:t>за</a:t>
            </a:r>
            <a:r>
              <a:rPr sz="2800" spc="-40" dirty="0">
                <a:latin typeface="Times New Roman"/>
                <a:cs typeface="Times New Roman"/>
              </a:rPr>
              <a:t> </a:t>
            </a:r>
            <a:r>
              <a:rPr sz="2800" dirty="0">
                <a:latin typeface="Times New Roman"/>
                <a:cs typeface="Times New Roman"/>
              </a:rPr>
              <a:t>останні</a:t>
            </a:r>
            <a:r>
              <a:rPr sz="2800" spc="-50" dirty="0">
                <a:latin typeface="Times New Roman"/>
                <a:cs typeface="Times New Roman"/>
              </a:rPr>
              <a:t> </a:t>
            </a:r>
            <a:r>
              <a:rPr sz="2800" dirty="0">
                <a:latin typeface="Times New Roman"/>
                <a:cs typeface="Times New Roman"/>
              </a:rPr>
              <a:t>6</a:t>
            </a:r>
            <a:r>
              <a:rPr sz="2800" spc="-40" dirty="0">
                <a:latin typeface="Times New Roman"/>
                <a:cs typeface="Times New Roman"/>
              </a:rPr>
              <a:t> </a:t>
            </a:r>
            <a:r>
              <a:rPr sz="2800" dirty="0">
                <a:latin typeface="Times New Roman"/>
                <a:cs typeface="Times New Roman"/>
              </a:rPr>
              <a:t>років).</a:t>
            </a:r>
            <a:r>
              <a:rPr sz="2800" spc="-40" dirty="0">
                <a:latin typeface="Times New Roman"/>
                <a:cs typeface="Times New Roman"/>
              </a:rPr>
              <a:t> </a:t>
            </a:r>
            <a:r>
              <a:rPr sz="2800" dirty="0">
                <a:latin typeface="Times New Roman"/>
                <a:cs typeface="Times New Roman"/>
              </a:rPr>
              <a:t>В</a:t>
            </a:r>
            <a:r>
              <a:rPr sz="2800" spc="-30" dirty="0">
                <a:latin typeface="Times New Roman"/>
                <a:cs typeface="Times New Roman"/>
              </a:rPr>
              <a:t> </a:t>
            </a:r>
            <a:r>
              <a:rPr sz="2800" spc="-10" dirty="0">
                <a:latin typeface="Times New Roman"/>
                <a:cs typeface="Times New Roman"/>
              </a:rPr>
              <a:t>рамках</a:t>
            </a:r>
            <a:endParaRPr sz="2800" dirty="0">
              <a:latin typeface="Times New Roman"/>
              <a:cs typeface="Times New Roman"/>
            </a:endParaRPr>
          </a:p>
          <a:p>
            <a:pPr marL="12700" marR="5080">
              <a:lnSpc>
                <a:spcPts val="3020"/>
              </a:lnSpc>
              <a:spcBef>
                <a:spcPts val="15"/>
              </a:spcBef>
            </a:pPr>
            <a:r>
              <a:rPr sz="2800" spc="-10" dirty="0">
                <a:latin typeface="Times New Roman"/>
                <a:cs typeface="Times New Roman"/>
              </a:rPr>
              <a:t>поперечного</a:t>
            </a:r>
            <a:r>
              <a:rPr sz="2800" spc="-135" dirty="0">
                <a:latin typeface="Times New Roman"/>
                <a:cs typeface="Times New Roman"/>
              </a:rPr>
              <a:t> </a:t>
            </a:r>
            <a:r>
              <a:rPr sz="2800" dirty="0">
                <a:latin typeface="Times New Roman"/>
                <a:cs typeface="Times New Roman"/>
              </a:rPr>
              <a:t>дослідження</a:t>
            </a:r>
            <a:r>
              <a:rPr sz="2800" spc="-125" dirty="0">
                <a:latin typeface="Times New Roman"/>
                <a:cs typeface="Times New Roman"/>
              </a:rPr>
              <a:t> </a:t>
            </a:r>
            <a:r>
              <a:rPr sz="2800" dirty="0">
                <a:latin typeface="Times New Roman"/>
                <a:cs typeface="Times New Roman"/>
              </a:rPr>
              <a:t>оцінюють</a:t>
            </a:r>
            <a:r>
              <a:rPr sz="2800" spc="-145" dirty="0">
                <a:latin typeface="Times New Roman"/>
                <a:cs typeface="Times New Roman"/>
              </a:rPr>
              <a:t> </a:t>
            </a:r>
            <a:r>
              <a:rPr sz="2800" dirty="0">
                <a:latin typeface="Times New Roman"/>
                <a:cs typeface="Times New Roman"/>
              </a:rPr>
              <a:t>поширеність</a:t>
            </a:r>
            <a:r>
              <a:rPr sz="2800" spc="-135" dirty="0">
                <a:latin typeface="Times New Roman"/>
                <a:cs typeface="Times New Roman"/>
              </a:rPr>
              <a:t> </a:t>
            </a:r>
            <a:r>
              <a:rPr sz="2800" dirty="0">
                <a:latin typeface="Times New Roman"/>
                <a:cs typeface="Times New Roman"/>
              </a:rPr>
              <a:t>випадків</a:t>
            </a:r>
            <a:r>
              <a:rPr sz="2800" spc="-114" dirty="0">
                <a:latin typeface="Times New Roman"/>
                <a:cs typeface="Times New Roman"/>
              </a:rPr>
              <a:t> </a:t>
            </a:r>
            <a:r>
              <a:rPr sz="2800" spc="-10" dirty="0">
                <a:latin typeface="Times New Roman"/>
                <a:cs typeface="Times New Roman"/>
              </a:rPr>
              <a:t>хвороби </a:t>
            </a:r>
            <a:r>
              <a:rPr sz="2800" dirty="0">
                <a:latin typeface="Times New Roman"/>
                <a:cs typeface="Times New Roman"/>
              </a:rPr>
              <a:t>і</a:t>
            </a:r>
            <a:r>
              <a:rPr sz="2800" spc="-90" dirty="0">
                <a:latin typeface="Times New Roman"/>
                <a:cs typeface="Times New Roman"/>
              </a:rPr>
              <a:t> </a:t>
            </a:r>
            <a:r>
              <a:rPr sz="2800" dirty="0">
                <a:latin typeface="Times New Roman"/>
                <a:cs typeface="Times New Roman"/>
              </a:rPr>
              <a:t>поширеність</a:t>
            </a:r>
            <a:r>
              <a:rPr sz="2800" spc="-85" dirty="0">
                <a:latin typeface="Times New Roman"/>
                <a:cs typeface="Times New Roman"/>
              </a:rPr>
              <a:t> </a:t>
            </a:r>
            <a:r>
              <a:rPr sz="2800" spc="-10" dirty="0">
                <a:latin typeface="Times New Roman"/>
                <a:cs typeface="Times New Roman"/>
              </a:rPr>
              <a:t>факторів</a:t>
            </a:r>
            <a:r>
              <a:rPr sz="2800" spc="-90" dirty="0">
                <a:latin typeface="Times New Roman"/>
                <a:cs typeface="Times New Roman"/>
              </a:rPr>
              <a:t> </a:t>
            </a:r>
            <a:r>
              <a:rPr sz="2800" spc="-40" dirty="0">
                <a:latin typeface="Times New Roman"/>
                <a:cs typeface="Times New Roman"/>
              </a:rPr>
              <a:t>ризику,</a:t>
            </a:r>
            <a:r>
              <a:rPr sz="2800" spc="-85" dirty="0">
                <a:latin typeface="Times New Roman"/>
                <a:cs typeface="Times New Roman"/>
              </a:rPr>
              <a:t> </a:t>
            </a:r>
            <a:r>
              <a:rPr sz="2800" dirty="0">
                <a:latin typeface="Times New Roman"/>
                <a:cs typeface="Times New Roman"/>
              </a:rPr>
              <a:t>а</a:t>
            </a:r>
            <a:r>
              <a:rPr sz="2800" spc="-90" dirty="0">
                <a:latin typeface="Times New Roman"/>
                <a:cs typeface="Times New Roman"/>
              </a:rPr>
              <a:t> </a:t>
            </a:r>
            <a:r>
              <a:rPr sz="2800" spc="-20" dirty="0">
                <a:latin typeface="Times New Roman"/>
                <a:cs typeface="Times New Roman"/>
              </a:rPr>
              <a:t>також</a:t>
            </a:r>
            <a:r>
              <a:rPr sz="2800" spc="-70" dirty="0">
                <a:latin typeface="Times New Roman"/>
                <a:cs typeface="Times New Roman"/>
              </a:rPr>
              <a:t> </a:t>
            </a:r>
            <a:r>
              <a:rPr sz="2800" dirty="0">
                <a:latin typeface="Times New Roman"/>
                <a:cs typeface="Times New Roman"/>
              </a:rPr>
              <a:t>оцінюють</a:t>
            </a:r>
            <a:r>
              <a:rPr sz="2800" spc="-100" dirty="0">
                <a:latin typeface="Times New Roman"/>
                <a:cs typeface="Times New Roman"/>
              </a:rPr>
              <a:t> </a:t>
            </a:r>
            <a:r>
              <a:rPr sz="2800" dirty="0">
                <a:latin typeface="Times New Roman"/>
                <a:cs typeface="Times New Roman"/>
              </a:rPr>
              <a:t>їх</a:t>
            </a:r>
            <a:r>
              <a:rPr sz="2800" spc="-80" dirty="0">
                <a:latin typeface="Times New Roman"/>
                <a:cs typeface="Times New Roman"/>
              </a:rPr>
              <a:t> </a:t>
            </a:r>
            <a:r>
              <a:rPr sz="2800" spc="-10" dirty="0">
                <a:latin typeface="Times New Roman"/>
                <a:cs typeface="Times New Roman"/>
              </a:rPr>
              <a:t>поєднання</a:t>
            </a:r>
            <a:endParaRPr sz="2800" dirty="0">
              <a:latin typeface="Times New Roman"/>
              <a:cs typeface="Times New Roman"/>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708403" y="1825786"/>
            <a:ext cx="8765449" cy="4339891"/>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32435" rIns="0" bIns="0" rtlCol="0">
            <a:spAutoFit/>
          </a:bodyPr>
          <a:lstStyle/>
          <a:p>
            <a:pPr marL="267335">
              <a:lnSpc>
                <a:spcPct val="100000"/>
              </a:lnSpc>
              <a:spcBef>
                <a:spcPts val="95"/>
              </a:spcBef>
            </a:pPr>
            <a:r>
              <a:rPr spc="-10" dirty="0"/>
              <a:t>Характеристика</a:t>
            </a:r>
            <a:r>
              <a:rPr spc="-85" dirty="0"/>
              <a:t> </a:t>
            </a:r>
            <a:r>
              <a:rPr spc="-10" dirty="0"/>
              <a:t>досліджень</a:t>
            </a:r>
          </a:p>
        </p:txBody>
      </p:sp>
      <p:pic>
        <p:nvPicPr>
          <p:cNvPr id="3" name="object 3"/>
          <p:cNvPicPr/>
          <p:nvPr/>
        </p:nvPicPr>
        <p:blipFill>
          <a:blip r:embed="rId2" cstate="print"/>
          <a:stretch>
            <a:fillRect/>
          </a:stretch>
        </p:blipFill>
        <p:spPr>
          <a:xfrm>
            <a:off x="397763" y="358140"/>
            <a:ext cx="882396" cy="586739"/>
          </a:xfrm>
          <a:prstGeom prst="rect">
            <a:avLst/>
          </a:prstGeom>
        </p:spPr>
      </p:pic>
      <p:sp>
        <p:nvSpPr>
          <p:cNvPr id="4" name="object 4"/>
          <p:cNvSpPr txBox="1"/>
          <p:nvPr/>
        </p:nvSpPr>
        <p:spPr>
          <a:xfrm>
            <a:off x="1428750" y="2185238"/>
            <a:ext cx="7713345" cy="2770505"/>
          </a:xfrm>
          <a:prstGeom prst="rect">
            <a:avLst/>
          </a:prstGeom>
        </p:spPr>
        <p:txBody>
          <a:bodyPr vert="horz" wrap="square" lIns="0" tIns="13335" rIns="0" bIns="0" rtlCol="0">
            <a:spAutoFit/>
          </a:bodyPr>
          <a:lstStyle/>
          <a:p>
            <a:pPr marL="354965" marR="0" lvl="0" indent="-342265" defTabSz="914400" eaLnBrk="1" fontAlgn="auto" latinLnBrk="0" hangingPunct="1">
              <a:lnSpc>
                <a:spcPct val="100000"/>
              </a:lnSpc>
              <a:spcBef>
                <a:spcPts val="105"/>
              </a:spcBef>
              <a:spcAft>
                <a:spcPts val="0"/>
              </a:spcAft>
              <a:buClrTx/>
              <a:buSzTx/>
              <a:buFont typeface="Wingdings"/>
              <a:buChar char=""/>
              <a:tabLst>
                <a:tab pos="354965" algn="l"/>
              </a:tabLst>
              <a:defRPr/>
            </a:pPr>
            <a:r>
              <a:rPr kumimoji="0" sz="2000" b="1" i="0" u="none" strike="noStrike" kern="0" cap="none" spc="-10" normalizeH="0" baseline="0" noProof="0" dirty="0">
                <a:ln>
                  <a:noFill/>
                </a:ln>
                <a:solidFill>
                  <a:sysClr val="windowText" lastClr="000000"/>
                </a:solidFill>
                <a:effectLst/>
                <a:uLnTx/>
                <a:uFillTx/>
                <a:latin typeface="Arial"/>
                <a:cs typeface="Arial"/>
              </a:rPr>
              <a:t>Рандомізовані</a:t>
            </a:r>
            <a:r>
              <a:rPr kumimoji="0" sz="2000" b="1" i="0" u="none" strike="noStrike" kern="0" cap="none" spc="-7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«подвійні</a:t>
            </a:r>
            <a:r>
              <a:rPr kumimoji="0" sz="2000" b="1" i="0" u="none" strike="noStrike" kern="0" cap="none" spc="-6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сліпі»</a:t>
            </a:r>
            <a:r>
              <a:rPr kumimoji="0" sz="2000" b="1" i="0" u="none" strike="noStrike" kern="0" cap="none" spc="-4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КВ</a:t>
            </a:r>
            <a:r>
              <a:rPr kumimoji="0" sz="2000" b="1" i="0" u="none" strike="noStrike" kern="0" cap="none" spc="-3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a:t>
            </a:r>
            <a:r>
              <a:rPr kumimoji="0" sz="2000" b="0" i="0" u="none" strike="noStrike" kern="0" cap="none" spc="-1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золотий</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стандарт</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355600" marR="0" lvl="0" indent="0" defTabSz="914400" eaLnBrk="1" fontAlgn="auto" latinLnBrk="0" hangingPunct="1">
              <a:lnSpc>
                <a:spcPct val="100000"/>
              </a:lnSpc>
              <a:spcBef>
                <a:spcPts val="0"/>
              </a:spcBef>
              <a:spcAft>
                <a:spcPts val="0"/>
              </a:spcAft>
              <a:buClrTx/>
              <a:buSzTx/>
              <a:buFontTx/>
              <a:buNone/>
              <a:tabLst/>
              <a:defRPr/>
            </a:pP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проведення</a:t>
            </a:r>
            <a:r>
              <a:rPr kumimoji="0" sz="2000" b="0" i="0" u="none" strike="noStrike" kern="0" cap="none" spc="-5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КВ,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максимальні</a:t>
            </a:r>
            <a:r>
              <a:rPr kumimoji="0" sz="20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по</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силі</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і</a:t>
            </a:r>
            <a:r>
              <a:rPr kumimoji="0" sz="2000" b="0" i="0" u="none" strike="noStrike" kern="0" cap="none" spc="-3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по</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інформативності</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0" marR="0" lvl="0" indent="0" defTabSz="914400" eaLnBrk="1" fontAlgn="auto" latinLnBrk="0" hangingPunct="1">
              <a:lnSpc>
                <a:spcPct val="100000"/>
              </a:lnSpc>
              <a:spcBef>
                <a:spcPts val="135"/>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355600" marR="5080" lvl="0" indent="-342900" defTabSz="914400" eaLnBrk="1" fontAlgn="auto" latinLnBrk="0" hangingPunct="1">
              <a:lnSpc>
                <a:spcPct val="100000"/>
              </a:lnSpc>
              <a:spcBef>
                <a:spcPts val="5"/>
              </a:spcBef>
              <a:spcAft>
                <a:spcPts val="0"/>
              </a:spcAft>
              <a:buClrTx/>
              <a:buSzTx/>
              <a:buFont typeface="Wingdings"/>
              <a:buChar char=""/>
              <a:tabLst>
                <a:tab pos="355600" algn="l"/>
              </a:tabLst>
              <a:defRPr/>
            </a:pPr>
            <a:r>
              <a:rPr kumimoji="0" sz="2000" b="1" i="0" u="none" strike="noStrike" kern="0" cap="none" spc="0" normalizeH="0" baseline="0" noProof="0" dirty="0">
                <a:ln>
                  <a:noFill/>
                </a:ln>
                <a:solidFill>
                  <a:sysClr val="windowText" lastClr="000000"/>
                </a:solidFill>
                <a:effectLst/>
                <a:uLnTx/>
                <a:uFillTx/>
                <a:latin typeface="Arial"/>
                <a:cs typeface="Arial"/>
              </a:rPr>
              <a:t>Перехресні</a:t>
            </a:r>
            <a:r>
              <a:rPr kumimoji="0" sz="2000" b="1" i="0" u="none" strike="noStrike" kern="0" cap="none" spc="-7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КВ</a:t>
            </a:r>
            <a:r>
              <a:rPr kumimoji="0" sz="2000" b="1" i="0" u="none" strike="noStrike" kern="0" cap="none" spc="-4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a:t>
            </a:r>
            <a:r>
              <a:rPr kumimoji="0" sz="2000" b="0" i="0" u="none" strike="noStrike" kern="0" cap="none" spc="-3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забезпечують</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дослідження</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статусу захворювання</a:t>
            </a:r>
            <a:r>
              <a:rPr kumimoji="0" sz="20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і</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умов</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в</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певний</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момент</a:t>
            </a:r>
            <a:r>
              <a:rPr kumimoji="0" sz="20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30" normalizeH="0" baseline="0" noProof="0" dirty="0">
                <a:ln>
                  <a:noFill/>
                </a:ln>
                <a:solidFill>
                  <a:sysClr val="windowText" lastClr="000000"/>
                </a:solidFill>
                <a:effectLst/>
                <a:uLnTx/>
                <a:uFillTx/>
                <a:latin typeface="Microsoft Sans Serif"/>
                <a:cs typeface="Microsoft Sans Serif"/>
              </a:rPr>
              <a:t>часу,</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але</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не</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виявляють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ні</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причини,</a:t>
            </a:r>
            <a:r>
              <a:rPr kumimoji="0" sz="2000" b="0" i="0" u="none" strike="noStrike" kern="0" cap="none" spc="-7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ні</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прогресування</a:t>
            </a:r>
            <a:r>
              <a:rPr kumimoji="0" sz="2000" b="0" i="0" u="none" strike="noStrike" kern="0" cap="none" spc="-5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захворювання</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0" marR="0" lvl="0" indent="0" defTabSz="914400" eaLnBrk="1" fontAlgn="auto" latinLnBrk="0" hangingPunct="1">
              <a:lnSpc>
                <a:spcPct val="100000"/>
              </a:lnSpc>
              <a:spcBef>
                <a:spcPts val="135"/>
              </a:spcBef>
              <a:spcAft>
                <a:spcPts val="0"/>
              </a:spcAft>
              <a:buClrTx/>
              <a:buSzTx/>
              <a:buFont typeface="Wingdings"/>
              <a:buChar char=""/>
              <a:tabLst/>
              <a:defRPr/>
            </a:pP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354965" marR="0" lvl="0" indent="-342265" defTabSz="914400" eaLnBrk="1" fontAlgn="auto" latinLnBrk="0" hangingPunct="1">
              <a:lnSpc>
                <a:spcPct val="100000"/>
              </a:lnSpc>
              <a:spcBef>
                <a:spcPts val="5"/>
              </a:spcBef>
              <a:spcAft>
                <a:spcPts val="0"/>
              </a:spcAft>
              <a:buClrTx/>
              <a:buSzTx/>
              <a:buFont typeface="Wingdings"/>
              <a:buChar char=""/>
              <a:tabLst>
                <a:tab pos="354965" algn="l"/>
              </a:tabLst>
              <a:defRPr/>
            </a:pPr>
            <a:r>
              <a:rPr kumimoji="0" sz="2000" b="1" i="0" u="none" strike="noStrike" kern="0" cap="none" spc="-10" normalizeH="0" baseline="0" noProof="0" dirty="0">
                <a:ln>
                  <a:noFill/>
                </a:ln>
                <a:solidFill>
                  <a:sysClr val="windowText" lastClr="000000"/>
                </a:solidFill>
                <a:effectLst/>
                <a:uLnTx/>
                <a:uFillTx/>
                <a:latin typeface="Arial"/>
                <a:cs typeface="Arial"/>
              </a:rPr>
              <a:t>Спостережні</a:t>
            </a:r>
            <a:r>
              <a:rPr kumimoji="0" sz="2000" b="1" i="0" u="none" strike="noStrike" kern="0" cap="none" spc="-6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дослідження</a:t>
            </a:r>
            <a:r>
              <a:rPr kumimoji="0" sz="2000" b="1" i="0" u="none" strike="noStrike" kern="0" cap="none" spc="-5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дають</a:t>
            </a:r>
            <a:r>
              <a:rPr kumimoji="0" sz="2000" b="0" i="0" u="none" strike="noStrike" kern="0" cap="none" spc="-5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хороші</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результати</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355600" marR="0" lvl="0" indent="0" defTabSz="914400" eaLnBrk="1" fontAlgn="auto" latinLnBrk="0" hangingPunct="1">
              <a:lnSpc>
                <a:spcPct val="100000"/>
              </a:lnSpc>
              <a:spcBef>
                <a:spcPts val="0"/>
              </a:spcBef>
              <a:spcAft>
                <a:spcPts val="0"/>
              </a:spcAft>
              <a:buClrTx/>
              <a:buSzTx/>
              <a:buFontTx/>
              <a:buNone/>
              <a:tabLst/>
              <a:defRPr/>
            </a:pP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виявлення</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причин</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захворювання,</a:t>
            </a:r>
            <a:r>
              <a:rPr kumimoji="0" sz="20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але</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не</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досить</a:t>
            </a:r>
            <a:r>
              <a:rPr kumimoji="0" sz="2000" b="0" i="0" u="none" strike="noStrike" kern="0" cap="none" spc="-5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доказові</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Tree>
    <p:extLst>
      <p:ext uri="{BB962C8B-B14F-4D97-AF65-F5344CB8AC3E}">
        <p14:creationId xmlns:p14="http://schemas.microsoft.com/office/powerpoint/2010/main" val="11757704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267950" y="261873"/>
            <a:ext cx="1310005" cy="26924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600" b="0" i="1" u="none" strike="noStrike" kern="0" cap="none" spc="-10" normalizeH="0" baseline="0" noProof="0" dirty="0">
                <a:ln>
                  <a:noFill/>
                </a:ln>
                <a:solidFill>
                  <a:sysClr val="windowText" lastClr="000000"/>
                </a:solidFill>
                <a:effectLst/>
                <a:uLnTx/>
                <a:uFillTx/>
                <a:latin typeface="Arial"/>
                <a:cs typeface="Arial"/>
              </a:rPr>
              <a:t>Продовження</a:t>
            </a:r>
            <a:endParaRPr kumimoji="0" sz="1600" b="0" i="0" u="none" strike="noStrike" kern="0" cap="none" spc="0" normalizeH="0" baseline="0" noProof="0">
              <a:ln>
                <a:noFill/>
              </a:ln>
              <a:solidFill>
                <a:sysClr val="windowText" lastClr="000000"/>
              </a:solidFill>
              <a:effectLst/>
              <a:uLnTx/>
              <a:uFillTx/>
              <a:latin typeface="Arial"/>
              <a:cs typeface="Arial"/>
            </a:endParaRPr>
          </a:p>
        </p:txBody>
      </p:sp>
      <p:pic>
        <p:nvPicPr>
          <p:cNvPr id="3" name="object 3"/>
          <p:cNvPicPr/>
          <p:nvPr/>
        </p:nvPicPr>
        <p:blipFill>
          <a:blip r:embed="rId2" cstate="print"/>
          <a:stretch>
            <a:fillRect/>
          </a:stretch>
        </p:blipFill>
        <p:spPr>
          <a:xfrm>
            <a:off x="397763" y="358140"/>
            <a:ext cx="882396" cy="586739"/>
          </a:xfrm>
          <a:prstGeom prst="rect">
            <a:avLst/>
          </a:prstGeom>
        </p:spPr>
      </p:pic>
      <p:sp>
        <p:nvSpPr>
          <p:cNvPr id="4" name="object 4"/>
          <p:cNvSpPr txBox="1">
            <a:spLocks noGrp="1"/>
          </p:cNvSpPr>
          <p:nvPr>
            <p:ph type="title"/>
          </p:nvPr>
        </p:nvSpPr>
        <p:spPr>
          <a:prstGeom prst="rect">
            <a:avLst/>
          </a:prstGeom>
        </p:spPr>
        <p:txBody>
          <a:bodyPr vert="horz" wrap="square" lIns="0" tIns="332435" rIns="0" bIns="0" rtlCol="0">
            <a:spAutoFit/>
          </a:bodyPr>
          <a:lstStyle/>
          <a:p>
            <a:pPr marL="267335">
              <a:lnSpc>
                <a:spcPct val="100000"/>
              </a:lnSpc>
              <a:spcBef>
                <a:spcPts val="95"/>
              </a:spcBef>
            </a:pPr>
            <a:r>
              <a:rPr spc="-10" dirty="0"/>
              <a:t>Характеристика</a:t>
            </a:r>
            <a:r>
              <a:rPr spc="-85" dirty="0"/>
              <a:t> </a:t>
            </a:r>
            <a:r>
              <a:rPr spc="-10" dirty="0"/>
              <a:t>досліджень</a:t>
            </a:r>
          </a:p>
        </p:txBody>
      </p:sp>
      <p:sp>
        <p:nvSpPr>
          <p:cNvPr id="5" name="object 5"/>
          <p:cNvSpPr txBox="1"/>
          <p:nvPr/>
        </p:nvSpPr>
        <p:spPr>
          <a:xfrm>
            <a:off x="1115364" y="2289759"/>
            <a:ext cx="7259955" cy="2770505"/>
          </a:xfrm>
          <a:prstGeom prst="rect">
            <a:avLst/>
          </a:prstGeom>
        </p:spPr>
        <p:txBody>
          <a:bodyPr vert="horz" wrap="square" lIns="0" tIns="13335" rIns="0" bIns="0" rtlCol="0">
            <a:spAutoFit/>
          </a:bodyPr>
          <a:lstStyle/>
          <a:p>
            <a:pPr marL="298450" marR="0" lvl="0" indent="-285750" defTabSz="914400" eaLnBrk="1" fontAlgn="auto" latinLnBrk="0" hangingPunct="1">
              <a:lnSpc>
                <a:spcPct val="100000"/>
              </a:lnSpc>
              <a:spcBef>
                <a:spcPts val="105"/>
              </a:spcBef>
              <a:spcAft>
                <a:spcPts val="0"/>
              </a:spcAft>
              <a:buClrTx/>
              <a:buSzTx/>
              <a:buFont typeface="Wingdings"/>
              <a:buChar char=""/>
              <a:tabLst>
                <a:tab pos="298450" algn="l"/>
              </a:tabLst>
              <a:defRPr/>
            </a:pPr>
            <a:r>
              <a:rPr kumimoji="0" sz="2000" b="1" i="0" u="none" strike="noStrike" kern="0" cap="none" spc="0" normalizeH="0" baseline="0" noProof="0" dirty="0">
                <a:ln>
                  <a:noFill/>
                </a:ln>
                <a:solidFill>
                  <a:sysClr val="windowText" lastClr="000000"/>
                </a:solidFill>
                <a:effectLst/>
                <a:uLnTx/>
                <a:uFillTx/>
                <a:latin typeface="Arial"/>
                <a:cs typeface="Arial"/>
              </a:rPr>
              <a:t>Серія</a:t>
            </a:r>
            <a:r>
              <a:rPr kumimoji="0" sz="2000" b="1" i="0" u="none" strike="noStrike" kern="0" cap="none" spc="-50"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випадків</a:t>
            </a:r>
            <a:r>
              <a:rPr kumimoji="0" sz="2000" b="1" i="0" u="none" strike="noStrike" kern="0" cap="none" spc="-5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використовуються</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тільки</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для</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299085" marR="0" lvl="0" indent="0" defTabSz="914400" eaLnBrk="1" fontAlgn="auto" latinLnBrk="0" hangingPunct="1">
              <a:lnSpc>
                <a:spcPct val="100000"/>
              </a:lnSpc>
              <a:spcBef>
                <a:spcPts val="0"/>
              </a:spcBef>
              <a:spcAft>
                <a:spcPts val="0"/>
              </a:spcAft>
              <a:buClrTx/>
              <a:buSzTx/>
              <a:buFontTx/>
              <a:buNone/>
              <a:tabLst/>
              <a:defRPr/>
            </a:pP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визначення</a:t>
            </a:r>
            <a:r>
              <a:rPr kumimoji="0" sz="2000" b="0" i="0" u="none" strike="noStrike" kern="0" cap="none" spc="-9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питання</a:t>
            </a:r>
            <a:r>
              <a:rPr kumimoji="0" sz="2000" b="0" i="0" u="none" strike="noStrike" kern="0" cap="none" spc="-6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про</a:t>
            </a:r>
            <a:r>
              <a:rPr kumimoji="0" sz="2000" b="0" i="0" u="none" strike="noStrike" kern="0" cap="none" spc="-5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подальше</a:t>
            </a:r>
            <a:r>
              <a:rPr kumimoji="0" sz="2000" b="0" i="0" u="none" strike="noStrike" kern="0" cap="none" spc="-8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дослідження</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0" marR="0" lvl="0" indent="0" defTabSz="914400" eaLnBrk="1" fontAlgn="auto" latinLnBrk="0" hangingPunct="1">
              <a:lnSpc>
                <a:spcPct val="100000"/>
              </a:lnSpc>
              <a:spcBef>
                <a:spcPts val="135"/>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297815" marR="79375" lvl="0" indent="-285750" defTabSz="914400" eaLnBrk="1" fontAlgn="auto" latinLnBrk="0" hangingPunct="1">
              <a:lnSpc>
                <a:spcPct val="100000"/>
              </a:lnSpc>
              <a:spcBef>
                <a:spcPts val="5"/>
              </a:spcBef>
              <a:spcAft>
                <a:spcPts val="0"/>
              </a:spcAft>
              <a:buClrTx/>
              <a:buSzTx/>
              <a:buFont typeface="Wingdings"/>
              <a:buChar char=""/>
              <a:tabLst>
                <a:tab pos="299085" algn="l"/>
              </a:tabLst>
              <a:defRPr/>
            </a:pPr>
            <a:r>
              <a:rPr kumimoji="0" sz="2000" b="1" i="0" u="none" strike="noStrike" kern="0" cap="none" spc="0" normalizeH="0" baseline="0" noProof="0" dirty="0">
                <a:ln>
                  <a:noFill/>
                </a:ln>
                <a:solidFill>
                  <a:sysClr val="windowText" lastClr="000000"/>
                </a:solidFill>
                <a:effectLst/>
                <a:uLnTx/>
                <a:uFillTx/>
                <a:latin typeface="Arial"/>
                <a:cs typeface="Arial"/>
              </a:rPr>
              <a:t>Когортні</a:t>
            </a:r>
            <a:r>
              <a:rPr kumimoji="0" sz="2000" b="1" i="0" u="none" strike="noStrike" kern="0" cap="none" spc="-7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дослідження</a:t>
            </a:r>
            <a:r>
              <a:rPr kumimoji="0" sz="2000" b="1" i="0" u="none" strike="noStrike" kern="0" cap="none" spc="-9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a:t>
            </a:r>
            <a:r>
              <a:rPr kumimoji="0" sz="2000" b="0" i="0" u="none" strike="noStrike" kern="0" cap="none" spc="-7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кращі</a:t>
            </a:r>
            <a:r>
              <a:rPr kumimoji="0" sz="2000" b="0" i="0" u="none" strike="noStrike" kern="0" cap="none" spc="-6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дослідження</a:t>
            </a:r>
            <a:r>
              <a:rPr kumimoji="0" sz="2000" b="0" i="0" u="none" strike="noStrike" kern="0" cap="none" spc="-9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для 	</a:t>
            </a:r>
            <a:r>
              <a:rPr kumimoji="0" sz="2000" b="0" i="0" u="none" strike="noStrike" kern="0" cap="none" spc="-20" normalizeH="0" baseline="0" noProof="0" dirty="0">
                <a:ln>
                  <a:noFill/>
                </a:ln>
                <a:solidFill>
                  <a:sysClr val="windowText" lastClr="000000"/>
                </a:solidFill>
                <a:effectLst/>
                <a:uLnTx/>
                <a:uFillTx/>
                <a:latin typeface="Microsoft Sans Serif"/>
                <a:cs typeface="Microsoft Sans Serif"/>
              </a:rPr>
              <a:t>визначення</a:t>
            </a:r>
            <a:r>
              <a:rPr kumimoji="0" sz="2000" b="0" i="0" u="none" strike="noStrike" kern="0" cap="none" spc="-8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перебігу</a:t>
            </a:r>
            <a:r>
              <a:rPr kumimoji="0" sz="20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хвороби</a:t>
            </a:r>
            <a:r>
              <a:rPr kumimoji="0" sz="2000" b="0" i="0" u="none" strike="noStrike" kern="0" cap="none" spc="-7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і</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виявлення</a:t>
            </a:r>
            <a:r>
              <a:rPr kumimoji="0" sz="20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факторів</a:t>
            </a:r>
            <a:r>
              <a:rPr kumimoji="0" sz="2000" b="0" i="0" u="none" strike="noStrike" kern="0" cap="none" spc="-5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ризику</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0" marR="0" lvl="0" indent="0" defTabSz="914400" eaLnBrk="1" fontAlgn="auto" latinLnBrk="0" hangingPunct="1">
              <a:lnSpc>
                <a:spcPct val="100000"/>
              </a:lnSpc>
              <a:spcBef>
                <a:spcPts val="135"/>
              </a:spcBef>
              <a:spcAft>
                <a:spcPts val="0"/>
              </a:spcAft>
              <a:buClrTx/>
              <a:buSzTx/>
              <a:buFont typeface="Wingdings"/>
              <a:buChar char=""/>
              <a:tabLst/>
              <a:defRPr/>
            </a:pP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a:p>
            <a:pPr marL="297815" marR="5080" lvl="0" indent="-285750" defTabSz="914400" eaLnBrk="1" fontAlgn="auto" latinLnBrk="0" hangingPunct="1">
              <a:lnSpc>
                <a:spcPct val="100000"/>
              </a:lnSpc>
              <a:spcBef>
                <a:spcPts val="5"/>
              </a:spcBef>
              <a:spcAft>
                <a:spcPts val="0"/>
              </a:spcAft>
              <a:buClrTx/>
              <a:buSzTx/>
              <a:buFont typeface="Wingdings"/>
              <a:buChar char=""/>
              <a:tabLst>
                <a:tab pos="299085" algn="l"/>
              </a:tabLst>
              <a:defRPr/>
            </a:pPr>
            <a:r>
              <a:rPr kumimoji="0" sz="2000" b="1" i="0" u="none" strike="noStrike" kern="0" cap="none" spc="-10" normalizeH="0" baseline="0" noProof="0" dirty="0">
                <a:ln>
                  <a:noFill/>
                </a:ln>
                <a:solidFill>
                  <a:sysClr val="windowText" lastClr="000000"/>
                </a:solidFill>
                <a:effectLst/>
                <a:uLnTx/>
                <a:uFillTx/>
                <a:latin typeface="Arial"/>
                <a:cs typeface="Arial"/>
              </a:rPr>
              <a:t>Випадок-контроль</a:t>
            </a:r>
            <a:r>
              <a:rPr kumimoji="0" sz="2000" b="1" i="0" u="none" strike="noStrike" kern="0" cap="none" spc="-85" normalizeH="0" baseline="0" noProof="0" dirty="0">
                <a:ln>
                  <a:noFill/>
                </a:ln>
                <a:solidFill>
                  <a:sysClr val="windowText" lastClr="000000"/>
                </a:solidFill>
                <a:effectLst/>
                <a:uLnTx/>
                <a:uFillTx/>
                <a:latin typeface="Arial"/>
                <a:cs typeface="Arial"/>
              </a:rPr>
              <a:t> </a:t>
            </a:r>
            <a:r>
              <a:rPr kumimoji="0" sz="2000" b="1" i="0" u="none" strike="noStrike" kern="0" cap="none" spc="0" normalizeH="0" baseline="0" noProof="0" dirty="0">
                <a:ln>
                  <a:noFill/>
                </a:ln>
                <a:solidFill>
                  <a:sysClr val="windowText" lastClr="000000"/>
                </a:solidFill>
                <a:effectLst/>
                <a:uLnTx/>
                <a:uFillTx/>
                <a:latin typeface="Arial"/>
                <a:cs typeface="Arial"/>
              </a:rPr>
              <a:t>дослідження</a:t>
            </a:r>
            <a:r>
              <a:rPr kumimoji="0" sz="2000" b="1" i="0" u="none" strike="noStrike" kern="0" cap="none" spc="-7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a:t>
            </a:r>
            <a:r>
              <a:rPr kumimoji="0" sz="2000" b="0" i="0" u="none" strike="noStrike" kern="0" cap="none" spc="-4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швидкі</a:t>
            </a:r>
            <a:r>
              <a:rPr kumimoji="0" sz="20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та</a:t>
            </a:r>
            <a:r>
              <a:rPr kumimoji="0" sz="2000" b="0" i="0" u="none" strike="noStrike" kern="0" cap="none" spc="-3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недорогі</a:t>
            </a:r>
            <a:r>
              <a:rPr kumimoji="0" sz="2000" b="0" i="0" u="none" strike="noStrike" kern="0" cap="none" spc="-6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25" normalizeH="0" baseline="0" noProof="0" dirty="0">
                <a:ln>
                  <a:noFill/>
                </a:ln>
                <a:solidFill>
                  <a:sysClr val="windowText" lastClr="000000"/>
                </a:solidFill>
                <a:effectLst/>
                <a:uLnTx/>
                <a:uFillTx/>
                <a:latin typeface="Microsoft Sans Serif"/>
                <a:cs typeface="Microsoft Sans Serif"/>
              </a:rPr>
              <a:t>для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рідкісних</a:t>
            </a:r>
            <a:r>
              <a:rPr kumimoji="0" sz="2000" b="0" i="0" u="none" strike="noStrike" kern="0" cap="none" spc="-7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захворювань,</a:t>
            </a:r>
            <a:r>
              <a:rPr kumimoji="0" sz="2000" b="0" i="0" u="none" strike="noStrike" kern="0" cap="none" spc="-80"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використовуються</a:t>
            </a:r>
            <a:r>
              <a:rPr kumimoji="0" sz="2000" b="0" i="0" u="none" strike="noStrike" kern="0" cap="none" spc="-7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для</a:t>
            </a:r>
            <a:r>
              <a:rPr kumimoji="0" sz="2000" b="0" i="0" u="none" strike="noStrike" kern="0" cap="none" spc="-4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оцінки 	</a:t>
            </a:r>
            <a:r>
              <a:rPr kumimoji="0" sz="2000" b="0" i="0" u="none" strike="noStrike" kern="0" cap="none" spc="0" normalizeH="0" baseline="0" noProof="0" dirty="0">
                <a:ln>
                  <a:noFill/>
                </a:ln>
                <a:solidFill>
                  <a:sysClr val="windowText" lastClr="000000"/>
                </a:solidFill>
                <a:effectLst/>
                <a:uLnTx/>
                <a:uFillTx/>
                <a:latin typeface="Microsoft Sans Serif"/>
                <a:cs typeface="Microsoft Sans Serif"/>
              </a:rPr>
              <a:t>первинних</a:t>
            </a:r>
            <a:r>
              <a:rPr kumimoji="0" sz="2000" b="0" i="0" u="none" strike="noStrike" kern="0" cap="none" spc="-85" normalizeH="0" baseline="0" noProof="0" dirty="0">
                <a:ln>
                  <a:noFill/>
                </a:ln>
                <a:solidFill>
                  <a:sysClr val="windowText" lastClr="000000"/>
                </a:solidFill>
                <a:effectLst/>
                <a:uLnTx/>
                <a:uFillTx/>
                <a:latin typeface="Microsoft Sans Serif"/>
                <a:cs typeface="Microsoft Sans Serif"/>
              </a:rPr>
              <a:t> </a:t>
            </a:r>
            <a:r>
              <a:rPr kumimoji="0" sz="2000" b="0" i="0" u="none" strike="noStrike" kern="0" cap="none" spc="-10" normalizeH="0" baseline="0" noProof="0" dirty="0">
                <a:ln>
                  <a:noFill/>
                </a:ln>
                <a:solidFill>
                  <a:sysClr val="windowText" lastClr="000000"/>
                </a:solidFill>
                <a:effectLst/>
                <a:uLnTx/>
                <a:uFillTx/>
                <a:latin typeface="Microsoft Sans Serif"/>
                <a:cs typeface="Microsoft Sans Serif"/>
              </a:rPr>
              <a:t>гіпотез</a:t>
            </a:r>
            <a:endParaRPr kumimoji="0" sz="2000" b="0" i="0" u="none" strike="noStrike" kern="0" cap="none" spc="0" normalizeH="0" baseline="0" noProof="0">
              <a:ln>
                <a:noFill/>
              </a:ln>
              <a:solidFill>
                <a:sysClr val="windowText" lastClr="000000"/>
              </a:solidFill>
              <a:effectLst/>
              <a:uLnTx/>
              <a:uFillTx/>
              <a:latin typeface="Microsoft Sans Serif"/>
              <a:cs typeface="Microsoft Sans Serif"/>
            </a:endParaRPr>
          </a:p>
        </p:txBody>
      </p:sp>
    </p:spTree>
    <p:extLst>
      <p:ext uri="{BB962C8B-B14F-4D97-AF65-F5344CB8AC3E}">
        <p14:creationId xmlns:p14="http://schemas.microsoft.com/office/powerpoint/2010/main" val="35523272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48076" y="440563"/>
            <a:ext cx="6922134" cy="696595"/>
          </a:xfrm>
          <a:prstGeom prst="rect">
            <a:avLst/>
          </a:prstGeom>
        </p:spPr>
        <p:txBody>
          <a:bodyPr vert="horz" wrap="square" lIns="0" tIns="13335" rIns="0" bIns="0" rtlCol="0">
            <a:spAutoFit/>
          </a:bodyPr>
          <a:lstStyle/>
          <a:p>
            <a:pPr marL="12700">
              <a:lnSpc>
                <a:spcPct val="100000"/>
              </a:lnSpc>
              <a:spcBef>
                <a:spcPts val="105"/>
              </a:spcBef>
            </a:pPr>
            <a:r>
              <a:rPr sz="4400" i="0" spc="10" dirty="0">
                <a:latin typeface="Times New Roman"/>
                <a:cs typeface="Times New Roman"/>
              </a:rPr>
              <a:t>ІЄ</a:t>
            </a:r>
            <a:r>
              <a:rPr sz="4400" i="0" spc="-555" dirty="0">
                <a:latin typeface="Times New Roman"/>
                <a:cs typeface="Times New Roman"/>
              </a:rPr>
              <a:t>Р</a:t>
            </a:r>
            <a:r>
              <a:rPr sz="4400" i="0" spc="10" dirty="0">
                <a:latin typeface="Times New Roman"/>
                <a:cs typeface="Times New Roman"/>
              </a:rPr>
              <a:t>А</a:t>
            </a:r>
            <a:r>
              <a:rPr sz="4400" i="0" spc="-220" dirty="0">
                <a:latin typeface="Times New Roman"/>
                <a:cs typeface="Times New Roman"/>
              </a:rPr>
              <a:t>Р</a:t>
            </a:r>
            <a:r>
              <a:rPr sz="4400" i="0" spc="5" dirty="0">
                <a:latin typeface="Times New Roman"/>
                <a:cs typeface="Times New Roman"/>
              </a:rPr>
              <a:t>ХІ</a:t>
            </a:r>
            <a:r>
              <a:rPr sz="4400" i="0" spc="10" dirty="0">
                <a:latin typeface="Times New Roman"/>
                <a:cs typeface="Times New Roman"/>
              </a:rPr>
              <a:t>Я</a:t>
            </a:r>
            <a:r>
              <a:rPr sz="4400" i="0" spc="-125" dirty="0">
                <a:latin typeface="Times New Roman"/>
                <a:cs typeface="Times New Roman"/>
              </a:rPr>
              <a:t> </a:t>
            </a:r>
            <a:r>
              <a:rPr sz="4400" i="0" spc="-10" dirty="0">
                <a:latin typeface="Times New Roman"/>
                <a:cs typeface="Times New Roman"/>
              </a:rPr>
              <a:t>ДОКАЗОВОСТІ</a:t>
            </a:r>
            <a:endParaRPr sz="4400" dirty="0">
              <a:latin typeface="Times New Roman"/>
              <a:cs typeface="Times New Roman"/>
            </a:endParaRPr>
          </a:p>
        </p:txBody>
      </p:sp>
      <p:sp>
        <p:nvSpPr>
          <p:cNvPr id="3" name="object 3"/>
          <p:cNvSpPr txBox="1">
            <a:spLocks noGrp="1"/>
          </p:cNvSpPr>
          <p:nvPr>
            <p:ph sz="half" idx="2"/>
          </p:nvPr>
        </p:nvSpPr>
        <p:spPr>
          <a:xfrm>
            <a:off x="743013" y="1447800"/>
            <a:ext cx="4810125" cy="3608070"/>
          </a:xfrm>
          <a:prstGeom prst="rect">
            <a:avLst/>
          </a:prstGeom>
        </p:spPr>
        <p:txBody>
          <a:bodyPr vert="horz" wrap="square" lIns="0" tIns="12065" rIns="0" bIns="0" rtlCol="0">
            <a:spAutoFit/>
          </a:bodyPr>
          <a:lstStyle/>
          <a:p>
            <a:pPr marL="240665" indent="-227965">
              <a:lnSpc>
                <a:spcPct val="100000"/>
              </a:lnSpc>
              <a:spcBef>
                <a:spcPts val="95"/>
              </a:spcBef>
              <a:buFont typeface="Arial MT"/>
              <a:buChar char="•"/>
              <a:tabLst>
                <a:tab pos="240665" algn="l"/>
              </a:tabLst>
            </a:pPr>
            <a:r>
              <a:rPr spc="-10" dirty="0"/>
              <a:t>Узагальнення</a:t>
            </a:r>
          </a:p>
          <a:p>
            <a:pPr>
              <a:lnSpc>
                <a:spcPct val="100000"/>
              </a:lnSpc>
              <a:spcBef>
                <a:spcPts val="3250"/>
              </a:spcBef>
              <a:buFont typeface="Arial MT"/>
              <a:buChar char="•"/>
            </a:pPr>
            <a:endParaRPr spc="-10" dirty="0"/>
          </a:p>
          <a:p>
            <a:pPr marL="241300" marR="1504950" indent="-228600">
              <a:lnSpc>
                <a:spcPct val="70000"/>
              </a:lnSpc>
              <a:spcBef>
                <a:spcPts val="5"/>
              </a:spcBef>
              <a:buFont typeface="Arial MT"/>
              <a:buChar char="•"/>
              <a:tabLst>
                <a:tab pos="241300" algn="l"/>
              </a:tabLst>
            </a:pPr>
            <a:r>
              <a:rPr spc="-10" dirty="0"/>
              <a:t>Експериментальні дослідження</a:t>
            </a:r>
          </a:p>
          <a:p>
            <a:pPr>
              <a:lnSpc>
                <a:spcPct val="100000"/>
              </a:lnSpc>
              <a:spcBef>
                <a:spcPts val="3245"/>
              </a:spcBef>
              <a:buFont typeface="Arial MT"/>
              <a:buChar char="•"/>
            </a:pPr>
            <a:endParaRPr spc="-10" dirty="0"/>
          </a:p>
          <a:p>
            <a:pPr marL="241300" marR="5080" indent="-228600">
              <a:lnSpc>
                <a:spcPct val="70100"/>
              </a:lnSpc>
              <a:buFont typeface="Arial MT"/>
              <a:buChar char="•"/>
              <a:tabLst>
                <a:tab pos="241300" algn="l"/>
              </a:tabLst>
            </a:pPr>
            <a:r>
              <a:rPr spc="-10" dirty="0"/>
              <a:t>Неекспериментальні (спостережні)</a:t>
            </a:r>
            <a:r>
              <a:rPr spc="-85" dirty="0"/>
              <a:t> </a:t>
            </a:r>
            <a:r>
              <a:rPr spc="-10" dirty="0"/>
              <a:t>дослідження</a:t>
            </a:r>
          </a:p>
        </p:txBody>
      </p:sp>
      <p:sp>
        <p:nvSpPr>
          <p:cNvPr id="4" name="object 4"/>
          <p:cNvSpPr txBox="1"/>
          <p:nvPr/>
        </p:nvSpPr>
        <p:spPr>
          <a:xfrm>
            <a:off x="6277102" y="1323797"/>
            <a:ext cx="4772025" cy="5106670"/>
          </a:xfrm>
          <a:prstGeom prst="rect">
            <a:avLst/>
          </a:prstGeom>
        </p:spPr>
        <p:txBody>
          <a:bodyPr vert="horz" wrap="square" lIns="0" tIns="13335" rIns="0" bIns="0" rtlCol="0">
            <a:spAutoFit/>
          </a:bodyPr>
          <a:lstStyle/>
          <a:p>
            <a:pPr marL="241300" indent="-228600">
              <a:lnSpc>
                <a:spcPct val="100000"/>
              </a:lnSpc>
              <a:spcBef>
                <a:spcPts val="105"/>
              </a:spcBef>
              <a:buFont typeface="Arial MT"/>
              <a:buChar char="•"/>
              <a:tabLst>
                <a:tab pos="241300" algn="l"/>
              </a:tabLst>
            </a:pPr>
            <a:r>
              <a:rPr sz="2600" dirty="0">
                <a:solidFill>
                  <a:srgbClr val="0070C0"/>
                </a:solidFill>
                <a:latin typeface="Calibri"/>
                <a:cs typeface="Calibri"/>
              </a:rPr>
              <a:t>Систематичні</a:t>
            </a:r>
            <a:r>
              <a:rPr sz="2600" spc="-130" dirty="0">
                <a:solidFill>
                  <a:srgbClr val="0070C0"/>
                </a:solidFill>
                <a:latin typeface="Calibri"/>
                <a:cs typeface="Calibri"/>
              </a:rPr>
              <a:t> </a:t>
            </a:r>
            <a:r>
              <a:rPr sz="2600" spc="-10" dirty="0">
                <a:solidFill>
                  <a:srgbClr val="0070C0"/>
                </a:solidFill>
                <a:latin typeface="Calibri"/>
                <a:cs typeface="Calibri"/>
              </a:rPr>
              <a:t>огляди</a:t>
            </a:r>
            <a:endParaRPr sz="2600" dirty="0">
              <a:solidFill>
                <a:srgbClr val="0070C0"/>
              </a:solidFill>
              <a:latin typeface="Calibri"/>
              <a:cs typeface="Calibri"/>
            </a:endParaRPr>
          </a:p>
          <a:p>
            <a:pPr marL="241300" indent="-228600">
              <a:lnSpc>
                <a:spcPct val="100000"/>
              </a:lnSpc>
              <a:spcBef>
                <a:spcPts val="65"/>
              </a:spcBef>
              <a:buFont typeface="Arial MT"/>
              <a:buChar char="•"/>
              <a:tabLst>
                <a:tab pos="241300" algn="l"/>
              </a:tabLst>
            </a:pPr>
            <a:r>
              <a:rPr sz="2600" spc="-10" dirty="0">
                <a:solidFill>
                  <a:srgbClr val="0070C0"/>
                </a:solidFill>
                <a:latin typeface="Calibri"/>
                <a:cs typeface="Calibri"/>
              </a:rPr>
              <a:t>Мета-аналіз</a:t>
            </a:r>
            <a:endParaRPr sz="2600" dirty="0">
              <a:solidFill>
                <a:srgbClr val="0070C0"/>
              </a:solidFill>
              <a:latin typeface="Calibri"/>
              <a:cs typeface="Calibri"/>
            </a:endParaRPr>
          </a:p>
          <a:p>
            <a:pPr>
              <a:lnSpc>
                <a:spcPct val="100000"/>
              </a:lnSpc>
              <a:spcBef>
                <a:spcPts val="844"/>
              </a:spcBef>
              <a:buFont typeface="Arial MT"/>
              <a:buChar char="•"/>
            </a:pPr>
            <a:endParaRPr sz="2600" dirty="0">
              <a:solidFill>
                <a:srgbClr val="0070C0"/>
              </a:solidFill>
              <a:latin typeface="Calibri"/>
              <a:cs typeface="Calibri"/>
            </a:endParaRPr>
          </a:p>
          <a:p>
            <a:pPr marL="241300" marR="363220" indent="-228600">
              <a:lnSpc>
                <a:spcPct val="70000"/>
              </a:lnSpc>
              <a:buFont typeface="Arial MT"/>
              <a:buChar char="•"/>
              <a:tabLst>
                <a:tab pos="241300" algn="l"/>
              </a:tabLst>
            </a:pPr>
            <a:r>
              <a:rPr sz="2600" spc="-10" dirty="0">
                <a:solidFill>
                  <a:srgbClr val="0070C0"/>
                </a:solidFill>
                <a:latin typeface="Calibri"/>
                <a:cs typeface="Calibri"/>
              </a:rPr>
              <a:t>Рандомізовані</a:t>
            </a:r>
            <a:r>
              <a:rPr sz="2600" spc="-20" dirty="0">
                <a:solidFill>
                  <a:srgbClr val="0070C0"/>
                </a:solidFill>
                <a:latin typeface="Calibri"/>
                <a:cs typeface="Calibri"/>
              </a:rPr>
              <a:t> </a:t>
            </a:r>
            <a:r>
              <a:rPr sz="2600" spc="-10" dirty="0">
                <a:solidFill>
                  <a:srgbClr val="0070C0"/>
                </a:solidFill>
                <a:latin typeface="Calibri"/>
                <a:cs typeface="Calibri"/>
              </a:rPr>
              <a:t>контрольовані дослідження</a:t>
            </a:r>
            <a:endParaRPr sz="2600" dirty="0">
              <a:solidFill>
                <a:srgbClr val="0070C0"/>
              </a:solidFill>
              <a:latin typeface="Calibri"/>
              <a:cs typeface="Calibri"/>
            </a:endParaRPr>
          </a:p>
          <a:p>
            <a:pPr marL="241300" indent="-228600">
              <a:lnSpc>
                <a:spcPct val="100000"/>
              </a:lnSpc>
              <a:spcBef>
                <a:spcPts val="60"/>
              </a:spcBef>
              <a:buFont typeface="Arial MT"/>
              <a:buChar char="•"/>
              <a:tabLst>
                <a:tab pos="241300" algn="l"/>
              </a:tabLst>
            </a:pPr>
            <a:r>
              <a:rPr sz="2600" spc="-10" dirty="0">
                <a:solidFill>
                  <a:srgbClr val="0070C0"/>
                </a:solidFill>
                <a:latin typeface="Calibri"/>
                <a:cs typeface="Calibri"/>
              </a:rPr>
              <a:t>контрольовані</a:t>
            </a:r>
            <a:r>
              <a:rPr sz="2600" spc="-70" dirty="0">
                <a:solidFill>
                  <a:srgbClr val="0070C0"/>
                </a:solidFill>
                <a:latin typeface="Calibri"/>
                <a:cs typeface="Calibri"/>
              </a:rPr>
              <a:t> </a:t>
            </a:r>
            <a:r>
              <a:rPr sz="2600" spc="-10" dirty="0">
                <a:solidFill>
                  <a:srgbClr val="0070C0"/>
                </a:solidFill>
                <a:latin typeface="Calibri"/>
                <a:cs typeface="Calibri"/>
              </a:rPr>
              <a:t>дослідження</a:t>
            </a:r>
            <a:endParaRPr sz="2600" dirty="0">
              <a:solidFill>
                <a:srgbClr val="0070C0"/>
              </a:solidFill>
              <a:latin typeface="Calibri"/>
              <a:cs typeface="Calibri"/>
            </a:endParaRPr>
          </a:p>
          <a:p>
            <a:pPr marL="240029" indent="-227329">
              <a:lnSpc>
                <a:spcPct val="100000"/>
              </a:lnSpc>
              <a:spcBef>
                <a:spcPts val="3155"/>
              </a:spcBef>
              <a:buFont typeface="Arial MT"/>
              <a:buChar char="•"/>
              <a:tabLst>
                <a:tab pos="240029" algn="l"/>
              </a:tabLst>
            </a:pPr>
            <a:r>
              <a:rPr sz="2400" dirty="0">
                <a:solidFill>
                  <a:srgbClr val="0070C0"/>
                </a:solidFill>
                <a:latin typeface="Calibri"/>
                <a:cs typeface="Calibri"/>
              </a:rPr>
              <a:t>Когортні</a:t>
            </a:r>
            <a:r>
              <a:rPr sz="2400" spc="-100" dirty="0">
                <a:solidFill>
                  <a:srgbClr val="0070C0"/>
                </a:solidFill>
                <a:latin typeface="Calibri"/>
                <a:cs typeface="Calibri"/>
              </a:rPr>
              <a:t> </a:t>
            </a:r>
            <a:r>
              <a:rPr sz="2400" spc="-10" dirty="0">
                <a:solidFill>
                  <a:srgbClr val="0070C0"/>
                </a:solidFill>
                <a:latin typeface="Calibri"/>
                <a:cs typeface="Calibri"/>
              </a:rPr>
              <a:t>дослідження</a:t>
            </a:r>
            <a:endParaRPr sz="2400" dirty="0">
              <a:solidFill>
                <a:srgbClr val="0070C0"/>
              </a:solidFill>
              <a:latin typeface="Calibri"/>
              <a:cs typeface="Calibri"/>
            </a:endParaRPr>
          </a:p>
          <a:p>
            <a:pPr marL="240029" indent="-227329">
              <a:lnSpc>
                <a:spcPct val="100000"/>
              </a:lnSpc>
              <a:spcBef>
                <a:spcPts val="135"/>
              </a:spcBef>
              <a:buFont typeface="Arial MT"/>
              <a:buChar char="•"/>
              <a:tabLst>
                <a:tab pos="240029" algn="l"/>
              </a:tabLst>
            </a:pPr>
            <a:r>
              <a:rPr sz="2400" spc="-10" dirty="0">
                <a:solidFill>
                  <a:srgbClr val="0070C0"/>
                </a:solidFill>
                <a:latin typeface="Calibri"/>
                <a:cs typeface="Calibri"/>
              </a:rPr>
              <a:t>Дослідження</a:t>
            </a:r>
            <a:r>
              <a:rPr sz="2400" spc="25" dirty="0">
                <a:solidFill>
                  <a:srgbClr val="0070C0"/>
                </a:solidFill>
                <a:latin typeface="Calibri"/>
                <a:cs typeface="Calibri"/>
              </a:rPr>
              <a:t> </a:t>
            </a:r>
            <a:r>
              <a:rPr sz="2400" spc="-20" dirty="0">
                <a:solidFill>
                  <a:srgbClr val="0070C0"/>
                </a:solidFill>
                <a:latin typeface="Calibri"/>
                <a:cs typeface="Calibri"/>
              </a:rPr>
              <a:t>випадок-</a:t>
            </a:r>
            <a:r>
              <a:rPr sz="2400" spc="-10" dirty="0">
                <a:solidFill>
                  <a:srgbClr val="0070C0"/>
                </a:solidFill>
                <a:latin typeface="Calibri"/>
                <a:cs typeface="Calibri"/>
              </a:rPr>
              <a:t>контроль</a:t>
            </a:r>
            <a:endParaRPr sz="2400" dirty="0">
              <a:solidFill>
                <a:srgbClr val="0070C0"/>
              </a:solidFill>
              <a:latin typeface="Calibri"/>
              <a:cs typeface="Calibri"/>
            </a:endParaRPr>
          </a:p>
          <a:p>
            <a:pPr marL="240029" indent="-227329">
              <a:lnSpc>
                <a:spcPct val="100000"/>
              </a:lnSpc>
              <a:spcBef>
                <a:spcPts val="140"/>
              </a:spcBef>
              <a:buFont typeface="Arial MT"/>
              <a:buChar char="•"/>
              <a:tabLst>
                <a:tab pos="240029" algn="l"/>
              </a:tabLst>
            </a:pPr>
            <a:r>
              <a:rPr sz="2400" dirty="0">
                <a:solidFill>
                  <a:srgbClr val="0070C0"/>
                </a:solidFill>
                <a:latin typeface="Calibri"/>
                <a:cs typeface="Calibri"/>
              </a:rPr>
              <a:t>Дослідження</a:t>
            </a:r>
            <a:r>
              <a:rPr sz="2400" spc="-80" dirty="0">
                <a:solidFill>
                  <a:srgbClr val="0070C0"/>
                </a:solidFill>
                <a:latin typeface="Calibri"/>
                <a:cs typeface="Calibri"/>
              </a:rPr>
              <a:t> </a:t>
            </a:r>
            <a:r>
              <a:rPr sz="2400" dirty="0">
                <a:solidFill>
                  <a:srgbClr val="0070C0"/>
                </a:solidFill>
                <a:latin typeface="Calibri"/>
                <a:cs typeface="Calibri"/>
              </a:rPr>
              <a:t>серії</a:t>
            </a:r>
            <a:r>
              <a:rPr sz="2400" spc="-85" dirty="0">
                <a:solidFill>
                  <a:srgbClr val="0070C0"/>
                </a:solidFill>
                <a:latin typeface="Calibri"/>
                <a:cs typeface="Calibri"/>
              </a:rPr>
              <a:t> </a:t>
            </a:r>
            <a:r>
              <a:rPr sz="2400" spc="-10" dirty="0">
                <a:solidFill>
                  <a:srgbClr val="0070C0"/>
                </a:solidFill>
                <a:latin typeface="Calibri"/>
                <a:cs typeface="Calibri"/>
              </a:rPr>
              <a:t>випадків</a:t>
            </a:r>
            <a:endParaRPr sz="2400" dirty="0">
              <a:solidFill>
                <a:srgbClr val="0070C0"/>
              </a:solidFill>
              <a:latin typeface="Calibri"/>
              <a:cs typeface="Calibri"/>
            </a:endParaRPr>
          </a:p>
          <a:p>
            <a:pPr marL="240029" indent="-227329">
              <a:lnSpc>
                <a:spcPct val="100000"/>
              </a:lnSpc>
              <a:spcBef>
                <a:spcPts val="135"/>
              </a:spcBef>
              <a:buFont typeface="Arial MT"/>
              <a:buChar char="•"/>
              <a:tabLst>
                <a:tab pos="240029" algn="l"/>
              </a:tabLst>
            </a:pPr>
            <a:r>
              <a:rPr sz="2400" dirty="0">
                <a:solidFill>
                  <a:srgbClr val="0070C0"/>
                </a:solidFill>
                <a:latin typeface="Calibri"/>
                <a:cs typeface="Calibri"/>
              </a:rPr>
              <a:t>Опис</a:t>
            </a:r>
            <a:r>
              <a:rPr sz="2400" spc="-35" dirty="0">
                <a:solidFill>
                  <a:srgbClr val="0070C0"/>
                </a:solidFill>
                <a:latin typeface="Calibri"/>
                <a:cs typeface="Calibri"/>
              </a:rPr>
              <a:t> </a:t>
            </a:r>
            <a:r>
              <a:rPr sz="2400" spc="-10" dirty="0">
                <a:solidFill>
                  <a:srgbClr val="0070C0"/>
                </a:solidFill>
                <a:latin typeface="Calibri"/>
                <a:cs typeface="Calibri"/>
              </a:rPr>
              <a:t>випадку</a:t>
            </a:r>
            <a:endParaRPr sz="2400" dirty="0">
              <a:solidFill>
                <a:srgbClr val="0070C0"/>
              </a:solidFill>
              <a:latin typeface="Calibri"/>
              <a:cs typeface="Calibri"/>
            </a:endParaRPr>
          </a:p>
          <a:p>
            <a:pPr marL="240029" indent="-227329">
              <a:lnSpc>
                <a:spcPts val="2450"/>
              </a:lnSpc>
              <a:spcBef>
                <a:spcPts val="130"/>
              </a:spcBef>
              <a:buFont typeface="Arial MT"/>
              <a:buChar char="•"/>
              <a:tabLst>
                <a:tab pos="240029" algn="l"/>
              </a:tabLst>
            </a:pPr>
            <a:r>
              <a:rPr sz="2400" dirty="0">
                <a:solidFill>
                  <a:srgbClr val="0070C0"/>
                </a:solidFill>
                <a:latin typeface="Calibri"/>
                <a:cs typeface="Calibri"/>
              </a:rPr>
              <a:t>Думка</a:t>
            </a:r>
            <a:r>
              <a:rPr sz="2400" spc="-65" dirty="0">
                <a:solidFill>
                  <a:srgbClr val="0070C0"/>
                </a:solidFill>
                <a:latin typeface="Calibri"/>
                <a:cs typeface="Calibri"/>
              </a:rPr>
              <a:t> </a:t>
            </a:r>
            <a:r>
              <a:rPr sz="2400" dirty="0">
                <a:solidFill>
                  <a:srgbClr val="0070C0"/>
                </a:solidFill>
                <a:latin typeface="Calibri"/>
                <a:cs typeface="Calibri"/>
              </a:rPr>
              <a:t>експерта,</a:t>
            </a:r>
            <a:r>
              <a:rPr sz="2400" spc="-85" dirty="0">
                <a:solidFill>
                  <a:srgbClr val="0070C0"/>
                </a:solidFill>
                <a:latin typeface="Calibri"/>
                <a:cs typeface="Calibri"/>
              </a:rPr>
              <a:t> </a:t>
            </a:r>
            <a:r>
              <a:rPr sz="2400" dirty="0">
                <a:solidFill>
                  <a:srgbClr val="0070C0"/>
                </a:solidFill>
                <a:latin typeface="Calibri"/>
                <a:cs typeface="Calibri"/>
              </a:rPr>
              <a:t>яка</a:t>
            </a:r>
            <a:r>
              <a:rPr sz="2400" spc="-75" dirty="0">
                <a:solidFill>
                  <a:srgbClr val="0070C0"/>
                </a:solidFill>
                <a:latin typeface="Calibri"/>
                <a:cs typeface="Calibri"/>
              </a:rPr>
              <a:t> </a:t>
            </a:r>
            <a:r>
              <a:rPr sz="2400" dirty="0">
                <a:solidFill>
                  <a:srgbClr val="0070C0"/>
                </a:solidFill>
                <a:latin typeface="Calibri"/>
                <a:cs typeface="Calibri"/>
              </a:rPr>
              <a:t>базується</a:t>
            </a:r>
            <a:r>
              <a:rPr sz="2400" spc="-110" dirty="0">
                <a:solidFill>
                  <a:srgbClr val="0070C0"/>
                </a:solidFill>
                <a:latin typeface="Calibri"/>
                <a:cs typeface="Calibri"/>
              </a:rPr>
              <a:t> </a:t>
            </a:r>
            <a:r>
              <a:rPr sz="2400" spc="-25" dirty="0">
                <a:solidFill>
                  <a:srgbClr val="0070C0"/>
                </a:solidFill>
                <a:latin typeface="Calibri"/>
                <a:cs typeface="Calibri"/>
              </a:rPr>
              <a:t>на</a:t>
            </a:r>
            <a:endParaRPr sz="2400" dirty="0">
              <a:solidFill>
                <a:srgbClr val="0070C0"/>
              </a:solidFill>
              <a:latin typeface="Calibri"/>
              <a:cs typeface="Calibri"/>
            </a:endParaRPr>
          </a:p>
          <a:p>
            <a:pPr marL="241300" marR="5080">
              <a:lnSpc>
                <a:spcPct val="70000"/>
              </a:lnSpc>
              <a:spcBef>
                <a:spcPts val="434"/>
              </a:spcBef>
            </a:pPr>
            <a:r>
              <a:rPr sz="2400" dirty="0">
                <a:solidFill>
                  <a:srgbClr val="0070C0"/>
                </a:solidFill>
                <a:latin typeface="Calibri"/>
                <a:cs typeface="Calibri"/>
              </a:rPr>
              <a:t>анекдотах,</a:t>
            </a:r>
            <a:r>
              <a:rPr sz="2400" spc="-65" dirty="0">
                <a:solidFill>
                  <a:srgbClr val="0070C0"/>
                </a:solidFill>
                <a:latin typeface="Calibri"/>
                <a:cs typeface="Calibri"/>
              </a:rPr>
              <a:t> </a:t>
            </a:r>
            <a:r>
              <a:rPr sz="2400" dirty="0">
                <a:solidFill>
                  <a:srgbClr val="0070C0"/>
                </a:solidFill>
                <a:latin typeface="Calibri"/>
                <a:cs typeface="Calibri"/>
              </a:rPr>
              <a:t>даних</a:t>
            </a:r>
            <a:r>
              <a:rPr sz="2400" spc="-60" dirty="0">
                <a:solidFill>
                  <a:srgbClr val="0070C0"/>
                </a:solidFill>
                <a:latin typeface="Calibri"/>
                <a:cs typeface="Calibri"/>
              </a:rPr>
              <a:t> </a:t>
            </a:r>
            <a:r>
              <a:rPr sz="2400" dirty="0">
                <a:solidFill>
                  <a:srgbClr val="0070C0"/>
                </a:solidFill>
                <a:latin typeface="Calibri"/>
                <a:cs typeface="Calibri"/>
              </a:rPr>
              <a:t>з</a:t>
            </a:r>
            <a:r>
              <a:rPr sz="2400" spc="-55" dirty="0">
                <a:solidFill>
                  <a:srgbClr val="0070C0"/>
                </a:solidFill>
                <a:latin typeface="Calibri"/>
                <a:cs typeface="Calibri"/>
              </a:rPr>
              <a:t> </a:t>
            </a:r>
            <a:r>
              <a:rPr sz="2400" dirty="0">
                <a:solidFill>
                  <a:srgbClr val="0070C0"/>
                </a:solidFill>
                <a:latin typeface="Calibri"/>
                <a:cs typeface="Calibri"/>
              </a:rPr>
              <a:t>фізіології</a:t>
            </a:r>
            <a:r>
              <a:rPr sz="2400" spc="-75" dirty="0">
                <a:solidFill>
                  <a:srgbClr val="0070C0"/>
                </a:solidFill>
                <a:latin typeface="Calibri"/>
                <a:cs typeface="Calibri"/>
              </a:rPr>
              <a:t> </a:t>
            </a:r>
            <a:r>
              <a:rPr sz="2400" dirty="0">
                <a:solidFill>
                  <a:srgbClr val="0070C0"/>
                </a:solidFill>
                <a:latin typeface="Calibri"/>
                <a:cs typeface="Calibri"/>
              </a:rPr>
              <a:t>або</a:t>
            </a:r>
            <a:r>
              <a:rPr sz="2400" spc="-55" dirty="0">
                <a:solidFill>
                  <a:srgbClr val="0070C0"/>
                </a:solidFill>
                <a:latin typeface="Calibri"/>
                <a:cs typeface="Calibri"/>
              </a:rPr>
              <a:t> </a:t>
            </a:r>
            <a:r>
              <a:rPr sz="2400" spc="-25" dirty="0">
                <a:solidFill>
                  <a:srgbClr val="0070C0"/>
                </a:solidFill>
                <a:latin typeface="Calibri"/>
                <a:cs typeface="Calibri"/>
              </a:rPr>
              <a:t>in </a:t>
            </a:r>
            <a:r>
              <a:rPr sz="2400" dirty="0">
                <a:solidFill>
                  <a:srgbClr val="0070C0"/>
                </a:solidFill>
                <a:latin typeface="Calibri"/>
                <a:cs typeface="Calibri"/>
              </a:rPr>
              <a:t>vitro,</a:t>
            </a:r>
            <a:r>
              <a:rPr sz="2400" spc="-70" dirty="0">
                <a:solidFill>
                  <a:srgbClr val="0070C0"/>
                </a:solidFill>
                <a:latin typeface="Calibri"/>
                <a:cs typeface="Calibri"/>
              </a:rPr>
              <a:t> </a:t>
            </a:r>
            <a:r>
              <a:rPr sz="2400" dirty="0">
                <a:solidFill>
                  <a:srgbClr val="0070C0"/>
                </a:solidFill>
                <a:latin typeface="Calibri"/>
                <a:cs typeface="Calibri"/>
              </a:rPr>
              <a:t>або</a:t>
            </a:r>
            <a:r>
              <a:rPr sz="2400" spc="-90" dirty="0">
                <a:solidFill>
                  <a:srgbClr val="0070C0"/>
                </a:solidFill>
                <a:latin typeface="Calibri"/>
                <a:cs typeface="Calibri"/>
              </a:rPr>
              <a:t> </a:t>
            </a:r>
            <a:r>
              <a:rPr sz="2400" dirty="0">
                <a:solidFill>
                  <a:srgbClr val="0070C0"/>
                </a:solidFill>
                <a:latin typeface="Calibri"/>
                <a:cs typeface="Calibri"/>
              </a:rPr>
              <a:t>на</a:t>
            </a:r>
            <a:r>
              <a:rPr sz="2400" spc="-65" dirty="0">
                <a:solidFill>
                  <a:srgbClr val="0070C0"/>
                </a:solidFill>
                <a:latin typeface="Calibri"/>
                <a:cs typeface="Calibri"/>
              </a:rPr>
              <a:t> </a:t>
            </a:r>
            <a:r>
              <a:rPr sz="2400" dirty="0">
                <a:solidFill>
                  <a:srgbClr val="0070C0"/>
                </a:solidFill>
                <a:latin typeface="Calibri"/>
                <a:cs typeface="Calibri"/>
              </a:rPr>
              <a:t>першому</a:t>
            </a:r>
            <a:r>
              <a:rPr sz="2400" spc="-65" dirty="0">
                <a:solidFill>
                  <a:srgbClr val="0070C0"/>
                </a:solidFill>
                <a:latin typeface="Calibri"/>
                <a:cs typeface="Calibri"/>
              </a:rPr>
              <a:t> </a:t>
            </a:r>
            <a:r>
              <a:rPr sz="2400" spc="-10" dirty="0">
                <a:solidFill>
                  <a:srgbClr val="0070C0"/>
                </a:solidFill>
                <a:latin typeface="Calibri"/>
                <a:cs typeface="Calibri"/>
              </a:rPr>
              <a:t>принципі</a:t>
            </a:r>
            <a:endParaRPr sz="2400" dirty="0">
              <a:solidFill>
                <a:srgbClr val="0070C0"/>
              </a:solidFill>
              <a:latin typeface="Calibri"/>
              <a:cs typeface="Calibri"/>
            </a:endParaRPr>
          </a:p>
        </p:txBody>
      </p:sp>
      <p:grpSp>
        <p:nvGrpSpPr>
          <p:cNvPr id="5" name="object 5"/>
          <p:cNvGrpSpPr/>
          <p:nvPr/>
        </p:nvGrpSpPr>
        <p:grpSpPr>
          <a:xfrm>
            <a:off x="5609844" y="1694688"/>
            <a:ext cx="780415" cy="300355"/>
            <a:chOff x="5609844" y="1694688"/>
            <a:chExt cx="780415" cy="300355"/>
          </a:xfrm>
        </p:grpSpPr>
        <p:sp>
          <p:nvSpPr>
            <p:cNvPr id="6" name="object 6"/>
            <p:cNvSpPr/>
            <p:nvPr/>
          </p:nvSpPr>
          <p:spPr>
            <a:xfrm>
              <a:off x="5615940" y="1700784"/>
              <a:ext cx="768350" cy="288290"/>
            </a:xfrm>
            <a:custGeom>
              <a:avLst/>
              <a:gdLst/>
              <a:ahLst/>
              <a:cxnLst/>
              <a:rect l="l" t="t" r="r" b="b"/>
              <a:pathLst>
                <a:path w="768350" h="288289">
                  <a:moveTo>
                    <a:pt x="624077" y="0"/>
                  </a:moveTo>
                  <a:lnTo>
                    <a:pt x="624077" y="72008"/>
                  </a:lnTo>
                  <a:lnTo>
                    <a:pt x="0" y="72008"/>
                  </a:lnTo>
                  <a:lnTo>
                    <a:pt x="0" y="216026"/>
                  </a:lnTo>
                  <a:lnTo>
                    <a:pt x="624077" y="216026"/>
                  </a:lnTo>
                  <a:lnTo>
                    <a:pt x="624077" y="288036"/>
                  </a:lnTo>
                  <a:lnTo>
                    <a:pt x="768096" y="144017"/>
                  </a:lnTo>
                  <a:lnTo>
                    <a:pt x="624077" y="0"/>
                  </a:lnTo>
                  <a:close/>
                </a:path>
              </a:pathLst>
            </a:custGeom>
            <a:solidFill>
              <a:srgbClr val="5B9BD4"/>
            </a:solidFill>
          </p:spPr>
          <p:txBody>
            <a:bodyPr wrap="square" lIns="0" tIns="0" rIns="0" bIns="0" rtlCol="0"/>
            <a:lstStyle/>
            <a:p>
              <a:endParaRPr dirty="0"/>
            </a:p>
          </p:txBody>
        </p:sp>
        <p:sp>
          <p:nvSpPr>
            <p:cNvPr id="7" name="object 7"/>
            <p:cNvSpPr/>
            <p:nvPr/>
          </p:nvSpPr>
          <p:spPr>
            <a:xfrm>
              <a:off x="5615940" y="1700784"/>
              <a:ext cx="768350" cy="288290"/>
            </a:xfrm>
            <a:custGeom>
              <a:avLst/>
              <a:gdLst/>
              <a:ahLst/>
              <a:cxnLst/>
              <a:rect l="l" t="t" r="r" b="b"/>
              <a:pathLst>
                <a:path w="768350" h="288289">
                  <a:moveTo>
                    <a:pt x="0" y="72008"/>
                  </a:moveTo>
                  <a:lnTo>
                    <a:pt x="624077" y="72008"/>
                  </a:lnTo>
                  <a:lnTo>
                    <a:pt x="624077" y="0"/>
                  </a:lnTo>
                  <a:lnTo>
                    <a:pt x="768096" y="144017"/>
                  </a:lnTo>
                  <a:lnTo>
                    <a:pt x="624077" y="288036"/>
                  </a:lnTo>
                  <a:lnTo>
                    <a:pt x="624077" y="216026"/>
                  </a:lnTo>
                  <a:lnTo>
                    <a:pt x="0" y="216026"/>
                  </a:lnTo>
                  <a:lnTo>
                    <a:pt x="0" y="72008"/>
                  </a:lnTo>
                  <a:close/>
                </a:path>
              </a:pathLst>
            </a:custGeom>
            <a:ln w="12192">
              <a:solidFill>
                <a:srgbClr val="41709C"/>
              </a:solidFill>
            </a:ln>
          </p:spPr>
          <p:txBody>
            <a:bodyPr wrap="square" lIns="0" tIns="0" rIns="0" bIns="0" rtlCol="0"/>
            <a:lstStyle/>
            <a:p>
              <a:endParaRPr dirty="0"/>
            </a:p>
          </p:txBody>
        </p:sp>
      </p:grpSp>
      <p:grpSp>
        <p:nvGrpSpPr>
          <p:cNvPr id="8" name="object 8"/>
          <p:cNvGrpSpPr/>
          <p:nvPr/>
        </p:nvGrpSpPr>
        <p:grpSpPr>
          <a:xfrm>
            <a:off x="5609844" y="2846832"/>
            <a:ext cx="780415" cy="300355"/>
            <a:chOff x="5609844" y="2846832"/>
            <a:chExt cx="780415" cy="300355"/>
          </a:xfrm>
        </p:grpSpPr>
        <p:sp>
          <p:nvSpPr>
            <p:cNvPr id="9" name="object 9"/>
            <p:cNvSpPr/>
            <p:nvPr/>
          </p:nvSpPr>
          <p:spPr>
            <a:xfrm>
              <a:off x="5615940" y="2852928"/>
              <a:ext cx="768350" cy="288290"/>
            </a:xfrm>
            <a:custGeom>
              <a:avLst/>
              <a:gdLst/>
              <a:ahLst/>
              <a:cxnLst/>
              <a:rect l="l" t="t" r="r" b="b"/>
              <a:pathLst>
                <a:path w="768350" h="288289">
                  <a:moveTo>
                    <a:pt x="624077" y="0"/>
                  </a:moveTo>
                  <a:lnTo>
                    <a:pt x="624077" y="72009"/>
                  </a:lnTo>
                  <a:lnTo>
                    <a:pt x="0" y="72009"/>
                  </a:lnTo>
                  <a:lnTo>
                    <a:pt x="0" y="216026"/>
                  </a:lnTo>
                  <a:lnTo>
                    <a:pt x="624077" y="216026"/>
                  </a:lnTo>
                  <a:lnTo>
                    <a:pt x="624077" y="288036"/>
                  </a:lnTo>
                  <a:lnTo>
                    <a:pt x="768096" y="144018"/>
                  </a:lnTo>
                  <a:lnTo>
                    <a:pt x="624077" y="0"/>
                  </a:lnTo>
                  <a:close/>
                </a:path>
              </a:pathLst>
            </a:custGeom>
            <a:solidFill>
              <a:srgbClr val="5B9BD4"/>
            </a:solidFill>
          </p:spPr>
          <p:txBody>
            <a:bodyPr wrap="square" lIns="0" tIns="0" rIns="0" bIns="0" rtlCol="0"/>
            <a:lstStyle/>
            <a:p>
              <a:endParaRPr dirty="0"/>
            </a:p>
          </p:txBody>
        </p:sp>
        <p:sp>
          <p:nvSpPr>
            <p:cNvPr id="10" name="object 10"/>
            <p:cNvSpPr/>
            <p:nvPr/>
          </p:nvSpPr>
          <p:spPr>
            <a:xfrm>
              <a:off x="5615940" y="2852928"/>
              <a:ext cx="768350" cy="288290"/>
            </a:xfrm>
            <a:custGeom>
              <a:avLst/>
              <a:gdLst/>
              <a:ahLst/>
              <a:cxnLst/>
              <a:rect l="l" t="t" r="r" b="b"/>
              <a:pathLst>
                <a:path w="768350" h="288289">
                  <a:moveTo>
                    <a:pt x="0" y="72009"/>
                  </a:moveTo>
                  <a:lnTo>
                    <a:pt x="624077" y="72009"/>
                  </a:lnTo>
                  <a:lnTo>
                    <a:pt x="624077" y="0"/>
                  </a:lnTo>
                  <a:lnTo>
                    <a:pt x="768096" y="144018"/>
                  </a:lnTo>
                  <a:lnTo>
                    <a:pt x="624077" y="288036"/>
                  </a:lnTo>
                  <a:lnTo>
                    <a:pt x="624077" y="216026"/>
                  </a:lnTo>
                  <a:lnTo>
                    <a:pt x="0" y="216026"/>
                  </a:lnTo>
                  <a:lnTo>
                    <a:pt x="0" y="72009"/>
                  </a:lnTo>
                  <a:close/>
                </a:path>
              </a:pathLst>
            </a:custGeom>
            <a:ln w="12192">
              <a:solidFill>
                <a:srgbClr val="41709C"/>
              </a:solidFill>
            </a:ln>
          </p:spPr>
          <p:txBody>
            <a:bodyPr wrap="square" lIns="0" tIns="0" rIns="0" bIns="0" rtlCol="0"/>
            <a:lstStyle/>
            <a:p>
              <a:endParaRPr dirty="0"/>
            </a:p>
          </p:txBody>
        </p:sp>
      </p:grpSp>
      <p:grpSp>
        <p:nvGrpSpPr>
          <p:cNvPr id="11" name="object 11"/>
          <p:cNvGrpSpPr/>
          <p:nvPr/>
        </p:nvGrpSpPr>
        <p:grpSpPr>
          <a:xfrm>
            <a:off x="5609844" y="4287011"/>
            <a:ext cx="780415" cy="300355"/>
            <a:chOff x="5609844" y="4287011"/>
            <a:chExt cx="780415" cy="300355"/>
          </a:xfrm>
        </p:grpSpPr>
        <p:sp>
          <p:nvSpPr>
            <p:cNvPr id="12" name="object 12"/>
            <p:cNvSpPr/>
            <p:nvPr/>
          </p:nvSpPr>
          <p:spPr>
            <a:xfrm>
              <a:off x="5615940" y="4293107"/>
              <a:ext cx="768350" cy="288290"/>
            </a:xfrm>
            <a:custGeom>
              <a:avLst/>
              <a:gdLst/>
              <a:ahLst/>
              <a:cxnLst/>
              <a:rect l="l" t="t" r="r" b="b"/>
              <a:pathLst>
                <a:path w="768350" h="288289">
                  <a:moveTo>
                    <a:pt x="624077" y="0"/>
                  </a:moveTo>
                  <a:lnTo>
                    <a:pt x="624077" y="72009"/>
                  </a:lnTo>
                  <a:lnTo>
                    <a:pt x="0" y="72009"/>
                  </a:lnTo>
                  <a:lnTo>
                    <a:pt x="0" y="216027"/>
                  </a:lnTo>
                  <a:lnTo>
                    <a:pt x="624077" y="216027"/>
                  </a:lnTo>
                  <a:lnTo>
                    <a:pt x="624077" y="288036"/>
                  </a:lnTo>
                  <a:lnTo>
                    <a:pt x="768096" y="144018"/>
                  </a:lnTo>
                  <a:lnTo>
                    <a:pt x="624077" y="0"/>
                  </a:lnTo>
                  <a:close/>
                </a:path>
              </a:pathLst>
            </a:custGeom>
            <a:solidFill>
              <a:srgbClr val="5B9BD4"/>
            </a:solidFill>
          </p:spPr>
          <p:txBody>
            <a:bodyPr wrap="square" lIns="0" tIns="0" rIns="0" bIns="0" rtlCol="0"/>
            <a:lstStyle/>
            <a:p>
              <a:endParaRPr dirty="0"/>
            </a:p>
          </p:txBody>
        </p:sp>
        <p:sp>
          <p:nvSpPr>
            <p:cNvPr id="13" name="object 13"/>
            <p:cNvSpPr/>
            <p:nvPr/>
          </p:nvSpPr>
          <p:spPr>
            <a:xfrm>
              <a:off x="5615940" y="4293107"/>
              <a:ext cx="768350" cy="288290"/>
            </a:xfrm>
            <a:custGeom>
              <a:avLst/>
              <a:gdLst/>
              <a:ahLst/>
              <a:cxnLst/>
              <a:rect l="l" t="t" r="r" b="b"/>
              <a:pathLst>
                <a:path w="768350" h="288289">
                  <a:moveTo>
                    <a:pt x="0" y="72009"/>
                  </a:moveTo>
                  <a:lnTo>
                    <a:pt x="624077" y="72009"/>
                  </a:lnTo>
                  <a:lnTo>
                    <a:pt x="624077" y="0"/>
                  </a:lnTo>
                  <a:lnTo>
                    <a:pt x="768096" y="144018"/>
                  </a:lnTo>
                  <a:lnTo>
                    <a:pt x="624077" y="288036"/>
                  </a:lnTo>
                  <a:lnTo>
                    <a:pt x="624077" y="216027"/>
                  </a:lnTo>
                  <a:lnTo>
                    <a:pt x="0" y="216027"/>
                  </a:lnTo>
                  <a:lnTo>
                    <a:pt x="0" y="72009"/>
                  </a:lnTo>
                  <a:close/>
                </a:path>
              </a:pathLst>
            </a:custGeom>
            <a:ln w="12192">
              <a:solidFill>
                <a:srgbClr val="41709C"/>
              </a:solidFill>
            </a:ln>
          </p:spPr>
          <p:txBody>
            <a:bodyPr wrap="square" lIns="0" tIns="0" rIns="0" bIns="0" rtlCol="0"/>
            <a:lstStyle/>
            <a:p>
              <a:endParaRPr dirty="0"/>
            </a:p>
          </p:txBody>
        </p:sp>
      </p:gr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6939" y="1804161"/>
            <a:ext cx="9704705" cy="3776979"/>
          </a:xfrm>
          <a:prstGeom prst="rect">
            <a:avLst/>
          </a:prstGeom>
        </p:spPr>
        <p:txBody>
          <a:bodyPr vert="horz" wrap="square" lIns="0" tIns="59690" rIns="0" bIns="0" rtlCol="0">
            <a:spAutoFit/>
          </a:bodyPr>
          <a:lstStyle/>
          <a:p>
            <a:pPr marL="241300" marR="5080" indent="-228600">
              <a:lnSpc>
                <a:spcPts val="3030"/>
              </a:lnSpc>
              <a:spcBef>
                <a:spcPts val="470"/>
              </a:spcBef>
            </a:pPr>
            <a:r>
              <a:rPr sz="2800" spc="-35" dirty="0">
                <a:solidFill>
                  <a:srgbClr val="0070C0"/>
                </a:solidFill>
                <a:latin typeface="Times New Roman"/>
                <a:cs typeface="Times New Roman"/>
              </a:rPr>
              <a:t>Результати</a:t>
            </a:r>
            <a:r>
              <a:rPr sz="2800" spc="-95" dirty="0">
                <a:solidFill>
                  <a:srgbClr val="0070C0"/>
                </a:solidFill>
                <a:latin typeface="Times New Roman"/>
                <a:cs typeface="Times New Roman"/>
              </a:rPr>
              <a:t> </a:t>
            </a:r>
            <a:r>
              <a:rPr sz="2800" dirty="0">
                <a:solidFill>
                  <a:srgbClr val="0070C0"/>
                </a:solidFill>
                <a:latin typeface="Times New Roman"/>
                <a:cs typeface="Times New Roman"/>
              </a:rPr>
              <a:t>досліджень</a:t>
            </a:r>
            <a:r>
              <a:rPr sz="2800" spc="-105" dirty="0">
                <a:solidFill>
                  <a:srgbClr val="0070C0"/>
                </a:solidFill>
                <a:latin typeface="Times New Roman"/>
                <a:cs typeface="Times New Roman"/>
              </a:rPr>
              <a:t> </a:t>
            </a:r>
            <a:r>
              <a:rPr sz="2800" dirty="0">
                <a:solidFill>
                  <a:srgbClr val="0070C0"/>
                </a:solidFill>
                <a:latin typeface="Times New Roman"/>
                <a:cs typeface="Times New Roman"/>
              </a:rPr>
              <a:t>мають</a:t>
            </a:r>
            <a:r>
              <a:rPr sz="2800" spc="-80" dirty="0">
                <a:solidFill>
                  <a:srgbClr val="0070C0"/>
                </a:solidFill>
                <a:latin typeface="Times New Roman"/>
                <a:cs typeface="Times New Roman"/>
              </a:rPr>
              <a:t> </a:t>
            </a:r>
            <a:r>
              <a:rPr sz="2800" dirty="0">
                <a:solidFill>
                  <a:srgbClr val="0070C0"/>
                </a:solidFill>
                <a:latin typeface="Times New Roman"/>
                <a:cs typeface="Times New Roman"/>
              </a:rPr>
              <a:t>бути</a:t>
            </a:r>
            <a:r>
              <a:rPr sz="2800" spc="-90" dirty="0">
                <a:solidFill>
                  <a:srgbClr val="0070C0"/>
                </a:solidFill>
                <a:latin typeface="Times New Roman"/>
                <a:cs typeface="Times New Roman"/>
              </a:rPr>
              <a:t> </a:t>
            </a:r>
            <a:r>
              <a:rPr sz="2800" dirty="0">
                <a:solidFill>
                  <a:srgbClr val="0070C0"/>
                </a:solidFill>
                <a:latin typeface="Times New Roman"/>
                <a:cs typeface="Times New Roman"/>
              </a:rPr>
              <a:t>достовірними</a:t>
            </a:r>
            <a:r>
              <a:rPr sz="2800" spc="-100" dirty="0">
                <a:solidFill>
                  <a:srgbClr val="0070C0"/>
                </a:solidFill>
                <a:latin typeface="Times New Roman"/>
                <a:cs typeface="Times New Roman"/>
              </a:rPr>
              <a:t> </a:t>
            </a:r>
            <a:r>
              <a:rPr sz="2800" dirty="0">
                <a:solidFill>
                  <a:srgbClr val="0070C0"/>
                </a:solidFill>
                <a:latin typeface="Times New Roman"/>
                <a:cs typeface="Times New Roman"/>
              </a:rPr>
              <a:t>та</a:t>
            </a:r>
            <a:r>
              <a:rPr sz="2800" spc="-105" dirty="0">
                <a:solidFill>
                  <a:srgbClr val="0070C0"/>
                </a:solidFill>
                <a:latin typeface="Times New Roman"/>
                <a:cs typeface="Times New Roman"/>
              </a:rPr>
              <a:t> </a:t>
            </a:r>
            <a:r>
              <a:rPr sz="2800" dirty="0">
                <a:solidFill>
                  <a:srgbClr val="0070C0"/>
                </a:solidFill>
                <a:latin typeface="Times New Roman"/>
                <a:cs typeface="Times New Roman"/>
              </a:rPr>
              <a:t>такими,</a:t>
            </a:r>
            <a:r>
              <a:rPr sz="2800" spc="-70" dirty="0">
                <a:solidFill>
                  <a:srgbClr val="0070C0"/>
                </a:solidFill>
                <a:latin typeface="Times New Roman"/>
                <a:cs typeface="Times New Roman"/>
              </a:rPr>
              <a:t> </a:t>
            </a:r>
            <a:r>
              <a:rPr sz="2800" spc="-25" dirty="0">
                <a:solidFill>
                  <a:srgbClr val="0070C0"/>
                </a:solidFill>
                <a:latin typeface="Times New Roman"/>
                <a:cs typeface="Times New Roman"/>
              </a:rPr>
              <a:t>що </a:t>
            </a:r>
            <a:r>
              <a:rPr sz="2800" dirty="0">
                <a:solidFill>
                  <a:srgbClr val="0070C0"/>
                </a:solidFill>
                <a:latin typeface="Times New Roman"/>
                <a:cs typeface="Times New Roman"/>
              </a:rPr>
              <a:t>можуть</a:t>
            </a:r>
            <a:r>
              <a:rPr sz="2800" spc="-145" dirty="0">
                <a:solidFill>
                  <a:srgbClr val="0070C0"/>
                </a:solidFill>
                <a:latin typeface="Times New Roman"/>
                <a:cs typeface="Times New Roman"/>
              </a:rPr>
              <a:t> </a:t>
            </a:r>
            <a:r>
              <a:rPr sz="2800" dirty="0">
                <a:solidFill>
                  <a:srgbClr val="0070C0"/>
                </a:solidFill>
                <a:latin typeface="Times New Roman"/>
                <a:cs typeface="Times New Roman"/>
              </a:rPr>
              <a:t>бути</a:t>
            </a:r>
            <a:r>
              <a:rPr sz="2800" spc="-155" dirty="0">
                <a:solidFill>
                  <a:srgbClr val="0070C0"/>
                </a:solidFill>
                <a:latin typeface="Times New Roman"/>
                <a:cs typeface="Times New Roman"/>
              </a:rPr>
              <a:t> </a:t>
            </a:r>
            <a:r>
              <a:rPr sz="2800" spc="-10" dirty="0">
                <a:solidFill>
                  <a:srgbClr val="0070C0"/>
                </a:solidFill>
                <a:latin typeface="Times New Roman"/>
                <a:cs typeface="Times New Roman"/>
              </a:rPr>
              <a:t>узагальнені.</a:t>
            </a:r>
            <a:endParaRPr sz="2800" dirty="0">
              <a:solidFill>
                <a:srgbClr val="0070C0"/>
              </a:solidFill>
              <a:latin typeface="Times New Roman"/>
              <a:cs typeface="Times New Roman"/>
            </a:endParaRPr>
          </a:p>
          <a:p>
            <a:pPr>
              <a:lnSpc>
                <a:spcPct val="100000"/>
              </a:lnSpc>
              <a:spcBef>
                <a:spcPts val="1800"/>
              </a:spcBef>
            </a:pPr>
            <a:endParaRPr sz="2800" dirty="0">
              <a:solidFill>
                <a:srgbClr val="0070C0"/>
              </a:solidFill>
              <a:latin typeface="Times New Roman"/>
              <a:cs typeface="Times New Roman"/>
            </a:endParaRPr>
          </a:p>
          <a:p>
            <a:pPr marL="241300" marR="222885" indent="-228600">
              <a:lnSpc>
                <a:spcPts val="3030"/>
              </a:lnSpc>
            </a:pPr>
            <a:r>
              <a:rPr sz="2800" spc="-10" dirty="0">
                <a:solidFill>
                  <a:srgbClr val="0070C0"/>
                </a:solidFill>
                <a:latin typeface="Times New Roman"/>
                <a:cs typeface="Times New Roman"/>
              </a:rPr>
              <a:t>Необхідно</a:t>
            </a:r>
            <a:r>
              <a:rPr sz="2800" spc="-95" dirty="0">
                <a:solidFill>
                  <a:srgbClr val="0070C0"/>
                </a:solidFill>
                <a:latin typeface="Times New Roman"/>
                <a:cs typeface="Times New Roman"/>
              </a:rPr>
              <a:t> </a:t>
            </a:r>
            <a:r>
              <a:rPr sz="2800" dirty="0">
                <a:solidFill>
                  <a:srgbClr val="0070C0"/>
                </a:solidFill>
                <a:latin typeface="Times New Roman"/>
                <a:cs typeface="Times New Roman"/>
              </a:rPr>
              <a:t>розрізняти</a:t>
            </a:r>
            <a:r>
              <a:rPr sz="2800" spc="-100" dirty="0">
                <a:solidFill>
                  <a:srgbClr val="0070C0"/>
                </a:solidFill>
                <a:latin typeface="Times New Roman"/>
                <a:cs typeface="Times New Roman"/>
              </a:rPr>
              <a:t> </a:t>
            </a:r>
            <a:r>
              <a:rPr sz="2800" b="1" i="1" spc="-10" dirty="0">
                <a:solidFill>
                  <a:srgbClr val="0070C0"/>
                </a:solidFill>
                <a:latin typeface="Times New Roman"/>
                <a:cs typeface="Times New Roman"/>
              </a:rPr>
              <a:t>систематичні</a:t>
            </a:r>
            <a:r>
              <a:rPr sz="2800" b="1" i="1" spc="-85" dirty="0">
                <a:solidFill>
                  <a:srgbClr val="0070C0"/>
                </a:solidFill>
                <a:latin typeface="Times New Roman"/>
                <a:cs typeface="Times New Roman"/>
              </a:rPr>
              <a:t> </a:t>
            </a:r>
            <a:r>
              <a:rPr sz="2800" dirty="0">
                <a:solidFill>
                  <a:srgbClr val="0070C0"/>
                </a:solidFill>
                <a:latin typeface="Times New Roman"/>
                <a:cs typeface="Times New Roman"/>
              </a:rPr>
              <a:t>та</a:t>
            </a:r>
            <a:r>
              <a:rPr sz="2800" spc="-100" dirty="0">
                <a:solidFill>
                  <a:srgbClr val="0070C0"/>
                </a:solidFill>
                <a:latin typeface="Times New Roman"/>
                <a:cs typeface="Times New Roman"/>
              </a:rPr>
              <a:t> </a:t>
            </a:r>
            <a:r>
              <a:rPr sz="2800" b="1" i="1" spc="-10" dirty="0">
                <a:solidFill>
                  <a:srgbClr val="0070C0"/>
                </a:solidFill>
                <a:latin typeface="Times New Roman"/>
                <a:cs typeface="Times New Roman"/>
              </a:rPr>
              <a:t>випадкові</a:t>
            </a:r>
            <a:r>
              <a:rPr sz="2800" b="1" i="1" spc="-90" dirty="0">
                <a:solidFill>
                  <a:srgbClr val="0070C0"/>
                </a:solidFill>
                <a:latin typeface="Times New Roman"/>
                <a:cs typeface="Times New Roman"/>
              </a:rPr>
              <a:t> </a:t>
            </a:r>
            <a:r>
              <a:rPr sz="2800" dirty="0">
                <a:solidFill>
                  <a:srgbClr val="0070C0"/>
                </a:solidFill>
                <a:latin typeface="Times New Roman"/>
                <a:cs typeface="Times New Roman"/>
              </a:rPr>
              <a:t>похибки</a:t>
            </a:r>
            <a:r>
              <a:rPr sz="2800" spc="-95" dirty="0">
                <a:solidFill>
                  <a:srgbClr val="0070C0"/>
                </a:solidFill>
                <a:latin typeface="Times New Roman"/>
                <a:cs typeface="Times New Roman"/>
              </a:rPr>
              <a:t> </a:t>
            </a:r>
            <a:r>
              <a:rPr sz="2800" spc="-25" dirty="0">
                <a:solidFill>
                  <a:srgbClr val="0070C0"/>
                </a:solidFill>
                <a:latin typeface="Times New Roman"/>
                <a:cs typeface="Times New Roman"/>
              </a:rPr>
              <a:t>та </a:t>
            </a:r>
            <a:r>
              <a:rPr sz="2800" dirty="0">
                <a:solidFill>
                  <a:srgbClr val="0070C0"/>
                </a:solidFill>
                <a:latin typeface="Times New Roman"/>
                <a:cs typeface="Times New Roman"/>
              </a:rPr>
              <a:t>знати</a:t>
            </a:r>
            <a:r>
              <a:rPr sz="2800" spc="-130" dirty="0">
                <a:solidFill>
                  <a:srgbClr val="0070C0"/>
                </a:solidFill>
                <a:latin typeface="Times New Roman"/>
                <a:cs typeface="Times New Roman"/>
              </a:rPr>
              <a:t> </a:t>
            </a:r>
            <a:r>
              <a:rPr sz="2800" dirty="0">
                <a:solidFill>
                  <a:srgbClr val="0070C0"/>
                </a:solidFill>
                <a:latin typeface="Times New Roman"/>
                <a:cs typeface="Times New Roman"/>
              </a:rPr>
              <a:t>причини</a:t>
            </a:r>
            <a:r>
              <a:rPr sz="2800" spc="-110" dirty="0">
                <a:solidFill>
                  <a:srgbClr val="0070C0"/>
                </a:solidFill>
                <a:latin typeface="Times New Roman"/>
                <a:cs typeface="Times New Roman"/>
              </a:rPr>
              <a:t> </a:t>
            </a:r>
            <a:r>
              <a:rPr sz="2800" dirty="0">
                <a:solidFill>
                  <a:srgbClr val="0070C0"/>
                </a:solidFill>
                <a:latin typeface="Times New Roman"/>
                <a:cs typeface="Times New Roman"/>
              </a:rPr>
              <a:t>виникнення</a:t>
            </a:r>
            <a:r>
              <a:rPr sz="2800" spc="-100" dirty="0">
                <a:solidFill>
                  <a:srgbClr val="0070C0"/>
                </a:solidFill>
                <a:latin typeface="Times New Roman"/>
                <a:cs typeface="Times New Roman"/>
              </a:rPr>
              <a:t> </a:t>
            </a:r>
            <a:r>
              <a:rPr sz="2800" spc="-10" dirty="0">
                <a:solidFill>
                  <a:srgbClr val="0070C0"/>
                </a:solidFill>
                <a:latin typeface="Times New Roman"/>
                <a:cs typeface="Times New Roman"/>
              </a:rPr>
              <a:t>систематичних</a:t>
            </a:r>
            <a:r>
              <a:rPr sz="2800" spc="-105" dirty="0">
                <a:solidFill>
                  <a:srgbClr val="0070C0"/>
                </a:solidFill>
                <a:latin typeface="Times New Roman"/>
                <a:cs typeface="Times New Roman"/>
              </a:rPr>
              <a:t> </a:t>
            </a:r>
            <a:r>
              <a:rPr sz="2800" spc="-10" dirty="0">
                <a:solidFill>
                  <a:srgbClr val="0070C0"/>
                </a:solidFill>
                <a:latin typeface="Times New Roman"/>
                <a:cs typeface="Times New Roman"/>
              </a:rPr>
              <a:t>похибок:</a:t>
            </a:r>
            <a:endParaRPr sz="2800" dirty="0">
              <a:solidFill>
                <a:srgbClr val="0070C0"/>
              </a:solidFill>
              <a:latin typeface="Times New Roman"/>
              <a:cs typeface="Times New Roman"/>
            </a:endParaRPr>
          </a:p>
          <a:p>
            <a:pPr marL="240029" indent="-227329">
              <a:lnSpc>
                <a:spcPct val="100000"/>
              </a:lnSpc>
              <a:spcBef>
                <a:spcPts val="610"/>
              </a:spcBef>
              <a:buFont typeface="Arial MT"/>
              <a:buChar char="•"/>
              <a:tabLst>
                <a:tab pos="240029" algn="l"/>
              </a:tabLst>
            </a:pPr>
            <a:r>
              <a:rPr sz="2800" dirty="0">
                <a:solidFill>
                  <a:srgbClr val="0070C0"/>
                </a:solidFill>
                <a:latin typeface="Times New Roman"/>
                <a:cs typeface="Times New Roman"/>
              </a:rPr>
              <a:t>порушення</a:t>
            </a:r>
            <a:r>
              <a:rPr sz="2800" spc="-114" dirty="0">
                <a:solidFill>
                  <a:srgbClr val="0070C0"/>
                </a:solidFill>
                <a:latin typeface="Times New Roman"/>
                <a:cs typeface="Times New Roman"/>
              </a:rPr>
              <a:t> </a:t>
            </a:r>
            <a:r>
              <a:rPr sz="2800" dirty="0">
                <a:solidFill>
                  <a:srgbClr val="0070C0"/>
                </a:solidFill>
                <a:latin typeface="Times New Roman"/>
                <a:cs typeface="Times New Roman"/>
              </a:rPr>
              <a:t>правил</a:t>
            </a:r>
            <a:r>
              <a:rPr sz="2800" spc="-100" dirty="0">
                <a:solidFill>
                  <a:srgbClr val="0070C0"/>
                </a:solidFill>
                <a:latin typeface="Times New Roman"/>
                <a:cs typeface="Times New Roman"/>
              </a:rPr>
              <a:t> </a:t>
            </a:r>
            <a:r>
              <a:rPr sz="2800" spc="-10" dirty="0">
                <a:solidFill>
                  <a:srgbClr val="0070C0"/>
                </a:solidFill>
                <a:latin typeface="Times New Roman"/>
                <a:cs typeface="Times New Roman"/>
              </a:rPr>
              <a:t>формування</a:t>
            </a:r>
            <a:r>
              <a:rPr sz="2800" spc="-95" dirty="0">
                <a:solidFill>
                  <a:srgbClr val="0070C0"/>
                </a:solidFill>
                <a:latin typeface="Times New Roman"/>
                <a:cs typeface="Times New Roman"/>
              </a:rPr>
              <a:t> </a:t>
            </a:r>
            <a:r>
              <a:rPr sz="2800" dirty="0">
                <a:solidFill>
                  <a:srgbClr val="0070C0"/>
                </a:solidFill>
                <a:latin typeface="Times New Roman"/>
                <a:cs typeface="Times New Roman"/>
              </a:rPr>
              <a:t>вибірок</a:t>
            </a:r>
            <a:r>
              <a:rPr sz="2800" spc="-114" dirty="0">
                <a:solidFill>
                  <a:srgbClr val="0070C0"/>
                </a:solidFill>
                <a:latin typeface="Times New Roman"/>
                <a:cs typeface="Times New Roman"/>
              </a:rPr>
              <a:t> </a:t>
            </a:r>
            <a:r>
              <a:rPr sz="2800" spc="-10" dirty="0">
                <a:solidFill>
                  <a:srgbClr val="0070C0"/>
                </a:solidFill>
                <a:latin typeface="Times New Roman"/>
                <a:cs typeface="Times New Roman"/>
              </a:rPr>
              <a:t>(похибка</a:t>
            </a:r>
            <a:r>
              <a:rPr sz="2800" spc="-114" dirty="0">
                <a:solidFill>
                  <a:srgbClr val="0070C0"/>
                </a:solidFill>
                <a:latin typeface="Times New Roman"/>
                <a:cs typeface="Times New Roman"/>
              </a:rPr>
              <a:t> </a:t>
            </a:r>
            <a:r>
              <a:rPr sz="2800" spc="-10" dirty="0">
                <a:solidFill>
                  <a:srgbClr val="0070C0"/>
                </a:solidFill>
                <a:latin typeface="Times New Roman"/>
                <a:cs typeface="Times New Roman"/>
              </a:rPr>
              <a:t>відбору),</a:t>
            </a:r>
            <a:endParaRPr sz="2800" dirty="0">
              <a:solidFill>
                <a:srgbClr val="0070C0"/>
              </a:solidFill>
              <a:latin typeface="Times New Roman"/>
              <a:cs typeface="Times New Roman"/>
            </a:endParaRPr>
          </a:p>
          <a:p>
            <a:pPr marL="240029" indent="-227329">
              <a:lnSpc>
                <a:spcPct val="100000"/>
              </a:lnSpc>
              <a:spcBef>
                <a:spcPts val="670"/>
              </a:spcBef>
              <a:buFont typeface="Arial MT"/>
              <a:buChar char="•"/>
              <a:tabLst>
                <a:tab pos="240029" algn="l"/>
              </a:tabLst>
            </a:pPr>
            <a:r>
              <a:rPr sz="2800" spc="-10" dirty="0">
                <a:solidFill>
                  <a:srgbClr val="0070C0"/>
                </a:solidFill>
                <a:latin typeface="Times New Roman"/>
                <a:cs typeface="Times New Roman"/>
              </a:rPr>
              <a:t>похибка</a:t>
            </a:r>
            <a:r>
              <a:rPr sz="2800" spc="-125" dirty="0">
                <a:solidFill>
                  <a:srgbClr val="0070C0"/>
                </a:solidFill>
                <a:latin typeface="Times New Roman"/>
                <a:cs typeface="Times New Roman"/>
              </a:rPr>
              <a:t> </a:t>
            </a:r>
            <a:r>
              <a:rPr sz="2800" spc="-10" dirty="0">
                <a:solidFill>
                  <a:srgbClr val="0070C0"/>
                </a:solidFill>
                <a:latin typeface="Times New Roman"/>
                <a:cs typeface="Times New Roman"/>
              </a:rPr>
              <a:t>вимірювання,</a:t>
            </a:r>
            <a:endParaRPr sz="2800" dirty="0">
              <a:solidFill>
                <a:srgbClr val="0070C0"/>
              </a:solidFill>
              <a:latin typeface="Times New Roman"/>
              <a:cs typeface="Times New Roman"/>
            </a:endParaRPr>
          </a:p>
          <a:p>
            <a:pPr marL="240029" indent="-227329">
              <a:lnSpc>
                <a:spcPct val="100000"/>
              </a:lnSpc>
              <a:spcBef>
                <a:spcPts val="665"/>
              </a:spcBef>
              <a:buFont typeface="Arial MT"/>
              <a:buChar char="•"/>
              <a:tabLst>
                <a:tab pos="240029" algn="l"/>
              </a:tabLst>
            </a:pPr>
            <a:r>
              <a:rPr sz="2800" dirty="0">
                <a:solidFill>
                  <a:srgbClr val="0070C0"/>
                </a:solidFill>
                <a:latin typeface="Times New Roman"/>
                <a:cs typeface="Times New Roman"/>
              </a:rPr>
              <a:t>вплив</a:t>
            </a:r>
            <a:r>
              <a:rPr sz="2800" spc="-105" dirty="0">
                <a:solidFill>
                  <a:srgbClr val="0070C0"/>
                </a:solidFill>
                <a:latin typeface="Times New Roman"/>
                <a:cs typeface="Times New Roman"/>
              </a:rPr>
              <a:t> </a:t>
            </a:r>
            <a:r>
              <a:rPr sz="2800" spc="-10" dirty="0">
                <a:solidFill>
                  <a:srgbClr val="0070C0"/>
                </a:solidFill>
                <a:latin typeface="Times New Roman"/>
                <a:cs typeface="Times New Roman"/>
              </a:rPr>
              <a:t>неврахованих</a:t>
            </a:r>
            <a:r>
              <a:rPr sz="2800" spc="-120" dirty="0">
                <a:solidFill>
                  <a:srgbClr val="0070C0"/>
                </a:solidFill>
                <a:latin typeface="Times New Roman"/>
                <a:cs typeface="Times New Roman"/>
              </a:rPr>
              <a:t> </a:t>
            </a:r>
            <a:r>
              <a:rPr sz="2800" spc="-10" dirty="0">
                <a:solidFill>
                  <a:srgbClr val="0070C0"/>
                </a:solidFill>
                <a:latin typeface="Times New Roman"/>
                <a:cs typeface="Times New Roman"/>
              </a:rPr>
              <a:t>факторів.</a:t>
            </a:r>
            <a:endParaRPr sz="2800" dirty="0">
              <a:solidFill>
                <a:srgbClr val="0070C0"/>
              </a:solidFill>
              <a:latin typeface="Times New Roman"/>
              <a:cs typeface="Times New Roman"/>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56794" rIns="0" bIns="0" rtlCol="0">
            <a:spAutoFit/>
          </a:bodyPr>
          <a:lstStyle/>
          <a:p>
            <a:pPr marL="1778000">
              <a:lnSpc>
                <a:spcPct val="100000"/>
              </a:lnSpc>
              <a:spcBef>
                <a:spcPts val="95"/>
              </a:spcBef>
            </a:pPr>
            <a:r>
              <a:rPr sz="2800" i="0" spc="-10" dirty="0">
                <a:latin typeface="Times New Roman"/>
                <a:cs typeface="Times New Roman"/>
              </a:rPr>
              <a:t>Графічне</a:t>
            </a:r>
            <a:r>
              <a:rPr sz="2800" i="0" spc="-105" dirty="0">
                <a:latin typeface="Times New Roman"/>
                <a:cs typeface="Times New Roman"/>
              </a:rPr>
              <a:t> </a:t>
            </a:r>
            <a:r>
              <a:rPr sz="2800" i="0" spc="-10" dirty="0">
                <a:latin typeface="Times New Roman"/>
                <a:cs typeface="Times New Roman"/>
              </a:rPr>
              <a:t>представлення</a:t>
            </a:r>
            <a:r>
              <a:rPr sz="2800" i="0" spc="-100" dirty="0">
                <a:latin typeface="Times New Roman"/>
                <a:cs typeface="Times New Roman"/>
              </a:rPr>
              <a:t> </a:t>
            </a:r>
            <a:r>
              <a:rPr sz="2800" i="0" dirty="0">
                <a:latin typeface="Times New Roman"/>
                <a:cs typeface="Times New Roman"/>
              </a:rPr>
              <a:t>дизайну</a:t>
            </a:r>
            <a:r>
              <a:rPr sz="2800" i="0" spc="-105" dirty="0">
                <a:latin typeface="Times New Roman"/>
                <a:cs typeface="Times New Roman"/>
              </a:rPr>
              <a:t> </a:t>
            </a:r>
            <a:r>
              <a:rPr sz="2800" i="0" spc="-10" dirty="0">
                <a:latin typeface="Times New Roman"/>
                <a:cs typeface="Times New Roman"/>
              </a:rPr>
              <a:t>дослідження</a:t>
            </a:r>
            <a:endParaRPr sz="2800" dirty="0">
              <a:latin typeface="Times New Roman"/>
              <a:cs typeface="Times New Roman"/>
            </a:endParaRPr>
          </a:p>
        </p:txBody>
      </p:sp>
      <p:pic>
        <p:nvPicPr>
          <p:cNvPr id="4" name="object 4"/>
          <p:cNvPicPr/>
          <p:nvPr/>
        </p:nvPicPr>
        <p:blipFill>
          <a:blip r:embed="rId2" cstate="print"/>
          <a:stretch>
            <a:fillRect/>
          </a:stretch>
        </p:blipFill>
        <p:spPr>
          <a:xfrm>
            <a:off x="0" y="941828"/>
            <a:ext cx="12191998" cy="5916168"/>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3012" rIns="0" bIns="0" rtlCol="0">
            <a:spAutoFit/>
          </a:bodyPr>
          <a:lstStyle/>
          <a:p>
            <a:pPr marL="1180465">
              <a:lnSpc>
                <a:spcPct val="100000"/>
              </a:lnSpc>
              <a:spcBef>
                <a:spcPts val="95"/>
              </a:spcBef>
            </a:pPr>
            <a:r>
              <a:rPr sz="2800" i="0" spc="-10" dirty="0">
                <a:latin typeface="Times New Roman"/>
                <a:cs typeface="Times New Roman"/>
              </a:rPr>
              <a:t>Графічне</a:t>
            </a:r>
            <a:r>
              <a:rPr sz="2800" i="0" spc="-90" dirty="0">
                <a:latin typeface="Times New Roman"/>
                <a:cs typeface="Times New Roman"/>
              </a:rPr>
              <a:t> </a:t>
            </a:r>
            <a:r>
              <a:rPr sz="2800" i="0" spc="-10" dirty="0">
                <a:latin typeface="Times New Roman"/>
                <a:cs typeface="Times New Roman"/>
              </a:rPr>
              <a:t>представлення</a:t>
            </a:r>
            <a:r>
              <a:rPr sz="2800" i="0" spc="-75" dirty="0">
                <a:latin typeface="Times New Roman"/>
                <a:cs typeface="Times New Roman"/>
              </a:rPr>
              <a:t> </a:t>
            </a:r>
            <a:r>
              <a:rPr sz="2800" i="0" dirty="0">
                <a:latin typeface="Times New Roman"/>
                <a:cs typeface="Times New Roman"/>
              </a:rPr>
              <a:t>дизайну</a:t>
            </a:r>
            <a:r>
              <a:rPr sz="2800" i="0" spc="-90" dirty="0">
                <a:latin typeface="Times New Roman"/>
                <a:cs typeface="Times New Roman"/>
              </a:rPr>
              <a:t> </a:t>
            </a:r>
            <a:r>
              <a:rPr sz="2800" i="0" spc="-10" dirty="0">
                <a:latin typeface="Times New Roman"/>
                <a:cs typeface="Times New Roman"/>
              </a:rPr>
              <a:t>дослідження</a:t>
            </a:r>
            <a:endParaRPr sz="2800" dirty="0">
              <a:latin typeface="Times New Roman"/>
              <a:cs typeface="Times New Roman"/>
            </a:endParaRPr>
          </a:p>
        </p:txBody>
      </p:sp>
      <p:pic>
        <p:nvPicPr>
          <p:cNvPr id="4" name="object 4"/>
          <p:cNvPicPr/>
          <p:nvPr/>
        </p:nvPicPr>
        <p:blipFill>
          <a:blip r:embed="rId2" cstate="print"/>
          <a:stretch>
            <a:fillRect/>
          </a:stretch>
        </p:blipFill>
        <p:spPr>
          <a:xfrm>
            <a:off x="0" y="1082233"/>
            <a:ext cx="12191998" cy="5800344"/>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63906" rIns="0" bIns="0" rtlCol="0">
            <a:spAutoFit/>
          </a:bodyPr>
          <a:lstStyle/>
          <a:p>
            <a:pPr marL="3343275">
              <a:lnSpc>
                <a:spcPct val="100000"/>
              </a:lnSpc>
              <a:spcBef>
                <a:spcPts val="105"/>
              </a:spcBef>
            </a:pPr>
            <a:r>
              <a:rPr sz="4400" i="0" dirty="0">
                <a:latin typeface="Times New Roman"/>
                <a:cs typeface="Times New Roman"/>
              </a:rPr>
              <a:t>Типи</a:t>
            </a:r>
            <a:r>
              <a:rPr sz="4400" i="0" spc="-245" dirty="0">
                <a:latin typeface="Times New Roman"/>
                <a:cs typeface="Times New Roman"/>
              </a:rPr>
              <a:t> </a:t>
            </a:r>
            <a:r>
              <a:rPr sz="4400" i="0" spc="-10" dirty="0">
                <a:latin typeface="Times New Roman"/>
                <a:cs typeface="Times New Roman"/>
              </a:rPr>
              <a:t>даних</a:t>
            </a:r>
            <a:endParaRPr sz="4400" dirty="0">
              <a:latin typeface="Times New Roman"/>
              <a:cs typeface="Times New Roman"/>
            </a:endParaRPr>
          </a:p>
        </p:txBody>
      </p:sp>
      <p:pic>
        <p:nvPicPr>
          <p:cNvPr id="4" name="object 4"/>
          <p:cNvPicPr/>
          <p:nvPr/>
        </p:nvPicPr>
        <p:blipFill>
          <a:blip r:embed="rId2" cstate="print"/>
          <a:stretch>
            <a:fillRect/>
          </a:stretch>
        </p:blipFill>
        <p:spPr>
          <a:xfrm>
            <a:off x="420623" y="1623060"/>
            <a:ext cx="11437620" cy="4276344"/>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57600" y="507439"/>
            <a:ext cx="4994910" cy="444352"/>
          </a:xfrm>
          <a:prstGeom prst="rect">
            <a:avLst/>
          </a:prstGeom>
        </p:spPr>
        <p:txBody>
          <a:bodyPr vert="horz" wrap="square" lIns="0" tIns="13335" rIns="0" bIns="0" rtlCol="0">
            <a:spAutoFit/>
          </a:bodyPr>
          <a:lstStyle/>
          <a:p>
            <a:pPr marL="12700">
              <a:lnSpc>
                <a:spcPct val="100000"/>
              </a:lnSpc>
              <a:spcBef>
                <a:spcPts val="105"/>
              </a:spcBef>
            </a:pPr>
            <a:r>
              <a:rPr sz="2800" i="0" dirty="0">
                <a:solidFill>
                  <a:srgbClr val="0070C0"/>
                </a:solidFill>
                <a:latin typeface="Times New Roman"/>
                <a:cs typeface="Times New Roman"/>
              </a:rPr>
              <a:t>Типи</a:t>
            </a:r>
            <a:r>
              <a:rPr sz="2800" i="0" spc="-80" dirty="0">
                <a:solidFill>
                  <a:srgbClr val="0070C0"/>
                </a:solidFill>
                <a:latin typeface="Times New Roman"/>
                <a:cs typeface="Times New Roman"/>
              </a:rPr>
              <a:t> </a:t>
            </a:r>
            <a:r>
              <a:rPr sz="2800" i="0" dirty="0">
                <a:solidFill>
                  <a:srgbClr val="0070C0"/>
                </a:solidFill>
                <a:latin typeface="Times New Roman"/>
                <a:cs typeface="Times New Roman"/>
              </a:rPr>
              <a:t>даних</a:t>
            </a:r>
            <a:r>
              <a:rPr sz="2800" i="0" spc="-75" dirty="0">
                <a:solidFill>
                  <a:srgbClr val="0070C0"/>
                </a:solidFill>
                <a:latin typeface="Times New Roman"/>
                <a:cs typeface="Times New Roman"/>
              </a:rPr>
              <a:t> </a:t>
            </a:r>
            <a:r>
              <a:rPr sz="2800" i="0" spc="-10" dirty="0">
                <a:solidFill>
                  <a:srgbClr val="0070C0"/>
                </a:solidFill>
                <a:latin typeface="Times New Roman"/>
                <a:cs typeface="Times New Roman"/>
              </a:rPr>
              <a:t>(якісні)</a:t>
            </a:r>
            <a:endParaRPr sz="2800" dirty="0">
              <a:solidFill>
                <a:srgbClr val="0070C0"/>
              </a:solidFill>
              <a:latin typeface="Times New Roman"/>
              <a:cs typeface="Times New Roman"/>
            </a:endParaRPr>
          </a:p>
        </p:txBody>
      </p:sp>
      <p:sp>
        <p:nvSpPr>
          <p:cNvPr id="3" name="object 3"/>
          <p:cNvSpPr txBox="1"/>
          <p:nvPr/>
        </p:nvSpPr>
        <p:spPr>
          <a:xfrm>
            <a:off x="916939" y="1307033"/>
            <a:ext cx="10260965" cy="4336415"/>
          </a:xfrm>
          <a:prstGeom prst="rect">
            <a:avLst/>
          </a:prstGeom>
        </p:spPr>
        <p:txBody>
          <a:bodyPr vert="horz" wrap="square" lIns="0" tIns="97790" rIns="0" bIns="0" rtlCol="0">
            <a:spAutoFit/>
          </a:bodyPr>
          <a:lstStyle/>
          <a:p>
            <a:pPr marL="12700" marR="153035" indent="723900">
              <a:lnSpc>
                <a:spcPct val="80000"/>
              </a:lnSpc>
              <a:spcBef>
                <a:spcPts val="770"/>
              </a:spcBef>
            </a:pPr>
            <a:r>
              <a:rPr sz="2800" b="1" dirty="0">
                <a:solidFill>
                  <a:srgbClr val="0070C0"/>
                </a:solidFill>
                <a:latin typeface="Times New Roman"/>
                <a:cs typeface="Times New Roman"/>
              </a:rPr>
              <a:t>Номінальна</a:t>
            </a:r>
            <a:r>
              <a:rPr sz="2800" b="1" spc="-105" dirty="0">
                <a:solidFill>
                  <a:srgbClr val="0070C0"/>
                </a:solidFill>
                <a:latin typeface="Times New Roman"/>
                <a:cs typeface="Times New Roman"/>
              </a:rPr>
              <a:t> </a:t>
            </a:r>
            <a:r>
              <a:rPr sz="2800" spc="-10" dirty="0">
                <a:solidFill>
                  <a:srgbClr val="0070C0"/>
                </a:solidFill>
                <a:latin typeface="Times New Roman"/>
                <a:cs typeface="Times New Roman"/>
              </a:rPr>
              <a:t>(номінативна)</a:t>
            </a:r>
            <a:r>
              <a:rPr sz="2800" spc="-100" dirty="0">
                <a:solidFill>
                  <a:srgbClr val="0070C0"/>
                </a:solidFill>
                <a:latin typeface="Times New Roman"/>
                <a:cs typeface="Times New Roman"/>
              </a:rPr>
              <a:t> </a:t>
            </a:r>
            <a:r>
              <a:rPr sz="2800" dirty="0">
                <a:solidFill>
                  <a:srgbClr val="0070C0"/>
                </a:solidFill>
                <a:latin typeface="Times New Roman"/>
                <a:cs typeface="Times New Roman"/>
              </a:rPr>
              <a:t>шкала</a:t>
            </a:r>
            <a:r>
              <a:rPr sz="2800" spc="-95" dirty="0">
                <a:solidFill>
                  <a:srgbClr val="0070C0"/>
                </a:solidFill>
                <a:latin typeface="Times New Roman"/>
                <a:cs typeface="Times New Roman"/>
              </a:rPr>
              <a:t> </a:t>
            </a:r>
            <a:r>
              <a:rPr sz="2800" spc="-10" dirty="0">
                <a:solidFill>
                  <a:srgbClr val="0070C0"/>
                </a:solidFill>
                <a:latin typeface="Times New Roman"/>
                <a:cs typeface="Times New Roman"/>
              </a:rPr>
              <a:t>вимірювань</a:t>
            </a:r>
            <a:r>
              <a:rPr sz="2800" spc="-105" dirty="0">
                <a:solidFill>
                  <a:srgbClr val="0070C0"/>
                </a:solidFill>
                <a:latin typeface="Times New Roman"/>
                <a:cs typeface="Times New Roman"/>
              </a:rPr>
              <a:t> </a:t>
            </a:r>
            <a:r>
              <a:rPr sz="2800" dirty="0">
                <a:solidFill>
                  <a:srgbClr val="0070C0"/>
                </a:solidFill>
                <a:latin typeface="Times New Roman"/>
                <a:cs typeface="Times New Roman"/>
              </a:rPr>
              <a:t>поділяється</a:t>
            </a:r>
            <a:r>
              <a:rPr sz="2800" spc="-110" dirty="0">
                <a:solidFill>
                  <a:srgbClr val="0070C0"/>
                </a:solidFill>
                <a:latin typeface="Times New Roman"/>
                <a:cs typeface="Times New Roman"/>
              </a:rPr>
              <a:t> </a:t>
            </a:r>
            <a:r>
              <a:rPr sz="2800" spc="-25" dirty="0">
                <a:solidFill>
                  <a:srgbClr val="0070C0"/>
                </a:solidFill>
                <a:latin typeface="Times New Roman"/>
                <a:cs typeface="Times New Roman"/>
              </a:rPr>
              <a:t>на </a:t>
            </a:r>
            <a:r>
              <a:rPr sz="2800" dirty="0">
                <a:solidFill>
                  <a:srgbClr val="0070C0"/>
                </a:solidFill>
                <a:latin typeface="Times New Roman"/>
                <a:cs typeface="Times New Roman"/>
              </a:rPr>
              <a:t>якісні</a:t>
            </a:r>
            <a:r>
              <a:rPr sz="2800" spc="-65" dirty="0">
                <a:solidFill>
                  <a:srgbClr val="0070C0"/>
                </a:solidFill>
                <a:latin typeface="Times New Roman"/>
                <a:cs typeface="Times New Roman"/>
              </a:rPr>
              <a:t> </a:t>
            </a:r>
            <a:r>
              <a:rPr sz="2800" spc="-20" dirty="0">
                <a:solidFill>
                  <a:srgbClr val="0070C0"/>
                </a:solidFill>
                <a:latin typeface="Times New Roman"/>
                <a:cs typeface="Times New Roman"/>
              </a:rPr>
              <a:t>категорії</a:t>
            </a:r>
            <a:r>
              <a:rPr sz="2800" spc="-55" dirty="0">
                <a:solidFill>
                  <a:srgbClr val="0070C0"/>
                </a:solidFill>
                <a:latin typeface="Times New Roman"/>
                <a:cs typeface="Times New Roman"/>
              </a:rPr>
              <a:t> </a:t>
            </a:r>
            <a:r>
              <a:rPr sz="2800" dirty="0">
                <a:solidFill>
                  <a:srgbClr val="0070C0"/>
                </a:solidFill>
                <a:latin typeface="Times New Roman"/>
                <a:cs typeface="Times New Roman"/>
              </a:rPr>
              <a:t>або</a:t>
            </a:r>
            <a:r>
              <a:rPr sz="2800" spc="-60" dirty="0">
                <a:solidFill>
                  <a:srgbClr val="0070C0"/>
                </a:solidFill>
                <a:latin typeface="Times New Roman"/>
                <a:cs typeface="Times New Roman"/>
              </a:rPr>
              <a:t> </a:t>
            </a:r>
            <a:r>
              <a:rPr sz="2800" dirty="0">
                <a:solidFill>
                  <a:srgbClr val="0070C0"/>
                </a:solidFill>
                <a:latin typeface="Times New Roman"/>
                <a:cs typeface="Times New Roman"/>
              </a:rPr>
              <a:t>групи,</a:t>
            </a:r>
            <a:r>
              <a:rPr sz="2800" spc="-75" dirty="0">
                <a:solidFill>
                  <a:srgbClr val="0070C0"/>
                </a:solidFill>
                <a:latin typeface="Times New Roman"/>
                <a:cs typeface="Times New Roman"/>
              </a:rPr>
              <a:t> </a:t>
            </a:r>
            <a:r>
              <a:rPr sz="2800" dirty="0">
                <a:solidFill>
                  <a:srgbClr val="0070C0"/>
                </a:solidFill>
                <a:latin typeface="Times New Roman"/>
                <a:cs typeface="Times New Roman"/>
              </a:rPr>
              <a:t>такі</a:t>
            </a:r>
            <a:r>
              <a:rPr sz="2800" spc="-65" dirty="0">
                <a:solidFill>
                  <a:srgbClr val="0070C0"/>
                </a:solidFill>
                <a:latin typeface="Times New Roman"/>
                <a:cs typeface="Times New Roman"/>
              </a:rPr>
              <a:t> </a:t>
            </a:r>
            <a:r>
              <a:rPr sz="2800" dirty="0">
                <a:solidFill>
                  <a:srgbClr val="0070C0"/>
                </a:solidFill>
                <a:latin typeface="Times New Roman"/>
                <a:cs typeface="Times New Roman"/>
              </a:rPr>
              <a:t>як</a:t>
            </a:r>
            <a:r>
              <a:rPr sz="2800" spc="-65" dirty="0">
                <a:solidFill>
                  <a:srgbClr val="0070C0"/>
                </a:solidFill>
                <a:latin typeface="Times New Roman"/>
                <a:cs typeface="Times New Roman"/>
              </a:rPr>
              <a:t> </a:t>
            </a:r>
            <a:r>
              <a:rPr sz="2800" dirty="0">
                <a:solidFill>
                  <a:srgbClr val="0070C0"/>
                </a:solidFill>
                <a:latin typeface="Times New Roman"/>
                <a:cs typeface="Times New Roman"/>
              </a:rPr>
              <a:t>чоловік</a:t>
            </a:r>
            <a:r>
              <a:rPr sz="2800" spc="-55" dirty="0">
                <a:solidFill>
                  <a:srgbClr val="0070C0"/>
                </a:solidFill>
                <a:latin typeface="Times New Roman"/>
                <a:cs typeface="Times New Roman"/>
              </a:rPr>
              <a:t> </a:t>
            </a:r>
            <a:r>
              <a:rPr sz="2800" dirty="0">
                <a:solidFill>
                  <a:srgbClr val="0070C0"/>
                </a:solidFill>
                <a:latin typeface="Times New Roman"/>
                <a:cs typeface="Times New Roman"/>
              </a:rPr>
              <a:t>/</a:t>
            </a:r>
            <a:r>
              <a:rPr sz="2800" spc="-65" dirty="0">
                <a:solidFill>
                  <a:srgbClr val="0070C0"/>
                </a:solidFill>
                <a:latin typeface="Times New Roman"/>
                <a:cs typeface="Times New Roman"/>
              </a:rPr>
              <a:t> </a:t>
            </a:r>
            <a:r>
              <a:rPr sz="2800" dirty="0">
                <a:solidFill>
                  <a:srgbClr val="0070C0"/>
                </a:solidFill>
                <a:latin typeface="Times New Roman"/>
                <a:cs typeface="Times New Roman"/>
              </a:rPr>
              <a:t>жінка,</a:t>
            </a:r>
            <a:r>
              <a:rPr sz="2800" spc="-50" dirty="0">
                <a:solidFill>
                  <a:srgbClr val="0070C0"/>
                </a:solidFill>
                <a:latin typeface="Times New Roman"/>
                <a:cs typeface="Times New Roman"/>
              </a:rPr>
              <a:t> </a:t>
            </a:r>
            <a:r>
              <a:rPr sz="2800" dirty="0">
                <a:solidFill>
                  <a:srgbClr val="0070C0"/>
                </a:solidFill>
                <a:latin typeface="Times New Roman"/>
                <a:cs typeface="Times New Roman"/>
              </a:rPr>
              <a:t>чорний</a:t>
            </a:r>
            <a:r>
              <a:rPr sz="2800" spc="-50" dirty="0">
                <a:solidFill>
                  <a:srgbClr val="0070C0"/>
                </a:solidFill>
                <a:latin typeface="Times New Roman"/>
                <a:cs typeface="Times New Roman"/>
              </a:rPr>
              <a:t> </a:t>
            </a:r>
            <a:r>
              <a:rPr sz="2800" dirty="0">
                <a:solidFill>
                  <a:srgbClr val="0070C0"/>
                </a:solidFill>
                <a:latin typeface="Times New Roman"/>
                <a:cs typeface="Times New Roman"/>
              </a:rPr>
              <a:t>/</a:t>
            </a:r>
            <a:r>
              <a:rPr sz="2800" spc="-75" dirty="0">
                <a:solidFill>
                  <a:srgbClr val="0070C0"/>
                </a:solidFill>
                <a:latin typeface="Times New Roman"/>
                <a:cs typeface="Times New Roman"/>
              </a:rPr>
              <a:t> </a:t>
            </a:r>
            <a:r>
              <a:rPr sz="2800" spc="-10" dirty="0">
                <a:solidFill>
                  <a:srgbClr val="0070C0"/>
                </a:solidFill>
                <a:latin typeface="Times New Roman"/>
                <a:cs typeface="Times New Roman"/>
              </a:rPr>
              <a:t>білий, </a:t>
            </a:r>
            <a:r>
              <a:rPr sz="2800" dirty="0">
                <a:solidFill>
                  <a:srgbClr val="0070C0"/>
                </a:solidFill>
                <a:latin typeface="Times New Roman"/>
                <a:cs typeface="Times New Roman"/>
              </a:rPr>
              <a:t>міський</a:t>
            </a:r>
            <a:r>
              <a:rPr sz="2800" spc="-55" dirty="0">
                <a:solidFill>
                  <a:srgbClr val="0070C0"/>
                </a:solidFill>
                <a:latin typeface="Times New Roman"/>
                <a:cs typeface="Times New Roman"/>
              </a:rPr>
              <a:t> </a:t>
            </a:r>
            <a:r>
              <a:rPr sz="2800" dirty="0">
                <a:solidFill>
                  <a:srgbClr val="0070C0"/>
                </a:solidFill>
                <a:latin typeface="Times New Roman"/>
                <a:cs typeface="Times New Roman"/>
              </a:rPr>
              <a:t>/</a:t>
            </a:r>
            <a:r>
              <a:rPr sz="2800" spc="-70" dirty="0">
                <a:solidFill>
                  <a:srgbClr val="0070C0"/>
                </a:solidFill>
                <a:latin typeface="Times New Roman"/>
                <a:cs typeface="Times New Roman"/>
              </a:rPr>
              <a:t> </a:t>
            </a:r>
            <a:r>
              <a:rPr sz="2800" dirty="0">
                <a:solidFill>
                  <a:srgbClr val="0070C0"/>
                </a:solidFill>
                <a:latin typeface="Times New Roman"/>
                <a:cs typeface="Times New Roman"/>
              </a:rPr>
              <a:t>приміський</a:t>
            </a:r>
            <a:r>
              <a:rPr sz="2800" spc="-55" dirty="0">
                <a:solidFill>
                  <a:srgbClr val="0070C0"/>
                </a:solidFill>
                <a:latin typeface="Times New Roman"/>
                <a:cs typeface="Times New Roman"/>
              </a:rPr>
              <a:t> </a:t>
            </a:r>
            <a:r>
              <a:rPr sz="2800" dirty="0">
                <a:solidFill>
                  <a:srgbClr val="0070C0"/>
                </a:solidFill>
                <a:latin typeface="Times New Roman"/>
                <a:cs typeface="Times New Roman"/>
              </a:rPr>
              <a:t>/</a:t>
            </a:r>
            <a:r>
              <a:rPr sz="2800" spc="-70" dirty="0">
                <a:solidFill>
                  <a:srgbClr val="0070C0"/>
                </a:solidFill>
                <a:latin typeface="Times New Roman"/>
                <a:cs typeface="Times New Roman"/>
              </a:rPr>
              <a:t> </a:t>
            </a:r>
            <a:r>
              <a:rPr sz="2800" dirty="0">
                <a:solidFill>
                  <a:srgbClr val="0070C0"/>
                </a:solidFill>
                <a:latin typeface="Times New Roman"/>
                <a:cs typeface="Times New Roman"/>
              </a:rPr>
              <a:t>сільський</a:t>
            </a:r>
            <a:r>
              <a:rPr sz="2800" spc="-45" dirty="0">
                <a:solidFill>
                  <a:srgbClr val="0070C0"/>
                </a:solidFill>
                <a:latin typeface="Times New Roman"/>
                <a:cs typeface="Times New Roman"/>
              </a:rPr>
              <a:t> </a:t>
            </a:r>
            <a:r>
              <a:rPr sz="2800" dirty="0">
                <a:solidFill>
                  <a:srgbClr val="0070C0"/>
                </a:solidFill>
                <a:latin typeface="Times New Roman"/>
                <a:cs typeface="Times New Roman"/>
              </a:rPr>
              <a:t>та</a:t>
            </a:r>
            <a:r>
              <a:rPr sz="2800" spc="-75" dirty="0">
                <a:solidFill>
                  <a:srgbClr val="0070C0"/>
                </a:solidFill>
                <a:latin typeface="Times New Roman"/>
                <a:cs typeface="Times New Roman"/>
              </a:rPr>
              <a:t> </a:t>
            </a:r>
            <a:r>
              <a:rPr sz="2800" dirty="0">
                <a:solidFill>
                  <a:srgbClr val="0070C0"/>
                </a:solidFill>
                <a:latin typeface="Times New Roman"/>
                <a:cs typeface="Times New Roman"/>
              </a:rPr>
              <a:t>червоний</a:t>
            </a:r>
            <a:r>
              <a:rPr sz="2800" spc="-45" dirty="0">
                <a:solidFill>
                  <a:srgbClr val="0070C0"/>
                </a:solidFill>
                <a:latin typeface="Times New Roman"/>
                <a:cs typeface="Times New Roman"/>
              </a:rPr>
              <a:t> </a:t>
            </a:r>
            <a:r>
              <a:rPr sz="2800" dirty="0">
                <a:solidFill>
                  <a:srgbClr val="0070C0"/>
                </a:solidFill>
                <a:latin typeface="Times New Roman"/>
                <a:cs typeface="Times New Roman"/>
              </a:rPr>
              <a:t>/</a:t>
            </a:r>
            <a:r>
              <a:rPr sz="2800" spc="-70" dirty="0">
                <a:solidFill>
                  <a:srgbClr val="0070C0"/>
                </a:solidFill>
                <a:latin typeface="Times New Roman"/>
                <a:cs typeface="Times New Roman"/>
              </a:rPr>
              <a:t> </a:t>
            </a:r>
            <a:r>
              <a:rPr sz="2800" dirty="0">
                <a:solidFill>
                  <a:srgbClr val="0070C0"/>
                </a:solidFill>
                <a:latin typeface="Times New Roman"/>
                <a:cs typeface="Times New Roman"/>
              </a:rPr>
              <a:t>зелений.</a:t>
            </a:r>
            <a:r>
              <a:rPr sz="2800" spc="-60" dirty="0">
                <a:solidFill>
                  <a:srgbClr val="0070C0"/>
                </a:solidFill>
                <a:latin typeface="Times New Roman"/>
                <a:cs typeface="Times New Roman"/>
              </a:rPr>
              <a:t> </a:t>
            </a:r>
            <a:r>
              <a:rPr sz="2800" spc="-10" dirty="0">
                <a:solidFill>
                  <a:srgbClr val="0070C0"/>
                </a:solidFill>
                <a:latin typeface="Times New Roman"/>
                <a:cs typeface="Times New Roman"/>
              </a:rPr>
              <a:t>Немає</a:t>
            </a:r>
            <a:endParaRPr sz="2800" dirty="0">
              <a:solidFill>
                <a:srgbClr val="0070C0"/>
              </a:solidFill>
              <a:latin typeface="Times New Roman"/>
              <a:cs typeface="Times New Roman"/>
            </a:endParaRPr>
          </a:p>
          <a:p>
            <a:pPr marL="12700" marR="5080">
              <a:lnSpc>
                <a:spcPct val="80000"/>
              </a:lnSpc>
            </a:pPr>
            <a:r>
              <a:rPr sz="2800" spc="-20" dirty="0">
                <a:solidFill>
                  <a:srgbClr val="0070C0"/>
                </a:solidFill>
                <a:latin typeface="Times New Roman"/>
                <a:cs typeface="Times New Roman"/>
              </a:rPr>
              <a:t>жодних</a:t>
            </a:r>
            <a:r>
              <a:rPr sz="2800" spc="-85" dirty="0">
                <a:solidFill>
                  <a:srgbClr val="0070C0"/>
                </a:solidFill>
                <a:latin typeface="Times New Roman"/>
                <a:cs typeface="Times New Roman"/>
              </a:rPr>
              <a:t> </a:t>
            </a:r>
            <a:r>
              <a:rPr sz="2800" dirty="0">
                <a:solidFill>
                  <a:srgbClr val="0070C0"/>
                </a:solidFill>
                <a:latin typeface="Times New Roman"/>
                <a:cs typeface="Times New Roman"/>
              </a:rPr>
              <a:t>наслідків</a:t>
            </a:r>
            <a:r>
              <a:rPr sz="2800" spc="-75" dirty="0">
                <a:solidFill>
                  <a:srgbClr val="0070C0"/>
                </a:solidFill>
                <a:latin typeface="Times New Roman"/>
                <a:cs typeface="Times New Roman"/>
              </a:rPr>
              <a:t> </a:t>
            </a:r>
            <a:r>
              <a:rPr sz="2800" dirty="0">
                <a:solidFill>
                  <a:srgbClr val="0070C0"/>
                </a:solidFill>
                <a:latin typeface="Times New Roman"/>
                <a:cs typeface="Times New Roman"/>
              </a:rPr>
              <a:t>для</a:t>
            </a:r>
            <a:r>
              <a:rPr sz="2800" spc="-90" dirty="0">
                <a:solidFill>
                  <a:srgbClr val="0070C0"/>
                </a:solidFill>
                <a:latin typeface="Times New Roman"/>
                <a:cs typeface="Times New Roman"/>
              </a:rPr>
              <a:t> </a:t>
            </a:r>
            <a:r>
              <a:rPr sz="2800" dirty="0">
                <a:solidFill>
                  <a:srgbClr val="0070C0"/>
                </a:solidFill>
                <a:latin typeface="Times New Roman"/>
                <a:cs typeface="Times New Roman"/>
              </a:rPr>
              <a:t>порядку</a:t>
            </a:r>
            <a:r>
              <a:rPr sz="2800" spc="-95" dirty="0">
                <a:solidFill>
                  <a:srgbClr val="0070C0"/>
                </a:solidFill>
                <a:latin typeface="Times New Roman"/>
                <a:cs typeface="Times New Roman"/>
              </a:rPr>
              <a:t> </a:t>
            </a:r>
            <a:r>
              <a:rPr sz="2800" dirty="0">
                <a:solidFill>
                  <a:srgbClr val="0070C0"/>
                </a:solidFill>
                <a:latin typeface="Times New Roman"/>
                <a:cs typeface="Times New Roman"/>
              </a:rPr>
              <a:t>чи</a:t>
            </a:r>
            <a:r>
              <a:rPr sz="2800" spc="-85" dirty="0">
                <a:solidFill>
                  <a:srgbClr val="0070C0"/>
                </a:solidFill>
                <a:latin typeface="Times New Roman"/>
                <a:cs typeface="Times New Roman"/>
              </a:rPr>
              <a:t> </a:t>
            </a:r>
            <a:r>
              <a:rPr sz="2800" spc="-10" dirty="0">
                <a:solidFill>
                  <a:srgbClr val="0070C0"/>
                </a:solidFill>
                <a:latin typeface="Times New Roman"/>
                <a:cs typeface="Times New Roman"/>
              </a:rPr>
              <a:t>співвідношення.</a:t>
            </a:r>
            <a:r>
              <a:rPr sz="2800" spc="-95" dirty="0">
                <a:solidFill>
                  <a:srgbClr val="0070C0"/>
                </a:solidFill>
                <a:latin typeface="Times New Roman"/>
                <a:cs typeface="Times New Roman"/>
              </a:rPr>
              <a:t> </a:t>
            </a:r>
            <a:r>
              <a:rPr sz="2800" dirty="0">
                <a:solidFill>
                  <a:srgbClr val="0070C0"/>
                </a:solidFill>
                <a:latin typeface="Times New Roman"/>
                <a:cs typeface="Times New Roman"/>
              </a:rPr>
              <a:t>Номінальні</a:t>
            </a:r>
            <a:r>
              <a:rPr sz="2800" spc="-85" dirty="0">
                <a:solidFill>
                  <a:srgbClr val="0070C0"/>
                </a:solidFill>
                <a:latin typeface="Times New Roman"/>
                <a:cs typeface="Times New Roman"/>
              </a:rPr>
              <a:t> </a:t>
            </a:r>
            <a:r>
              <a:rPr sz="2800" spc="-10" dirty="0">
                <a:solidFill>
                  <a:srgbClr val="0070C0"/>
                </a:solidFill>
                <a:latin typeface="Times New Roman"/>
                <a:cs typeface="Times New Roman"/>
              </a:rPr>
              <a:t>дані, </a:t>
            </a:r>
            <a:r>
              <a:rPr sz="2800" dirty="0">
                <a:solidFill>
                  <a:srgbClr val="0070C0"/>
                </a:solidFill>
                <a:latin typeface="Times New Roman"/>
                <a:cs typeface="Times New Roman"/>
              </a:rPr>
              <a:t>які</a:t>
            </a:r>
            <a:r>
              <a:rPr sz="2800" spc="-60" dirty="0">
                <a:solidFill>
                  <a:srgbClr val="0070C0"/>
                </a:solidFill>
                <a:latin typeface="Times New Roman"/>
                <a:cs typeface="Times New Roman"/>
              </a:rPr>
              <a:t> </a:t>
            </a:r>
            <a:r>
              <a:rPr sz="2800" spc="-10" dirty="0">
                <a:solidFill>
                  <a:srgbClr val="0070C0"/>
                </a:solidFill>
                <a:latin typeface="Times New Roman"/>
                <a:cs typeface="Times New Roman"/>
              </a:rPr>
              <a:t>поділяються</a:t>
            </a:r>
            <a:r>
              <a:rPr sz="2800" spc="-50" dirty="0">
                <a:solidFill>
                  <a:srgbClr val="0070C0"/>
                </a:solidFill>
                <a:latin typeface="Times New Roman"/>
                <a:cs typeface="Times New Roman"/>
              </a:rPr>
              <a:t> </a:t>
            </a:r>
            <a:r>
              <a:rPr sz="2800" dirty="0">
                <a:solidFill>
                  <a:srgbClr val="0070C0"/>
                </a:solidFill>
                <a:latin typeface="Times New Roman"/>
                <a:cs typeface="Times New Roman"/>
              </a:rPr>
              <a:t>лише</a:t>
            </a:r>
            <a:r>
              <a:rPr sz="2800" spc="-45" dirty="0">
                <a:solidFill>
                  <a:srgbClr val="0070C0"/>
                </a:solidFill>
                <a:latin typeface="Times New Roman"/>
                <a:cs typeface="Times New Roman"/>
              </a:rPr>
              <a:t> </a:t>
            </a:r>
            <a:r>
              <a:rPr sz="2800" dirty="0">
                <a:solidFill>
                  <a:srgbClr val="0070C0"/>
                </a:solidFill>
                <a:latin typeface="Times New Roman"/>
                <a:cs typeface="Times New Roman"/>
              </a:rPr>
              <a:t>на</a:t>
            </a:r>
            <a:r>
              <a:rPr sz="2800" spc="-45" dirty="0">
                <a:solidFill>
                  <a:srgbClr val="0070C0"/>
                </a:solidFill>
                <a:latin typeface="Times New Roman"/>
                <a:cs typeface="Times New Roman"/>
              </a:rPr>
              <a:t> </a:t>
            </a:r>
            <a:r>
              <a:rPr sz="2800" dirty="0">
                <a:solidFill>
                  <a:srgbClr val="0070C0"/>
                </a:solidFill>
                <a:latin typeface="Times New Roman"/>
                <a:cs typeface="Times New Roman"/>
              </a:rPr>
              <a:t>дві</a:t>
            </a:r>
            <a:r>
              <a:rPr sz="2800" spc="-45" dirty="0">
                <a:solidFill>
                  <a:srgbClr val="0070C0"/>
                </a:solidFill>
                <a:latin typeface="Times New Roman"/>
                <a:cs typeface="Times New Roman"/>
              </a:rPr>
              <a:t> </a:t>
            </a:r>
            <a:r>
              <a:rPr sz="2800" dirty="0">
                <a:solidFill>
                  <a:srgbClr val="0070C0"/>
                </a:solidFill>
                <a:latin typeface="Times New Roman"/>
                <a:cs typeface="Times New Roman"/>
              </a:rPr>
              <a:t>групи,</a:t>
            </a:r>
            <a:r>
              <a:rPr sz="2800" spc="-50" dirty="0">
                <a:solidFill>
                  <a:srgbClr val="0070C0"/>
                </a:solidFill>
                <a:latin typeface="Times New Roman"/>
                <a:cs typeface="Times New Roman"/>
              </a:rPr>
              <a:t> </a:t>
            </a:r>
            <a:r>
              <a:rPr sz="2800" spc="-10" dirty="0">
                <a:solidFill>
                  <a:srgbClr val="0070C0"/>
                </a:solidFill>
                <a:latin typeface="Times New Roman"/>
                <a:cs typeface="Times New Roman"/>
              </a:rPr>
              <a:t>називаються</a:t>
            </a:r>
            <a:r>
              <a:rPr sz="2800" spc="-45" dirty="0">
                <a:solidFill>
                  <a:srgbClr val="0070C0"/>
                </a:solidFill>
                <a:latin typeface="Times New Roman"/>
                <a:cs typeface="Times New Roman"/>
              </a:rPr>
              <a:t> </a:t>
            </a:r>
            <a:r>
              <a:rPr sz="2800" i="1" spc="-10" dirty="0">
                <a:solidFill>
                  <a:srgbClr val="0070C0"/>
                </a:solidFill>
                <a:latin typeface="Times New Roman"/>
                <a:cs typeface="Times New Roman"/>
              </a:rPr>
              <a:t>дихотомічними даними</a:t>
            </a:r>
            <a:r>
              <a:rPr sz="2800" spc="-10" dirty="0">
                <a:solidFill>
                  <a:srgbClr val="0070C0"/>
                </a:solidFill>
                <a:latin typeface="Times New Roman"/>
                <a:cs typeface="Times New Roman"/>
              </a:rPr>
              <a:t>.</a:t>
            </a:r>
            <a:endParaRPr sz="2800" dirty="0">
              <a:solidFill>
                <a:srgbClr val="0070C0"/>
              </a:solidFill>
              <a:latin typeface="Times New Roman"/>
              <a:cs typeface="Times New Roman"/>
            </a:endParaRPr>
          </a:p>
          <a:p>
            <a:pPr marL="12700" marR="450850" indent="723900">
              <a:lnSpc>
                <a:spcPct val="80000"/>
              </a:lnSpc>
              <a:spcBef>
                <a:spcPts val="1005"/>
              </a:spcBef>
              <a:tabLst>
                <a:tab pos="7911465" algn="l"/>
              </a:tabLst>
            </a:pPr>
            <a:r>
              <a:rPr sz="2800" b="1" spc="-10" dirty="0">
                <a:solidFill>
                  <a:srgbClr val="0070C0"/>
                </a:solidFill>
                <a:latin typeface="Times New Roman"/>
                <a:cs typeface="Times New Roman"/>
              </a:rPr>
              <a:t>Порядкова</a:t>
            </a:r>
            <a:r>
              <a:rPr sz="2800" b="1" spc="-114" dirty="0">
                <a:solidFill>
                  <a:srgbClr val="0070C0"/>
                </a:solidFill>
                <a:latin typeface="Times New Roman"/>
                <a:cs typeface="Times New Roman"/>
              </a:rPr>
              <a:t> </a:t>
            </a:r>
            <a:r>
              <a:rPr sz="2800" dirty="0">
                <a:solidFill>
                  <a:srgbClr val="0070C0"/>
                </a:solidFill>
                <a:latin typeface="Times New Roman"/>
                <a:cs typeface="Times New Roman"/>
              </a:rPr>
              <a:t>шкали</a:t>
            </a:r>
            <a:r>
              <a:rPr sz="2800" spc="-105" dirty="0">
                <a:solidFill>
                  <a:srgbClr val="0070C0"/>
                </a:solidFill>
                <a:latin typeface="Times New Roman"/>
                <a:cs typeface="Times New Roman"/>
              </a:rPr>
              <a:t> </a:t>
            </a:r>
            <a:r>
              <a:rPr sz="2800" spc="-10" dirty="0">
                <a:solidFill>
                  <a:srgbClr val="0070C0"/>
                </a:solidFill>
                <a:latin typeface="Times New Roman"/>
                <a:cs typeface="Times New Roman"/>
              </a:rPr>
              <a:t>вимірювань</a:t>
            </a:r>
            <a:r>
              <a:rPr sz="2800" spc="-120" dirty="0">
                <a:solidFill>
                  <a:srgbClr val="0070C0"/>
                </a:solidFill>
                <a:latin typeface="Times New Roman"/>
                <a:cs typeface="Times New Roman"/>
              </a:rPr>
              <a:t> </a:t>
            </a:r>
            <a:r>
              <a:rPr sz="2800" dirty="0">
                <a:solidFill>
                  <a:srgbClr val="0070C0"/>
                </a:solidFill>
                <a:latin typeface="Times New Roman"/>
                <a:cs typeface="Times New Roman"/>
              </a:rPr>
              <a:t>(шкала</a:t>
            </a:r>
            <a:r>
              <a:rPr sz="2800" spc="-100" dirty="0">
                <a:solidFill>
                  <a:srgbClr val="0070C0"/>
                </a:solidFill>
                <a:latin typeface="Times New Roman"/>
                <a:cs typeface="Times New Roman"/>
              </a:rPr>
              <a:t> </a:t>
            </a:r>
            <a:r>
              <a:rPr sz="2800" spc="-10" dirty="0">
                <a:solidFill>
                  <a:srgbClr val="0070C0"/>
                </a:solidFill>
                <a:latin typeface="Times New Roman"/>
                <a:cs typeface="Times New Roman"/>
              </a:rPr>
              <a:t>рангів)</a:t>
            </a:r>
            <a:r>
              <a:rPr sz="2800" dirty="0">
                <a:solidFill>
                  <a:srgbClr val="0070C0"/>
                </a:solidFill>
                <a:latin typeface="Times New Roman"/>
                <a:cs typeface="Times New Roman"/>
              </a:rPr>
              <a:t>	може</a:t>
            </a:r>
            <a:r>
              <a:rPr sz="2800" spc="-150" dirty="0">
                <a:solidFill>
                  <a:srgbClr val="0070C0"/>
                </a:solidFill>
                <a:latin typeface="Times New Roman"/>
                <a:cs typeface="Times New Roman"/>
              </a:rPr>
              <a:t> </a:t>
            </a:r>
            <a:r>
              <a:rPr sz="2800" spc="-20" dirty="0">
                <a:solidFill>
                  <a:srgbClr val="0070C0"/>
                </a:solidFill>
                <a:latin typeface="Times New Roman"/>
                <a:cs typeface="Times New Roman"/>
              </a:rPr>
              <a:t>бути </a:t>
            </a:r>
            <a:r>
              <a:rPr sz="2800" dirty="0">
                <a:solidFill>
                  <a:srgbClr val="0070C0"/>
                </a:solidFill>
                <a:latin typeface="Times New Roman"/>
                <a:cs typeface="Times New Roman"/>
              </a:rPr>
              <a:t>розміщена</a:t>
            </a:r>
            <a:r>
              <a:rPr sz="2800" spc="-110" dirty="0">
                <a:solidFill>
                  <a:srgbClr val="0070C0"/>
                </a:solidFill>
                <a:latin typeface="Times New Roman"/>
                <a:cs typeface="Times New Roman"/>
              </a:rPr>
              <a:t> </a:t>
            </a:r>
            <a:r>
              <a:rPr sz="2800" dirty="0">
                <a:solidFill>
                  <a:srgbClr val="0070C0"/>
                </a:solidFill>
                <a:latin typeface="Times New Roman"/>
                <a:cs typeface="Times New Roman"/>
              </a:rPr>
              <a:t>у</a:t>
            </a:r>
            <a:r>
              <a:rPr sz="2800" spc="-100" dirty="0">
                <a:solidFill>
                  <a:srgbClr val="0070C0"/>
                </a:solidFill>
                <a:latin typeface="Times New Roman"/>
                <a:cs typeface="Times New Roman"/>
              </a:rPr>
              <a:t> </a:t>
            </a:r>
            <a:r>
              <a:rPr sz="2800" spc="-20" dirty="0">
                <a:solidFill>
                  <a:srgbClr val="0070C0"/>
                </a:solidFill>
                <a:latin typeface="Times New Roman"/>
                <a:cs typeface="Times New Roman"/>
              </a:rPr>
              <a:t>змістовному</a:t>
            </a:r>
            <a:r>
              <a:rPr sz="2800" spc="-100" dirty="0">
                <a:solidFill>
                  <a:srgbClr val="0070C0"/>
                </a:solidFill>
                <a:latin typeface="Times New Roman"/>
                <a:cs typeface="Times New Roman"/>
              </a:rPr>
              <a:t> </a:t>
            </a:r>
            <a:r>
              <a:rPr sz="2800" dirty="0">
                <a:solidFill>
                  <a:srgbClr val="0070C0"/>
                </a:solidFill>
                <a:latin typeface="Times New Roman"/>
                <a:cs typeface="Times New Roman"/>
              </a:rPr>
              <a:t>порядку</a:t>
            </a:r>
            <a:r>
              <a:rPr sz="2800" spc="-100" dirty="0">
                <a:solidFill>
                  <a:srgbClr val="0070C0"/>
                </a:solidFill>
                <a:latin typeface="Times New Roman"/>
                <a:cs typeface="Times New Roman"/>
              </a:rPr>
              <a:t> </a:t>
            </a:r>
            <a:r>
              <a:rPr sz="2800" dirty="0">
                <a:solidFill>
                  <a:srgbClr val="0070C0"/>
                </a:solidFill>
                <a:latin typeface="Times New Roman"/>
                <a:cs typeface="Times New Roman"/>
              </a:rPr>
              <a:t>(наприклад,</a:t>
            </a:r>
            <a:r>
              <a:rPr sz="2800" spc="-95" dirty="0">
                <a:solidFill>
                  <a:srgbClr val="0070C0"/>
                </a:solidFill>
                <a:latin typeface="Times New Roman"/>
                <a:cs typeface="Times New Roman"/>
              </a:rPr>
              <a:t> </a:t>
            </a:r>
            <a:r>
              <a:rPr sz="2800" dirty="0">
                <a:solidFill>
                  <a:srgbClr val="0070C0"/>
                </a:solidFill>
                <a:latin typeface="Times New Roman"/>
                <a:cs typeface="Times New Roman"/>
              </a:rPr>
              <a:t>учні</a:t>
            </a:r>
            <a:r>
              <a:rPr sz="2800" spc="-90" dirty="0">
                <a:solidFill>
                  <a:srgbClr val="0070C0"/>
                </a:solidFill>
                <a:latin typeface="Times New Roman"/>
                <a:cs typeface="Times New Roman"/>
              </a:rPr>
              <a:t> </a:t>
            </a:r>
            <a:r>
              <a:rPr sz="2800" dirty="0">
                <a:solidFill>
                  <a:srgbClr val="0070C0"/>
                </a:solidFill>
                <a:latin typeface="Times New Roman"/>
                <a:cs typeface="Times New Roman"/>
              </a:rPr>
              <a:t>можуть</a:t>
            </a:r>
            <a:r>
              <a:rPr sz="2800" spc="-100" dirty="0">
                <a:solidFill>
                  <a:srgbClr val="0070C0"/>
                </a:solidFill>
                <a:latin typeface="Times New Roman"/>
                <a:cs typeface="Times New Roman"/>
              </a:rPr>
              <a:t> </a:t>
            </a:r>
            <a:r>
              <a:rPr sz="2800" spc="-20" dirty="0">
                <a:solidFill>
                  <a:srgbClr val="0070C0"/>
                </a:solidFill>
                <a:latin typeface="Times New Roman"/>
                <a:cs typeface="Times New Roman"/>
              </a:rPr>
              <a:t>бути </a:t>
            </a:r>
            <a:r>
              <a:rPr sz="2800" spc="-10" dirty="0">
                <a:solidFill>
                  <a:srgbClr val="0070C0"/>
                </a:solidFill>
                <a:latin typeface="Times New Roman"/>
                <a:cs typeface="Times New Roman"/>
              </a:rPr>
              <a:t>класифіковані</a:t>
            </a:r>
            <a:r>
              <a:rPr sz="2800" spc="-75" dirty="0">
                <a:solidFill>
                  <a:srgbClr val="0070C0"/>
                </a:solidFill>
                <a:latin typeface="Times New Roman"/>
                <a:cs typeface="Times New Roman"/>
              </a:rPr>
              <a:t> </a:t>
            </a:r>
            <a:r>
              <a:rPr sz="2800" dirty="0">
                <a:solidFill>
                  <a:srgbClr val="0070C0"/>
                </a:solidFill>
                <a:latin typeface="Times New Roman"/>
                <a:cs typeface="Times New Roman"/>
              </a:rPr>
              <a:t>1/2/3</a:t>
            </a:r>
            <a:r>
              <a:rPr sz="2800" spc="-105" dirty="0">
                <a:solidFill>
                  <a:srgbClr val="0070C0"/>
                </a:solidFill>
                <a:latin typeface="Times New Roman"/>
                <a:cs typeface="Times New Roman"/>
              </a:rPr>
              <a:t> </a:t>
            </a:r>
            <a:r>
              <a:rPr sz="2800" dirty="0">
                <a:solidFill>
                  <a:srgbClr val="0070C0"/>
                </a:solidFill>
                <a:latin typeface="Times New Roman"/>
                <a:cs typeface="Times New Roman"/>
              </a:rPr>
              <a:t>у</a:t>
            </a:r>
            <a:r>
              <a:rPr sz="2800" spc="-95" dirty="0">
                <a:solidFill>
                  <a:srgbClr val="0070C0"/>
                </a:solidFill>
                <a:latin typeface="Times New Roman"/>
                <a:cs typeface="Times New Roman"/>
              </a:rPr>
              <a:t> </a:t>
            </a:r>
            <a:r>
              <a:rPr sz="2800" dirty="0">
                <a:solidFill>
                  <a:srgbClr val="0070C0"/>
                </a:solidFill>
                <a:latin typeface="Times New Roman"/>
                <a:cs typeface="Times New Roman"/>
              </a:rPr>
              <a:t>своєму</a:t>
            </a:r>
            <a:r>
              <a:rPr sz="2800" spc="-75" dirty="0">
                <a:solidFill>
                  <a:srgbClr val="0070C0"/>
                </a:solidFill>
                <a:latin typeface="Times New Roman"/>
                <a:cs typeface="Times New Roman"/>
              </a:rPr>
              <a:t> </a:t>
            </a:r>
            <a:r>
              <a:rPr sz="2800" dirty="0">
                <a:solidFill>
                  <a:srgbClr val="0070C0"/>
                </a:solidFill>
                <a:latin typeface="Times New Roman"/>
                <a:cs typeface="Times New Roman"/>
              </a:rPr>
              <a:t>класі).</a:t>
            </a:r>
            <a:r>
              <a:rPr sz="2800" spc="-75" dirty="0">
                <a:solidFill>
                  <a:srgbClr val="0070C0"/>
                </a:solidFill>
                <a:latin typeface="Times New Roman"/>
                <a:cs typeface="Times New Roman"/>
              </a:rPr>
              <a:t> </a:t>
            </a:r>
            <a:r>
              <a:rPr sz="2800" dirty="0">
                <a:solidFill>
                  <a:srgbClr val="0070C0"/>
                </a:solidFill>
                <a:latin typeface="Times New Roman"/>
                <a:cs typeface="Times New Roman"/>
              </a:rPr>
              <a:t>Однак</a:t>
            </a:r>
            <a:r>
              <a:rPr sz="2800" spc="-85" dirty="0">
                <a:solidFill>
                  <a:srgbClr val="0070C0"/>
                </a:solidFill>
                <a:latin typeface="Times New Roman"/>
                <a:cs typeface="Times New Roman"/>
              </a:rPr>
              <a:t> </a:t>
            </a:r>
            <a:r>
              <a:rPr sz="2800" dirty="0">
                <a:solidFill>
                  <a:srgbClr val="0070C0"/>
                </a:solidFill>
                <a:latin typeface="Times New Roman"/>
                <a:cs typeface="Times New Roman"/>
              </a:rPr>
              <a:t>немає</a:t>
            </a:r>
            <a:r>
              <a:rPr sz="2800" spc="-80" dirty="0">
                <a:solidFill>
                  <a:srgbClr val="0070C0"/>
                </a:solidFill>
                <a:latin typeface="Times New Roman"/>
                <a:cs typeface="Times New Roman"/>
              </a:rPr>
              <a:t> </a:t>
            </a:r>
            <a:r>
              <a:rPr sz="2800" dirty="0">
                <a:solidFill>
                  <a:srgbClr val="0070C0"/>
                </a:solidFill>
                <a:latin typeface="Times New Roman"/>
                <a:cs typeface="Times New Roman"/>
              </a:rPr>
              <a:t>інформації</a:t>
            </a:r>
            <a:r>
              <a:rPr sz="2800" spc="-85" dirty="0">
                <a:solidFill>
                  <a:srgbClr val="0070C0"/>
                </a:solidFill>
                <a:latin typeface="Times New Roman"/>
                <a:cs typeface="Times New Roman"/>
              </a:rPr>
              <a:t> </a:t>
            </a:r>
            <a:r>
              <a:rPr sz="2800" spc="-25" dirty="0">
                <a:solidFill>
                  <a:srgbClr val="0070C0"/>
                </a:solidFill>
                <a:latin typeface="Times New Roman"/>
                <a:cs typeface="Times New Roman"/>
              </a:rPr>
              <a:t>про </a:t>
            </a:r>
            <a:r>
              <a:rPr sz="2800" dirty="0">
                <a:solidFill>
                  <a:srgbClr val="0070C0"/>
                </a:solidFill>
                <a:latin typeface="Times New Roman"/>
                <a:cs typeface="Times New Roman"/>
              </a:rPr>
              <a:t>розмір</a:t>
            </a:r>
            <a:r>
              <a:rPr sz="2800" spc="-90" dirty="0">
                <a:solidFill>
                  <a:srgbClr val="0070C0"/>
                </a:solidFill>
                <a:latin typeface="Times New Roman"/>
                <a:cs typeface="Times New Roman"/>
              </a:rPr>
              <a:t> </a:t>
            </a:r>
            <a:r>
              <a:rPr sz="2800" dirty="0">
                <a:solidFill>
                  <a:srgbClr val="0070C0"/>
                </a:solidFill>
                <a:latin typeface="Times New Roman"/>
                <a:cs typeface="Times New Roman"/>
              </a:rPr>
              <a:t>інтервалу</a:t>
            </a:r>
            <a:r>
              <a:rPr sz="2800" spc="-55" dirty="0">
                <a:solidFill>
                  <a:srgbClr val="0070C0"/>
                </a:solidFill>
                <a:latin typeface="Times New Roman"/>
                <a:cs typeface="Times New Roman"/>
              </a:rPr>
              <a:t> </a:t>
            </a:r>
            <a:r>
              <a:rPr sz="2800" dirty="0">
                <a:solidFill>
                  <a:srgbClr val="0070C0"/>
                </a:solidFill>
                <a:latin typeface="Times New Roman"/>
                <a:cs typeface="Times New Roman"/>
              </a:rPr>
              <a:t>-</a:t>
            </a:r>
            <a:r>
              <a:rPr sz="2800" spc="-70" dirty="0">
                <a:solidFill>
                  <a:srgbClr val="0070C0"/>
                </a:solidFill>
                <a:latin typeface="Times New Roman"/>
                <a:cs typeface="Times New Roman"/>
              </a:rPr>
              <a:t> </a:t>
            </a:r>
            <a:r>
              <a:rPr sz="2800" dirty="0">
                <a:solidFill>
                  <a:srgbClr val="0070C0"/>
                </a:solidFill>
                <a:latin typeface="Times New Roman"/>
                <a:cs typeface="Times New Roman"/>
              </a:rPr>
              <a:t>не</a:t>
            </a:r>
            <a:r>
              <a:rPr sz="2800" spc="-80" dirty="0">
                <a:solidFill>
                  <a:srgbClr val="0070C0"/>
                </a:solidFill>
                <a:latin typeface="Times New Roman"/>
                <a:cs typeface="Times New Roman"/>
              </a:rPr>
              <a:t> </a:t>
            </a:r>
            <a:r>
              <a:rPr sz="2800" dirty="0">
                <a:solidFill>
                  <a:srgbClr val="0070C0"/>
                </a:solidFill>
                <a:latin typeface="Times New Roman"/>
                <a:cs typeface="Times New Roman"/>
              </a:rPr>
              <a:t>можна</a:t>
            </a:r>
            <a:r>
              <a:rPr sz="2800" spc="-75" dirty="0">
                <a:solidFill>
                  <a:srgbClr val="0070C0"/>
                </a:solidFill>
                <a:latin typeface="Times New Roman"/>
                <a:cs typeface="Times New Roman"/>
              </a:rPr>
              <a:t> </a:t>
            </a:r>
            <a:r>
              <a:rPr sz="2800" dirty="0">
                <a:solidFill>
                  <a:srgbClr val="0070C0"/>
                </a:solidFill>
                <a:latin typeface="Times New Roman"/>
                <a:cs typeface="Times New Roman"/>
              </a:rPr>
              <a:t>робити</a:t>
            </a:r>
            <a:r>
              <a:rPr sz="2800" spc="-70" dirty="0">
                <a:solidFill>
                  <a:srgbClr val="0070C0"/>
                </a:solidFill>
                <a:latin typeface="Times New Roman"/>
                <a:cs typeface="Times New Roman"/>
              </a:rPr>
              <a:t> </a:t>
            </a:r>
            <a:r>
              <a:rPr sz="2800" dirty="0">
                <a:solidFill>
                  <a:srgbClr val="0070C0"/>
                </a:solidFill>
                <a:latin typeface="Times New Roman"/>
                <a:cs typeface="Times New Roman"/>
              </a:rPr>
              <a:t>висновок</a:t>
            </a:r>
            <a:r>
              <a:rPr sz="2800" spc="-55" dirty="0">
                <a:solidFill>
                  <a:srgbClr val="0070C0"/>
                </a:solidFill>
                <a:latin typeface="Times New Roman"/>
                <a:cs typeface="Times New Roman"/>
              </a:rPr>
              <a:t> </a:t>
            </a:r>
            <a:r>
              <a:rPr sz="2800" dirty="0">
                <a:solidFill>
                  <a:srgbClr val="0070C0"/>
                </a:solidFill>
                <a:latin typeface="Times New Roman"/>
                <a:cs typeface="Times New Roman"/>
              </a:rPr>
              <a:t>про</a:t>
            </a:r>
            <a:r>
              <a:rPr sz="2800" spc="-80" dirty="0">
                <a:solidFill>
                  <a:srgbClr val="0070C0"/>
                </a:solidFill>
                <a:latin typeface="Times New Roman"/>
                <a:cs typeface="Times New Roman"/>
              </a:rPr>
              <a:t> </a:t>
            </a:r>
            <a:r>
              <a:rPr sz="2800" dirty="0">
                <a:solidFill>
                  <a:srgbClr val="0070C0"/>
                </a:solidFill>
                <a:latin typeface="Times New Roman"/>
                <a:cs typeface="Times New Roman"/>
              </a:rPr>
              <a:t>те,</a:t>
            </a:r>
            <a:r>
              <a:rPr sz="2800" spc="-75" dirty="0">
                <a:solidFill>
                  <a:srgbClr val="0070C0"/>
                </a:solidFill>
                <a:latin typeface="Times New Roman"/>
                <a:cs typeface="Times New Roman"/>
              </a:rPr>
              <a:t> </a:t>
            </a:r>
            <a:r>
              <a:rPr sz="2800" dirty="0">
                <a:solidFill>
                  <a:srgbClr val="0070C0"/>
                </a:solidFill>
                <a:latin typeface="Times New Roman"/>
                <a:cs typeface="Times New Roman"/>
              </a:rPr>
              <a:t>чи</a:t>
            </a:r>
            <a:r>
              <a:rPr sz="2800" spc="-70" dirty="0">
                <a:solidFill>
                  <a:srgbClr val="0070C0"/>
                </a:solidFill>
                <a:latin typeface="Times New Roman"/>
                <a:cs typeface="Times New Roman"/>
              </a:rPr>
              <a:t> </a:t>
            </a:r>
            <a:r>
              <a:rPr sz="2800" spc="-10" dirty="0">
                <a:solidFill>
                  <a:srgbClr val="0070C0"/>
                </a:solidFill>
                <a:latin typeface="Times New Roman"/>
                <a:cs typeface="Times New Roman"/>
              </a:rPr>
              <a:t>різниця</a:t>
            </a:r>
            <a:endParaRPr sz="2800" dirty="0">
              <a:solidFill>
                <a:srgbClr val="0070C0"/>
              </a:solidFill>
              <a:latin typeface="Times New Roman"/>
              <a:cs typeface="Times New Roman"/>
            </a:endParaRPr>
          </a:p>
          <a:p>
            <a:pPr marL="12700" marR="125730">
              <a:lnSpc>
                <a:spcPct val="80000"/>
              </a:lnSpc>
            </a:pPr>
            <a:r>
              <a:rPr sz="2800" dirty="0">
                <a:solidFill>
                  <a:srgbClr val="0070C0"/>
                </a:solidFill>
                <a:latin typeface="Times New Roman"/>
                <a:cs typeface="Times New Roman"/>
              </a:rPr>
              <a:t>між</a:t>
            </a:r>
            <a:r>
              <a:rPr sz="2800" spc="-80" dirty="0">
                <a:solidFill>
                  <a:srgbClr val="0070C0"/>
                </a:solidFill>
                <a:latin typeface="Times New Roman"/>
                <a:cs typeface="Times New Roman"/>
              </a:rPr>
              <a:t> </a:t>
            </a:r>
            <a:r>
              <a:rPr sz="2800" dirty="0">
                <a:solidFill>
                  <a:srgbClr val="0070C0"/>
                </a:solidFill>
                <a:latin typeface="Times New Roman"/>
                <a:cs typeface="Times New Roman"/>
              </a:rPr>
              <a:t>першим</a:t>
            </a:r>
            <a:r>
              <a:rPr sz="2800" spc="-60" dirty="0">
                <a:solidFill>
                  <a:srgbClr val="0070C0"/>
                </a:solidFill>
                <a:latin typeface="Times New Roman"/>
                <a:cs typeface="Times New Roman"/>
              </a:rPr>
              <a:t> </a:t>
            </a:r>
            <a:r>
              <a:rPr sz="2800" dirty="0">
                <a:solidFill>
                  <a:srgbClr val="0070C0"/>
                </a:solidFill>
                <a:latin typeface="Times New Roman"/>
                <a:cs typeface="Times New Roman"/>
              </a:rPr>
              <a:t>та</a:t>
            </a:r>
            <a:r>
              <a:rPr sz="2800" spc="-80" dirty="0">
                <a:solidFill>
                  <a:srgbClr val="0070C0"/>
                </a:solidFill>
                <a:latin typeface="Times New Roman"/>
                <a:cs typeface="Times New Roman"/>
              </a:rPr>
              <a:t> </a:t>
            </a:r>
            <a:r>
              <a:rPr sz="2800" dirty="0">
                <a:solidFill>
                  <a:srgbClr val="0070C0"/>
                </a:solidFill>
                <a:latin typeface="Times New Roman"/>
                <a:cs typeface="Times New Roman"/>
              </a:rPr>
              <a:t>другим</a:t>
            </a:r>
            <a:r>
              <a:rPr sz="2800" spc="-80" dirty="0">
                <a:solidFill>
                  <a:srgbClr val="0070C0"/>
                </a:solidFill>
                <a:latin typeface="Times New Roman"/>
                <a:cs typeface="Times New Roman"/>
              </a:rPr>
              <a:t> </a:t>
            </a:r>
            <a:r>
              <a:rPr sz="2800" dirty="0">
                <a:solidFill>
                  <a:srgbClr val="0070C0"/>
                </a:solidFill>
                <a:latin typeface="Times New Roman"/>
                <a:cs typeface="Times New Roman"/>
              </a:rPr>
              <a:t>учнями</a:t>
            </a:r>
            <a:r>
              <a:rPr sz="2800" spc="-55" dirty="0">
                <a:solidFill>
                  <a:srgbClr val="0070C0"/>
                </a:solidFill>
                <a:latin typeface="Times New Roman"/>
                <a:cs typeface="Times New Roman"/>
              </a:rPr>
              <a:t> </a:t>
            </a:r>
            <a:r>
              <a:rPr sz="2800" spc="-30" dirty="0">
                <a:solidFill>
                  <a:srgbClr val="0070C0"/>
                </a:solidFill>
                <a:latin typeface="Times New Roman"/>
                <a:cs typeface="Times New Roman"/>
              </a:rPr>
              <a:t>однакова,</a:t>
            </a:r>
            <a:r>
              <a:rPr sz="2800" spc="-80" dirty="0">
                <a:solidFill>
                  <a:srgbClr val="0070C0"/>
                </a:solidFill>
                <a:latin typeface="Times New Roman"/>
                <a:cs typeface="Times New Roman"/>
              </a:rPr>
              <a:t> </a:t>
            </a:r>
            <a:r>
              <a:rPr sz="2800" dirty="0">
                <a:solidFill>
                  <a:srgbClr val="0070C0"/>
                </a:solidFill>
                <a:latin typeface="Times New Roman"/>
                <a:cs typeface="Times New Roman"/>
              </a:rPr>
              <a:t>як</a:t>
            </a:r>
            <a:r>
              <a:rPr sz="2800" spc="-75" dirty="0">
                <a:solidFill>
                  <a:srgbClr val="0070C0"/>
                </a:solidFill>
                <a:latin typeface="Times New Roman"/>
                <a:cs typeface="Times New Roman"/>
              </a:rPr>
              <a:t> </a:t>
            </a:r>
            <a:r>
              <a:rPr sz="2800" dirty="0">
                <a:solidFill>
                  <a:srgbClr val="0070C0"/>
                </a:solidFill>
                <a:latin typeface="Times New Roman"/>
                <a:cs typeface="Times New Roman"/>
              </a:rPr>
              <a:t>різниця</a:t>
            </a:r>
            <a:r>
              <a:rPr sz="2800" spc="-75" dirty="0">
                <a:solidFill>
                  <a:srgbClr val="0070C0"/>
                </a:solidFill>
                <a:latin typeface="Times New Roman"/>
                <a:cs typeface="Times New Roman"/>
              </a:rPr>
              <a:t> </a:t>
            </a:r>
            <a:r>
              <a:rPr sz="2800" dirty="0">
                <a:solidFill>
                  <a:srgbClr val="0070C0"/>
                </a:solidFill>
                <a:latin typeface="Times New Roman"/>
                <a:cs typeface="Times New Roman"/>
              </a:rPr>
              <a:t>між</a:t>
            </a:r>
            <a:r>
              <a:rPr sz="2800" spc="-75" dirty="0">
                <a:solidFill>
                  <a:srgbClr val="0070C0"/>
                </a:solidFill>
                <a:latin typeface="Times New Roman"/>
                <a:cs typeface="Times New Roman"/>
              </a:rPr>
              <a:t> </a:t>
            </a:r>
            <a:r>
              <a:rPr sz="2800" dirty="0">
                <a:solidFill>
                  <a:srgbClr val="0070C0"/>
                </a:solidFill>
                <a:latin typeface="Times New Roman"/>
                <a:cs typeface="Times New Roman"/>
              </a:rPr>
              <a:t>другим</a:t>
            </a:r>
            <a:r>
              <a:rPr sz="2800" spc="-80" dirty="0">
                <a:solidFill>
                  <a:srgbClr val="0070C0"/>
                </a:solidFill>
                <a:latin typeface="Times New Roman"/>
                <a:cs typeface="Times New Roman"/>
              </a:rPr>
              <a:t> </a:t>
            </a:r>
            <a:r>
              <a:rPr sz="2800" spc="-25" dirty="0">
                <a:solidFill>
                  <a:srgbClr val="0070C0"/>
                </a:solidFill>
                <a:latin typeface="Times New Roman"/>
                <a:cs typeface="Times New Roman"/>
              </a:rPr>
              <a:t>та </a:t>
            </a:r>
            <a:r>
              <a:rPr sz="2800" spc="-10" dirty="0">
                <a:solidFill>
                  <a:srgbClr val="0070C0"/>
                </a:solidFill>
                <a:latin typeface="Times New Roman"/>
                <a:cs typeface="Times New Roman"/>
              </a:rPr>
              <a:t>третім.</a:t>
            </a:r>
            <a:endParaRPr sz="2800" dirty="0">
              <a:solidFill>
                <a:srgbClr val="0070C0"/>
              </a:solidFill>
              <a:latin typeface="Times New Roman"/>
              <a:cs typeface="Times New Roman"/>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36390" y="510563"/>
            <a:ext cx="5777230" cy="444352"/>
          </a:xfrm>
          <a:prstGeom prst="rect">
            <a:avLst/>
          </a:prstGeom>
        </p:spPr>
        <p:txBody>
          <a:bodyPr vert="horz" wrap="square" lIns="0" tIns="13335" rIns="0" bIns="0" rtlCol="0">
            <a:spAutoFit/>
          </a:bodyPr>
          <a:lstStyle/>
          <a:p>
            <a:pPr marL="12700">
              <a:lnSpc>
                <a:spcPct val="100000"/>
              </a:lnSpc>
              <a:spcBef>
                <a:spcPts val="105"/>
              </a:spcBef>
            </a:pPr>
            <a:r>
              <a:rPr sz="2800" i="0" dirty="0">
                <a:solidFill>
                  <a:srgbClr val="0070C0"/>
                </a:solidFill>
                <a:latin typeface="Times New Roman"/>
                <a:cs typeface="Times New Roman"/>
              </a:rPr>
              <a:t>Типи</a:t>
            </a:r>
            <a:r>
              <a:rPr sz="2800" i="0" spc="-85" dirty="0">
                <a:solidFill>
                  <a:srgbClr val="0070C0"/>
                </a:solidFill>
                <a:latin typeface="Times New Roman"/>
                <a:cs typeface="Times New Roman"/>
              </a:rPr>
              <a:t> </a:t>
            </a:r>
            <a:r>
              <a:rPr sz="2800" i="0" dirty="0">
                <a:solidFill>
                  <a:srgbClr val="0070C0"/>
                </a:solidFill>
                <a:latin typeface="Times New Roman"/>
                <a:cs typeface="Times New Roman"/>
              </a:rPr>
              <a:t>даних</a:t>
            </a:r>
            <a:r>
              <a:rPr sz="2800" i="0" spc="-80" dirty="0">
                <a:solidFill>
                  <a:srgbClr val="0070C0"/>
                </a:solidFill>
                <a:latin typeface="Times New Roman"/>
                <a:cs typeface="Times New Roman"/>
              </a:rPr>
              <a:t> </a:t>
            </a:r>
            <a:r>
              <a:rPr sz="2800" i="0" spc="-10" dirty="0">
                <a:solidFill>
                  <a:srgbClr val="0070C0"/>
                </a:solidFill>
                <a:latin typeface="Times New Roman"/>
                <a:cs typeface="Times New Roman"/>
              </a:rPr>
              <a:t>(кількісні)</a:t>
            </a:r>
            <a:endParaRPr sz="2800" dirty="0">
              <a:solidFill>
                <a:srgbClr val="0070C0"/>
              </a:solidFill>
              <a:latin typeface="Times New Roman"/>
              <a:cs typeface="Times New Roman"/>
            </a:endParaRPr>
          </a:p>
        </p:txBody>
      </p:sp>
      <p:sp>
        <p:nvSpPr>
          <p:cNvPr id="3" name="object 3"/>
          <p:cNvSpPr txBox="1"/>
          <p:nvPr/>
        </p:nvSpPr>
        <p:spPr>
          <a:xfrm>
            <a:off x="916939" y="1394536"/>
            <a:ext cx="10349865" cy="4037329"/>
          </a:xfrm>
          <a:prstGeom prst="rect">
            <a:avLst/>
          </a:prstGeom>
        </p:spPr>
        <p:txBody>
          <a:bodyPr vert="horz" wrap="square" lIns="0" tIns="12065" rIns="0" bIns="0" rtlCol="0">
            <a:spAutoFit/>
          </a:bodyPr>
          <a:lstStyle/>
          <a:p>
            <a:pPr marL="461009">
              <a:lnSpc>
                <a:spcPts val="3195"/>
              </a:lnSpc>
              <a:spcBef>
                <a:spcPts val="95"/>
              </a:spcBef>
            </a:pPr>
            <a:r>
              <a:rPr sz="2800" b="1" dirty="0">
                <a:solidFill>
                  <a:srgbClr val="0070C0"/>
                </a:solidFill>
                <a:latin typeface="Times New Roman"/>
                <a:cs typeface="Times New Roman"/>
              </a:rPr>
              <a:t>Інтервальна</a:t>
            </a:r>
            <a:r>
              <a:rPr sz="2800" b="1" spc="-75" dirty="0">
                <a:solidFill>
                  <a:srgbClr val="0070C0"/>
                </a:solidFill>
                <a:latin typeface="Times New Roman"/>
                <a:cs typeface="Times New Roman"/>
              </a:rPr>
              <a:t> </a:t>
            </a:r>
            <a:r>
              <a:rPr sz="2800" dirty="0">
                <a:solidFill>
                  <a:srgbClr val="0070C0"/>
                </a:solidFill>
                <a:latin typeface="Times New Roman"/>
                <a:cs typeface="Times New Roman"/>
              </a:rPr>
              <a:t>шкала</a:t>
            </a:r>
            <a:r>
              <a:rPr sz="2800" spc="-65" dirty="0">
                <a:solidFill>
                  <a:srgbClr val="0070C0"/>
                </a:solidFill>
                <a:latin typeface="Times New Roman"/>
                <a:cs typeface="Times New Roman"/>
              </a:rPr>
              <a:t> </a:t>
            </a:r>
            <a:r>
              <a:rPr sz="2800" spc="-10" dirty="0">
                <a:solidFill>
                  <a:srgbClr val="0070C0"/>
                </a:solidFill>
                <a:latin typeface="Times New Roman"/>
                <a:cs typeface="Times New Roman"/>
              </a:rPr>
              <a:t>вимірювань</a:t>
            </a:r>
            <a:r>
              <a:rPr sz="2800" spc="-80" dirty="0">
                <a:solidFill>
                  <a:srgbClr val="0070C0"/>
                </a:solidFill>
                <a:latin typeface="Times New Roman"/>
                <a:cs typeface="Times New Roman"/>
              </a:rPr>
              <a:t> </a:t>
            </a:r>
            <a:r>
              <a:rPr sz="2800" spc="-20" dirty="0">
                <a:solidFill>
                  <a:srgbClr val="0070C0"/>
                </a:solidFill>
                <a:latin typeface="Times New Roman"/>
                <a:cs typeface="Times New Roman"/>
              </a:rPr>
              <a:t>схожа</a:t>
            </a:r>
            <a:r>
              <a:rPr sz="2800" spc="-80" dirty="0">
                <a:solidFill>
                  <a:srgbClr val="0070C0"/>
                </a:solidFill>
                <a:latin typeface="Times New Roman"/>
                <a:cs typeface="Times New Roman"/>
              </a:rPr>
              <a:t> </a:t>
            </a:r>
            <a:r>
              <a:rPr sz="2800" dirty="0">
                <a:solidFill>
                  <a:srgbClr val="0070C0"/>
                </a:solidFill>
                <a:latin typeface="Times New Roman"/>
                <a:cs typeface="Times New Roman"/>
              </a:rPr>
              <a:t>на</a:t>
            </a:r>
            <a:r>
              <a:rPr sz="2800" spc="-80" dirty="0">
                <a:solidFill>
                  <a:srgbClr val="0070C0"/>
                </a:solidFill>
                <a:latin typeface="Times New Roman"/>
                <a:cs typeface="Times New Roman"/>
              </a:rPr>
              <a:t> </a:t>
            </a:r>
            <a:r>
              <a:rPr sz="2800" spc="-55" dirty="0">
                <a:solidFill>
                  <a:srgbClr val="0070C0"/>
                </a:solidFill>
                <a:latin typeface="Times New Roman"/>
                <a:cs typeface="Times New Roman"/>
              </a:rPr>
              <a:t>порядкову,</a:t>
            </a:r>
            <a:r>
              <a:rPr sz="2800" spc="-80" dirty="0">
                <a:solidFill>
                  <a:srgbClr val="0070C0"/>
                </a:solidFill>
                <a:latin typeface="Times New Roman"/>
                <a:cs typeface="Times New Roman"/>
              </a:rPr>
              <a:t> </a:t>
            </a:r>
            <a:r>
              <a:rPr sz="2800" spc="-10" dirty="0">
                <a:solidFill>
                  <a:srgbClr val="0070C0"/>
                </a:solidFill>
                <a:latin typeface="Times New Roman"/>
                <a:cs typeface="Times New Roman"/>
              </a:rPr>
              <a:t>оскільки</a:t>
            </a:r>
            <a:endParaRPr sz="2800" dirty="0">
              <a:solidFill>
                <a:srgbClr val="0070C0"/>
              </a:solidFill>
              <a:latin typeface="Times New Roman"/>
              <a:cs typeface="Times New Roman"/>
            </a:endParaRPr>
          </a:p>
          <a:p>
            <a:pPr marL="12700" marR="5080">
              <a:lnSpc>
                <a:spcPts val="3020"/>
              </a:lnSpc>
              <a:spcBef>
                <a:spcPts val="220"/>
              </a:spcBef>
            </a:pPr>
            <a:r>
              <a:rPr sz="2800" dirty="0">
                <a:solidFill>
                  <a:srgbClr val="0070C0"/>
                </a:solidFill>
                <a:latin typeface="Times New Roman"/>
                <a:cs typeface="Times New Roman"/>
              </a:rPr>
              <a:t>дані</a:t>
            </a:r>
            <a:r>
              <a:rPr sz="2800" spc="-100" dirty="0">
                <a:solidFill>
                  <a:srgbClr val="0070C0"/>
                </a:solidFill>
                <a:latin typeface="Times New Roman"/>
                <a:cs typeface="Times New Roman"/>
              </a:rPr>
              <a:t> </a:t>
            </a:r>
            <a:r>
              <a:rPr sz="2800" dirty="0">
                <a:solidFill>
                  <a:srgbClr val="0070C0"/>
                </a:solidFill>
                <a:latin typeface="Times New Roman"/>
                <a:cs typeface="Times New Roman"/>
              </a:rPr>
              <a:t>можуть</a:t>
            </a:r>
            <a:r>
              <a:rPr sz="2800" spc="-95" dirty="0">
                <a:solidFill>
                  <a:srgbClr val="0070C0"/>
                </a:solidFill>
                <a:latin typeface="Times New Roman"/>
                <a:cs typeface="Times New Roman"/>
              </a:rPr>
              <a:t> </a:t>
            </a:r>
            <a:r>
              <a:rPr sz="2800" dirty="0">
                <a:solidFill>
                  <a:srgbClr val="0070C0"/>
                </a:solidFill>
                <a:latin typeface="Times New Roman"/>
                <a:cs typeface="Times New Roman"/>
              </a:rPr>
              <a:t>бути</a:t>
            </a:r>
            <a:r>
              <a:rPr sz="2800" spc="-85" dirty="0">
                <a:solidFill>
                  <a:srgbClr val="0070C0"/>
                </a:solidFill>
                <a:latin typeface="Times New Roman"/>
                <a:cs typeface="Times New Roman"/>
              </a:rPr>
              <a:t> </a:t>
            </a:r>
            <a:r>
              <a:rPr sz="2800" dirty="0">
                <a:solidFill>
                  <a:srgbClr val="0070C0"/>
                </a:solidFill>
                <a:latin typeface="Times New Roman"/>
                <a:cs typeface="Times New Roman"/>
              </a:rPr>
              <a:t>розміщені</a:t>
            </a:r>
            <a:r>
              <a:rPr sz="2800" spc="-100" dirty="0">
                <a:solidFill>
                  <a:srgbClr val="0070C0"/>
                </a:solidFill>
                <a:latin typeface="Times New Roman"/>
                <a:cs typeface="Times New Roman"/>
              </a:rPr>
              <a:t> </a:t>
            </a:r>
            <a:r>
              <a:rPr sz="2800" dirty="0">
                <a:solidFill>
                  <a:srgbClr val="0070C0"/>
                </a:solidFill>
                <a:latin typeface="Times New Roman"/>
                <a:cs typeface="Times New Roman"/>
              </a:rPr>
              <a:t>у</a:t>
            </a:r>
            <a:r>
              <a:rPr sz="2800" spc="-85" dirty="0">
                <a:solidFill>
                  <a:srgbClr val="0070C0"/>
                </a:solidFill>
                <a:latin typeface="Times New Roman"/>
                <a:cs typeface="Times New Roman"/>
              </a:rPr>
              <a:t> </a:t>
            </a:r>
            <a:r>
              <a:rPr sz="2800" spc="-20" dirty="0">
                <a:solidFill>
                  <a:srgbClr val="0070C0"/>
                </a:solidFill>
                <a:latin typeface="Times New Roman"/>
                <a:cs typeface="Times New Roman"/>
              </a:rPr>
              <a:t>змістовному</a:t>
            </a:r>
            <a:r>
              <a:rPr sz="2800" spc="-100" dirty="0">
                <a:solidFill>
                  <a:srgbClr val="0070C0"/>
                </a:solidFill>
                <a:latin typeface="Times New Roman"/>
                <a:cs typeface="Times New Roman"/>
              </a:rPr>
              <a:t> </a:t>
            </a:r>
            <a:r>
              <a:rPr sz="2800" spc="-40" dirty="0">
                <a:solidFill>
                  <a:srgbClr val="0070C0"/>
                </a:solidFill>
                <a:latin typeface="Times New Roman"/>
                <a:cs typeface="Times New Roman"/>
              </a:rPr>
              <a:t>порядку.</a:t>
            </a:r>
            <a:r>
              <a:rPr sz="2800" spc="-95" dirty="0">
                <a:solidFill>
                  <a:srgbClr val="0070C0"/>
                </a:solidFill>
                <a:latin typeface="Times New Roman"/>
                <a:cs typeface="Times New Roman"/>
              </a:rPr>
              <a:t> </a:t>
            </a:r>
            <a:r>
              <a:rPr sz="2800" dirty="0">
                <a:solidFill>
                  <a:srgbClr val="0070C0"/>
                </a:solidFill>
                <a:latin typeface="Times New Roman"/>
                <a:cs typeface="Times New Roman"/>
              </a:rPr>
              <a:t>Крім</a:t>
            </a:r>
            <a:r>
              <a:rPr sz="2800" spc="-100" dirty="0">
                <a:solidFill>
                  <a:srgbClr val="0070C0"/>
                </a:solidFill>
                <a:latin typeface="Times New Roman"/>
                <a:cs typeface="Times New Roman"/>
              </a:rPr>
              <a:t> </a:t>
            </a:r>
            <a:r>
              <a:rPr sz="2800" dirty="0">
                <a:solidFill>
                  <a:srgbClr val="0070C0"/>
                </a:solidFill>
                <a:latin typeface="Times New Roman"/>
                <a:cs typeface="Times New Roman"/>
              </a:rPr>
              <a:t>того,</a:t>
            </a:r>
            <a:r>
              <a:rPr sz="2800" spc="-95" dirty="0">
                <a:solidFill>
                  <a:srgbClr val="0070C0"/>
                </a:solidFill>
                <a:latin typeface="Times New Roman"/>
                <a:cs typeface="Times New Roman"/>
              </a:rPr>
              <a:t> </a:t>
            </a:r>
            <a:r>
              <a:rPr sz="2800" spc="-20" dirty="0">
                <a:solidFill>
                  <a:srgbClr val="0070C0"/>
                </a:solidFill>
                <a:latin typeface="Times New Roman"/>
                <a:cs typeface="Times New Roman"/>
              </a:rPr>
              <a:t>вони </a:t>
            </a:r>
            <a:r>
              <a:rPr sz="2800" dirty="0">
                <a:solidFill>
                  <a:srgbClr val="0070C0"/>
                </a:solidFill>
                <a:latin typeface="Times New Roman"/>
                <a:cs typeface="Times New Roman"/>
              </a:rPr>
              <a:t>мають</a:t>
            </a:r>
            <a:r>
              <a:rPr sz="2800" spc="-85" dirty="0">
                <a:solidFill>
                  <a:srgbClr val="0070C0"/>
                </a:solidFill>
                <a:latin typeface="Times New Roman"/>
                <a:cs typeface="Times New Roman"/>
              </a:rPr>
              <a:t> </a:t>
            </a:r>
            <a:r>
              <a:rPr sz="2800" spc="-10" dirty="0">
                <a:solidFill>
                  <a:srgbClr val="0070C0"/>
                </a:solidFill>
                <a:latin typeface="Times New Roman"/>
                <a:cs typeface="Times New Roman"/>
              </a:rPr>
              <a:t>змістовні</a:t>
            </a:r>
            <a:r>
              <a:rPr sz="2800" spc="-105" dirty="0">
                <a:solidFill>
                  <a:srgbClr val="0070C0"/>
                </a:solidFill>
                <a:latin typeface="Times New Roman"/>
                <a:cs typeface="Times New Roman"/>
              </a:rPr>
              <a:t> </a:t>
            </a:r>
            <a:r>
              <a:rPr sz="2800" dirty="0">
                <a:solidFill>
                  <a:srgbClr val="0070C0"/>
                </a:solidFill>
                <a:latin typeface="Times New Roman"/>
                <a:cs typeface="Times New Roman"/>
              </a:rPr>
              <a:t>інтервали</a:t>
            </a:r>
            <a:r>
              <a:rPr sz="2800" spc="-90" dirty="0">
                <a:solidFill>
                  <a:srgbClr val="0070C0"/>
                </a:solidFill>
                <a:latin typeface="Times New Roman"/>
                <a:cs typeface="Times New Roman"/>
              </a:rPr>
              <a:t> </a:t>
            </a:r>
            <a:r>
              <a:rPr sz="2800" dirty="0">
                <a:solidFill>
                  <a:srgbClr val="0070C0"/>
                </a:solidFill>
                <a:latin typeface="Times New Roman"/>
                <a:cs typeface="Times New Roman"/>
              </a:rPr>
              <a:t>між</a:t>
            </a:r>
            <a:r>
              <a:rPr sz="2800" spc="-105" dirty="0">
                <a:solidFill>
                  <a:srgbClr val="0070C0"/>
                </a:solidFill>
                <a:latin typeface="Times New Roman"/>
                <a:cs typeface="Times New Roman"/>
              </a:rPr>
              <a:t> </a:t>
            </a:r>
            <a:r>
              <a:rPr sz="2800" dirty="0">
                <a:solidFill>
                  <a:srgbClr val="0070C0"/>
                </a:solidFill>
                <a:latin typeface="Times New Roman"/>
                <a:cs typeface="Times New Roman"/>
              </a:rPr>
              <a:t>предметами,</a:t>
            </a:r>
            <a:r>
              <a:rPr sz="2800" spc="-80" dirty="0">
                <a:solidFill>
                  <a:srgbClr val="0070C0"/>
                </a:solidFill>
                <a:latin typeface="Times New Roman"/>
                <a:cs typeface="Times New Roman"/>
              </a:rPr>
              <a:t> </a:t>
            </a:r>
            <a:r>
              <a:rPr sz="2800" dirty="0">
                <a:solidFill>
                  <a:srgbClr val="0070C0"/>
                </a:solidFill>
                <a:latin typeface="Times New Roman"/>
                <a:cs typeface="Times New Roman"/>
              </a:rPr>
              <a:t>які</a:t>
            </a:r>
            <a:r>
              <a:rPr sz="2800" spc="-105" dirty="0">
                <a:solidFill>
                  <a:srgbClr val="0070C0"/>
                </a:solidFill>
                <a:latin typeface="Times New Roman"/>
                <a:cs typeface="Times New Roman"/>
              </a:rPr>
              <a:t> </a:t>
            </a:r>
            <a:r>
              <a:rPr sz="2800" spc="-10" dirty="0">
                <a:solidFill>
                  <a:srgbClr val="0070C0"/>
                </a:solidFill>
                <a:latin typeface="Times New Roman"/>
                <a:cs typeface="Times New Roman"/>
              </a:rPr>
              <a:t>зазвичай</a:t>
            </a:r>
            <a:endParaRPr sz="2800" dirty="0">
              <a:solidFill>
                <a:srgbClr val="0070C0"/>
              </a:solidFill>
              <a:latin typeface="Times New Roman"/>
              <a:cs typeface="Times New Roman"/>
            </a:endParaRPr>
          </a:p>
          <a:p>
            <a:pPr marL="12700">
              <a:lnSpc>
                <a:spcPts val="2985"/>
              </a:lnSpc>
            </a:pPr>
            <a:r>
              <a:rPr sz="2800" spc="-10" dirty="0">
                <a:solidFill>
                  <a:srgbClr val="0070C0"/>
                </a:solidFill>
                <a:latin typeface="Times New Roman"/>
                <a:cs typeface="Times New Roman"/>
              </a:rPr>
              <a:t>вимірюються</a:t>
            </a:r>
            <a:r>
              <a:rPr sz="2800" spc="-80" dirty="0">
                <a:solidFill>
                  <a:srgbClr val="0070C0"/>
                </a:solidFill>
                <a:latin typeface="Times New Roman"/>
                <a:cs typeface="Times New Roman"/>
              </a:rPr>
              <a:t> </a:t>
            </a:r>
            <a:r>
              <a:rPr sz="2800" spc="-10" dirty="0">
                <a:solidFill>
                  <a:srgbClr val="0070C0"/>
                </a:solidFill>
                <a:latin typeface="Times New Roman"/>
                <a:cs typeface="Times New Roman"/>
              </a:rPr>
              <a:t>величинами.</a:t>
            </a:r>
            <a:endParaRPr sz="2800" dirty="0">
              <a:solidFill>
                <a:srgbClr val="0070C0"/>
              </a:solidFill>
              <a:latin typeface="Times New Roman"/>
              <a:cs typeface="Times New Roman"/>
            </a:endParaRPr>
          </a:p>
          <a:p>
            <a:pPr marL="12700" marR="354965" indent="448309">
              <a:lnSpc>
                <a:spcPts val="3020"/>
              </a:lnSpc>
              <a:spcBef>
                <a:spcPts val="1055"/>
              </a:spcBef>
            </a:pPr>
            <a:r>
              <a:rPr sz="2800" b="1" dirty="0">
                <a:solidFill>
                  <a:srgbClr val="0070C0"/>
                </a:solidFill>
                <a:latin typeface="Times New Roman"/>
                <a:cs typeface="Times New Roman"/>
              </a:rPr>
              <a:t>Відносна</a:t>
            </a:r>
            <a:r>
              <a:rPr sz="2800" b="1" spc="-75" dirty="0">
                <a:solidFill>
                  <a:srgbClr val="0070C0"/>
                </a:solidFill>
                <a:latin typeface="Times New Roman"/>
                <a:cs typeface="Times New Roman"/>
              </a:rPr>
              <a:t> </a:t>
            </a:r>
            <a:r>
              <a:rPr sz="2800" dirty="0">
                <a:solidFill>
                  <a:srgbClr val="0070C0"/>
                </a:solidFill>
                <a:latin typeface="Times New Roman"/>
                <a:cs typeface="Times New Roman"/>
              </a:rPr>
              <a:t>шкала</a:t>
            </a:r>
            <a:r>
              <a:rPr sz="2800" spc="-55" dirty="0">
                <a:solidFill>
                  <a:srgbClr val="0070C0"/>
                </a:solidFill>
                <a:latin typeface="Times New Roman"/>
                <a:cs typeface="Times New Roman"/>
              </a:rPr>
              <a:t> </a:t>
            </a:r>
            <a:r>
              <a:rPr sz="2800" spc="-10" dirty="0">
                <a:solidFill>
                  <a:srgbClr val="0070C0"/>
                </a:solidFill>
                <a:latin typeface="Times New Roman"/>
                <a:cs typeface="Times New Roman"/>
              </a:rPr>
              <a:t>вимірювання</a:t>
            </a:r>
            <a:r>
              <a:rPr sz="2800" spc="-70" dirty="0">
                <a:solidFill>
                  <a:srgbClr val="0070C0"/>
                </a:solidFill>
                <a:latin typeface="Times New Roman"/>
                <a:cs typeface="Times New Roman"/>
              </a:rPr>
              <a:t> </a:t>
            </a:r>
            <a:r>
              <a:rPr sz="2800" dirty="0">
                <a:solidFill>
                  <a:srgbClr val="0070C0"/>
                </a:solidFill>
                <a:latin typeface="Times New Roman"/>
                <a:cs typeface="Times New Roman"/>
              </a:rPr>
              <a:t>має</a:t>
            </a:r>
            <a:r>
              <a:rPr sz="2800" spc="-60" dirty="0">
                <a:solidFill>
                  <a:srgbClr val="0070C0"/>
                </a:solidFill>
                <a:latin typeface="Times New Roman"/>
                <a:cs typeface="Times New Roman"/>
              </a:rPr>
              <a:t> </a:t>
            </a:r>
            <a:r>
              <a:rPr sz="2800" dirty="0">
                <a:solidFill>
                  <a:srgbClr val="0070C0"/>
                </a:solidFill>
                <a:latin typeface="Times New Roman"/>
                <a:cs typeface="Times New Roman"/>
              </a:rPr>
              <a:t>всі</a:t>
            </a:r>
            <a:r>
              <a:rPr sz="2800" spc="-75" dirty="0">
                <a:solidFill>
                  <a:srgbClr val="0070C0"/>
                </a:solidFill>
                <a:latin typeface="Times New Roman"/>
                <a:cs typeface="Times New Roman"/>
              </a:rPr>
              <a:t> </a:t>
            </a:r>
            <a:r>
              <a:rPr sz="2800" dirty="0">
                <a:solidFill>
                  <a:srgbClr val="0070C0"/>
                </a:solidFill>
                <a:latin typeface="Times New Roman"/>
                <a:cs typeface="Times New Roman"/>
              </a:rPr>
              <a:t>властивості</a:t>
            </a:r>
            <a:r>
              <a:rPr sz="2800" spc="-35" dirty="0">
                <a:solidFill>
                  <a:srgbClr val="0070C0"/>
                </a:solidFill>
                <a:latin typeface="Times New Roman"/>
                <a:cs typeface="Times New Roman"/>
              </a:rPr>
              <a:t> </a:t>
            </a:r>
            <a:r>
              <a:rPr sz="2800" spc="-10" dirty="0">
                <a:solidFill>
                  <a:srgbClr val="0070C0"/>
                </a:solidFill>
                <a:latin typeface="Times New Roman"/>
                <a:cs typeface="Times New Roman"/>
              </a:rPr>
              <a:t>інтервальної </a:t>
            </a:r>
            <a:r>
              <a:rPr sz="2800" dirty="0">
                <a:solidFill>
                  <a:srgbClr val="0070C0"/>
                </a:solidFill>
                <a:latin typeface="Times New Roman"/>
                <a:cs typeface="Times New Roman"/>
              </a:rPr>
              <a:t>шкали</a:t>
            </a:r>
            <a:r>
              <a:rPr sz="2800" spc="-100" dirty="0">
                <a:solidFill>
                  <a:srgbClr val="0070C0"/>
                </a:solidFill>
                <a:latin typeface="Times New Roman"/>
                <a:cs typeface="Times New Roman"/>
              </a:rPr>
              <a:t> </a:t>
            </a:r>
            <a:r>
              <a:rPr sz="2800" dirty="0">
                <a:solidFill>
                  <a:srgbClr val="0070C0"/>
                </a:solidFill>
                <a:latin typeface="Times New Roman"/>
                <a:cs typeface="Times New Roman"/>
              </a:rPr>
              <a:t>і</a:t>
            </a:r>
            <a:r>
              <a:rPr sz="2800" spc="-114" dirty="0">
                <a:solidFill>
                  <a:srgbClr val="0070C0"/>
                </a:solidFill>
                <a:latin typeface="Times New Roman"/>
                <a:cs typeface="Times New Roman"/>
              </a:rPr>
              <a:t> </a:t>
            </a:r>
            <a:r>
              <a:rPr sz="2800" spc="-20" dirty="0">
                <a:solidFill>
                  <a:srgbClr val="0070C0"/>
                </a:solidFill>
                <a:latin typeface="Times New Roman"/>
                <a:cs typeface="Times New Roman"/>
              </a:rPr>
              <a:t>фіксований</a:t>
            </a:r>
            <a:r>
              <a:rPr sz="2800" spc="-100" dirty="0">
                <a:solidFill>
                  <a:srgbClr val="0070C0"/>
                </a:solidFill>
                <a:latin typeface="Times New Roman"/>
                <a:cs typeface="Times New Roman"/>
              </a:rPr>
              <a:t> </a:t>
            </a:r>
            <a:r>
              <a:rPr sz="2800" spc="-20" dirty="0">
                <a:solidFill>
                  <a:srgbClr val="0070C0"/>
                </a:solidFill>
                <a:latin typeface="Times New Roman"/>
                <a:cs typeface="Times New Roman"/>
              </a:rPr>
              <a:t>початок</a:t>
            </a:r>
            <a:r>
              <a:rPr sz="2800" spc="-105" dirty="0">
                <a:solidFill>
                  <a:srgbClr val="0070C0"/>
                </a:solidFill>
                <a:latin typeface="Times New Roman"/>
                <a:cs typeface="Times New Roman"/>
              </a:rPr>
              <a:t> </a:t>
            </a:r>
            <a:r>
              <a:rPr sz="2800" dirty="0">
                <a:solidFill>
                  <a:srgbClr val="0070C0"/>
                </a:solidFill>
                <a:latin typeface="Times New Roman"/>
                <a:cs typeface="Times New Roman"/>
              </a:rPr>
              <a:t>відліку</a:t>
            </a:r>
            <a:r>
              <a:rPr sz="2800" spc="-114" dirty="0">
                <a:solidFill>
                  <a:srgbClr val="0070C0"/>
                </a:solidFill>
                <a:latin typeface="Times New Roman"/>
                <a:cs typeface="Times New Roman"/>
              </a:rPr>
              <a:t> </a:t>
            </a:r>
            <a:r>
              <a:rPr sz="2800" spc="-10" dirty="0">
                <a:solidFill>
                  <a:srgbClr val="0070C0"/>
                </a:solidFill>
                <a:latin typeface="Times New Roman"/>
                <a:cs typeface="Times New Roman"/>
              </a:rPr>
              <a:t>(нульове</a:t>
            </a:r>
            <a:r>
              <a:rPr sz="2800" spc="-114" dirty="0">
                <a:solidFill>
                  <a:srgbClr val="0070C0"/>
                </a:solidFill>
                <a:latin typeface="Times New Roman"/>
                <a:cs typeface="Times New Roman"/>
              </a:rPr>
              <a:t> </a:t>
            </a:r>
            <a:r>
              <a:rPr sz="2800" spc="-10" dirty="0">
                <a:solidFill>
                  <a:srgbClr val="0070C0"/>
                </a:solidFill>
                <a:latin typeface="Times New Roman"/>
                <a:cs typeface="Times New Roman"/>
              </a:rPr>
              <a:t>значення</a:t>
            </a:r>
            <a:r>
              <a:rPr sz="2800" spc="-110" dirty="0">
                <a:solidFill>
                  <a:srgbClr val="0070C0"/>
                </a:solidFill>
                <a:latin typeface="Times New Roman"/>
                <a:cs typeface="Times New Roman"/>
              </a:rPr>
              <a:t> </a:t>
            </a:r>
            <a:r>
              <a:rPr sz="2800" dirty="0">
                <a:solidFill>
                  <a:srgbClr val="0070C0"/>
                </a:solidFill>
                <a:latin typeface="Times New Roman"/>
                <a:cs typeface="Times New Roman"/>
              </a:rPr>
              <a:t>вказує</a:t>
            </a:r>
            <a:r>
              <a:rPr sz="2800" spc="-105" dirty="0">
                <a:solidFill>
                  <a:srgbClr val="0070C0"/>
                </a:solidFill>
                <a:latin typeface="Times New Roman"/>
                <a:cs typeface="Times New Roman"/>
              </a:rPr>
              <a:t> </a:t>
            </a:r>
            <a:r>
              <a:rPr sz="2800" spc="-25" dirty="0">
                <a:solidFill>
                  <a:srgbClr val="0070C0"/>
                </a:solidFill>
                <a:latin typeface="Times New Roman"/>
                <a:cs typeface="Times New Roman"/>
              </a:rPr>
              <a:t>на </a:t>
            </a:r>
            <a:r>
              <a:rPr sz="2800" dirty="0">
                <a:solidFill>
                  <a:srgbClr val="0070C0"/>
                </a:solidFill>
                <a:latin typeface="Times New Roman"/>
                <a:cs typeface="Times New Roman"/>
              </a:rPr>
              <a:t>відсутність</a:t>
            </a:r>
            <a:r>
              <a:rPr sz="2800" spc="-135" dirty="0">
                <a:solidFill>
                  <a:srgbClr val="0070C0"/>
                </a:solidFill>
                <a:latin typeface="Times New Roman"/>
                <a:cs typeface="Times New Roman"/>
              </a:rPr>
              <a:t> </a:t>
            </a:r>
            <a:r>
              <a:rPr sz="2800" dirty="0">
                <a:solidFill>
                  <a:srgbClr val="0070C0"/>
                </a:solidFill>
                <a:latin typeface="Times New Roman"/>
                <a:cs typeface="Times New Roman"/>
              </a:rPr>
              <a:t>того,</a:t>
            </a:r>
            <a:r>
              <a:rPr sz="2800" spc="-135" dirty="0">
                <a:solidFill>
                  <a:srgbClr val="0070C0"/>
                </a:solidFill>
                <a:latin typeface="Times New Roman"/>
                <a:cs typeface="Times New Roman"/>
              </a:rPr>
              <a:t> </a:t>
            </a:r>
            <a:r>
              <a:rPr sz="2800" dirty="0">
                <a:solidFill>
                  <a:srgbClr val="0070C0"/>
                </a:solidFill>
                <a:latin typeface="Times New Roman"/>
                <a:cs typeface="Times New Roman"/>
              </a:rPr>
              <a:t>що</a:t>
            </a:r>
            <a:r>
              <a:rPr sz="2800" spc="-135" dirty="0">
                <a:solidFill>
                  <a:srgbClr val="0070C0"/>
                </a:solidFill>
                <a:latin typeface="Times New Roman"/>
                <a:cs typeface="Times New Roman"/>
              </a:rPr>
              <a:t> </a:t>
            </a:r>
            <a:r>
              <a:rPr sz="2800" dirty="0">
                <a:solidFill>
                  <a:srgbClr val="0070C0"/>
                </a:solidFill>
                <a:latin typeface="Times New Roman"/>
                <a:cs typeface="Times New Roman"/>
              </a:rPr>
              <a:t>вимірюють).</a:t>
            </a:r>
            <a:r>
              <a:rPr sz="2800" spc="-114" dirty="0">
                <a:solidFill>
                  <a:srgbClr val="0070C0"/>
                </a:solidFill>
                <a:latin typeface="Times New Roman"/>
                <a:cs typeface="Times New Roman"/>
              </a:rPr>
              <a:t> </a:t>
            </a:r>
            <a:r>
              <a:rPr sz="2800" dirty="0">
                <a:solidFill>
                  <a:srgbClr val="0070C0"/>
                </a:solidFill>
                <a:latin typeface="Times New Roman"/>
                <a:cs typeface="Times New Roman"/>
              </a:rPr>
              <a:t>Більшість</a:t>
            </a:r>
            <a:r>
              <a:rPr sz="2800" spc="-125" dirty="0">
                <a:solidFill>
                  <a:srgbClr val="0070C0"/>
                </a:solidFill>
                <a:latin typeface="Times New Roman"/>
                <a:cs typeface="Times New Roman"/>
              </a:rPr>
              <a:t> </a:t>
            </a:r>
            <a:r>
              <a:rPr sz="2800" spc="-10" dirty="0">
                <a:solidFill>
                  <a:srgbClr val="0070C0"/>
                </a:solidFill>
                <a:latin typeface="Times New Roman"/>
                <a:cs typeface="Times New Roman"/>
              </a:rPr>
              <a:t>біомедичних</a:t>
            </a:r>
            <a:r>
              <a:rPr sz="2800" spc="-114" dirty="0">
                <a:solidFill>
                  <a:srgbClr val="0070C0"/>
                </a:solidFill>
                <a:latin typeface="Times New Roman"/>
                <a:cs typeface="Times New Roman"/>
              </a:rPr>
              <a:t> </a:t>
            </a:r>
            <a:r>
              <a:rPr sz="2800" spc="-10" dirty="0">
                <a:solidFill>
                  <a:srgbClr val="0070C0"/>
                </a:solidFill>
                <a:latin typeface="Times New Roman"/>
                <a:cs typeface="Times New Roman"/>
              </a:rPr>
              <a:t>змінних</a:t>
            </a:r>
            <a:endParaRPr sz="2800" dirty="0">
              <a:solidFill>
                <a:srgbClr val="0070C0"/>
              </a:solidFill>
              <a:latin typeface="Times New Roman"/>
              <a:cs typeface="Times New Roman"/>
            </a:endParaRPr>
          </a:p>
          <a:p>
            <a:pPr marL="12700" marR="135890" algn="just">
              <a:lnSpc>
                <a:spcPts val="3020"/>
              </a:lnSpc>
              <a:spcBef>
                <a:spcPts val="15"/>
              </a:spcBef>
            </a:pPr>
            <a:r>
              <a:rPr sz="2800" dirty="0">
                <a:solidFill>
                  <a:srgbClr val="0070C0"/>
                </a:solidFill>
                <a:latin typeface="Times New Roman"/>
                <a:cs typeface="Times New Roman"/>
              </a:rPr>
              <a:t>утворюють</a:t>
            </a:r>
            <a:r>
              <a:rPr sz="2800" spc="-80" dirty="0">
                <a:solidFill>
                  <a:srgbClr val="0070C0"/>
                </a:solidFill>
                <a:latin typeface="Times New Roman"/>
                <a:cs typeface="Times New Roman"/>
              </a:rPr>
              <a:t> </a:t>
            </a:r>
            <a:r>
              <a:rPr sz="2800" dirty="0">
                <a:solidFill>
                  <a:srgbClr val="0070C0"/>
                </a:solidFill>
                <a:latin typeface="Times New Roman"/>
                <a:cs typeface="Times New Roman"/>
              </a:rPr>
              <a:t>шкалу</a:t>
            </a:r>
            <a:r>
              <a:rPr sz="2800" spc="-50" dirty="0">
                <a:solidFill>
                  <a:srgbClr val="0070C0"/>
                </a:solidFill>
                <a:latin typeface="Times New Roman"/>
                <a:cs typeface="Times New Roman"/>
              </a:rPr>
              <a:t> </a:t>
            </a:r>
            <a:r>
              <a:rPr sz="2800" spc="-10" dirty="0">
                <a:solidFill>
                  <a:srgbClr val="0070C0"/>
                </a:solidFill>
                <a:latin typeface="Times New Roman"/>
                <a:cs typeface="Times New Roman"/>
              </a:rPr>
              <a:t>співвідношення:</a:t>
            </a:r>
            <a:r>
              <a:rPr sz="2800" spc="-85" dirty="0">
                <a:solidFill>
                  <a:srgbClr val="0070C0"/>
                </a:solidFill>
                <a:latin typeface="Times New Roman"/>
                <a:cs typeface="Times New Roman"/>
              </a:rPr>
              <a:t> </a:t>
            </a:r>
            <a:r>
              <a:rPr sz="2800" dirty="0">
                <a:solidFill>
                  <a:srgbClr val="0070C0"/>
                </a:solidFill>
                <a:latin typeface="Times New Roman"/>
                <a:cs typeface="Times New Roman"/>
              </a:rPr>
              <a:t>вага</a:t>
            </a:r>
            <a:r>
              <a:rPr sz="2800" spc="-75" dirty="0">
                <a:solidFill>
                  <a:srgbClr val="0070C0"/>
                </a:solidFill>
                <a:latin typeface="Times New Roman"/>
                <a:cs typeface="Times New Roman"/>
              </a:rPr>
              <a:t> </a:t>
            </a:r>
            <a:r>
              <a:rPr sz="2800" dirty="0">
                <a:solidFill>
                  <a:srgbClr val="0070C0"/>
                </a:solidFill>
                <a:latin typeface="Times New Roman"/>
                <a:cs typeface="Times New Roman"/>
              </a:rPr>
              <a:t>в</a:t>
            </a:r>
            <a:r>
              <a:rPr sz="2800" spc="-65" dirty="0">
                <a:solidFill>
                  <a:srgbClr val="0070C0"/>
                </a:solidFill>
                <a:latin typeface="Times New Roman"/>
                <a:cs typeface="Times New Roman"/>
              </a:rPr>
              <a:t> </a:t>
            </a:r>
            <a:r>
              <a:rPr sz="2800" dirty="0">
                <a:solidFill>
                  <a:srgbClr val="0070C0"/>
                </a:solidFill>
                <a:latin typeface="Times New Roman"/>
                <a:cs typeface="Times New Roman"/>
              </a:rPr>
              <a:t>грамах</a:t>
            </a:r>
            <a:r>
              <a:rPr sz="2800" spc="-75" dirty="0">
                <a:solidFill>
                  <a:srgbClr val="0070C0"/>
                </a:solidFill>
                <a:latin typeface="Times New Roman"/>
                <a:cs typeface="Times New Roman"/>
              </a:rPr>
              <a:t> </a:t>
            </a:r>
            <a:r>
              <a:rPr sz="2800" dirty="0">
                <a:solidFill>
                  <a:srgbClr val="0070C0"/>
                </a:solidFill>
                <a:latin typeface="Times New Roman"/>
                <a:cs typeface="Times New Roman"/>
              </a:rPr>
              <a:t>або</a:t>
            </a:r>
            <a:r>
              <a:rPr sz="2800" spc="-75" dirty="0">
                <a:solidFill>
                  <a:srgbClr val="0070C0"/>
                </a:solidFill>
                <a:latin typeface="Times New Roman"/>
                <a:cs typeface="Times New Roman"/>
              </a:rPr>
              <a:t> </a:t>
            </a:r>
            <a:r>
              <a:rPr sz="2800" dirty="0">
                <a:solidFill>
                  <a:srgbClr val="0070C0"/>
                </a:solidFill>
                <a:latin typeface="Times New Roman"/>
                <a:cs typeface="Times New Roman"/>
              </a:rPr>
              <a:t>фунтах,</a:t>
            </a:r>
            <a:r>
              <a:rPr sz="2800" spc="-75" dirty="0">
                <a:solidFill>
                  <a:srgbClr val="0070C0"/>
                </a:solidFill>
                <a:latin typeface="Times New Roman"/>
                <a:cs typeface="Times New Roman"/>
              </a:rPr>
              <a:t> </a:t>
            </a:r>
            <a:r>
              <a:rPr sz="2800" dirty="0">
                <a:solidFill>
                  <a:srgbClr val="0070C0"/>
                </a:solidFill>
                <a:latin typeface="Times New Roman"/>
                <a:cs typeface="Times New Roman"/>
              </a:rPr>
              <a:t>час</a:t>
            </a:r>
            <a:r>
              <a:rPr sz="2800" spc="-60" dirty="0">
                <a:solidFill>
                  <a:srgbClr val="0070C0"/>
                </a:solidFill>
                <a:latin typeface="Times New Roman"/>
                <a:cs typeface="Times New Roman"/>
              </a:rPr>
              <a:t> </a:t>
            </a:r>
            <a:r>
              <a:rPr sz="2800" spc="-50" dirty="0">
                <a:solidFill>
                  <a:srgbClr val="0070C0"/>
                </a:solidFill>
                <a:latin typeface="Times New Roman"/>
                <a:cs typeface="Times New Roman"/>
              </a:rPr>
              <a:t>у </a:t>
            </a:r>
            <a:r>
              <a:rPr sz="2800" dirty="0">
                <a:solidFill>
                  <a:srgbClr val="0070C0"/>
                </a:solidFill>
                <a:latin typeface="Times New Roman"/>
                <a:cs typeface="Times New Roman"/>
              </a:rPr>
              <a:t>секундах</a:t>
            </a:r>
            <a:r>
              <a:rPr sz="2800" spc="-75" dirty="0">
                <a:solidFill>
                  <a:srgbClr val="0070C0"/>
                </a:solidFill>
                <a:latin typeface="Times New Roman"/>
                <a:cs typeface="Times New Roman"/>
              </a:rPr>
              <a:t> </a:t>
            </a:r>
            <a:r>
              <a:rPr sz="2800" dirty="0">
                <a:solidFill>
                  <a:srgbClr val="0070C0"/>
                </a:solidFill>
                <a:latin typeface="Times New Roman"/>
                <a:cs typeface="Times New Roman"/>
              </a:rPr>
              <a:t>або</a:t>
            </a:r>
            <a:r>
              <a:rPr sz="2800" spc="-75" dirty="0">
                <a:solidFill>
                  <a:srgbClr val="0070C0"/>
                </a:solidFill>
                <a:latin typeface="Times New Roman"/>
                <a:cs typeface="Times New Roman"/>
              </a:rPr>
              <a:t> </a:t>
            </a:r>
            <a:r>
              <a:rPr sz="2800" dirty="0">
                <a:solidFill>
                  <a:srgbClr val="0070C0"/>
                </a:solidFill>
                <a:latin typeface="Times New Roman"/>
                <a:cs typeface="Times New Roman"/>
              </a:rPr>
              <a:t>днях,</a:t>
            </a:r>
            <a:r>
              <a:rPr sz="2800" spc="-70" dirty="0">
                <a:solidFill>
                  <a:srgbClr val="0070C0"/>
                </a:solidFill>
                <a:latin typeface="Times New Roman"/>
                <a:cs typeface="Times New Roman"/>
              </a:rPr>
              <a:t> </a:t>
            </a:r>
            <a:r>
              <a:rPr sz="2800" dirty="0">
                <a:solidFill>
                  <a:srgbClr val="0070C0"/>
                </a:solidFill>
                <a:latin typeface="Times New Roman"/>
                <a:cs typeface="Times New Roman"/>
              </a:rPr>
              <a:t>артеріальний</a:t>
            </a:r>
            <a:r>
              <a:rPr sz="2800" spc="-65" dirty="0">
                <a:solidFill>
                  <a:srgbClr val="0070C0"/>
                </a:solidFill>
                <a:latin typeface="Times New Roman"/>
                <a:cs typeface="Times New Roman"/>
              </a:rPr>
              <a:t> </a:t>
            </a:r>
            <a:r>
              <a:rPr sz="2800" dirty="0">
                <a:solidFill>
                  <a:srgbClr val="0070C0"/>
                </a:solidFill>
                <a:latin typeface="Times New Roman"/>
                <a:cs typeface="Times New Roman"/>
              </a:rPr>
              <a:t>тиск</a:t>
            </a:r>
            <a:r>
              <a:rPr sz="2800" spc="-75" dirty="0">
                <a:solidFill>
                  <a:srgbClr val="0070C0"/>
                </a:solidFill>
                <a:latin typeface="Times New Roman"/>
                <a:cs typeface="Times New Roman"/>
              </a:rPr>
              <a:t> </a:t>
            </a:r>
            <a:r>
              <a:rPr sz="2800" dirty="0">
                <a:solidFill>
                  <a:srgbClr val="0070C0"/>
                </a:solidFill>
                <a:latin typeface="Times New Roman"/>
                <a:cs typeface="Times New Roman"/>
              </a:rPr>
              <a:t>у</a:t>
            </a:r>
            <a:r>
              <a:rPr sz="2800" spc="-60" dirty="0">
                <a:solidFill>
                  <a:srgbClr val="0070C0"/>
                </a:solidFill>
                <a:latin typeface="Times New Roman"/>
                <a:cs typeface="Times New Roman"/>
              </a:rPr>
              <a:t> </a:t>
            </a:r>
            <a:r>
              <a:rPr sz="2800" dirty="0">
                <a:solidFill>
                  <a:srgbClr val="0070C0"/>
                </a:solidFill>
                <a:latin typeface="Times New Roman"/>
                <a:cs typeface="Times New Roman"/>
              </a:rPr>
              <a:t>міліметрах</a:t>
            </a:r>
            <a:r>
              <a:rPr sz="2800" spc="-55" dirty="0">
                <a:solidFill>
                  <a:srgbClr val="0070C0"/>
                </a:solidFill>
                <a:latin typeface="Times New Roman"/>
                <a:cs typeface="Times New Roman"/>
              </a:rPr>
              <a:t> </a:t>
            </a:r>
            <a:r>
              <a:rPr sz="2800" dirty="0">
                <a:solidFill>
                  <a:srgbClr val="0070C0"/>
                </a:solidFill>
                <a:latin typeface="Times New Roman"/>
                <a:cs typeface="Times New Roman"/>
              </a:rPr>
              <a:t>ртуті</a:t>
            </a:r>
            <a:r>
              <a:rPr sz="2800" spc="-65" dirty="0">
                <a:solidFill>
                  <a:srgbClr val="0070C0"/>
                </a:solidFill>
                <a:latin typeface="Times New Roman"/>
                <a:cs typeface="Times New Roman"/>
              </a:rPr>
              <a:t> </a:t>
            </a:r>
            <a:r>
              <a:rPr sz="2800" dirty="0">
                <a:solidFill>
                  <a:srgbClr val="0070C0"/>
                </a:solidFill>
                <a:latin typeface="Times New Roman"/>
                <a:cs typeface="Times New Roman"/>
              </a:rPr>
              <a:t>та</a:t>
            </a:r>
            <a:r>
              <a:rPr sz="2800" spc="-80" dirty="0">
                <a:solidFill>
                  <a:srgbClr val="0070C0"/>
                </a:solidFill>
                <a:latin typeface="Times New Roman"/>
                <a:cs typeface="Times New Roman"/>
              </a:rPr>
              <a:t> </a:t>
            </a:r>
            <a:r>
              <a:rPr sz="2800" spc="-10" dirty="0">
                <a:solidFill>
                  <a:srgbClr val="0070C0"/>
                </a:solidFill>
                <a:latin typeface="Times New Roman"/>
                <a:cs typeface="Times New Roman"/>
              </a:rPr>
              <a:t>частота пульсу</a:t>
            </a:r>
            <a:r>
              <a:rPr sz="2800" spc="-70" dirty="0">
                <a:solidFill>
                  <a:srgbClr val="0070C0"/>
                </a:solidFill>
                <a:latin typeface="Times New Roman"/>
                <a:cs typeface="Times New Roman"/>
              </a:rPr>
              <a:t> </a:t>
            </a:r>
            <a:r>
              <a:rPr sz="2800" dirty="0">
                <a:solidFill>
                  <a:srgbClr val="0070C0"/>
                </a:solidFill>
                <a:latin typeface="Times New Roman"/>
                <a:cs typeface="Times New Roman"/>
              </a:rPr>
              <a:t>в</a:t>
            </a:r>
            <a:r>
              <a:rPr sz="2800" spc="-60" dirty="0">
                <a:solidFill>
                  <a:srgbClr val="0070C0"/>
                </a:solidFill>
                <a:latin typeface="Times New Roman"/>
                <a:cs typeface="Times New Roman"/>
              </a:rPr>
              <a:t> </a:t>
            </a:r>
            <a:r>
              <a:rPr sz="2800" spc="-10" dirty="0">
                <a:solidFill>
                  <a:srgbClr val="0070C0"/>
                </a:solidFill>
                <a:latin typeface="Times New Roman"/>
                <a:cs typeface="Times New Roman"/>
              </a:rPr>
              <a:t>ударах</a:t>
            </a:r>
            <a:r>
              <a:rPr sz="2800" spc="-70" dirty="0">
                <a:solidFill>
                  <a:srgbClr val="0070C0"/>
                </a:solidFill>
                <a:latin typeface="Times New Roman"/>
                <a:cs typeface="Times New Roman"/>
              </a:rPr>
              <a:t> </a:t>
            </a:r>
            <a:r>
              <a:rPr sz="2800" dirty="0">
                <a:solidFill>
                  <a:srgbClr val="0070C0"/>
                </a:solidFill>
                <a:latin typeface="Times New Roman"/>
                <a:cs typeface="Times New Roman"/>
              </a:rPr>
              <a:t>в</a:t>
            </a:r>
            <a:r>
              <a:rPr sz="2800" spc="-55" dirty="0">
                <a:solidFill>
                  <a:srgbClr val="0070C0"/>
                </a:solidFill>
                <a:latin typeface="Times New Roman"/>
                <a:cs typeface="Times New Roman"/>
              </a:rPr>
              <a:t> </a:t>
            </a:r>
            <a:r>
              <a:rPr sz="2800" dirty="0">
                <a:solidFill>
                  <a:srgbClr val="0070C0"/>
                </a:solidFill>
                <a:latin typeface="Times New Roman"/>
                <a:cs typeface="Times New Roman"/>
              </a:rPr>
              <a:t>хвилину</a:t>
            </a:r>
            <a:r>
              <a:rPr sz="2800" spc="-50" dirty="0">
                <a:solidFill>
                  <a:srgbClr val="0070C0"/>
                </a:solidFill>
                <a:latin typeface="Times New Roman"/>
                <a:cs typeface="Times New Roman"/>
              </a:rPr>
              <a:t> </a:t>
            </a:r>
            <a:r>
              <a:rPr sz="2800" dirty="0">
                <a:solidFill>
                  <a:srgbClr val="0070C0"/>
                </a:solidFill>
                <a:latin typeface="Times New Roman"/>
                <a:cs typeface="Times New Roman"/>
              </a:rPr>
              <a:t>-</a:t>
            </a:r>
            <a:r>
              <a:rPr sz="2800" spc="-55" dirty="0">
                <a:solidFill>
                  <a:srgbClr val="0070C0"/>
                </a:solidFill>
                <a:latin typeface="Times New Roman"/>
                <a:cs typeface="Times New Roman"/>
              </a:rPr>
              <a:t> </a:t>
            </a:r>
            <a:r>
              <a:rPr sz="2800" dirty="0">
                <a:solidFill>
                  <a:srgbClr val="0070C0"/>
                </a:solidFill>
                <a:latin typeface="Times New Roman"/>
                <a:cs typeface="Times New Roman"/>
              </a:rPr>
              <a:t>це</a:t>
            </a:r>
            <a:r>
              <a:rPr sz="2800" spc="-70" dirty="0">
                <a:solidFill>
                  <a:srgbClr val="0070C0"/>
                </a:solidFill>
                <a:latin typeface="Times New Roman"/>
                <a:cs typeface="Times New Roman"/>
              </a:rPr>
              <a:t> </a:t>
            </a:r>
            <a:r>
              <a:rPr sz="2800" dirty="0">
                <a:solidFill>
                  <a:srgbClr val="0070C0"/>
                </a:solidFill>
                <a:latin typeface="Times New Roman"/>
                <a:cs typeface="Times New Roman"/>
              </a:rPr>
              <a:t>всі</a:t>
            </a:r>
            <a:r>
              <a:rPr sz="2800" spc="-65" dirty="0">
                <a:solidFill>
                  <a:srgbClr val="0070C0"/>
                </a:solidFill>
                <a:latin typeface="Times New Roman"/>
                <a:cs typeface="Times New Roman"/>
              </a:rPr>
              <a:t> </a:t>
            </a:r>
            <a:r>
              <a:rPr sz="2800" dirty="0">
                <a:solidFill>
                  <a:srgbClr val="0070C0"/>
                </a:solidFill>
                <a:latin typeface="Times New Roman"/>
                <a:cs typeface="Times New Roman"/>
              </a:rPr>
              <a:t>дані</a:t>
            </a:r>
            <a:r>
              <a:rPr sz="2800" spc="-70" dirty="0">
                <a:solidFill>
                  <a:srgbClr val="0070C0"/>
                </a:solidFill>
                <a:latin typeface="Times New Roman"/>
                <a:cs typeface="Times New Roman"/>
              </a:rPr>
              <a:t> </a:t>
            </a:r>
            <a:r>
              <a:rPr sz="2800" dirty="0">
                <a:solidFill>
                  <a:srgbClr val="0070C0"/>
                </a:solidFill>
                <a:latin typeface="Times New Roman"/>
                <a:cs typeface="Times New Roman"/>
              </a:rPr>
              <a:t>шкали</a:t>
            </a:r>
            <a:r>
              <a:rPr sz="2800" spc="-50" dirty="0">
                <a:solidFill>
                  <a:srgbClr val="0070C0"/>
                </a:solidFill>
                <a:latin typeface="Times New Roman"/>
                <a:cs typeface="Times New Roman"/>
              </a:rPr>
              <a:t> </a:t>
            </a:r>
            <a:r>
              <a:rPr sz="2800" spc="-10" dirty="0">
                <a:solidFill>
                  <a:srgbClr val="0070C0"/>
                </a:solidFill>
                <a:latin typeface="Times New Roman"/>
                <a:cs typeface="Times New Roman"/>
              </a:rPr>
              <a:t>співвідношення</a:t>
            </a:r>
            <a:r>
              <a:rPr sz="2800" spc="-10" dirty="0">
                <a:latin typeface="Times New Roman"/>
                <a:cs typeface="Times New Roman"/>
              </a:rPr>
              <a:t>.</a:t>
            </a:r>
            <a:endParaRPr sz="2800" dirty="0">
              <a:latin typeface="Times New Roman"/>
              <a:cs typeface="Times New Roman"/>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6939" y="1316481"/>
            <a:ext cx="10301605" cy="4677410"/>
          </a:xfrm>
          <a:prstGeom prst="rect">
            <a:avLst/>
          </a:prstGeom>
        </p:spPr>
        <p:txBody>
          <a:bodyPr vert="horz" wrap="square" lIns="0" tIns="97155" rIns="0" bIns="0" rtlCol="0">
            <a:spAutoFit/>
          </a:bodyPr>
          <a:lstStyle/>
          <a:p>
            <a:pPr marL="12700" marR="132080" indent="723900">
              <a:lnSpc>
                <a:spcPct val="80000"/>
              </a:lnSpc>
              <a:spcBef>
                <a:spcPts val="765"/>
              </a:spcBef>
              <a:tabLst>
                <a:tab pos="2071370" algn="l"/>
                <a:tab pos="2756535" algn="l"/>
              </a:tabLst>
            </a:pPr>
            <a:r>
              <a:rPr sz="2800" b="1" dirty="0">
                <a:solidFill>
                  <a:srgbClr val="0070C0"/>
                </a:solidFill>
                <a:latin typeface="Times New Roman"/>
                <a:cs typeface="Times New Roman"/>
              </a:rPr>
              <a:t>Дискретні</a:t>
            </a:r>
            <a:r>
              <a:rPr sz="2800" b="1" spc="-100" dirty="0">
                <a:solidFill>
                  <a:srgbClr val="0070C0"/>
                </a:solidFill>
                <a:latin typeface="Times New Roman"/>
                <a:cs typeface="Times New Roman"/>
              </a:rPr>
              <a:t> </a:t>
            </a:r>
            <a:r>
              <a:rPr sz="2800" b="1" dirty="0">
                <a:solidFill>
                  <a:srgbClr val="0070C0"/>
                </a:solidFill>
                <a:latin typeface="Times New Roman"/>
                <a:cs typeface="Times New Roman"/>
              </a:rPr>
              <a:t>змінні</a:t>
            </a:r>
            <a:r>
              <a:rPr sz="2800" b="1" spc="-114" dirty="0">
                <a:solidFill>
                  <a:srgbClr val="0070C0"/>
                </a:solidFill>
                <a:latin typeface="Times New Roman"/>
                <a:cs typeface="Times New Roman"/>
              </a:rPr>
              <a:t> </a:t>
            </a:r>
            <a:r>
              <a:rPr sz="2800" dirty="0">
                <a:solidFill>
                  <a:srgbClr val="0070C0"/>
                </a:solidFill>
                <a:latin typeface="Times New Roman"/>
                <a:cs typeface="Times New Roman"/>
              </a:rPr>
              <a:t>можуть</a:t>
            </a:r>
            <a:r>
              <a:rPr sz="2800" spc="-114" dirty="0">
                <a:solidFill>
                  <a:srgbClr val="0070C0"/>
                </a:solidFill>
                <a:latin typeface="Times New Roman"/>
                <a:cs typeface="Times New Roman"/>
              </a:rPr>
              <a:t> </a:t>
            </a:r>
            <a:r>
              <a:rPr sz="2800" spc="-20" dirty="0">
                <a:solidFill>
                  <a:srgbClr val="0070C0"/>
                </a:solidFill>
                <a:latin typeface="Times New Roman"/>
                <a:cs typeface="Times New Roman"/>
              </a:rPr>
              <a:t>набувати</a:t>
            </a:r>
            <a:r>
              <a:rPr sz="2800" spc="-114" dirty="0">
                <a:solidFill>
                  <a:srgbClr val="0070C0"/>
                </a:solidFill>
                <a:latin typeface="Times New Roman"/>
                <a:cs typeface="Times New Roman"/>
              </a:rPr>
              <a:t> </a:t>
            </a:r>
            <a:r>
              <a:rPr sz="2800" dirty="0">
                <a:solidFill>
                  <a:srgbClr val="0070C0"/>
                </a:solidFill>
                <a:latin typeface="Times New Roman"/>
                <a:cs typeface="Times New Roman"/>
              </a:rPr>
              <a:t>тільки</a:t>
            </a:r>
            <a:r>
              <a:rPr sz="2800" spc="-120" dirty="0">
                <a:solidFill>
                  <a:srgbClr val="0070C0"/>
                </a:solidFill>
                <a:latin typeface="Times New Roman"/>
                <a:cs typeface="Times New Roman"/>
              </a:rPr>
              <a:t> </a:t>
            </a:r>
            <a:r>
              <a:rPr sz="2800" dirty="0">
                <a:solidFill>
                  <a:srgbClr val="0070C0"/>
                </a:solidFill>
                <a:latin typeface="Times New Roman"/>
                <a:cs typeface="Times New Roman"/>
              </a:rPr>
              <a:t>певних</a:t>
            </a:r>
            <a:r>
              <a:rPr sz="2800" spc="-105" dirty="0">
                <a:solidFill>
                  <a:srgbClr val="0070C0"/>
                </a:solidFill>
                <a:latin typeface="Times New Roman"/>
                <a:cs typeface="Times New Roman"/>
              </a:rPr>
              <a:t> </a:t>
            </a:r>
            <a:r>
              <a:rPr sz="2800" spc="-10" dirty="0">
                <a:solidFill>
                  <a:srgbClr val="0070C0"/>
                </a:solidFill>
                <a:latin typeface="Times New Roman"/>
                <a:cs typeface="Times New Roman"/>
              </a:rPr>
              <a:t>значень</a:t>
            </a:r>
            <a:r>
              <a:rPr sz="2800" spc="-135" dirty="0">
                <a:solidFill>
                  <a:srgbClr val="0070C0"/>
                </a:solidFill>
                <a:latin typeface="Times New Roman"/>
                <a:cs typeface="Times New Roman"/>
              </a:rPr>
              <a:t> </a:t>
            </a:r>
            <a:r>
              <a:rPr sz="2800" spc="-25" dirty="0">
                <a:solidFill>
                  <a:srgbClr val="0070C0"/>
                </a:solidFill>
                <a:latin typeface="Times New Roman"/>
                <a:cs typeface="Times New Roman"/>
              </a:rPr>
              <a:t>та </a:t>
            </a:r>
            <a:r>
              <a:rPr sz="2800" spc="-20" dirty="0">
                <a:solidFill>
                  <a:srgbClr val="0070C0"/>
                </a:solidFill>
                <a:latin typeface="Times New Roman"/>
                <a:cs typeface="Times New Roman"/>
              </a:rPr>
              <a:t>жодне</a:t>
            </a:r>
            <a:r>
              <a:rPr sz="2800" spc="-85" dirty="0">
                <a:solidFill>
                  <a:srgbClr val="0070C0"/>
                </a:solidFill>
                <a:latin typeface="Times New Roman"/>
                <a:cs typeface="Times New Roman"/>
              </a:rPr>
              <a:t> </a:t>
            </a:r>
            <a:r>
              <a:rPr sz="2800" dirty="0">
                <a:solidFill>
                  <a:srgbClr val="0070C0"/>
                </a:solidFill>
                <a:latin typeface="Times New Roman"/>
                <a:cs typeface="Times New Roman"/>
              </a:rPr>
              <a:t>між</a:t>
            </a:r>
            <a:r>
              <a:rPr sz="2800" spc="-75" dirty="0">
                <a:solidFill>
                  <a:srgbClr val="0070C0"/>
                </a:solidFill>
                <a:latin typeface="Times New Roman"/>
                <a:cs typeface="Times New Roman"/>
              </a:rPr>
              <a:t> </a:t>
            </a:r>
            <a:r>
              <a:rPr sz="2800" spc="-10" dirty="0">
                <a:solidFill>
                  <a:srgbClr val="0070C0"/>
                </a:solidFill>
                <a:latin typeface="Times New Roman"/>
                <a:cs typeface="Times New Roman"/>
              </a:rPr>
              <a:t>ними.</a:t>
            </a:r>
            <a:r>
              <a:rPr sz="2800" dirty="0">
                <a:solidFill>
                  <a:srgbClr val="0070C0"/>
                </a:solidFill>
                <a:latin typeface="Times New Roman"/>
                <a:cs typeface="Times New Roman"/>
              </a:rPr>
              <a:t>	Наприклад,</a:t>
            </a:r>
            <a:r>
              <a:rPr sz="2800" spc="-105" dirty="0">
                <a:solidFill>
                  <a:srgbClr val="0070C0"/>
                </a:solidFill>
                <a:latin typeface="Times New Roman"/>
                <a:cs typeface="Times New Roman"/>
              </a:rPr>
              <a:t> </a:t>
            </a:r>
            <a:r>
              <a:rPr sz="2800" dirty="0">
                <a:solidFill>
                  <a:srgbClr val="0070C0"/>
                </a:solidFill>
                <a:latin typeface="Times New Roman"/>
                <a:cs typeface="Times New Roman"/>
              </a:rPr>
              <a:t>кількість</a:t>
            </a:r>
            <a:r>
              <a:rPr sz="2800" spc="-105" dirty="0">
                <a:solidFill>
                  <a:srgbClr val="0070C0"/>
                </a:solidFill>
                <a:latin typeface="Times New Roman"/>
                <a:cs typeface="Times New Roman"/>
              </a:rPr>
              <a:t> </a:t>
            </a:r>
            <a:r>
              <a:rPr sz="2800" dirty="0">
                <a:solidFill>
                  <a:srgbClr val="0070C0"/>
                </a:solidFill>
                <a:latin typeface="Times New Roman"/>
                <a:cs typeface="Times New Roman"/>
              </a:rPr>
              <a:t>пацієнтів,</a:t>
            </a:r>
            <a:r>
              <a:rPr sz="2800" spc="-110" dirty="0">
                <a:solidFill>
                  <a:srgbClr val="0070C0"/>
                </a:solidFill>
                <a:latin typeface="Times New Roman"/>
                <a:cs typeface="Times New Roman"/>
              </a:rPr>
              <a:t> </a:t>
            </a:r>
            <a:r>
              <a:rPr sz="2800" dirty="0">
                <a:solidFill>
                  <a:srgbClr val="0070C0"/>
                </a:solidFill>
                <a:latin typeface="Times New Roman"/>
                <a:cs typeface="Times New Roman"/>
              </a:rPr>
              <a:t>яких</a:t>
            </a:r>
            <a:r>
              <a:rPr sz="2800" spc="-105" dirty="0">
                <a:solidFill>
                  <a:srgbClr val="0070C0"/>
                </a:solidFill>
                <a:latin typeface="Times New Roman"/>
                <a:cs typeface="Times New Roman"/>
              </a:rPr>
              <a:t> </a:t>
            </a:r>
            <a:r>
              <a:rPr sz="2800" spc="-10" dirty="0">
                <a:solidFill>
                  <a:srgbClr val="0070C0"/>
                </a:solidFill>
                <a:latin typeface="Times New Roman"/>
                <a:cs typeface="Times New Roman"/>
              </a:rPr>
              <a:t>переписано </a:t>
            </a:r>
            <a:r>
              <a:rPr sz="2800" dirty="0">
                <a:solidFill>
                  <a:srgbClr val="0070C0"/>
                </a:solidFill>
                <a:latin typeface="Times New Roman"/>
                <a:cs typeface="Times New Roman"/>
              </a:rPr>
              <a:t>в</a:t>
            </a:r>
            <a:r>
              <a:rPr sz="2800" spc="-75" dirty="0">
                <a:solidFill>
                  <a:srgbClr val="0070C0"/>
                </a:solidFill>
                <a:latin typeface="Times New Roman"/>
                <a:cs typeface="Times New Roman"/>
              </a:rPr>
              <a:t> </a:t>
            </a:r>
            <a:r>
              <a:rPr sz="2800" dirty="0">
                <a:solidFill>
                  <a:srgbClr val="0070C0"/>
                </a:solidFill>
                <a:latin typeface="Times New Roman"/>
                <a:cs typeface="Times New Roman"/>
              </a:rPr>
              <a:t>лікарнях,</a:t>
            </a:r>
            <a:r>
              <a:rPr sz="2800" spc="-80" dirty="0">
                <a:solidFill>
                  <a:srgbClr val="0070C0"/>
                </a:solidFill>
                <a:latin typeface="Times New Roman"/>
                <a:cs typeface="Times New Roman"/>
              </a:rPr>
              <a:t> </a:t>
            </a:r>
            <a:r>
              <a:rPr sz="2800" dirty="0">
                <a:solidFill>
                  <a:srgbClr val="0070C0"/>
                </a:solidFill>
                <a:latin typeface="Times New Roman"/>
                <a:cs typeface="Times New Roman"/>
              </a:rPr>
              <a:t>може</a:t>
            </a:r>
            <a:r>
              <a:rPr sz="2800" spc="-65" dirty="0">
                <a:solidFill>
                  <a:srgbClr val="0070C0"/>
                </a:solidFill>
                <a:latin typeface="Times New Roman"/>
                <a:cs typeface="Times New Roman"/>
              </a:rPr>
              <a:t> </a:t>
            </a:r>
            <a:r>
              <a:rPr sz="2800" dirty="0">
                <a:solidFill>
                  <a:srgbClr val="0070C0"/>
                </a:solidFill>
                <a:latin typeface="Times New Roman"/>
                <a:cs typeface="Times New Roman"/>
              </a:rPr>
              <a:t>становити</a:t>
            </a:r>
            <a:r>
              <a:rPr sz="2800" spc="-65" dirty="0">
                <a:solidFill>
                  <a:srgbClr val="0070C0"/>
                </a:solidFill>
                <a:latin typeface="Times New Roman"/>
                <a:cs typeface="Times New Roman"/>
              </a:rPr>
              <a:t> </a:t>
            </a:r>
            <a:r>
              <a:rPr sz="2800" dirty="0">
                <a:solidFill>
                  <a:srgbClr val="0070C0"/>
                </a:solidFill>
                <a:latin typeface="Times New Roman"/>
                <a:cs typeface="Times New Roman"/>
              </a:rPr>
              <a:t>178</a:t>
            </a:r>
            <a:r>
              <a:rPr sz="2800" spc="-85" dirty="0">
                <a:solidFill>
                  <a:srgbClr val="0070C0"/>
                </a:solidFill>
                <a:latin typeface="Times New Roman"/>
                <a:cs typeface="Times New Roman"/>
              </a:rPr>
              <a:t> </a:t>
            </a:r>
            <a:r>
              <a:rPr sz="2800" dirty="0">
                <a:solidFill>
                  <a:srgbClr val="0070C0"/>
                </a:solidFill>
                <a:latin typeface="Times New Roman"/>
                <a:cs typeface="Times New Roman"/>
              </a:rPr>
              <a:t>або</a:t>
            </a:r>
            <a:r>
              <a:rPr sz="2800" spc="-75" dirty="0">
                <a:solidFill>
                  <a:srgbClr val="0070C0"/>
                </a:solidFill>
                <a:latin typeface="Times New Roman"/>
                <a:cs typeface="Times New Roman"/>
              </a:rPr>
              <a:t> </a:t>
            </a:r>
            <a:r>
              <a:rPr sz="2800" dirty="0">
                <a:solidFill>
                  <a:srgbClr val="0070C0"/>
                </a:solidFill>
                <a:latin typeface="Times New Roman"/>
                <a:cs typeface="Times New Roman"/>
              </a:rPr>
              <a:t>179,</a:t>
            </a:r>
            <a:r>
              <a:rPr sz="2800" spc="-80" dirty="0">
                <a:solidFill>
                  <a:srgbClr val="0070C0"/>
                </a:solidFill>
                <a:latin typeface="Times New Roman"/>
                <a:cs typeface="Times New Roman"/>
              </a:rPr>
              <a:t> </a:t>
            </a:r>
            <a:r>
              <a:rPr sz="2800" dirty="0">
                <a:solidFill>
                  <a:srgbClr val="0070C0"/>
                </a:solidFill>
                <a:latin typeface="Times New Roman"/>
                <a:cs typeface="Times New Roman"/>
              </a:rPr>
              <a:t>але</a:t>
            </a:r>
            <a:r>
              <a:rPr sz="2800" spc="-75" dirty="0">
                <a:solidFill>
                  <a:srgbClr val="0070C0"/>
                </a:solidFill>
                <a:latin typeface="Times New Roman"/>
                <a:cs typeface="Times New Roman"/>
              </a:rPr>
              <a:t> </a:t>
            </a:r>
            <a:r>
              <a:rPr sz="2800" dirty="0">
                <a:solidFill>
                  <a:srgbClr val="0070C0"/>
                </a:solidFill>
                <a:latin typeface="Times New Roman"/>
                <a:cs typeface="Times New Roman"/>
              </a:rPr>
              <a:t>це</a:t>
            </a:r>
            <a:r>
              <a:rPr sz="2800" spc="-80" dirty="0">
                <a:solidFill>
                  <a:srgbClr val="0070C0"/>
                </a:solidFill>
                <a:latin typeface="Times New Roman"/>
                <a:cs typeface="Times New Roman"/>
              </a:rPr>
              <a:t> </a:t>
            </a:r>
            <a:r>
              <a:rPr sz="2800" dirty="0">
                <a:solidFill>
                  <a:srgbClr val="0070C0"/>
                </a:solidFill>
                <a:latin typeface="Times New Roman"/>
                <a:cs typeface="Times New Roman"/>
              </a:rPr>
              <a:t>не</a:t>
            </a:r>
            <a:r>
              <a:rPr sz="2800" spc="-75" dirty="0">
                <a:solidFill>
                  <a:srgbClr val="0070C0"/>
                </a:solidFill>
                <a:latin typeface="Times New Roman"/>
                <a:cs typeface="Times New Roman"/>
              </a:rPr>
              <a:t> </a:t>
            </a:r>
            <a:r>
              <a:rPr sz="2800" dirty="0">
                <a:solidFill>
                  <a:srgbClr val="0070C0"/>
                </a:solidFill>
                <a:latin typeface="Times New Roman"/>
                <a:cs typeface="Times New Roman"/>
              </a:rPr>
              <a:t>може</a:t>
            </a:r>
            <a:r>
              <a:rPr sz="2800" spc="-80" dirty="0">
                <a:solidFill>
                  <a:srgbClr val="0070C0"/>
                </a:solidFill>
                <a:latin typeface="Times New Roman"/>
                <a:cs typeface="Times New Roman"/>
              </a:rPr>
              <a:t> </a:t>
            </a:r>
            <a:r>
              <a:rPr sz="2800" dirty="0">
                <a:solidFill>
                  <a:srgbClr val="0070C0"/>
                </a:solidFill>
                <a:latin typeface="Times New Roman"/>
                <a:cs typeface="Times New Roman"/>
              </a:rPr>
              <a:t>бути</a:t>
            </a:r>
            <a:r>
              <a:rPr sz="2800" spc="-70" dirty="0">
                <a:solidFill>
                  <a:srgbClr val="0070C0"/>
                </a:solidFill>
                <a:latin typeface="Times New Roman"/>
                <a:cs typeface="Times New Roman"/>
              </a:rPr>
              <a:t> </a:t>
            </a:r>
            <a:r>
              <a:rPr sz="2800" spc="-25" dirty="0">
                <a:solidFill>
                  <a:srgbClr val="0070C0"/>
                </a:solidFill>
                <a:latin typeface="Times New Roman"/>
                <a:cs typeface="Times New Roman"/>
              </a:rPr>
              <a:t>між </a:t>
            </a:r>
            <a:r>
              <a:rPr sz="2800" dirty="0">
                <a:solidFill>
                  <a:srgbClr val="0070C0"/>
                </a:solidFill>
                <a:latin typeface="Times New Roman"/>
                <a:cs typeface="Times New Roman"/>
              </a:rPr>
              <a:t>цими</a:t>
            </a:r>
            <a:r>
              <a:rPr sz="2800" spc="-80" dirty="0">
                <a:solidFill>
                  <a:srgbClr val="0070C0"/>
                </a:solidFill>
                <a:latin typeface="Times New Roman"/>
                <a:cs typeface="Times New Roman"/>
              </a:rPr>
              <a:t> </a:t>
            </a:r>
            <a:r>
              <a:rPr sz="2800" spc="-10" dirty="0">
                <a:solidFill>
                  <a:srgbClr val="0070C0"/>
                </a:solidFill>
                <a:latin typeface="Times New Roman"/>
                <a:cs typeface="Times New Roman"/>
              </a:rPr>
              <a:t>двома;</a:t>
            </a:r>
            <a:r>
              <a:rPr sz="2800" dirty="0">
                <a:solidFill>
                  <a:srgbClr val="0070C0"/>
                </a:solidFill>
                <a:latin typeface="Times New Roman"/>
                <a:cs typeface="Times New Roman"/>
              </a:rPr>
              <a:t>	кількість</a:t>
            </a:r>
            <a:r>
              <a:rPr sz="2800" spc="-65" dirty="0">
                <a:solidFill>
                  <a:srgbClr val="0070C0"/>
                </a:solidFill>
                <a:latin typeface="Times New Roman"/>
                <a:cs typeface="Times New Roman"/>
              </a:rPr>
              <a:t> </a:t>
            </a:r>
            <a:r>
              <a:rPr sz="2800" dirty="0">
                <a:solidFill>
                  <a:srgbClr val="0070C0"/>
                </a:solidFill>
                <a:latin typeface="Times New Roman"/>
                <a:cs typeface="Times New Roman"/>
              </a:rPr>
              <a:t>шприців,</a:t>
            </a:r>
            <a:r>
              <a:rPr sz="2800" spc="-70" dirty="0">
                <a:solidFill>
                  <a:srgbClr val="0070C0"/>
                </a:solidFill>
                <a:latin typeface="Times New Roman"/>
                <a:cs typeface="Times New Roman"/>
              </a:rPr>
              <a:t> </a:t>
            </a:r>
            <a:r>
              <a:rPr sz="2800" dirty="0">
                <a:solidFill>
                  <a:srgbClr val="0070C0"/>
                </a:solidFill>
                <a:latin typeface="Times New Roman"/>
                <a:cs typeface="Times New Roman"/>
              </a:rPr>
              <a:t>що</a:t>
            </a:r>
            <a:r>
              <a:rPr sz="2800" spc="-75" dirty="0">
                <a:solidFill>
                  <a:srgbClr val="0070C0"/>
                </a:solidFill>
                <a:latin typeface="Times New Roman"/>
                <a:cs typeface="Times New Roman"/>
              </a:rPr>
              <a:t> </a:t>
            </a:r>
            <a:r>
              <a:rPr sz="2800" spc="-25" dirty="0">
                <a:solidFill>
                  <a:srgbClr val="0070C0"/>
                </a:solidFill>
                <a:latin typeface="Times New Roman"/>
                <a:cs typeface="Times New Roman"/>
              </a:rPr>
              <a:t>використовуються</a:t>
            </a:r>
            <a:r>
              <a:rPr sz="2800" spc="-60" dirty="0">
                <a:solidFill>
                  <a:srgbClr val="0070C0"/>
                </a:solidFill>
                <a:latin typeface="Times New Roman"/>
                <a:cs typeface="Times New Roman"/>
              </a:rPr>
              <a:t> </a:t>
            </a:r>
            <a:r>
              <a:rPr sz="2800" dirty="0">
                <a:solidFill>
                  <a:srgbClr val="0070C0"/>
                </a:solidFill>
                <a:latin typeface="Times New Roman"/>
                <a:cs typeface="Times New Roman"/>
              </a:rPr>
              <a:t>в</a:t>
            </a:r>
            <a:r>
              <a:rPr sz="2800" spc="-75" dirty="0">
                <a:solidFill>
                  <a:srgbClr val="0070C0"/>
                </a:solidFill>
                <a:latin typeface="Times New Roman"/>
                <a:cs typeface="Times New Roman"/>
              </a:rPr>
              <a:t> </a:t>
            </a:r>
            <a:r>
              <a:rPr sz="2800" dirty="0">
                <a:solidFill>
                  <a:srgbClr val="0070C0"/>
                </a:solidFill>
                <a:latin typeface="Times New Roman"/>
                <a:cs typeface="Times New Roman"/>
              </a:rPr>
              <a:t>клініці</a:t>
            </a:r>
            <a:r>
              <a:rPr sz="2800" spc="-60" dirty="0">
                <a:solidFill>
                  <a:srgbClr val="0070C0"/>
                </a:solidFill>
                <a:latin typeface="Times New Roman"/>
                <a:cs typeface="Times New Roman"/>
              </a:rPr>
              <a:t> </a:t>
            </a:r>
            <a:r>
              <a:rPr sz="2800" spc="-50" dirty="0">
                <a:solidFill>
                  <a:srgbClr val="0070C0"/>
                </a:solidFill>
                <a:latin typeface="Times New Roman"/>
                <a:cs typeface="Times New Roman"/>
              </a:rPr>
              <a:t>в </a:t>
            </a:r>
            <a:r>
              <a:rPr sz="2800" spc="-75" dirty="0">
                <a:solidFill>
                  <a:srgbClr val="0070C0"/>
                </a:solidFill>
                <a:latin typeface="Times New Roman"/>
                <a:cs typeface="Times New Roman"/>
              </a:rPr>
              <a:t>будь-</a:t>
            </a:r>
            <a:r>
              <a:rPr sz="2800" dirty="0">
                <a:solidFill>
                  <a:srgbClr val="0070C0"/>
                </a:solidFill>
                <a:latin typeface="Times New Roman"/>
                <a:cs typeface="Times New Roman"/>
              </a:rPr>
              <a:t>який</a:t>
            </a:r>
            <a:r>
              <a:rPr sz="2800" spc="-70" dirty="0">
                <a:solidFill>
                  <a:srgbClr val="0070C0"/>
                </a:solidFill>
                <a:latin typeface="Times New Roman"/>
                <a:cs typeface="Times New Roman"/>
              </a:rPr>
              <a:t> </a:t>
            </a:r>
            <a:r>
              <a:rPr sz="2800" dirty="0">
                <a:solidFill>
                  <a:srgbClr val="0070C0"/>
                </a:solidFill>
                <a:latin typeface="Times New Roman"/>
                <a:cs typeface="Times New Roman"/>
              </a:rPr>
              <a:t>день,</a:t>
            </a:r>
            <a:r>
              <a:rPr sz="2800" spc="-75" dirty="0">
                <a:solidFill>
                  <a:srgbClr val="0070C0"/>
                </a:solidFill>
                <a:latin typeface="Times New Roman"/>
                <a:cs typeface="Times New Roman"/>
              </a:rPr>
              <a:t> </a:t>
            </a:r>
            <a:r>
              <a:rPr sz="2800" dirty="0">
                <a:solidFill>
                  <a:srgbClr val="0070C0"/>
                </a:solidFill>
                <a:latin typeface="Times New Roman"/>
                <a:cs typeface="Times New Roman"/>
              </a:rPr>
              <a:t>може</a:t>
            </a:r>
            <a:r>
              <a:rPr sz="2800" spc="-60" dirty="0">
                <a:solidFill>
                  <a:srgbClr val="0070C0"/>
                </a:solidFill>
                <a:latin typeface="Times New Roman"/>
                <a:cs typeface="Times New Roman"/>
              </a:rPr>
              <a:t> </a:t>
            </a:r>
            <a:r>
              <a:rPr sz="2800" spc="-20" dirty="0">
                <a:solidFill>
                  <a:srgbClr val="0070C0"/>
                </a:solidFill>
                <a:latin typeface="Times New Roman"/>
                <a:cs typeface="Times New Roman"/>
              </a:rPr>
              <a:t>збільшуватися</a:t>
            </a:r>
            <a:r>
              <a:rPr sz="2800" spc="-75" dirty="0">
                <a:solidFill>
                  <a:srgbClr val="0070C0"/>
                </a:solidFill>
                <a:latin typeface="Times New Roman"/>
                <a:cs typeface="Times New Roman"/>
              </a:rPr>
              <a:t> </a:t>
            </a:r>
            <a:r>
              <a:rPr sz="2800" dirty="0">
                <a:solidFill>
                  <a:srgbClr val="0070C0"/>
                </a:solidFill>
                <a:latin typeface="Times New Roman"/>
                <a:cs typeface="Times New Roman"/>
              </a:rPr>
              <a:t>або</a:t>
            </a:r>
            <a:r>
              <a:rPr sz="2800" spc="-75" dirty="0">
                <a:solidFill>
                  <a:srgbClr val="0070C0"/>
                </a:solidFill>
                <a:latin typeface="Times New Roman"/>
                <a:cs typeface="Times New Roman"/>
              </a:rPr>
              <a:t> </a:t>
            </a:r>
            <a:r>
              <a:rPr sz="2800" spc="-20" dirty="0">
                <a:solidFill>
                  <a:srgbClr val="0070C0"/>
                </a:solidFill>
                <a:latin typeface="Times New Roman"/>
                <a:cs typeface="Times New Roman"/>
              </a:rPr>
              <a:t>зменшуватися</a:t>
            </a:r>
            <a:r>
              <a:rPr sz="2800" spc="-60" dirty="0">
                <a:solidFill>
                  <a:srgbClr val="0070C0"/>
                </a:solidFill>
                <a:latin typeface="Times New Roman"/>
                <a:cs typeface="Times New Roman"/>
              </a:rPr>
              <a:t> </a:t>
            </a:r>
            <a:r>
              <a:rPr sz="2800" dirty="0">
                <a:solidFill>
                  <a:srgbClr val="0070C0"/>
                </a:solidFill>
                <a:latin typeface="Times New Roman"/>
                <a:cs typeface="Times New Roman"/>
              </a:rPr>
              <a:t>лише</a:t>
            </a:r>
            <a:r>
              <a:rPr sz="2800" spc="-75" dirty="0">
                <a:solidFill>
                  <a:srgbClr val="0070C0"/>
                </a:solidFill>
                <a:latin typeface="Times New Roman"/>
                <a:cs typeface="Times New Roman"/>
              </a:rPr>
              <a:t> </a:t>
            </a:r>
            <a:r>
              <a:rPr sz="2800" spc="-25" dirty="0">
                <a:solidFill>
                  <a:srgbClr val="0070C0"/>
                </a:solidFill>
                <a:latin typeface="Times New Roman"/>
                <a:cs typeface="Times New Roman"/>
              </a:rPr>
              <a:t>на </a:t>
            </a:r>
            <a:r>
              <a:rPr sz="2800" dirty="0">
                <a:solidFill>
                  <a:srgbClr val="0070C0"/>
                </a:solidFill>
                <a:latin typeface="Times New Roman"/>
                <a:cs typeface="Times New Roman"/>
              </a:rPr>
              <a:t>одну</a:t>
            </a:r>
            <a:r>
              <a:rPr sz="2800" spc="-145" dirty="0">
                <a:solidFill>
                  <a:srgbClr val="0070C0"/>
                </a:solidFill>
                <a:latin typeface="Times New Roman"/>
                <a:cs typeface="Times New Roman"/>
              </a:rPr>
              <a:t> </a:t>
            </a:r>
            <a:r>
              <a:rPr sz="2800" spc="-10" dirty="0">
                <a:solidFill>
                  <a:srgbClr val="0070C0"/>
                </a:solidFill>
                <a:latin typeface="Times New Roman"/>
                <a:cs typeface="Times New Roman"/>
              </a:rPr>
              <a:t>одиницю.</a:t>
            </a:r>
            <a:endParaRPr sz="2800" dirty="0">
              <a:solidFill>
                <a:srgbClr val="0070C0"/>
              </a:solidFill>
              <a:latin typeface="Times New Roman"/>
              <a:cs typeface="Times New Roman"/>
            </a:endParaRPr>
          </a:p>
          <a:p>
            <a:pPr marL="12700" marR="5080" indent="723900">
              <a:lnSpc>
                <a:spcPct val="80000"/>
              </a:lnSpc>
              <a:spcBef>
                <a:spcPts val="1010"/>
              </a:spcBef>
              <a:tabLst>
                <a:tab pos="1693545" algn="l"/>
                <a:tab pos="5077460" algn="l"/>
                <a:tab pos="6838950" algn="l"/>
              </a:tabLst>
            </a:pPr>
            <a:r>
              <a:rPr sz="2800" b="1" dirty="0">
                <a:solidFill>
                  <a:srgbClr val="0070C0"/>
                </a:solidFill>
                <a:latin typeface="Times New Roman"/>
                <a:cs typeface="Times New Roman"/>
              </a:rPr>
              <a:t>Безперервні</a:t>
            </a:r>
            <a:r>
              <a:rPr sz="2800" b="1" spc="-105" dirty="0">
                <a:solidFill>
                  <a:srgbClr val="0070C0"/>
                </a:solidFill>
                <a:latin typeface="Times New Roman"/>
                <a:cs typeface="Times New Roman"/>
              </a:rPr>
              <a:t> </a:t>
            </a:r>
            <a:r>
              <a:rPr sz="2800" b="1" dirty="0">
                <a:solidFill>
                  <a:srgbClr val="0070C0"/>
                </a:solidFill>
                <a:latin typeface="Times New Roman"/>
                <a:cs typeface="Times New Roman"/>
              </a:rPr>
              <a:t>змінні</a:t>
            </a:r>
            <a:r>
              <a:rPr sz="2800" b="1" spc="-100" dirty="0">
                <a:solidFill>
                  <a:srgbClr val="0070C0"/>
                </a:solidFill>
                <a:latin typeface="Times New Roman"/>
                <a:cs typeface="Times New Roman"/>
              </a:rPr>
              <a:t> </a:t>
            </a:r>
            <a:r>
              <a:rPr sz="2800" spc="-10" dirty="0">
                <a:solidFill>
                  <a:srgbClr val="0070C0"/>
                </a:solidFill>
                <a:latin typeface="Times New Roman"/>
                <a:cs typeface="Times New Roman"/>
              </a:rPr>
              <a:t>можуть</a:t>
            </a:r>
            <a:r>
              <a:rPr sz="2800" spc="-105" dirty="0">
                <a:solidFill>
                  <a:srgbClr val="0070C0"/>
                </a:solidFill>
                <a:latin typeface="Times New Roman"/>
                <a:cs typeface="Times New Roman"/>
              </a:rPr>
              <a:t> </a:t>
            </a:r>
            <a:r>
              <a:rPr sz="2800" spc="-10" dirty="0">
                <a:solidFill>
                  <a:srgbClr val="0070C0"/>
                </a:solidFill>
                <a:latin typeface="Times New Roman"/>
                <a:cs typeface="Times New Roman"/>
              </a:rPr>
              <a:t>приймати</a:t>
            </a:r>
            <a:r>
              <a:rPr sz="2800" spc="-85" dirty="0">
                <a:solidFill>
                  <a:srgbClr val="0070C0"/>
                </a:solidFill>
                <a:latin typeface="Times New Roman"/>
                <a:cs typeface="Times New Roman"/>
              </a:rPr>
              <a:t> </a:t>
            </a:r>
            <a:r>
              <a:rPr sz="2800" spc="-75" dirty="0">
                <a:solidFill>
                  <a:srgbClr val="0070C0"/>
                </a:solidFill>
                <a:latin typeface="Times New Roman"/>
                <a:cs typeface="Times New Roman"/>
              </a:rPr>
              <a:t>будь-</a:t>
            </a:r>
            <a:r>
              <a:rPr sz="2800" dirty="0">
                <a:solidFill>
                  <a:srgbClr val="0070C0"/>
                </a:solidFill>
                <a:latin typeface="Times New Roman"/>
                <a:cs typeface="Times New Roman"/>
              </a:rPr>
              <a:t>яке</a:t>
            </a:r>
            <a:r>
              <a:rPr sz="2800" spc="-110" dirty="0">
                <a:solidFill>
                  <a:srgbClr val="0070C0"/>
                </a:solidFill>
                <a:latin typeface="Times New Roman"/>
                <a:cs typeface="Times New Roman"/>
              </a:rPr>
              <a:t> </a:t>
            </a:r>
            <a:r>
              <a:rPr sz="2800" spc="-10" dirty="0">
                <a:solidFill>
                  <a:srgbClr val="0070C0"/>
                </a:solidFill>
                <a:latin typeface="Times New Roman"/>
                <a:cs typeface="Times New Roman"/>
              </a:rPr>
              <a:t>значення</a:t>
            </a:r>
            <a:r>
              <a:rPr sz="2800" spc="-100" dirty="0">
                <a:solidFill>
                  <a:srgbClr val="0070C0"/>
                </a:solidFill>
                <a:latin typeface="Times New Roman"/>
                <a:cs typeface="Times New Roman"/>
              </a:rPr>
              <a:t> </a:t>
            </a:r>
            <a:r>
              <a:rPr sz="2800" spc="-25" dirty="0">
                <a:solidFill>
                  <a:srgbClr val="0070C0"/>
                </a:solidFill>
                <a:latin typeface="Times New Roman"/>
                <a:cs typeface="Times New Roman"/>
              </a:rPr>
              <a:t>(як </a:t>
            </a:r>
            <a:r>
              <a:rPr sz="2800" dirty="0">
                <a:solidFill>
                  <a:srgbClr val="0070C0"/>
                </a:solidFill>
                <a:latin typeface="Times New Roman"/>
                <a:cs typeface="Times New Roman"/>
              </a:rPr>
              <a:t>правило,</a:t>
            </a:r>
            <a:r>
              <a:rPr sz="2800" spc="-100" dirty="0">
                <a:solidFill>
                  <a:srgbClr val="0070C0"/>
                </a:solidFill>
                <a:latin typeface="Times New Roman"/>
                <a:cs typeface="Times New Roman"/>
              </a:rPr>
              <a:t> </a:t>
            </a:r>
            <a:r>
              <a:rPr sz="2800" dirty="0">
                <a:solidFill>
                  <a:srgbClr val="0070C0"/>
                </a:solidFill>
                <a:latin typeface="Times New Roman"/>
                <a:cs typeface="Times New Roman"/>
              </a:rPr>
              <a:t>між</a:t>
            </a:r>
            <a:r>
              <a:rPr sz="2800" spc="-75" dirty="0">
                <a:solidFill>
                  <a:srgbClr val="0070C0"/>
                </a:solidFill>
                <a:latin typeface="Times New Roman"/>
                <a:cs typeface="Times New Roman"/>
              </a:rPr>
              <a:t> </a:t>
            </a:r>
            <a:r>
              <a:rPr sz="2800" dirty="0">
                <a:solidFill>
                  <a:srgbClr val="0070C0"/>
                </a:solidFill>
                <a:latin typeface="Times New Roman"/>
                <a:cs typeface="Times New Roman"/>
              </a:rPr>
              <a:t>певними</a:t>
            </a:r>
            <a:r>
              <a:rPr sz="2800" spc="-85" dirty="0">
                <a:solidFill>
                  <a:srgbClr val="0070C0"/>
                </a:solidFill>
                <a:latin typeface="Times New Roman"/>
                <a:cs typeface="Times New Roman"/>
              </a:rPr>
              <a:t> </a:t>
            </a:r>
            <a:r>
              <a:rPr sz="2800" spc="-10" dirty="0">
                <a:solidFill>
                  <a:srgbClr val="0070C0"/>
                </a:solidFill>
                <a:latin typeface="Times New Roman"/>
                <a:cs typeface="Times New Roman"/>
              </a:rPr>
              <a:t>межами).</a:t>
            </a:r>
            <a:r>
              <a:rPr sz="2800" dirty="0">
                <a:solidFill>
                  <a:srgbClr val="0070C0"/>
                </a:solidFill>
                <a:latin typeface="Times New Roman"/>
                <a:cs typeface="Times New Roman"/>
              </a:rPr>
              <a:t>	Більшість</a:t>
            </a:r>
            <a:r>
              <a:rPr sz="2800" spc="-120" dirty="0">
                <a:solidFill>
                  <a:srgbClr val="0070C0"/>
                </a:solidFill>
                <a:latin typeface="Times New Roman"/>
                <a:cs typeface="Times New Roman"/>
              </a:rPr>
              <a:t> </a:t>
            </a:r>
            <a:r>
              <a:rPr sz="2800" spc="-10" dirty="0">
                <a:solidFill>
                  <a:srgbClr val="0070C0"/>
                </a:solidFill>
                <a:latin typeface="Times New Roman"/>
                <a:cs typeface="Times New Roman"/>
              </a:rPr>
              <a:t>біомедичних</a:t>
            </a:r>
            <a:r>
              <a:rPr sz="2800" spc="-120" dirty="0">
                <a:solidFill>
                  <a:srgbClr val="0070C0"/>
                </a:solidFill>
                <a:latin typeface="Times New Roman"/>
                <a:cs typeface="Times New Roman"/>
              </a:rPr>
              <a:t> </a:t>
            </a:r>
            <a:r>
              <a:rPr sz="2800" dirty="0">
                <a:solidFill>
                  <a:srgbClr val="0070C0"/>
                </a:solidFill>
                <a:latin typeface="Times New Roman"/>
                <a:cs typeface="Times New Roman"/>
              </a:rPr>
              <a:t>змінних</a:t>
            </a:r>
            <a:r>
              <a:rPr sz="2800" spc="-140" dirty="0">
                <a:solidFill>
                  <a:srgbClr val="0070C0"/>
                </a:solidFill>
                <a:latin typeface="Times New Roman"/>
                <a:cs typeface="Times New Roman"/>
              </a:rPr>
              <a:t> </a:t>
            </a:r>
            <a:r>
              <a:rPr sz="2800" spc="-50" dirty="0">
                <a:solidFill>
                  <a:srgbClr val="0070C0"/>
                </a:solidFill>
                <a:latin typeface="Times New Roman"/>
                <a:cs typeface="Times New Roman"/>
              </a:rPr>
              <a:t>є </a:t>
            </a:r>
            <a:r>
              <a:rPr sz="2800" spc="-10" dirty="0">
                <a:solidFill>
                  <a:srgbClr val="0070C0"/>
                </a:solidFill>
                <a:latin typeface="Times New Roman"/>
                <a:cs typeface="Times New Roman"/>
              </a:rPr>
              <a:t>безперервними</a:t>
            </a:r>
            <a:r>
              <a:rPr sz="2800" spc="-80" dirty="0">
                <a:solidFill>
                  <a:srgbClr val="0070C0"/>
                </a:solidFill>
                <a:latin typeface="Times New Roman"/>
                <a:cs typeface="Times New Roman"/>
              </a:rPr>
              <a:t> </a:t>
            </a:r>
            <a:r>
              <a:rPr sz="2800" dirty="0">
                <a:solidFill>
                  <a:srgbClr val="0070C0"/>
                </a:solidFill>
                <a:latin typeface="Times New Roman"/>
                <a:cs typeface="Times New Roman"/>
              </a:rPr>
              <a:t>(наприклад,</a:t>
            </a:r>
            <a:r>
              <a:rPr sz="2800" spc="-80" dirty="0">
                <a:solidFill>
                  <a:srgbClr val="0070C0"/>
                </a:solidFill>
                <a:latin typeface="Times New Roman"/>
                <a:cs typeface="Times New Roman"/>
              </a:rPr>
              <a:t> </a:t>
            </a:r>
            <a:r>
              <a:rPr sz="2800" dirty="0">
                <a:solidFill>
                  <a:srgbClr val="0070C0"/>
                </a:solidFill>
                <a:latin typeface="Times New Roman"/>
                <a:cs typeface="Times New Roman"/>
              </a:rPr>
              <a:t>вага,</a:t>
            </a:r>
            <a:r>
              <a:rPr sz="2800" spc="-85" dirty="0">
                <a:solidFill>
                  <a:srgbClr val="0070C0"/>
                </a:solidFill>
                <a:latin typeface="Times New Roman"/>
                <a:cs typeface="Times New Roman"/>
              </a:rPr>
              <a:t> </a:t>
            </a:r>
            <a:r>
              <a:rPr sz="2800" spc="-20" dirty="0">
                <a:solidFill>
                  <a:srgbClr val="0070C0"/>
                </a:solidFill>
                <a:latin typeface="Times New Roman"/>
                <a:cs typeface="Times New Roman"/>
              </a:rPr>
              <a:t>ріст,</a:t>
            </a:r>
            <a:r>
              <a:rPr sz="2800" spc="-85" dirty="0">
                <a:solidFill>
                  <a:srgbClr val="0070C0"/>
                </a:solidFill>
                <a:latin typeface="Times New Roman"/>
                <a:cs typeface="Times New Roman"/>
              </a:rPr>
              <a:t> </a:t>
            </a:r>
            <a:r>
              <a:rPr sz="2800" dirty="0">
                <a:solidFill>
                  <a:srgbClr val="0070C0"/>
                </a:solidFill>
                <a:latin typeface="Times New Roman"/>
                <a:cs typeface="Times New Roman"/>
              </a:rPr>
              <a:t>вік</a:t>
            </a:r>
            <a:r>
              <a:rPr sz="2800" spc="-85" dirty="0">
                <a:solidFill>
                  <a:srgbClr val="0070C0"/>
                </a:solidFill>
                <a:latin typeface="Times New Roman"/>
                <a:cs typeface="Times New Roman"/>
              </a:rPr>
              <a:t> </a:t>
            </a:r>
            <a:r>
              <a:rPr sz="2800" dirty="0">
                <a:solidFill>
                  <a:srgbClr val="0070C0"/>
                </a:solidFill>
                <a:latin typeface="Times New Roman"/>
                <a:cs typeface="Times New Roman"/>
              </a:rPr>
              <a:t>та</a:t>
            </a:r>
            <a:r>
              <a:rPr sz="2800" spc="-85" dirty="0">
                <a:solidFill>
                  <a:srgbClr val="0070C0"/>
                </a:solidFill>
                <a:latin typeface="Times New Roman"/>
                <a:cs typeface="Times New Roman"/>
              </a:rPr>
              <a:t> </a:t>
            </a:r>
            <a:r>
              <a:rPr sz="2800" dirty="0">
                <a:solidFill>
                  <a:srgbClr val="0070C0"/>
                </a:solidFill>
                <a:latin typeface="Times New Roman"/>
                <a:cs typeface="Times New Roman"/>
              </a:rPr>
              <a:t>артеріальний</a:t>
            </a:r>
            <a:r>
              <a:rPr sz="2800" spc="-75" dirty="0">
                <a:solidFill>
                  <a:srgbClr val="0070C0"/>
                </a:solidFill>
                <a:latin typeface="Times New Roman"/>
                <a:cs typeface="Times New Roman"/>
              </a:rPr>
              <a:t> </a:t>
            </a:r>
            <a:r>
              <a:rPr sz="2800" spc="-20" dirty="0">
                <a:solidFill>
                  <a:srgbClr val="0070C0"/>
                </a:solidFill>
                <a:latin typeface="Times New Roman"/>
                <a:cs typeface="Times New Roman"/>
              </a:rPr>
              <a:t>тиск </a:t>
            </a:r>
            <a:r>
              <a:rPr sz="2800" spc="-10" dirty="0">
                <a:solidFill>
                  <a:srgbClr val="0070C0"/>
                </a:solidFill>
                <a:latin typeface="Times New Roman"/>
                <a:cs typeface="Times New Roman"/>
              </a:rPr>
              <a:t>пацієнта).</a:t>
            </a:r>
            <a:r>
              <a:rPr sz="2800" dirty="0">
                <a:solidFill>
                  <a:srgbClr val="0070C0"/>
                </a:solidFill>
                <a:latin typeface="Times New Roman"/>
                <a:cs typeface="Times New Roman"/>
              </a:rPr>
              <a:t>	Однак</a:t>
            </a:r>
            <a:r>
              <a:rPr sz="2800" spc="-85" dirty="0">
                <a:solidFill>
                  <a:srgbClr val="0070C0"/>
                </a:solidFill>
                <a:latin typeface="Times New Roman"/>
                <a:cs typeface="Times New Roman"/>
              </a:rPr>
              <a:t> </a:t>
            </a:r>
            <a:r>
              <a:rPr sz="2800" dirty="0">
                <a:solidFill>
                  <a:srgbClr val="0070C0"/>
                </a:solidFill>
                <a:latin typeface="Times New Roman"/>
                <a:cs typeface="Times New Roman"/>
              </a:rPr>
              <a:t>процес</a:t>
            </a:r>
            <a:r>
              <a:rPr sz="2800" spc="-75" dirty="0">
                <a:solidFill>
                  <a:srgbClr val="0070C0"/>
                </a:solidFill>
                <a:latin typeface="Times New Roman"/>
                <a:cs typeface="Times New Roman"/>
              </a:rPr>
              <a:t> </a:t>
            </a:r>
            <a:r>
              <a:rPr sz="2800" spc="-10" dirty="0">
                <a:solidFill>
                  <a:srgbClr val="0070C0"/>
                </a:solidFill>
                <a:latin typeface="Times New Roman"/>
                <a:cs typeface="Times New Roman"/>
              </a:rPr>
              <a:t>вимірювання</a:t>
            </a:r>
            <a:r>
              <a:rPr sz="2800" spc="-55" dirty="0">
                <a:solidFill>
                  <a:srgbClr val="0070C0"/>
                </a:solidFill>
                <a:latin typeface="Times New Roman"/>
                <a:cs typeface="Times New Roman"/>
              </a:rPr>
              <a:t> </a:t>
            </a:r>
            <a:r>
              <a:rPr sz="2800" dirty="0">
                <a:solidFill>
                  <a:srgbClr val="0070C0"/>
                </a:solidFill>
                <a:latin typeface="Times New Roman"/>
                <a:cs typeface="Times New Roman"/>
              </a:rPr>
              <a:t>чи</a:t>
            </a:r>
            <a:r>
              <a:rPr sz="2800" spc="-60" dirty="0">
                <a:solidFill>
                  <a:srgbClr val="0070C0"/>
                </a:solidFill>
                <a:latin typeface="Times New Roman"/>
                <a:cs typeface="Times New Roman"/>
              </a:rPr>
              <a:t> </a:t>
            </a:r>
            <a:r>
              <a:rPr sz="2800" spc="-10" dirty="0">
                <a:solidFill>
                  <a:srgbClr val="0070C0"/>
                </a:solidFill>
                <a:latin typeface="Times New Roman"/>
                <a:cs typeface="Times New Roman"/>
              </a:rPr>
              <a:t>повідомлення</a:t>
            </a:r>
            <a:r>
              <a:rPr sz="2800" spc="-65" dirty="0">
                <a:solidFill>
                  <a:srgbClr val="0070C0"/>
                </a:solidFill>
                <a:latin typeface="Times New Roman"/>
                <a:cs typeface="Times New Roman"/>
              </a:rPr>
              <a:t> </a:t>
            </a:r>
            <a:r>
              <a:rPr sz="2800" spc="-10" dirty="0">
                <a:solidFill>
                  <a:srgbClr val="0070C0"/>
                </a:solidFill>
                <a:latin typeface="Times New Roman"/>
                <a:cs typeface="Times New Roman"/>
              </a:rPr>
              <a:t>постійних </a:t>
            </a:r>
            <a:r>
              <a:rPr sz="2800" dirty="0">
                <a:solidFill>
                  <a:srgbClr val="0070C0"/>
                </a:solidFill>
                <a:latin typeface="Times New Roman"/>
                <a:cs typeface="Times New Roman"/>
              </a:rPr>
              <a:t>змінних</a:t>
            </a:r>
            <a:r>
              <a:rPr sz="2800" spc="-70" dirty="0">
                <a:solidFill>
                  <a:srgbClr val="0070C0"/>
                </a:solidFill>
                <a:latin typeface="Times New Roman"/>
                <a:cs typeface="Times New Roman"/>
              </a:rPr>
              <a:t> </a:t>
            </a:r>
            <a:r>
              <a:rPr sz="2800" dirty="0">
                <a:solidFill>
                  <a:srgbClr val="0070C0"/>
                </a:solidFill>
                <a:latin typeface="Times New Roman"/>
                <a:cs typeface="Times New Roman"/>
              </a:rPr>
              <a:t>зменшить</a:t>
            </a:r>
            <a:r>
              <a:rPr sz="2800" spc="-65" dirty="0">
                <a:solidFill>
                  <a:srgbClr val="0070C0"/>
                </a:solidFill>
                <a:latin typeface="Times New Roman"/>
                <a:cs typeface="Times New Roman"/>
              </a:rPr>
              <a:t> </a:t>
            </a:r>
            <a:r>
              <a:rPr sz="2800" dirty="0">
                <a:solidFill>
                  <a:srgbClr val="0070C0"/>
                </a:solidFill>
                <a:latin typeface="Times New Roman"/>
                <a:cs typeface="Times New Roman"/>
              </a:rPr>
              <a:t>їх</a:t>
            </a:r>
            <a:r>
              <a:rPr sz="2800" spc="-70" dirty="0">
                <a:solidFill>
                  <a:srgbClr val="0070C0"/>
                </a:solidFill>
                <a:latin typeface="Times New Roman"/>
                <a:cs typeface="Times New Roman"/>
              </a:rPr>
              <a:t> </a:t>
            </a:r>
            <a:r>
              <a:rPr sz="2800" dirty="0">
                <a:solidFill>
                  <a:srgbClr val="0070C0"/>
                </a:solidFill>
                <a:latin typeface="Times New Roman"/>
                <a:cs typeface="Times New Roman"/>
              </a:rPr>
              <a:t>до</a:t>
            </a:r>
            <a:r>
              <a:rPr sz="2800" spc="-75" dirty="0">
                <a:solidFill>
                  <a:srgbClr val="0070C0"/>
                </a:solidFill>
                <a:latin typeface="Times New Roman"/>
                <a:cs typeface="Times New Roman"/>
              </a:rPr>
              <a:t> </a:t>
            </a:r>
            <a:r>
              <a:rPr sz="2800" dirty="0">
                <a:solidFill>
                  <a:srgbClr val="0070C0"/>
                </a:solidFill>
                <a:latin typeface="Times New Roman"/>
                <a:cs typeface="Times New Roman"/>
              </a:rPr>
              <a:t>дискретної</a:t>
            </a:r>
            <a:r>
              <a:rPr sz="2800" spc="-60" dirty="0">
                <a:solidFill>
                  <a:srgbClr val="0070C0"/>
                </a:solidFill>
                <a:latin typeface="Times New Roman"/>
                <a:cs typeface="Times New Roman"/>
              </a:rPr>
              <a:t> </a:t>
            </a:r>
            <a:r>
              <a:rPr sz="2800" spc="-10" dirty="0">
                <a:solidFill>
                  <a:srgbClr val="0070C0"/>
                </a:solidFill>
                <a:latin typeface="Times New Roman"/>
                <a:cs typeface="Times New Roman"/>
              </a:rPr>
              <a:t>змінної;</a:t>
            </a:r>
            <a:r>
              <a:rPr sz="2800" dirty="0">
                <a:solidFill>
                  <a:srgbClr val="0070C0"/>
                </a:solidFill>
                <a:latin typeface="Times New Roman"/>
                <a:cs typeface="Times New Roman"/>
              </a:rPr>
              <a:t>	артеріальний</a:t>
            </a:r>
            <a:r>
              <a:rPr sz="2800" spc="-125" dirty="0">
                <a:solidFill>
                  <a:srgbClr val="0070C0"/>
                </a:solidFill>
                <a:latin typeface="Times New Roman"/>
                <a:cs typeface="Times New Roman"/>
              </a:rPr>
              <a:t> </a:t>
            </a:r>
            <a:r>
              <a:rPr sz="2800" spc="-20" dirty="0">
                <a:solidFill>
                  <a:srgbClr val="0070C0"/>
                </a:solidFill>
                <a:latin typeface="Times New Roman"/>
                <a:cs typeface="Times New Roman"/>
              </a:rPr>
              <a:t>тиск </a:t>
            </a:r>
            <a:r>
              <a:rPr sz="2800" dirty="0">
                <a:solidFill>
                  <a:srgbClr val="0070C0"/>
                </a:solidFill>
                <a:latin typeface="Times New Roman"/>
                <a:cs typeface="Times New Roman"/>
              </a:rPr>
              <a:t>може</a:t>
            </a:r>
            <a:r>
              <a:rPr sz="2800" spc="-114" dirty="0">
                <a:solidFill>
                  <a:srgbClr val="0070C0"/>
                </a:solidFill>
                <a:latin typeface="Times New Roman"/>
                <a:cs typeface="Times New Roman"/>
              </a:rPr>
              <a:t> </a:t>
            </a:r>
            <a:r>
              <a:rPr sz="2800" dirty="0">
                <a:solidFill>
                  <a:srgbClr val="0070C0"/>
                </a:solidFill>
                <a:latin typeface="Times New Roman"/>
                <a:cs typeface="Times New Roman"/>
              </a:rPr>
              <a:t>бути</a:t>
            </a:r>
            <a:r>
              <a:rPr sz="2800" spc="-114" dirty="0">
                <a:solidFill>
                  <a:srgbClr val="0070C0"/>
                </a:solidFill>
                <a:latin typeface="Times New Roman"/>
                <a:cs typeface="Times New Roman"/>
              </a:rPr>
              <a:t> </a:t>
            </a:r>
            <a:r>
              <a:rPr sz="2800" spc="-10" dirty="0">
                <a:solidFill>
                  <a:srgbClr val="0070C0"/>
                </a:solidFill>
                <a:latin typeface="Times New Roman"/>
                <a:cs typeface="Times New Roman"/>
              </a:rPr>
              <a:t>повідомлено</a:t>
            </a:r>
            <a:r>
              <a:rPr sz="2800" spc="-125" dirty="0">
                <a:solidFill>
                  <a:srgbClr val="0070C0"/>
                </a:solidFill>
                <a:latin typeface="Times New Roman"/>
                <a:cs typeface="Times New Roman"/>
              </a:rPr>
              <a:t> </a:t>
            </a:r>
            <a:r>
              <a:rPr sz="2800" spc="-20" dirty="0">
                <a:solidFill>
                  <a:srgbClr val="0070C0"/>
                </a:solidFill>
                <a:latin typeface="Times New Roman"/>
                <a:cs typeface="Times New Roman"/>
              </a:rPr>
              <a:t>найближчим</a:t>
            </a:r>
            <a:r>
              <a:rPr sz="2800" spc="-100" dirty="0">
                <a:solidFill>
                  <a:srgbClr val="0070C0"/>
                </a:solidFill>
                <a:latin typeface="Times New Roman"/>
                <a:cs typeface="Times New Roman"/>
              </a:rPr>
              <a:t> </a:t>
            </a:r>
            <a:r>
              <a:rPr sz="2800" dirty="0">
                <a:solidFill>
                  <a:srgbClr val="0070C0"/>
                </a:solidFill>
                <a:latin typeface="Times New Roman"/>
                <a:cs typeface="Times New Roman"/>
              </a:rPr>
              <a:t>цілим</a:t>
            </a:r>
            <a:r>
              <a:rPr sz="2800" spc="-110" dirty="0">
                <a:solidFill>
                  <a:srgbClr val="0070C0"/>
                </a:solidFill>
                <a:latin typeface="Times New Roman"/>
                <a:cs typeface="Times New Roman"/>
              </a:rPr>
              <a:t> </a:t>
            </a:r>
            <a:r>
              <a:rPr sz="2800" dirty="0">
                <a:solidFill>
                  <a:srgbClr val="0070C0"/>
                </a:solidFill>
                <a:latin typeface="Times New Roman"/>
                <a:cs typeface="Times New Roman"/>
              </a:rPr>
              <a:t>міліметром</a:t>
            </a:r>
            <a:r>
              <a:rPr sz="2800" spc="-110" dirty="0">
                <a:solidFill>
                  <a:srgbClr val="0070C0"/>
                </a:solidFill>
                <a:latin typeface="Times New Roman"/>
                <a:cs typeface="Times New Roman"/>
              </a:rPr>
              <a:t> </a:t>
            </a:r>
            <a:r>
              <a:rPr sz="2800" dirty="0">
                <a:solidFill>
                  <a:srgbClr val="0070C0"/>
                </a:solidFill>
                <a:latin typeface="Times New Roman"/>
                <a:cs typeface="Times New Roman"/>
              </a:rPr>
              <a:t>ртуті,</a:t>
            </a:r>
            <a:r>
              <a:rPr sz="2800" spc="-135" dirty="0">
                <a:solidFill>
                  <a:srgbClr val="0070C0"/>
                </a:solidFill>
                <a:latin typeface="Times New Roman"/>
                <a:cs typeface="Times New Roman"/>
              </a:rPr>
              <a:t> </a:t>
            </a:r>
            <a:r>
              <a:rPr sz="2800" spc="-10" dirty="0">
                <a:solidFill>
                  <a:srgbClr val="0070C0"/>
                </a:solidFill>
                <a:latin typeface="Times New Roman"/>
                <a:cs typeface="Times New Roman"/>
              </a:rPr>
              <a:t>вагою </a:t>
            </a:r>
            <a:r>
              <a:rPr sz="2800" dirty="0">
                <a:solidFill>
                  <a:srgbClr val="0070C0"/>
                </a:solidFill>
                <a:latin typeface="Times New Roman"/>
                <a:cs typeface="Times New Roman"/>
              </a:rPr>
              <a:t>до</a:t>
            </a:r>
            <a:r>
              <a:rPr sz="2800" spc="-65" dirty="0">
                <a:solidFill>
                  <a:srgbClr val="0070C0"/>
                </a:solidFill>
                <a:latin typeface="Times New Roman"/>
                <a:cs typeface="Times New Roman"/>
              </a:rPr>
              <a:t> </a:t>
            </a:r>
            <a:r>
              <a:rPr sz="2800" spc="-25" dirty="0">
                <a:solidFill>
                  <a:srgbClr val="0070C0"/>
                </a:solidFill>
                <a:latin typeface="Times New Roman"/>
                <a:cs typeface="Times New Roman"/>
              </a:rPr>
              <a:t>найближчого</a:t>
            </a:r>
            <a:r>
              <a:rPr sz="2800" spc="-45" dirty="0">
                <a:solidFill>
                  <a:srgbClr val="0070C0"/>
                </a:solidFill>
                <a:latin typeface="Times New Roman"/>
                <a:cs typeface="Times New Roman"/>
              </a:rPr>
              <a:t> </a:t>
            </a:r>
            <a:r>
              <a:rPr sz="2800" dirty="0">
                <a:solidFill>
                  <a:srgbClr val="0070C0"/>
                </a:solidFill>
                <a:latin typeface="Times New Roman"/>
                <a:cs typeface="Times New Roman"/>
              </a:rPr>
              <a:t>фунта</a:t>
            </a:r>
            <a:r>
              <a:rPr sz="2800" spc="-75" dirty="0">
                <a:solidFill>
                  <a:srgbClr val="0070C0"/>
                </a:solidFill>
                <a:latin typeface="Times New Roman"/>
                <a:cs typeface="Times New Roman"/>
              </a:rPr>
              <a:t> </a:t>
            </a:r>
            <a:r>
              <a:rPr sz="2800" dirty="0">
                <a:solidFill>
                  <a:srgbClr val="0070C0"/>
                </a:solidFill>
                <a:latin typeface="Times New Roman"/>
                <a:cs typeface="Times New Roman"/>
              </a:rPr>
              <a:t>та</a:t>
            </a:r>
            <a:r>
              <a:rPr sz="2800" spc="-75" dirty="0">
                <a:solidFill>
                  <a:srgbClr val="0070C0"/>
                </a:solidFill>
                <a:latin typeface="Times New Roman"/>
                <a:cs typeface="Times New Roman"/>
              </a:rPr>
              <a:t> </a:t>
            </a:r>
            <a:r>
              <a:rPr sz="2800" spc="-25" dirty="0">
                <a:solidFill>
                  <a:srgbClr val="0070C0"/>
                </a:solidFill>
                <a:latin typeface="Times New Roman"/>
                <a:cs typeface="Times New Roman"/>
              </a:rPr>
              <a:t>віком</a:t>
            </a:r>
            <a:r>
              <a:rPr sz="2800" spc="-70" dirty="0">
                <a:solidFill>
                  <a:srgbClr val="0070C0"/>
                </a:solidFill>
                <a:latin typeface="Times New Roman"/>
                <a:cs typeface="Times New Roman"/>
              </a:rPr>
              <a:t> </a:t>
            </a:r>
            <a:r>
              <a:rPr sz="2800" dirty="0">
                <a:solidFill>
                  <a:srgbClr val="0070C0"/>
                </a:solidFill>
                <a:latin typeface="Times New Roman"/>
                <a:cs typeface="Times New Roman"/>
              </a:rPr>
              <a:t>до</a:t>
            </a:r>
            <a:r>
              <a:rPr sz="2800" spc="-55" dirty="0">
                <a:solidFill>
                  <a:srgbClr val="0070C0"/>
                </a:solidFill>
                <a:latin typeface="Times New Roman"/>
                <a:cs typeface="Times New Roman"/>
              </a:rPr>
              <a:t> </a:t>
            </a:r>
            <a:r>
              <a:rPr sz="2800" spc="-25" dirty="0">
                <a:solidFill>
                  <a:srgbClr val="0070C0"/>
                </a:solidFill>
                <a:latin typeface="Times New Roman"/>
                <a:cs typeface="Times New Roman"/>
              </a:rPr>
              <a:t>найближчого</a:t>
            </a:r>
            <a:r>
              <a:rPr sz="2800" spc="-50" dirty="0">
                <a:solidFill>
                  <a:srgbClr val="0070C0"/>
                </a:solidFill>
                <a:latin typeface="Times New Roman"/>
                <a:cs typeface="Times New Roman"/>
              </a:rPr>
              <a:t> </a:t>
            </a:r>
            <a:r>
              <a:rPr sz="2800" spc="-10" dirty="0">
                <a:solidFill>
                  <a:srgbClr val="0070C0"/>
                </a:solidFill>
                <a:latin typeface="Times New Roman"/>
                <a:cs typeface="Times New Roman"/>
              </a:rPr>
              <a:t>року.</a:t>
            </a:r>
            <a:endParaRPr sz="2800" dirty="0">
              <a:solidFill>
                <a:srgbClr val="0070C0"/>
              </a:solidFill>
              <a:latin typeface="Times New Roman"/>
              <a:cs typeface="Times New Roman"/>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6939" y="1804161"/>
            <a:ext cx="10246995" cy="3265804"/>
          </a:xfrm>
          <a:prstGeom prst="rect">
            <a:avLst/>
          </a:prstGeom>
        </p:spPr>
        <p:txBody>
          <a:bodyPr vert="horz" wrap="square" lIns="0" tIns="59690" rIns="0" bIns="0" rtlCol="0">
            <a:spAutoFit/>
          </a:bodyPr>
          <a:lstStyle/>
          <a:p>
            <a:pPr marL="12700" marR="5080" indent="537845">
              <a:lnSpc>
                <a:spcPts val="3030"/>
              </a:lnSpc>
              <a:spcBef>
                <a:spcPts val="470"/>
              </a:spcBef>
            </a:pPr>
            <a:r>
              <a:rPr sz="2800" spc="-30" dirty="0">
                <a:solidFill>
                  <a:srgbClr val="0070C0"/>
                </a:solidFill>
                <a:latin typeface="Times New Roman"/>
                <a:cs typeface="Times New Roman"/>
              </a:rPr>
              <a:t>Результати</a:t>
            </a:r>
            <a:r>
              <a:rPr sz="2800" spc="-85" dirty="0">
                <a:solidFill>
                  <a:srgbClr val="0070C0"/>
                </a:solidFill>
                <a:latin typeface="Times New Roman"/>
                <a:cs typeface="Times New Roman"/>
              </a:rPr>
              <a:t> </a:t>
            </a:r>
            <a:r>
              <a:rPr sz="2800" dirty="0">
                <a:solidFill>
                  <a:srgbClr val="0070C0"/>
                </a:solidFill>
                <a:latin typeface="Times New Roman"/>
                <a:cs typeface="Times New Roman"/>
              </a:rPr>
              <a:t>досліджень</a:t>
            </a:r>
            <a:r>
              <a:rPr sz="2800" spc="-110" dirty="0">
                <a:solidFill>
                  <a:srgbClr val="0070C0"/>
                </a:solidFill>
                <a:latin typeface="Times New Roman"/>
                <a:cs typeface="Times New Roman"/>
              </a:rPr>
              <a:t> </a:t>
            </a:r>
            <a:r>
              <a:rPr sz="2800" dirty="0">
                <a:solidFill>
                  <a:srgbClr val="0070C0"/>
                </a:solidFill>
                <a:latin typeface="Times New Roman"/>
                <a:cs typeface="Times New Roman"/>
              </a:rPr>
              <a:t>мають</a:t>
            </a:r>
            <a:r>
              <a:rPr sz="2800" spc="-85" dirty="0">
                <a:solidFill>
                  <a:srgbClr val="0070C0"/>
                </a:solidFill>
                <a:latin typeface="Times New Roman"/>
                <a:cs typeface="Times New Roman"/>
              </a:rPr>
              <a:t> </a:t>
            </a:r>
            <a:r>
              <a:rPr sz="2800" dirty="0">
                <a:solidFill>
                  <a:srgbClr val="0070C0"/>
                </a:solidFill>
                <a:latin typeface="Times New Roman"/>
                <a:cs typeface="Times New Roman"/>
              </a:rPr>
              <a:t>бути</a:t>
            </a:r>
            <a:r>
              <a:rPr sz="2800" spc="-95" dirty="0">
                <a:solidFill>
                  <a:srgbClr val="0070C0"/>
                </a:solidFill>
                <a:latin typeface="Times New Roman"/>
                <a:cs typeface="Times New Roman"/>
              </a:rPr>
              <a:t> </a:t>
            </a:r>
            <a:r>
              <a:rPr sz="2800" dirty="0">
                <a:solidFill>
                  <a:srgbClr val="0070C0"/>
                </a:solidFill>
                <a:latin typeface="Times New Roman"/>
                <a:cs typeface="Times New Roman"/>
              </a:rPr>
              <a:t>достовірними</a:t>
            </a:r>
            <a:r>
              <a:rPr sz="2800" spc="-95" dirty="0">
                <a:solidFill>
                  <a:srgbClr val="0070C0"/>
                </a:solidFill>
                <a:latin typeface="Times New Roman"/>
                <a:cs typeface="Times New Roman"/>
              </a:rPr>
              <a:t> </a:t>
            </a:r>
            <a:r>
              <a:rPr sz="2800" dirty="0">
                <a:solidFill>
                  <a:srgbClr val="0070C0"/>
                </a:solidFill>
                <a:latin typeface="Times New Roman"/>
                <a:cs typeface="Times New Roman"/>
              </a:rPr>
              <a:t>та</a:t>
            </a:r>
            <a:r>
              <a:rPr sz="2800" spc="-110" dirty="0">
                <a:solidFill>
                  <a:srgbClr val="0070C0"/>
                </a:solidFill>
                <a:latin typeface="Times New Roman"/>
                <a:cs typeface="Times New Roman"/>
              </a:rPr>
              <a:t> </a:t>
            </a:r>
            <a:r>
              <a:rPr sz="2800" dirty="0">
                <a:solidFill>
                  <a:srgbClr val="0070C0"/>
                </a:solidFill>
                <a:latin typeface="Times New Roman"/>
                <a:cs typeface="Times New Roman"/>
              </a:rPr>
              <a:t>такими,</a:t>
            </a:r>
            <a:r>
              <a:rPr sz="2800" spc="-65" dirty="0">
                <a:solidFill>
                  <a:srgbClr val="0070C0"/>
                </a:solidFill>
                <a:latin typeface="Times New Roman"/>
                <a:cs typeface="Times New Roman"/>
              </a:rPr>
              <a:t> </a:t>
            </a:r>
            <a:r>
              <a:rPr sz="2800" spc="-25" dirty="0">
                <a:solidFill>
                  <a:srgbClr val="0070C0"/>
                </a:solidFill>
                <a:latin typeface="Times New Roman"/>
                <a:cs typeface="Times New Roman"/>
              </a:rPr>
              <a:t>що </a:t>
            </a:r>
            <a:r>
              <a:rPr sz="2800" dirty="0">
                <a:solidFill>
                  <a:srgbClr val="0070C0"/>
                </a:solidFill>
                <a:latin typeface="Times New Roman"/>
                <a:cs typeface="Times New Roman"/>
              </a:rPr>
              <a:t>можуть</a:t>
            </a:r>
            <a:r>
              <a:rPr sz="2800" spc="-145" dirty="0">
                <a:solidFill>
                  <a:srgbClr val="0070C0"/>
                </a:solidFill>
                <a:latin typeface="Times New Roman"/>
                <a:cs typeface="Times New Roman"/>
              </a:rPr>
              <a:t> </a:t>
            </a:r>
            <a:r>
              <a:rPr sz="2800" dirty="0">
                <a:solidFill>
                  <a:srgbClr val="0070C0"/>
                </a:solidFill>
                <a:latin typeface="Times New Roman"/>
                <a:cs typeface="Times New Roman"/>
              </a:rPr>
              <a:t>бути</a:t>
            </a:r>
            <a:r>
              <a:rPr sz="2800" spc="-150" dirty="0">
                <a:solidFill>
                  <a:srgbClr val="0070C0"/>
                </a:solidFill>
                <a:latin typeface="Times New Roman"/>
                <a:cs typeface="Times New Roman"/>
              </a:rPr>
              <a:t> </a:t>
            </a:r>
            <a:r>
              <a:rPr sz="2800" spc="-10" dirty="0">
                <a:solidFill>
                  <a:srgbClr val="0070C0"/>
                </a:solidFill>
                <a:latin typeface="Times New Roman"/>
                <a:cs typeface="Times New Roman"/>
              </a:rPr>
              <a:t>узагальнені.</a:t>
            </a:r>
            <a:endParaRPr sz="2800" dirty="0">
              <a:solidFill>
                <a:srgbClr val="0070C0"/>
              </a:solidFill>
              <a:latin typeface="Times New Roman"/>
              <a:cs typeface="Times New Roman"/>
            </a:endParaRPr>
          </a:p>
          <a:p>
            <a:pPr marL="12700" marR="12700" indent="537845">
              <a:lnSpc>
                <a:spcPts val="3020"/>
              </a:lnSpc>
              <a:spcBef>
                <a:spcPts val="1005"/>
              </a:spcBef>
            </a:pPr>
            <a:r>
              <a:rPr sz="2800" spc="-10" dirty="0">
                <a:solidFill>
                  <a:srgbClr val="0070C0"/>
                </a:solidFill>
                <a:latin typeface="Times New Roman"/>
                <a:cs typeface="Times New Roman"/>
              </a:rPr>
              <a:t>Необхідно</a:t>
            </a:r>
            <a:r>
              <a:rPr sz="2800" spc="-135" dirty="0">
                <a:solidFill>
                  <a:srgbClr val="0070C0"/>
                </a:solidFill>
                <a:latin typeface="Times New Roman"/>
                <a:cs typeface="Times New Roman"/>
              </a:rPr>
              <a:t> </a:t>
            </a:r>
            <a:r>
              <a:rPr sz="2800" dirty="0">
                <a:solidFill>
                  <a:srgbClr val="0070C0"/>
                </a:solidFill>
                <a:latin typeface="Times New Roman"/>
                <a:cs typeface="Times New Roman"/>
              </a:rPr>
              <a:t>розрізняти</a:t>
            </a:r>
            <a:r>
              <a:rPr sz="2800" spc="-135" dirty="0">
                <a:solidFill>
                  <a:srgbClr val="0070C0"/>
                </a:solidFill>
                <a:latin typeface="Times New Roman"/>
                <a:cs typeface="Times New Roman"/>
              </a:rPr>
              <a:t> </a:t>
            </a:r>
            <a:r>
              <a:rPr sz="2800" b="1" i="1" spc="-10" dirty="0">
                <a:solidFill>
                  <a:srgbClr val="0070C0"/>
                </a:solidFill>
                <a:latin typeface="Times New Roman"/>
                <a:cs typeface="Times New Roman"/>
              </a:rPr>
              <a:t>систематичніта</a:t>
            </a:r>
            <a:r>
              <a:rPr sz="2800" b="1" i="1" spc="-120" dirty="0">
                <a:solidFill>
                  <a:srgbClr val="0070C0"/>
                </a:solidFill>
                <a:latin typeface="Times New Roman"/>
                <a:cs typeface="Times New Roman"/>
              </a:rPr>
              <a:t> </a:t>
            </a:r>
            <a:r>
              <a:rPr sz="2800" b="1" i="1" spc="-10" dirty="0">
                <a:solidFill>
                  <a:srgbClr val="0070C0"/>
                </a:solidFill>
                <a:latin typeface="Times New Roman"/>
                <a:cs typeface="Times New Roman"/>
              </a:rPr>
              <a:t>випадкові</a:t>
            </a:r>
            <a:r>
              <a:rPr sz="2800" b="1" i="1" spc="-110" dirty="0">
                <a:solidFill>
                  <a:srgbClr val="0070C0"/>
                </a:solidFill>
                <a:latin typeface="Times New Roman"/>
                <a:cs typeface="Times New Roman"/>
              </a:rPr>
              <a:t> </a:t>
            </a:r>
            <a:r>
              <a:rPr sz="2800" b="1" i="1" dirty="0">
                <a:solidFill>
                  <a:srgbClr val="0070C0"/>
                </a:solidFill>
                <a:latin typeface="Times New Roman"/>
                <a:cs typeface="Times New Roman"/>
              </a:rPr>
              <a:t>похибки</a:t>
            </a:r>
            <a:r>
              <a:rPr sz="2800" b="1" i="1" spc="-114" dirty="0">
                <a:solidFill>
                  <a:srgbClr val="0070C0"/>
                </a:solidFill>
                <a:latin typeface="Times New Roman"/>
                <a:cs typeface="Times New Roman"/>
              </a:rPr>
              <a:t> </a:t>
            </a:r>
            <a:r>
              <a:rPr sz="2800" b="1" i="1" spc="-25" dirty="0">
                <a:solidFill>
                  <a:srgbClr val="0070C0"/>
                </a:solidFill>
                <a:latin typeface="Times New Roman"/>
                <a:cs typeface="Times New Roman"/>
              </a:rPr>
              <a:t>та </a:t>
            </a:r>
            <a:r>
              <a:rPr sz="2800" b="1" i="1" dirty="0">
                <a:solidFill>
                  <a:srgbClr val="0070C0"/>
                </a:solidFill>
                <a:latin typeface="Times New Roman"/>
                <a:cs typeface="Times New Roman"/>
              </a:rPr>
              <a:t>знати</a:t>
            </a:r>
            <a:r>
              <a:rPr sz="2800" b="1" i="1" spc="-135" dirty="0">
                <a:solidFill>
                  <a:srgbClr val="0070C0"/>
                </a:solidFill>
                <a:latin typeface="Times New Roman"/>
                <a:cs typeface="Times New Roman"/>
              </a:rPr>
              <a:t> </a:t>
            </a:r>
            <a:r>
              <a:rPr sz="2800" b="1" i="1" dirty="0">
                <a:solidFill>
                  <a:srgbClr val="0070C0"/>
                </a:solidFill>
                <a:latin typeface="Times New Roman"/>
                <a:cs typeface="Times New Roman"/>
              </a:rPr>
              <a:t>причини</a:t>
            </a:r>
            <a:r>
              <a:rPr sz="2800" b="1" i="1" spc="-105" dirty="0">
                <a:solidFill>
                  <a:srgbClr val="0070C0"/>
                </a:solidFill>
                <a:latin typeface="Times New Roman"/>
                <a:cs typeface="Times New Roman"/>
              </a:rPr>
              <a:t> </a:t>
            </a:r>
            <a:r>
              <a:rPr sz="2800" b="1" i="1" dirty="0">
                <a:solidFill>
                  <a:srgbClr val="0070C0"/>
                </a:solidFill>
                <a:latin typeface="Times New Roman"/>
                <a:cs typeface="Times New Roman"/>
              </a:rPr>
              <a:t>виникнення</a:t>
            </a:r>
            <a:r>
              <a:rPr sz="2800" b="1" i="1" spc="-114" dirty="0">
                <a:solidFill>
                  <a:srgbClr val="0070C0"/>
                </a:solidFill>
                <a:latin typeface="Times New Roman"/>
                <a:cs typeface="Times New Roman"/>
              </a:rPr>
              <a:t> </a:t>
            </a:r>
            <a:r>
              <a:rPr sz="2800" b="1" i="1" spc="-10" dirty="0">
                <a:solidFill>
                  <a:srgbClr val="0070C0"/>
                </a:solidFill>
                <a:latin typeface="Times New Roman"/>
                <a:cs typeface="Times New Roman"/>
              </a:rPr>
              <a:t>систематичних</a:t>
            </a:r>
            <a:r>
              <a:rPr sz="2800" b="1" i="1" spc="-110" dirty="0">
                <a:solidFill>
                  <a:srgbClr val="0070C0"/>
                </a:solidFill>
                <a:latin typeface="Times New Roman"/>
                <a:cs typeface="Times New Roman"/>
              </a:rPr>
              <a:t> </a:t>
            </a:r>
            <a:r>
              <a:rPr sz="2800" b="1" i="1" spc="-10" dirty="0">
                <a:solidFill>
                  <a:srgbClr val="0070C0"/>
                </a:solidFill>
                <a:latin typeface="Times New Roman"/>
                <a:cs typeface="Times New Roman"/>
              </a:rPr>
              <a:t>похибок:</a:t>
            </a:r>
            <a:endParaRPr sz="2800" dirty="0">
              <a:solidFill>
                <a:srgbClr val="0070C0"/>
              </a:solidFill>
              <a:latin typeface="Times New Roman"/>
              <a:cs typeface="Times New Roman"/>
            </a:endParaRPr>
          </a:p>
          <a:p>
            <a:pPr marL="550545" marR="751840">
              <a:lnSpc>
                <a:spcPts val="4020"/>
              </a:lnSpc>
              <a:spcBef>
                <a:spcPts val="210"/>
              </a:spcBef>
            </a:pPr>
            <a:r>
              <a:rPr sz="2800" dirty="0">
                <a:solidFill>
                  <a:srgbClr val="0070C0"/>
                </a:solidFill>
                <a:latin typeface="Times New Roman"/>
                <a:cs typeface="Times New Roman"/>
              </a:rPr>
              <a:t>порушення</a:t>
            </a:r>
            <a:r>
              <a:rPr sz="2800" spc="-125" dirty="0">
                <a:solidFill>
                  <a:srgbClr val="0070C0"/>
                </a:solidFill>
                <a:latin typeface="Times New Roman"/>
                <a:cs typeface="Times New Roman"/>
              </a:rPr>
              <a:t> </a:t>
            </a:r>
            <a:r>
              <a:rPr sz="2800" dirty="0">
                <a:solidFill>
                  <a:srgbClr val="0070C0"/>
                </a:solidFill>
                <a:latin typeface="Times New Roman"/>
                <a:cs typeface="Times New Roman"/>
              </a:rPr>
              <a:t>правил</a:t>
            </a:r>
            <a:r>
              <a:rPr sz="2800" spc="-114" dirty="0">
                <a:solidFill>
                  <a:srgbClr val="0070C0"/>
                </a:solidFill>
                <a:latin typeface="Times New Roman"/>
                <a:cs typeface="Times New Roman"/>
              </a:rPr>
              <a:t> </a:t>
            </a:r>
            <a:r>
              <a:rPr sz="2800" spc="-10" dirty="0">
                <a:solidFill>
                  <a:srgbClr val="0070C0"/>
                </a:solidFill>
                <a:latin typeface="Times New Roman"/>
                <a:cs typeface="Times New Roman"/>
              </a:rPr>
              <a:t>формування</a:t>
            </a:r>
            <a:r>
              <a:rPr sz="2800" spc="-105" dirty="0">
                <a:solidFill>
                  <a:srgbClr val="0070C0"/>
                </a:solidFill>
                <a:latin typeface="Times New Roman"/>
                <a:cs typeface="Times New Roman"/>
              </a:rPr>
              <a:t> </a:t>
            </a:r>
            <a:r>
              <a:rPr sz="2800" dirty="0">
                <a:solidFill>
                  <a:srgbClr val="0070C0"/>
                </a:solidFill>
                <a:latin typeface="Times New Roman"/>
                <a:cs typeface="Times New Roman"/>
              </a:rPr>
              <a:t>вибірок</a:t>
            </a:r>
            <a:r>
              <a:rPr sz="2800" spc="-120" dirty="0">
                <a:solidFill>
                  <a:srgbClr val="0070C0"/>
                </a:solidFill>
                <a:latin typeface="Times New Roman"/>
                <a:cs typeface="Times New Roman"/>
              </a:rPr>
              <a:t> </a:t>
            </a:r>
            <a:r>
              <a:rPr sz="2800" spc="-10" dirty="0">
                <a:solidFill>
                  <a:srgbClr val="0070C0"/>
                </a:solidFill>
                <a:latin typeface="Times New Roman"/>
                <a:cs typeface="Times New Roman"/>
              </a:rPr>
              <a:t>(похибка</a:t>
            </a:r>
            <a:r>
              <a:rPr sz="2800" spc="-130" dirty="0">
                <a:solidFill>
                  <a:srgbClr val="0070C0"/>
                </a:solidFill>
                <a:latin typeface="Times New Roman"/>
                <a:cs typeface="Times New Roman"/>
              </a:rPr>
              <a:t> </a:t>
            </a:r>
            <a:r>
              <a:rPr sz="2800" spc="-10" dirty="0">
                <a:solidFill>
                  <a:srgbClr val="0070C0"/>
                </a:solidFill>
                <a:latin typeface="Times New Roman"/>
                <a:cs typeface="Times New Roman"/>
              </a:rPr>
              <a:t>відбору), похибка</a:t>
            </a:r>
            <a:r>
              <a:rPr sz="2800" spc="-130" dirty="0">
                <a:solidFill>
                  <a:srgbClr val="0070C0"/>
                </a:solidFill>
                <a:latin typeface="Times New Roman"/>
                <a:cs typeface="Times New Roman"/>
              </a:rPr>
              <a:t> </a:t>
            </a:r>
            <a:r>
              <a:rPr sz="2800" spc="-10" dirty="0">
                <a:solidFill>
                  <a:srgbClr val="0070C0"/>
                </a:solidFill>
                <a:latin typeface="Times New Roman"/>
                <a:cs typeface="Times New Roman"/>
              </a:rPr>
              <a:t>вимірювання,</a:t>
            </a:r>
            <a:endParaRPr sz="2800" dirty="0">
              <a:solidFill>
                <a:srgbClr val="0070C0"/>
              </a:solidFill>
              <a:latin typeface="Times New Roman"/>
              <a:cs typeface="Times New Roman"/>
            </a:endParaRPr>
          </a:p>
          <a:p>
            <a:pPr marL="550545">
              <a:lnSpc>
                <a:spcPct val="100000"/>
              </a:lnSpc>
              <a:spcBef>
                <a:spcPts val="425"/>
              </a:spcBef>
            </a:pPr>
            <a:r>
              <a:rPr sz="2800" dirty="0">
                <a:solidFill>
                  <a:srgbClr val="0070C0"/>
                </a:solidFill>
                <a:latin typeface="Times New Roman"/>
                <a:cs typeface="Times New Roman"/>
              </a:rPr>
              <a:t>вплив</a:t>
            </a:r>
            <a:r>
              <a:rPr sz="2800" spc="-100" dirty="0">
                <a:solidFill>
                  <a:srgbClr val="0070C0"/>
                </a:solidFill>
                <a:latin typeface="Times New Roman"/>
                <a:cs typeface="Times New Roman"/>
              </a:rPr>
              <a:t> </a:t>
            </a:r>
            <a:r>
              <a:rPr sz="2800" spc="-10" dirty="0">
                <a:solidFill>
                  <a:srgbClr val="0070C0"/>
                </a:solidFill>
                <a:latin typeface="Times New Roman"/>
                <a:cs typeface="Times New Roman"/>
              </a:rPr>
              <a:t>неврахованих</a:t>
            </a:r>
            <a:r>
              <a:rPr sz="2800" spc="-105" dirty="0">
                <a:solidFill>
                  <a:srgbClr val="0070C0"/>
                </a:solidFill>
                <a:latin typeface="Times New Roman"/>
                <a:cs typeface="Times New Roman"/>
              </a:rPr>
              <a:t> </a:t>
            </a:r>
            <a:r>
              <a:rPr sz="2800" spc="-10" dirty="0">
                <a:solidFill>
                  <a:srgbClr val="0070C0"/>
                </a:solidFill>
                <a:latin typeface="Times New Roman"/>
                <a:cs typeface="Times New Roman"/>
              </a:rPr>
              <a:t>факторів.</a:t>
            </a:r>
            <a:endParaRPr sz="2800" dirty="0">
              <a:solidFill>
                <a:srgbClr val="0070C0"/>
              </a:solidFill>
              <a:latin typeface="Times New Roman"/>
              <a:cs typeface="Times New Roman"/>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4400" y="457200"/>
            <a:ext cx="10365105" cy="3974465"/>
          </a:xfrm>
          <a:prstGeom prst="rect">
            <a:avLst/>
          </a:prstGeom>
        </p:spPr>
        <p:txBody>
          <a:bodyPr vert="horz" wrap="square" lIns="0" tIns="92075" rIns="0" bIns="0" rtlCol="0">
            <a:spAutoFit/>
          </a:bodyPr>
          <a:lstStyle/>
          <a:p>
            <a:pPr marL="12700" marR="9525" indent="542290" algn="just">
              <a:lnSpc>
                <a:spcPct val="80000"/>
              </a:lnSpc>
              <a:spcBef>
                <a:spcPts val="725"/>
              </a:spcBef>
            </a:pPr>
            <a:r>
              <a:rPr sz="2600" dirty="0">
                <a:solidFill>
                  <a:srgbClr val="0070C0"/>
                </a:solidFill>
                <a:latin typeface="Times New Roman"/>
                <a:cs typeface="Times New Roman"/>
              </a:rPr>
              <a:t>Статистична</a:t>
            </a:r>
            <a:r>
              <a:rPr sz="2600" spc="-25" dirty="0">
                <a:solidFill>
                  <a:srgbClr val="0070C0"/>
                </a:solidFill>
                <a:latin typeface="Times New Roman"/>
                <a:cs typeface="Times New Roman"/>
              </a:rPr>
              <a:t> </a:t>
            </a:r>
            <a:r>
              <a:rPr sz="2600" dirty="0">
                <a:solidFill>
                  <a:srgbClr val="0070C0"/>
                </a:solidFill>
                <a:latin typeface="Times New Roman"/>
                <a:cs typeface="Times New Roman"/>
              </a:rPr>
              <a:t>інформація,</a:t>
            </a:r>
            <a:r>
              <a:rPr sz="2600" spc="-15" dirty="0">
                <a:solidFill>
                  <a:srgbClr val="0070C0"/>
                </a:solidFill>
                <a:latin typeface="Times New Roman"/>
                <a:cs typeface="Times New Roman"/>
              </a:rPr>
              <a:t> </a:t>
            </a:r>
            <a:r>
              <a:rPr sz="2600" dirty="0">
                <a:solidFill>
                  <a:srgbClr val="0070C0"/>
                </a:solidFill>
                <a:latin typeface="Times New Roman"/>
                <a:cs typeface="Times New Roman"/>
              </a:rPr>
              <a:t>отримана</a:t>
            </a:r>
            <a:r>
              <a:rPr sz="2600" spc="-20" dirty="0">
                <a:solidFill>
                  <a:srgbClr val="0070C0"/>
                </a:solidFill>
                <a:latin typeface="Times New Roman"/>
                <a:cs typeface="Times New Roman"/>
              </a:rPr>
              <a:t> </a:t>
            </a:r>
            <a:r>
              <a:rPr sz="2600" dirty="0">
                <a:solidFill>
                  <a:srgbClr val="0070C0"/>
                </a:solidFill>
                <a:latin typeface="Times New Roman"/>
                <a:cs typeface="Times New Roman"/>
              </a:rPr>
              <a:t>в</a:t>
            </a:r>
            <a:r>
              <a:rPr sz="2600" spc="-25" dirty="0">
                <a:solidFill>
                  <a:srgbClr val="0070C0"/>
                </a:solidFill>
                <a:latin typeface="Times New Roman"/>
                <a:cs typeface="Times New Roman"/>
              </a:rPr>
              <a:t> </a:t>
            </a:r>
            <a:r>
              <a:rPr sz="2600" dirty="0">
                <a:solidFill>
                  <a:srgbClr val="0070C0"/>
                </a:solidFill>
                <a:latin typeface="Times New Roman"/>
                <a:cs typeface="Times New Roman"/>
              </a:rPr>
              <a:t>ході</a:t>
            </a:r>
            <a:r>
              <a:rPr sz="2600" spc="-15" dirty="0">
                <a:solidFill>
                  <a:srgbClr val="0070C0"/>
                </a:solidFill>
                <a:latin typeface="Times New Roman"/>
                <a:cs typeface="Times New Roman"/>
              </a:rPr>
              <a:t> </a:t>
            </a:r>
            <a:r>
              <a:rPr sz="2600" dirty="0">
                <a:solidFill>
                  <a:srgbClr val="0070C0"/>
                </a:solidFill>
                <a:latin typeface="Times New Roman"/>
                <a:cs typeface="Times New Roman"/>
              </a:rPr>
              <a:t>статистичного</a:t>
            </a:r>
            <a:r>
              <a:rPr sz="2600" spc="-15" dirty="0">
                <a:solidFill>
                  <a:srgbClr val="0070C0"/>
                </a:solidFill>
                <a:latin typeface="Times New Roman"/>
                <a:cs typeface="Times New Roman"/>
              </a:rPr>
              <a:t> </a:t>
            </a:r>
            <a:r>
              <a:rPr sz="2600" spc="-10" dirty="0">
                <a:solidFill>
                  <a:srgbClr val="0070C0"/>
                </a:solidFill>
                <a:latin typeface="Times New Roman"/>
                <a:cs typeface="Times New Roman"/>
              </a:rPr>
              <a:t>опитування, </a:t>
            </a:r>
            <a:r>
              <a:rPr sz="2600" dirty="0">
                <a:solidFill>
                  <a:srgbClr val="0070C0"/>
                </a:solidFill>
                <a:latin typeface="Times New Roman"/>
                <a:cs typeface="Times New Roman"/>
              </a:rPr>
              <a:t>є</a:t>
            </a:r>
            <a:r>
              <a:rPr sz="2600" spc="-90" dirty="0">
                <a:solidFill>
                  <a:srgbClr val="0070C0"/>
                </a:solidFill>
                <a:latin typeface="Times New Roman"/>
                <a:cs typeface="Times New Roman"/>
              </a:rPr>
              <a:t> </a:t>
            </a:r>
            <a:r>
              <a:rPr sz="2600" dirty="0">
                <a:solidFill>
                  <a:srgbClr val="0070C0"/>
                </a:solidFill>
                <a:latin typeface="Times New Roman"/>
                <a:cs typeface="Times New Roman"/>
              </a:rPr>
              <a:t>сукупністю</a:t>
            </a:r>
            <a:r>
              <a:rPr sz="2600" spc="-100" dirty="0">
                <a:solidFill>
                  <a:srgbClr val="0070C0"/>
                </a:solidFill>
                <a:latin typeface="Times New Roman"/>
                <a:cs typeface="Times New Roman"/>
              </a:rPr>
              <a:t> </a:t>
            </a:r>
            <a:r>
              <a:rPr sz="2600" dirty="0">
                <a:solidFill>
                  <a:srgbClr val="0070C0"/>
                </a:solidFill>
                <a:latin typeface="Times New Roman"/>
                <a:cs typeface="Times New Roman"/>
              </a:rPr>
              <a:t>статистичних</a:t>
            </a:r>
            <a:r>
              <a:rPr sz="2600" spc="-95" dirty="0">
                <a:solidFill>
                  <a:srgbClr val="0070C0"/>
                </a:solidFill>
                <a:latin typeface="Times New Roman"/>
                <a:cs typeface="Times New Roman"/>
              </a:rPr>
              <a:t> </a:t>
            </a:r>
            <a:r>
              <a:rPr sz="2600" spc="-10" dirty="0">
                <a:solidFill>
                  <a:srgbClr val="0070C0"/>
                </a:solidFill>
                <a:latin typeface="Times New Roman"/>
                <a:cs typeface="Times New Roman"/>
              </a:rPr>
              <a:t>показників.</a:t>
            </a:r>
            <a:endParaRPr sz="2600" dirty="0">
              <a:solidFill>
                <a:srgbClr val="0070C0"/>
              </a:solidFill>
              <a:latin typeface="Times New Roman"/>
              <a:cs typeface="Times New Roman"/>
            </a:endParaRPr>
          </a:p>
          <a:p>
            <a:pPr marL="12700" marR="10160" indent="542290" algn="just">
              <a:lnSpc>
                <a:spcPts val="2500"/>
              </a:lnSpc>
              <a:spcBef>
                <a:spcPts val="990"/>
              </a:spcBef>
            </a:pPr>
            <a:r>
              <a:rPr sz="2600" b="1" dirty="0">
                <a:solidFill>
                  <a:srgbClr val="0070C0"/>
                </a:solidFill>
                <a:latin typeface="Times New Roman"/>
                <a:cs typeface="Times New Roman"/>
              </a:rPr>
              <a:t>Статистичний</a:t>
            </a:r>
            <a:r>
              <a:rPr sz="2600" b="1" spc="250" dirty="0">
                <a:solidFill>
                  <a:srgbClr val="0070C0"/>
                </a:solidFill>
                <a:latin typeface="Times New Roman"/>
                <a:cs typeface="Times New Roman"/>
              </a:rPr>
              <a:t>   </a:t>
            </a:r>
            <a:r>
              <a:rPr sz="2600" b="1" dirty="0">
                <a:solidFill>
                  <a:srgbClr val="0070C0"/>
                </a:solidFill>
                <a:latin typeface="Times New Roman"/>
                <a:cs typeface="Times New Roman"/>
              </a:rPr>
              <a:t>показники</a:t>
            </a:r>
            <a:r>
              <a:rPr sz="2600" b="1" spc="250" dirty="0">
                <a:solidFill>
                  <a:srgbClr val="0070C0"/>
                </a:solidFill>
                <a:latin typeface="Times New Roman"/>
                <a:cs typeface="Times New Roman"/>
              </a:rPr>
              <a:t>   </a:t>
            </a:r>
            <a:r>
              <a:rPr sz="2600" dirty="0">
                <a:solidFill>
                  <a:srgbClr val="0070C0"/>
                </a:solidFill>
                <a:latin typeface="Times New Roman"/>
                <a:cs typeface="Times New Roman"/>
              </a:rPr>
              <a:t>є</a:t>
            </a:r>
            <a:r>
              <a:rPr sz="2600" spc="260" dirty="0">
                <a:solidFill>
                  <a:srgbClr val="0070C0"/>
                </a:solidFill>
                <a:latin typeface="Times New Roman"/>
                <a:cs typeface="Times New Roman"/>
              </a:rPr>
              <a:t>   </a:t>
            </a:r>
            <a:r>
              <a:rPr sz="2600" dirty="0">
                <a:solidFill>
                  <a:srgbClr val="0070C0"/>
                </a:solidFill>
                <a:latin typeface="Times New Roman"/>
                <a:cs typeface="Times New Roman"/>
              </a:rPr>
              <a:t>однією</a:t>
            </a:r>
            <a:r>
              <a:rPr sz="2600" spc="260" dirty="0">
                <a:solidFill>
                  <a:srgbClr val="0070C0"/>
                </a:solidFill>
                <a:latin typeface="Times New Roman"/>
                <a:cs typeface="Times New Roman"/>
              </a:rPr>
              <a:t>   </a:t>
            </a:r>
            <a:r>
              <a:rPr sz="2600" dirty="0">
                <a:solidFill>
                  <a:srgbClr val="0070C0"/>
                </a:solidFill>
                <a:latin typeface="Times New Roman"/>
                <a:cs typeface="Times New Roman"/>
              </a:rPr>
              <a:t>з</a:t>
            </a:r>
            <a:r>
              <a:rPr sz="2600" spc="260" dirty="0">
                <a:solidFill>
                  <a:srgbClr val="0070C0"/>
                </a:solidFill>
                <a:latin typeface="Times New Roman"/>
                <a:cs typeface="Times New Roman"/>
              </a:rPr>
              <a:t>   </a:t>
            </a:r>
            <a:r>
              <a:rPr sz="2600" dirty="0">
                <a:solidFill>
                  <a:srgbClr val="0070C0"/>
                </a:solidFill>
                <a:latin typeface="Times New Roman"/>
                <a:cs typeface="Times New Roman"/>
              </a:rPr>
              <a:t>основних</a:t>
            </a:r>
            <a:r>
              <a:rPr sz="2600" spc="260" dirty="0">
                <a:solidFill>
                  <a:srgbClr val="0070C0"/>
                </a:solidFill>
                <a:latin typeface="Times New Roman"/>
                <a:cs typeface="Times New Roman"/>
              </a:rPr>
              <a:t>   </a:t>
            </a:r>
            <a:r>
              <a:rPr sz="2600" spc="-10" dirty="0">
                <a:solidFill>
                  <a:srgbClr val="0070C0"/>
                </a:solidFill>
                <a:latin typeface="Times New Roman"/>
                <a:cs typeface="Times New Roman"/>
              </a:rPr>
              <a:t>категорій </a:t>
            </a:r>
            <a:r>
              <a:rPr sz="2600" dirty="0">
                <a:solidFill>
                  <a:srgbClr val="0070C0"/>
                </a:solidFill>
                <a:latin typeface="Times New Roman"/>
                <a:cs typeface="Times New Roman"/>
              </a:rPr>
              <a:t>статистики,</a:t>
            </a:r>
            <a:r>
              <a:rPr sz="2600" spc="20" dirty="0">
                <a:solidFill>
                  <a:srgbClr val="0070C0"/>
                </a:solidFill>
                <a:latin typeface="Times New Roman"/>
                <a:cs typeface="Times New Roman"/>
              </a:rPr>
              <a:t> </a:t>
            </a:r>
            <a:r>
              <a:rPr sz="2600" dirty="0">
                <a:solidFill>
                  <a:srgbClr val="0070C0"/>
                </a:solidFill>
                <a:latin typeface="Times New Roman"/>
                <a:cs typeface="Times New Roman"/>
              </a:rPr>
              <a:t>що</a:t>
            </a:r>
            <a:r>
              <a:rPr sz="2600" spc="35" dirty="0">
                <a:solidFill>
                  <a:srgbClr val="0070C0"/>
                </a:solidFill>
                <a:latin typeface="Times New Roman"/>
                <a:cs typeface="Times New Roman"/>
              </a:rPr>
              <a:t> </a:t>
            </a:r>
            <a:r>
              <a:rPr sz="2600" spc="-10" dirty="0">
                <a:solidFill>
                  <a:srgbClr val="0070C0"/>
                </a:solidFill>
                <a:latin typeface="Times New Roman"/>
                <a:cs typeface="Times New Roman"/>
              </a:rPr>
              <a:t>характеризують</a:t>
            </a:r>
            <a:r>
              <a:rPr sz="2600" spc="25" dirty="0">
                <a:solidFill>
                  <a:srgbClr val="0070C0"/>
                </a:solidFill>
                <a:latin typeface="Times New Roman"/>
                <a:cs typeface="Times New Roman"/>
              </a:rPr>
              <a:t> </a:t>
            </a:r>
            <a:r>
              <a:rPr sz="2600" dirty="0">
                <a:solidFill>
                  <a:srgbClr val="0070C0"/>
                </a:solidFill>
                <a:latin typeface="Times New Roman"/>
                <a:cs typeface="Times New Roman"/>
              </a:rPr>
              <a:t>явища</a:t>
            </a:r>
            <a:r>
              <a:rPr sz="2600" spc="20" dirty="0">
                <a:solidFill>
                  <a:srgbClr val="0070C0"/>
                </a:solidFill>
                <a:latin typeface="Times New Roman"/>
                <a:cs typeface="Times New Roman"/>
              </a:rPr>
              <a:t> </a:t>
            </a:r>
            <a:r>
              <a:rPr sz="2600" dirty="0">
                <a:solidFill>
                  <a:srgbClr val="0070C0"/>
                </a:solidFill>
                <a:latin typeface="Times New Roman"/>
                <a:cs typeface="Times New Roman"/>
              </a:rPr>
              <a:t>та</a:t>
            </a:r>
            <a:r>
              <a:rPr sz="2600" spc="15" dirty="0">
                <a:solidFill>
                  <a:srgbClr val="0070C0"/>
                </a:solidFill>
                <a:latin typeface="Times New Roman"/>
                <a:cs typeface="Times New Roman"/>
              </a:rPr>
              <a:t> </a:t>
            </a:r>
            <a:r>
              <a:rPr sz="2600" dirty="0">
                <a:solidFill>
                  <a:srgbClr val="0070C0"/>
                </a:solidFill>
                <a:latin typeface="Times New Roman"/>
                <a:cs typeface="Times New Roman"/>
              </a:rPr>
              <a:t>процеси</a:t>
            </a:r>
            <a:r>
              <a:rPr sz="2600" spc="10" dirty="0">
                <a:solidFill>
                  <a:srgbClr val="0070C0"/>
                </a:solidFill>
                <a:latin typeface="Times New Roman"/>
                <a:cs typeface="Times New Roman"/>
              </a:rPr>
              <a:t> </a:t>
            </a:r>
            <a:r>
              <a:rPr sz="2600" dirty="0">
                <a:solidFill>
                  <a:srgbClr val="0070C0"/>
                </a:solidFill>
                <a:latin typeface="Times New Roman"/>
                <a:cs typeface="Times New Roman"/>
              </a:rPr>
              <a:t>у</a:t>
            </a:r>
            <a:r>
              <a:rPr sz="2600" spc="35" dirty="0">
                <a:solidFill>
                  <a:srgbClr val="0070C0"/>
                </a:solidFill>
                <a:latin typeface="Times New Roman"/>
                <a:cs typeface="Times New Roman"/>
              </a:rPr>
              <a:t> </a:t>
            </a:r>
            <a:r>
              <a:rPr sz="2600" dirty="0">
                <a:solidFill>
                  <a:srgbClr val="0070C0"/>
                </a:solidFill>
                <a:latin typeface="Times New Roman"/>
                <a:cs typeface="Times New Roman"/>
              </a:rPr>
              <a:t>поєднанні</a:t>
            </a:r>
            <a:r>
              <a:rPr sz="2600" spc="30" dirty="0">
                <a:solidFill>
                  <a:srgbClr val="0070C0"/>
                </a:solidFill>
                <a:latin typeface="Times New Roman"/>
                <a:cs typeface="Times New Roman"/>
              </a:rPr>
              <a:t> </a:t>
            </a:r>
            <a:r>
              <a:rPr sz="2600" spc="-10" dirty="0">
                <a:solidFill>
                  <a:srgbClr val="0070C0"/>
                </a:solidFill>
                <a:latin typeface="Times New Roman"/>
                <a:cs typeface="Times New Roman"/>
              </a:rPr>
              <a:t>кількісної </a:t>
            </a:r>
            <a:r>
              <a:rPr sz="2600" dirty="0">
                <a:solidFill>
                  <a:srgbClr val="0070C0"/>
                </a:solidFill>
                <a:latin typeface="Times New Roman"/>
                <a:cs typeface="Times New Roman"/>
              </a:rPr>
              <a:t>та</a:t>
            </a:r>
            <a:r>
              <a:rPr sz="2600" spc="-10" dirty="0">
                <a:solidFill>
                  <a:srgbClr val="0070C0"/>
                </a:solidFill>
                <a:latin typeface="Times New Roman"/>
                <a:cs typeface="Times New Roman"/>
              </a:rPr>
              <a:t> </a:t>
            </a:r>
            <a:r>
              <a:rPr sz="2600" dirty="0">
                <a:solidFill>
                  <a:srgbClr val="0070C0"/>
                </a:solidFill>
                <a:latin typeface="Times New Roman"/>
                <a:cs typeface="Times New Roman"/>
              </a:rPr>
              <a:t>якісної</a:t>
            </a:r>
            <a:r>
              <a:rPr sz="2600" spc="10" dirty="0">
                <a:solidFill>
                  <a:srgbClr val="0070C0"/>
                </a:solidFill>
                <a:latin typeface="Times New Roman"/>
                <a:cs typeface="Times New Roman"/>
              </a:rPr>
              <a:t> </a:t>
            </a:r>
            <a:r>
              <a:rPr sz="2600" spc="-10" dirty="0">
                <a:solidFill>
                  <a:srgbClr val="0070C0"/>
                </a:solidFill>
                <a:latin typeface="Times New Roman"/>
                <a:cs typeface="Times New Roman"/>
              </a:rPr>
              <a:t>складових.</a:t>
            </a:r>
            <a:endParaRPr sz="2600" dirty="0">
              <a:solidFill>
                <a:srgbClr val="0070C0"/>
              </a:solidFill>
              <a:latin typeface="Times New Roman"/>
              <a:cs typeface="Times New Roman"/>
            </a:endParaRPr>
          </a:p>
          <a:p>
            <a:pPr marL="12700" marR="5080" indent="542290" algn="just">
              <a:lnSpc>
                <a:spcPts val="2500"/>
              </a:lnSpc>
              <a:spcBef>
                <a:spcPts val="985"/>
              </a:spcBef>
            </a:pPr>
            <a:r>
              <a:rPr sz="2600" spc="-60" dirty="0">
                <a:solidFill>
                  <a:srgbClr val="0070C0"/>
                </a:solidFill>
                <a:latin typeface="Times New Roman"/>
                <a:cs typeface="Times New Roman"/>
              </a:rPr>
              <a:t>Будь-</a:t>
            </a:r>
            <a:r>
              <a:rPr sz="2600" dirty="0">
                <a:solidFill>
                  <a:srgbClr val="0070C0"/>
                </a:solidFill>
                <a:latin typeface="Times New Roman"/>
                <a:cs typeface="Times New Roman"/>
              </a:rPr>
              <a:t>який</a:t>
            </a:r>
            <a:r>
              <a:rPr sz="2600" spc="195" dirty="0">
                <a:solidFill>
                  <a:srgbClr val="0070C0"/>
                </a:solidFill>
                <a:latin typeface="Times New Roman"/>
                <a:cs typeface="Times New Roman"/>
              </a:rPr>
              <a:t>  </a:t>
            </a:r>
            <a:r>
              <a:rPr sz="2600" b="1" dirty="0">
                <a:solidFill>
                  <a:srgbClr val="0070C0"/>
                </a:solidFill>
                <a:latin typeface="Times New Roman"/>
                <a:cs typeface="Times New Roman"/>
              </a:rPr>
              <a:t>статистичний</a:t>
            </a:r>
            <a:r>
              <a:rPr sz="2600" b="1" spc="210" dirty="0">
                <a:solidFill>
                  <a:srgbClr val="0070C0"/>
                </a:solidFill>
                <a:latin typeface="Times New Roman"/>
                <a:cs typeface="Times New Roman"/>
              </a:rPr>
              <a:t>  </a:t>
            </a:r>
            <a:r>
              <a:rPr sz="2600" b="1" dirty="0">
                <a:solidFill>
                  <a:srgbClr val="0070C0"/>
                </a:solidFill>
                <a:latin typeface="Times New Roman"/>
                <a:cs typeface="Times New Roman"/>
              </a:rPr>
              <a:t>показник</a:t>
            </a:r>
            <a:r>
              <a:rPr sz="2600" b="1" spc="195" dirty="0">
                <a:solidFill>
                  <a:srgbClr val="0070C0"/>
                </a:solidFill>
                <a:latin typeface="Times New Roman"/>
                <a:cs typeface="Times New Roman"/>
              </a:rPr>
              <a:t>  </a:t>
            </a:r>
            <a:r>
              <a:rPr sz="2600" dirty="0">
                <a:solidFill>
                  <a:srgbClr val="0070C0"/>
                </a:solidFill>
                <a:latin typeface="Times New Roman"/>
                <a:cs typeface="Times New Roman"/>
              </a:rPr>
              <a:t>-</a:t>
            </a:r>
            <a:r>
              <a:rPr sz="2600" spc="210" dirty="0">
                <a:solidFill>
                  <a:srgbClr val="0070C0"/>
                </a:solidFill>
                <a:latin typeface="Times New Roman"/>
                <a:cs typeface="Times New Roman"/>
              </a:rPr>
              <a:t>  </a:t>
            </a:r>
            <a:r>
              <a:rPr sz="2600" dirty="0">
                <a:solidFill>
                  <a:srgbClr val="0070C0"/>
                </a:solidFill>
                <a:latin typeface="Times New Roman"/>
                <a:cs typeface="Times New Roman"/>
              </a:rPr>
              <a:t>це</a:t>
            </a:r>
            <a:r>
              <a:rPr sz="2600" spc="204" dirty="0">
                <a:solidFill>
                  <a:srgbClr val="0070C0"/>
                </a:solidFill>
                <a:latin typeface="Times New Roman"/>
                <a:cs typeface="Times New Roman"/>
              </a:rPr>
              <a:t>  </a:t>
            </a:r>
            <a:r>
              <a:rPr sz="2600" dirty="0">
                <a:solidFill>
                  <a:srgbClr val="0070C0"/>
                </a:solidFill>
                <a:latin typeface="Times New Roman"/>
                <a:cs typeface="Times New Roman"/>
              </a:rPr>
              <a:t>сукупність</a:t>
            </a:r>
            <a:r>
              <a:rPr sz="2600" spc="210" dirty="0">
                <a:solidFill>
                  <a:srgbClr val="0070C0"/>
                </a:solidFill>
                <a:latin typeface="Times New Roman"/>
                <a:cs typeface="Times New Roman"/>
              </a:rPr>
              <a:t>  </a:t>
            </a:r>
            <a:r>
              <a:rPr sz="2600" dirty="0">
                <a:solidFill>
                  <a:srgbClr val="0070C0"/>
                </a:solidFill>
                <a:latin typeface="Times New Roman"/>
                <a:cs typeface="Times New Roman"/>
              </a:rPr>
              <a:t>якісних</a:t>
            </a:r>
            <a:r>
              <a:rPr sz="2600" spc="210" dirty="0">
                <a:solidFill>
                  <a:srgbClr val="0070C0"/>
                </a:solidFill>
                <a:latin typeface="Times New Roman"/>
                <a:cs typeface="Times New Roman"/>
              </a:rPr>
              <a:t>  </a:t>
            </a:r>
            <a:r>
              <a:rPr sz="2600" spc="-25" dirty="0">
                <a:solidFill>
                  <a:srgbClr val="0070C0"/>
                </a:solidFill>
                <a:latin typeface="Times New Roman"/>
                <a:cs typeface="Times New Roman"/>
              </a:rPr>
              <a:t>та </a:t>
            </a:r>
            <a:r>
              <a:rPr sz="2600" dirty="0">
                <a:solidFill>
                  <a:srgbClr val="0070C0"/>
                </a:solidFill>
                <a:latin typeface="Times New Roman"/>
                <a:cs typeface="Times New Roman"/>
              </a:rPr>
              <a:t>кількісних</a:t>
            </a:r>
            <a:r>
              <a:rPr sz="2600" spc="345" dirty="0">
                <a:solidFill>
                  <a:srgbClr val="0070C0"/>
                </a:solidFill>
                <a:latin typeface="Times New Roman"/>
                <a:cs typeface="Times New Roman"/>
              </a:rPr>
              <a:t>  </a:t>
            </a:r>
            <a:r>
              <a:rPr sz="2600" dirty="0">
                <a:solidFill>
                  <a:srgbClr val="0070C0"/>
                </a:solidFill>
                <a:latin typeface="Times New Roman"/>
                <a:cs typeface="Times New Roman"/>
              </a:rPr>
              <a:t>компонентів.</a:t>
            </a:r>
            <a:r>
              <a:rPr sz="2600" spc="345" dirty="0">
                <a:solidFill>
                  <a:srgbClr val="0070C0"/>
                </a:solidFill>
                <a:latin typeface="Times New Roman"/>
                <a:cs typeface="Times New Roman"/>
              </a:rPr>
              <a:t>    </a:t>
            </a:r>
            <a:r>
              <a:rPr sz="2600" dirty="0">
                <a:solidFill>
                  <a:srgbClr val="0070C0"/>
                </a:solidFill>
                <a:latin typeface="Times New Roman"/>
                <a:cs typeface="Times New Roman"/>
              </a:rPr>
              <a:t>Якісна</a:t>
            </a:r>
            <a:r>
              <a:rPr sz="2600" spc="355" dirty="0">
                <a:solidFill>
                  <a:srgbClr val="0070C0"/>
                </a:solidFill>
                <a:latin typeface="Times New Roman"/>
                <a:cs typeface="Times New Roman"/>
              </a:rPr>
              <a:t>  </a:t>
            </a:r>
            <a:r>
              <a:rPr sz="2600" dirty="0">
                <a:solidFill>
                  <a:srgbClr val="0070C0"/>
                </a:solidFill>
                <a:latin typeface="Times New Roman"/>
                <a:cs typeface="Times New Roman"/>
              </a:rPr>
              <a:t>складова</a:t>
            </a:r>
            <a:r>
              <a:rPr sz="2600" spc="350" dirty="0">
                <a:solidFill>
                  <a:srgbClr val="0070C0"/>
                </a:solidFill>
                <a:latin typeface="Times New Roman"/>
                <a:cs typeface="Times New Roman"/>
              </a:rPr>
              <a:t>  </a:t>
            </a:r>
            <a:r>
              <a:rPr sz="2600" dirty="0">
                <a:solidFill>
                  <a:srgbClr val="0070C0"/>
                </a:solidFill>
                <a:latin typeface="Times New Roman"/>
                <a:cs typeface="Times New Roman"/>
              </a:rPr>
              <a:t>показника</a:t>
            </a:r>
            <a:r>
              <a:rPr sz="2600" spc="345" dirty="0">
                <a:solidFill>
                  <a:srgbClr val="0070C0"/>
                </a:solidFill>
                <a:latin typeface="Times New Roman"/>
                <a:cs typeface="Times New Roman"/>
              </a:rPr>
              <a:t>  </a:t>
            </a:r>
            <a:r>
              <a:rPr sz="2600" spc="-10" dirty="0">
                <a:solidFill>
                  <a:srgbClr val="0070C0"/>
                </a:solidFill>
                <a:latin typeface="Times New Roman"/>
                <a:cs typeface="Times New Roman"/>
              </a:rPr>
              <a:t>визначається </a:t>
            </a:r>
            <a:r>
              <a:rPr sz="2600" dirty="0">
                <a:solidFill>
                  <a:srgbClr val="0070C0"/>
                </a:solidFill>
                <a:latin typeface="Times New Roman"/>
                <a:cs typeface="Times New Roman"/>
              </a:rPr>
              <a:t>характером</a:t>
            </a:r>
            <a:r>
              <a:rPr sz="2600" spc="229" dirty="0">
                <a:solidFill>
                  <a:srgbClr val="0070C0"/>
                </a:solidFill>
                <a:latin typeface="Times New Roman"/>
                <a:cs typeface="Times New Roman"/>
              </a:rPr>
              <a:t>  </a:t>
            </a:r>
            <a:r>
              <a:rPr sz="2600" dirty="0">
                <a:solidFill>
                  <a:srgbClr val="0070C0"/>
                </a:solidFill>
                <a:latin typeface="Times New Roman"/>
                <a:cs typeface="Times New Roman"/>
              </a:rPr>
              <a:t>і</a:t>
            </a:r>
            <a:r>
              <a:rPr sz="2600" spc="240" dirty="0">
                <a:solidFill>
                  <a:srgbClr val="0070C0"/>
                </a:solidFill>
                <a:latin typeface="Times New Roman"/>
                <a:cs typeface="Times New Roman"/>
              </a:rPr>
              <a:t>  </a:t>
            </a:r>
            <a:r>
              <a:rPr sz="2600" dirty="0">
                <a:solidFill>
                  <a:srgbClr val="0070C0"/>
                </a:solidFill>
                <a:latin typeface="Times New Roman"/>
                <a:cs typeface="Times New Roman"/>
              </a:rPr>
              <a:t>змістом</a:t>
            </a:r>
            <a:r>
              <a:rPr sz="2600" spc="235" dirty="0">
                <a:solidFill>
                  <a:srgbClr val="0070C0"/>
                </a:solidFill>
                <a:latin typeface="Times New Roman"/>
                <a:cs typeface="Times New Roman"/>
              </a:rPr>
              <a:t>  </a:t>
            </a:r>
            <a:r>
              <a:rPr sz="2600" dirty="0">
                <a:solidFill>
                  <a:srgbClr val="0070C0"/>
                </a:solidFill>
                <a:latin typeface="Times New Roman"/>
                <a:cs typeface="Times New Roman"/>
              </a:rPr>
              <a:t>явища</a:t>
            </a:r>
            <a:r>
              <a:rPr sz="2600" spc="220" dirty="0">
                <a:solidFill>
                  <a:srgbClr val="0070C0"/>
                </a:solidFill>
                <a:latin typeface="Times New Roman"/>
                <a:cs typeface="Times New Roman"/>
              </a:rPr>
              <a:t>  </a:t>
            </a:r>
            <a:r>
              <a:rPr sz="2600" dirty="0">
                <a:solidFill>
                  <a:srgbClr val="0070C0"/>
                </a:solidFill>
                <a:latin typeface="Times New Roman"/>
                <a:cs typeface="Times New Roman"/>
              </a:rPr>
              <a:t>та</a:t>
            </a:r>
            <a:r>
              <a:rPr sz="2600" spc="235" dirty="0">
                <a:solidFill>
                  <a:srgbClr val="0070C0"/>
                </a:solidFill>
                <a:latin typeface="Times New Roman"/>
                <a:cs typeface="Times New Roman"/>
              </a:rPr>
              <a:t>  </a:t>
            </a:r>
            <a:r>
              <a:rPr sz="2600" dirty="0">
                <a:solidFill>
                  <a:srgbClr val="0070C0"/>
                </a:solidFill>
                <a:latin typeface="Times New Roman"/>
                <a:cs typeface="Times New Roman"/>
              </a:rPr>
              <a:t>відображається</a:t>
            </a:r>
            <a:r>
              <a:rPr sz="2600" spc="215" dirty="0">
                <a:solidFill>
                  <a:srgbClr val="0070C0"/>
                </a:solidFill>
                <a:latin typeface="Times New Roman"/>
                <a:cs typeface="Times New Roman"/>
              </a:rPr>
              <a:t>  </a:t>
            </a:r>
            <a:r>
              <a:rPr sz="2600" dirty="0">
                <a:solidFill>
                  <a:srgbClr val="0070C0"/>
                </a:solidFill>
                <a:latin typeface="Times New Roman"/>
                <a:cs typeface="Times New Roman"/>
              </a:rPr>
              <a:t>в</a:t>
            </a:r>
            <a:r>
              <a:rPr sz="2600" spc="235" dirty="0">
                <a:solidFill>
                  <a:srgbClr val="0070C0"/>
                </a:solidFill>
                <a:latin typeface="Times New Roman"/>
                <a:cs typeface="Times New Roman"/>
              </a:rPr>
              <a:t>  </a:t>
            </a:r>
            <a:r>
              <a:rPr sz="2600" dirty="0">
                <a:solidFill>
                  <a:srgbClr val="0070C0"/>
                </a:solidFill>
                <a:latin typeface="Times New Roman"/>
                <a:cs typeface="Times New Roman"/>
              </a:rPr>
              <a:t>назві</a:t>
            </a:r>
            <a:r>
              <a:rPr sz="2600" spc="235" dirty="0">
                <a:solidFill>
                  <a:srgbClr val="0070C0"/>
                </a:solidFill>
                <a:latin typeface="Times New Roman"/>
                <a:cs typeface="Times New Roman"/>
              </a:rPr>
              <a:t>  </a:t>
            </a:r>
            <a:r>
              <a:rPr sz="2600" spc="-10" dirty="0">
                <a:solidFill>
                  <a:srgbClr val="0070C0"/>
                </a:solidFill>
                <a:latin typeface="Times New Roman"/>
                <a:cs typeface="Times New Roman"/>
              </a:rPr>
              <a:t>показника, </a:t>
            </a:r>
            <a:r>
              <a:rPr sz="2600" dirty="0">
                <a:solidFill>
                  <a:srgbClr val="0070C0"/>
                </a:solidFill>
                <a:latin typeface="Times New Roman"/>
                <a:cs typeface="Times New Roman"/>
              </a:rPr>
              <a:t>наприклад,</a:t>
            </a:r>
            <a:r>
              <a:rPr sz="2600" spc="-90" dirty="0">
                <a:solidFill>
                  <a:srgbClr val="0070C0"/>
                </a:solidFill>
                <a:latin typeface="Times New Roman"/>
                <a:cs typeface="Times New Roman"/>
              </a:rPr>
              <a:t> </a:t>
            </a:r>
            <a:r>
              <a:rPr sz="2600" dirty="0">
                <a:solidFill>
                  <a:srgbClr val="0070C0"/>
                </a:solidFill>
                <a:latin typeface="Times New Roman"/>
                <a:cs typeface="Times New Roman"/>
              </a:rPr>
              <a:t>захворюваність,</a:t>
            </a:r>
            <a:r>
              <a:rPr sz="2600" spc="-90" dirty="0">
                <a:solidFill>
                  <a:srgbClr val="0070C0"/>
                </a:solidFill>
                <a:latin typeface="Times New Roman"/>
                <a:cs typeface="Times New Roman"/>
              </a:rPr>
              <a:t> </a:t>
            </a:r>
            <a:r>
              <a:rPr sz="2600" dirty="0">
                <a:solidFill>
                  <a:srgbClr val="0070C0"/>
                </a:solidFill>
                <a:latin typeface="Times New Roman"/>
                <a:cs typeface="Times New Roman"/>
              </a:rPr>
              <a:t>кількість</a:t>
            </a:r>
            <a:r>
              <a:rPr sz="2600" spc="-60" dirty="0">
                <a:solidFill>
                  <a:srgbClr val="0070C0"/>
                </a:solidFill>
                <a:latin typeface="Times New Roman"/>
                <a:cs typeface="Times New Roman"/>
              </a:rPr>
              <a:t> </a:t>
            </a:r>
            <a:r>
              <a:rPr sz="2600" dirty="0">
                <a:solidFill>
                  <a:srgbClr val="0070C0"/>
                </a:solidFill>
                <a:latin typeface="Times New Roman"/>
                <a:cs typeface="Times New Roman"/>
              </a:rPr>
              <a:t>ліжок,</a:t>
            </a:r>
            <a:r>
              <a:rPr sz="2600" spc="-80" dirty="0">
                <a:solidFill>
                  <a:srgbClr val="0070C0"/>
                </a:solidFill>
                <a:latin typeface="Times New Roman"/>
                <a:cs typeface="Times New Roman"/>
              </a:rPr>
              <a:t> </a:t>
            </a:r>
            <a:r>
              <a:rPr sz="2600" dirty="0">
                <a:solidFill>
                  <a:srgbClr val="0070C0"/>
                </a:solidFill>
                <a:latin typeface="Times New Roman"/>
                <a:cs typeface="Times New Roman"/>
              </a:rPr>
              <a:t>артеріальний</a:t>
            </a:r>
            <a:r>
              <a:rPr sz="2600" spc="-90" dirty="0">
                <a:solidFill>
                  <a:srgbClr val="0070C0"/>
                </a:solidFill>
                <a:latin typeface="Times New Roman"/>
                <a:cs typeface="Times New Roman"/>
              </a:rPr>
              <a:t> </a:t>
            </a:r>
            <a:r>
              <a:rPr sz="2600" dirty="0">
                <a:solidFill>
                  <a:srgbClr val="0070C0"/>
                </a:solidFill>
                <a:latin typeface="Times New Roman"/>
                <a:cs typeface="Times New Roman"/>
              </a:rPr>
              <a:t>тиск</a:t>
            </a:r>
            <a:r>
              <a:rPr sz="2600" spc="-90" dirty="0">
                <a:solidFill>
                  <a:srgbClr val="0070C0"/>
                </a:solidFill>
                <a:latin typeface="Times New Roman"/>
                <a:cs typeface="Times New Roman"/>
              </a:rPr>
              <a:t> </a:t>
            </a:r>
            <a:r>
              <a:rPr sz="2600" spc="-10" dirty="0">
                <a:solidFill>
                  <a:srgbClr val="0070C0"/>
                </a:solidFill>
                <a:latin typeface="Times New Roman"/>
                <a:cs typeface="Times New Roman"/>
              </a:rPr>
              <a:t>тощо.</a:t>
            </a:r>
            <a:endParaRPr sz="2600" dirty="0">
              <a:solidFill>
                <a:srgbClr val="0070C0"/>
              </a:solidFill>
              <a:latin typeface="Times New Roman"/>
              <a:cs typeface="Times New Roman"/>
            </a:endParaRPr>
          </a:p>
          <a:p>
            <a:pPr marL="12700" marR="12065" indent="542290" algn="just">
              <a:lnSpc>
                <a:spcPct val="80000"/>
              </a:lnSpc>
              <a:spcBef>
                <a:spcPts val="1005"/>
              </a:spcBef>
            </a:pPr>
            <a:r>
              <a:rPr sz="2600" b="1" dirty="0">
                <a:solidFill>
                  <a:srgbClr val="0070C0"/>
                </a:solidFill>
                <a:latin typeface="Times New Roman"/>
                <a:cs typeface="Times New Roman"/>
              </a:rPr>
              <a:t>Кількісна</a:t>
            </a:r>
            <a:r>
              <a:rPr sz="2600" b="1" spc="500" dirty="0">
                <a:solidFill>
                  <a:srgbClr val="0070C0"/>
                </a:solidFill>
                <a:latin typeface="Times New Roman"/>
                <a:cs typeface="Times New Roman"/>
              </a:rPr>
              <a:t>  </a:t>
            </a:r>
            <a:r>
              <a:rPr sz="2600" b="1" dirty="0">
                <a:solidFill>
                  <a:srgbClr val="0070C0"/>
                </a:solidFill>
                <a:latin typeface="Times New Roman"/>
                <a:cs typeface="Times New Roman"/>
              </a:rPr>
              <a:t>частина</a:t>
            </a:r>
            <a:r>
              <a:rPr sz="2600" b="1" spc="505" dirty="0">
                <a:solidFill>
                  <a:srgbClr val="0070C0"/>
                </a:solidFill>
                <a:latin typeface="Times New Roman"/>
                <a:cs typeface="Times New Roman"/>
              </a:rPr>
              <a:t>  </a:t>
            </a:r>
            <a:r>
              <a:rPr sz="2600" b="1" dirty="0">
                <a:solidFill>
                  <a:srgbClr val="0070C0"/>
                </a:solidFill>
                <a:latin typeface="Times New Roman"/>
                <a:cs typeface="Times New Roman"/>
              </a:rPr>
              <a:t>показника</a:t>
            </a:r>
            <a:r>
              <a:rPr sz="2600" b="1" spc="505" dirty="0">
                <a:solidFill>
                  <a:srgbClr val="0070C0"/>
                </a:solidFill>
                <a:latin typeface="Times New Roman"/>
                <a:cs typeface="Times New Roman"/>
              </a:rPr>
              <a:t>  </a:t>
            </a:r>
            <a:r>
              <a:rPr sz="2600" dirty="0">
                <a:solidFill>
                  <a:srgbClr val="0070C0"/>
                </a:solidFill>
                <a:latin typeface="Times New Roman"/>
                <a:cs typeface="Times New Roman"/>
              </a:rPr>
              <a:t>-</a:t>
            </a:r>
            <a:r>
              <a:rPr sz="2600" spc="500" dirty="0">
                <a:solidFill>
                  <a:srgbClr val="0070C0"/>
                </a:solidFill>
                <a:latin typeface="Times New Roman"/>
                <a:cs typeface="Times New Roman"/>
              </a:rPr>
              <a:t>  </a:t>
            </a:r>
            <a:r>
              <a:rPr sz="2600" dirty="0">
                <a:solidFill>
                  <a:srgbClr val="0070C0"/>
                </a:solidFill>
                <a:latin typeface="Times New Roman"/>
                <a:cs typeface="Times New Roman"/>
              </a:rPr>
              <a:t>це</a:t>
            </a:r>
            <a:r>
              <a:rPr sz="2600" spc="495" dirty="0">
                <a:solidFill>
                  <a:srgbClr val="0070C0"/>
                </a:solidFill>
                <a:latin typeface="Times New Roman"/>
                <a:cs typeface="Times New Roman"/>
              </a:rPr>
              <a:t>  </a:t>
            </a:r>
            <a:r>
              <a:rPr sz="2600" dirty="0">
                <a:solidFill>
                  <a:srgbClr val="0070C0"/>
                </a:solidFill>
                <a:latin typeface="Times New Roman"/>
                <a:cs typeface="Times New Roman"/>
              </a:rPr>
              <a:t>його</a:t>
            </a:r>
            <a:r>
              <a:rPr sz="2600" spc="505" dirty="0">
                <a:solidFill>
                  <a:srgbClr val="0070C0"/>
                </a:solidFill>
                <a:latin typeface="Times New Roman"/>
                <a:cs typeface="Times New Roman"/>
              </a:rPr>
              <a:t>  </a:t>
            </a:r>
            <a:r>
              <a:rPr sz="2600" dirty="0">
                <a:solidFill>
                  <a:srgbClr val="0070C0"/>
                </a:solidFill>
                <a:latin typeface="Times New Roman"/>
                <a:cs typeface="Times New Roman"/>
              </a:rPr>
              <a:t>числове</a:t>
            </a:r>
            <a:r>
              <a:rPr sz="2600" spc="490" dirty="0">
                <a:solidFill>
                  <a:srgbClr val="0070C0"/>
                </a:solidFill>
                <a:latin typeface="Times New Roman"/>
                <a:cs typeface="Times New Roman"/>
              </a:rPr>
              <a:t>  </a:t>
            </a:r>
            <a:r>
              <a:rPr sz="2600" spc="-10" dirty="0">
                <a:solidFill>
                  <a:srgbClr val="0070C0"/>
                </a:solidFill>
                <a:latin typeface="Times New Roman"/>
                <a:cs typeface="Times New Roman"/>
              </a:rPr>
              <a:t>значення </a:t>
            </a:r>
            <a:r>
              <a:rPr sz="2600" dirty="0">
                <a:solidFill>
                  <a:srgbClr val="0070C0"/>
                </a:solidFill>
                <a:latin typeface="Times New Roman"/>
                <a:cs typeface="Times New Roman"/>
              </a:rPr>
              <a:t>відповідно</a:t>
            </a:r>
            <a:r>
              <a:rPr sz="2600" spc="-55" dirty="0">
                <a:solidFill>
                  <a:srgbClr val="0070C0"/>
                </a:solidFill>
                <a:latin typeface="Times New Roman"/>
                <a:cs typeface="Times New Roman"/>
              </a:rPr>
              <a:t> </a:t>
            </a:r>
            <a:r>
              <a:rPr sz="2600" dirty="0">
                <a:solidFill>
                  <a:srgbClr val="0070C0"/>
                </a:solidFill>
                <a:latin typeface="Times New Roman"/>
                <a:cs typeface="Times New Roman"/>
              </a:rPr>
              <a:t>до</a:t>
            </a:r>
            <a:r>
              <a:rPr sz="2600" spc="-35" dirty="0">
                <a:solidFill>
                  <a:srgbClr val="0070C0"/>
                </a:solidFill>
                <a:latin typeface="Times New Roman"/>
                <a:cs typeface="Times New Roman"/>
              </a:rPr>
              <a:t> </a:t>
            </a:r>
            <a:r>
              <a:rPr sz="2600" dirty="0">
                <a:solidFill>
                  <a:srgbClr val="0070C0"/>
                </a:solidFill>
                <a:latin typeface="Times New Roman"/>
                <a:cs typeface="Times New Roman"/>
              </a:rPr>
              <a:t>якісного</a:t>
            </a:r>
            <a:r>
              <a:rPr sz="2600" spc="-55" dirty="0">
                <a:solidFill>
                  <a:srgbClr val="0070C0"/>
                </a:solidFill>
                <a:latin typeface="Times New Roman"/>
                <a:cs typeface="Times New Roman"/>
              </a:rPr>
              <a:t> </a:t>
            </a:r>
            <a:r>
              <a:rPr sz="2600" spc="-10" dirty="0">
                <a:solidFill>
                  <a:srgbClr val="0070C0"/>
                </a:solidFill>
                <a:latin typeface="Times New Roman"/>
                <a:cs typeface="Times New Roman"/>
              </a:rPr>
              <a:t>змісту.</a:t>
            </a:r>
            <a:endParaRPr sz="2600" dirty="0">
              <a:solidFill>
                <a:srgbClr val="0070C0"/>
              </a:solidFill>
              <a:latin typeface="Times New Roman"/>
              <a:cs typeface="Times New Roman"/>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24128" y="655248"/>
            <a:ext cx="9720072" cy="1359551"/>
          </a:xfrm>
          <a:prstGeom prst="rect">
            <a:avLst/>
          </a:prstGeom>
        </p:spPr>
        <p:txBody>
          <a:bodyPr vert="horz" wrap="square" lIns="0" tIns="218516" rIns="0" bIns="0" rtlCol="0">
            <a:spAutoFit/>
          </a:bodyPr>
          <a:lstStyle/>
          <a:p>
            <a:pPr marL="2614295" marR="5080" indent="-2602230">
              <a:lnSpc>
                <a:spcPts val="4660"/>
              </a:lnSpc>
              <a:spcBef>
                <a:spcPts val="775"/>
              </a:spcBef>
            </a:pPr>
            <a:r>
              <a:rPr sz="2800" i="0" dirty="0">
                <a:solidFill>
                  <a:srgbClr val="0070C0"/>
                </a:solidFill>
                <a:latin typeface="Times New Roman"/>
                <a:cs typeface="Times New Roman"/>
              </a:rPr>
              <a:t>Статистичні</a:t>
            </a:r>
            <a:r>
              <a:rPr sz="2800" i="0" spc="-150" dirty="0">
                <a:solidFill>
                  <a:srgbClr val="0070C0"/>
                </a:solidFill>
                <a:latin typeface="Times New Roman"/>
                <a:cs typeface="Times New Roman"/>
              </a:rPr>
              <a:t> </a:t>
            </a:r>
            <a:r>
              <a:rPr sz="2800" i="0" dirty="0">
                <a:solidFill>
                  <a:srgbClr val="0070C0"/>
                </a:solidFill>
                <a:latin typeface="Times New Roman"/>
                <a:cs typeface="Times New Roman"/>
              </a:rPr>
              <a:t>показники</a:t>
            </a:r>
            <a:r>
              <a:rPr sz="2800" i="0" spc="-160" dirty="0">
                <a:solidFill>
                  <a:srgbClr val="0070C0"/>
                </a:solidFill>
                <a:latin typeface="Times New Roman"/>
                <a:cs typeface="Times New Roman"/>
              </a:rPr>
              <a:t> </a:t>
            </a:r>
            <a:r>
              <a:rPr sz="2800" i="0" dirty="0">
                <a:solidFill>
                  <a:srgbClr val="0070C0"/>
                </a:solidFill>
                <a:latin typeface="Times New Roman"/>
                <a:cs typeface="Times New Roman"/>
              </a:rPr>
              <a:t>повинні</a:t>
            </a:r>
            <a:r>
              <a:rPr sz="2800" i="0" spc="-155" dirty="0">
                <a:solidFill>
                  <a:srgbClr val="0070C0"/>
                </a:solidFill>
                <a:latin typeface="Times New Roman"/>
                <a:cs typeface="Times New Roman"/>
              </a:rPr>
              <a:t> </a:t>
            </a:r>
            <a:r>
              <a:rPr sz="2800" i="0" spc="-20" dirty="0">
                <a:solidFill>
                  <a:srgbClr val="0070C0"/>
                </a:solidFill>
                <a:latin typeface="Times New Roman"/>
                <a:cs typeface="Times New Roman"/>
              </a:rPr>
              <a:t>мати </a:t>
            </a:r>
            <a:r>
              <a:rPr sz="2800" i="0" dirty="0">
                <a:solidFill>
                  <a:srgbClr val="0070C0"/>
                </a:solidFill>
                <a:latin typeface="Times New Roman"/>
                <a:cs typeface="Times New Roman"/>
              </a:rPr>
              <a:t>такі</a:t>
            </a:r>
            <a:r>
              <a:rPr sz="2800" i="0" spc="35" dirty="0">
                <a:solidFill>
                  <a:srgbClr val="0070C0"/>
                </a:solidFill>
                <a:latin typeface="Times New Roman"/>
                <a:cs typeface="Times New Roman"/>
              </a:rPr>
              <a:t> </a:t>
            </a:r>
            <a:r>
              <a:rPr sz="2800" i="0" spc="-10" dirty="0">
                <a:solidFill>
                  <a:srgbClr val="0070C0"/>
                </a:solidFill>
                <a:latin typeface="Times New Roman"/>
                <a:cs typeface="Times New Roman"/>
              </a:rPr>
              <a:t>властивості:</a:t>
            </a:r>
            <a:endParaRPr sz="2800" dirty="0">
              <a:solidFill>
                <a:srgbClr val="0070C0"/>
              </a:solidFill>
              <a:latin typeface="Times New Roman"/>
              <a:cs typeface="Times New Roman"/>
            </a:endParaRPr>
          </a:p>
        </p:txBody>
      </p:sp>
      <p:sp>
        <p:nvSpPr>
          <p:cNvPr id="3" name="object 3"/>
          <p:cNvSpPr txBox="1">
            <a:spLocks noGrp="1"/>
          </p:cNvSpPr>
          <p:nvPr>
            <p:ph idx="1"/>
          </p:nvPr>
        </p:nvSpPr>
        <p:spPr>
          <a:xfrm>
            <a:off x="1024128" y="2286000"/>
            <a:ext cx="9720073" cy="2732799"/>
          </a:xfrm>
          <a:prstGeom prst="rect">
            <a:avLst/>
          </a:prstGeom>
        </p:spPr>
        <p:txBody>
          <a:bodyPr vert="horz" wrap="square" lIns="0" tIns="59690" rIns="0" bIns="0" rtlCol="0">
            <a:spAutoFit/>
          </a:bodyPr>
          <a:lstStyle/>
          <a:p>
            <a:pPr marL="12700" marR="5080" indent="542290">
              <a:lnSpc>
                <a:spcPts val="3030"/>
              </a:lnSpc>
              <a:spcBef>
                <a:spcPts val="470"/>
              </a:spcBef>
            </a:pPr>
            <a:r>
              <a:rPr b="1" dirty="0">
                <a:solidFill>
                  <a:srgbClr val="FF0000"/>
                </a:solidFill>
                <a:latin typeface="Times New Roman"/>
                <a:cs typeface="Times New Roman"/>
              </a:rPr>
              <a:t>адекватність</a:t>
            </a:r>
            <a:r>
              <a:rPr b="1" spc="-65" dirty="0">
                <a:solidFill>
                  <a:srgbClr val="FF0000"/>
                </a:solidFill>
                <a:latin typeface="Times New Roman"/>
                <a:cs typeface="Times New Roman"/>
              </a:rPr>
              <a:t> </a:t>
            </a:r>
            <a:r>
              <a:rPr dirty="0"/>
              <a:t>-</a:t>
            </a:r>
            <a:r>
              <a:rPr spc="-50" dirty="0"/>
              <a:t> </a:t>
            </a:r>
            <a:r>
              <a:rPr spc="-20" dirty="0"/>
              <a:t>спроможність</a:t>
            </a:r>
            <a:r>
              <a:rPr spc="-65" dirty="0"/>
              <a:t> </a:t>
            </a:r>
            <a:r>
              <a:rPr spc="-25" dirty="0"/>
              <a:t>характеризувати</a:t>
            </a:r>
            <a:r>
              <a:rPr spc="-65" dirty="0"/>
              <a:t> </a:t>
            </a:r>
            <a:r>
              <a:rPr dirty="0"/>
              <a:t>ті</a:t>
            </a:r>
            <a:r>
              <a:rPr spc="-60" dirty="0"/>
              <a:t> </a:t>
            </a:r>
            <a:r>
              <a:rPr spc="-10" dirty="0"/>
              <a:t>властивості, </a:t>
            </a:r>
            <a:r>
              <a:rPr dirty="0"/>
              <a:t>що</a:t>
            </a:r>
            <a:r>
              <a:rPr spc="-5" dirty="0"/>
              <a:t> </a:t>
            </a:r>
            <a:r>
              <a:rPr spc="-10" dirty="0"/>
              <a:t>досліджуються;</a:t>
            </a:r>
          </a:p>
          <a:p>
            <a:pPr marL="554990">
              <a:lnSpc>
                <a:spcPct val="100000"/>
              </a:lnSpc>
              <a:spcBef>
                <a:spcPts val="625"/>
              </a:spcBef>
            </a:pPr>
            <a:r>
              <a:rPr b="1" spc="-10" dirty="0">
                <a:solidFill>
                  <a:srgbClr val="FF0000"/>
                </a:solidFill>
                <a:latin typeface="Times New Roman"/>
                <a:cs typeface="Times New Roman"/>
              </a:rPr>
              <a:t>достовірність</a:t>
            </a:r>
            <a:r>
              <a:rPr b="1" spc="-55" dirty="0">
                <a:solidFill>
                  <a:srgbClr val="FF0000"/>
                </a:solidFill>
                <a:latin typeface="Times New Roman"/>
                <a:cs typeface="Times New Roman"/>
              </a:rPr>
              <a:t> </a:t>
            </a:r>
            <a:r>
              <a:rPr dirty="0"/>
              <a:t>-</a:t>
            </a:r>
            <a:r>
              <a:rPr spc="-65" dirty="0"/>
              <a:t> </a:t>
            </a:r>
            <a:r>
              <a:rPr dirty="0"/>
              <a:t>відповідність</a:t>
            </a:r>
            <a:r>
              <a:rPr spc="-75" dirty="0"/>
              <a:t> </a:t>
            </a:r>
            <a:r>
              <a:rPr dirty="0"/>
              <a:t>реальному</a:t>
            </a:r>
            <a:r>
              <a:rPr spc="-70" dirty="0"/>
              <a:t> </a:t>
            </a:r>
            <a:r>
              <a:rPr dirty="0"/>
              <a:t>стану</a:t>
            </a:r>
            <a:r>
              <a:rPr spc="-60" dirty="0"/>
              <a:t> </a:t>
            </a:r>
            <a:r>
              <a:rPr spc="-10" dirty="0"/>
              <a:t>речей;</a:t>
            </a:r>
          </a:p>
          <a:p>
            <a:pPr marL="12700" marR="454659" indent="542290">
              <a:lnSpc>
                <a:spcPts val="3030"/>
              </a:lnSpc>
              <a:spcBef>
                <a:spcPts val="1035"/>
              </a:spcBef>
            </a:pPr>
            <a:r>
              <a:rPr b="1" spc="-10" dirty="0">
                <a:solidFill>
                  <a:srgbClr val="FF0000"/>
                </a:solidFill>
                <a:latin typeface="Times New Roman"/>
                <a:cs typeface="Times New Roman"/>
              </a:rPr>
              <a:t>точність</a:t>
            </a:r>
            <a:r>
              <a:rPr b="1" spc="-90" dirty="0">
                <a:solidFill>
                  <a:srgbClr val="FF0000"/>
                </a:solidFill>
                <a:latin typeface="Times New Roman"/>
                <a:cs typeface="Times New Roman"/>
              </a:rPr>
              <a:t> </a:t>
            </a:r>
            <a:r>
              <a:rPr b="1" dirty="0">
                <a:solidFill>
                  <a:srgbClr val="FF0000"/>
                </a:solidFill>
                <a:latin typeface="Times New Roman"/>
                <a:cs typeface="Times New Roman"/>
              </a:rPr>
              <a:t>вимірювання</a:t>
            </a:r>
            <a:r>
              <a:rPr b="1" spc="-70" dirty="0">
                <a:solidFill>
                  <a:srgbClr val="FF0000"/>
                </a:solidFill>
                <a:latin typeface="Times New Roman"/>
                <a:cs typeface="Times New Roman"/>
              </a:rPr>
              <a:t> </a:t>
            </a:r>
            <a:r>
              <a:rPr dirty="0"/>
              <a:t>-</a:t>
            </a:r>
            <a:r>
              <a:rPr spc="-90" dirty="0"/>
              <a:t> </a:t>
            </a:r>
            <a:r>
              <a:rPr dirty="0"/>
              <a:t>відповідність</a:t>
            </a:r>
            <a:r>
              <a:rPr spc="-100" dirty="0"/>
              <a:t> </a:t>
            </a:r>
            <a:r>
              <a:rPr dirty="0"/>
              <a:t>змісту</a:t>
            </a:r>
            <a:r>
              <a:rPr spc="-90" dirty="0"/>
              <a:t> </a:t>
            </a:r>
            <a:r>
              <a:rPr spc="-10" dirty="0"/>
              <a:t>показника, </a:t>
            </a:r>
            <a:r>
              <a:rPr dirty="0"/>
              <a:t>організації</a:t>
            </a:r>
            <a:r>
              <a:rPr spc="-95" dirty="0"/>
              <a:t> </a:t>
            </a:r>
            <a:r>
              <a:rPr dirty="0"/>
              <a:t>спостереження</a:t>
            </a:r>
            <a:r>
              <a:rPr spc="-70" dirty="0"/>
              <a:t> </a:t>
            </a:r>
            <a:r>
              <a:rPr dirty="0"/>
              <a:t>та</a:t>
            </a:r>
            <a:r>
              <a:rPr spc="-75" dirty="0"/>
              <a:t> </a:t>
            </a:r>
            <a:r>
              <a:rPr dirty="0"/>
              <a:t>обробки</a:t>
            </a:r>
            <a:r>
              <a:rPr spc="-75" dirty="0"/>
              <a:t> </a:t>
            </a:r>
            <a:r>
              <a:rPr dirty="0"/>
              <a:t>даних</a:t>
            </a:r>
            <a:r>
              <a:rPr spc="-75" dirty="0"/>
              <a:t> </a:t>
            </a:r>
            <a:r>
              <a:rPr spc="-10" dirty="0"/>
              <a:t>діючим</a:t>
            </a:r>
            <a:r>
              <a:rPr spc="-75" dirty="0"/>
              <a:t> </a:t>
            </a:r>
            <a:r>
              <a:rPr spc="-10" dirty="0" err="1"/>
              <a:t>вимогам</a:t>
            </a:r>
            <a:r>
              <a:rPr spc="-10" dirty="0" smtClean="0"/>
              <a:t>.</a:t>
            </a:r>
            <a:endParaRPr lang="uk-UA" spc="-10" dirty="0" smtClean="0"/>
          </a:p>
          <a:p>
            <a:pPr marL="12700" marR="454659" indent="542290">
              <a:lnSpc>
                <a:spcPts val="3030"/>
              </a:lnSpc>
              <a:spcBef>
                <a:spcPts val="1035"/>
              </a:spcBef>
            </a:pPr>
            <a:r>
              <a:rPr lang="uk-UA" spc="-10" dirty="0" smtClean="0"/>
              <a:t>Відео-контент</a:t>
            </a:r>
            <a:endParaRPr spc="-10" dirty="0"/>
          </a:p>
        </p:txBody>
      </p:sp>
      <p:sp>
        <p:nvSpPr>
          <p:cNvPr id="5" name="Прямоугольник 4"/>
          <p:cNvSpPr/>
          <p:nvPr/>
        </p:nvSpPr>
        <p:spPr>
          <a:xfrm>
            <a:off x="1024128" y="5181600"/>
            <a:ext cx="4524444" cy="646331"/>
          </a:xfrm>
          <a:prstGeom prst="rect">
            <a:avLst/>
          </a:prstGeom>
        </p:spPr>
        <p:txBody>
          <a:bodyPr wrap="none">
            <a:spAutoFit/>
          </a:bodyPr>
          <a:lstStyle/>
          <a:p>
            <a:r>
              <a:rPr lang="uk-UA" dirty="0">
                <a:hlinkClick r:id="rId2"/>
              </a:rPr>
              <a:t>https://pedro.org.au/ukrainian/learn/tutorial</a:t>
            </a:r>
            <a:r>
              <a:rPr lang="uk-UA" dirty="0" smtClean="0">
                <a:hlinkClick r:id="rId2"/>
              </a:rPr>
              <a:t>/</a:t>
            </a:r>
            <a:endParaRPr lang="uk-UA" dirty="0" smtClean="0"/>
          </a:p>
          <a:p>
            <a:endParaRPr lang="uk-UA"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2209800" y="381000"/>
            <a:ext cx="7191375" cy="4048125"/>
          </a:xfrm>
          <a:prstGeom prst="rect">
            <a:avLst/>
          </a:prstGeom>
        </p:spPr>
      </p:pic>
      <p:sp>
        <p:nvSpPr>
          <p:cNvPr id="2" name="object 2"/>
          <p:cNvSpPr txBox="1"/>
          <p:nvPr/>
        </p:nvSpPr>
        <p:spPr>
          <a:xfrm>
            <a:off x="2133600" y="4648200"/>
            <a:ext cx="7738745" cy="940435"/>
          </a:xfrm>
          <a:prstGeom prst="rect">
            <a:avLst/>
          </a:prstGeom>
        </p:spPr>
        <p:txBody>
          <a:bodyPr vert="horz" wrap="square" lIns="0" tIns="12700" rIns="0" bIns="0" rtlCol="0">
            <a:spAutoFit/>
          </a:bodyPr>
          <a:lstStyle/>
          <a:p>
            <a:pPr marL="12700">
              <a:lnSpc>
                <a:spcPct val="100000"/>
              </a:lnSpc>
              <a:spcBef>
                <a:spcPts val="100"/>
              </a:spcBef>
              <a:tabLst>
                <a:tab pos="3304540" algn="l"/>
                <a:tab pos="4650105" algn="l"/>
                <a:tab pos="7473315" algn="l"/>
              </a:tabLst>
            </a:pPr>
            <a:r>
              <a:rPr sz="6000" i="1" spc="-10" dirty="0">
                <a:solidFill>
                  <a:srgbClr val="0070C0"/>
                </a:solidFill>
                <a:latin typeface="Georgia"/>
                <a:cs typeface="Georgia"/>
              </a:rPr>
              <a:t>ДЯКУЮ</a:t>
            </a:r>
            <a:r>
              <a:rPr sz="6000" i="1" dirty="0">
                <a:solidFill>
                  <a:srgbClr val="0070C0"/>
                </a:solidFill>
                <a:latin typeface="Georgia"/>
                <a:cs typeface="Georgia"/>
              </a:rPr>
              <a:t>	</a:t>
            </a:r>
            <a:r>
              <a:rPr sz="6000" i="1" spc="-25" dirty="0">
                <a:solidFill>
                  <a:srgbClr val="0070C0"/>
                </a:solidFill>
                <a:latin typeface="Georgia"/>
                <a:cs typeface="Georgia"/>
              </a:rPr>
              <a:t>ЗА</a:t>
            </a:r>
            <a:r>
              <a:rPr sz="6000" i="1" dirty="0">
                <a:solidFill>
                  <a:srgbClr val="0070C0"/>
                </a:solidFill>
                <a:latin typeface="Georgia"/>
                <a:cs typeface="Georgia"/>
              </a:rPr>
              <a:t>	</a:t>
            </a:r>
            <a:r>
              <a:rPr sz="6000" i="1" spc="-10" dirty="0">
                <a:solidFill>
                  <a:srgbClr val="0070C0"/>
                </a:solidFill>
                <a:latin typeface="Georgia"/>
                <a:cs typeface="Georgia"/>
              </a:rPr>
              <a:t>УВАГУ</a:t>
            </a:r>
            <a:r>
              <a:rPr sz="6000" i="1" dirty="0">
                <a:solidFill>
                  <a:srgbClr val="0070C0"/>
                </a:solidFill>
                <a:latin typeface="Georgia"/>
                <a:cs typeface="Georgia"/>
              </a:rPr>
              <a:t>	</a:t>
            </a:r>
            <a:r>
              <a:rPr sz="6000" i="1" spc="-50" dirty="0">
                <a:solidFill>
                  <a:srgbClr val="0070C0"/>
                </a:solidFill>
                <a:latin typeface="Georgia"/>
                <a:cs typeface="Georgia"/>
              </a:rPr>
              <a:t>!</a:t>
            </a:r>
            <a:endParaRPr sz="6000" dirty="0">
              <a:solidFill>
                <a:srgbClr val="0070C0"/>
              </a:solidFill>
              <a:latin typeface="Georgia"/>
              <a:cs typeface="Georgia"/>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нтеграл">
  <a:themeElements>
    <a:clrScheme name="Интеграл">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Интеграл">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Интеграл">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997E2"/>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TM02900720[[fn=Интеграл]]</Template>
  <TotalTime>430</TotalTime>
  <Words>3906</Words>
  <Application>Microsoft Office PowerPoint</Application>
  <PresentationFormat>Широкоэкранный</PresentationFormat>
  <Paragraphs>579</Paragraphs>
  <Slides>75</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2</vt:i4>
      </vt:variant>
      <vt:variant>
        <vt:lpstr>Заголовки слайдов</vt:lpstr>
      </vt:variant>
      <vt:variant>
        <vt:i4>75</vt:i4>
      </vt:variant>
    </vt:vector>
  </HeadingPairs>
  <TitlesOfParts>
    <vt:vector size="87" baseType="lpstr">
      <vt:lpstr>Arial</vt:lpstr>
      <vt:lpstr>Arial MT</vt:lpstr>
      <vt:lpstr>Calibri</vt:lpstr>
      <vt:lpstr>Georgia</vt:lpstr>
      <vt:lpstr>Microsoft Sans Serif</vt:lpstr>
      <vt:lpstr>Times New Roman</vt:lpstr>
      <vt:lpstr>Tw Cen MT</vt:lpstr>
      <vt:lpstr>Tw Cen MT Condensed</vt:lpstr>
      <vt:lpstr>Wingdings</vt:lpstr>
      <vt:lpstr>Wingdings 3</vt:lpstr>
      <vt:lpstr>Интеграл</vt:lpstr>
      <vt:lpstr>Office Theme</vt:lpstr>
      <vt:lpstr> ПРИНЦИПИ ДОКАЗОВОЇ МЕДИЦИНИ  ЯК ОСНОВА ОЦІНКИ МЕДИЧНИХ ТЕХНОЛОГІЙ</vt:lpstr>
      <vt:lpstr>Презентация PowerPoint</vt:lpstr>
      <vt:lpstr>Презентация PowerPoint</vt:lpstr>
      <vt:lpstr>Презентация PowerPoint</vt:lpstr>
      <vt:lpstr>Презентация PowerPoint</vt:lpstr>
      <vt:lpstr>Біостатистика (Biostatistics) – це наука, яка використовує статистичну теорію при проведенні досліджень в області медицини, екології, біології, здоров'я населення.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Зв'язок понять «Доказова медицина», «Клінічна епідеміологія» і «Біостатистика»</vt:lpstr>
      <vt:lpstr>Доказова медицина та якість надання медичної допомоги</vt:lpstr>
      <vt:lpstr>Презентация PowerPoint</vt:lpstr>
      <vt:lpstr>Процес прийняття клінічних рішень в доказовій  медицині:</vt:lpstr>
      <vt:lpstr>Структура клінічного питання для пошуку доказів: PICO</vt:lpstr>
      <vt:lpstr>Типи клінічних питань  (за характером втручань)</vt:lpstr>
      <vt:lpstr>Типи наслідків (результатів) – шість D</vt:lpstr>
      <vt:lpstr>Пошук доказів:  «Золоті стандарти» дизайнів досліджень в залежності від типу клінічного запитання </vt:lpstr>
      <vt:lpstr>Презентация PowerPoint</vt:lpstr>
      <vt:lpstr>Етапи наукового дослідження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КЛІНІЧНІ ВИПРОБУВАННЯ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ЗІСТАВЛЕННЯ</vt:lpstr>
      <vt:lpstr>СТРАТИФІКОВАНА РАНДОМІЗАЦІЯ  (ПРЕСТРАТИФІКАЦІЯ АБО БЛОКУВАННЯ)</vt:lpstr>
      <vt:lpstr>ОБМЕЖЕННЯ</vt:lpstr>
      <vt:lpstr>Види клінічних досліджень / випробувань</vt:lpstr>
      <vt:lpstr>Хто проводить неінтервенційні дослідження</vt:lpstr>
      <vt:lpstr>Кількість зареєстрованих КВ (IV фаза) станом на ЖОВТЕНЬ 2019 року</vt:lpstr>
      <vt:lpstr>Відсоток зареєстрованих КВ (IV фаза) станом на ЖОВТЕНЬ 2019 року</vt:lpstr>
      <vt:lpstr>Неінтервенційне дослідження</vt:lpstr>
      <vt:lpstr>Принципи ICH GCP</vt:lpstr>
      <vt:lpstr>Етапи планування та проведення післяреєстраційних досліджень</vt:lpstr>
      <vt:lpstr>Фактори, які обмежують оцінку ЛЗ при клінічних випробуваннях (I-IV фаза)</vt:lpstr>
      <vt:lpstr>Особливості неінтервенційних КВ</vt:lpstr>
      <vt:lpstr>Етапи експертизи матеріалів неінтервенційних клінічних досліджень</vt:lpstr>
      <vt:lpstr>Дизайн епідеміологічних досліджень</vt:lpstr>
      <vt:lpstr>Презентация PowerPoint</vt:lpstr>
      <vt:lpstr>Презентация PowerPoint</vt:lpstr>
      <vt:lpstr>Презентация PowerPoint</vt:lpstr>
      <vt:lpstr>Когортні дослідження.</vt:lpstr>
      <vt:lpstr>Типи досліджень</vt:lpstr>
      <vt:lpstr>Алгоритм когортного дослідження з одним фактором ризику і однією хворобою</vt:lpstr>
      <vt:lpstr>Дослідження випадок-контроль.</vt:lpstr>
      <vt:lpstr>Типи досліджень</vt:lpstr>
      <vt:lpstr>Алгоритм вибіркового дослідження випадок-контроль</vt:lpstr>
      <vt:lpstr>Типи досліджень</vt:lpstr>
      <vt:lpstr>Поперечні дослідження (дослідження розповсюдженості, одночасні дослідження).</vt:lpstr>
      <vt:lpstr>Презентация PowerPoint</vt:lpstr>
      <vt:lpstr>Характеристика досліджень</vt:lpstr>
      <vt:lpstr>Характеристика досліджень</vt:lpstr>
      <vt:lpstr>ІЄРАРХІЯ ДОКАЗОВОСТІ</vt:lpstr>
      <vt:lpstr>Презентация PowerPoint</vt:lpstr>
      <vt:lpstr>Графічне представлення дизайну дослідження</vt:lpstr>
      <vt:lpstr>Графічне представлення дизайну дослідження</vt:lpstr>
      <vt:lpstr>Типи даних</vt:lpstr>
      <vt:lpstr>Типи даних (якісні)</vt:lpstr>
      <vt:lpstr>Типи даних (кількісні)</vt:lpstr>
      <vt:lpstr>Презентация PowerPoint</vt:lpstr>
      <vt:lpstr>Презентация PowerPoint</vt:lpstr>
      <vt:lpstr>Презентация PowerPoint</vt:lpstr>
      <vt:lpstr>Статистичні показники повинні мати такі властивості:</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Планування наукових досліджень. Класифікація типів медичних досліджень. Типи даних.   Лекція 1</dc:title>
  <dc:creator>Олена А. Мурзіна</dc:creator>
  <cp:lastModifiedBy>RePack by Diakov</cp:lastModifiedBy>
  <cp:revision>79</cp:revision>
  <dcterms:created xsi:type="dcterms:W3CDTF">2025-11-09T19:58:16Z</dcterms:created>
  <dcterms:modified xsi:type="dcterms:W3CDTF">2026-02-11T09:31:38Z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2022-09-19T00:00:00Z</vt:filetime>
  </property>
  <property fmtid="{D5CDD505-2E9C-101B-9397-08002B2CF9AE}" pid="3" name="Creator">
    <vt:lpwstr>Microsoft® PowerPoint® 2013</vt:lpwstr>
  </property>
  <property fmtid="{D5CDD505-2E9C-101B-9397-08002B2CF9AE}" pid="4" name="LastSaved">
    <vt:filetime>2025-11-09T00:00:00Z</vt:filetime>
  </property>
  <property fmtid="{D5CDD505-2E9C-101B-9397-08002B2CF9AE}" pid="5" name="Producer">
    <vt:lpwstr>Microsoft® PowerPoint® 2013</vt:lpwstr>
  </property>
</Properties>
</file>