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media/image22.jpg" ContentType="image/jpg"/>
  <Override PartName="/ppt/media/image25.jpg" ContentType="image/jpg"/>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media/image26.jpg" ContentType="image/jpg"/>
  <Override PartName="/ppt/media/image28.jpg" ContentType="image/jpg"/>
  <Override PartName="/ppt/media/image29.jpg" ContentType="image/jpg"/>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media/image31.jpg" ContentType="image/jpg"/>
  <Override PartName="/ppt/media/image33.jpg" ContentType="image/jpg"/>
  <Override PartName="/ppt/media/image35.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673" r:id="rId2"/>
  </p:sldMasterIdLst>
  <p:notesMasterIdLst>
    <p:notesMasterId r:id="rId54"/>
  </p:notesMasterIdLst>
  <p:sldIdLst>
    <p:sldId id="323" r:id="rId3"/>
    <p:sldId id="343" r:id="rId4"/>
    <p:sldId id="352" r:id="rId5"/>
    <p:sldId id="353" r:id="rId6"/>
    <p:sldId id="354" r:id="rId7"/>
    <p:sldId id="355" r:id="rId8"/>
    <p:sldId id="356" r:id="rId9"/>
    <p:sldId id="358" r:id="rId10"/>
    <p:sldId id="359" r:id="rId11"/>
    <p:sldId id="360" r:id="rId12"/>
    <p:sldId id="361" r:id="rId13"/>
    <p:sldId id="322" r:id="rId14"/>
    <p:sldId id="362" r:id="rId15"/>
    <p:sldId id="312" r:id="rId16"/>
    <p:sldId id="363" r:id="rId17"/>
    <p:sldId id="326" r:id="rId18"/>
    <p:sldId id="364" r:id="rId19"/>
    <p:sldId id="365" r:id="rId20"/>
    <p:sldId id="260" r:id="rId21"/>
    <p:sldId id="367" r:id="rId22"/>
    <p:sldId id="366" r:id="rId23"/>
    <p:sldId id="340" r:id="rId24"/>
    <p:sldId id="259" r:id="rId25"/>
    <p:sldId id="35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5" r:id="rId43"/>
    <p:sldId id="386" r:id="rId44"/>
    <p:sldId id="387" r:id="rId45"/>
    <p:sldId id="388" r:id="rId46"/>
    <p:sldId id="389" r:id="rId47"/>
    <p:sldId id="390" r:id="rId48"/>
    <p:sldId id="384" r:id="rId49"/>
    <p:sldId id="391" r:id="rId50"/>
    <p:sldId id="392" r:id="rId51"/>
    <p:sldId id="393" r:id="rId52"/>
    <p:sldId id="32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showGuides="1">
      <p:cViewPr varScale="1">
        <p:scale>
          <a:sx n="61" d="100"/>
          <a:sy n="61" d="100"/>
        </p:scale>
        <p:origin x="82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diagrams/_rels/data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image" Target="../media/image19.png"/></Relationships>
</file>

<file path=ppt/diagrams/_rels/data23.xml.rels><?xml version="1.0" encoding="UTF-8" standalone="yes"?>
<Relationships xmlns="http://schemas.openxmlformats.org/package/2006/relationships"><Relationship Id="rId1" Type="http://schemas.openxmlformats.org/officeDocument/2006/relationships/hyperlink" Target="http://www.ncbi.nlm.nih.gov/pubmed" TargetMode="External"/></Relationships>
</file>

<file path=ppt/diagrams/_rels/drawing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image" Target="../media/image19.png"/></Relationships>
</file>

<file path=ppt/diagrams/_rels/drawing23.xml.rels><?xml version="1.0" encoding="UTF-8" standalone="yes"?>
<Relationships xmlns="http://schemas.openxmlformats.org/package/2006/relationships"><Relationship Id="rId1" Type="http://schemas.openxmlformats.org/officeDocument/2006/relationships/hyperlink" Target="http://www.ncbi.nlm.nih.gov/pubmed"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2FC0-F63B-4040-95F8-2DC97A2B934D}" type="doc">
      <dgm:prSet loTypeId="urn:microsoft.com/office/officeart/2005/8/layout/hierarchy6" loCatId="hierarchy" qsTypeId="urn:microsoft.com/office/officeart/2005/8/quickstyle/3d2" qsCatId="3D" csTypeId="urn:microsoft.com/office/officeart/2005/8/colors/accent1_2" csCatId="accent1"/>
      <dgm:spPr/>
      <dgm:t>
        <a:bodyPr/>
        <a:lstStyle/>
        <a:p>
          <a:endParaRPr lang="ru-RU"/>
        </a:p>
      </dgm:t>
    </dgm:pt>
    <dgm:pt modelId="{D0B91FB8-B449-4C04-B79F-DF5563A2DE44}">
      <dgm:prSet/>
      <dgm:spPr/>
      <dgm:t>
        <a:bodyPr/>
        <a:lstStyle/>
        <a:p>
          <a:pPr rtl="0"/>
          <a:r>
            <a:rPr lang="uk-UA" smtClean="0"/>
            <a:t>За відсутності відповідних досліджень, які безпосередньо порівнюють лікарський засіб, що вивчається та компаратор (прямі дослідження),  рекомендується непряме порівняння. Вибір між прямим та непрямим  порівнянням є специфічним для конкретного контексту і залежить від  поставленого питання, а також наявних доступних доказів.</a:t>
          </a:r>
          <a:endParaRPr lang="uk-UA"/>
        </a:p>
      </dgm:t>
    </dgm:pt>
    <dgm:pt modelId="{2F21A531-1F0D-4B1A-9773-47851E9E442D}" type="parTrans" cxnId="{C9137818-4946-476F-BBE0-672486B4DF00}">
      <dgm:prSet/>
      <dgm:spPr/>
      <dgm:t>
        <a:bodyPr/>
        <a:lstStyle/>
        <a:p>
          <a:endParaRPr lang="ru-RU"/>
        </a:p>
      </dgm:t>
    </dgm:pt>
    <dgm:pt modelId="{748278B5-9849-443C-8785-EC9FAEF01A2F}" type="sibTrans" cxnId="{C9137818-4946-476F-BBE0-672486B4DF00}">
      <dgm:prSet/>
      <dgm:spPr/>
      <dgm:t>
        <a:bodyPr/>
        <a:lstStyle/>
        <a:p>
          <a:endParaRPr lang="ru-RU"/>
        </a:p>
      </dgm:t>
    </dgm:pt>
    <dgm:pt modelId="{FFB5A67F-F15A-4FC4-94B3-C62318779916}">
      <dgm:prSet/>
      <dgm:spPr/>
      <dgm:t>
        <a:bodyPr/>
        <a:lstStyle/>
        <a:p>
          <a:pPr rtl="0"/>
          <a:r>
            <a:rPr lang="uk-UA" smtClean="0"/>
            <a:t>У разі наявності  прямих досліджень (англ. head-to-head studies) високої методологічної якості,  прямі порівняння є кращими, оскільки містять високий рівень доказовості. </a:t>
          </a:r>
          <a:endParaRPr lang="uk-UA"/>
        </a:p>
      </dgm:t>
    </dgm:pt>
    <dgm:pt modelId="{991C699C-69A7-4359-8FD6-34BF723DA814}" type="parTrans" cxnId="{0315A7CA-6936-4147-9765-4CCEC71EDC69}">
      <dgm:prSet/>
      <dgm:spPr/>
      <dgm:t>
        <a:bodyPr/>
        <a:lstStyle/>
        <a:p>
          <a:endParaRPr lang="ru-RU"/>
        </a:p>
      </dgm:t>
    </dgm:pt>
    <dgm:pt modelId="{237CE9D6-7E2D-415E-ABC7-9A47CE0E5E5D}" type="sibTrans" cxnId="{0315A7CA-6936-4147-9765-4CCEC71EDC69}">
      <dgm:prSet/>
      <dgm:spPr/>
      <dgm:t>
        <a:bodyPr/>
        <a:lstStyle/>
        <a:p>
          <a:endParaRPr lang="ru-RU"/>
        </a:p>
      </dgm:t>
    </dgm:pt>
    <dgm:pt modelId="{D4BC732E-8285-43B7-8565-945725A0F104}" type="pres">
      <dgm:prSet presAssocID="{82F22FC0-F63B-4040-95F8-2DC97A2B934D}" presName="mainComposite" presStyleCnt="0">
        <dgm:presLayoutVars>
          <dgm:chPref val="1"/>
          <dgm:dir/>
          <dgm:animOne val="branch"/>
          <dgm:animLvl val="lvl"/>
          <dgm:resizeHandles val="exact"/>
        </dgm:presLayoutVars>
      </dgm:prSet>
      <dgm:spPr/>
      <dgm:t>
        <a:bodyPr/>
        <a:lstStyle/>
        <a:p>
          <a:endParaRPr lang="ru-RU"/>
        </a:p>
      </dgm:t>
    </dgm:pt>
    <dgm:pt modelId="{6ECBC56D-E120-48F2-9D90-C4E0D670F455}" type="pres">
      <dgm:prSet presAssocID="{82F22FC0-F63B-4040-95F8-2DC97A2B934D}" presName="hierFlow" presStyleCnt="0"/>
      <dgm:spPr/>
    </dgm:pt>
    <dgm:pt modelId="{7197BEE0-DE16-4499-B6B2-E29FC07151FD}" type="pres">
      <dgm:prSet presAssocID="{82F22FC0-F63B-4040-95F8-2DC97A2B934D}" presName="firstBuf" presStyleCnt="0"/>
      <dgm:spPr/>
    </dgm:pt>
    <dgm:pt modelId="{D591FCB7-6671-46DC-8DE6-A464766CCAEF}" type="pres">
      <dgm:prSet presAssocID="{82F22FC0-F63B-4040-95F8-2DC97A2B934D}" presName="hierChild1" presStyleCnt="0">
        <dgm:presLayoutVars>
          <dgm:chPref val="1"/>
          <dgm:animOne val="branch"/>
          <dgm:animLvl val="lvl"/>
        </dgm:presLayoutVars>
      </dgm:prSet>
      <dgm:spPr/>
    </dgm:pt>
    <dgm:pt modelId="{20929E13-AF0E-43A8-9373-5CE74412B0CC}" type="pres">
      <dgm:prSet presAssocID="{D0B91FB8-B449-4C04-B79F-DF5563A2DE44}" presName="Name14" presStyleCnt="0"/>
      <dgm:spPr/>
    </dgm:pt>
    <dgm:pt modelId="{AF55308F-956A-457F-AB35-1BCDBE66A4C3}" type="pres">
      <dgm:prSet presAssocID="{D0B91FB8-B449-4C04-B79F-DF5563A2DE44}" presName="level1Shape" presStyleLbl="node0" presStyleIdx="0" presStyleCnt="1">
        <dgm:presLayoutVars>
          <dgm:chPref val="3"/>
        </dgm:presLayoutVars>
      </dgm:prSet>
      <dgm:spPr/>
      <dgm:t>
        <a:bodyPr/>
        <a:lstStyle/>
        <a:p>
          <a:endParaRPr lang="ru-RU"/>
        </a:p>
      </dgm:t>
    </dgm:pt>
    <dgm:pt modelId="{A3B835C8-D808-4D59-9EA4-96454415249B}" type="pres">
      <dgm:prSet presAssocID="{D0B91FB8-B449-4C04-B79F-DF5563A2DE44}" presName="hierChild2" presStyleCnt="0"/>
      <dgm:spPr/>
    </dgm:pt>
    <dgm:pt modelId="{B8F763CC-B5A9-4951-9BFD-4BFC63C5F4C3}" type="pres">
      <dgm:prSet presAssocID="{82F22FC0-F63B-4040-95F8-2DC97A2B934D}" presName="bgShapesFlow" presStyleCnt="0"/>
      <dgm:spPr/>
    </dgm:pt>
    <dgm:pt modelId="{A5FA7669-2406-4EDB-B0BA-27F54FEEB693}" type="pres">
      <dgm:prSet presAssocID="{FFB5A67F-F15A-4FC4-94B3-C62318779916}" presName="rectComp" presStyleCnt="0"/>
      <dgm:spPr/>
    </dgm:pt>
    <dgm:pt modelId="{9AAA3B2D-9D60-4BF1-9960-7E6830E3C6FF}" type="pres">
      <dgm:prSet presAssocID="{FFB5A67F-F15A-4FC4-94B3-C62318779916}" presName="bgRect" presStyleLbl="bgShp" presStyleIdx="0" presStyleCnt="1"/>
      <dgm:spPr/>
      <dgm:t>
        <a:bodyPr/>
        <a:lstStyle/>
        <a:p>
          <a:endParaRPr lang="ru-RU"/>
        </a:p>
      </dgm:t>
    </dgm:pt>
    <dgm:pt modelId="{16EB2241-BE21-4600-B518-B8A5F449C416}" type="pres">
      <dgm:prSet presAssocID="{FFB5A67F-F15A-4FC4-94B3-C62318779916}" presName="bgRectTx" presStyleLbl="bgShp" presStyleIdx="0" presStyleCnt="1">
        <dgm:presLayoutVars>
          <dgm:bulletEnabled val="1"/>
        </dgm:presLayoutVars>
      </dgm:prSet>
      <dgm:spPr/>
      <dgm:t>
        <a:bodyPr/>
        <a:lstStyle/>
        <a:p>
          <a:endParaRPr lang="ru-RU"/>
        </a:p>
      </dgm:t>
    </dgm:pt>
  </dgm:ptLst>
  <dgm:cxnLst>
    <dgm:cxn modelId="{0315A7CA-6936-4147-9765-4CCEC71EDC69}" srcId="{82F22FC0-F63B-4040-95F8-2DC97A2B934D}" destId="{FFB5A67F-F15A-4FC4-94B3-C62318779916}" srcOrd="1" destOrd="0" parTransId="{991C699C-69A7-4359-8FD6-34BF723DA814}" sibTransId="{237CE9D6-7E2D-415E-ABC7-9A47CE0E5E5D}"/>
    <dgm:cxn modelId="{75681D21-71AE-4A66-A645-DA374CC4B14B}" type="presOf" srcId="{82F22FC0-F63B-4040-95F8-2DC97A2B934D}" destId="{D4BC732E-8285-43B7-8565-945725A0F104}" srcOrd="0" destOrd="0" presId="urn:microsoft.com/office/officeart/2005/8/layout/hierarchy6"/>
    <dgm:cxn modelId="{C9137818-4946-476F-BBE0-672486B4DF00}" srcId="{82F22FC0-F63B-4040-95F8-2DC97A2B934D}" destId="{D0B91FB8-B449-4C04-B79F-DF5563A2DE44}" srcOrd="0" destOrd="0" parTransId="{2F21A531-1F0D-4B1A-9773-47851E9E442D}" sibTransId="{748278B5-9849-443C-8785-EC9FAEF01A2F}"/>
    <dgm:cxn modelId="{2DF7A08C-6893-4985-948B-A5C729B77EF6}" type="presOf" srcId="{FFB5A67F-F15A-4FC4-94B3-C62318779916}" destId="{9AAA3B2D-9D60-4BF1-9960-7E6830E3C6FF}" srcOrd="0" destOrd="0" presId="urn:microsoft.com/office/officeart/2005/8/layout/hierarchy6"/>
    <dgm:cxn modelId="{93DFB33C-E885-4444-8954-814872EDDF94}" type="presOf" srcId="{D0B91FB8-B449-4C04-B79F-DF5563A2DE44}" destId="{AF55308F-956A-457F-AB35-1BCDBE66A4C3}" srcOrd="0" destOrd="0" presId="urn:microsoft.com/office/officeart/2005/8/layout/hierarchy6"/>
    <dgm:cxn modelId="{9507A415-E685-426D-AFCE-3BA5C67F7D1A}" type="presOf" srcId="{FFB5A67F-F15A-4FC4-94B3-C62318779916}" destId="{16EB2241-BE21-4600-B518-B8A5F449C416}" srcOrd="1" destOrd="0" presId="urn:microsoft.com/office/officeart/2005/8/layout/hierarchy6"/>
    <dgm:cxn modelId="{28679DC9-1B02-4A63-980C-BF5C8AC1137C}" type="presParOf" srcId="{D4BC732E-8285-43B7-8565-945725A0F104}" destId="{6ECBC56D-E120-48F2-9D90-C4E0D670F455}" srcOrd="0" destOrd="0" presId="urn:microsoft.com/office/officeart/2005/8/layout/hierarchy6"/>
    <dgm:cxn modelId="{A5F7CFD6-1A65-41DC-BC7B-21DC3677C302}" type="presParOf" srcId="{6ECBC56D-E120-48F2-9D90-C4E0D670F455}" destId="{7197BEE0-DE16-4499-B6B2-E29FC07151FD}" srcOrd="0" destOrd="0" presId="urn:microsoft.com/office/officeart/2005/8/layout/hierarchy6"/>
    <dgm:cxn modelId="{D0EA5CEE-B466-40FC-8928-FD529CA78EC2}" type="presParOf" srcId="{6ECBC56D-E120-48F2-9D90-C4E0D670F455}" destId="{D591FCB7-6671-46DC-8DE6-A464766CCAEF}" srcOrd="1" destOrd="0" presId="urn:microsoft.com/office/officeart/2005/8/layout/hierarchy6"/>
    <dgm:cxn modelId="{519029CB-7D44-4C2B-804C-9CA1DDCFE185}" type="presParOf" srcId="{D591FCB7-6671-46DC-8DE6-A464766CCAEF}" destId="{20929E13-AF0E-43A8-9373-5CE74412B0CC}" srcOrd="0" destOrd="0" presId="urn:microsoft.com/office/officeart/2005/8/layout/hierarchy6"/>
    <dgm:cxn modelId="{2061F611-4273-4706-A81D-0766AA387CE7}" type="presParOf" srcId="{20929E13-AF0E-43A8-9373-5CE74412B0CC}" destId="{AF55308F-956A-457F-AB35-1BCDBE66A4C3}" srcOrd="0" destOrd="0" presId="urn:microsoft.com/office/officeart/2005/8/layout/hierarchy6"/>
    <dgm:cxn modelId="{31BDA1B3-D4C4-4B4A-887D-BB6EC3B2533A}" type="presParOf" srcId="{20929E13-AF0E-43A8-9373-5CE74412B0CC}" destId="{A3B835C8-D808-4D59-9EA4-96454415249B}" srcOrd="1" destOrd="0" presId="urn:microsoft.com/office/officeart/2005/8/layout/hierarchy6"/>
    <dgm:cxn modelId="{F01A2176-E2E0-43FC-9FD4-485AC47B1C0C}" type="presParOf" srcId="{D4BC732E-8285-43B7-8565-945725A0F104}" destId="{B8F763CC-B5A9-4951-9BFD-4BFC63C5F4C3}" srcOrd="1" destOrd="0" presId="urn:microsoft.com/office/officeart/2005/8/layout/hierarchy6"/>
    <dgm:cxn modelId="{7F27DF3F-8424-472D-A73F-1C25422B0161}" type="presParOf" srcId="{B8F763CC-B5A9-4951-9BFD-4BFC63C5F4C3}" destId="{A5FA7669-2406-4EDB-B0BA-27F54FEEB693}" srcOrd="0" destOrd="0" presId="urn:microsoft.com/office/officeart/2005/8/layout/hierarchy6"/>
    <dgm:cxn modelId="{78B9656E-524E-4CD8-846C-B6234B59F373}" type="presParOf" srcId="{A5FA7669-2406-4EDB-B0BA-27F54FEEB693}" destId="{9AAA3B2D-9D60-4BF1-9960-7E6830E3C6FF}" srcOrd="0" destOrd="0" presId="urn:microsoft.com/office/officeart/2005/8/layout/hierarchy6"/>
    <dgm:cxn modelId="{B947ECCE-2A65-4355-BDDB-D9CA6A453A01}" type="presParOf" srcId="{A5FA7669-2406-4EDB-B0BA-27F54FEEB693}" destId="{16EB2241-BE21-4600-B518-B8A5F449C416}"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2379C0-6AAE-4FFA-B8A8-A9186428BB87}"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ru-RU"/>
        </a:p>
      </dgm:t>
    </dgm:pt>
    <dgm:pt modelId="{E988C278-3AD2-4B71-8AE7-9D924715D725}">
      <dgm:prSet/>
      <dgm:spPr/>
      <dgm:t>
        <a:bodyPr/>
        <a:lstStyle/>
        <a:p>
          <a:pPr rtl="0"/>
          <a:r>
            <a:rPr lang="uk-UA" smtClean="0"/>
            <a:t>Якщо неможливо здійснити непряме порівняння за допомогою загальної контрольної групи (неконтрольовані дослідження або дослідження без порівняння (англ. single arm study), наприклад, у випадку лікарських засобів, які застосовуються для лікування рідкісних (орфанних) захворювань, можуть бути розглянуті інші методи, такі як:</a:t>
          </a:r>
          <a:endParaRPr lang="uk-UA"/>
        </a:p>
      </dgm:t>
    </dgm:pt>
    <dgm:pt modelId="{DA072B86-A95C-4ADC-B7E9-E27D286236A0}" type="parTrans" cxnId="{FE817FC6-3469-46FD-813F-2C06CB963252}">
      <dgm:prSet/>
      <dgm:spPr/>
      <dgm:t>
        <a:bodyPr/>
        <a:lstStyle/>
        <a:p>
          <a:endParaRPr lang="ru-RU"/>
        </a:p>
      </dgm:t>
    </dgm:pt>
    <dgm:pt modelId="{D32088B7-1D01-4D8B-9DF2-AD4D1432FB3C}" type="sibTrans" cxnId="{FE817FC6-3469-46FD-813F-2C06CB963252}">
      <dgm:prSet/>
      <dgm:spPr/>
      <dgm:t>
        <a:bodyPr/>
        <a:lstStyle/>
        <a:p>
          <a:endParaRPr lang="ru-RU"/>
        </a:p>
      </dgm:t>
    </dgm:pt>
    <dgm:pt modelId="{376FBA25-751F-4E51-9129-1B6D3BA605F4}">
      <dgm:prSet/>
      <dgm:spPr/>
      <dgm:t>
        <a:bodyPr/>
        <a:lstStyle/>
        <a:p>
          <a:pPr rtl="0"/>
          <a:r>
            <a:rPr lang="uk-UA" smtClean="0"/>
            <a:t>просте порівняння досліджень без втручання (англ. naive comparison);</a:t>
          </a:r>
          <a:endParaRPr lang="uk-UA"/>
        </a:p>
      </dgm:t>
    </dgm:pt>
    <dgm:pt modelId="{F039F59D-35EE-4DFA-B734-E30B95CD7BC1}" type="parTrans" cxnId="{998413A1-E755-4D3C-A2A2-0582B5B23D42}">
      <dgm:prSet/>
      <dgm:spPr/>
      <dgm:t>
        <a:bodyPr/>
        <a:lstStyle/>
        <a:p>
          <a:endParaRPr lang="ru-RU"/>
        </a:p>
      </dgm:t>
    </dgm:pt>
    <dgm:pt modelId="{868B45FC-1F6D-4C8F-A08B-8CEB6DC4DA7F}" type="sibTrans" cxnId="{998413A1-E755-4D3C-A2A2-0582B5B23D42}">
      <dgm:prSet/>
      <dgm:spPr/>
      <dgm:t>
        <a:bodyPr/>
        <a:lstStyle/>
        <a:p>
          <a:endParaRPr lang="ru-RU"/>
        </a:p>
      </dgm:t>
    </dgm:pt>
    <dgm:pt modelId="{EB51838F-2902-4800-AE18-266EB644EA98}">
      <dgm:prSet/>
      <dgm:spPr/>
      <dgm:t>
        <a:bodyPr/>
        <a:lstStyle/>
        <a:p>
          <a:pPr rtl="0"/>
          <a:r>
            <a:rPr lang="uk-UA" dirty="0" smtClean="0"/>
            <a:t>порівняння з групою історичного контролю (англ</a:t>
          </a:r>
          <a:r>
            <a:rPr lang="en-US" noProof="0" dirty="0" smtClean="0"/>
            <a:t>. benchmarking with historical controls</a:t>
          </a:r>
          <a:r>
            <a:rPr lang="uk-UA" dirty="0" smtClean="0"/>
            <a:t>);</a:t>
          </a:r>
          <a:endParaRPr lang="uk-UA" dirty="0"/>
        </a:p>
      </dgm:t>
    </dgm:pt>
    <dgm:pt modelId="{2853794E-D6D6-488C-B814-63D64DAD3774}" type="parTrans" cxnId="{38EB8728-E00A-46CF-AE10-89CCB98E359D}">
      <dgm:prSet/>
      <dgm:spPr/>
      <dgm:t>
        <a:bodyPr/>
        <a:lstStyle/>
        <a:p>
          <a:endParaRPr lang="ru-RU"/>
        </a:p>
      </dgm:t>
    </dgm:pt>
    <dgm:pt modelId="{90996D23-671C-4079-B989-3B7439E67426}" type="sibTrans" cxnId="{38EB8728-E00A-46CF-AE10-89CCB98E359D}">
      <dgm:prSet/>
      <dgm:spPr/>
      <dgm:t>
        <a:bodyPr/>
        <a:lstStyle/>
        <a:p>
          <a:endParaRPr lang="ru-RU"/>
        </a:p>
      </dgm:t>
    </dgm:pt>
    <dgm:pt modelId="{60C486D7-28EA-4886-ACC2-3E146F02ADA4}">
      <dgm:prSet/>
      <dgm:spPr/>
      <dgm:t>
        <a:bodyPr/>
        <a:lstStyle/>
        <a:p>
          <a:pPr rtl="0"/>
          <a:r>
            <a:rPr lang="uk-UA" dirty="0" smtClean="0"/>
            <a:t>порівняння результатів дослідження після коригування відмінностей в характеристиках категорій пацієнтів (англ. </a:t>
          </a:r>
          <a:r>
            <a:rPr lang="en-US" noProof="0" dirty="0" smtClean="0"/>
            <a:t>matching-adjusted indirect comparison) </a:t>
          </a:r>
          <a:endParaRPr lang="en-US" noProof="0" dirty="0"/>
        </a:p>
      </dgm:t>
    </dgm:pt>
    <dgm:pt modelId="{4BBF3678-E329-4F37-96C3-96C30B51995B}" type="parTrans" cxnId="{64F24394-BA0E-4A95-9283-46A0A9D103DF}">
      <dgm:prSet/>
      <dgm:spPr/>
      <dgm:t>
        <a:bodyPr/>
        <a:lstStyle/>
        <a:p>
          <a:endParaRPr lang="ru-RU"/>
        </a:p>
      </dgm:t>
    </dgm:pt>
    <dgm:pt modelId="{803C1CD8-5A0C-4D65-B306-F8FA34DFD465}" type="sibTrans" cxnId="{64F24394-BA0E-4A95-9283-46A0A9D103DF}">
      <dgm:prSet/>
      <dgm:spPr/>
      <dgm:t>
        <a:bodyPr/>
        <a:lstStyle/>
        <a:p>
          <a:endParaRPr lang="ru-RU"/>
        </a:p>
      </dgm:t>
    </dgm:pt>
    <dgm:pt modelId="{1B6D2524-7BFD-4388-9720-1A1E11BF4BCC}" type="pres">
      <dgm:prSet presAssocID="{BF2379C0-6AAE-4FFA-B8A8-A9186428BB87}" presName="Name0" presStyleCnt="0">
        <dgm:presLayoutVars>
          <dgm:dir/>
          <dgm:animLvl val="lvl"/>
          <dgm:resizeHandles val="exact"/>
        </dgm:presLayoutVars>
      </dgm:prSet>
      <dgm:spPr/>
      <dgm:t>
        <a:bodyPr/>
        <a:lstStyle/>
        <a:p>
          <a:endParaRPr lang="ru-RU"/>
        </a:p>
      </dgm:t>
    </dgm:pt>
    <dgm:pt modelId="{921067CD-8883-498A-84B5-AA8CF564159F}" type="pres">
      <dgm:prSet presAssocID="{E988C278-3AD2-4B71-8AE7-9D924715D725}" presName="linNode" presStyleCnt="0"/>
      <dgm:spPr/>
    </dgm:pt>
    <dgm:pt modelId="{F90900F6-DCFB-4743-976A-5A1FD1A46F99}" type="pres">
      <dgm:prSet presAssocID="{E988C278-3AD2-4B71-8AE7-9D924715D725}" presName="parentText" presStyleLbl="node1" presStyleIdx="0" presStyleCnt="1">
        <dgm:presLayoutVars>
          <dgm:chMax val="1"/>
          <dgm:bulletEnabled val="1"/>
        </dgm:presLayoutVars>
      </dgm:prSet>
      <dgm:spPr/>
      <dgm:t>
        <a:bodyPr/>
        <a:lstStyle/>
        <a:p>
          <a:endParaRPr lang="ru-RU"/>
        </a:p>
      </dgm:t>
    </dgm:pt>
    <dgm:pt modelId="{7F60086A-0893-4D7C-8FA9-9C32716DC33A}" type="pres">
      <dgm:prSet presAssocID="{E988C278-3AD2-4B71-8AE7-9D924715D725}" presName="descendantText" presStyleLbl="alignAccFollowNode1" presStyleIdx="0" presStyleCnt="1">
        <dgm:presLayoutVars>
          <dgm:bulletEnabled val="1"/>
        </dgm:presLayoutVars>
      </dgm:prSet>
      <dgm:spPr/>
      <dgm:t>
        <a:bodyPr/>
        <a:lstStyle/>
        <a:p>
          <a:endParaRPr lang="ru-RU"/>
        </a:p>
      </dgm:t>
    </dgm:pt>
  </dgm:ptLst>
  <dgm:cxnLst>
    <dgm:cxn modelId="{64F24394-BA0E-4A95-9283-46A0A9D103DF}" srcId="{E988C278-3AD2-4B71-8AE7-9D924715D725}" destId="{60C486D7-28EA-4886-ACC2-3E146F02ADA4}" srcOrd="2" destOrd="0" parTransId="{4BBF3678-E329-4F37-96C3-96C30B51995B}" sibTransId="{803C1CD8-5A0C-4D65-B306-F8FA34DFD465}"/>
    <dgm:cxn modelId="{B7A62234-2A67-41B7-B9A3-EBDD2F378C89}" type="presOf" srcId="{E988C278-3AD2-4B71-8AE7-9D924715D725}" destId="{F90900F6-DCFB-4743-976A-5A1FD1A46F99}" srcOrd="0" destOrd="0" presId="urn:microsoft.com/office/officeart/2005/8/layout/vList5"/>
    <dgm:cxn modelId="{FE817FC6-3469-46FD-813F-2C06CB963252}" srcId="{BF2379C0-6AAE-4FFA-B8A8-A9186428BB87}" destId="{E988C278-3AD2-4B71-8AE7-9D924715D725}" srcOrd="0" destOrd="0" parTransId="{DA072B86-A95C-4ADC-B7E9-E27D286236A0}" sibTransId="{D32088B7-1D01-4D8B-9DF2-AD4D1432FB3C}"/>
    <dgm:cxn modelId="{4B7579DC-AADB-4599-96FC-09F61003D1C2}" type="presOf" srcId="{60C486D7-28EA-4886-ACC2-3E146F02ADA4}" destId="{7F60086A-0893-4D7C-8FA9-9C32716DC33A}" srcOrd="0" destOrd="2" presId="urn:microsoft.com/office/officeart/2005/8/layout/vList5"/>
    <dgm:cxn modelId="{38EB8728-E00A-46CF-AE10-89CCB98E359D}" srcId="{E988C278-3AD2-4B71-8AE7-9D924715D725}" destId="{EB51838F-2902-4800-AE18-266EB644EA98}" srcOrd="1" destOrd="0" parTransId="{2853794E-D6D6-488C-B814-63D64DAD3774}" sibTransId="{90996D23-671C-4079-B989-3B7439E67426}"/>
    <dgm:cxn modelId="{BDB9433F-0F60-4B0F-8637-FC97FC698B8E}" type="presOf" srcId="{EB51838F-2902-4800-AE18-266EB644EA98}" destId="{7F60086A-0893-4D7C-8FA9-9C32716DC33A}" srcOrd="0" destOrd="1" presId="urn:microsoft.com/office/officeart/2005/8/layout/vList5"/>
    <dgm:cxn modelId="{998413A1-E755-4D3C-A2A2-0582B5B23D42}" srcId="{E988C278-3AD2-4B71-8AE7-9D924715D725}" destId="{376FBA25-751F-4E51-9129-1B6D3BA605F4}" srcOrd="0" destOrd="0" parTransId="{F039F59D-35EE-4DFA-B734-E30B95CD7BC1}" sibTransId="{868B45FC-1F6D-4C8F-A08B-8CEB6DC4DA7F}"/>
    <dgm:cxn modelId="{F363DE92-C8E6-45F4-8C1C-3037B1184B28}" type="presOf" srcId="{BF2379C0-6AAE-4FFA-B8A8-A9186428BB87}" destId="{1B6D2524-7BFD-4388-9720-1A1E11BF4BCC}" srcOrd="0" destOrd="0" presId="urn:microsoft.com/office/officeart/2005/8/layout/vList5"/>
    <dgm:cxn modelId="{32249AAD-B312-4F49-9B50-CAE842DC7A30}" type="presOf" srcId="{376FBA25-751F-4E51-9129-1B6D3BA605F4}" destId="{7F60086A-0893-4D7C-8FA9-9C32716DC33A}" srcOrd="0" destOrd="0" presId="urn:microsoft.com/office/officeart/2005/8/layout/vList5"/>
    <dgm:cxn modelId="{B4DCC809-AE32-41BD-9640-C4CF5226828B}" type="presParOf" srcId="{1B6D2524-7BFD-4388-9720-1A1E11BF4BCC}" destId="{921067CD-8883-498A-84B5-AA8CF564159F}" srcOrd="0" destOrd="0" presId="urn:microsoft.com/office/officeart/2005/8/layout/vList5"/>
    <dgm:cxn modelId="{34625C72-E1EB-419C-B1C9-C5005FC7F1A3}" type="presParOf" srcId="{921067CD-8883-498A-84B5-AA8CF564159F}" destId="{F90900F6-DCFB-4743-976A-5A1FD1A46F99}" srcOrd="0" destOrd="0" presId="urn:microsoft.com/office/officeart/2005/8/layout/vList5"/>
    <dgm:cxn modelId="{E033D1E8-DCF6-428A-8D48-BB9A7DF3FA6A}" type="presParOf" srcId="{921067CD-8883-498A-84B5-AA8CF564159F}" destId="{7F60086A-0893-4D7C-8FA9-9C32716DC33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C426CB-0D07-4F31-873A-345259E3446D}" type="doc">
      <dgm:prSet loTypeId="urn:microsoft.com/office/officeart/2005/8/layout/vList2" loCatId="list" qsTypeId="urn:microsoft.com/office/officeart/2005/8/quickstyle/3d4" qsCatId="3D" csTypeId="urn:microsoft.com/office/officeart/2005/8/colors/accent1_2" csCatId="accent1"/>
      <dgm:spPr/>
      <dgm:t>
        <a:bodyPr/>
        <a:lstStyle/>
        <a:p>
          <a:endParaRPr lang="ru-RU"/>
        </a:p>
      </dgm:t>
    </dgm:pt>
    <dgm:pt modelId="{5905D69B-3EDB-4347-BCA3-E1D38A374622}">
      <dgm:prSet/>
      <dgm:spPr/>
      <dgm:t>
        <a:bodyPr/>
        <a:lstStyle/>
        <a:p>
          <a:pPr rtl="0"/>
          <a:r>
            <a:rPr lang="uk-UA" dirty="0" smtClean="0"/>
            <a:t>Стратегія пошуку інформації має бути розроблена на основі визначеної проблеми і відповідати рекомендаціям довідника “Cochrane </a:t>
          </a:r>
          <a:r>
            <a:rPr lang="uk-UA" dirty="0" err="1" smtClean="0"/>
            <a:t>handbook</a:t>
          </a:r>
          <a:r>
            <a:rPr lang="uk-UA" dirty="0" smtClean="0"/>
            <a:t> for  </a:t>
          </a:r>
          <a:r>
            <a:rPr lang="uk-UA" dirty="0" err="1" smtClean="0"/>
            <a:t>systematic</a:t>
          </a:r>
          <a:r>
            <a:rPr lang="uk-UA" dirty="0" smtClean="0"/>
            <a:t> </a:t>
          </a:r>
          <a:r>
            <a:rPr lang="uk-UA" dirty="0" err="1" smtClean="0"/>
            <a:t>reviews</a:t>
          </a:r>
          <a:r>
            <a:rPr lang="uk-UA" dirty="0" smtClean="0"/>
            <a:t> of </a:t>
          </a:r>
          <a:r>
            <a:rPr lang="uk-UA" dirty="0" err="1" smtClean="0"/>
            <a:t>interventions</a:t>
          </a:r>
          <a:r>
            <a:rPr lang="uk-UA" dirty="0" smtClean="0"/>
            <a:t>” щодо належного проведення систематичного огляду . Якщо аналіз ефективності ґрунтується на </a:t>
          </a:r>
          <a:r>
            <a:rPr lang="uk-UA" dirty="0" err="1" smtClean="0"/>
            <a:t>когортних</a:t>
          </a:r>
          <a:r>
            <a:rPr lang="uk-UA" dirty="0" smtClean="0"/>
            <a:t> дослідженнях, необхідно надати також стратегію пошуку для рандомізованих клінічних  досліджень, для підтвердження їх відсутності. Критерії пошуку мають містити елементи схеми PICO. </a:t>
          </a:r>
          <a:endParaRPr lang="uk-UA" dirty="0"/>
        </a:p>
      </dgm:t>
    </dgm:pt>
    <dgm:pt modelId="{DFCD0820-9337-450E-AB1F-359718D36C73}" type="parTrans" cxnId="{5C9D44FF-BDC3-4AE0-84B2-14B5A0740BAC}">
      <dgm:prSet/>
      <dgm:spPr/>
      <dgm:t>
        <a:bodyPr/>
        <a:lstStyle/>
        <a:p>
          <a:endParaRPr lang="ru-RU"/>
        </a:p>
      </dgm:t>
    </dgm:pt>
    <dgm:pt modelId="{FBC1FE99-2192-40E1-8C94-EA8D4E4C5AFE}" type="sibTrans" cxnId="{5C9D44FF-BDC3-4AE0-84B2-14B5A0740BAC}">
      <dgm:prSet/>
      <dgm:spPr/>
      <dgm:t>
        <a:bodyPr/>
        <a:lstStyle/>
        <a:p>
          <a:endParaRPr lang="ru-RU"/>
        </a:p>
      </dgm:t>
    </dgm:pt>
    <dgm:pt modelId="{071B8138-2928-46C2-8A46-6818FE216F1F}">
      <dgm:prSet/>
      <dgm:spPr/>
      <dgm:t>
        <a:bodyPr/>
        <a:lstStyle/>
        <a:p>
          <a:pPr rtl="0"/>
          <a:r>
            <a:rPr lang="uk-UA" smtClean="0"/>
            <a:t>Рекомендовано, щоб кінцевим результатом пошуку був перелік усіх доступних досліджень і даних, необхідних для надійної оцінки ефективності та безпеки досліджуваного лікарського засобу. Процес пошуку даних слід детально описати в такій формі, щоб його можна  було відтворити для верифікації.</a:t>
          </a:r>
          <a:endParaRPr lang="uk-UA"/>
        </a:p>
      </dgm:t>
    </dgm:pt>
    <dgm:pt modelId="{39B97A82-AEDB-4874-88B9-F530C50B0CCC}" type="parTrans" cxnId="{242BA417-7203-45D5-AD81-8FEE70D09F2C}">
      <dgm:prSet/>
      <dgm:spPr/>
      <dgm:t>
        <a:bodyPr/>
        <a:lstStyle/>
        <a:p>
          <a:endParaRPr lang="ru-RU"/>
        </a:p>
      </dgm:t>
    </dgm:pt>
    <dgm:pt modelId="{AF85B697-30DF-4741-8400-519E3F9C49C2}" type="sibTrans" cxnId="{242BA417-7203-45D5-AD81-8FEE70D09F2C}">
      <dgm:prSet/>
      <dgm:spPr/>
      <dgm:t>
        <a:bodyPr/>
        <a:lstStyle/>
        <a:p>
          <a:endParaRPr lang="ru-RU"/>
        </a:p>
      </dgm:t>
    </dgm:pt>
    <dgm:pt modelId="{10C37143-8586-40B3-BD3C-7AAAC99FEE0B}" type="pres">
      <dgm:prSet presAssocID="{6AC426CB-0D07-4F31-873A-345259E3446D}" presName="linear" presStyleCnt="0">
        <dgm:presLayoutVars>
          <dgm:animLvl val="lvl"/>
          <dgm:resizeHandles val="exact"/>
        </dgm:presLayoutVars>
      </dgm:prSet>
      <dgm:spPr/>
      <dgm:t>
        <a:bodyPr/>
        <a:lstStyle/>
        <a:p>
          <a:endParaRPr lang="ru-RU"/>
        </a:p>
      </dgm:t>
    </dgm:pt>
    <dgm:pt modelId="{CBE910E7-A9EF-4C97-A12E-9FD6AF28AA74}" type="pres">
      <dgm:prSet presAssocID="{5905D69B-3EDB-4347-BCA3-E1D38A374622}" presName="parentText" presStyleLbl="node1" presStyleIdx="0" presStyleCnt="2" custLinFactY="-20627" custLinFactNeighborX="3381" custLinFactNeighborY="-100000">
        <dgm:presLayoutVars>
          <dgm:chMax val="0"/>
          <dgm:bulletEnabled val="1"/>
        </dgm:presLayoutVars>
      </dgm:prSet>
      <dgm:spPr/>
      <dgm:t>
        <a:bodyPr/>
        <a:lstStyle/>
        <a:p>
          <a:endParaRPr lang="ru-RU"/>
        </a:p>
      </dgm:t>
    </dgm:pt>
    <dgm:pt modelId="{6E84F284-FC2A-4DC2-BE09-CDED9EB5B594}" type="pres">
      <dgm:prSet presAssocID="{FBC1FE99-2192-40E1-8C94-EA8D4E4C5AFE}" presName="spacer" presStyleCnt="0"/>
      <dgm:spPr/>
    </dgm:pt>
    <dgm:pt modelId="{538207B7-F8C7-444F-B218-5E777AB991F0}" type="pres">
      <dgm:prSet presAssocID="{071B8138-2928-46C2-8A46-6818FE216F1F}" presName="parentText" presStyleLbl="node1" presStyleIdx="1" presStyleCnt="2">
        <dgm:presLayoutVars>
          <dgm:chMax val="0"/>
          <dgm:bulletEnabled val="1"/>
        </dgm:presLayoutVars>
      </dgm:prSet>
      <dgm:spPr/>
      <dgm:t>
        <a:bodyPr/>
        <a:lstStyle/>
        <a:p>
          <a:endParaRPr lang="ru-RU"/>
        </a:p>
      </dgm:t>
    </dgm:pt>
  </dgm:ptLst>
  <dgm:cxnLst>
    <dgm:cxn modelId="{7CA5D358-2F53-4D4A-848E-8B8CA2D80177}" type="presOf" srcId="{071B8138-2928-46C2-8A46-6818FE216F1F}" destId="{538207B7-F8C7-444F-B218-5E777AB991F0}" srcOrd="0" destOrd="0" presId="urn:microsoft.com/office/officeart/2005/8/layout/vList2"/>
    <dgm:cxn modelId="{5C9D44FF-BDC3-4AE0-84B2-14B5A0740BAC}" srcId="{6AC426CB-0D07-4F31-873A-345259E3446D}" destId="{5905D69B-3EDB-4347-BCA3-E1D38A374622}" srcOrd="0" destOrd="0" parTransId="{DFCD0820-9337-450E-AB1F-359718D36C73}" sibTransId="{FBC1FE99-2192-40E1-8C94-EA8D4E4C5AFE}"/>
    <dgm:cxn modelId="{242BA417-7203-45D5-AD81-8FEE70D09F2C}" srcId="{6AC426CB-0D07-4F31-873A-345259E3446D}" destId="{071B8138-2928-46C2-8A46-6818FE216F1F}" srcOrd="1" destOrd="0" parTransId="{39B97A82-AEDB-4874-88B9-F530C50B0CCC}" sibTransId="{AF85B697-30DF-4741-8400-519E3F9C49C2}"/>
    <dgm:cxn modelId="{63237C7C-D51D-4D17-8197-2EC8AE7684AC}" type="presOf" srcId="{6AC426CB-0D07-4F31-873A-345259E3446D}" destId="{10C37143-8586-40B3-BD3C-7AAAC99FEE0B}" srcOrd="0" destOrd="0" presId="urn:microsoft.com/office/officeart/2005/8/layout/vList2"/>
    <dgm:cxn modelId="{F7E931B6-B2E1-4BA2-BF49-374345E0EF6F}" type="presOf" srcId="{5905D69B-3EDB-4347-BCA3-E1D38A374622}" destId="{CBE910E7-A9EF-4C97-A12E-9FD6AF28AA74}" srcOrd="0" destOrd="0" presId="urn:microsoft.com/office/officeart/2005/8/layout/vList2"/>
    <dgm:cxn modelId="{C72B6C9B-7C01-4941-AB16-9EF0251902D5}" type="presParOf" srcId="{10C37143-8586-40B3-BD3C-7AAAC99FEE0B}" destId="{CBE910E7-A9EF-4C97-A12E-9FD6AF28AA74}" srcOrd="0" destOrd="0" presId="urn:microsoft.com/office/officeart/2005/8/layout/vList2"/>
    <dgm:cxn modelId="{524C2DA6-344F-4770-B27C-0286E94D9BA1}" type="presParOf" srcId="{10C37143-8586-40B3-BD3C-7AAAC99FEE0B}" destId="{6E84F284-FC2A-4DC2-BE09-CDED9EB5B594}" srcOrd="1" destOrd="0" presId="urn:microsoft.com/office/officeart/2005/8/layout/vList2"/>
    <dgm:cxn modelId="{2E433D0C-E9DE-4B67-A94E-3FA26DD10BEC}" type="presParOf" srcId="{10C37143-8586-40B3-BD3C-7AAAC99FEE0B}" destId="{538207B7-F8C7-444F-B218-5E777AB991F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E120BE-82AE-436F-A547-E7FADE295073}" type="doc">
      <dgm:prSet loTypeId="urn:microsoft.com/office/officeart/2005/8/layout/hierarchy4" loCatId="hierarchy" qsTypeId="urn:microsoft.com/office/officeart/2005/8/quickstyle/simple1" qsCatId="simple" csTypeId="urn:microsoft.com/office/officeart/2005/8/colors/accent1_2" csCatId="accent1"/>
      <dgm:spPr/>
      <dgm:t>
        <a:bodyPr/>
        <a:lstStyle/>
        <a:p>
          <a:endParaRPr lang="ru-RU"/>
        </a:p>
      </dgm:t>
    </dgm:pt>
    <dgm:pt modelId="{A4C2E7E5-D67B-473A-A39A-91B7E0A0F0AA}">
      <dgm:prSet/>
      <dgm:spPr/>
      <dgm:t>
        <a:bodyPr/>
        <a:lstStyle/>
        <a:p>
          <a:pPr rtl="0"/>
          <a:r>
            <a:rPr lang="uk-UA" smtClean="0"/>
            <a:t>ключові пошукові слова та дескриптори; оператори “Boolean” (AND, OR, NOT);</a:t>
          </a:r>
          <a:endParaRPr lang="uk-UA"/>
        </a:p>
      </dgm:t>
    </dgm:pt>
    <dgm:pt modelId="{6B792100-C5C8-42A5-9D8C-42760ED1D549}" type="parTrans" cxnId="{A3ED274C-46D0-46B4-ACCF-3A68ECFE05FE}">
      <dgm:prSet/>
      <dgm:spPr/>
      <dgm:t>
        <a:bodyPr/>
        <a:lstStyle/>
        <a:p>
          <a:endParaRPr lang="ru-RU"/>
        </a:p>
      </dgm:t>
    </dgm:pt>
    <dgm:pt modelId="{0FEED8B6-BEF4-441E-84D8-B3475004C30E}" type="sibTrans" cxnId="{A3ED274C-46D0-46B4-ACCF-3A68ECFE05FE}">
      <dgm:prSet/>
      <dgm:spPr/>
      <dgm:t>
        <a:bodyPr/>
        <a:lstStyle/>
        <a:p>
          <a:endParaRPr lang="ru-RU"/>
        </a:p>
      </dgm:t>
    </dgm:pt>
    <dgm:pt modelId="{FBB63563-CBF3-4D9C-9C42-54F0B7C15C42}">
      <dgm:prSet/>
      <dgm:spPr/>
      <dgm:t>
        <a:bodyPr/>
        <a:lstStyle/>
        <a:p>
          <a:pPr rtl="0"/>
          <a:r>
            <a:rPr lang="uk-UA" smtClean="0"/>
            <a:t>фільтри;</a:t>
          </a:r>
          <a:endParaRPr lang="uk-UA"/>
        </a:p>
      </dgm:t>
    </dgm:pt>
    <dgm:pt modelId="{1211F934-3B89-4086-BCA8-CEA21EB4C3F6}" type="parTrans" cxnId="{CF1147AE-48BB-4275-B56C-F4B5D18CB28B}">
      <dgm:prSet/>
      <dgm:spPr/>
      <dgm:t>
        <a:bodyPr/>
        <a:lstStyle/>
        <a:p>
          <a:endParaRPr lang="ru-RU"/>
        </a:p>
      </dgm:t>
    </dgm:pt>
    <dgm:pt modelId="{C323344E-7C72-4969-8F2E-45CF87274F38}" type="sibTrans" cxnId="{CF1147AE-48BB-4275-B56C-F4B5D18CB28B}">
      <dgm:prSet/>
      <dgm:spPr/>
      <dgm:t>
        <a:bodyPr/>
        <a:lstStyle/>
        <a:p>
          <a:endParaRPr lang="ru-RU"/>
        </a:p>
      </dgm:t>
    </dgm:pt>
    <dgm:pt modelId="{B63C1DF7-7C56-4D73-B0DC-8AEFF7A192A9}">
      <dgm:prSet/>
      <dgm:spPr/>
      <dgm:t>
        <a:bodyPr/>
        <a:lstStyle/>
        <a:p>
          <a:pPr rtl="0"/>
          <a:r>
            <a:rPr lang="uk-UA" smtClean="0"/>
            <a:t>часовий проміжок пошуку / дата останнього пошуку; </a:t>
          </a:r>
          <a:endParaRPr lang="uk-UA"/>
        </a:p>
      </dgm:t>
    </dgm:pt>
    <dgm:pt modelId="{7C37BD22-4EEC-42A7-82BE-B4250EDC935E}" type="parTrans" cxnId="{E1D30D0F-09F5-4B5D-B798-BA346ABEC560}">
      <dgm:prSet/>
      <dgm:spPr/>
      <dgm:t>
        <a:bodyPr/>
        <a:lstStyle/>
        <a:p>
          <a:endParaRPr lang="ru-RU"/>
        </a:p>
      </dgm:t>
    </dgm:pt>
    <dgm:pt modelId="{B1267AF5-E62D-45B3-802E-BF265F9856C5}" type="sibTrans" cxnId="{E1D30D0F-09F5-4B5D-B798-BA346ABEC560}">
      <dgm:prSet/>
      <dgm:spPr/>
      <dgm:t>
        <a:bodyPr/>
        <a:lstStyle/>
        <a:p>
          <a:endParaRPr lang="ru-RU"/>
        </a:p>
      </dgm:t>
    </dgm:pt>
    <dgm:pt modelId="{49605E9B-867C-4E25-93E3-DD157183EDF5}">
      <dgm:prSet/>
      <dgm:spPr/>
      <dgm:t>
        <a:bodyPr/>
        <a:lstStyle/>
        <a:p>
          <a:pPr rtl="0"/>
          <a:r>
            <a:rPr lang="uk-UA" smtClean="0"/>
            <a:t>кількість ідентифікованих записів окремо для кожного запиту, використаного в стратегії пошуку.</a:t>
          </a:r>
          <a:endParaRPr lang="uk-UA"/>
        </a:p>
      </dgm:t>
    </dgm:pt>
    <dgm:pt modelId="{90BAB56C-9519-4E11-BF2D-33F7F8B4A821}" type="parTrans" cxnId="{5CCAA3D1-6801-4055-98F4-1F4FD128C72F}">
      <dgm:prSet/>
      <dgm:spPr/>
      <dgm:t>
        <a:bodyPr/>
        <a:lstStyle/>
        <a:p>
          <a:endParaRPr lang="ru-RU"/>
        </a:p>
      </dgm:t>
    </dgm:pt>
    <dgm:pt modelId="{A41171DC-81C5-42D4-B541-6550A81179A9}" type="sibTrans" cxnId="{5CCAA3D1-6801-4055-98F4-1F4FD128C72F}">
      <dgm:prSet/>
      <dgm:spPr/>
      <dgm:t>
        <a:bodyPr/>
        <a:lstStyle/>
        <a:p>
          <a:endParaRPr lang="ru-RU"/>
        </a:p>
      </dgm:t>
    </dgm:pt>
    <dgm:pt modelId="{EAFE7FF5-90AB-46E9-A2AC-502322743917}" type="pres">
      <dgm:prSet presAssocID="{B2E120BE-82AE-436F-A547-E7FADE295073}" presName="Name0" presStyleCnt="0">
        <dgm:presLayoutVars>
          <dgm:chPref val="1"/>
          <dgm:dir/>
          <dgm:animOne val="branch"/>
          <dgm:animLvl val="lvl"/>
          <dgm:resizeHandles/>
        </dgm:presLayoutVars>
      </dgm:prSet>
      <dgm:spPr/>
      <dgm:t>
        <a:bodyPr/>
        <a:lstStyle/>
        <a:p>
          <a:endParaRPr lang="ru-RU"/>
        </a:p>
      </dgm:t>
    </dgm:pt>
    <dgm:pt modelId="{3D198958-35BC-49B0-AE15-67DE37342F7D}" type="pres">
      <dgm:prSet presAssocID="{A4C2E7E5-D67B-473A-A39A-91B7E0A0F0AA}" presName="vertOne" presStyleCnt="0"/>
      <dgm:spPr/>
    </dgm:pt>
    <dgm:pt modelId="{624C4851-C339-4641-BF11-80AF999DFC33}" type="pres">
      <dgm:prSet presAssocID="{A4C2E7E5-D67B-473A-A39A-91B7E0A0F0AA}" presName="txOne" presStyleLbl="node0" presStyleIdx="0" presStyleCnt="4">
        <dgm:presLayoutVars>
          <dgm:chPref val="3"/>
        </dgm:presLayoutVars>
      </dgm:prSet>
      <dgm:spPr/>
      <dgm:t>
        <a:bodyPr/>
        <a:lstStyle/>
        <a:p>
          <a:endParaRPr lang="ru-RU"/>
        </a:p>
      </dgm:t>
    </dgm:pt>
    <dgm:pt modelId="{A77BB8BD-48C4-4A33-A633-F86BA7A49555}" type="pres">
      <dgm:prSet presAssocID="{A4C2E7E5-D67B-473A-A39A-91B7E0A0F0AA}" presName="horzOne" presStyleCnt="0"/>
      <dgm:spPr/>
    </dgm:pt>
    <dgm:pt modelId="{CBD27368-9258-4B49-BDC0-E981D0444A5F}" type="pres">
      <dgm:prSet presAssocID="{0FEED8B6-BEF4-441E-84D8-B3475004C30E}" presName="sibSpaceOne" presStyleCnt="0"/>
      <dgm:spPr/>
    </dgm:pt>
    <dgm:pt modelId="{CB77D738-223F-45CA-BFD6-8D17AE845404}" type="pres">
      <dgm:prSet presAssocID="{FBB63563-CBF3-4D9C-9C42-54F0B7C15C42}" presName="vertOne" presStyleCnt="0"/>
      <dgm:spPr/>
    </dgm:pt>
    <dgm:pt modelId="{6B4C7CD1-5865-400A-A65A-FC1B86ECEF94}" type="pres">
      <dgm:prSet presAssocID="{FBB63563-CBF3-4D9C-9C42-54F0B7C15C42}" presName="txOne" presStyleLbl="node0" presStyleIdx="1" presStyleCnt="4">
        <dgm:presLayoutVars>
          <dgm:chPref val="3"/>
        </dgm:presLayoutVars>
      </dgm:prSet>
      <dgm:spPr/>
      <dgm:t>
        <a:bodyPr/>
        <a:lstStyle/>
        <a:p>
          <a:endParaRPr lang="ru-RU"/>
        </a:p>
      </dgm:t>
    </dgm:pt>
    <dgm:pt modelId="{A137189C-CB62-4B9E-AE08-CBC6CEE949B3}" type="pres">
      <dgm:prSet presAssocID="{FBB63563-CBF3-4D9C-9C42-54F0B7C15C42}" presName="horzOne" presStyleCnt="0"/>
      <dgm:spPr/>
    </dgm:pt>
    <dgm:pt modelId="{218A053C-7939-4AE0-9481-3D86C8A96DE1}" type="pres">
      <dgm:prSet presAssocID="{C323344E-7C72-4969-8F2E-45CF87274F38}" presName="sibSpaceOne" presStyleCnt="0"/>
      <dgm:spPr/>
    </dgm:pt>
    <dgm:pt modelId="{FD7AD8C2-C7D0-4650-A732-704EF9774584}" type="pres">
      <dgm:prSet presAssocID="{B63C1DF7-7C56-4D73-B0DC-8AEFF7A192A9}" presName="vertOne" presStyleCnt="0"/>
      <dgm:spPr/>
    </dgm:pt>
    <dgm:pt modelId="{11B6ED2D-CFD3-4B5D-A3EA-3BD33C478442}" type="pres">
      <dgm:prSet presAssocID="{B63C1DF7-7C56-4D73-B0DC-8AEFF7A192A9}" presName="txOne" presStyleLbl="node0" presStyleIdx="2" presStyleCnt="4">
        <dgm:presLayoutVars>
          <dgm:chPref val="3"/>
        </dgm:presLayoutVars>
      </dgm:prSet>
      <dgm:spPr/>
      <dgm:t>
        <a:bodyPr/>
        <a:lstStyle/>
        <a:p>
          <a:endParaRPr lang="ru-RU"/>
        </a:p>
      </dgm:t>
    </dgm:pt>
    <dgm:pt modelId="{D6853231-AB0F-4B50-A536-435E2BFB3435}" type="pres">
      <dgm:prSet presAssocID="{B63C1DF7-7C56-4D73-B0DC-8AEFF7A192A9}" presName="horzOne" presStyleCnt="0"/>
      <dgm:spPr/>
    </dgm:pt>
    <dgm:pt modelId="{66DB31C8-F400-499A-B048-B6EA4B503A9F}" type="pres">
      <dgm:prSet presAssocID="{B1267AF5-E62D-45B3-802E-BF265F9856C5}" presName="sibSpaceOne" presStyleCnt="0"/>
      <dgm:spPr/>
    </dgm:pt>
    <dgm:pt modelId="{C632D301-DFB3-41B2-9C21-E781BB1299D9}" type="pres">
      <dgm:prSet presAssocID="{49605E9B-867C-4E25-93E3-DD157183EDF5}" presName="vertOne" presStyleCnt="0"/>
      <dgm:spPr/>
    </dgm:pt>
    <dgm:pt modelId="{0ECADEAD-887F-428F-BB32-8D021C977F79}" type="pres">
      <dgm:prSet presAssocID="{49605E9B-867C-4E25-93E3-DD157183EDF5}" presName="txOne" presStyleLbl="node0" presStyleIdx="3" presStyleCnt="4">
        <dgm:presLayoutVars>
          <dgm:chPref val="3"/>
        </dgm:presLayoutVars>
      </dgm:prSet>
      <dgm:spPr/>
      <dgm:t>
        <a:bodyPr/>
        <a:lstStyle/>
        <a:p>
          <a:endParaRPr lang="ru-RU"/>
        </a:p>
      </dgm:t>
    </dgm:pt>
    <dgm:pt modelId="{84C005F6-113D-4F9B-8E1A-B3CC0C7DD0A2}" type="pres">
      <dgm:prSet presAssocID="{49605E9B-867C-4E25-93E3-DD157183EDF5}" presName="horzOne" presStyleCnt="0"/>
      <dgm:spPr/>
    </dgm:pt>
  </dgm:ptLst>
  <dgm:cxnLst>
    <dgm:cxn modelId="{A3ED274C-46D0-46B4-ACCF-3A68ECFE05FE}" srcId="{B2E120BE-82AE-436F-A547-E7FADE295073}" destId="{A4C2E7E5-D67B-473A-A39A-91B7E0A0F0AA}" srcOrd="0" destOrd="0" parTransId="{6B792100-C5C8-42A5-9D8C-42760ED1D549}" sibTransId="{0FEED8B6-BEF4-441E-84D8-B3475004C30E}"/>
    <dgm:cxn modelId="{B81F7CFA-4C5C-41E5-85F2-A0EC06ADE585}" type="presOf" srcId="{B63C1DF7-7C56-4D73-B0DC-8AEFF7A192A9}" destId="{11B6ED2D-CFD3-4B5D-A3EA-3BD33C478442}" srcOrd="0" destOrd="0" presId="urn:microsoft.com/office/officeart/2005/8/layout/hierarchy4"/>
    <dgm:cxn modelId="{4E0C9D86-B070-4405-AF9F-7915962622F6}" type="presOf" srcId="{FBB63563-CBF3-4D9C-9C42-54F0B7C15C42}" destId="{6B4C7CD1-5865-400A-A65A-FC1B86ECEF94}" srcOrd="0" destOrd="0" presId="urn:microsoft.com/office/officeart/2005/8/layout/hierarchy4"/>
    <dgm:cxn modelId="{C307DEF0-7384-4BC6-8814-79D16D08EB35}" type="presOf" srcId="{A4C2E7E5-D67B-473A-A39A-91B7E0A0F0AA}" destId="{624C4851-C339-4641-BF11-80AF999DFC33}" srcOrd="0" destOrd="0" presId="urn:microsoft.com/office/officeart/2005/8/layout/hierarchy4"/>
    <dgm:cxn modelId="{BD6517BE-A62B-4558-A340-5F30085DA3FB}" type="presOf" srcId="{49605E9B-867C-4E25-93E3-DD157183EDF5}" destId="{0ECADEAD-887F-428F-BB32-8D021C977F79}" srcOrd="0" destOrd="0" presId="urn:microsoft.com/office/officeart/2005/8/layout/hierarchy4"/>
    <dgm:cxn modelId="{5CCAA3D1-6801-4055-98F4-1F4FD128C72F}" srcId="{B2E120BE-82AE-436F-A547-E7FADE295073}" destId="{49605E9B-867C-4E25-93E3-DD157183EDF5}" srcOrd="3" destOrd="0" parTransId="{90BAB56C-9519-4E11-BF2D-33F7F8B4A821}" sibTransId="{A41171DC-81C5-42D4-B541-6550A81179A9}"/>
    <dgm:cxn modelId="{E1D30D0F-09F5-4B5D-B798-BA346ABEC560}" srcId="{B2E120BE-82AE-436F-A547-E7FADE295073}" destId="{B63C1DF7-7C56-4D73-B0DC-8AEFF7A192A9}" srcOrd="2" destOrd="0" parTransId="{7C37BD22-4EEC-42A7-82BE-B4250EDC935E}" sibTransId="{B1267AF5-E62D-45B3-802E-BF265F9856C5}"/>
    <dgm:cxn modelId="{13A28D84-975B-42B8-B1EB-019488B64EC2}" type="presOf" srcId="{B2E120BE-82AE-436F-A547-E7FADE295073}" destId="{EAFE7FF5-90AB-46E9-A2AC-502322743917}" srcOrd="0" destOrd="0" presId="urn:microsoft.com/office/officeart/2005/8/layout/hierarchy4"/>
    <dgm:cxn modelId="{CF1147AE-48BB-4275-B56C-F4B5D18CB28B}" srcId="{B2E120BE-82AE-436F-A547-E7FADE295073}" destId="{FBB63563-CBF3-4D9C-9C42-54F0B7C15C42}" srcOrd="1" destOrd="0" parTransId="{1211F934-3B89-4086-BCA8-CEA21EB4C3F6}" sibTransId="{C323344E-7C72-4969-8F2E-45CF87274F38}"/>
    <dgm:cxn modelId="{88BB7213-EC77-497C-8DC1-41CEABB0BACC}" type="presParOf" srcId="{EAFE7FF5-90AB-46E9-A2AC-502322743917}" destId="{3D198958-35BC-49B0-AE15-67DE37342F7D}" srcOrd="0" destOrd="0" presId="urn:microsoft.com/office/officeart/2005/8/layout/hierarchy4"/>
    <dgm:cxn modelId="{65D714C7-C874-4C0A-8CCC-378E40AD0434}" type="presParOf" srcId="{3D198958-35BC-49B0-AE15-67DE37342F7D}" destId="{624C4851-C339-4641-BF11-80AF999DFC33}" srcOrd="0" destOrd="0" presId="urn:microsoft.com/office/officeart/2005/8/layout/hierarchy4"/>
    <dgm:cxn modelId="{803A7F33-C45D-4C51-9780-BB0B8973B8FC}" type="presParOf" srcId="{3D198958-35BC-49B0-AE15-67DE37342F7D}" destId="{A77BB8BD-48C4-4A33-A633-F86BA7A49555}" srcOrd="1" destOrd="0" presId="urn:microsoft.com/office/officeart/2005/8/layout/hierarchy4"/>
    <dgm:cxn modelId="{53E0E107-E297-4631-A34A-3000E0EE8863}" type="presParOf" srcId="{EAFE7FF5-90AB-46E9-A2AC-502322743917}" destId="{CBD27368-9258-4B49-BDC0-E981D0444A5F}" srcOrd="1" destOrd="0" presId="urn:microsoft.com/office/officeart/2005/8/layout/hierarchy4"/>
    <dgm:cxn modelId="{4C5C3422-7593-49C5-A584-63294A0329F4}" type="presParOf" srcId="{EAFE7FF5-90AB-46E9-A2AC-502322743917}" destId="{CB77D738-223F-45CA-BFD6-8D17AE845404}" srcOrd="2" destOrd="0" presId="urn:microsoft.com/office/officeart/2005/8/layout/hierarchy4"/>
    <dgm:cxn modelId="{9DDA96E8-7BF2-43FE-93FE-A4EA4A9BA057}" type="presParOf" srcId="{CB77D738-223F-45CA-BFD6-8D17AE845404}" destId="{6B4C7CD1-5865-400A-A65A-FC1B86ECEF94}" srcOrd="0" destOrd="0" presId="urn:microsoft.com/office/officeart/2005/8/layout/hierarchy4"/>
    <dgm:cxn modelId="{7538BF3D-22AB-4135-8AA8-1076F6B95C8E}" type="presParOf" srcId="{CB77D738-223F-45CA-BFD6-8D17AE845404}" destId="{A137189C-CB62-4B9E-AE08-CBC6CEE949B3}" srcOrd="1" destOrd="0" presId="urn:microsoft.com/office/officeart/2005/8/layout/hierarchy4"/>
    <dgm:cxn modelId="{C620527F-088B-4B79-B41C-5A51D3ACC925}" type="presParOf" srcId="{EAFE7FF5-90AB-46E9-A2AC-502322743917}" destId="{218A053C-7939-4AE0-9481-3D86C8A96DE1}" srcOrd="3" destOrd="0" presId="urn:microsoft.com/office/officeart/2005/8/layout/hierarchy4"/>
    <dgm:cxn modelId="{39C5A29D-0DF7-4940-B0C2-D7B86CA0BE41}" type="presParOf" srcId="{EAFE7FF5-90AB-46E9-A2AC-502322743917}" destId="{FD7AD8C2-C7D0-4650-A732-704EF9774584}" srcOrd="4" destOrd="0" presId="urn:microsoft.com/office/officeart/2005/8/layout/hierarchy4"/>
    <dgm:cxn modelId="{4DB82F79-7447-4E39-8449-0BDF1EEF07F3}" type="presParOf" srcId="{FD7AD8C2-C7D0-4650-A732-704EF9774584}" destId="{11B6ED2D-CFD3-4B5D-A3EA-3BD33C478442}" srcOrd="0" destOrd="0" presId="urn:microsoft.com/office/officeart/2005/8/layout/hierarchy4"/>
    <dgm:cxn modelId="{4C1B6300-59DB-4790-9456-CB11C340F83F}" type="presParOf" srcId="{FD7AD8C2-C7D0-4650-A732-704EF9774584}" destId="{D6853231-AB0F-4B50-A536-435E2BFB3435}" srcOrd="1" destOrd="0" presId="urn:microsoft.com/office/officeart/2005/8/layout/hierarchy4"/>
    <dgm:cxn modelId="{E3F4808F-FCBD-465D-9B6B-77E905A5484C}" type="presParOf" srcId="{EAFE7FF5-90AB-46E9-A2AC-502322743917}" destId="{66DB31C8-F400-499A-B048-B6EA4B503A9F}" srcOrd="5" destOrd="0" presId="urn:microsoft.com/office/officeart/2005/8/layout/hierarchy4"/>
    <dgm:cxn modelId="{A500CA82-8E31-4505-83FD-21DEF105E208}" type="presParOf" srcId="{EAFE7FF5-90AB-46E9-A2AC-502322743917}" destId="{C632D301-DFB3-41B2-9C21-E781BB1299D9}" srcOrd="6" destOrd="0" presId="urn:microsoft.com/office/officeart/2005/8/layout/hierarchy4"/>
    <dgm:cxn modelId="{A2D69205-A115-433F-A7C5-026156523BD2}" type="presParOf" srcId="{C632D301-DFB3-41B2-9C21-E781BB1299D9}" destId="{0ECADEAD-887F-428F-BB32-8D021C977F79}" srcOrd="0" destOrd="0" presId="urn:microsoft.com/office/officeart/2005/8/layout/hierarchy4"/>
    <dgm:cxn modelId="{CF7DB457-3892-4BA3-9F39-642B954F3683}" type="presParOf" srcId="{C632D301-DFB3-41B2-9C21-E781BB1299D9}" destId="{84C005F6-113D-4F9B-8E1A-B3CC0C7DD0A2}"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898A09-C374-4FF1-A1ED-457EA095F7D2}"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ru-RU"/>
        </a:p>
      </dgm:t>
    </dgm:pt>
    <dgm:pt modelId="{EA565A06-8FEA-4FA5-B6CE-4B1A04A28B66}">
      <dgm:prSet/>
      <dgm:spPr/>
      <dgm:t>
        <a:bodyPr/>
        <a:lstStyle/>
        <a:p>
          <a:pPr rtl="0"/>
          <a:r>
            <a:rPr lang="uk-UA" b="1" smtClean="0"/>
            <a:t>первинні (ключові дослідження, на результатах яких базуються інші дослідження)</a:t>
          </a:r>
          <a:endParaRPr lang="uk-UA"/>
        </a:p>
      </dgm:t>
    </dgm:pt>
    <dgm:pt modelId="{4CB3AF53-6FBE-45F9-9AEB-B00298C0EC2B}" type="parTrans" cxnId="{008CCB52-C5FD-42C6-8FC4-A701A28D894C}">
      <dgm:prSet/>
      <dgm:spPr/>
      <dgm:t>
        <a:bodyPr/>
        <a:lstStyle/>
        <a:p>
          <a:endParaRPr lang="ru-RU"/>
        </a:p>
      </dgm:t>
    </dgm:pt>
    <dgm:pt modelId="{645850D4-FFE5-4C50-B9BA-C03C1411A1EC}" type="sibTrans" cxnId="{008CCB52-C5FD-42C6-8FC4-A701A28D894C}">
      <dgm:prSet/>
      <dgm:spPr/>
      <dgm:t>
        <a:bodyPr/>
        <a:lstStyle/>
        <a:p>
          <a:endParaRPr lang="ru-RU"/>
        </a:p>
      </dgm:t>
    </dgm:pt>
    <dgm:pt modelId="{64D961FB-DFA5-4131-BAE4-4D9CC0FB6F05}">
      <dgm:prSet/>
      <dgm:spPr/>
      <dgm:t>
        <a:bodyPr/>
        <a:lstStyle/>
        <a:p>
          <a:pPr rtl="0"/>
          <a:r>
            <a:rPr lang="uk-UA" b="1" smtClean="0"/>
            <a:t>вторинні (оцінка, об`єднання та інтерпретація первинних джерел) та третинні (включення як первинних, так і вторинних ресурсів інформації). </a:t>
          </a:r>
          <a:endParaRPr lang="uk-UA"/>
        </a:p>
      </dgm:t>
    </dgm:pt>
    <dgm:pt modelId="{2C93CBB4-56DC-4D2F-A833-0DB5CF9138A8}" type="parTrans" cxnId="{E9BA7B78-31CD-44F8-8E8A-9A58C1877534}">
      <dgm:prSet/>
      <dgm:spPr/>
      <dgm:t>
        <a:bodyPr/>
        <a:lstStyle/>
        <a:p>
          <a:endParaRPr lang="ru-RU"/>
        </a:p>
      </dgm:t>
    </dgm:pt>
    <dgm:pt modelId="{5B0045A3-8241-4C39-98B8-3929AE4FFD31}" type="sibTrans" cxnId="{E9BA7B78-31CD-44F8-8E8A-9A58C1877534}">
      <dgm:prSet/>
      <dgm:spPr/>
      <dgm:t>
        <a:bodyPr/>
        <a:lstStyle/>
        <a:p>
          <a:endParaRPr lang="ru-RU"/>
        </a:p>
      </dgm:t>
    </dgm:pt>
    <dgm:pt modelId="{3296D6F2-B4B3-43CE-A9E9-4438571E8FFF}" type="pres">
      <dgm:prSet presAssocID="{D4898A09-C374-4FF1-A1ED-457EA095F7D2}" presName="Name0" presStyleCnt="0">
        <dgm:presLayoutVars>
          <dgm:dir/>
          <dgm:resizeHandles val="exact"/>
        </dgm:presLayoutVars>
      </dgm:prSet>
      <dgm:spPr/>
      <dgm:t>
        <a:bodyPr/>
        <a:lstStyle/>
        <a:p>
          <a:endParaRPr lang="ru-RU"/>
        </a:p>
      </dgm:t>
    </dgm:pt>
    <dgm:pt modelId="{99E1B284-EF43-44D7-A4A0-4D070C991BA1}" type="pres">
      <dgm:prSet presAssocID="{D4898A09-C374-4FF1-A1ED-457EA095F7D2}" presName="arrow" presStyleLbl="bgShp" presStyleIdx="0" presStyleCnt="1"/>
      <dgm:spPr/>
    </dgm:pt>
    <dgm:pt modelId="{CB817FDD-D08F-425F-BB9A-F673F33DF41E}" type="pres">
      <dgm:prSet presAssocID="{D4898A09-C374-4FF1-A1ED-457EA095F7D2}" presName="points" presStyleCnt="0"/>
      <dgm:spPr/>
    </dgm:pt>
    <dgm:pt modelId="{5C5DACD2-7E1C-403F-9DEE-ED780DB26362}" type="pres">
      <dgm:prSet presAssocID="{EA565A06-8FEA-4FA5-B6CE-4B1A04A28B66}" presName="compositeA" presStyleCnt="0"/>
      <dgm:spPr/>
    </dgm:pt>
    <dgm:pt modelId="{741FFC82-6217-49D1-B34E-E5D52669C1CE}" type="pres">
      <dgm:prSet presAssocID="{EA565A06-8FEA-4FA5-B6CE-4B1A04A28B66}" presName="textA" presStyleLbl="revTx" presStyleIdx="0" presStyleCnt="2">
        <dgm:presLayoutVars>
          <dgm:bulletEnabled val="1"/>
        </dgm:presLayoutVars>
      </dgm:prSet>
      <dgm:spPr/>
      <dgm:t>
        <a:bodyPr/>
        <a:lstStyle/>
        <a:p>
          <a:endParaRPr lang="ru-RU"/>
        </a:p>
      </dgm:t>
    </dgm:pt>
    <dgm:pt modelId="{581801A9-CEBF-48F4-9AFD-5B400962C898}" type="pres">
      <dgm:prSet presAssocID="{EA565A06-8FEA-4FA5-B6CE-4B1A04A28B66}" presName="circleA" presStyleLbl="node1" presStyleIdx="0" presStyleCnt="2"/>
      <dgm:spPr/>
    </dgm:pt>
    <dgm:pt modelId="{7BC0FF25-EB16-476D-BF49-7004765B02DE}" type="pres">
      <dgm:prSet presAssocID="{EA565A06-8FEA-4FA5-B6CE-4B1A04A28B66}" presName="spaceA" presStyleCnt="0"/>
      <dgm:spPr/>
    </dgm:pt>
    <dgm:pt modelId="{25ADE7EB-4ADC-429B-A752-CE3F2729AD18}" type="pres">
      <dgm:prSet presAssocID="{645850D4-FFE5-4C50-B9BA-C03C1411A1EC}" presName="space" presStyleCnt="0"/>
      <dgm:spPr/>
    </dgm:pt>
    <dgm:pt modelId="{2FAB4F17-35A0-4731-830D-F65ABF318696}" type="pres">
      <dgm:prSet presAssocID="{64D961FB-DFA5-4131-BAE4-4D9CC0FB6F05}" presName="compositeB" presStyleCnt="0"/>
      <dgm:spPr/>
    </dgm:pt>
    <dgm:pt modelId="{97F67D1A-A6F1-4FDD-87A1-9589A0CA8005}" type="pres">
      <dgm:prSet presAssocID="{64D961FB-DFA5-4131-BAE4-4D9CC0FB6F05}" presName="textB" presStyleLbl="revTx" presStyleIdx="1" presStyleCnt="2">
        <dgm:presLayoutVars>
          <dgm:bulletEnabled val="1"/>
        </dgm:presLayoutVars>
      </dgm:prSet>
      <dgm:spPr/>
      <dgm:t>
        <a:bodyPr/>
        <a:lstStyle/>
        <a:p>
          <a:endParaRPr lang="ru-RU"/>
        </a:p>
      </dgm:t>
    </dgm:pt>
    <dgm:pt modelId="{FA85FAFE-4724-499C-AA08-A0C529F9B114}" type="pres">
      <dgm:prSet presAssocID="{64D961FB-DFA5-4131-BAE4-4D9CC0FB6F05}" presName="circleB" presStyleLbl="node1" presStyleIdx="1" presStyleCnt="2"/>
      <dgm:spPr/>
    </dgm:pt>
    <dgm:pt modelId="{2165C3C7-ECC4-473C-ACCB-CE8FFC19CB1B}" type="pres">
      <dgm:prSet presAssocID="{64D961FB-DFA5-4131-BAE4-4D9CC0FB6F05}" presName="spaceB" presStyleCnt="0"/>
      <dgm:spPr/>
    </dgm:pt>
  </dgm:ptLst>
  <dgm:cxnLst>
    <dgm:cxn modelId="{F1D0C66D-0485-40CB-AE2F-D75B565B207A}" type="presOf" srcId="{EA565A06-8FEA-4FA5-B6CE-4B1A04A28B66}" destId="{741FFC82-6217-49D1-B34E-E5D52669C1CE}" srcOrd="0" destOrd="0" presId="urn:microsoft.com/office/officeart/2005/8/layout/hProcess11"/>
    <dgm:cxn modelId="{4C60D3BF-FB53-4DD8-BF35-78937D4199B9}" type="presOf" srcId="{64D961FB-DFA5-4131-BAE4-4D9CC0FB6F05}" destId="{97F67D1A-A6F1-4FDD-87A1-9589A0CA8005}" srcOrd="0" destOrd="0" presId="urn:microsoft.com/office/officeart/2005/8/layout/hProcess11"/>
    <dgm:cxn modelId="{008CCB52-C5FD-42C6-8FC4-A701A28D894C}" srcId="{D4898A09-C374-4FF1-A1ED-457EA095F7D2}" destId="{EA565A06-8FEA-4FA5-B6CE-4B1A04A28B66}" srcOrd="0" destOrd="0" parTransId="{4CB3AF53-6FBE-45F9-9AEB-B00298C0EC2B}" sibTransId="{645850D4-FFE5-4C50-B9BA-C03C1411A1EC}"/>
    <dgm:cxn modelId="{FDC65454-00B4-4FD6-AA55-E52B79C15807}" type="presOf" srcId="{D4898A09-C374-4FF1-A1ED-457EA095F7D2}" destId="{3296D6F2-B4B3-43CE-A9E9-4438571E8FFF}" srcOrd="0" destOrd="0" presId="urn:microsoft.com/office/officeart/2005/8/layout/hProcess11"/>
    <dgm:cxn modelId="{E9BA7B78-31CD-44F8-8E8A-9A58C1877534}" srcId="{D4898A09-C374-4FF1-A1ED-457EA095F7D2}" destId="{64D961FB-DFA5-4131-BAE4-4D9CC0FB6F05}" srcOrd="1" destOrd="0" parTransId="{2C93CBB4-56DC-4D2F-A833-0DB5CF9138A8}" sibTransId="{5B0045A3-8241-4C39-98B8-3929AE4FFD31}"/>
    <dgm:cxn modelId="{8AF6F4B1-B17F-4426-8C24-02FE9A32107C}" type="presParOf" srcId="{3296D6F2-B4B3-43CE-A9E9-4438571E8FFF}" destId="{99E1B284-EF43-44D7-A4A0-4D070C991BA1}" srcOrd="0" destOrd="0" presId="urn:microsoft.com/office/officeart/2005/8/layout/hProcess11"/>
    <dgm:cxn modelId="{DAB14317-C04F-41ED-A7DC-75F722E16463}" type="presParOf" srcId="{3296D6F2-B4B3-43CE-A9E9-4438571E8FFF}" destId="{CB817FDD-D08F-425F-BB9A-F673F33DF41E}" srcOrd="1" destOrd="0" presId="urn:microsoft.com/office/officeart/2005/8/layout/hProcess11"/>
    <dgm:cxn modelId="{B02C109D-0613-428B-B7AC-922F7478E3F5}" type="presParOf" srcId="{CB817FDD-D08F-425F-BB9A-F673F33DF41E}" destId="{5C5DACD2-7E1C-403F-9DEE-ED780DB26362}" srcOrd="0" destOrd="0" presId="urn:microsoft.com/office/officeart/2005/8/layout/hProcess11"/>
    <dgm:cxn modelId="{D10E70BA-58A2-4BE5-87EE-2391C98C148B}" type="presParOf" srcId="{5C5DACD2-7E1C-403F-9DEE-ED780DB26362}" destId="{741FFC82-6217-49D1-B34E-E5D52669C1CE}" srcOrd="0" destOrd="0" presId="urn:microsoft.com/office/officeart/2005/8/layout/hProcess11"/>
    <dgm:cxn modelId="{2E7907A6-478A-48FB-AAC6-70FF6B2A0BB9}" type="presParOf" srcId="{5C5DACD2-7E1C-403F-9DEE-ED780DB26362}" destId="{581801A9-CEBF-48F4-9AFD-5B400962C898}" srcOrd="1" destOrd="0" presId="urn:microsoft.com/office/officeart/2005/8/layout/hProcess11"/>
    <dgm:cxn modelId="{16410A63-CA8F-4528-B82D-E5B38D7E8597}" type="presParOf" srcId="{5C5DACD2-7E1C-403F-9DEE-ED780DB26362}" destId="{7BC0FF25-EB16-476D-BF49-7004765B02DE}" srcOrd="2" destOrd="0" presId="urn:microsoft.com/office/officeart/2005/8/layout/hProcess11"/>
    <dgm:cxn modelId="{00EFB578-5462-4E51-B379-F31EFB4B483A}" type="presParOf" srcId="{CB817FDD-D08F-425F-BB9A-F673F33DF41E}" destId="{25ADE7EB-4ADC-429B-A752-CE3F2729AD18}" srcOrd="1" destOrd="0" presId="urn:microsoft.com/office/officeart/2005/8/layout/hProcess11"/>
    <dgm:cxn modelId="{034D12A8-543B-4265-8D33-03DB0D972FD1}" type="presParOf" srcId="{CB817FDD-D08F-425F-BB9A-F673F33DF41E}" destId="{2FAB4F17-35A0-4731-830D-F65ABF318696}" srcOrd="2" destOrd="0" presId="urn:microsoft.com/office/officeart/2005/8/layout/hProcess11"/>
    <dgm:cxn modelId="{B30A09A5-968C-4D92-B28F-27D611A0C2BF}" type="presParOf" srcId="{2FAB4F17-35A0-4731-830D-F65ABF318696}" destId="{97F67D1A-A6F1-4FDD-87A1-9589A0CA8005}" srcOrd="0" destOrd="0" presId="urn:microsoft.com/office/officeart/2005/8/layout/hProcess11"/>
    <dgm:cxn modelId="{AECD1A07-A2DD-4C6F-9FF5-86AFF62EF364}" type="presParOf" srcId="{2FAB4F17-35A0-4731-830D-F65ABF318696}" destId="{FA85FAFE-4724-499C-AA08-A0C529F9B114}" srcOrd="1" destOrd="0" presId="urn:microsoft.com/office/officeart/2005/8/layout/hProcess11"/>
    <dgm:cxn modelId="{7E18590F-EDE9-4CED-A865-0197D087E5DA}" type="presParOf" srcId="{2FAB4F17-35A0-4731-830D-F65ABF318696}" destId="{2165C3C7-ECC4-473C-ACCB-CE8FFC19CB1B}"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468D71-330F-4334-93E7-22718B27E266}" type="doc">
      <dgm:prSet loTypeId="urn:microsoft.com/office/officeart/2005/8/layout/StepDownProcess" loCatId="process" qsTypeId="urn:microsoft.com/office/officeart/2005/8/quickstyle/simple1" qsCatId="simple" csTypeId="urn:microsoft.com/office/officeart/2005/8/colors/accent0_3" csCatId="mainScheme" phldr="1"/>
      <dgm:spPr/>
      <dgm:t>
        <a:bodyPr/>
        <a:lstStyle/>
        <a:p>
          <a:endParaRPr lang="ru-RU"/>
        </a:p>
      </dgm:t>
    </dgm:pt>
    <dgm:pt modelId="{DBA44717-2127-4581-B090-8E5325F686E7}">
      <dgm:prSet/>
      <dgm:spPr/>
      <dgm:t>
        <a:bodyPr/>
        <a:lstStyle/>
        <a:p>
          <a:pPr rtl="0"/>
          <a:r>
            <a:rPr lang="uk-UA" smtClean="0"/>
            <a:t>посилання на літературу (публікацій про клінічну ефективність та результативність);</a:t>
          </a:r>
          <a:endParaRPr lang="uk-UA"/>
        </a:p>
      </dgm:t>
    </dgm:pt>
    <dgm:pt modelId="{8A8C48DF-92A4-4221-940C-BC00172CE704}" type="parTrans" cxnId="{75286BA8-F2FA-4B81-B2A4-9EB3AD8E59EF}">
      <dgm:prSet/>
      <dgm:spPr/>
      <dgm:t>
        <a:bodyPr/>
        <a:lstStyle/>
        <a:p>
          <a:endParaRPr lang="ru-RU"/>
        </a:p>
      </dgm:t>
    </dgm:pt>
    <dgm:pt modelId="{AEED6CA1-2963-4DBA-AE43-6C1F1F23F794}" type="sibTrans" cxnId="{75286BA8-F2FA-4B81-B2A4-9EB3AD8E59EF}">
      <dgm:prSet/>
      <dgm:spPr/>
      <dgm:t>
        <a:bodyPr/>
        <a:lstStyle/>
        <a:p>
          <a:endParaRPr lang="ru-RU"/>
        </a:p>
      </dgm:t>
    </dgm:pt>
    <dgm:pt modelId="{FBA04F99-27AC-4164-9FDD-D615403374D8}">
      <dgm:prSet/>
      <dgm:spPr/>
      <dgm:t>
        <a:bodyPr/>
        <a:lstStyle/>
        <a:p>
          <a:pPr rtl="0"/>
          <a:r>
            <a:rPr lang="uk-UA" smtClean="0"/>
            <a:t>реєстри клінічних випробувань (clinicaltrials.gov і clinicaltrialsregister.eu), для пошуку досліджень, які є завершені, але ще не опубліковані.</a:t>
          </a:r>
          <a:endParaRPr lang="uk-UA"/>
        </a:p>
      </dgm:t>
    </dgm:pt>
    <dgm:pt modelId="{971C6C19-8EA7-4DAC-B2C0-84BEBAA20398}" type="parTrans" cxnId="{D4EE93C4-68AC-4599-8BE5-28AB4DA514F5}">
      <dgm:prSet/>
      <dgm:spPr/>
      <dgm:t>
        <a:bodyPr/>
        <a:lstStyle/>
        <a:p>
          <a:endParaRPr lang="ru-RU"/>
        </a:p>
      </dgm:t>
    </dgm:pt>
    <dgm:pt modelId="{012DDC2A-3BDD-4613-932D-F9DDFFEF6049}" type="sibTrans" cxnId="{D4EE93C4-68AC-4599-8BE5-28AB4DA514F5}">
      <dgm:prSet/>
      <dgm:spPr/>
      <dgm:t>
        <a:bodyPr/>
        <a:lstStyle/>
        <a:p>
          <a:endParaRPr lang="ru-RU"/>
        </a:p>
      </dgm:t>
    </dgm:pt>
    <dgm:pt modelId="{6F4DCDE4-8418-443F-8C10-9DE7A9D08B1F}" type="pres">
      <dgm:prSet presAssocID="{F7468D71-330F-4334-93E7-22718B27E266}" presName="rootnode" presStyleCnt="0">
        <dgm:presLayoutVars>
          <dgm:chMax/>
          <dgm:chPref/>
          <dgm:dir/>
          <dgm:animLvl val="lvl"/>
        </dgm:presLayoutVars>
      </dgm:prSet>
      <dgm:spPr/>
      <dgm:t>
        <a:bodyPr/>
        <a:lstStyle/>
        <a:p>
          <a:endParaRPr lang="ru-RU"/>
        </a:p>
      </dgm:t>
    </dgm:pt>
    <dgm:pt modelId="{337DC4A1-21DC-4E9C-A1A5-8B6033E7F214}" type="pres">
      <dgm:prSet presAssocID="{DBA44717-2127-4581-B090-8E5325F686E7}" presName="composite" presStyleCnt="0"/>
      <dgm:spPr/>
    </dgm:pt>
    <dgm:pt modelId="{1F377FA5-E8AB-40F4-A930-85A3004FD70B}" type="pres">
      <dgm:prSet presAssocID="{DBA44717-2127-4581-B090-8E5325F686E7}" presName="bentUpArrow1" presStyleLbl="alignImgPlace1" presStyleIdx="0" presStyleCnt="1"/>
      <dgm:spPr/>
    </dgm:pt>
    <dgm:pt modelId="{6E2D101C-606A-47B5-B16C-F9888ACB0240}" type="pres">
      <dgm:prSet presAssocID="{DBA44717-2127-4581-B090-8E5325F686E7}" presName="ParentText" presStyleLbl="node1" presStyleIdx="0" presStyleCnt="2">
        <dgm:presLayoutVars>
          <dgm:chMax val="1"/>
          <dgm:chPref val="1"/>
          <dgm:bulletEnabled val="1"/>
        </dgm:presLayoutVars>
      </dgm:prSet>
      <dgm:spPr/>
      <dgm:t>
        <a:bodyPr/>
        <a:lstStyle/>
        <a:p>
          <a:endParaRPr lang="ru-RU"/>
        </a:p>
      </dgm:t>
    </dgm:pt>
    <dgm:pt modelId="{17813000-E968-49AD-85F3-F45C62013ED0}" type="pres">
      <dgm:prSet presAssocID="{DBA44717-2127-4581-B090-8E5325F686E7}" presName="ChildText" presStyleLbl="revTx" presStyleIdx="0" presStyleCnt="1">
        <dgm:presLayoutVars>
          <dgm:chMax val="0"/>
          <dgm:chPref val="0"/>
          <dgm:bulletEnabled val="1"/>
        </dgm:presLayoutVars>
      </dgm:prSet>
      <dgm:spPr/>
    </dgm:pt>
    <dgm:pt modelId="{6A149DE3-3D6C-45F2-BBB6-DA6F289F75DB}" type="pres">
      <dgm:prSet presAssocID="{AEED6CA1-2963-4DBA-AE43-6C1F1F23F794}" presName="sibTrans" presStyleCnt="0"/>
      <dgm:spPr/>
    </dgm:pt>
    <dgm:pt modelId="{5936E1EE-4467-43DD-844E-7FA008A17B13}" type="pres">
      <dgm:prSet presAssocID="{FBA04F99-27AC-4164-9FDD-D615403374D8}" presName="composite" presStyleCnt="0"/>
      <dgm:spPr/>
    </dgm:pt>
    <dgm:pt modelId="{142A94D0-2404-4D9E-BEE3-D15E7FDE9B08}" type="pres">
      <dgm:prSet presAssocID="{FBA04F99-27AC-4164-9FDD-D615403374D8}" presName="ParentText" presStyleLbl="node1" presStyleIdx="1" presStyleCnt="2">
        <dgm:presLayoutVars>
          <dgm:chMax val="1"/>
          <dgm:chPref val="1"/>
          <dgm:bulletEnabled val="1"/>
        </dgm:presLayoutVars>
      </dgm:prSet>
      <dgm:spPr/>
      <dgm:t>
        <a:bodyPr/>
        <a:lstStyle/>
        <a:p>
          <a:endParaRPr lang="ru-RU"/>
        </a:p>
      </dgm:t>
    </dgm:pt>
  </dgm:ptLst>
  <dgm:cxnLst>
    <dgm:cxn modelId="{2DDF769F-9D04-4E12-B758-F48DAED4ED53}" type="presOf" srcId="{DBA44717-2127-4581-B090-8E5325F686E7}" destId="{6E2D101C-606A-47B5-B16C-F9888ACB0240}" srcOrd="0" destOrd="0" presId="urn:microsoft.com/office/officeart/2005/8/layout/StepDownProcess"/>
    <dgm:cxn modelId="{75286BA8-F2FA-4B81-B2A4-9EB3AD8E59EF}" srcId="{F7468D71-330F-4334-93E7-22718B27E266}" destId="{DBA44717-2127-4581-B090-8E5325F686E7}" srcOrd="0" destOrd="0" parTransId="{8A8C48DF-92A4-4221-940C-BC00172CE704}" sibTransId="{AEED6CA1-2963-4DBA-AE43-6C1F1F23F794}"/>
    <dgm:cxn modelId="{9B1A8C7E-4CBA-4801-9013-124E3BAFDCD9}" type="presOf" srcId="{F7468D71-330F-4334-93E7-22718B27E266}" destId="{6F4DCDE4-8418-443F-8C10-9DE7A9D08B1F}" srcOrd="0" destOrd="0" presId="urn:microsoft.com/office/officeart/2005/8/layout/StepDownProcess"/>
    <dgm:cxn modelId="{FD15B50B-D35B-4597-8F01-AAF182426E7B}" type="presOf" srcId="{FBA04F99-27AC-4164-9FDD-D615403374D8}" destId="{142A94D0-2404-4D9E-BEE3-D15E7FDE9B08}" srcOrd="0" destOrd="0" presId="urn:microsoft.com/office/officeart/2005/8/layout/StepDownProcess"/>
    <dgm:cxn modelId="{D4EE93C4-68AC-4599-8BE5-28AB4DA514F5}" srcId="{F7468D71-330F-4334-93E7-22718B27E266}" destId="{FBA04F99-27AC-4164-9FDD-D615403374D8}" srcOrd="1" destOrd="0" parTransId="{971C6C19-8EA7-4DAC-B2C0-84BEBAA20398}" sibTransId="{012DDC2A-3BDD-4613-932D-F9DDFFEF6049}"/>
    <dgm:cxn modelId="{45164F7F-82AC-421B-937A-E8B420B1A16F}" type="presParOf" srcId="{6F4DCDE4-8418-443F-8C10-9DE7A9D08B1F}" destId="{337DC4A1-21DC-4E9C-A1A5-8B6033E7F214}" srcOrd="0" destOrd="0" presId="urn:microsoft.com/office/officeart/2005/8/layout/StepDownProcess"/>
    <dgm:cxn modelId="{1FF677BC-573D-4808-8C50-E82A3A65B0A6}" type="presParOf" srcId="{337DC4A1-21DC-4E9C-A1A5-8B6033E7F214}" destId="{1F377FA5-E8AB-40F4-A930-85A3004FD70B}" srcOrd="0" destOrd="0" presId="urn:microsoft.com/office/officeart/2005/8/layout/StepDownProcess"/>
    <dgm:cxn modelId="{291CD22C-BD78-4882-AA0B-6482E7BB143A}" type="presParOf" srcId="{337DC4A1-21DC-4E9C-A1A5-8B6033E7F214}" destId="{6E2D101C-606A-47B5-B16C-F9888ACB0240}" srcOrd="1" destOrd="0" presId="urn:microsoft.com/office/officeart/2005/8/layout/StepDownProcess"/>
    <dgm:cxn modelId="{F81B7738-032A-4FAC-BE52-20EE85841F46}" type="presParOf" srcId="{337DC4A1-21DC-4E9C-A1A5-8B6033E7F214}" destId="{17813000-E968-49AD-85F3-F45C62013ED0}" srcOrd="2" destOrd="0" presId="urn:microsoft.com/office/officeart/2005/8/layout/StepDownProcess"/>
    <dgm:cxn modelId="{A299491C-DD08-45FC-B439-2753421462E7}" type="presParOf" srcId="{6F4DCDE4-8418-443F-8C10-9DE7A9D08B1F}" destId="{6A149DE3-3D6C-45F2-BBB6-DA6F289F75DB}" srcOrd="1" destOrd="0" presId="urn:microsoft.com/office/officeart/2005/8/layout/StepDownProcess"/>
    <dgm:cxn modelId="{B91E6B35-04E0-4EA9-A551-BBA583679669}" type="presParOf" srcId="{6F4DCDE4-8418-443F-8C10-9DE7A9D08B1F}" destId="{5936E1EE-4467-43DD-844E-7FA008A17B13}" srcOrd="2" destOrd="0" presId="urn:microsoft.com/office/officeart/2005/8/layout/StepDownProcess"/>
    <dgm:cxn modelId="{097D957D-3D69-4282-B511-3FED973660DF}" type="presParOf" srcId="{5936E1EE-4467-43DD-844E-7FA008A17B13}" destId="{142A94D0-2404-4D9E-BEE3-D15E7FDE9B08}"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366112F-F58C-4311-B4F2-DDEA2D02CDBA}" type="doc">
      <dgm:prSet loTypeId="urn:microsoft.com/office/officeart/2005/8/layout/venn1" loCatId="relationship" qsTypeId="urn:microsoft.com/office/officeart/2005/8/quickstyle/3d3" qsCatId="3D" csTypeId="urn:microsoft.com/office/officeart/2005/8/colors/accent1_2" csCatId="accent1"/>
      <dgm:spPr/>
      <dgm:t>
        <a:bodyPr/>
        <a:lstStyle/>
        <a:p>
          <a:endParaRPr lang="ru-RU"/>
        </a:p>
      </dgm:t>
    </dgm:pt>
    <dgm:pt modelId="{7B165055-BE1A-4041-BF07-41002A439B38}">
      <dgm:prSet/>
      <dgm:spPr/>
      <dgm:t>
        <a:bodyPr/>
        <a:lstStyle/>
        <a:p>
          <a:pPr rtl="0"/>
          <a:r>
            <a:rPr lang="uk-UA" smtClean="0"/>
            <a:t>консультації з клінічними експертами;</a:t>
          </a:r>
          <a:endParaRPr lang="uk-UA"/>
        </a:p>
      </dgm:t>
    </dgm:pt>
    <dgm:pt modelId="{1F457D5A-04F0-4C37-A5E5-43F0A08E8900}" type="parTrans" cxnId="{CB8200DC-2A61-4C69-B348-777FFF034508}">
      <dgm:prSet/>
      <dgm:spPr/>
      <dgm:t>
        <a:bodyPr/>
        <a:lstStyle/>
        <a:p>
          <a:endParaRPr lang="ru-RU"/>
        </a:p>
      </dgm:t>
    </dgm:pt>
    <dgm:pt modelId="{B367DEFD-DB7B-406D-8AB8-95402D261E83}" type="sibTrans" cxnId="{CB8200DC-2A61-4C69-B348-777FFF034508}">
      <dgm:prSet/>
      <dgm:spPr/>
      <dgm:t>
        <a:bodyPr/>
        <a:lstStyle/>
        <a:p>
          <a:endParaRPr lang="ru-RU"/>
        </a:p>
      </dgm:t>
    </dgm:pt>
    <dgm:pt modelId="{7CA26E63-7F17-45D4-9911-6F7EE982CB4A}">
      <dgm:prSet/>
      <dgm:spPr/>
      <dgm:t>
        <a:bodyPr/>
        <a:lstStyle/>
        <a:p>
          <a:pPr rtl="0"/>
          <a:r>
            <a:rPr lang="uk-UA" smtClean="0"/>
            <a:t>несистематичний пошук даних, опублікованих у спеціалізованих виданнях, але не індексовані в медичних інформаційних базах даних;</a:t>
          </a:r>
          <a:endParaRPr lang="uk-UA"/>
        </a:p>
      </dgm:t>
    </dgm:pt>
    <dgm:pt modelId="{22CDF162-BEB3-4652-920C-E1586C2794E3}" type="parTrans" cxnId="{72329408-9FD2-4962-BAA0-DDB46D17F0F8}">
      <dgm:prSet/>
      <dgm:spPr/>
      <dgm:t>
        <a:bodyPr/>
        <a:lstStyle/>
        <a:p>
          <a:endParaRPr lang="ru-RU"/>
        </a:p>
      </dgm:t>
    </dgm:pt>
    <dgm:pt modelId="{6A924F21-1609-47A9-B147-F9C25FBA1995}" type="sibTrans" cxnId="{72329408-9FD2-4962-BAA0-DDB46D17F0F8}">
      <dgm:prSet/>
      <dgm:spPr/>
      <dgm:t>
        <a:bodyPr/>
        <a:lstStyle/>
        <a:p>
          <a:endParaRPr lang="ru-RU"/>
        </a:p>
      </dgm:t>
    </dgm:pt>
    <dgm:pt modelId="{EB93277E-7E64-4DC4-B0D7-0EF583F3405D}">
      <dgm:prSet/>
      <dgm:spPr/>
      <dgm:t>
        <a:bodyPr/>
        <a:lstStyle/>
        <a:p>
          <a:pPr rtl="0"/>
          <a:r>
            <a:rPr lang="uk-UA" smtClean="0"/>
            <a:t>звернення до авторів клінічних досліджень, наприклад, для отримання спеціальних неопублікованих матеріалів і даних;</a:t>
          </a:r>
          <a:endParaRPr lang="uk-UA"/>
        </a:p>
      </dgm:t>
    </dgm:pt>
    <dgm:pt modelId="{12336380-43F8-4B2C-B167-41D72D13F3BB}" type="parTrans" cxnId="{35D4DDCD-8BBC-413A-A465-7D8D8B1DDD20}">
      <dgm:prSet/>
      <dgm:spPr/>
      <dgm:t>
        <a:bodyPr/>
        <a:lstStyle/>
        <a:p>
          <a:endParaRPr lang="ru-RU"/>
        </a:p>
      </dgm:t>
    </dgm:pt>
    <dgm:pt modelId="{7A16CA92-D302-4EAC-AA30-EA6EF887057E}" type="sibTrans" cxnId="{35D4DDCD-8BBC-413A-A465-7D8D8B1DDD20}">
      <dgm:prSet/>
      <dgm:spPr/>
      <dgm:t>
        <a:bodyPr/>
        <a:lstStyle/>
        <a:p>
          <a:endParaRPr lang="ru-RU"/>
        </a:p>
      </dgm:t>
    </dgm:pt>
    <dgm:pt modelId="{25E5E564-D11C-4E2D-8D21-D02D684C2505}">
      <dgm:prSet/>
      <dgm:spPr/>
      <dgm:t>
        <a:bodyPr/>
        <a:lstStyle/>
        <a:p>
          <a:pPr rtl="0"/>
          <a:r>
            <a:rPr lang="uk-UA" smtClean="0"/>
            <a:t>використання спеціалізованих пошукових систем;</a:t>
          </a:r>
          <a:endParaRPr lang="uk-UA"/>
        </a:p>
      </dgm:t>
    </dgm:pt>
    <dgm:pt modelId="{7DCC2B1C-07C6-4AA9-AE6B-B3AF54D5F3ED}" type="parTrans" cxnId="{F80186C7-6156-4B65-BE47-5EBC6C333F41}">
      <dgm:prSet/>
      <dgm:spPr/>
      <dgm:t>
        <a:bodyPr/>
        <a:lstStyle/>
        <a:p>
          <a:endParaRPr lang="ru-RU"/>
        </a:p>
      </dgm:t>
    </dgm:pt>
    <dgm:pt modelId="{D5F7B225-CA31-4A04-BA4A-839EF52A9578}" type="sibTrans" cxnId="{F80186C7-6156-4B65-BE47-5EBC6C333F41}">
      <dgm:prSet/>
      <dgm:spPr/>
      <dgm:t>
        <a:bodyPr/>
        <a:lstStyle/>
        <a:p>
          <a:endParaRPr lang="ru-RU"/>
        </a:p>
      </dgm:t>
    </dgm:pt>
    <dgm:pt modelId="{D08ED267-100E-4761-ACFB-35508C46A619}">
      <dgm:prSet/>
      <dgm:spPr/>
      <dgm:t>
        <a:bodyPr/>
        <a:lstStyle/>
        <a:p>
          <a:pPr rtl="0"/>
          <a:r>
            <a:rPr lang="uk-UA" smtClean="0"/>
            <a:t>консультації з виробниками, особливо стосовно інформації про побічні </a:t>
          </a:r>
          <a:endParaRPr lang="uk-UA"/>
        </a:p>
      </dgm:t>
    </dgm:pt>
    <dgm:pt modelId="{874B0DEC-A3AB-4252-B6B5-5C9525D819DC}" type="parTrans" cxnId="{94640482-4131-46D3-B857-EA6864A5884D}">
      <dgm:prSet/>
      <dgm:spPr/>
      <dgm:t>
        <a:bodyPr/>
        <a:lstStyle/>
        <a:p>
          <a:endParaRPr lang="ru-RU"/>
        </a:p>
      </dgm:t>
    </dgm:pt>
    <dgm:pt modelId="{AA8B5683-5CAB-4C5F-B5E3-098AAEEE5179}" type="sibTrans" cxnId="{94640482-4131-46D3-B857-EA6864A5884D}">
      <dgm:prSet/>
      <dgm:spPr/>
      <dgm:t>
        <a:bodyPr/>
        <a:lstStyle/>
        <a:p>
          <a:endParaRPr lang="ru-RU"/>
        </a:p>
      </dgm:t>
    </dgm:pt>
    <dgm:pt modelId="{F08C8BCE-794E-43F7-9E90-DFC6E29F1109}">
      <dgm:prSet/>
      <dgm:spPr/>
      <dgm:t>
        <a:bodyPr/>
        <a:lstStyle/>
        <a:p>
          <a:pPr rtl="0"/>
          <a:r>
            <a:rPr lang="uk-UA" smtClean="0"/>
            <a:t>реакції на підставі періодичних звітів про безпеку (англ. periodic safety update reports, PSUR);</a:t>
          </a:r>
          <a:endParaRPr lang="uk-UA"/>
        </a:p>
      </dgm:t>
    </dgm:pt>
    <dgm:pt modelId="{2150A130-573B-4F15-B425-4832047DB853}" type="parTrans" cxnId="{9882EEC4-51E0-47BE-A430-C02EB8E5586F}">
      <dgm:prSet/>
      <dgm:spPr/>
      <dgm:t>
        <a:bodyPr/>
        <a:lstStyle/>
        <a:p>
          <a:endParaRPr lang="ru-RU"/>
        </a:p>
      </dgm:t>
    </dgm:pt>
    <dgm:pt modelId="{F3AF6602-1192-4D24-AC9C-D63B7E4CBF2C}" type="sibTrans" cxnId="{9882EEC4-51E0-47BE-A430-C02EB8E5586F}">
      <dgm:prSet/>
      <dgm:spPr/>
      <dgm:t>
        <a:bodyPr/>
        <a:lstStyle/>
        <a:p>
          <a:endParaRPr lang="ru-RU"/>
        </a:p>
      </dgm:t>
    </dgm:pt>
    <dgm:pt modelId="{453808D3-D99D-4F3A-92FF-50999EC2722E}">
      <dgm:prSet/>
      <dgm:spPr/>
      <dgm:t>
        <a:bodyPr/>
        <a:lstStyle/>
        <a:p>
          <a:pPr rtl="0"/>
          <a:r>
            <a:rPr lang="uk-UA" smtClean="0"/>
            <a:t>використання даних реєстраційного досьє препарату, доступного на веб-сайтах регуляторних органів (наприклад, EMA, FDA).</a:t>
          </a:r>
          <a:endParaRPr lang="uk-UA"/>
        </a:p>
      </dgm:t>
    </dgm:pt>
    <dgm:pt modelId="{71049547-61FB-4F5A-8D49-67893F9FDB31}" type="parTrans" cxnId="{F72A6148-C97E-48D2-B5DA-BFF62E60EB86}">
      <dgm:prSet/>
      <dgm:spPr/>
      <dgm:t>
        <a:bodyPr/>
        <a:lstStyle/>
        <a:p>
          <a:endParaRPr lang="ru-RU"/>
        </a:p>
      </dgm:t>
    </dgm:pt>
    <dgm:pt modelId="{B0832ADA-AFA3-4982-AED1-E54FBD7BACD2}" type="sibTrans" cxnId="{F72A6148-C97E-48D2-B5DA-BFF62E60EB86}">
      <dgm:prSet/>
      <dgm:spPr/>
      <dgm:t>
        <a:bodyPr/>
        <a:lstStyle/>
        <a:p>
          <a:endParaRPr lang="ru-RU"/>
        </a:p>
      </dgm:t>
    </dgm:pt>
    <dgm:pt modelId="{A4FB9648-5AAD-4F8C-97B5-26342DB67EE4}" type="pres">
      <dgm:prSet presAssocID="{A366112F-F58C-4311-B4F2-DDEA2D02CDBA}" presName="compositeShape" presStyleCnt="0">
        <dgm:presLayoutVars>
          <dgm:chMax val="7"/>
          <dgm:dir/>
          <dgm:resizeHandles val="exact"/>
        </dgm:presLayoutVars>
      </dgm:prSet>
      <dgm:spPr/>
      <dgm:t>
        <a:bodyPr/>
        <a:lstStyle/>
        <a:p>
          <a:endParaRPr lang="ru-RU"/>
        </a:p>
      </dgm:t>
    </dgm:pt>
    <dgm:pt modelId="{323DC8F5-A932-4EFE-A093-14A85C24AE55}" type="pres">
      <dgm:prSet presAssocID="{7B165055-BE1A-4041-BF07-41002A439B38}" presName="circ1" presStyleLbl="vennNode1" presStyleIdx="0" presStyleCnt="7"/>
      <dgm:spPr/>
    </dgm:pt>
    <dgm:pt modelId="{D480FD87-A8FE-4F66-BED5-714DABA21A02}" type="pres">
      <dgm:prSet presAssocID="{7B165055-BE1A-4041-BF07-41002A439B38}" presName="circ1Tx" presStyleLbl="revTx" presStyleIdx="0" presStyleCnt="0">
        <dgm:presLayoutVars>
          <dgm:chMax val="0"/>
          <dgm:chPref val="0"/>
          <dgm:bulletEnabled val="1"/>
        </dgm:presLayoutVars>
      </dgm:prSet>
      <dgm:spPr/>
      <dgm:t>
        <a:bodyPr/>
        <a:lstStyle/>
        <a:p>
          <a:endParaRPr lang="ru-RU"/>
        </a:p>
      </dgm:t>
    </dgm:pt>
    <dgm:pt modelId="{39D402F0-9048-4513-876D-0E8D6365E90C}" type="pres">
      <dgm:prSet presAssocID="{7CA26E63-7F17-45D4-9911-6F7EE982CB4A}" presName="circ2" presStyleLbl="vennNode1" presStyleIdx="1" presStyleCnt="7"/>
      <dgm:spPr/>
    </dgm:pt>
    <dgm:pt modelId="{A5CF4103-4DF6-43E2-9BD1-6627138FA677}" type="pres">
      <dgm:prSet presAssocID="{7CA26E63-7F17-45D4-9911-6F7EE982CB4A}" presName="circ2Tx" presStyleLbl="revTx" presStyleIdx="0" presStyleCnt="0">
        <dgm:presLayoutVars>
          <dgm:chMax val="0"/>
          <dgm:chPref val="0"/>
          <dgm:bulletEnabled val="1"/>
        </dgm:presLayoutVars>
      </dgm:prSet>
      <dgm:spPr/>
      <dgm:t>
        <a:bodyPr/>
        <a:lstStyle/>
        <a:p>
          <a:endParaRPr lang="ru-RU"/>
        </a:p>
      </dgm:t>
    </dgm:pt>
    <dgm:pt modelId="{6FBB14AE-934B-48CE-B753-31694873109B}" type="pres">
      <dgm:prSet presAssocID="{EB93277E-7E64-4DC4-B0D7-0EF583F3405D}" presName="circ3" presStyleLbl="vennNode1" presStyleIdx="2" presStyleCnt="7" custLinFactNeighborX="2253"/>
      <dgm:spPr/>
    </dgm:pt>
    <dgm:pt modelId="{667D7071-DB11-487C-905E-D53228066EA4}" type="pres">
      <dgm:prSet presAssocID="{EB93277E-7E64-4DC4-B0D7-0EF583F3405D}" presName="circ3Tx" presStyleLbl="revTx" presStyleIdx="0" presStyleCnt="0">
        <dgm:presLayoutVars>
          <dgm:chMax val="0"/>
          <dgm:chPref val="0"/>
          <dgm:bulletEnabled val="1"/>
        </dgm:presLayoutVars>
      </dgm:prSet>
      <dgm:spPr/>
      <dgm:t>
        <a:bodyPr/>
        <a:lstStyle/>
        <a:p>
          <a:endParaRPr lang="ru-RU"/>
        </a:p>
      </dgm:t>
    </dgm:pt>
    <dgm:pt modelId="{25D8B566-21CE-461C-8609-684DF5FE5507}" type="pres">
      <dgm:prSet presAssocID="{25E5E564-D11C-4E2D-8D21-D02D684C2505}" presName="circ4" presStyleLbl="vennNode1" presStyleIdx="3" presStyleCnt="7"/>
      <dgm:spPr/>
    </dgm:pt>
    <dgm:pt modelId="{A30CFB13-8BC9-4C18-94DF-C2870236F1FA}" type="pres">
      <dgm:prSet presAssocID="{25E5E564-D11C-4E2D-8D21-D02D684C2505}" presName="circ4Tx" presStyleLbl="revTx" presStyleIdx="0" presStyleCnt="0">
        <dgm:presLayoutVars>
          <dgm:chMax val="0"/>
          <dgm:chPref val="0"/>
          <dgm:bulletEnabled val="1"/>
        </dgm:presLayoutVars>
      </dgm:prSet>
      <dgm:spPr/>
      <dgm:t>
        <a:bodyPr/>
        <a:lstStyle/>
        <a:p>
          <a:endParaRPr lang="ru-RU"/>
        </a:p>
      </dgm:t>
    </dgm:pt>
    <dgm:pt modelId="{7455DB7D-2030-4CDA-A269-E14246984D14}" type="pres">
      <dgm:prSet presAssocID="{D08ED267-100E-4761-ACFB-35508C46A619}" presName="circ5" presStyleLbl="vennNode1" presStyleIdx="4" presStyleCnt="7"/>
      <dgm:spPr/>
    </dgm:pt>
    <dgm:pt modelId="{4B014947-F1AF-442F-A056-D6BE831A893F}" type="pres">
      <dgm:prSet presAssocID="{D08ED267-100E-4761-ACFB-35508C46A619}" presName="circ5Tx" presStyleLbl="revTx" presStyleIdx="0" presStyleCnt="0">
        <dgm:presLayoutVars>
          <dgm:chMax val="0"/>
          <dgm:chPref val="0"/>
          <dgm:bulletEnabled val="1"/>
        </dgm:presLayoutVars>
      </dgm:prSet>
      <dgm:spPr/>
      <dgm:t>
        <a:bodyPr/>
        <a:lstStyle/>
        <a:p>
          <a:endParaRPr lang="ru-RU"/>
        </a:p>
      </dgm:t>
    </dgm:pt>
    <dgm:pt modelId="{2AE80D7E-C683-43D1-B5EB-7B5F15AC2DD0}" type="pres">
      <dgm:prSet presAssocID="{F08C8BCE-794E-43F7-9E90-DFC6E29F1109}" presName="circ6" presStyleLbl="vennNode1" presStyleIdx="5" presStyleCnt="7"/>
      <dgm:spPr/>
    </dgm:pt>
    <dgm:pt modelId="{9E47BDB5-E556-4B0F-9E4D-4D8126593CE2}" type="pres">
      <dgm:prSet presAssocID="{F08C8BCE-794E-43F7-9E90-DFC6E29F1109}" presName="circ6Tx" presStyleLbl="revTx" presStyleIdx="0" presStyleCnt="0">
        <dgm:presLayoutVars>
          <dgm:chMax val="0"/>
          <dgm:chPref val="0"/>
          <dgm:bulletEnabled val="1"/>
        </dgm:presLayoutVars>
      </dgm:prSet>
      <dgm:spPr/>
      <dgm:t>
        <a:bodyPr/>
        <a:lstStyle/>
        <a:p>
          <a:endParaRPr lang="ru-RU"/>
        </a:p>
      </dgm:t>
    </dgm:pt>
    <dgm:pt modelId="{12260B04-872D-4040-AC13-228B947079B3}" type="pres">
      <dgm:prSet presAssocID="{453808D3-D99D-4F3A-92FF-50999EC2722E}" presName="circ7" presStyleLbl="vennNode1" presStyleIdx="6" presStyleCnt="7"/>
      <dgm:spPr/>
    </dgm:pt>
    <dgm:pt modelId="{EB041377-EB9C-479F-B0D8-B8B85C5B0DDB}" type="pres">
      <dgm:prSet presAssocID="{453808D3-D99D-4F3A-92FF-50999EC2722E}" presName="circ7Tx" presStyleLbl="revTx" presStyleIdx="0" presStyleCnt="0">
        <dgm:presLayoutVars>
          <dgm:chMax val="0"/>
          <dgm:chPref val="0"/>
          <dgm:bulletEnabled val="1"/>
        </dgm:presLayoutVars>
      </dgm:prSet>
      <dgm:spPr/>
      <dgm:t>
        <a:bodyPr/>
        <a:lstStyle/>
        <a:p>
          <a:endParaRPr lang="ru-RU"/>
        </a:p>
      </dgm:t>
    </dgm:pt>
  </dgm:ptLst>
  <dgm:cxnLst>
    <dgm:cxn modelId="{8EE64B53-5A9B-4FFF-81FA-A2CFD547BC7B}" type="presOf" srcId="{25E5E564-D11C-4E2D-8D21-D02D684C2505}" destId="{A30CFB13-8BC9-4C18-94DF-C2870236F1FA}" srcOrd="0" destOrd="0" presId="urn:microsoft.com/office/officeart/2005/8/layout/venn1"/>
    <dgm:cxn modelId="{EC6A0DF1-2D84-4805-B3B4-33F007E02794}" type="presOf" srcId="{F08C8BCE-794E-43F7-9E90-DFC6E29F1109}" destId="{9E47BDB5-E556-4B0F-9E4D-4D8126593CE2}" srcOrd="0" destOrd="0" presId="urn:microsoft.com/office/officeart/2005/8/layout/venn1"/>
    <dgm:cxn modelId="{9882EEC4-51E0-47BE-A430-C02EB8E5586F}" srcId="{A366112F-F58C-4311-B4F2-DDEA2D02CDBA}" destId="{F08C8BCE-794E-43F7-9E90-DFC6E29F1109}" srcOrd="5" destOrd="0" parTransId="{2150A130-573B-4F15-B425-4832047DB853}" sibTransId="{F3AF6602-1192-4D24-AC9C-D63B7E4CBF2C}"/>
    <dgm:cxn modelId="{8315B0D0-908A-4583-8999-CCDA5A09967E}" type="presOf" srcId="{EB93277E-7E64-4DC4-B0D7-0EF583F3405D}" destId="{667D7071-DB11-487C-905E-D53228066EA4}" srcOrd="0" destOrd="0" presId="urn:microsoft.com/office/officeart/2005/8/layout/venn1"/>
    <dgm:cxn modelId="{35D4DDCD-8BBC-413A-A465-7D8D8B1DDD20}" srcId="{A366112F-F58C-4311-B4F2-DDEA2D02CDBA}" destId="{EB93277E-7E64-4DC4-B0D7-0EF583F3405D}" srcOrd="2" destOrd="0" parTransId="{12336380-43F8-4B2C-B167-41D72D13F3BB}" sibTransId="{7A16CA92-D302-4EAC-AA30-EA6EF887057E}"/>
    <dgm:cxn modelId="{CF048CAB-3B20-4AD9-B2F4-EBA46FBA1BFC}" type="presOf" srcId="{453808D3-D99D-4F3A-92FF-50999EC2722E}" destId="{EB041377-EB9C-479F-B0D8-B8B85C5B0DDB}" srcOrd="0" destOrd="0" presId="urn:microsoft.com/office/officeart/2005/8/layout/venn1"/>
    <dgm:cxn modelId="{F80186C7-6156-4B65-BE47-5EBC6C333F41}" srcId="{A366112F-F58C-4311-B4F2-DDEA2D02CDBA}" destId="{25E5E564-D11C-4E2D-8D21-D02D684C2505}" srcOrd="3" destOrd="0" parTransId="{7DCC2B1C-07C6-4AA9-AE6B-B3AF54D5F3ED}" sibTransId="{D5F7B225-CA31-4A04-BA4A-839EF52A9578}"/>
    <dgm:cxn modelId="{72329408-9FD2-4962-BAA0-DDB46D17F0F8}" srcId="{A366112F-F58C-4311-B4F2-DDEA2D02CDBA}" destId="{7CA26E63-7F17-45D4-9911-6F7EE982CB4A}" srcOrd="1" destOrd="0" parTransId="{22CDF162-BEB3-4652-920C-E1586C2794E3}" sibTransId="{6A924F21-1609-47A9-B147-F9C25FBA1995}"/>
    <dgm:cxn modelId="{A681E130-C585-4798-8006-995C14035167}" type="presOf" srcId="{D08ED267-100E-4761-ACFB-35508C46A619}" destId="{4B014947-F1AF-442F-A056-D6BE831A893F}" srcOrd="0" destOrd="0" presId="urn:microsoft.com/office/officeart/2005/8/layout/venn1"/>
    <dgm:cxn modelId="{CB8200DC-2A61-4C69-B348-777FFF034508}" srcId="{A366112F-F58C-4311-B4F2-DDEA2D02CDBA}" destId="{7B165055-BE1A-4041-BF07-41002A439B38}" srcOrd="0" destOrd="0" parTransId="{1F457D5A-04F0-4C37-A5E5-43F0A08E8900}" sibTransId="{B367DEFD-DB7B-406D-8AB8-95402D261E83}"/>
    <dgm:cxn modelId="{F72A6148-C97E-48D2-B5DA-BFF62E60EB86}" srcId="{A366112F-F58C-4311-B4F2-DDEA2D02CDBA}" destId="{453808D3-D99D-4F3A-92FF-50999EC2722E}" srcOrd="6" destOrd="0" parTransId="{71049547-61FB-4F5A-8D49-67893F9FDB31}" sibTransId="{B0832ADA-AFA3-4982-AED1-E54FBD7BACD2}"/>
    <dgm:cxn modelId="{D0D44056-47BE-4DED-A2EA-7D66488FA636}" type="presOf" srcId="{A366112F-F58C-4311-B4F2-DDEA2D02CDBA}" destId="{A4FB9648-5AAD-4F8C-97B5-26342DB67EE4}" srcOrd="0" destOrd="0" presId="urn:microsoft.com/office/officeart/2005/8/layout/venn1"/>
    <dgm:cxn modelId="{72F3365A-4B2D-480E-B4FA-3080CFC89E67}" type="presOf" srcId="{7CA26E63-7F17-45D4-9911-6F7EE982CB4A}" destId="{A5CF4103-4DF6-43E2-9BD1-6627138FA677}" srcOrd="0" destOrd="0" presId="urn:microsoft.com/office/officeart/2005/8/layout/venn1"/>
    <dgm:cxn modelId="{94640482-4131-46D3-B857-EA6864A5884D}" srcId="{A366112F-F58C-4311-B4F2-DDEA2D02CDBA}" destId="{D08ED267-100E-4761-ACFB-35508C46A619}" srcOrd="4" destOrd="0" parTransId="{874B0DEC-A3AB-4252-B6B5-5C9525D819DC}" sibTransId="{AA8B5683-5CAB-4C5F-B5E3-098AAEEE5179}"/>
    <dgm:cxn modelId="{8E2B69A9-BD12-42B5-A971-AFC80A5CB932}" type="presOf" srcId="{7B165055-BE1A-4041-BF07-41002A439B38}" destId="{D480FD87-A8FE-4F66-BED5-714DABA21A02}" srcOrd="0" destOrd="0" presId="urn:microsoft.com/office/officeart/2005/8/layout/venn1"/>
    <dgm:cxn modelId="{12FC57F5-053F-4C82-80CB-511358C89695}" type="presParOf" srcId="{A4FB9648-5AAD-4F8C-97B5-26342DB67EE4}" destId="{323DC8F5-A932-4EFE-A093-14A85C24AE55}" srcOrd="0" destOrd="0" presId="urn:microsoft.com/office/officeart/2005/8/layout/venn1"/>
    <dgm:cxn modelId="{6BA023A3-3D2C-4E9D-A938-8A5A7FCBC704}" type="presParOf" srcId="{A4FB9648-5AAD-4F8C-97B5-26342DB67EE4}" destId="{D480FD87-A8FE-4F66-BED5-714DABA21A02}" srcOrd="1" destOrd="0" presId="urn:microsoft.com/office/officeart/2005/8/layout/venn1"/>
    <dgm:cxn modelId="{894AF0CE-4ECC-4F9B-A94C-0ED13A3A86EE}" type="presParOf" srcId="{A4FB9648-5AAD-4F8C-97B5-26342DB67EE4}" destId="{39D402F0-9048-4513-876D-0E8D6365E90C}" srcOrd="2" destOrd="0" presId="urn:microsoft.com/office/officeart/2005/8/layout/venn1"/>
    <dgm:cxn modelId="{B9BADB96-0AAF-4234-BF6D-11967605DEFC}" type="presParOf" srcId="{A4FB9648-5AAD-4F8C-97B5-26342DB67EE4}" destId="{A5CF4103-4DF6-43E2-9BD1-6627138FA677}" srcOrd="3" destOrd="0" presId="urn:microsoft.com/office/officeart/2005/8/layout/venn1"/>
    <dgm:cxn modelId="{8FD67EAF-C27E-4DAB-B258-F96027B2154F}" type="presParOf" srcId="{A4FB9648-5AAD-4F8C-97B5-26342DB67EE4}" destId="{6FBB14AE-934B-48CE-B753-31694873109B}" srcOrd="4" destOrd="0" presId="urn:microsoft.com/office/officeart/2005/8/layout/venn1"/>
    <dgm:cxn modelId="{26AEC221-A096-458E-AA3B-B87A9F1704A7}" type="presParOf" srcId="{A4FB9648-5AAD-4F8C-97B5-26342DB67EE4}" destId="{667D7071-DB11-487C-905E-D53228066EA4}" srcOrd="5" destOrd="0" presId="urn:microsoft.com/office/officeart/2005/8/layout/venn1"/>
    <dgm:cxn modelId="{A1F61CC7-9A99-4C78-A4E0-CBD9E5FF5497}" type="presParOf" srcId="{A4FB9648-5AAD-4F8C-97B5-26342DB67EE4}" destId="{25D8B566-21CE-461C-8609-684DF5FE5507}" srcOrd="6" destOrd="0" presId="urn:microsoft.com/office/officeart/2005/8/layout/venn1"/>
    <dgm:cxn modelId="{B1397F4F-8764-462F-AF45-C7E39C5777D1}" type="presParOf" srcId="{A4FB9648-5AAD-4F8C-97B5-26342DB67EE4}" destId="{A30CFB13-8BC9-4C18-94DF-C2870236F1FA}" srcOrd="7" destOrd="0" presId="urn:microsoft.com/office/officeart/2005/8/layout/venn1"/>
    <dgm:cxn modelId="{E34EABBA-E5D4-4E2D-B408-8F48387BEF80}" type="presParOf" srcId="{A4FB9648-5AAD-4F8C-97B5-26342DB67EE4}" destId="{7455DB7D-2030-4CDA-A269-E14246984D14}" srcOrd="8" destOrd="0" presId="urn:microsoft.com/office/officeart/2005/8/layout/venn1"/>
    <dgm:cxn modelId="{834806AA-0849-495E-9DD4-90455EB815B3}" type="presParOf" srcId="{A4FB9648-5AAD-4F8C-97B5-26342DB67EE4}" destId="{4B014947-F1AF-442F-A056-D6BE831A893F}" srcOrd="9" destOrd="0" presId="urn:microsoft.com/office/officeart/2005/8/layout/venn1"/>
    <dgm:cxn modelId="{0A0C7B0E-6B7D-400E-BE7E-877CF5A8DE82}" type="presParOf" srcId="{A4FB9648-5AAD-4F8C-97B5-26342DB67EE4}" destId="{2AE80D7E-C683-43D1-B5EB-7B5F15AC2DD0}" srcOrd="10" destOrd="0" presId="urn:microsoft.com/office/officeart/2005/8/layout/venn1"/>
    <dgm:cxn modelId="{EB71A58B-FAB9-4F11-81C9-7EB7BB7EE09A}" type="presParOf" srcId="{A4FB9648-5AAD-4F8C-97B5-26342DB67EE4}" destId="{9E47BDB5-E556-4B0F-9E4D-4D8126593CE2}" srcOrd="11" destOrd="0" presId="urn:microsoft.com/office/officeart/2005/8/layout/venn1"/>
    <dgm:cxn modelId="{B65AEF96-4D18-4E48-B9A1-2B018186DC69}" type="presParOf" srcId="{A4FB9648-5AAD-4F8C-97B5-26342DB67EE4}" destId="{12260B04-872D-4040-AC13-228B947079B3}" srcOrd="12" destOrd="0" presId="urn:microsoft.com/office/officeart/2005/8/layout/venn1"/>
    <dgm:cxn modelId="{5DE75C7E-1799-4541-9224-7621EDC167BE}" type="presParOf" srcId="{A4FB9648-5AAD-4F8C-97B5-26342DB67EE4}" destId="{EB041377-EB9C-479F-B0D8-B8B85C5B0DDB}"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8F0259-6C2B-4209-9564-8F86D68A0EEF}" type="doc">
      <dgm:prSet loTypeId="urn:microsoft.com/office/officeart/2005/8/layout/hList6" loCatId="list" qsTypeId="urn:microsoft.com/office/officeart/2005/8/quickstyle/simple1" qsCatId="simple" csTypeId="urn:microsoft.com/office/officeart/2005/8/colors/accent1_2" csCatId="accent1"/>
      <dgm:spPr/>
      <dgm:t>
        <a:bodyPr/>
        <a:lstStyle/>
        <a:p>
          <a:endParaRPr lang="ru-RU"/>
        </a:p>
      </dgm:t>
    </dgm:pt>
    <dgm:pt modelId="{C3F38EB6-F604-4721-B95F-097EBA603715}">
      <dgm:prSet/>
      <dgm:spPr/>
      <dgm:t>
        <a:bodyPr/>
        <a:lstStyle/>
        <a:p>
          <a:pPr rtl="0"/>
          <a:r>
            <a:rPr lang="uk-UA" dirty="0" smtClean="0"/>
            <a:t>Термін «реальні дані» (англ. </a:t>
          </a:r>
          <a:r>
            <a:rPr lang="uk-UA" dirty="0" err="1" smtClean="0"/>
            <a:t>real</a:t>
          </a:r>
          <a:r>
            <a:rPr lang="uk-UA" dirty="0" smtClean="0"/>
            <a:t> </a:t>
          </a:r>
          <a:r>
            <a:rPr lang="uk-UA" dirty="0" err="1" smtClean="0"/>
            <a:t>world</a:t>
          </a:r>
          <a:r>
            <a:rPr lang="uk-UA" dirty="0" smtClean="0"/>
            <a:t> </a:t>
          </a:r>
          <a:r>
            <a:rPr lang="uk-UA" dirty="0" err="1" smtClean="0"/>
            <a:t>data</a:t>
          </a:r>
          <a:r>
            <a:rPr lang="uk-UA" dirty="0" smtClean="0"/>
            <a:t>) охоплює різноманітні типи інформації, які використовуються для прийняття рішень та отримані не із рандомізованих клінічних досліджень, а за даними реальної клінічної практики. </a:t>
          </a:r>
          <a:endParaRPr lang="uk-UA" dirty="0"/>
        </a:p>
      </dgm:t>
    </dgm:pt>
    <dgm:pt modelId="{00B4CFB9-362F-4DDB-949A-29919D6F0043}" type="parTrans" cxnId="{C92767BA-E146-4052-8186-7EE5F5A1A3AD}">
      <dgm:prSet/>
      <dgm:spPr/>
      <dgm:t>
        <a:bodyPr/>
        <a:lstStyle/>
        <a:p>
          <a:endParaRPr lang="ru-RU"/>
        </a:p>
      </dgm:t>
    </dgm:pt>
    <dgm:pt modelId="{A1AFC2CD-0866-487A-93DA-E7F134140524}" type="sibTrans" cxnId="{C92767BA-E146-4052-8186-7EE5F5A1A3AD}">
      <dgm:prSet/>
      <dgm:spPr/>
      <dgm:t>
        <a:bodyPr/>
        <a:lstStyle/>
        <a:p>
          <a:endParaRPr lang="ru-RU"/>
        </a:p>
      </dgm:t>
    </dgm:pt>
    <dgm:pt modelId="{BF695F81-6475-48E3-80A4-F8A498065DC4}" type="pres">
      <dgm:prSet presAssocID="{0F8F0259-6C2B-4209-9564-8F86D68A0EEF}" presName="Name0" presStyleCnt="0">
        <dgm:presLayoutVars>
          <dgm:dir/>
          <dgm:resizeHandles val="exact"/>
        </dgm:presLayoutVars>
      </dgm:prSet>
      <dgm:spPr/>
      <dgm:t>
        <a:bodyPr/>
        <a:lstStyle/>
        <a:p>
          <a:endParaRPr lang="ru-RU"/>
        </a:p>
      </dgm:t>
    </dgm:pt>
    <dgm:pt modelId="{CA7DD12A-4B79-45B4-B452-7367716B0063}" type="pres">
      <dgm:prSet presAssocID="{C3F38EB6-F604-4721-B95F-097EBA603715}" presName="node" presStyleLbl="node1" presStyleIdx="0" presStyleCnt="1">
        <dgm:presLayoutVars>
          <dgm:bulletEnabled val="1"/>
        </dgm:presLayoutVars>
      </dgm:prSet>
      <dgm:spPr/>
      <dgm:t>
        <a:bodyPr/>
        <a:lstStyle/>
        <a:p>
          <a:endParaRPr lang="ru-RU"/>
        </a:p>
      </dgm:t>
    </dgm:pt>
  </dgm:ptLst>
  <dgm:cxnLst>
    <dgm:cxn modelId="{2FE2FFFC-E80B-44DE-826B-8DCADCCCC187}" type="presOf" srcId="{C3F38EB6-F604-4721-B95F-097EBA603715}" destId="{CA7DD12A-4B79-45B4-B452-7367716B0063}" srcOrd="0" destOrd="0" presId="urn:microsoft.com/office/officeart/2005/8/layout/hList6"/>
    <dgm:cxn modelId="{93C41F79-F43E-4B21-89B3-CD1EE2BE5DDD}" type="presOf" srcId="{0F8F0259-6C2B-4209-9564-8F86D68A0EEF}" destId="{BF695F81-6475-48E3-80A4-F8A498065DC4}" srcOrd="0" destOrd="0" presId="urn:microsoft.com/office/officeart/2005/8/layout/hList6"/>
    <dgm:cxn modelId="{C92767BA-E146-4052-8186-7EE5F5A1A3AD}" srcId="{0F8F0259-6C2B-4209-9564-8F86D68A0EEF}" destId="{C3F38EB6-F604-4721-B95F-097EBA603715}" srcOrd="0" destOrd="0" parTransId="{00B4CFB9-362F-4DDB-949A-29919D6F0043}" sibTransId="{A1AFC2CD-0866-487A-93DA-E7F134140524}"/>
    <dgm:cxn modelId="{18CB7E22-5040-42A8-943D-6A1CE2B1BCA2}" type="presParOf" srcId="{BF695F81-6475-48E3-80A4-F8A498065DC4}" destId="{CA7DD12A-4B79-45B4-B452-7367716B0063}"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FEE7D50-99F6-49D3-B38E-E62246D04AB4}" type="doc">
      <dgm:prSet loTypeId="urn:microsoft.com/office/officeart/2005/8/layout/default" loCatId="list" qsTypeId="urn:microsoft.com/office/officeart/2005/8/quickstyle/3d2" qsCatId="3D" csTypeId="urn:microsoft.com/office/officeart/2005/8/colors/accent1_2" csCatId="accent1"/>
      <dgm:spPr/>
      <dgm:t>
        <a:bodyPr/>
        <a:lstStyle/>
        <a:p>
          <a:endParaRPr lang="ru-RU"/>
        </a:p>
      </dgm:t>
    </dgm:pt>
    <dgm:pt modelId="{0BD62140-CC37-4A4A-B6D4-CE5D0F06C2F9}">
      <dgm:prSet/>
      <dgm:spPr/>
      <dgm:t>
        <a:bodyPr/>
        <a:lstStyle/>
        <a:p>
          <a:pPr rtl="0"/>
          <a:r>
            <a:rPr lang="uk-UA" smtClean="0"/>
            <a:t>додаткові до традиційних рандомізованих клінічних досліджень –</a:t>
          </a:r>
          <a:endParaRPr lang="uk-UA"/>
        </a:p>
      </dgm:t>
    </dgm:pt>
    <dgm:pt modelId="{1E7D0131-13C0-453C-8E80-EC78BED0E52F}" type="parTrans" cxnId="{19D6EA4E-386B-484E-A8D3-DD6E46B29D10}">
      <dgm:prSet/>
      <dgm:spPr/>
      <dgm:t>
        <a:bodyPr/>
        <a:lstStyle/>
        <a:p>
          <a:endParaRPr lang="ru-RU"/>
        </a:p>
      </dgm:t>
    </dgm:pt>
    <dgm:pt modelId="{86D6796F-6D3F-49D1-855A-F879CC0DA9AF}" type="sibTrans" cxnId="{19D6EA4E-386B-484E-A8D3-DD6E46B29D10}">
      <dgm:prSet/>
      <dgm:spPr/>
      <dgm:t>
        <a:bodyPr/>
        <a:lstStyle/>
        <a:p>
          <a:endParaRPr lang="ru-RU"/>
        </a:p>
      </dgm:t>
    </dgm:pt>
    <dgm:pt modelId="{5168F57F-C47A-4444-BB8D-B9B4A3A2FA08}">
      <dgm:prSet/>
      <dgm:spPr/>
      <dgm:t>
        <a:bodyPr/>
        <a:lstStyle/>
        <a:p>
          <a:pPr rtl="0"/>
          <a:r>
            <a:rPr lang="uk-UA" smtClean="0"/>
            <a:t>передреєстраційні, з метою реєстрації нового лікарського засобу або нових показань до застосування;</a:t>
          </a:r>
          <a:endParaRPr lang="uk-UA"/>
        </a:p>
      </dgm:t>
    </dgm:pt>
    <dgm:pt modelId="{BDBA2A4D-7F81-4B5D-B9CF-4346135F5926}" type="parTrans" cxnId="{C0BAC518-A9EE-4AD5-A883-FE546675D4DA}">
      <dgm:prSet/>
      <dgm:spPr/>
      <dgm:t>
        <a:bodyPr/>
        <a:lstStyle/>
        <a:p>
          <a:endParaRPr lang="ru-RU"/>
        </a:p>
      </dgm:t>
    </dgm:pt>
    <dgm:pt modelId="{B3EBF634-1197-4E4F-8255-6FFC2AF6CA2E}" type="sibTrans" cxnId="{C0BAC518-A9EE-4AD5-A883-FE546675D4DA}">
      <dgm:prSet/>
      <dgm:spPr/>
      <dgm:t>
        <a:bodyPr/>
        <a:lstStyle/>
        <a:p>
          <a:endParaRPr lang="ru-RU"/>
        </a:p>
      </dgm:t>
    </dgm:pt>
    <dgm:pt modelId="{17A8B454-5BF5-4BE1-8BB0-C6709E11CAFD}">
      <dgm:prSet/>
      <dgm:spPr/>
      <dgm:t>
        <a:bodyPr/>
        <a:lstStyle/>
        <a:p>
          <a:pPr rtl="0"/>
          <a:r>
            <a:rPr lang="uk-UA" smtClean="0"/>
            <a:t>прагматичні клінічні дослідження, які проводяться в умовах реального надання медичної допомоги, але мають ширші критерії включення та рандомізації пацієнтів у групи лікування. </a:t>
          </a:r>
          <a:endParaRPr lang="uk-UA"/>
        </a:p>
      </dgm:t>
    </dgm:pt>
    <dgm:pt modelId="{F42ABCDD-DC8D-4EBF-A57C-226C404EC26E}" type="parTrans" cxnId="{F418579E-2C58-450F-99A9-85CBA17CAF14}">
      <dgm:prSet/>
      <dgm:spPr/>
      <dgm:t>
        <a:bodyPr/>
        <a:lstStyle/>
        <a:p>
          <a:endParaRPr lang="ru-RU"/>
        </a:p>
      </dgm:t>
    </dgm:pt>
    <dgm:pt modelId="{8F5D31CD-B339-44E8-8B8D-67A9B48AC33A}" type="sibTrans" cxnId="{F418579E-2C58-450F-99A9-85CBA17CAF14}">
      <dgm:prSet/>
      <dgm:spPr/>
      <dgm:t>
        <a:bodyPr/>
        <a:lstStyle/>
        <a:p>
          <a:endParaRPr lang="ru-RU"/>
        </a:p>
      </dgm:t>
    </dgm:pt>
    <dgm:pt modelId="{E95A73FF-9448-44D0-8CF1-89C34C617162}">
      <dgm:prSet/>
      <dgm:spPr/>
      <dgm:t>
        <a:bodyPr/>
        <a:lstStyle/>
        <a:p>
          <a:pPr rtl="0"/>
          <a:r>
            <a:rPr lang="uk-UA" smtClean="0"/>
            <a:t>реєстри – проспективні спостережні когортні дослідження пацієнтів з певним захворюванням, які отримують визначене лікування;</a:t>
          </a:r>
          <a:endParaRPr lang="uk-UA"/>
        </a:p>
      </dgm:t>
    </dgm:pt>
    <dgm:pt modelId="{2B248774-D436-429F-BE8B-DCF9DC3E6073}" type="parTrans" cxnId="{190DBEF9-0E3E-4564-BB72-FFCDEE78DA91}">
      <dgm:prSet/>
      <dgm:spPr/>
      <dgm:t>
        <a:bodyPr/>
        <a:lstStyle/>
        <a:p>
          <a:endParaRPr lang="ru-RU"/>
        </a:p>
      </dgm:t>
    </dgm:pt>
    <dgm:pt modelId="{7CD9592D-8DB3-4BE7-9D2E-E07C24CC70DF}" type="sibTrans" cxnId="{190DBEF9-0E3E-4564-BB72-FFCDEE78DA91}">
      <dgm:prSet/>
      <dgm:spPr/>
      <dgm:t>
        <a:bodyPr/>
        <a:lstStyle/>
        <a:p>
          <a:endParaRPr lang="ru-RU"/>
        </a:p>
      </dgm:t>
    </dgm:pt>
    <dgm:pt modelId="{FA510446-4B09-46FF-8945-AD19E22FFD00}">
      <dgm:prSet/>
      <dgm:spPr/>
      <dgm:t>
        <a:bodyPr/>
        <a:lstStyle/>
        <a:p>
          <a:pPr rtl="0"/>
          <a:r>
            <a:rPr lang="uk-UA" smtClean="0"/>
            <a:t>адміністративні на основі діючих баз даних; </a:t>
          </a:r>
          <a:endParaRPr lang="uk-UA"/>
        </a:p>
      </dgm:t>
    </dgm:pt>
    <dgm:pt modelId="{09411AD9-F0D3-4E27-BFFA-BA6A67275EE3}" type="parTrans" cxnId="{2B792ADE-4733-47DA-9EF1-B503598ACF1D}">
      <dgm:prSet/>
      <dgm:spPr/>
      <dgm:t>
        <a:bodyPr/>
        <a:lstStyle/>
        <a:p>
          <a:endParaRPr lang="ru-RU"/>
        </a:p>
      </dgm:t>
    </dgm:pt>
    <dgm:pt modelId="{5014828C-FCD0-4EE3-AA6C-AA75DECEC64B}" type="sibTrans" cxnId="{2B792ADE-4733-47DA-9EF1-B503598ACF1D}">
      <dgm:prSet/>
      <dgm:spPr/>
      <dgm:t>
        <a:bodyPr/>
        <a:lstStyle/>
        <a:p>
          <a:endParaRPr lang="ru-RU"/>
        </a:p>
      </dgm:t>
    </dgm:pt>
    <dgm:pt modelId="{2FB9E5B5-DD29-4D99-A2A0-C1001D0F39C3}">
      <dgm:prSet/>
      <dgm:spPr/>
      <dgm:t>
        <a:bodyPr/>
        <a:lstStyle/>
        <a:p>
          <a:pPr rtl="0"/>
          <a:r>
            <a:rPr lang="uk-UA" smtClean="0"/>
            <a:t>одержувані через опитування та інтерв’ювання фахівців та професіоналів охорони здоров’я (лікарів, медичних сестер тощо), фармацевтичного сектору, а також пацієнтів;</a:t>
          </a:r>
          <a:endParaRPr lang="uk-UA"/>
        </a:p>
      </dgm:t>
    </dgm:pt>
    <dgm:pt modelId="{44D1972B-E840-4C92-8F3A-8353F476F4B4}" type="parTrans" cxnId="{36ABB5F3-BC9C-49E5-9FC6-A776E9E025E8}">
      <dgm:prSet/>
      <dgm:spPr/>
      <dgm:t>
        <a:bodyPr/>
        <a:lstStyle/>
        <a:p>
          <a:endParaRPr lang="ru-RU"/>
        </a:p>
      </dgm:t>
    </dgm:pt>
    <dgm:pt modelId="{B2FC3552-CFCB-4EC7-8E0F-1A5F8875DC9E}" type="sibTrans" cxnId="{36ABB5F3-BC9C-49E5-9FC6-A776E9E025E8}">
      <dgm:prSet/>
      <dgm:spPr/>
      <dgm:t>
        <a:bodyPr/>
        <a:lstStyle/>
        <a:p>
          <a:endParaRPr lang="ru-RU"/>
        </a:p>
      </dgm:t>
    </dgm:pt>
    <dgm:pt modelId="{CBAEE72D-54FB-439E-8A87-56D0629C6229}">
      <dgm:prSet/>
      <dgm:spPr/>
      <dgm:t>
        <a:bodyPr/>
        <a:lstStyle/>
        <a:p>
          <a:pPr rtl="0"/>
          <a:r>
            <a:rPr lang="uk-UA" smtClean="0"/>
            <a:t>знеособлені дані електронних медичних карток пацієнтів</a:t>
          </a:r>
          <a:endParaRPr lang="uk-UA"/>
        </a:p>
      </dgm:t>
    </dgm:pt>
    <dgm:pt modelId="{E87DEB05-9E02-476C-B2A1-8B500C6F39B4}" type="parTrans" cxnId="{7264EA5B-2EFB-4AAA-9407-D59783DB24CC}">
      <dgm:prSet/>
      <dgm:spPr/>
      <dgm:t>
        <a:bodyPr/>
        <a:lstStyle/>
        <a:p>
          <a:endParaRPr lang="ru-RU"/>
        </a:p>
      </dgm:t>
    </dgm:pt>
    <dgm:pt modelId="{529041AC-A0DB-4236-A7E4-E463AD6ED8D5}" type="sibTrans" cxnId="{7264EA5B-2EFB-4AAA-9407-D59783DB24CC}">
      <dgm:prSet/>
      <dgm:spPr/>
      <dgm:t>
        <a:bodyPr/>
        <a:lstStyle/>
        <a:p>
          <a:endParaRPr lang="ru-RU"/>
        </a:p>
      </dgm:t>
    </dgm:pt>
    <dgm:pt modelId="{CE4F7D7B-24E2-4AD8-93A4-2928A89AE062}" type="pres">
      <dgm:prSet presAssocID="{5FEE7D50-99F6-49D3-B38E-E62246D04AB4}" presName="diagram" presStyleCnt="0">
        <dgm:presLayoutVars>
          <dgm:dir/>
          <dgm:resizeHandles val="exact"/>
        </dgm:presLayoutVars>
      </dgm:prSet>
      <dgm:spPr/>
      <dgm:t>
        <a:bodyPr/>
        <a:lstStyle/>
        <a:p>
          <a:endParaRPr lang="ru-RU"/>
        </a:p>
      </dgm:t>
    </dgm:pt>
    <dgm:pt modelId="{2F3FA1C0-2C84-4B6C-B72D-18E57F08E838}" type="pres">
      <dgm:prSet presAssocID="{0BD62140-CC37-4A4A-B6D4-CE5D0F06C2F9}" presName="node" presStyleLbl="node1" presStyleIdx="0" presStyleCnt="7">
        <dgm:presLayoutVars>
          <dgm:bulletEnabled val="1"/>
        </dgm:presLayoutVars>
      </dgm:prSet>
      <dgm:spPr/>
      <dgm:t>
        <a:bodyPr/>
        <a:lstStyle/>
        <a:p>
          <a:endParaRPr lang="ru-RU"/>
        </a:p>
      </dgm:t>
    </dgm:pt>
    <dgm:pt modelId="{883FAAEB-BB44-4A3C-8B0E-6298A3DCFCB8}" type="pres">
      <dgm:prSet presAssocID="{86D6796F-6D3F-49D1-855A-F879CC0DA9AF}" presName="sibTrans" presStyleCnt="0"/>
      <dgm:spPr/>
    </dgm:pt>
    <dgm:pt modelId="{924005ED-EAB3-4FB7-AE55-9DBC802226E6}" type="pres">
      <dgm:prSet presAssocID="{5168F57F-C47A-4444-BB8D-B9B4A3A2FA08}" presName="node" presStyleLbl="node1" presStyleIdx="1" presStyleCnt="7">
        <dgm:presLayoutVars>
          <dgm:bulletEnabled val="1"/>
        </dgm:presLayoutVars>
      </dgm:prSet>
      <dgm:spPr/>
      <dgm:t>
        <a:bodyPr/>
        <a:lstStyle/>
        <a:p>
          <a:endParaRPr lang="ru-RU"/>
        </a:p>
      </dgm:t>
    </dgm:pt>
    <dgm:pt modelId="{3AF8D05B-AA0C-4927-ADD0-105FCD9CE31B}" type="pres">
      <dgm:prSet presAssocID="{B3EBF634-1197-4E4F-8255-6FFC2AF6CA2E}" presName="sibTrans" presStyleCnt="0"/>
      <dgm:spPr/>
    </dgm:pt>
    <dgm:pt modelId="{A4285F8D-C4ED-4FE6-B62E-C28BDF8D908B}" type="pres">
      <dgm:prSet presAssocID="{17A8B454-5BF5-4BE1-8BB0-C6709E11CAFD}" presName="node" presStyleLbl="node1" presStyleIdx="2" presStyleCnt="7">
        <dgm:presLayoutVars>
          <dgm:bulletEnabled val="1"/>
        </dgm:presLayoutVars>
      </dgm:prSet>
      <dgm:spPr/>
      <dgm:t>
        <a:bodyPr/>
        <a:lstStyle/>
        <a:p>
          <a:endParaRPr lang="ru-RU"/>
        </a:p>
      </dgm:t>
    </dgm:pt>
    <dgm:pt modelId="{3D09EDA0-1519-4D9A-AF0F-1D2A3546A34F}" type="pres">
      <dgm:prSet presAssocID="{8F5D31CD-B339-44E8-8B8D-67A9B48AC33A}" presName="sibTrans" presStyleCnt="0"/>
      <dgm:spPr/>
    </dgm:pt>
    <dgm:pt modelId="{E84CE2CF-925D-4103-B733-B63442E5A7AA}" type="pres">
      <dgm:prSet presAssocID="{E95A73FF-9448-44D0-8CF1-89C34C617162}" presName="node" presStyleLbl="node1" presStyleIdx="3" presStyleCnt="7">
        <dgm:presLayoutVars>
          <dgm:bulletEnabled val="1"/>
        </dgm:presLayoutVars>
      </dgm:prSet>
      <dgm:spPr/>
      <dgm:t>
        <a:bodyPr/>
        <a:lstStyle/>
        <a:p>
          <a:endParaRPr lang="ru-RU"/>
        </a:p>
      </dgm:t>
    </dgm:pt>
    <dgm:pt modelId="{7F7CE948-5B28-44AF-BFB2-AC3C3C19AD5D}" type="pres">
      <dgm:prSet presAssocID="{7CD9592D-8DB3-4BE7-9D2E-E07C24CC70DF}" presName="sibTrans" presStyleCnt="0"/>
      <dgm:spPr/>
    </dgm:pt>
    <dgm:pt modelId="{6B98B7DD-705A-4679-86C6-EDEC29E7BFBA}" type="pres">
      <dgm:prSet presAssocID="{FA510446-4B09-46FF-8945-AD19E22FFD00}" presName="node" presStyleLbl="node1" presStyleIdx="4" presStyleCnt="7">
        <dgm:presLayoutVars>
          <dgm:bulletEnabled val="1"/>
        </dgm:presLayoutVars>
      </dgm:prSet>
      <dgm:spPr/>
      <dgm:t>
        <a:bodyPr/>
        <a:lstStyle/>
        <a:p>
          <a:endParaRPr lang="ru-RU"/>
        </a:p>
      </dgm:t>
    </dgm:pt>
    <dgm:pt modelId="{BA8F5B58-0E10-4755-A97C-4216A923F8AC}" type="pres">
      <dgm:prSet presAssocID="{5014828C-FCD0-4EE3-AA6C-AA75DECEC64B}" presName="sibTrans" presStyleCnt="0"/>
      <dgm:spPr/>
    </dgm:pt>
    <dgm:pt modelId="{F1C7A275-546B-40C9-8DD4-C3A88FA9F437}" type="pres">
      <dgm:prSet presAssocID="{2FB9E5B5-DD29-4D99-A2A0-C1001D0F39C3}" presName="node" presStyleLbl="node1" presStyleIdx="5" presStyleCnt="7">
        <dgm:presLayoutVars>
          <dgm:bulletEnabled val="1"/>
        </dgm:presLayoutVars>
      </dgm:prSet>
      <dgm:spPr/>
      <dgm:t>
        <a:bodyPr/>
        <a:lstStyle/>
        <a:p>
          <a:endParaRPr lang="ru-RU"/>
        </a:p>
      </dgm:t>
    </dgm:pt>
    <dgm:pt modelId="{6C53C127-0DEF-44FF-A017-791954EB5311}" type="pres">
      <dgm:prSet presAssocID="{B2FC3552-CFCB-4EC7-8E0F-1A5F8875DC9E}" presName="sibTrans" presStyleCnt="0"/>
      <dgm:spPr/>
    </dgm:pt>
    <dgm:pt modelId="{3B34E341-9FD2-41E5-AF22-5B922980D32B}" type="pres">
      <dgm:prSet presAssocID="{CBAEE72D-54FB-439E-8A87-56D0629C6229}" presName="node" presStyleLbl="node1" presStyleIdx="6" presStyleCnt="7">
        <dgm:presLayoutVars>
          <dgm:bulletEnabled val="1"/>
        </dgm:presLayoutVars>
      </dgm:prSet>
      <dgm:spPr/>
      <dgm:t>
        <a:bodyPr/>
        <a:lstStyle/>
        <a:p>
          <a:endParaRPr lang="ru-RU"/>
        </a:p>
      </dgm:t>
    </dgm:pt>
  </dgm:ptLst>
  <dgm:cxnLst>
    <dgm:cxn modelId="{36ABB5F3-BC9C-49E5-9FC6-A776E9E025E8}" srcId="{5FEE7D50-99F6-49D3-B38E-E62246D04AB4}" destId="{2FB9E5B5-DD29-4D99-A2A0-C1001D0F39C3}" srcOrd="5" destOrd="0" parTransId="{44D1972B-E840-4C92-8F3A-8353F476F4B4}" sibTransId="{B2FC3552-CFCB-4EC7-8E0F-1A5F8875DC9E}"/>
    <dgm:cxn modelId="{19D6EA4E-386B-484E-A8D3-DD6E46B29D10}" srcId="{5FEE7D50-99F6-49D3-B38E-E62246D04AB4}" destId="{0BD62140-CC37-4A4A-B6D4-CE5D0F06C2F9}" srcOrd="0" destOrd="0" parTransId="{1E7D0131-13C0-453C-8E80-EC78BED0E52F}" sibTransId="{86D6796F-6D3F-49D1-855A-F879CC0DA9AF}"/>
    <dgm:cxn modelId="{7264EA5B-2EFB-4AAA-9407-D59783DB24CC}" srcId="{5FEE7D50-99F6-49D3-B38E-E62246D04AB4}" destId="{CBAEE72D-54FB-439E-8A87-56D0629C6229}" srcOrd="6" destOrd="0" parTransId="{E87DEB05-9E02-476C-B2A1-8B500C6F39B4}" sibTransId="{529041AC-A0DB-4236-A7E4-E463AD6ED8D5}"/>
    <dgm:cxn modelId="{1EFCC240-82F6-4A60-AEC7-478C7B60AFBF}" type="presOf" srcId="{5168F57F-C47A-4444-BB8D-B9B4A3A2FA08}" destId="{924005ED-EAB3-4FB7-AE55-9DBC802226E6}" srcOrd="0" destOrd="0" presId="urn:microsoft.com/office/officeart/2005/8/layout/default"/>
    <dgm:cxn modelId="{310CDC70-FED1-4E79-956F-B0D4578FB381}" type="presOf" srcId="{0BD62140-CC37-4A4A-B6D4-CE5D0F06C2F9}" destId="{2F3FA1C0-2C84-4B6C-B72D-18E57F08E838}" srcOrd="0" destOrd="0" presId="urn:microsoft.com/office/officeart/2005/8/layout/default"/>
    <dgm:cxn modelId="{D215F048-5F2E-433A-A135-A7A574FF648A}" type="presOf" srcId="{FA510446-4B09-46FF-8945-AD19E22FFD00}" destId="{6B98B7DD-705A-4679-86C6-EDEC29E7BFBA}" srcOrd="0" destOrd="0" presId="urn:microsoft.com/office/officeart/2005/8/layout/default"/>
    <dgm:cxn modelId="{2B792ADE-4733-47DA-9EF1-B503598ACF1D}" srcId="{5FEE7D50-99F6-49D3-B38E-E62246D04AB4}" destId="{FA510446-4B09-46FF-8945-AD19E22FFD00}" srcOrd="4" destOrd="0" parTransId="{09411AD9-F0D3-4E27-BFFA-BA6A67275EE3}" sibTransId="{5014828C-FCD0-4EE3-AA6C-AA75DECEC64B}"/>
    <dgm:cxn modelId="{F418579E-2C58-450F-99A9-85CBA17CAF14}" srcId="{5FEE7D50-99F6-49D3-B38E-E62246D04AB4}" destId="{17A8B454-5BF5-4BE1-8BB0-C6709E11CAFD}" srcOrd="2" destOrd="0" parTransId="{F42ABCDD-DC8D-4EBF-A57C-226C404EC26E}" sibTransId="{8F5D31CD-B339-44E8-8B8D-67A9B48AC33A}"/>
    <dgm:cxn modelId="{190DBEF9-0E3E-4564-BB72-FFCDEE78DA91}" srcId="{5FEE7D50-99F6-49D3-B38E-E62246D04AB4}" destId="{E95A73FF-9448-44D0-8CF1-89C34C617162}" srcOrd="3" destOrd="0" parTransId="{2B248774-D436-429F-BE8B-DCF9DC3E6073}" sibTransId="{7CD9592D-8DB3-4BE7-9D2E-E07C24CC70DF}"/>
    <dgm:cxn modelId="{E860CC63-33B4-400C-BDE0-D36DB2E44A3B}" type="presOf" srcId="{E95A73FF-9448-44D0-8CF1-89C34C617162}" destId="{E84CE2CF-925D-4103-B733-B63442E5A7AA}" srcOrd="0" destOrd="0" presId="urn:microsoft.com/office/officeart/2005/8/layout/default"/>
    <dgm:cxn modelId="{A0ED4190-94FA-4A73-8D3E-D9B56C8484A4}" type="presOf" srcId="{CBAEE72D-54FB-439E-8A87-56D0629C6229}" destId="{3B34E341-9FD2-41E5-AF22-5B922980D32B}" srcOrd="0" destOrd="0" presId="urn:microsoft.com/office/officeart/2005/8/layout/default"/>
    <dgm:cxn modelId="{D6A2F249-BF4C-4740-9C16-5AE7D87445BD}" type="presOf" srcId="{2FB9E5B5-DD29-4D99-A2A0-C1001D0F39C3}" destId="{F1C7A275-546B-40C9-8DD4-C3A88FA9F437}" srcOrd="0" destOrd="0" presId="urn:microsoft.com/office/officeart/2005/8/layout/default"/>
    <dgm:cxn modelId="{545EDF01-E9E2-42B1-998E-33AD94123642}" type="presOf" srcId="{17A8B454-5BF5-4BE1-8BB0-C6709E11CAFD}" destId="{A4285F8D-C4ED-4FE6-B62E-C28BDF8D908B}" srcOrd="0" destOrd="0" presId="urn:microsoft.com/office/officeart/2005/8/layout/default"/>
    <dgm:cxn modelId="{C327191D-3B15-42A4-B9E6-86A30E0875E3}" type="presOf" srcId="{5FEE7D50-99F6-49D3-B38E-E62246D04AB4}" destId="{CE4F7D7B-24E2-4AD8-93A4-2928A89AE062}" srcOrd="0" destOrd="0" presId="urn:microsoft.com/office/officeart/2005/8/layout/default"/>
    <dgm:cxn modelId="{C0BAC518-A9EE-4AD5-A883-FE546675D4DA}" srcId="{5FEE7D50-99F6-49D3-B38E-E62246D04AB4}" destId="{5168F57F-C47A-4444-BB8D-B9B4A3A2FA08}" srcOrd="1" destOrd="0" parTransId="{BDBA2A4D-7F81-4B5D-B9CF-4346135F5926}" sibTransId="{B3EBF634-1197-4E4F-8255-6FFC2AF6CA2E}"/>
    <dgm:cxn modelId="{F82F1489-8618-4904-87CA-A34371485418}" type="presParOf" srcId="{CE4F7D7B-24E2-4AD8-93A4-2928A89AE062}" destId="{2F3FA1C0-2C84-4B6C-B72D-18E57F08E838}" srcOrd="0" destOrd="0" presId="urn:microsoft.com/office/officeart/2005/8/layout/default"/>
    <dgm:cxn modelId="{246C07A6-2D8F-45A4-AFB0-8C7A70090658}" type="presParOf" srcId="{CE4F7D7B-24E2-4AD8-93A4-2928A89AE062}" destId="{883FAAEB-BB44-4A3C-8B0E-6298A3DCFCB8}" srcOrd="1" destOrd="0" presId="urn:microsoft.com/office/officeart/2005/8/layout/default"/>
    <dgm:cxn modelId="{F190179E-959C-4317-A3B7-C689A1A29C64}" type="presParOf" srcId="{CE4F7D7B-24E2-4AD8-93A4-2928A89AE062}" destId="{924005ED-EAB3-4FB7-AE55-9DBC802226E6}" srcOrd="2" destOrd="0" presId="urn:microsoft.com/office/officeart/2005/8/layout/default"/>
    <dgm:cxn modelId="{63815282-30C3-4C56-9D39-44947FCE3423}" type="presParOf" srcId="{CE4F7D7B-24E2-4AD8-93A4-2928A89AE062}" destId="{3AF8D05B-AA0C-4927-ADD0-105FCD9CE31B}" srcOrd="3" destOrd="0" presId="urn:microsoft.com/office/officeart/2005/8/layout/default"/>
    <dgm:cxn modelId="{261A825D-2519-4A01-893C-CBD4FC00EF65}" type="presParOf" srcId="{CE4F7D7B-24E2-4AD8-93A4-2928A89AE062}" destId="{A4285F8D-C4ED-4FE6-B62E-C28BDF8D908B}" srcOrd="4" destOrd="0" presId="urn:microsoft.com/office/officeart/2005/8/layout/default"/>
    <dgm:cxn modelId="{EC056A6B-4ED5-449B-AB55-C4EB8161614B}" type="presParOf" srcId="{CE4F7D7B-24E2-4AD8-93A4-2928A89AE062}" destId="{3D09EDA0-1519-4D9A-AF0F-1D2A3546A34F}" srcOrd="5" destOrd="0" presId="urn:microsoft.com/office/officeart/2005/8/layout/default"/>
    <dgm:cxn modelId="{37922344-96A0-4130-BA1E-866350BB5ECF}" type="presParOf" srcId="{CE4F7D7B-24E2-4AD8-93A4-2928A89AE062}" destId="{E84CE2CF-925D-4103-B733-B63442E5A7AA}" srcOrd="6" destOrd="0" presId="urn:microsoft.com/office/officeart/2005/8/layout/default"/>
    <dgm:cxn modelId="{7E0AA0EA-B2E8-406E-BA86-7F1FF7A4ECA4}" type="presParOf" srcId="{CE4F7D7B-24E2-4AD8-93A4-2928A89AE062}" destId="{7F7CE948-5B28-44AF-BFB2-AC3C3C19AD5D}" srcOrd="7" destOrd="0" presId="urn:microsoft.com/office/officeart/2005/8/layout/default"/>
    <dgm:cxn modelId="{AAEE52B6-9A52-4F98-8C1C-00B498FF37BB}" type="presParOf" srcId="{CE4F7D7B-24E2-4AD8-93A4-2928A89AE062}" destId="{6B98B7DD-705A-4679-86C6-EDEC29E7BFBA}" srcOrd="8" destOrd="0" presId="urn:microsoft.com/office/officeart/2005/8/layout/default"/>
    <dgm:cxn modelId="{42300FC2-1E65-47D9-9325-0AF8C38799A6}" type="presParOf" srcId="{CE4F7D7B-24E2-4AD8-93A4-2928A89AE062}" destId="{BA8F5B58-0E10-4755-A97C-4216A923F8AC}" srcOrd="9" destOrd="0" presId="urn:microsoft.com/office/officeart/2005/8/layout/default"/>
    <dgm:cxn modelId="{AA94ABB0-C7EA-4F68-9600-0E5F851984D9}" type="presParOf" srcId="{CE4F7D7B-24E2-4AD8-93A4-2928A89AE062}" destId="{F1C7A275-546B-40C9-8DD4-C3A88FA9F437}" srcOrd="10" destOrd="0" presId="urn:microsoft.com/office/officeart/2005/8/layout/default"/>
    <dgm:cxn modelId="{FF005E2E-0205-4DE3-99EF-AD244BD7B331}" type="presParOf" srcId="{CE4F7D7B-24E2-4AD8-93A4-2928A89AE062}" destId="{6C53C127-0DEF-44FF-A017-791954EB5311}" srcOrd="11" destOrd="0" presId="urn:microsoft.com/office/officeart/2005/8/layout/default"/>
    <dgm:cxn modelId="{5B4C8C41-4BCD-44FE-B51C-38D4E6B0A5C1}" type="presParOf" srcId="{CE4F7D7B-24E2-4AD8-93A4-2928A89AE062}" destId="{3B34E341-9FD2-41E5-AF22-5B922980D32B}"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DC6292D-9FC2-426B-BF0F-DE6EE9DFA34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7384CA4F-0578-4C6F-B7D3-0D397BBEAC3D}">
      <dgm:prSet/>
      <dgm:spPr/>
      <dgm:t>
        <a:bodyPr/>
        <a:lstStyle/>
        <a:p>
          <a:pPr rtl="0"/>
          <a:r>
            <a:rPr lang="uk-UA" i="1" dirty="0" smtClean="0"/>
            <a:t>Мета</a:t>
          </a:r>
          <a:r>
            <a:rPr lang="ru-RU" i="1" dirty="0" smtClean="0"/>
            <a:t>-</a:t>
          </a:r>
          <a:r>
            <a:rPr lang="uk-UA" i="1" dirty="0" smtClean="0"/>
            <a:t>аналіз</a:t>
          </a:r>
          <a:r>
            <a:rPr lang="uk-UA" dirty="0" smtClean="0"/>
            <a:t> – це статистичний метод поєднання результатів двох або більше клінічних досліджень та охоплює всі дослідження з описом клінічних результатів усіх проведених досліджень за цією темою за допомогою кількісного індексу розміру ефекту</a:t>
          </a:r>
          <a:endParaRPr lang="uk-UA" dirty="0"/>
        </a:p>
      </dgm:t>
    </dgm:pt>
    <dgm:pt modelId="{12CF3063-7BA2-4C51-AE15-7391D7D016E5}" type="parTrans" cxnId="{E779F271-350F-45FD-B274-F808700BF19C}">
      <dgm:prSet/>
      <dgm:spPr/>
      <dgm:t>
        <a:bodyPr/>
        <a:lstStyle/>
        <a:p>
          <a:endParaRPr lang="ru-RU"/>
        </a:p>
      </dgm:t>
    </dgm:pt>
    <dgm:pt modelId="{FBEB2516-2D21-44AC-900C-66B805378D8A}" type="sibTrans" cxnId="{E779F271-350F-45FD-B274-F808700BF19C}">
      <dgm:prSet/>
      <dgm:spPr/>
      <dgm:t>
        <a:bodyPr/>
        <a:lstStyle/>
        <a:p>
          <a:endParaRPr lang="ru-RU"/>
        </a:p>
      </dgm:t>
    </dgm:pt>
    <dgm:pt modelId="{9846623D-0ABC-497B-9B59-C84C8CE7C413}" type="pres">
      <dgm:prSet presAssocID="{7DC6292D-9FC2-426B-BF0F-DE6EE9DFA34A}" presName="Name0" presStyleCnt="0">
        <dgm:presLayoutVars>
          <dgm:dir/>
          <dgm:animLvl val="lvl"/>
          <dgm:resizeHandles val="exact"/>
        </dgm:presLayoutVars>
      </dgm:prSet>
      <dgm:spPr/>
      <dgm:t>
        <a:bodyPr/>
        <a:lstStyle/>
        <a:p>
          <a:endParaRPr lang="ru-RU"/>
        </a:p>
      </dgm:t>
    </dgm:pt>
    <dgm:pt modelId="{9B3F99FC-C644-4F81-BCA5-B43D017B889D}" type="pres">
      <dgm:prSet presAssocID="{7384CA4F-0578-4C6F-B7D3-0D397BBEAC3D}" presName="composite" presStyleCnt="0"/>
      <dgm:spPr/>
    </dgm:pt>
    <dgm:pt modelId="{59107640-9A84-4102-96CD-F1140EF39791}" type="pres">
      <dgm:prSet presAssocID="{7384CA4F-0578-4C6F-B7D3-0D397BBEAC3D}" presName="parTx" presStyleLbl="alignNode1" presStyleIdx="0" presStyleCnt="1">
        <dgm:presLayoutVars>
          <dgm:chMax val="0"/>
          <dgm:chPref val="0"/>
          <dgm:bulletEnabled val="1"/>
        </dgm:presLayoutVars>
      </dgm:prSet>
      <dgm:spPr/>
      <dgm:t>
        <a:bodyPr/>
        <a:lstStyle/>
        <a:p>
          <a:endParaRPr lang="ru-RU"/>
        </a:p>
      </dgm:t>
    </dgm:pt>
    <dgm:pt modelId="{5A0802DA-F198-48CA-B915-EBD91CAF40B5}" type="pres">
      <dgm:prSet presAssocID="{7384CA4F-0578-4C6F-B7D3-0D397BBEAC3D}" presName="desTx" presStyleLbl="alignAccFollowNode1" presStyleIdx="0" presStyleCnt="1">
        <dgm:presLayoutVars>
          <dgm:bulletEnabled val="1"/>
        </dgm:presLayoutVars>
      </dgm:prSet>
      <dgm:spPr/>
    </dgm:pt>
  </dgm:ptLst>
  <dgm:cxnLst>
    <dgm:cxn modelId="{E779F271-350F-45FD-B274-F808700BF19C}" srcId="{7DC6292D-9FC2-426B-BF0F-DE6EE9DFA34A}" destId="{7384CA4F-0578-4C6F-B7D3-0D397BBEAC3D}" srcOrd="0" destOrd="0" parTransId="{12CF3063-7BA2-4C51-AE15-7391D7D016E5}" sibTransId="{FBEB2516-2D21-44AC-900C-66B805378D8A}"/>
    <dgm:cxn modelId="{3CB1BB43-B300-4623-8F05-884A7B83288B}" type="presOf" srcId="{7384CA4F-0578-4C6F-B7D3-0D397BBEAC3D}" destId="{59107640-9A84-4102-96CD-F1140EF39791}" srcOrd="0" destOrd="0" presId="urn:microsoft.com/office/officeart/2005/8/layout/hList1"/>
    <dgm:cxn modelId="{A20C6AD7-BFCB-417E-85F8-8ED79B97AA44}" type="presOf" srcId="{7DC6292D-9FC2-426B-BF0F-DE6EE9DFA34A}" destId="{9846623D-0ABC-497B-9B59-C84C8CE7C413}" srcOrd="0" destOrd="0" presId="urn:microsoft.com/office/officeart/2005/8/layout/hList1"/>
    <dgm:cxn modelId="{1C165A9A-E348-4084-B401-AFA21E62D4BD}" type="presParOf" srcId="{9846623D-0ABC-497B-9B59-C84C8CE7C413}" destId="{9B3F99FC-C644-4F81-BCA5-B43D017B889D}" srcOrd="0" destOrd="0" presId="urn:microsoft.com/office/officeart/2005/8/layout/hList1"/>
    <dgm:cxn modelId="{B9148966-DC44-484E-8EFB-D9F15CD7D0F7}" type="presParOf" srcId="{9B3F99FC-C644-4F81-BCA5-B43D017B889D}" destId="{59107640-9A84-4102-96CD-F1140EF39791}" srcOrd="0" destOrd="0" presId="urn:microsoft.com/office/officeart/2005/8/layout/hList1"/>
    <dgm:cxn modelId="{164F9982-84E2-4F1E-8070-5623C30B4BAD}" type="presParOf" srcId="{9B3F99FC-C644-4F81-BCA5-B43D017B889D}" destId="{5A0802DA-F198-48CA-B915-EBD91CAF40B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647758-1BE3-4F68-A937-4EB302912E33}"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ru-RU"/>
        </a:p>
      </dgm:t>
    </dgm:pt>
    <dgm:pt modelId="{4FA97D43-092B-46B0-831F-035877236231}">
      <dgm:prSet/>
      <dgm:spPr/>
      <dgm:t>
        <a:bodyPr/>
        <a:lstStyle/>
        <a:p>
          <a:pPr rtl="0"/>
          <a:r>
            <a:rPr lang="uk-UA" smtClean="0"/>
            <a:t>чітко сформовані цілі із завчасно визначеними критеріями відбору для клінічних досліджень;</a:t>
          </a:r>
          <a:endParaRPr lang="uk-UA"/>
        </a:p>
      </dgm:t>
    </dgm:pt>
    <dgm:pt modelId="{03A928D7-7959-47D6-93A8-D9084EDF1C6A}" type="parTrans" cxnId="{87E183E8-2EEC-4A4D-AA8D-E6255E218AEA}">
      <dgm:prSet/>
      <dgm:spPr/>
      <dgm:t>
        <a:bodyPr/>
        <a:lstStyle/>
        <a:p>
          <a:endParaRPr lang="ru-RU"/>
        </a:p>
      </dgm:t>
    </dgm:pt>
    <dgm:pt modelId="{A8F9E0F5-E180-4F3C-85AF-F0C99E0E486C}" type="sibTrans" cxnId="{87E183E8-2EEC-4A4D-AA8D-E6255E218AEA}">
      <dgm:prSet/>
      <dgm:spPr/>
      <dgm:t>
        <a:bodyPr/>
        <a:lstStyle/>
        <a:p>
          <a:endParaRPr lang="ru-RU"/>
        </a:p>
      </dgm:t>
    </dgm:pt>
    <dgm:pt modelId="{20A375C3-CEC1-46C3-9EE6-94BAE51E9565}">
      <dgm:prSet/>
      <dgm:spPr/>
      <dgm:t>
        <a:bodyPr/>
        <a:lstStyle/>
        <a:p>
          <a:pPr rtl="0"/>
          <a:r>
            <a:rPr lang="uk-UA" smtClean="0"/>
            <a:t>прозора методологія, яку можна відтворити; </a:t>
          </a:r>
          <a:endParaRPr lang="uk-UA"/>
        </a:p>
      </dgm:t>
    </dgm:pt>
    <dgm:pt modelId="{C0312B0B-1C72-46EC-82D9-FD2CFF2AA842}" type="parTrans" cxnId="{7CF2E665-CEF5-4DA2-B156-E57CC3E69C7B}">
      <dgm:prSet/>
      <dgm:spPr/>
      <dgm:t>
        <a:bodyPr/>
        <a:lstStyle/>
        <a:p>
          <a:endParaRPr lang="ru-RU"/>
        </a:p>
      </dgm:t>
    </dgm:pt>
    <dgm:pt modelId="{8DB7FA3D-AFE8-475F-80A4-67543FA2BF47}" type="sibTrans" cxnId="{7CF2E665-CEF5-4DA2-B156-E57CC3E69C7B}">
      <dgm:prSet/>
      <dgm:spPr/>
      <dgm:t>
        <a:bodyPr/>
        <a:lstStyle/>
        <a:p>
          <a:endParaRPr lang="ru-RU"/>
        </a:p>
      </dgm:t>
    </dgm:pt>
    <dgm:pt modelId="{9BDAD756-9B2D-44A9-B7AA-619FF2386821}">
      <dgm:prSet/>
      <dgm:spPr/>
      <dgm:t>
        <a:bodyPr/>
        <a:lstStyle/>
        <a:p>
          <a:pPr rtl="0"/>
          <a:r>
            <a:rPr lang="uk-UA" smtClean="0"/>
            <a:t>систематичний пошук, який ідентифікує усі проведені клінічні дослідження;</a:t>
          </a:r>
          <a:endParaRPr lang="uk-UA"/>
        </a:p>
      </dgm:t>
    </dgm:pt>
    <dgm:pt modelId="{3CF862FC-1E8B-48E0-A8D7-EB3EE4444EBA}" type="parTrans" cxnId="{72713CC6-B6BF-4F81-B43D-A635056FF29C}">
      <dgm:prSet/>
      <dgm:spPr/>
      <dgm:t>
        <a:bodyPr/>
        <a:lstStyle/>
        <a:p>
          <a:endParaRPr lang="ru-RU"/>
        </a:p>
      </dgm:t>
    </dgm:pt>
    <dgm:pt modelId="{664F2325-3DD4-438F-8F1F-2D6D96EAE1B2}" type="sibTrans" cxnId="{72713CC6-B6BF-4F81-B43D-A635056FF29C}">
      <dgm:prSet/>
      <dgm:spPr/>
      <dgm:t>
        <a:bodyPr/>
        <a:lstStyle/>
        <a:p>
          <a:endParaRPr lang="ru-RU"/>
        </a:p>
      </dgm:t>
    </dgm:pt>
    <dgm:pt modelId="{24A9E0ED-B4EF-4243-B2D7-166C172E837F}">
      <dgm:prSet/>
      <dgm:spPr/>
      <dgm:t>
        <a:bodyPr/>
        <a:lstStyle/>
        <a:p>
          <a:pPr rtl="0"/>
          <a:r>
            <a:rPr lang="uk-UA" smtClean="0"/>
            <a:t>оцінка достовірності результатів включених клінічних досліджень;</a:t>
          </a:r>
          <a:endParaRPr lang="uk-UA"/>
        </a:p>
      </dgm:t>
    </dgm:pt>
    <dgm:pt modelId="{0151CF42-7651-4DD4-9655-A9E9D63BAAA4}" type="parTrans" cxnId="{A9E5F5EB-A087-48EA-B2E3-DA2DD244574B}">
      <dgm:prSet/>
      <dgm:spPr/>
      <dgm:t>
        <a:bodyPr/>
        <a:lstStyle/>
        <a:p>
          <a:endParaRPr lang="ru-RU"/>
        </a:p>
      </dgm:t>
    </dgm:pt>
    <dgm:pt modelId="{19575A82-E6CE-4FB5-960D-F47FD900581C}" type="sibTrans" cxnId="{A9E5F5EB-A087-48EA-B2E3-DA2DD244574B}">
      <dgm:prSet/>
      <dgm:spPr/>
      <dgm:t>
        <a:bodyPr/>
        <a:lstStyle/>
        <a:p>
          <a:endParaRPr lang="ru-RU"/>
        </a:p>
      </dgm:t>
    </dgm:pt>
    <dgm:pt modelId="{4F62C6B3-9AFC-4B7D-AE05-844281814DF2}">
      <dgm:prSet/>
      <dgm:spPr/>
      <dgm:t>
        <a:bodyPr/>
        <a:lstStyle/>
        <a:p>
          <a:pPr rtl="0"/>
          <a:r>
            <a:rPr lang="uk-UA" smtClean="0"/>
            <a:t>узагальнення характеристик та висновків включених клінічних досліджень і систематичне подання</a:t>
          </a:r>
          <a:endParaRPr lang="uk-UA"/>
        </a:p>
      </dgm:t>
    </dgm:pt>
    <dgm:pt modelId="{AA2DFF95-0624-4A92-A8C5-3E683F8DE3F8}" type="parTrans" cxnId="{4F248C0A-369F-486B-83C4-1E41AF996701}">
      <dgm:prSet/>
      <dgm:spPr/>
      <dgm:t>
        <a:bodyPr/>
        <a:lstStyle/>
        <a:p>
          <a:endParaRPr lang="ru-RU"/>
        </a:p>
      </dgm:t>
    </dgm:pt>
    <dgm:pt modelId="{25ABD539-769D-4376-8D1E-AB1BBADB1F16}" type="sibTrans" cxnId="{4F248C0A-369F-486B-83C4-1E41AF996701}">
      <dgm:prSet/>
      <dgm:spPr/>
      <dgm:t>
        <a:bodyPr/>
        <a:lstStyle/>
        <a:p>
          <a:endParaRPr lang="ru-RU"/>
        </a:p>
      </dgm:t>
    </dgm:pt>
    <dgm:pt modelId="{4847E2E5-6417-4215-AC66-7FCB36332A4F}" type="pres">
      <dgm:prSet presAssocID="{37647758-1BE3-4F68-A937-4EB302912E33}" presName="CompostProcess" presStyleCnt="0">
        <dgm:presLayoutVars>
          <dgm:dir/>
          <dgm:resizeHandles val="exact"/>
        </dgm:presLayoutVars>
      </dgm:prSet>
      <dgm:spPr/>
      <dgm:t>
        <a:bodyPr/>
        <a:lstStyle/>
        <a:p>
          <a:endParaRPr lang="ru-RU"/>
        </a:p>
      </dgm:t>
    </dgm:pt>
    <dgm:pt modelId="{C2CDCBB4-AFCE-4282-B3E5-E2BF88164FBA}" type="pres">
      <dgm:prSet presAssocID="{37647758-1BE3-4F68-A937-4EB302912E33}" presName="arrow" presStyleLbl="bgShp" presStyleIdx="0" presStyleCnt="1"/>
      <dgm:spPr/>
    </dgm:pt>
    <dgm:pt modelId="{360FB758-3698-49DE-9205-3B4A8FDAA34C}" type="pres">
      <dgm:prSet presAssocID="{37647758-1BE3-4F68-A937-4EB302912E33}" presName="linearProcess" presStyleCnt="0"/>
      <dgm:spPr/>
    </dgm:pt>
    <dgm:pt modelId="{B3F64BBC-325B-4AF3-9D0E-6577CC4B866B}" type="pres">
      <dgm:prSet presAssocID="{4FA97D43-092B-46B0-831F-035877236231}" presName="textNode" presStyleLbl="node1" presStyleIdx="0" presStyleCnt="5">
        <dgm:presLayoutVars>
          <dgm:bulletEnabled val="1"/>
        </dgm:presLayoutVars>
      </dgm:prSet>
      <dgm:spPr/>
      <dgm:t>
        <a:bodyPr/>
        <a:lstStyle/>
        <a:p>
          <a:endParaRPr lang="ru-RU"/>
        </a:p>
      </dgm:t>
    </dgm:pt>
    <dgm:pt modelId="{6ED81129-CB39-4D1F-9E5A-CD5E6CC67A21}" type="pres">
      <dgm:prSet presAssocID="{A8F9E0F5-E180-4F3C-85AF-F0C99E0E486C}" presName="sibTrans" presStyleCnt="0"/>
      <dgm:spPr/>
    </dgm:pt>
    <dgm:pt modelId="{0CB9CEBF-8682-4127-9A57-0068988D179D}" type="pres">
      <dgm:prSet presAssocID="{20A375C3-CEC1-46C3-9EE6-94BAE51E9565}" presName="textNode" presStyleLbl="node1" presStyleIdx="1" presStyleCnt="5">
        <dgm:presLayoutVars>
          <dgm:bulletEnabled val="1"/>
        </dgm:presLayoutVars>
      </dgm:prSet>
      <dgm:spPr/>
      <dgm:t>
        <a:bodyPr/>
        <a:lstStyle/>
        <a:p>
          <a:endParaRPr lang="ru-RU"/>
        </a:p>
      </dgm:t>
    </dgm:pt>
    <dgm:pt modelId="{81C10A5B-CE8D-4CDE-8BB0-18DF6F627EF2}" type="pres">
      <dgm:prSet presAssocID="{8DB7FA3D-AFE8-475F-80A4-67543FA2BF47}" presName="sibTrans" presStyleCnt="0"/>
      <dgm:spPr/>
    </dgm:pt>
    <dgm:pt modelId="{B41A05CE-A8B5-465D-A7FE-DC29A13CE2C3}" type="pres">
      <dgm:prSet presAssocID="{9BDAD756-9B2D-44A9-B7AA-619FF2386821}" presName="textNode" presStyleLbl="node1" presStyleIdx="2" presStyleCnt="5">
        <dgm:presLayoutVars>
          <dgm:bulletEnabled val="1"/>
        </dgm:presLayoutVars>
      </dgm:prSet>
      <dgm:spPr/>
      <dgm:t>
        <a:bodyPr/>
        <a:lstStyle/>
        <a:p>
          <a:endParaRPr lang="ru-RU"/>
        </a:p>
      </dgm:t>
    </dgm:pt>
    <dgm:pt modelId="{A52D5361-1F0E-4B7E-80F3-89BA924662ED}" type="pres">
      <dgm:prSet presAssocID="{664F2325-3DD4-438F-8F1F-2D6D96EAE1B2}" presName="sibTrans" presStyleCnt="0"/>
      <dgm:spPr/>
    </dgm:pt>
    <dgm:pt modelId="{A5C74428-ABAE-4A87-BE99-2D123852491C}" type="pres">
      <dgm:prSet presAssocID="{24A9E0ED-B4EF-4243-B2D7-166C172E837F}" presName="textNode" presStyleLbl="node1" presStyleIdx="3" presStyleCnt="5">
        <dgm:presLayoutVars>
          <dgm:bulletEnabled val="1"/>
        </dgm:presLayoutVars>
      </dgm:prSet>
      <dgm:spPr/>
      <dgm:t>
        <a:bodyPr/>
        <a:lstStyle/>
        <a:p>
          <a:endParaRPr lang="ru-RU"/>
        </a:p>
      </dgm:t>
    </dgm:pt>
    <dgm:pt modelId="{E58C00E0-5108-4C62-913C-8779E523F6AA}" type="pres">
      <dgm:prSet presAssocID="{19575A82-E6CE-4FB5-960D-F47FD900581C}" presName="sibTrans" presStyleCnt="0"/>
      <dgm:spPr/>
    </dgm:pt>
    <dgm:pt modelId="{672A2752-5840-4F76-A150-584835763DDD}" type="pres">
      <dgm:prSet presAssocID="{4F62C6B3-9AFC-4B7D-AE05-844281814DF2}" presName="textNode" presStyleLbl="node1" presStyleIdx="4" presStyleCnt="5">
        <dgm:presLayoutVars>
          <dgm:bulletEnabled val="1"/>
        </dgm:presLayoutVars>
      </dgm:prSet>
      <dgm:spPr/>
      <dgm:t>
        <a:bodyPr/>
        <a:lstStyle/>
        <a:p>
          <a:endParaRPr lang="ru-RU"/>
        </a:p>
      </dgm:t>
    </dgm:pt>
  </dgm:ptLst>
  <dgm:cxnLst>
    <dgm:cxn modelId="{7CF2E665-CEF5-4DA2-B156-E57CC3E69C7B}" srcId="{37647758-1BE3-4F68-A937-4EB302912E33}" destId="{20A375C3-CEC1-46C3-9EE6-94BAE51E9565}" srcOrd="1" destOrd="0" parTransId="{C0312B0B-1C72-46EC-82D9-FD2CFF2AA842}" sibTransId="{8DB7FA3D-AFE8-475F-80A4-67543FA2BF47}"/>
    <dgm:cxn modelId="{87E183E8-2EEC-4A4D-AA8D-E6255E218AEA}" srcId="{37647758-1BE3-4F68-A937-4EB302912E33}" destId="{4FA97D43-092B-46B0-831F-035877236231}" srcOrd="0" destOrd="0" parTransId="{03A928D7-7959-47D6-93A8-D9084EDF1C6A}" sibTransId="{A8F9E0F5-E180-4F3C-85AF-F0C99E0E486C}"/>
    <dgm:cxn modelId="{3F5AEB36-7F27-44E5-BD64-5476E0E96398}" type="presOf" srcId="{24A9E0ED-B4EF-4243-B2D7-166C172E837F}" destId="{A5C74428-ABAE-4A87-BE99-2D123852491C}" srcOrd="0" destOrd="0" presId="urn:microsoft.com/office/officeart/2005/8/layout/hProcess9"/>
    <dgm:cxn modelId="{72713CC6-B6BF-4F81-B43D-A635056FF29C}" srcId="{37647758-1BE3-4F68-A937-4EB302912E33}" destId="{9BDAD756-9B2D-44A9-B7AA-619FF2386821}" srcOrd="2" destOrd="0" parTransId="{3CF862FC-1E8B-48E0-A8D7-EB3EE4444EBA}" sibTransId="{664F2325-3DD4-438F-8F1F-2D6D96EAE1B2}"/>
    <dgm:cxn modelId="{5CEAF9E6-6A09-42BE-9C90-F64AC8EB94DC}" type="presOf" srcId="{9BDAD756-9B2D-44A9-B7AA-619FF2386821}" destId="{B41A05CE-A8B5-465D-A7FE-DC29A13CE2C3}" srcOrd="0" destOrd="0" presId="urn:microsoft.com/office/officeart/2005/8/layout/hProcess9"/>
    <dgm:cxn modelId="{A9E5F5EB-A087-48EA-B2E3-DA2DD244574B}" srcId="{37647758-1BE3-4F68-A937-4EB302912E33}" destId="{24A9E0ED-B4EF-4243-B2D7-166C172E837F}" srcOrd="3" destOrd="0" parTransId="{0151CF42-7651-4DD4-9655-A9E9D63BAAA4}" sibTransId="{19575A82-E6CE-4FB5-960D-F47FD900581C}"/>
    <dgm:cxn modelId="{5DFD7D37-3DAD-4C4F-9E90-5B6E932A2B8E}" type="presOf" srcId="{37647758-1BE3-4F68-A937-4EB302912E33}" destId="{4847E2E5-6417-4215-AC66-7FCB36332A4F}" srcOrd="0" destOrd="0" presId="urn:microsoft.com/office/officeart/2005/8/layout/hProcess9"/>
    <dgm:cxn modelId="{11434598-1DFB-4F50-A4F7-31870A7D61C2}" type="presOf" srcId="{4F62C6B3-9AFC-4B7D-AE05-844281814DF2}" destId="{672A2752-5840-4F76-A150-584835763DDD}" srcOrd="0" destOrd="0" presId="urn:microsoft.com/office/officeart/2005/8/layout/hProcess9"/>
    <dgm:cxn modelId="{4F248C0A-369F-486B-83C4-1E41AF996701}" srcId="{37647758-1BE3-4F68-A937-4EB302912E33}" destId="{4F62C6B3-9AFC-4B7D-AE05-844281814DF2}" srcOrd="4" destOrd="0" parTransId="{AA2DFF95-0624-4A92-A8C5-3E683F8DE3F8}" sibTransId="{25ABD539-769D-4376-8D1E-AB1BBADB1F16}"/>
    <dgm:cxn modelId="{10648FB2-F3B0-47F9-A431-50E8A0BAA2DA}" type="presOf" srcId="{20A375C3-CEC1-46C3-9EE6-94BAE51E9565}" destId="{0CB9CEBF-8682-4127-9A57-0068988D179D}" srcOrd="0" destOrd="0" presId="urn:microsoft.com/office/officeart/2005/8/layout/hProcess9"/>
    <dgm:cxn modelId="{477BF1B9-2F41-49CA-8130-EEC666160205}" type="presOf" srcId="{4FA97D43-092B-46B0-831F-035877236231}" destId="{B3F64BBC-325B-4AF3-9D0E-6577CC4B866B}" srcOrd="0" destOrd="0" presId="urn:microsoft.com/office/officeart/2005/8/layout/hProcess9"/>
    <dgm:cxn modelId="{D50669F0-89F3-49D0-A58C-139C5342A435}" type="presParOf" srcId="{4847E2E5-6417-4215-AC66-7FCB36332A4F}" destId="{C2CDCBB4-AFCE-4282-B3E5-E2BF88164FBA}" srcOrd="0" destOrd="0" presId="urn:microsoft.com/office/officeart/2005/8/layout/hProcess9"/>
    <dgm:cxn modelId="{0449C0F8-F4B3-4834-9364-A47947826B71}" type="presParOf" srcId="{4847E2E5-6417-4215-AC66-7FCB36332A4F}" destId="{360FB758-3698-49DE-9205-3B4A8FDAA34C}" srcOrd="1" destOrd="0" presId="urn:microsoft.com/office/officeart/2005/8/layout/hProcess9"/>
    <dgm:cxn modelId="{BCB97D0B-4693-46E3-A380-C7E2A64CF09C}" type="presParOf" srcId="{360FB758-3698-49DE-9205-3B4A8FDAA34C}" destId="{B3F64BBC-325B-4AF3-9D0E-6577CC4B866B}" srcOrd="0" destOrd="0" presId="urn:microsoft.com/office/officeart/2005/8/layout/hProcess9"/>
    <dgm:cxn modelId="{FD86E142-4897-434E-97F7-2859484BB759}" type="presParOf" srcId="{360FB758-3698-49DE-9205-3B4A8FDAA34C}" destId="{6ED81129-CB39-4D1F-9E5A-CD5E6CC67A21}" srcOrd="1" destOrd="0" presId="urn:microsoft.com/office/officeart/2005/8/layout/hProcess9"/>
    <dgm:cxn modelId="{6597324E-9BA0-4CA3-8F12-104BDC328BE1}" type="presParOf" srcId="{360FB758-3698-49DE-9205-3B4A8FDAA34C}" destId="{0CB9CEBF-8682-4127-9A57-0068988D179D}" srcOrd="2" destOrd="0" presId="urn:microsoft.com/office/officeart/2005/8/layout/hProcess9"/>
    <dgm:cxn modelId="{1532698F-9D85-41F9-8DBF-5581441C1CF2}" type="presParOf" srcId="{360FB758-3698-49DE-9205-3B4A8FDAA34C}" destId="{81C10A5B-CE8D-4CDE-8BB0-18DF6F627EF2}" srcOrd="3" destOrd="0" presId="urn:microsoft.com/office/officeart/2005/8/layout/hProcess9"/>
    <dgm:cxn modelId="{EAC65AA5-61DE-4E01-B07D-BCD995E31321}" type="presParOf" srcId="{360FB758-3698-49DE-9205-3B4A8FDAA34C}" destId="{B41A05CE-A8B5-465D-A7FE-DC29A13CE2C3}" srcOrd="4" destOrd="0" presId="urn:microsoft.com/office/officeart/2005/8/layout/hProcess9"/>
    <dgm:cxn modelId="{CA92FFE5-5A39-46BD-90A4-A746CAE65AC5}" type="presParOf" srcId="{360FB758-3698-49DE-9205-3B4A8FDAA34C}" destId="{A52D5361-1F0E-4B7E-80F3-89BA924662ED}" srcOrd="5" destOrd="0" presId="urn:microsoft.com/office/officeart/2005/8/layout/hProcess9"/>
    <dgm:cxn modelId="{9F27F117-424A-49D3-9999-C4D01FEBE8E7}" type="presParOf" srcId="{360FB758-3698-49DE-9205-3B4A8FDAA34C}" destId="{A5C74428-ABAE-4A87-BE99-2D123852491C}" srcOrd="6" destOrd="0" presId="urn:microsoft.com/office/officeart/2005/8/layout/hProcess9"/>
    <dgm:cxn modelId="{AB563263-487B-4974-A5DD-1E7BB6D03FCE}" type="presParOf" srcId="{360FB758-3698-49DE-9205-3B4A8FDAA34C}" destId="{E58C00E0-5108-4C62-913C-8779E523F6AA}" srcOrd="7" destOrd="0" presId="urn:microsoft.com/office/officeart/2005/8/layout/hProcess9"/>
    <dgm:cxn modelId="{91CBCB4F-E79B-4A2A-A2E7-82B1E2DF6F08}" type="presParOf" srcId="{360FB758-3698-49DE-9205-3B4A8FDAA34C}" destId="{672A2752-5840-4F76-A150-584835763DDD}"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AAF053-BD7C-4F82-AC3A-AB6FB4C0D51F}" type="doc">
      <dgm:prSet loTypeId="urn:microsoft.com/office/officeart/2005/8/layout/vList6" loCatId="list" qsTypeId="urn:microsoft.com/office/officeart/2005/8/quickstyle/simple1" qsCatId="simple" csTypeId="urn:microsoft.com/office/officeart/2005/8/colors/accent0_3" csCatId="mainScheme" phldr="1"/>
      <dgm:spPr/>
      <dgm:t>
        <a:bodyPr/>
        <a:lstStyle/>
        <a:p>
          <a:endParaRPr lang="ru-RU"/>
        </a:p>
      </dgm:t>
    </dgm:pt>
    <dgm:pt modelId="{EC1CC185-DD43-4E4D-9C6D-8E9B141D4661}">
      <dgm:prSet/>
      <dgm:spPr/>
      <dgm:t>
        <a:bodyPr/>
        <a:lstStyle/>
        <a:p>
          <a:pPr rtl="0"/>
          <a:r>
            <a:rPr lang="uk-UA" dirty="0" smtClean="0"/>
            <a:t>-</a:t>
          </a:r>
          <a:r>
            <a:rPr lang="uk-UA" b="1" dirty="0" smtClean="0"/>
            <a:t>Втручання ефективне -</a:t>
          </a:r>
          <a:endParaRPr lang="uk-UA" dirty="0"/>
        </a:p>
      </dgm:t>
    </dgm:pt>
    <dgm:pt modelId="{80D3F5FF-6102-40E5-AC51-F3E86DE9137A}" type="parTrans" cxnId="{7A24E1D5-EC59-427E-BAAD-946534A8A0B3}">
      <dgm:prSet/>
      <dgm:spPr/>
      <dgm:t>
        <a:bodyPr/>
        <a:lstStyle/>
        <a:p>
          <a:endParaRPr lang="ru-RU"/>
        </a:p>
      </dgm:t>
    </dgm:pt>
    <dgm:pt modelId="{C14B3F7C-83F8-4003-BF40-80AF08C06081}" type="sibTrans" cxnId="{7A24E1D5-EC59-427E-BAAD-946534A8A0B3}">
      <dgm:prSet/>
      <dgm:spPr/>
      <dgm:t>
        <a:bodyPr/>
        <a:lstStyle/>
        <a:p>
          <a:endParaRPr lang="ru-RU"/>
        </a:p>
      </dgm:t>
    </dgm:pt>
    <dgm:pt modelId="{E9844E97-7E1A-4844-A596-AA24162A749C}">
      <dgm:prSet/>
      <dgm:spPr/>
      <dgm:t>
        <a:bodyPr/>
        <a:lstStyle/>
        <a:p>
          <a:pPr rtl="0"/>
          <a:r>
            <a:rPr lang="uk-UA" dirty="0" smtClean="0"/>
            <a:t>-</a:t>
          </a:r>
          <a:r>
            <a:rPr lang="uk-UA" b="1" dirty="0" smtClean="0"/>
            <a:t>втручання неефективне</a:t>
          </a:r>
          <a:endParaRPr lang="uk-UA" dirty="0"/>
        </a:p>
      </dgm:t>
    </dgm:pt>
    <dgm:pt modelId="{1A1F835A-E69E-40A8-B300-134A36765D9B}" type="parTrans" cxnId="{6682D1D5-5436-4F29-A79C-E9C30B4D0855}">
      <dgm:prSet/>
      <dgm:spPr/>
      <dgm:t>
        <a:bodyPr/>
        <a:lstStyle/>
        <a:p>
          <a:endParaRPr lang="ru-RU"/>
        </a:p>
      </dgm:t>
    </dgm:pt>
    <dgm:pt modelId="{4ED96ECF-3395-4485-B97B-9E38CAAE0C9B}" type="sibTrans" cxnId="{6682D1D5-5436-4F29-A79C-E9C30B4D0855}">
      <dgm:prSet/>
      <dgm:spPr/>
      <dgm:t>
        <a:bodyPr/>
        <a:lstStyle/>
        <a:p>
          <a:endParaRPr lang="ru-RU"/>
        </a:p>
      </dgm:t>
    </dgm:pt>
    <dgm:pt modelId="{45472B89-2E53-4D8A-AECF-C9B780FFF80F}">
      <dgm:prSet/>
      <dgm:spPr/>
      <dgm:t>
        <a:bodyPr/>
        <a:lstStyle/>
        <a:p>
          <a:pPr rtl="0"/>
          <a:r>
            <a:rPr lang="uk-UA" dirty="0" smtClean="0"/>
            <a:t>-</a:t>
          </a:r>
          <a:r>
            <a:rPr lang="uk-UA" b="1" dirty="0" smtClean="0"/>
            <a:t>втручання завдає шкоди -;</a:t>
          </a:r>
          <a:endParaRPr lang="uk-UA" dirty="0"/>
        </a:p>
      </dgm:t>
    </dgm:pt>
    <dgm:pt modelId="{15C4ACDE-5F1B-41A1-8783-8C42A3BC279A}" type="parTrans" cxnId="{97EC4807-8132-4870-ABD4-F956B41A9BBE}">
      <dgm:prSet/>
      <dgm:spPr/>
      <dgm:t>
        <a:bodyPr/>
        <a:lstStyle/>
        <a:p>
          <a:endParaRPr lang="ru-RU"/>
        </a:p>
      </dgm:t>
    </dgm:pt>
    <dgm:pt modelId="{79B9628C-BB67-4D00-B5D0-B247625FBE49}" type="sibTrans" cxnId="{97EC4807-8132-4870-ABD4-F956B41A9BBE}">
      <dgm:prSet/>
      <dgm:spPr/>
      <dgm:t>
        <a:bodyPr/>
        <a:lstStyle/>
        <a:p>
          <a:endParaRPr lang="ru-RU"/>
        </a:p>
      </dgm:t>
    </dgm:pt>
    <dgm:pt modelId="{BE415699-E1A3-426C-8E03-8F9C9D666108}">
      <dgm:prSet/>
      <dgm:spPr/>
      <dgm:t>
        <a:bodyPr/>
        <a:lstStyle/>
        <a:p>
          <a:pPr rtl="0"/>
          <a:r>
            <a:rPr lang="uk-UA" dirty="0" smtClean="0"/>
            <a:t>-</a:t>
          </a:r>
          <a:r>
            <a:rPr lang="uk-UA" b="1" dirty="0" smtClean="0"/>
            <a:t>користь/шкода від втручання не доказана -</a:t>
          </a:r>
          <a:endParaRPr lang="uk-UA" dirty="0"/>
        </a:p>
      </dgm:t>
    </dgm:pt>
    <dgm:pt modelId="{A80A4C3D-C2EE-40B0-96C8-ED8E94F1E795}" type="parTrans" cxnId="{27CB46DA-86FC-4415-B1B1-B349378A397F}">
      <dgm:prSet/>
      <dgm:spPr/>
      <dgm:t>
        <a:bodyPr/>
        <a:lstStyle/>
        <a:p>
          <a:endParaRPr lang="ru-RU"/>
        </a:p>
      </dgm:t>
    </dgm:pt>
    <dgm:pt modelId="{F86E953A-3C2B-4B4C-AA61-3A55305D5D5E}" type="sibTrans" cxnId="{27CB46DA-86FC-4415-B1B1-B349378A397F}">
      <dgm:prSet/>
      <dgm:spPr/>
      <dgm:t>
        <a:bodyPr/>
        <a:lstStyle/>
        <a:p>
          <a:endParaRPr lang="ru-RU"/>
        </a:p>
      </dgm:t>
    </dgm:pt>
    <dgm:pt modelId="{42A96723-C99F-465A-BF87-85E3B1E8B557}">
      <dgm:prSet/>
      <dgm:spPr/>
      <dgm:t>
        <a:bodyPr/>
        <a:lstStyle/>
        <a:p>
          <a:pPr rtl="0"/>
          <a:r>
            <a:rPr lang="uk-UA" b="1" dirty="0" smtClean="0"/>
            <a:t> слід застосовувати;</a:t>
          </a:r>
          <a:endParaRPr lang="ru-RU" dirty="0"/>
        </a:p>
      </dgm:t>
    </dgm:pt>
    <dgm:pt modelId="{B0A7F587-2757-40D0-842F-FE396C7E50C2}" type="parTrans" cxnId="{14732E84-011B-4511-A3E9-E77C7547D406}">
      <dgm:prSet/>
      <dgm:spPr/>
      <dgm:t>
        <a:bodyPr/>
        <a:lstStyle/>
        <a:p>
          <a:endParaRPr lang="ru-RU"/>
        </a:p>
      </dgm:t>
    </dgm:pt>
    <dgm:pt modelId="{36A8D949-0E62-4197-961C-54514A47159F}" type="sibTrans" cxnId="{14732E84-011B-4511-A3E9-E77C7547D406}">
      <dgm:prSet/>
      <dgm:spPr/>
      <dgm:t>
        <a:bodyPr/>
        <a:lstStyle/>
        <a:p>
          <a:endParaRPr lang="ru-RU"/>
        </a:p>
      </dgm:t>
    </dgm:pt>
    <dgm:pt modelId="{2E8FFB75-DC1A-4293-B2F5-F05B1B8867A8}">
      <dgm:prSet/>
      <dgm:spPr/>
      <dgm:t>
        <a:bodyPr/>
        <a:lstStyle/>
        <a:p>
          <a:r>
            <a:rPr lang="uk-UA" b="1" dirty="0" smtClean="0"/>
            <a:t>не слід застосовувати;</a:t>
          </a:r>
          <a:endParaRPr lang="ru-RU" dirty="0"/>
        </a:p>
      </dgm:t>
    </dgm:pt>
    <dgm:pt modelId="{2C7D1197-726B-436A-8459-8DA7AA57C5B7}" type="parTrans" cxnId="{0AE411C8-D614-474E-A733-DBB2E058746B}">
      <dgm:prSet/>
      <dgm:spPr/>
      <dgm:t>
        <a:bodyPr/>
        <a:lstStyle/>
        <a:p>
          <a:endParaRPr lang="ru-RU"/>
        </a:p>
      </dgm:t>
    </dgm:pt>
    <dgm:pt modelId="{6151C773-5344-4CB0-A1B1-B2C54658100C}" type="sibTrans" cxnId="{0AE411C8-D614-474E-A733-DBB2E058746B}">
      <dgm:prSet/>
      <dgm:spPr/>
      <dgm:t>
        <a:bodyPr/>
        <a:lstStyle/>
        <a:p>
          <a:endParaRPr lang="ru-RU"/>
        </a:p>
      </dgm:t>
    </dgm:pt>
    <dgm:pt modelId="{877D604B-65AD-43D5-923C-96E45B6D98B7}">
      <dgm:prSet/>
      <dgm:spPr/>
      <dgm:t>
        <a:bodyPr/>
        <a:lstStyle/>
        <a:p>
          <a:r>
            <a:rPr lang="uk-UA" b="1" dirty="0" smtClean="0"/>
            <a:t> слід скасувати</a:t>
          </a:r>
          <a:endParaRPr lang="ru-RU" dirty="0"/>
        </a:p>
      </dgm:t>
    </dgm:pt>
    <dgm:pt modelId="{3C3E7D63-C9BB-4C35-BA8B-C6BF68BEB37C}" type="parTrans" cxnId="{CBC1BBAC-D77F-4393-8B6E-437AC7CA5BD3}">
      <dgm:prSet/>
      <dgm:spPr/>
      <dgm:t>
        <a:bodyPr/>
        <a:lstStyle/>
        <a:p>
          <a:endParaRPr lang="ru-RU"/>
        </a:p>
      </dgm:t>
    </dgm:pt>
    <dgm:pt modelId="{FC7EEAD9-E01C-4353-8019-5B320AFCFAD7}" type="sibTrans" cxnId="{CBC1BBAC-D77F-4393-8B6E-437AC7CA5BD3}">
      <dgm:prSet/>
      <dgm:spPr/>
      <dgm:t>
        <a:bodyPr/>
        <a:lstStyle/>
        <a:p>
          <a:endParaRPr lang="ru-RU"/>
        </a:p>
      </dgm:t>
    </dgm:pt>
    <dgm:pt modelId="{118B6414-E35A-4E11-83D6-B07F65E4978B}">
      <dgm:prSet/>
      <dgm:spPr/>
      <dgm:t>
        <a:bodyPr/>
        <a:lstStyle/>
        <a:p>
          <a:pPr rtl="0"/>
          <a:r>
            <a:rPr lang="uk-UA" b="1" dirty="0" smtClean="0"/>
            <a:t>необхідно проводити додаткові дослідження.</a:t>
          </a:r>
          <a:endParaRPr lang="ru-RU" dirty="0"/>
        </a:p>
      </dgm:t>
    </dgm:pt>
    <dgm:pt modelId="{D748125B-C0B2-4BBF-9506-D8D850ADA118}" type="parTrans" cxnId="{4CEDE408-3F7E-4B7D-BE2B-CE675EFA9105}">
      <dgm:prSet/>
      <dgm:spPr/>
      <dgm:t>
        <a:bodyPr/>
        <a:lstStyle/>
        <a:p>
          <a:endParaRPr lang="ru-RU"/>
        </a:p>
      </dgm:t>
    </dgm:pt>
    <dgm:pt modelId="{1B8DB3AB-9D2A-4DF7-A07B-7BEF048FF7F2}" type="sibTrans" cxnId="{4CEDE408-3F7E-4B7D-BE2B-CE675EFA9105}">
      <dgm:prSet/>
      <dgm:spPr/>
      <dgm:t>
        <a:bodyPr/>
        <a:lstStyle/>
        <a:p>
          <a:endParaRPr lang="ru-RU"/>
        </a:p>
      </dgm:t>
    </dgm:pt>
    <dgm:pt modelId="{F110C1DC-DAEE-4AC7-B7CD-A5582BA18106}" type="pres">
      <dgm:prSet presAssocID="{A4AAF053-BD7C-4F82-AC3A-AB6FB4C0D51F}" presName="Name0" presStyleCnt="0">
        <dgm:presLayoutVars>
          <dgm:dir/>
          <dgm:animLvl val="lvl"/>
          <dgm:resizeHandles/>
        </dgm:presLayoutVars>
      </dgm:prSet>
      <dgm:spPr/>
      <dgm:t>
        <a:bodyPr/>
        <a:lstStyle/>
        <a:p>
          <a:endParaRPr lang="ru-RU"/>
        </a:p>
      </dgm:t>
    </dgm:pt>
    <dgm:pt modelId="{9245A4C6-CDF4-4648-B47B-0298640C28A9}" type="pres">
      <dgm:prSet presAssocID="{EC1CC185-DD43-4E4D-9C6D-8E9B141D4661}" presName="linNode" presStyleCnt="0"/>
      <dgm:spPr/>
    </dgm:pt>
    <dgm:pt modelId="{C59BA416-F082-4AC5-8479-B82D4DA96C55}" type="pres">
      <dgm:prSet presAssocID="{EC1CC185-DD43-4E4D-9C6D-8E9B141D4661}" presName="parentShp" presStyleLbl="node1" presStyleIdx="0" presStyleCnt="4">
        <dgm:presLayoutVars>
          <dgm:bulletEnabled val="1"/>
        </dgm:presLayoutVars>
      </dgm:prSet>
      <dgm:spPr/>
      <dgm:t>
        <a:bodyPr/>
        <a:lstStyle/>
        <a:p>
          <a:endParaRPr lang="ru-RU"/>
        </a:p>
      </dgm:t>
    </dgm:pt>
    <dgm:pt modelId="{1FE86675-26FE-4903-8151-B966C6307C25}" type="pres">
      <dgm:prSet presAssocID="{EC1CC185-DD43-4E4D-9C6D-8E9B141D4661}" presName="childShp" presStyleLbl="bgAccFollowNode1" presStyleIdx="0" presStyleCnt="4">
        <dgm:presLayoutVars>
          <dgm:bulletEnabled val="1"/>
        </dgm:presLayoutVars>
      </dgm:prSet>
      <dgm:spPr/>
      <dgm:t>
        <a:bodyPr/>
        <a:lstStyle/>
        <a:p>
          <a:endParaRPr lang="ru-RU"/>
        </a:p>
      </dgm:t>
    </dgm:pt>
    <dgm:pt modelId="{6A6ADAC9-F0B2-429F-8A3A-1288D24FCC6B}" type="pres">
      <dgm:prSet presAssocID="{C14B3F7C-83F8-4003-BF40-80AF08C06081}" presName="spacing" presStyleCnt="0"/>
      <dgm:spPr/>
    </dgm:pt>
    <dgm:pt modelId="{43F1843E-59C5-4C00-BE5A-B38235B747CA}" type="pres">
      <dgm:prSet presAssocID="{E9844E97-7E1A-4844-A596-AA24162A749C}" presName="linNode" presStyleCnt="0"/>
      <dgm:spPr/>
    </dgm:pt>
    <dgm:pt modelId="{7047C510-6DA5-4C97-BD7F-63AB90947A61}" type="pres">
      <dgm:prSet presAssocID="{E9844E97-7E1A-4844-A596-AA24162A749C}" presName="parentShp" presStyleLbl="node1" presStyleIdx="1" presStyleCnt="4">
        <dgm:presLayoutVars>
          <dgm:bulletEnabled val="1"/>
        </dgm:presLayoutVars>
      </dgm:prSet>
      <dgm:spPr/>
      <dgm:t>
        <a:bodyPr/>
        <a:lstStyle/>
        <a:p>
          <a:endParaRPr lang="ru-RU"/>
        </a:p>
      </dgm:t>
    </dgm:pt>
    <dgm:pt modelId="{45A2AF77-AB33-49F9-80BE-0FDC877BBCE7}" type="pres">
      <dgm:prSet presAssocID="{E9844E97-7E1A-4844-A596-AA24162A749C}" presName="childShp" presStyleLbl="bgAccFollowNode1" presStyleIdx="1" presStyleCnt="4">
        <dgm:presLayoutVars>
          <dgm:bulletEnabled val="1"/>
        </dgm:presLayoutVars>
      </dgm:prSet>
      <dgm:spPr/>
      <dgm:t>
        <a:bodyPr/>
        <a:lstStyle/>
        <a:p>
          <a:endParaRPr lang="ru-RU"/>
        </a:p>
      </dgm:t>
    </dgm:pt>
    <dgm:pt modelId="{1A2D1FEA-D549-49D1-87B5-AD65F9D10D6B}" type="pres">
      <dgm:prSet presAssocID="{4ED96ECF-3395-4485-B97B-9E38CAAE0C9B}" presName="spacing" presStyleCnt="0"/>
      <dgm:spPr/>
    </dgm:pt>
    <dgm:pt modelId="{A6C4EEC8-86FA-4A6D-85D4-F04944598C52}" type="pres">
      <dgm:prSet presAssocID="{45472B89-2E53-4D8A-AECF-C9B780FFF80F}" presName="linNode" presStyleCnt="0"/>
      <dgm:spPr/>
    </dgm:pt>
    <dgm:pt modelId="{5A3288F1-9735-48C5-8FFB-C76EF53CAE18}" type="pres">
      <dgm:prSet presAssocID="{45472B89-2E53-4D8A-AECF-C9B780FFF80F}" presName="parentShp" presStyleLbl="node1" presStyleIdx="2" presStyleCnt="4">
        <dgm:presLayoutVars>
          <dgm:bulletEnabled val="1"/>
        </dgm:presLayoutVars>
      </dgm:prSet>
      <dgm:spPr/>
      <dgm:t>
        <a:bodyPr/>
        <a:lstStyle/>
        <a:p>
          <a:endParaRPr lang="ru-RU"/>
        </a:p>
      </dgm:t>
    </dgm:pt>
    <dgm:pt modelId="{BE43364D-7337-47D8-BE83-DF5FDED86135}" type="pres">
      <dgm:prSet presAssocID="{45472B89-2E53-4D8A-AECF-C9B780FFF80F}" presName="childShp" presStyleLbl="bgAccFollowNode1" presStyleIdx="2" presStyleCnt="4">
        <dgm:presLayoutVars>
          <dgm:bulletEnabled val="1"/>
        </dgm:presLayoutVars>
      </dgm:prSet>
      <dgm:spPr/>
      <dgm:t>
        <a:bodyPr/>
        <a:lstStyle/>
        <a:p>
          <a:endParaRPr lang="ru-RU"/>
        </a:p>
      </dgm:t>
    </dgm:pt>
    <dgm:pt modelId="{78DDCD5A-6511-4973-B131-E12B888D4EBA}" type="pres">
      <dgm:prSet presAssocID="{79B9628C-BB67-4D00-B5D0-B247625FBE49}" presName="spacing" presStyleCnt="0"/>
      <dgm:spPr/>
    </dgm:pt>
    <dgm:pt modelId="{1749BC41-7F84-45DF-B9CB-656755C149C6}" type="pres">
      <dgm:prSet presAssocID="{BE415699-E1A3-426C-8E03-8F9C9D666108}" presName="linNode" presStyleCnt="0"/>
      <dgm:spPr/>
    </dgm:pt>
    <dgm:pt modelId="{BA06D221-23A6-4B56-A6E5-2D5385D7073B}" type="pres">
      <dgm:prSet presAssocID="{BE415699-E1A3-426C-8E03-8F9C9D666108}" presName="parentShp" presStyleLbl="node1" presStyleIdx="3" presStyleCnt="4">
        <dgm:presLayoutVars>
          <dgm:bulletEnabled val="1"/>
        </dgm:presLayoutVars>
      </dgm:prSet>
      <dgm:spPr/>
      <dgm:t>
        <a:bodyPr/>
        <a:lstStyle/>
        <a:p>
          <a:endParaRPr lang="ru-RU"/>
        </a:p>
      </dgm:t>
    </dgm:pt>
    <dgm:pt modelId="{89B83EE2-2132-419E-A77A-00FB87FBCB28}" type="pres">
      <dgm:prSet presAssocID="{BE415699-E1A3-426C-8E03-8F9C9D666108}" presName="childShp" presStyleLbl="bgAccFollowNode1" presStyleIdx="3" presStyleCnt="4">
        <dgm:presLayoutVars>
          <dgm:bulletEnabled val="1"/>
        </dgm:presLayoutVars>
      </dgm:prSet>
      <dgm:spPr/>
      <dgm:t>
        <a:bodyPr/>
        <a:lstStyle/>
        <a:p>
          <a:endParaRPr lang="ru-RU"/>
        </a:p>
      </dgm:t>
    </dgm:pt>
  </dgm:ptLst>
  <dgm:cxnLst>
    <dgm:cxn modelId="{01F263BA-EAEE-4ED6-8871-075F561C375F}" type="presOf" srcId="{E9844E97-7E1A-4844-A596-AA24162A749C}" destId="{7047C510-6DA5-4C97-BD7F-63AB90947A61}" srcOrd="0" destOrd="0" presId="urn:microsoft.com/office/officeart/2005/8/layout/vList6"/>
    <dgm:cxn modelId="{7A24E1D5-EC59-427E-BAAD-946534A8A0B3}" srcId="{A4AAF053-BD7C-4F82-AC3A-AB6FB4C0D51F}" destId="{EC1CC185-DD43-4E4D-9C6D-8E9B141D4661}" srcOrd="0" destOrd="0" parTransId="{80D3F5FF-6102-40E5-AC51-F3E86DE9137A}" sibTransId="{C14B3F7C-83F8-4003-BF40-80AF08C06081}"/>
    <dgm:cxn modelId="{AB2458A2-A971-40CA-82C2-2EEE611E4EAD}" type="presOf" srcId="{45472B89-2E53-4D8A-AECF-C9B780FFF80F}" destId="{5A3288F1-9735-48C5-8FFB-C76EF53CAE18}" srcOrd="0" destOrd="0" presId="urn:microsoft.com/office/officeart/2005/8/layout/vList6"/>
    <dgm:cxn modelId="{0AE411C8-D614-474E-A733-DBB2E058746B}" srcId="{E9844E97-7E1A-4844-A596-AA24162A749C}" destId="{2E8FFB75-DC1A-4293-B2F5-F05B1B8867A8}" srcOrd="0" destOrd="0" parTransId="{2C7D1197-726B-436A-8459-8DA7AA57C5B7}" sibTransId="{6151C773-5344-4CB0-A1B1-B2C54658100C}"/>
    <dgm:cxn modelId="{6682D1D5-5436-4F29-A79C-E9C30B4D0855}" srcId="{A4AAF053-BD7C-4F82-AC3A-AB6FB4C0D51F}" destId="{E9844E97-7E1A-4844-A596-AA24162A749C}" srcOrd="1" destOrd="0" parTransId="{1A1F835A-E69E-40A8-B300-134A36765D9B}" sibTransId="{4ED96ECF-3395-4485-B97B-9E38CAAE0C9B}"/>
    <dgm:cxn modelId="{5E63A233-7C17-4C4E-9C71-E19400EECED6}" type="presOf" srcId="{A4AAF053-BD7C-4F82-AC3A-AB6FB4C0D51F}" destId="{F110C1DC-DAEE-4AC7-B7CD-A5582BA18106}" srcOrd="0" destOrd="0" presId="urn:microsoft.com/office/officeart/2005/8/layout/vList6"/>
    <dgm:cxn modelId="{ADE8483A-AD5B-4E80-9A34-9C9C86DFB7E6}" type="presOf" srcId="{118B6414-E35A-4E11-83D6-B07F65E4978B}" destId="{89B83EE2-2132-419E-A77A-00FB87FBCB28}" srcOrd="0" destOrd="0" presId="urn:microsoft.com/office/officeart/2005/8/layout/vList6"/>
    <dgm:cxn modelId="{27CB46DA-86FC-4415-B1B1-B349378A397F}" srcId="{A4AAF053-BD7C-4F82-AC3A-AB6FB4C0D51F}" destId="{BE415699-E1A3-426C-8E03-8F9C9D666108}" srcOrd="3" destOrd="0" parTransId="{A80A4C3D-C2EE-40B0-96C8-ED8E94F1E795}" sibTransId="{F86E953A-3C2B-4B4C-AA61-3A55305D5D5E}"/>
    <dgm:cxn modelId="{48ACC501-2429-4D37-B8F0-13339F991316}" type="presOf" srcId="{2E8FFB75-DC1A-4293-B2F5-F05B1B8867A8}" destId="{45A2AF77-AB33-49F9-80BE-0FDC877BBCE7}" srcOrd="0" destOrd="0" presId="urn:microsoft.com/office/officeart/2005/8/layout/vList6"/>
    <dgm:cxn modelId="{CBC1BBAC-D77F-4393-8B6E-437AC7CA5BD3}" srcId="{45472B89-2E53-4D8A-AECF-C9B780FFF80F}" destId="{877D604B-65AD-43D5-923C-96E45B6D98B7}" srcOrd="0" destOrd="0" parTransId="{3C3E7D63-C9BB-4C35-BA8B-C6BF68BEB37C}" sibTransId="{FC7EEAD9-E01C-4353-8019-5B320AFCFAD7}"/>
    <dgm:cxn modelId="{7C34B587-F21D-41A6-9627-F8008CFBC5A7}" type="presOf" srcId="{BE415699-E1A3-426C-8E03-8F9C9D666108}" destId="{BA06D221-23A6-4B56-A6E5-2D5385D7073B}" srcOrd="0" destOrd="0" presId="urn:microsoft.com/office/officeart/2005/8/layout/vList6"/>
    <dgm:cxn modelId="{4CEDE408-3F7E-4B7D-BE2B-CE675EFA9105}" srcId="{BE415699-E1A3-426C-8E03-8F9C9D666108}" destId="{118B6414-E35A-4E11-83D6-B07F65E4978B}" srcOrd="0" destOrd="0" parTransId="{D748125B-C0B2-4BBF-9506-D8D850ADA118}" sibTransId="{1B8DB3AB-9D2A-4DF7-A07B-7BEF048FF7F2}"/>
    <dgm:cxn modelId="{9A867F1C-FE2D-41E9-966A-29FC7B8C5A5B}" type="presOf" srcId="{42A96723-C99F-465A-BF87-85E3B1E8B557}" destId="{1FE86675-26FE-4903-8151-B966C6307C25}" srcOrd="0" destOrd="0" presId="urn:microsoft.com/office/officeart/2005/8/layout/vList6"/>
    <dgm:cxn modelId="{97EC4807-8132-4870-ABD4-F956B41A9BBE}" srcId="{A4AAF053-BD7C-4F82-AC3A-AB6FB4C0D51F}" destId="{45472B89-2E53-4D8A-AECF-C9B780FFF80F}" srcOrd="2" destOrd="0" parTransId="{15C4ACDE-5F1B-41A1-8783-8C42A3BC279A}" sibTransId="{79B9628C-BB67-4D00-B5D0-B247625FBE49}"/>
    <dgm:cxn modelId="{F38A75F5-55EC-4F4E-812C-FAFA9A8FF39E}" type="presOf" srcId="{EC1CC185-DD43-4E4D-9C6D-8E9B141D4661}" destId="{C59BA416-F082-4AC5-8479-B82D4DA96C55}" srcOrd="0" destOrd="0" presId="urn:microsoft.com/office/officeart/2005/8/layout/vList6"/>
    <dgm:cxn modelId="{14732E84-011B-4511-A3E9-E77C7547D406}" srcId="{EC1CC185-DD43-4E4D-9C6D-8E9B141D4661}" destId="{42A96723-C99F-465A-BF87-85E3B1E8B557}" srcOrd="0" destOrd="0" parTransId="{B0A7F587-2757-40D0-842F-FE396C7E50C2}" sibTransId="{36A8D949-0E62-4197-961C-54514A47159F}"/>
    <dgm:cxn modelId="{D1A6DB17-BF82-407E-A625-135A5D1ED26E}" type="presOf" srcId="{877D604B-65AD-43D5-923C-96E45B6D98B7}" destId="{BE43364D-7337-47D8-BE83-DF5FDED86135}" srcOrd="0" destOrd="0" presId="urn:microsoft.com/office/officeart/2005/8/layout/vList6"/>
    <dgm:cxn modelId="{18B2F4F7-60B8-4D2E-86FE-387D3508CF3F}" type="presParOf" srcId="{F110C1DC-DAEE-4AC7-B7CD-A5582BA18106}" destId="{9245A4C6-CDF4-4648-B47B-0298640C28A9}" srcOrd="0" destOrd="0" presId="urn:microsoft.com/office/officeart/2005/8/layout/vList6"/>
    <dgm:cxn modelId="{B7469C3A-8506-408F-953D-66C3677E15A8}" type="presParOf" srcId="{9245A4C6-CDF4-4648-B47B-0298640C28A9}" destId="{C59BA416-F082-4AC5-8479-B82D4DA96C55}" srcOrd="0" destOrd="0" presId="urn:microsoft.com/office/officeart/2005/8/layout/vList6"/>
    <dgm:cxn modelId="{D3DD718C-D1C5-441B-8978-29CC14CE840F}" type="presParOf" srcId="{9245A4C6-CDF4-4648-B47B-0298640C28A9}" destId="{1FE86675-26FE-4903-8151-B966C6307C25}" srcOrd="1" destOrd="0" presId="urn:microsoft.com/office/officeart/2005/8/layout/vList6"/>
    <dgm:cxn modelId="{3D468FC1-E8B3-4F97-B21E-B40904EFE090}" type="presParOf" srcId="{F110C1DC-DAEE-4AC7-B7CD-A5582BA18106}" destId="{6A6ADAC9-F0B2-429F-8A3A-1288D24FCC6B}" srcOrd="1" destOrd="0" presId="urn:microsoft.com/office/officeart/2005/8/layout/vList6"/>
    <dgm:cxn modelId="{EF2142C9-3969-4863-9DEB-E34A493434FB}" type="presParOf" srcId="{F110C1DC-DAEE-4AC7-B7CD-A5582BA18106}" destId="{43F1843E-59C5-4C00-BE5A-B38235B747CA}" srcOrd="2" destOrd="0" presId="urn:microsoft.com/office/officeart/2005/8/layout/vList6"/>
    <dgm:cxn modelId="{0DFF0F3A-C67D-42B7-BA52-04B0DBC3FAEA}" type="presParOf" srcId="{43F1843E-59C5-4C00-BE5A-B38235B747CA}" destId="{7047C510-6DA5-4C97-BD7F-63AB90947A61}" srcOrd="0" destOrd="0" presId="urn:microsoft.com/office/officeart/2005/8/layout/vList6"/>
    <dgm:cxn modelId="{4CF8A5DB-1640-4665-B0BD-E179730374F6}" type="presParOf" srcId="{43F1843E-59C5-4C00-BE5A-B38235B747CA}" destId="{45A2AF77-AB33-49F9-80BE-0FDC877BBCE7}" srcOrd="1" destOrd="0" presId="urn:microsoft.com/office/officeart/2005/8/layout/vList6"/>
    <dgm:cxn modelId="{C72E91D4-F8CC-49FF-943A-E28423F652B7}" type="presParOf" srcId="{F110C1DC-DAEE-4AC7-B7CD-A5582BA18106}" destId="{1A2D1FEA-D549-49D1-87B5-AD65F9D10D6B}" srcOrd="3" destOrd="0" presId="urn:microsoft.com/office/officeart/2005/8/layout/vList6"/>
    <dgm:cxn modelId="{E236DFEB-A941-4A04-B186-A6BB476D2E22}" type="presParOf" srcId="{F110C1DC-DAEE-4AC7-B7CD-A5582BA18106}" destId="{A6C4EEC8-86FA-4A6D-85D4-F04944598C52}" srcOrd="4" destOrd="0" presId="urn:microsoft.com/office/officeart/2005/8/layout/vList6"/>
    <dgm:cxn modelId="{DFDFBC72-0ACF-466B-80B8-4C174A13ACC0}" type="presParOf" srcId="{A6C4EEC8-86FA-4A6D-85D4-F04944598C52}" destId="{5A3288F1-9735-48C5-8FFB-C76EF53CAE18}" srcOrd="0" destOrd="0" presId="urn:microsoft.com/office/officeart/2005/8/layout/vList6"/>
    <dgm:cxn modelId="{6AE55EFB-85E9-43B3-9112-88828E000EAD}" type="presParOf" srcId="{A6C4EEC8-86FA-4A6D-85D4-F04944598C52}" destId="{BE43364D-7337-47D8-BE83-DF5FDED86135}" srcOrd="1" destOrd="0" presId="urn:microsoft.com/office/officeart/2005/8/layout/vList6"/>
    <dgm:cxn modelId="{49A7D81A-0067-44BD-AC62-B9B28E16BE7A}" type="presParOf" srcId="{F110C1DC-DAEE-4AC7-B7CD-A5582BA18106}" destId="{78DDCD5A-6511-4973-B131-E12B888D4EBA}" srcOrd="5" destOrd="0" presId="urn:microsoft.com/office/officeart/2005/8/layout/vList6"/>
    <dgm:cxn modelId="{F3240FCA-F94A-44D7-B9C2-64F71875B5D4}" type="presParOf" srcId="{F110C1DC-DAEE-4AC7-B7CD-A5582BA18106}" destId="{1749BC41-7F84-45DF-B9CB-656755C149C6}" srcOrd="6" destOrd="0" presId="urn:microsoft.com/office/officeart/2005/8/layout/vList6"/>
    <dgm:cxn modelId="{F60220A4-9C03-4B94-A9AE-C0BDD647C540}" type="presParOf" srcId="{1749BC41-7F84-45DF-B9CB-656755C149C6}" destId="{BA06D221-23A6-4B56-A6E5-2D5385D7073B}" srcOrd="0" destOrd="0" presId="urn:microsoft.com/office/officeart/2005/8/layout/vList6"/>
    <dgm:cxn modelId="{B0F38B11-9E6D-4633-A605-B130FEB31479}" type="presParOf" srcId="{1749BC41-7F84-45DF-B9CB-656755C149C6}" destId="{89B83EE2-2132-419E-A77A-00FB87FBCB2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D5318D8-53EF-4604-8CF6-19C8CCCC4EA0}" type="doc">
      <dgm:prSet loTypeId="urn:microsoft.com/office/officeart/2005/8/layout/bProcess3" loCatId="process" qsTypeId="urn:microsoft.com/office/officeart/2005/8/quickstyle/3d2" qsCatId="3D" csTypeId="urn:microsoft.com/office/officeart/2005/8/colors/accent1_2" csCatId="accent1"/>
      <dgm:spPr/>
      <dgm:t>
        <a:bodyPr/>
        <a:lstStyle/>
        <a:p>
          <a:endParaRPr lang="ru-RU"/>
        </a:p>
      </dgm:t>
    </dgm:pt>
    <dgm:pt modelId="{D3063EB2-A728-4741-B1DB-879BE779A9B7}">
      <dgm:prSet/>
      <dgm:spPr/>
      <dgm:t>
        <a:bodyPr/>
        <a:lstStyle/>
        <a:p>
          <a:pPr rtl="0"/>
          <a:r>
            <a:rPr lang="uk-UA" smtClean="0"/>
            <a:t>чіткі принципи включення/виключення пацієнтів в дослідження;</a:t>
          </a:r>
          <a:endParaRPr lang="uk-UA"/>
        </a:p>
      </dgm:t>
    </dgm:pt>
    <dgm:pt modelId="{AEFEAC97-5686-424E-BBB3-03133D694A36}" type="parTrans" cxnId="{9AF670E3-C688-460E-B5BF-2D573FF7E251}">
      <dgm:prSet/>
      <dgm:spPr/>
      <dgm:t>
        <a:bodyPr/>
        <a:lstStyle/>
        <a:p>
          <a:endParaRPr lang="ru-RU"/>
        </a:p>
      </dgm:t>
    </dgm:pt>
    <dgm:pt modelId="{4F09FA44-7F01-45DE-B12D-FBDF0BC5A50A}" type="sibTrans" cxnId="{9AF670E3-C688-460E-B5BF-2D573FF7E251}">
      <dgm:prSet/>
      <dgm:spPr/>
      <dgm:t>
        <a:bodyPr/>
        <a:lstStyle/>
        <a:p>
          <a:endParaRPr lang="ru-RU"/>
        </a:p>
      </dgm:t>
    </dgm:pt>
    <dgm:pt modelId="{0D313B0F-DFD1-49F4-965C-5C48F17DE653}">
      <dgm:prSet/>
      <dgm:spPr/>
      <dgm:t>
        <a:bodyPr/>
        <a:lstStyle/>
        <a:p>
          <a:pPr rtl="0"/>
          <a:r>
            <a:rPr lang="uk-UA" smtClean="0"/>
            <a:t>чіткі	дані	про	місце	проведення	дослідження (університетська клініка, стаціонар, поліклініка, загальна популяція);</a:t>
          </a:r>
          <a:endParaRPr lang="uk-UA"/>
        </a:p>
      </dgm:t>
    </dgm:pt>
    <dgm:pt modelId="{475701C6-53C2-4D42-8CFD-D65035CCF09F}" type="parTrans" cxnId="{973B6F60-9CB9-4D2E-89CC-F944CE267EC7}">
      <dgm:prSet/>
      <dgm:spPr/>
      <dgm:t>
        <a:bodyPr/>
        <a:lstStyle/>
        <a:p>
          <a:endParaRPr lang="ru-RU"/>
        </a:p>
      </dgm:t>
    </dgm:pt>
    <dgm:pt modelId="{85916E67-E6CF-4429-B992-7E98A2566E47}" type="sibTrans" cxnId="{973B6F60-9CB9-4D2E-89CC-F944CE267EC7}">
      <dgm:prSet/>
      <dgm:spPr/>
      <dgm:t>
        <a:bodyPr/>
        <a:lstStyle/>
        <a:p>
          <a:endParaRPr lang="ru-RU"/>
        </a:p>
      </dgm:t>
    </dgm:pt>
    <dgm:pt modelId="{97F61D0B-C5CE-4A3B-8EE6-3762C7AB682E}">
      <dgm:prSet/>
      <dgm:spPr/>
      <dgm:t>
        <a:bodyPr/>
        <a:lstStyle/>
        <a:p>
          <a:pPr rtl="0"/>
          <a:r>
            <a:rPr lang="uk-UA" smtClean="0"/>
            <a:t>чіткі відомості про тривалість дослідження;</a:t>
          </a:r>
          <a:endParaRPr lang="uk-UA"/>
        </a:p>
      </dgm:t>
    </dgm:pt>
    <dgm:pt modelId="{FBE99290-8FEF-4719-BD8B-4BE6C49FE14D}" type="parTrans" cxnId="{C3C5845C-86B9-4651-AD2C-7ED574E1FC84}">
      <dgm:prSet/>
      <dgm:spPr/>
      <dgm:t>
        <a:bodyPr/>
        <a:lstStyle/>
        <a:p>
          <a:endParaRPr lang="ru-RU"/>
        </a:p>
      </dgm:t>
    </dgm:pt>
    <dgm:pt modelId="{336BC5EE-170F-4BB4-997F-42506C5D942D}" type="sibTrans" cxnId="{C3C5845C-86B9-4651-AD2C-7ED574E1FC84}">
      <dgm:prSet/>
      <dgm:spPr/>
      <dgm:t>
        <a:bodyPr/>
        <a:lstStyle/>
        <a:p>
          <a:endParaRPr lang="ru-RU"/>
        </a:p>
      </dgm:t>
    </dgm:pt>
    <dgm:pt modelId="{21719FC1-3E16-45B7-A6BA-F4BCD4106FB6}">
      <dgm:prSet/>
      <dgm:spPr/>
      <dgm:t>
        <a:bodyPr/>
        <a:lstStyle/>
        <a:p>
          <a:pPr rtl="0"/>
          <a:r>
            <a:rPr lang="uk-UA" smtClean="0"/>
            <a:t>Достатня характеристика	хворих,	включених	в	дослідження	з вказівкою супутніх захворювань і додаткових методів лікування;</a:t>
          </a:r>
          <a:endParaRPr lang="uk-UA"/>
        </a:p>
      </dgm:t>
    </dgm:pt>
    <dgm:pt modelId="{1428D603-8267-4DA7-855C-CC3A662CAE9A}" type="parTrans" cxnId="{9FFDC246-C9D8-45DB-97B1-BBBB6AAC134A}">
      <dgm:prSet/>
      <dgm:spPr/>
      <dgm:t>
        <a:bodyPr/>
        <a:lstStyle/>
        <a:p>
          <a:endParaRPr lang="ru-RU"/>
        </a:p>
      </dgm:t>
    </dgm:pt>
    <dgm:pt modelId="{2C81382E-E730-47E6-8FB7-DD47A8C8720F}" type="sibTrans" cxnId="{9FFDC246-C9D8-45DB-97B1-BBBB6AAC134A}">
      <dgm:prSet/>
      <dgm:spPr/>
      <dgm:t>
        <a:bodyPr/>
        <a:lstStyle/>
        <a:p>
          <a:endParaRPr lang="ru-RU"/>
        </a:p>
      </dgm:t>
    </dgm:pt>
    <dgm:pt modelId="{DDB5C236-5AAD-4648-9E83-78D6CF4E83C0}">
      <dgm:prSet/>
      <dgm:spPr/>
      <dgm:t>
        <a:bodyPr/>
        <a:lstStyle/>
        <a:p>
          <a:pPr rtl="0"/>
          <a:r>
            <a:rPr lang="uk-UA" smtClean="0"/>
            <a:t>чіткі	діагностичні	критерії	захворювання,	що	є	предметом дослідження мета-аналізу;</a:t>
          </a:r>
          <a:endParaRPr lang="uk-UA"/>
        </a:p>
      </dgm:t>
    </dgm:pt>
    <dgm:pt modelId="{B601E7FC-D0E8-4067-A2D5-677F5C6C4007}" type="parTrans" cxnId="{FBFA0849-8C7B-4BBE-9630-4F920251F7CA}">
      <dgm:prSet/>
      <dgm:spPr/>
      <dgm:t>
        <a:bodyPr/>
        <a:lstStyle/>
        <a:p>
          <a:endParaRPr lang="ru-RU"/>
        </a:p>
      </dgm:t>
    </dgm:pt>
    <dgm:pt modelId="{463A6734-9BD7-435D-9452-ABE6885D0D95}" type="sibTrans" cxnId="{FBFA0849-8C7B-4BBE-9630-4F920251F7CA}">
      <dgm:prSet/>
      <dgm:spPr/>
      <dgm:t>
        <a:bodyPr/>
        <a:lstStyle/>
        <a:p>
          <a:endParaRPr lang="ru-RU"/>
        </a:p>
      </dgm:t>
    </dgm:pt>
    <dgm:pt modelId="{0D1924C4-F322-4B82-B6B3-CBBEAF4DD173}">
      <dgm:prSet/>
      <dgm:spPr/>
      <dgm:t>
        <a:bodyPr/>
        <a:lstStyle/>
        <a:p>
          <a:pPr rtl="0"/>
          <a:r>
            <a:rPr lang="uk-UA" smtClean="0"/>
            <a:t>чіткі схеми проведеного медичного втручання (доза, частота застосування,</a:t>
          </a:r>
          <a:r>
            <a:rPr lang="ru-RU" smtClean="0"/>
            <a:t> шлях </a:t>
          </a:r>
          <a:r>
            <a:rPr lang="uk-UA" smtClean="0"/>
            <a:t>введення</a:t>
          </a:r>
          <a:r>
            <a:rPr lang="ru-RU" smtClean="0"/>
            <a:t>,	час	початку,	тривалість препарату);</a:t>
          </a:r>
          <a:endParaRPr lang="uk-UA"/>
        </a:p>
      </dgm:t>
    </dgm:pt>
    <dgm:pt modelId="{69AA7F68-4259-4EC1-A3DF-2A661E184460}" type="parTrans" cxnId="{14212F6C-1DC6-49B7-82AF-FCB398D7CD21}">
      <dgm:prSet/>
      <dgm:spPr/>
      <dgm:t>
        <a:bodyPr/>
        <a:lstStyle/>
        <a:p>
          <a:endParaRPr lang="ru-RU"/>
        </a:p>
      </dgm:t>
    </dgm:pt>
    <dgm:pt modelId="{2823E38C-CF72-4A26-B344-94120FAC59BE}" type="sibTrans" cxnId="{14212F6C-1DC6-49B7-82AF-FCB398D7CD21}">
      <dgm:prSet/>
      <dgm:spPr/>
      <dgm:t>
        <a:bodyPr/>
        <a:lstStyle/>
        <a:p>
          <a:endParaRPr lang="ru-RU"/>
        </a:p>
      </dgm:t>
    </dgm:pt>
    <dgm:pt modelId="{AAA084CB-6813-4D67-9E79-F6401E1D9814}">
      <dgm:prSet/>
      <dgm:spPr/>
      <dgm:t>
        <a:bodyPr/>
        <a:lstStyle/>
        <a:p>
          <a:pPr rtl="0"/>
          <a:r>
            <a:rPr lang="ru-RU" smtClean="0"/>
            <a:t>клінічний результат і критерії їх оцінки;</a:t>
          </a:r>
          <a:endParaRPr lang="uk-UA"/>
        </a:p>
      </dgm:t>
    </dgm:pt>
    <dgm:pt modelId="{0C1030ED-DFB1-4B54-949D-92D165CC90C7}" type="parTrans" cxnId="{15F1F662-F858-45A7-9868-681D51C2B076}">
      <dgm:prSet/>
      <dgm:spPr/>
      <dgm:t>
        <a:bodyPr/>
        <a:lstStyle/>
        <a:p>
          <a:endParaRPr lang="ru-RU"/>
        </a:p>
      </dgm:t>
    </dgm:pt>
    <dgm:pt modelId="{5200AF64-F0AE-45A2-8868-A05EE6367A8D}" type="sibTrans" cxnId="{15F1F662-F858-45A7-9868-681D51C2B076}">
      <dgm:prSet/>
      <dgm:spPr/>
      <dgm:t>
        <a:bodyPr/>
        <a:lstStyle/>
        <a:p>
          <a:endParaRPr lang="ru-RU"/>
        </a:p>
      </dgm:t>
    </dgm:pt>
    <dgm:pt modelId="{A73FACB5-0C3E-49D3-BF18-0543A470B770}">
      <dgm:prSet/>
      <dgm:spPr/>
      <dgm:t>
        <a:bodyPr/>
        <a:lstStyle/>
        <a:p>
          <a:pPr rtl="0"/>
          <a:r>
            <a:rPr lang="ru-RU" smtClean="0"/>
            <a:t>наявність	в	матеріалах	дослідження	абсолютних величин, що характеризують число включених в нього хворих і клінічні результати.</a:t>
          </a:r>
          <a:endParaRPr lang="uk-UA"/>
        </a:p>
      </dgm:t>
    </dgm:pt>
    <dgm:pt modelId="{33CD3EA7-1285-468F-AC96-AE163401EE25}" type="parTrans" cxnId="{EC0989A5-76CF-4F7C-80A4-A27A5534C91A}">
      <dgm:prSet/>
      <dgm:spPr/>
      <dgm:t>
        <a:bodyPr/>
        <a:lstStyle/>
        <a:p>
          <a:endParaRPr lang="ru-RU"/>
        </a:p>
      </dgm:t>
    </dgm:pt>
    <dgm:pt modelId="{C3FDE0CD-5956-491D-9AB5-D949DC7C4197}" type="sibTrans" cxnId="{EC0989A5-76CF-4F7C-80A4-A27A5534C91A}">
      <dgm:prSet/>
      <dgm:spPr/>
      <dgm:t>
        <a:bodyPr/>
        <a:lstStyle/>
        <a:p>
          <a:endParaRPr lang="ru-RU"/>
        </a:p>
      </dgm:t>
    </dgm:pt>
    <dgm:pt modelId="{AE623921-3F57-4BB0-9DAF-2438F88C1372}" type="pres">
      <dgm:prSet presAssocID="{1D5318D8-53EF-4604-8CF6-19C8CCCC4EA0}" presName="Name0" presStyleCnt="0">
        <dgm:presLayoutVars>
          <dgm:dir/>
          <dgm:resizeHandles val="exact"/>
        </dgm:presLayoutVars>
      </dgm:prSet>
      <dgm:spPr/>
      <dgm:t>
        <a:bodyPr/>
        <a:lstStyle/>
        <a:p>
          <a:endParaRPr lang="ru-RU"/>
        </a:p>
      </dgm:t>
    </dgm:pt>
    <dgm:pt modelId="{9E3199B6-A952-4A04-9B49-54C65449FDE2}" type="pres">
      <dgm:prSet presAssocID="{D3063EB2-A728-4741-B1DB-879BE779A9B7}" presName="node" presStyleLbl="node1" presStyleIdx="0" presStyleCnt="8">
        <dgm:presLayoutVars>
          <dgm:bulletEnabled val="1"/>
        </dgm:presLayoutVars>
      </dgm:prSet>
      <dgm:spPr/>
      <dgm:t>
        <a:bodyPr/>
        <a:lstStyle/>
        <a:p>
          <a:endParaRPr lang="ru-RU"/>
        </a:p>
      </dgm:t>
    </dgm:pt>
    <dgm:pt modelId="{4BAE86A8-98E2-47A1-9158-398AF5091305}" type="pres">
      <dgm:prSet presAssocID="{4F09FA44-7F01-45DE-B12D-FBDF0BC5A50A}" presName="sibTrans" presStyleLbl="sibTrans1D1" presStyleIdx="0" presStyleCnt="7"/>
      <dgm:spPr/>
      <dgm:t>
        <a:bodyPr/>
        <a:lstStyle/>
        <a:p>
          <a:endParaRPr lang="ru-RU"/>
        </a:p>
      </dgm:t>
    </dgm:pt>
    <dgm:pt modelId="{D6650889-C0BE-4E7C-B34A-90CDA396649A}" type="pres">
      <dgm:prSet presAssocID="{4F09FA44-7F01-45DE-B12D-FBDF0BC5A50A}" presName="connectorText" presStyleLbl="sibTrans1D1" presStyleIdx="0" presStyleCnt="7"/>
      <dgm:spPr/>
      <dgm:t>
        <a:bodyPr/>
        <a:lstStyle/>
        <a:p>
          <a:endParaRPr lang="ru-RU"/>
        </a:p>
      </dgm:t>
    </dgm:pt>
    <dgm:pt modelId="{22B9AE56-44D4-4174-89A1-23EFF841E2FE}" type="pres">
      <dgm:prSet presAssocID="{0D313B0F-DFD1-49F4-965C-5C48F17DE653}" presName="node" presStyleLbl="node1" presStyleIdx="1" presStyleCnt="8">
        <dgm:presLayoutVars>
          <dgm:bulletEnabled val="1"/>
        </dgm:presLayoutVars>
      </dgm:prSet>
      <dgm:spPr/>
      <dgm:t>
        <a:bodyPr/>
        <a:lstStyle/>
        <a:p>
          <a:endParaRPr lang="ru-RU"/>
        </a:p>
      </dgm:t>
    </dgm:pt>
    <dgm:pt modelId="{2D3FDA0C-8C28-447A-9CCF-86B8EF167A51}" type="pres">
      <dgm:prSet presAssocID="{85916E67-E6CF-4429-B992-7E98A2566E47}" presName="sibTrans" presStyleLbl="sibTrans1D1" presStyleIdx="1" presStyleCnt="7"/>
      <dgm:spPr/>
      <dgm:t>
        <a:bodyPr/>
        <a:lstStyle/>
        <a:p>
          <a:endParaRPr lang="ru-RU"/>
        </a:p>
      </dgm:t>
    </dgm:pt>
    <dgm:pt modelId="{E172DF94-0993-4D22-97F1-2303DB31E23D}" type="pres">
      <dgm:prSet presAssocID="{85916E67-E6CF-4429-B992-7E98A2566E47}" presName="connectorText" presStyleLbl="sibTrans1D1" presStyleIdx="1" presStyleCnt="7"/>
      <dgm:spPr/>
      <dgm:t>
        <a:bodyPr/>
        <a:lstStyle/>
        <a:p>
          <a:endParaRPr lang="ru-RU"/>
        </a:p>
      </dgm:t>
    </dgm:pt>
    <dgm:pt modelId="{D9D94A4E-F829-40CF-A461-E6CDF60A9DF4}" type="pres">
      <dgm:prSet presAssocID="{97F61D0B-C5CE-4A3B-8EE6-3762C7AB682E}" presName="node" presStyleLbl="node1" presStyleIdx="2" presStyleCnt="8">
        <dgm:presLayoutVars>
          <dgm:bulletEnabled val="1"/>
        </dgm:presLayoutVars>
      </dgm:prSet>
      <dgm:spPr/>
      <dgm:t>
        <a:bodyPr/>
        <a:lstStyle/>
        <a:p>
          <a:endParaRPr lang="ru-RU"/>
        </a:p>
      </dgm:t>
    </dgm:pt>
    <dgm:pt modelId="{88D5B2A6-4957-4D5D-8E9F-E664F4D76950}" type="pres">
      <dgm:prSet presAssocID="{336BC5EE-170F-4BB4-997F-42506C5D942D}" presName="sibTrans" presStyleLbl="sibTrans1D1" presStyleIdx="2" presStyleCnt="7"/>
      <dgm:spPr/>
      <dgm:t>
        <a:bodyPr/>
        <a:lstStyle/>
        <a:p>
          <a:endParaRPr lang="ru-RU"/>
        </a:p>
      </dgm:t>
    </dgm:pt>
    <dgm:pt modelId="{C903E4E5-D2FD-43DC-BEAC-430A1092898A}" type="pres">
      <dgm:prSet presAssocID="{336BC5EE-170F-4BB4-997F-42506C5D942D}" presName="connectorText" presStyleLbl="sibTrans1D1" presStyleIdx="2" presStyleCnt="7"/>
      <dgm:spPr/>
      <dgm:t>
        <a:bodyPr/>
        <a:lstStyle/>
        <a:p>
          <a:endParaRPr lang="ru-RU"/>
        </a:p>
      </dgm:t>
    </dgm:pt>
    <dgm:pt modelId="{7C620F7B-1A05-40C0-8BD1-10051E2884C2}" type="pres">
      <dgm:prSet presAssocID="{21719FC1-3E16-45B7-A6BA-F4BCD4106FB6}" presName="node" presStyleLbl="node1" presStyleIdx="3" presStyleCnt="8">
        <dgm:presLayoutVars>
          <dgm:bulletEnabled val="1"/>
        </dgm:presLayoutVars>
      </dgm:prSet>
      <dgm:spPr/>
      <dgm:t>
        <a:bodyPr/>
        <a:lstStyle/>
        <a:p>
          <a:endParaRPr lang="ru-RU"/>
        </a:p>
      </dgm:t>
    </dgm:pt>
    <dgm:pt modelId="{12ED9DFE-459D-496F-BE15-8F1B89DB07BA}" type="pres">
      <dgm:prSet presAssocID="{2C81382E-E730-47E6-8FB7-DD47A8C8720F}" presName="sibTrans" presStyleLbl="sibTrans1D1" presStyleIdx="3" presStyleCnt="7"/>
      <dgm:spPr/>
      <dgm:t>
        <a:bodyPr/>
        <a:lstStyle/>
        <a:p>
          <a:endParaRPr lang="ru-RU"/>
        </a:p>
      </dgm:t>
    </dgm:pt>
    <dgm:pt modelId="{06B7C2A6-B539-4302-B1C2-98A8A6B89A2B}" type="pres">
      <dgm:prSet presAssocID="{2C81382E-E730-47E6-8FB7-DD47A8C8720F}" presName="connectorText" presStyleLbl="sibTrans1D1" presStyleIdx="3" presStyleCnt="7"/>
      <dgm:spPr/>
      <dgm:t>
        <a:bodyPr/>
        <a:lstStyle/>
        <a:p>
          <a:endParaRPr lang="ru-RU"/>
        </a:p>
      </dgm:t>
    </dgm:pt>
    <dgm:pt modelId="{2677FAB4-AEA8-4F19-A984-727151C84C9E}" type="pres">
      <dgm:prSet presAssocID="{DDB5C236-5AAD-4648-9E83-78D6CF4E83C0}" presName="node" presStyleLbl="node1" presStyleIdx="4" presStyleCnt="8">
        <dgm:presLayoutVars>
          <dgm:bulletEnabled val="1"/>
        </dgm:presLayoutVars>
      </dgm:prSet>
      <dgm:spPr/>
      <dgm:t>
        <a:bodyPr/>
        <a:lstStyle/>
        <a:p>
          <a:endParaRPr lang="ru-RU"/>
        </a:p>
      </dgm:t>
    </dgm:pt>
    <dgm:pt modelId="{65BBA41E-CA51-45F9-B2E4-75057C1DABDA}" type="pres">
      <dgm:prSet presAssocID="{463A6734-9BD7-435D-9452-ABE6885D0D95}" presName="sibTrans" presStyleLbl="sibTrans1D1" presStyleIdx="4" presStyleCnt="7"/>
      <dgm:spPr/>
      <dgm:t>
        <a:bodyPr/>
        <a:lstStyle/>
        <a:p>
          <a:endParaRPr lang="ru-RU"/>
        </a:p>
      </dgm:t>
    </dgm:pt>
    <dgm:pt modelId="{0CE9A156-0F87-407A-A81D-5A29F390CCE1}" type="pres">
      <dgm:prSet presAssocID="{463A6734-9BD7-435D-9452-ABE6885D0D95}" presName="connectorText" presStyleLbl="sibTrans1D1" presStyleIdx="4" presStyleCnt="7"/>
      <dgm:spPr/>
      <dgm:t>
        <a:bodyPr/>
        <a:lstStyle/>
        <a:p>
          <a:endParaRPr lang="ru-RU"/>
        </a:p>
      </dgm:t>
    </dgm:pt>
    <dgm:pt modelId="{7A9731F0-CA14-47F1-B94C-25DFE124494A}" type="pres">
      <dgm:prSet presAssocID="{0D1924C4-F322-4B82-B6B3-CBBEAF4DD173}" presName="node" presStyleLbl="node1" presStyleIdx="5" presStyleCnt="8">
        <dgm:presLayoutVars>
          <dgm:bulletEnabled val="1"/>
        </dgm:presLayoutVars>
      </dgm:prSet>
      <dgm:spPr/>
      <dgm:t>
        <a:bodyPr/>
        <a:lstStyle/>
        <a:p>
          <a:endParaRPr lang="ru-RU"/>
        </a:p>
      </dgm:t>
    </dgm:pt>
    <dgm:pt modelId="{7661C892-6D37-4770-8940-DF2CD65AB032}" type="pres">
      <dgm:prSet presAssocID="{2823E38C-CF72-4A26-B344-94120FAC59BE}" presName="sibTrans" presStyleLbl="sibTrans1D1" presStyleIdx="5" presStyleCnt="7"/>
      <dgm:spPr/>
      <dgm:t>
        <a:bodyPr/>
        <a:lstStyle/>
        <a:p>
          <a:endParaRPr lang="ru-RU"/>
        </a:p>
      </dgm:t>
    </dgm:pt>
    <dgm:pt modelId="{4F013AD6-5479-41E3-8942-B7CC97FBC7A6}" type="pres">
      <dgm:prSet presAssocID="{2823E38C-CF72-4A26-B344-94120FAC59BE}" presName="connectorText" presStyleLbl="sibTrans1D1" presStyleIdx="5" presStyleCnt="7"/>
      <dgm:spPr/>
      <dgm:t>
        <a:bodyPr/>
        <a:lstStyle/>
        <a:p>
          <a:endParaRPr lang="ru-RU"/>
        </a:p>
      </dgm:t>
    </dgm:pt>
    <dgm:pt modelId="{A737E6F0-407D-4561-8EF8-04861F43D8B2}" type="pres">
      <dgm:prSet presAssocID="{AAA084CB-6813-4D67-9E79-F6401E1D9814}" presName="node" presStyleLbl="node1" presStyleIdx="6" presStyleCnt="8">
        <dgm:presLayoutVars>
          <dgm:bulletEnabled val="1"/>
        </dgm:presLayoutVars>
      </dgm:prSet>
      <dgm:spPr/>
      <dgm:t>
        <a:bodyPr/>
        <a:lstStyle/>
        <a:p>
          <a:endParaRPr lang="ru-RU"/>
        </a:p>
      </dgm:t>
    </dgm:pt>
    <dgm:pt modelId="{719162CA-69F6-4B4C-BFEB-1AFE403DFF86}" type="pres">
      <dgm:prSet presAssocID="{5200AF64-F0AE-45A2-8868-A05EE6367A8D}" presName="sibTrans" presStyleLbl="sibTrans1D1" presStyleIdx="6" presStyleCnt="7"/>
      <dgm:spPr/>
      <dgm:t>
        <a:bodyPr/>
        <a:lstStyle/>
        <a:p>
          <a:endParaRPr lang="ru-RU"/>
        </a:p>
      </dgm:t>
    </dgm:pt>
    <dgm:pt modelId="{BDC49898-9A42-4D73-BD6C-26EEEC10FC5A}" type="pres">
      <dgm:prSet presAssocID="{5200AF64-F0AE-45A2-8868-A05EE6367A8D}" presName="connectorText" presStyleLbl="sibTrans1D1" presStyleIdx="6" presStyleCnt="7"/>
      <dgm:spPr/>
      <dgm:t>
        <a:bodyPr/>
        <a:lstStyle/>
        <a:p>
          <a:endParaRPr lang="ru-RU"/>
        </a:p>
      </dgm:t>
    </dgm:pt>
    <dgm:pt modelId="{61E68784-FEB9-491C-B273-DEE41ADE5B60}" type="pres">
      <dgm:prSet presAssocID="{A73FACB5-0C3E-49D3-BF18-0543A470B770}" presName="node" presStyleLbl="node1" presStyleIdx="7" presStyleCnt="8">
        <dgm:presLayoutVars>
          <dgm:bulletEnabled val="1"/>
        </dgm:presLayoutVars>
      </dgm:prSet>
      <dgm:spPr/>
      <dgm:t>
        <a:bodyPr/>
        <a:lstStyle/>
        <a:p>
          <a:endParaRPr lang="ru-RU"/>
        </a:p>
      </dgm:t>
    </dgm:pt>
  </dgm:ptLst>
  <dgm:cxnLst>
    <dgm:cxn modelId="{8AFFCDA6-0995-4BAD-9106-359DF96A7B28}" type="presOf" srcId="{A73FACB5-0C3E-49D3-BF18-0543A470B770}" destId="{61E68784-FEB9-491C-B273-DEE41ADE5B60}" srcOrd="0" destOrd="0" presId="urn:microsoft.com/office/officeart/2005/8/layout/bProcess3"/>
    <dgm:cxn modelId="{9EFF0A96-0A4A-45D8-A3C2-B3DF444AF9D0}" type="presOf" srcId="{4F09FA44-7F01-45DE-B12D-FBDF0BC5A50A}" destId="{D6650889-C0BE-4E7C-B34A-90CDA396649A}" srcOrd="1" destOrd="0" presId="urn:microsoft.com/office/officeart/2005/8/layout/bProcess3"/>
    <dgm:cxn modelId="{9FFDC246-C9D8-45DB-97B1-BBBB6AAC134A}" srcId="{1D5318D8-53EF-4604-8CF6-19C8CCCC4EA0}" destId="{21719FC1-3E16-45B7-A6BA-F4BCD4106FB6}" srcOrd="3" destOrd="0" parTransId="{1428D603-8267-4DA7-855C-CC3A662CAE9A}" sibTransId="{2C81382E-E730-47E6-8FB7-DD47A8C8720F}"/>
    <dgm:cxn modelId="{D7097A9C-B81B-4765-8F75-D19AC847AA00}" type="presOf" srcId="{336BC5EE-170F-4BB4-997F-42506C5D942D}" destId="{C903E4E5-D2FD-43DC-BEAC-430A1092898A}" srcOrd="1" destOrd="0" presId="urn:microsoft.com/office/officeart/2005/8/layout/bProcess3"/>
    <dgm:cxn modelId="{70AEAFA2-69CA-4C4E-A975-57BB7FA314CC}" type="presOf" srcId="{85916E67-E6CF-4429-B992-7E98A2566E47}" destId="{E172DF94-0993-4D22-97F1-2303DB31E23D}" srcOrd="1" destOrd="0" presId="urn:microsoft.com/office/officeart/2005/8/layout/bProcess3"/>
    <dgm:cxn modelId="{B5D7F34D-EDF7-43C4-AA3C-7E16C99C7250}" type="presOf" srcId="{2C81382E-E730-47E6-8FB7-DD47A8C8720F}" destId="{12ED9DFE-459D-496F-BE15-8F1B89DB07BA}" srcOrd="0" destOrd="0" presId="urn:microsoft.com/office/officeart/2005/8/layout/bProcess3"/>
    <dgm:cxn modelId="{A0F31218-4BCE-4824-B81F-5021B336F16E}" type="presOf" srcId="{DDB5C236-5AAD-4648-9E83-78D6CF4E83C0}" destId="{2677FAB4-AEA8-4F19-A984-727151C84C9E}" srcOrd="0" destOrd="0" presId="urn:microsoft.com/office/officeart/2005/8/layout/bProcess3"/>
    <dgm:cxn modelId="{E1BDC597-C7B6-43B5-AB4E-D78D1DDC6928}" type="presOf" srcId="{2823E38C-CF72-4A26-B344-94120FAC59BE}" destId="{4F013AD6-5479-41E3-8942-B7CC97FBC7A6}" srcOrd="1" destOrd="0" presId="urn:microsoft.com/office/officeart/2005/8/layout/bProcess3"/>
    <dgm:cxn modelId="{9AF670E3-C688-460E-B5BF-2D573FF7E251}" srcId="{1D5318D8-53EF-4604-8CF6-19C8CCCC4EA0}" destId="{D3063EB2-A728-4741-B1DB-879BE779A9B7}" srcOrd="0" destOrd="0" parTransId="{AEFEAC97-5686-424E-BBB3-03133D694A36}" sibTransId="{4F09FA44-7F01-45DE-B12D-FBDF0BC5A50A}"/>
    <dgm:cxn modelId="{D77F00EB-887D-4EC7-9910-A9209FD8A6AA}" type="presOf" srcId="{D3063EB2-A728-4741-B1DB-879BE779A9B7}" destId="{9E3199B6-A952-4A04-9B49-54C65449FDE2}" srcOrd="0" destOrd="0" presId="urn:microsoft.com/office/officeart/2005/8/layout/bProcess3"/>
    <dgm:cxn modelId="{1D7F05E6-0A51-4102-AF5E-B85F499D8BE8}" type="presOf" srcId="{4F09FA44-7F01-45DE-B12D-FBDF0BC5A50A}" destId="{4BAE86A8-98E2-47A1-9158-398AF5091305}" srcOrd="0" destOrd="0" presId="urn:microsoft.com/office/officeart/2005/8/layout/bProcess3"/>
    <dgm:cxn modelId="{8D348A65-49E9-465C-A5C3-CB4649F4D86D}" type="presOf" srcId="{1D5318D8-53EF-4604-8CF6-19C8CCCC4EA0}" destId="{AE623921-3F57-4BB0-9DAF-2438F88C1372}" srcOrd="0" destOrd="0" presId="urn:microsoft.com/office/officeart/2005/8/layout/bProcess3"/>
    <dgm:cxn modelId="{973B6F60-9CB9-4D2E-89CC-F944CE267EC7}" srcId="{1D5318D8-53EF-4604-8CF6-19C8CCCC4EA0}" destId="{0D313B0F-DFD1-49F4-965C-5C48F17DE653}" srcOrd="1" destOrd="0" parTransId="{475701C6-53C2-4D42-8CFD-D65035CCF09F}" sibTransId="{85916E67-E6CF-4429-B992-7E98A2566E47}"/>
    <dgm:cxn modelId="{E4C7D76F-0732-4433-B052-543831B3120C}" type="presOf" srcId="{5200AF64-F0AE-45A2-8868-A05EE6367A8D}" destId="{719162CA-69F6-4B4C-BFEB-1AFE403DFF86}" srcOrd="0" destOrd="0" presId="urn:microsoft.com/office/officeart/2005/8/layout/bProcess3"/>
    <dgm:cxn modelId="{292838EE-A59E-48FD-8890-5465C9AEA7B3}" type="presOf" srcId="{85916E67-E6CF-4429-B992-7E98A2566E47}" destId="{2D3FDA0C-8C28-447A-9CCF-86B8EF167A51}" srcOrd="0" destOrd="0" presId="urn:microsoft.com/office/officeart/2005/8/layout/bProcess3"/>
    <dgm:cxn modelId="{0A992B7E-0062-443C-92A2-2107B44EACA6}" type="presOf" srcId="{0D1924C4-F322-4B82-B6B3-CBBEAF4DD173}" destId="{7A9731F0-CA14-47F1-B94C-25DFE124494A}" srcOrd="0" destOrd="0" presId="urn:microsoft.com/office/officeart/2005/8/layout/bProcess3"/>
    <dgm:cxn modelId="{EC0989A5-76CF-4F7C-80A4-A27A5534C91A}" srcId="{1D5318D8-53EF-4604-8CF6-19C8CCCC4EA0}" destId="{A73FACB5-0C3E-49D3-BF18-0543A470B770}" srcOrd="7" destOrd="0" parTransId="{33CD3EA7-1285-468F-AC96-AE163401EE25}" sibTransId="{C3FDE0CD-5956-491D-9AB5-D949DC7C4197}"/>
    <dgm:cxn modelId="{FBFA0849-8C7B-4BBE-9630-4F920251F7CA}" srcId="{1D5318D8-53EF-4604-8CF6-19C8CCCC4EA0}" destId="{DDB5C236-5AAD-4648-9E83-78D6CF4E83C0}" srcOrd="4" destOrd="0" parTransId="{B601E7FC-D0E8-4067-A2D5-677F5C6C4007}" sibTransId="{463A6734-9BD7-435D-9452-ABE6885D0D95}"/>
    <dgm:cxn modelId="{77949613-B226-4C2A-8592-D57D2E0D758D}" type="presOf" srcId="{2C81382E-E730-47E6-8FB7-DD47A8C8720F}" destId="{06B7C2A6-B539-4302-B1C2-98A8A6B89A2B}" srcOrd="1" destOrd="0" presId="urn:microsoft.com/office/officeart/2005/8/layout/bProcess3"/>
    <dgm:cxn modelId="{A7D7C76F-DF2B-46FE-A736-A414A9DC880C}" type="presOf" srcId="{97F61D0B-C5CE-4A3B-8EE6-3762C7AB682E}" destId="{D9D94A4E-F829-40CF-A461-E6CDF60A9DF4}" srcOrd="0" destOrd="0" presId="urn:microsoft.com/office/officeart/2005/8/layout/bProcess3"/>
    <dgm:cxn modelId="{E6ACA7A5-6ED8-496A-9E54-FCEECE99996F}" type="presOf" srcId="{0D313B0F-DFD1-49F4-965C-5C48F17DE653}" destId="{22B9AE56-44D4-4174-89A1-23EFF841E2FE}" srcOrd="0" destOrd="0" presId="urn:microsoft.com/office/officeart/2005/8/layout/bProcess3"/>
    <dgm:cxn modelId="{15F1F662-F858-45A7-9868-681D51C2B076}" srcId="{1D5318D8-53EF-4604-8CF6-19C8CCCC4EA0}" destId="{AAA084CB-6813-4D67-9E79-F6401E1D9814}" srcOrd="6" destOrd="0" parTransId="{0C1030ED-DFB1-4B54-949D-92D165CC90C7}" sibTransId="{5200AF64-F0AE-45A2-8868-A05EE6367A8D}"/>
    <dgm:cxn modelId="{7FD9BC8A-8BB3-4F79-A104-7B098F2D4FCA}" type="presOf" srcId="{21719FC1-3E16-45B7-A6BA-F4BCD4106FB6}" destId="{7C620F7B-1A05-40C0-8BD1-10051E2884C2}" srcOrd="0" destOrd="0" presId="urn:microsoft.com/office/officeart/2005/8/layout/bProcess3"/>
    <dgm:cxn modelId="{14212F6C-1DC6-49B7-82AF-FCB398D7CD21}" srcId="{1D5318D8-53EF-4604-8CF6-19C8CCCC4EA0}" destId="{0D1924C4-F322-4B82-B6B3-CBBEAF4DD173}" srcOrd="5" destOrd="0" parTransId="{69AA7F68-4259-4EC1-A3DF-2A661E184460}" sibTransId="{2823E38C-CF72-4A26-B344-94120FAC59BE}"/>
    <dgm:cxn modelId="{49DA2AB4-98F9-40A9-9A1D-6C4D23E5C136}" type="presOf" srcId="{463A6734-9BD7-435D-9452-ABE6885D0D95}" destId="{0CE9A156-0F87-407A-A81D-5A29F390CCE1}" srcOrd="1" destOrd="0" presId="urn:microsoft.com/office/officeart/2005/8/layout/bProcess3"/>
    <dgm:cxn modelId="{C3C5845C-86B9-4651-AD2C-7ED574E1FC84}" srcId="{1D5318D8-53EF-4604-8CF6-19C8CCCC4EA0}" destId="{97F61D0B-C5CE-4A3B-8EE6-3762C7AB682E}" srcOrd="2" destOrd="0" parTransId="{FBE99290-8FEF-4719-BD8B-4BE6C49FE14D}" sibTransId="{336BC5EE-170F-4BB4-997F-42506C5D942D}"/>
    <dgm:cxn modelId="{26B68EDF-258B-4021-B068-4B302326C523}" type="presOf" srcId="{2823E38C-CF72-4A26-B344-94120FAC59BE}" destId="{7661C892-6D37-4770-8940-DF2CD65AB032}" srcOrd="0" destOrd="0" presId="urn:microsoft.com/office/officeart/2005/8/layout/bProcess3"/>
    <dgm:cxn modelId="{5C163695-D831-4017-9AF0-566B8C10AD9A}" type="presOf" srcId="{336BC5EE-170F-4BB4-997F-42506C5D942D}" destId="{88D5B2A6-4957-4D5D-8E9F-E664F4D76950}" srcOrd="0" destOrd="0" presId="urn:microsoft.com/office/officeart/2005/8/layout/bProcess3"/>
    <dgm:cxn modelId="{AF138380-9B2C-40C8-9137-A20618F1B3C1}" type="presOf" srcId="{5200AF64-F0AE-45A2-8868-A05EE6367A8D}" destId="{BDC49898-9A42-4D73-BD6C-26EEEC10FC5A}" srcOrd="1" destOrd="0" presId="urn:microsoft.com/office/officeart/2005/8/layout/bProcess3"/>
    <dgm:cxn modelId="{AF191A51-4120-4F6B-B5F4-A711B6551959}" type="presOf" srcId="{AAA084CB-6813-4D67-9E79-F6401E1D9814}" destId="{A737E6F0-407D-4561-8EF8-04861F43D8B2}" srcOrd="0" destOrd="0" presId="urn:microsoft.com/office/officeart/2005/8/layout/bProcess3"/>
    <dgm:cxn modelId="{3E3F2485-0E76-4DD5-A218-0C5D2A0883BF}" type="presOf" srcId="{463A6734-9BD7-435D-9452-ABE6885D0D95}" destId="{65BBA41E-CA51-45F9-B2E4-75057C1DABDA}" srcOrd="0" destOrd="0" presId="urn:microsoft.com/office/officeart/2005/8/layout/bProcess3"/>
    <dgm:cxn modelId="{7F1065BB-66C6-41CA-9A7E-117CCCB2599D}" type="presParOf" srcId="{AE623921-3F57-4BB0-9DAF-2438F88C1372}" destId="{9E3199B6-A952-4A04-9B49-54C65449FDE2}" srcOrd="0" destOrd="0" presId="urn:microsoft.com/office/officeart/2005/8/layout/bProcess3"/>
    <dgm:cxn modelId="{E8E5B77B-060F-4F06-9F02-A652DA3EB010}" type="presParOf" srcId="{AE623921-3F57-4BB0-9DAF-2438F88C1372}" destId="{4BAE86A8-98E2-47A1-9158-398AF5091305}" srcOrd="1" destOrd="0" presId="urn:microsoft.com/office/officeart/2005/8/layout/bProcess3"/>
    <dgm:cxn modelId="{D885F777-EB93-45A2-B877-9A7401A29983}" type="presParOf" srcId="{4BAE86A8-98E2-47A1-9158-398AF5091305}" destId="{D6650889-C0BE-4E7C-B34A-90CDA396649A}" srcOrd="0" destOrd="0" presId="urn:microsoft.com/office/officeart/2005/8/layout/bProcess3"/>
    <dgm:cxn modelId="{06574505-F59D-4E29-843F-3B50D0A644FE}" type="presParOf" srcId="{AE623921-3F57-4BB0-9DAF-2438F88C1372}" destId="{22B9AE56-44D4-4174-89A1-23EFF841E2FE}" srcOrd="2" destOrd="0" presId="urn:microsoft.com/office/officeart/2005/8/layout/bProcess3"/>
    <dgm:cxn modelId="{94D0F356-F00B-429A-8C35-4EF15B4C9A86}" type="presParOf" srcId="{AE623921-3F57-4BB0-9DAF-2438F88C1372}" destId="{2D3FDA0C-8C28-447A-9CCF-86B8EF167A51}" srcOrd="3" destOrd="0" presId="urn:microsoft.com/office/officeart/2005/8/layout/bProcess3"/>
    <dgm:cxn modelId="{9756DF5A-13CD-424F-995F-2F886351E4C7}" type="presParOf" srcId="{2D3FDA0C-8C28-447A-9CCF-86B8EF167A51}" destId="{E172DF94-0993-4D22-97F1-2303DB31E23D}" srcOrd="0" destOrd="0" presId="urn:microsoft.com/office/officeart/2005/8/layout/bProcess3"/>
    <dgm:cxn modelId="{36F46240-E426-4410-AA80-7EB01D1A8935}" type="presParOf" srcId="{AE623921-3F57-4BB0-9DAF-2438F88C1372}" destId="{D9D94A4E-F829-40CF-A461-E6CDF60A9DF4}" srcOrd="4" destOrd="0" presId="urn:microsoft.com/office/officeart/2005/8/layout/bProcess3"/>
    <dgm:cxn modelId="{440846FC-F7CF-400B-B727-EA2E7FAC2DF8}" type="presParOf" srcId="{AE623921-3F57-4BB0-9DAF-2438F88C1372}" destId="{88D5B2A6-4957-4D5D-8E9F-E664F4D76950}" srcOrd="5" destOrd="0" presId="urn:microsoft.com/office/officeart/2005/8/layout/bProcess3"/>
    <dgm:cxn modelId="{AB4DBC86-0928-4B5C-8929-2355653B2A25}" type="presParOf" srcId="{88D5B2A6-4957-4D5D-8E9F-E664F4D76950}" destId="{C903E4E5-D2FD-43DC-BEAC-430A1092898A}" srcOrd="0" destOrd="0" presId="urn:microsoft.com/office/officeart/2005/8/layout/bProcess3"/>
    <dgm:cxn modelId="{1AC5CAE5-1422-4697-8259-C08E3C1D82AE}" type="presParOf" srcId="{AE623921-3F57-4BB0-9DAF-2438F88C1372}" destId="{7C620F7B-1A05-40C0-8BD1-10051E2884C2}" srcOrd="6" destOrd="0" presId="urn:microsoft.com/office/officeart/2005/8/layout/bProcess3"/>
    <dgm:cxn modelId="{DFF6ED97-6CE6-4269-97DC-D8F1C005E922}" type="presParOf" srcId="{AE623921-3F57-4BB0-9DAF-2438F88C1372}" destId="{12ED9DFE-459D-496F-BE15-8F1B89DB07BA}" srcOrd="7" destOrd="0" presId="urn:microsoft.com/office/officeart/2005/8/layout/bProcess3"/>
    <dgm:cxn modelId="{6F6DF6F8-530E-4FB4-BA25-716D336F8B84}" type="presParOf" srcId="{12ED9DFE-459D-496F-BE15-8F1B89DB07BA}" destId="{06B7C2A6-B539-4302-B1C2-98A8A6B89A2B}" srcOrd="0" destOrd="0" presId="urn:microsoft.com/office/officeart/2005/8/layout/bProcess3"/>
    <dgm:cxn modelId="{C9C0220D-47AB-4763-920C-1F1F22E38471}" type="presParOf" srcId="{AE623921-3F57-4BB0-9DAF-2438F88C1372}" destId="{2677FAB4-AEA8-4F19-A984-727151C84C9E}" srcOrd="8" destOrd="0" presId="urn:microsoft.com/office/officeart/2005/8/layout/bProcess3"/>
    <dgm:cxn modelId="{7F57DD6C-9BC4-4FE3-9D7D-54F0253AC74A}" type="presParOf" srcId="{AE623921-3F57-4BB0-9DAF-2438F88C1372}" destId="{65BBA41E-CA51-45F9-B2E4-75057C1DABDA}" srcOrd="9" destOrd="0" presId="urn:microsoft.com/office/officeart/2005/8/layout/bProcess3"/>
    <dgm:cxn modelId="{3EF3DDE1-82C4-4B00-943A-47222527209D}" type="presParOf" srcId="{65BBA41E-CA51-45F9-B2E4-75057C1DABDA}" destId="{0CE9A156-0F87-407A-A81D-5A29F390CCE1}" srcOrd="0" destOrd="0" presId="urn:microsoft.com/office/officeart/2005/8/layout/bProcess3"/>
    <dgm:cxn modelId="{CD5E657E-D5C4-49D8-BD87-7C5D2E85D4E7}" type="presParOf" srcId="{AE623921-3F57-4BB0-9DAF-2438F88C1372}" destId="{7A9731F0-CA14-47F1-B94C-25DFE124494A}" srcOrd="10" destOrd="0" presId="urn:microsoft.com/office/officeart/2005/8/layout/bProcess3"/>
    <dgm:cxn modelId="{40878C94-9854-494F-A0F3-277D38EDED52}" type="presParOf" srcId="{AE623921-3F57-4BB0-9DAF-2438F88C1372}" destId="{7661C892-6D37-4770-8940-DF2CD65AB032}" srcOrd="11" destOrd="0" presId="urn:microsoft.com/office/officeart/2005/8/layout/bProcess3"/>
    <dgm:cxn modelId="{1F0A8315-7575-419A-97A7-E7CE1EADED71}" type="presParOf" srcId="{7661C892-6D37-4770-8940-DF2CD65AB032}" destId="{4F013AD6-5479-41E3-8942-B7CC97FBC7A6}" srcOrd="0" destOrd="0" presId="urn:microsoft.com/office/officeart/2005/8/layout/bProcess3"/>
    <dgm:cxn modelId="{043B495C-7BCA-487F-A0D4-9DA2797B0A17}" type="presParOf" srcId="{AE623921-3F57-4BB0-9DAF-2438F88C1372}" destId="{A737E6F0-407D-4561-8EF8-04861F43D8B2}" srcOrd="12" destOrd="0" presId="urn:microsoft.com/office/officeart/2005/8/layout/bProcess3"/>
    <dgm:cxn modelId="{141327F9-5742-41A6-8CC5-13C1A2938DF3}" type="presParOf" srcId="{AE623921-3F57-4BB0-9DAF-2438F88C1372}" destId="{719162CA-69F6-4B4C-BFEB-1AFE403DFF86}" srcOrd="13" destOrd="0" presId="urn:microsoft.com/office/officeart/2005/8/layout/bProcess3"/>
    <dgm:cxn modelId="{178E4240-44F3-40B4-B217-468D735AECAD}" type="presParOf" srcId="{719162CA-69F6-4B4C-BFEB-1AFE403DFF86}" destId="{BDC49898-9A42-4D73-BD6C-26EEEC10FC5A}" srcOrd="0" destOrd="0" presId="urn:microsoft.com/office/officeart/2005/8/layout/bProcess3"/>
    <dgm:cxn modelId="{4D6FA634-16B8-4F95-96AD-2077A5773F30}" type="presParOf" srcId="{AE623921-3F57-4BB0-9DAF-2438F88C1372}" destId="{61E68784-FEB9-491C-B273-DEE41ADE5B60}"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9E4F463-FE67-4BF0-91B2-190D70252D28}" type="doc">
      <dgm:prSet loTypeId="urn:microsoft.com/office/officeart/2009/3/layout/StepUpProcess" loCatId="process" qsTypeId="urn:microsoft.com/office/officeart/2005/8/quickstyle/simple2" qsCatId="simple" csTypeId="urn:microsoft.com/office/officeart/2005/8/colors/accent1_2" csCatId="accent1" phldr="1"/>
      <dgm:spPr/>
      <dgm:t>
        <a:bodyPr/>
        <a:lstStyle/>
        <a:p>
          <a:endParaRPr lang="ru-RU"/>
        </a:p>
      </dgm:t>
    </dgm:pt>
    <dgm:pt modelId="{4BC836A3-EE33-4347-9A03-D0707004C9BC}">
      <dgm:prSet/>
      <dgm:spPr/>
      <dgm:t>
        <a:bodyPr/>
        <a:lstStyle/>
        <a:p>
          <a:pPr rtl="0"/>
          <a:r>
            <a:rPr lang="uk-UA" smtClean="0"/>
            <a:t>застосовувалось різне лікування</a:t>
          </a:r>
          <a:endParaRPr lang="uk-UA"/>
        </a:p>
      </dgm:t>
    </dgm:pt>
    <dgm:pt modelId="{73E60BFC-EE1C-437B-864C-B464ED6E9068}" type="parTrans" cxnId="{F3AB4E80-8F64-4FFD-AEA8-8D2BDE61B766}">
      <dgm:prSet/>
      <dgm:spPr/>
      <dgm:t>
        <a:bodyPr/>
        <a:lstStyle/>
        <a:p>
          <a:endParaRPr lang="ru-RU"/>
        </a:p>
      </dgm:t>
    </dgm:pt>
    <dgm:pt modelId="{630F20C4-7B95-4654-BB29-A2075FB4B345}" type="sibTrans" cxnId="{F3AB4E80-8F64-4FFD-AEA8-8D2BDE61B766}">
      <dgm:prSet/>
      <dgm:spPr/>
      <dgm:t>
        <a:bodyPr/>
        <a:lstStyle/>
        <a:p>
          <a:endParaRPr lang="ru-RU"/>
        </a:p>
      </dgm:t>
    </dgm:pt>
    <dgm:pt modelId="{86036376-45B0-45AF-A761-DC2A8D472D26}">
      <dgm:prSet/>
      <dgm:spPr/>
      <dgm:t>
        <a:bodyPr/>
        <a:lstStyle/>
        <a:p>
          <a:pPr rtl="0"/>
          <a:r>
            <a:rPr lang="uk-UA" smtClean="0"/>
            <a:t>оцінювались непорівнювані клінічні результати</a:t>
          </a:r>
          <a:endParaRPr lang="uk-UA"/>
        </a:p>
      </dgm:t>
    </dgm:pt>
    <dgm:pt modelId="{033D74C7-F114-4C6E-9F0D-3F5DFBBF2EBA}" type="parTrans" cxnId="{09782DA0-F37F-4BC9-8D33-431C9A3BC2DE}">
      <dgm:prSet/>
      <dgm:spPr/>
      <dgm:t>
        <a:bodyPr/>
        <a:lstStyle/>
        <a:p>
          <a:endParaRPr lang="ru-RU"/>
        </a:p>
      </dgm:t>
    </dgm:pt>
    <dgm:pt modelId="{7FFBC122-B8AD-48F6-8929-D5AC9B6D6E57}" type="sibTrans" cxnId="{09782DA0-F37F-4BC9-8D33-431C9A3BC2DE}">
      <dgm:prSet/>
      <dgm:spPr/>
      <dgm:t>
        <a:bodyPr/>
        <a:lstStyle/>
        <a:p>
          <a:endParaRPr lang="ru-RU"/>
        </a:p>
      </dgm:t>
    </dgm:pt>
    <dgm:pt modelId="{35774265-620A-429B-BA9B-CA19804DC805}">
      <dgm:prSet/>
      <dgm:spPr/>
      <dgm:t>
        <a:bodyPr/>
        <a:lstStyle/>
        <a:p>
          <a:pPr rtl="0"/>
          <a:r>
            <a:rPr lang="uk-UA" smtClean="0"/>
            <a:t>суттєво   розрізнялась   структура   їх   проведення   (наприклад,   дані популяційних  досліджень  неможна  об’єднати  з  даними,  отриманими  в умовах стаціонару).</a:t>
          </a:r>
          <a:endParaRPr lang="uk-UA"/>
        </a:p>
      </dgm:t>
    </dgm:pt>
    <dgm:pt modelId="{4E2114E7-2CA7-4EDD-8845-41353F7A23D2}" type="parTrans" cxnId="{DA67EE52-37CB-419D-80E0-BC798499FE87}">
      <dgm:prSet/>
      <dgm:spPr/>
      <dgm:t>
        <a:bodyPr/>
        <a:lstStyle/>
        <a:p>
          <a:endParaRPr lang="ru-RU"/>
        </a:p>
      </dgm:t>
    </dgm:pt>
    <dgm:pt modelId="{C3A908E3-25AD-47FD-A0D3-F3BF49E1417F}" type="sibTrans" cxnId="{DA67EE52-37CB-419D-80E0-BC798499FE87}">
      <dgm:prSet/>
      <dgm:spPr/>
      <dgm:t>
        <a:bodyPr/>
        <a:lstStyle/>
        <a:p>
          <a:endParaRPr lang="ru-RU"/>
        </a:p>
      </dgm:t>
    </dgm:pt>
    <dgm:pt modelId="{780A341D-1193-4567-BD16-BB2A7BF0E7BB}">
      <dgm:prSet/>
      <dgm:spPr/>
      <dgm:t>
        <a:bodyPr/>
        <a:lstStyle/>
        <a:p>
          <a:pPr rtl="0"/>
          <a:r>
            <a:rPr lang="uk-UA" dirty="0" smtClean="0"/>
            <a:t>У  всіх оригінальних дослідженнях повинні буть наведені відомості про прогностичні фактори</a:t>
          </a:r>
          <a:endParaRPr lang="uk-UA" dirty="0"/>
        </a:p>
      </dgm:t>
    </dgm:pt>
    <dgm:pt modelId="{6F491631-7E8F-4A97-8CA5-33FA3317B634}" type="parTrans" cxnId="{612D20B1-AA4B-4352-B236-471B50A035CB}">
      <dgm:prSet/>
      <dgm:spPr/>
      <dgm:t>
        <a:bodyPr/>
        <a:lstStyle/>
        <a:p>
          <a:endParaRPr lang="ru-RU"/>
        </a:p>
      </dgm:t>
    </dgm:pt>
    <dgm:pt modelId="{25BBB8F6-7DBA-4A55-8E49-47AD75A94F61}" type="sibTrans" cxnId="{612D20B1-AA4B-4352-B236-471B50A035CB}">
      <dgm:prSet/>
      <dgm:spPr/>
      <dgm:t>
        <a:bodyPr/>
        <a:lstStyle/>
        <a:p>
          <a:endParaRPr lang="ru-RU"/>
        </a:p>
      </dgm:t>
    </dgm:pt>
    <dgm:pt modelId="{FE0B2F14-3D6D-453E-A2A1-7F37704CD178}" type="pres">
      <dgm:prSet presAssocID="{29E4F463-FE67-4BF0-91B2-190D70252D28}" presName="rootnode" presStyleCnt="0">
        <dgm:presLayoutVars>
          <dgm:chMax/>
          <dgm:chPref/>
          <dgm:dir/>
          <dgm:animLvl val="lvl"/>
        </dgm:presLayoutVars>
      </dgm:prSet>
      <dgm:spPr/>
      <dgm:t>
        <a:bodyPr/>
        <a:lstStyle/>
        <a:p>
          <a:endParaRPr lang="ru-RU"/>
        </a:p>
      </dgm:t>
    </dgm:pt>
    <dgm:pt modelId="{30B23D2E-456E-479E-8CD3-4C0641310F21}" type="pres">
      <dgm:prSet presAssocID="{4BC836A3-EE33-4347-9A03-D0707004C9BC}" presName="composite" presStyleCnt="0"/>
      <dgm:spPr/>
    </dgm:pt>
    <dgm:pt modelId="{0B9BEA16-C089-47FA-ACB4-BFA3F9E4BD04}" type="pres">
      <dgm:prSet presAssocID="{4BC836A3-EE33-4347-9A03-D0707004C9BC}" presName="LShape" presStyleLbl="alignNode1" presStyleIdx="0" presStyleCnt="7"/>
      <dgm:spPr/>
    </dgm:pt>
    <dgm:pt modelId="{A413B7E0-C371-4FE2-91F6-DF94541742C7}" type="pres">
      <dgm:prSet presAssocID="{4BC836A3-EE33-4347-9A03-D0707004C9BC}" presName="ParentText" presStyleLbl="revTx" presStyleIdx="0" presStyleCnt="4">
        <dgm:presLayoutVars>
          <dgm:chMax val="0"/>
          <dgm:chPref val="0"/>
          <dgm:bulletEnabled val="1"/>
        </dgm:presLayoutVars>
      </dgm:prSet>
      <dgm:spPr/>
      <dgm:t>
        <a:bodyPr/>
        <a:lstStyle/>
        <a:p>
          <a:endParaRPr lang="ru-RU"/>
        </a:p>
      </dgm:t>
    </dgm:pt>
    <dgm:pt modelId="{C3645DF1-9FD1-47DF-A619-9A6C0E6EAA5D}" type="pres">
      <dgm:prSet presAssocID="{4BC836A3-EE33-4347-9A03-D0707004C9BC}" presName="Triangle" presStyleLbl="alignNode1" presStyleIdx="1" presStyleCnt="7"/>
      <dgm:spPr/>
    </dgm:pt>
    <dgm:pt modelId="{AA9426DD-B807-48BD-A0D0-EFED7312E05C}" type="pres">
      <dgm:prSet presAssocID="{630F20C4-7B95-4654-BB29-A2075FB4B345}" presName="sibTrans" presStyleCnt="0"/>
      <dgm:spPr/>
    </dgm:pt>
    <dgm:pt modelId="{D841FC23-7544-4301-8C5D-C58BC7A33B3C}" type="pres">
      <dgm:prSet presAssocID="{630F20C4-7B95-4654-BB29-A2075FB4B345}" presName="space" presStyleCnt="0"/>
      <dgm:spPr/>
    </dgm:pt>
    <dgm:pt modelId="{0490FEC6-5E5E-4C30-B4B1-19643DD69410}" type="pres">
      <dgm:prSet presAssocID="{86036376-45B0-45AF-A761-DC2A8D472D26}" presName="composite" presStyleCnt="0"/>
      <dgm:spPr/>
    </dgm:pt>
    <dgm:pt modelId="{0EBAEB04-4CC7-47F2-9434-984A7EA300DE}" type="pres">
      <dgm:prSet presAssocID="{86036376-45B0-45AF-A761-DC2A8D472D26}" presName="LShape" presStyleLbl="alignNode1" presStyleIdx="2" presStyleCnt="7"/>
      <dgm:spPr/>
    </dgm:pt>
    <dgm:pt modelId="{F05F2273-B26E-4763-B768-DBAAAB8BE51D}" type="pres">
      <dgm:prSet presAssocID="{86036376-45B0-45AF-A761-DC2A8D472D26}" presName="ParentText" presStyleLbl="revTx" presStyleIdx="1" presStyleCnt="4">
        <dgm:presLayoutVars>
          <dgm:chMax val="0"/>
          <dgm:chPref val="0"/>
          <dgm:bulletEnabled val="1"/>
        </dgm:presLayoutVars>
      </dgm:prSet>
      <dgm:spPr/>
      <dgm:t>
        <a:bodyPr/>
        <a:lstStyle/>
        <a:p>
          <a:endParaRPr lang="ru-RU"/>
        </a:p>
      </dgm:t>
    </dgm:pt>
    <dgm:pt modelId="{CF093E34-2215-4FD4-93D4-CF0CF6C3ADB0}" type="pres">
      <dgm:prSet presAssocID="{86036376-45B0-45AF-A761-DC2A8D472D26}" presName="Triangle" presStyleLbl="alignNode1" presStyleIdx="3" presStyleCnt="7"/>
      <dgm:spPr/>
    </dgm:pt>
    <dgm:pt modelId="{EBDE07E4-F944-4A4E-A2F4-C53CAD857AD7}" type="pres">
      <dgm:prSet presAssocID="{7FFBC122-B8AD-48F6-8929-D5AC9B6D6E57}" presName="sibTrans" presStyleCnt="0"/>
      <dgm:spPr/>
    </dgm:pt>
    <dgm:pt modelId="{9F987408-821B-472C-B338-98F256462683}" type="pres">
      <dgm:prSet presAssocID="{7FFBC122-B8AD-48F6-8929-D5AC9B6D6E57}" presName="space" presStyleCnt="0"/>
      <dgm:spPr/>
    </dgm:pt>
    <dgm:pt modelId="{73C3E278-4AA1-481F-860C-C8A605F61997}" type="pres">
      <dgm:prSet presAssocID="{35774265-620A-429B-BA9B-CA19804DC805}" presName="composite" presStyleCnt="0"/>
      <dgm:spPr/>
    </dgm:pt>
    <dgm:pt modelId="{8DE1BE79-3F4D-41B1-923E-F71113A5B057}" type="pres">
      <dgm:prSet presAssocID="{35774265-620A-429B-BA9B-CA19804DC805}" presName="LShape" presStyleLbl="alignNode1" presStyleIdx="4" presStyleCnt="7"/>
      <dgm:spPr/>
    </dgm:pt>
    <dgm:pt modelId="{295CAF81-0291-4CE9-BB9E-F5D36C3EB87B}" type="pres">
      <dgm:prSet presAssocID="{35774265-620A-429B-BA9B-CA19804DC805}" presName="ParentText" presStyleLbl="revTx" presStyleIdx="2" presStyleCnt="4">
        <dgm:presLayoutVars>
          <dgm:chMax val="0"/>
          <dgm:chPref val="0"/>
          <dgm:bulletEnabled val="1"/>
        </dgm:presLayoutVars>
      </dgm:prSet>
      <dgm:spPr/>
      <dgm:t>
        <a:bodyPr/>
        <a:lstStyle/>
        <a:p>
          <a:endParaRPr lang="ru-RU"/>
        </a:p>
      </dgm:t>
    </dgm:pt>
    <dgm:pt modelId="{AEF6F47A-F99C-4276-AB48-0446DEF5C4F0}" type="pres">
      <dgm:prSet presAssocID="{35774265-620A-429B-BA9B-CA19804DC805}" presName="Triangle" presStyleLbl="alignNode1" presStyleIdx="5" presStyleCnt="7"/>
      <dgm:spPr/>
    </dgm:pt>
    <dgm:pt modelId="{60826F8E-FD30-45FF-A1B6-FA8A054DDEE2}" type="pres">
      <dgm:prSet presAssocID="{C3A908E3-25AD-47FD-A0D3-F3BF49E1417F}" presName="sibTrans" presStyleCnt="0"/>
      <dgm:spPr/>
    </dgm:pt>
    <dgm:pt modelId="{71D6BA02-206E-476A-A7C8-8117491AF536}" type="pres">
      <dgm:prSet presAssocID="{C3A908E3-25AD-47FD-A0D3-F3BF49E1417F}" presName="space" presStyleCnt="0"/>
      <dgm:spPr/>
    </dgm:pt>
    <dgm:pt modelId="{FD6399DA-C15A-4C19-9ED2-E71D217F257A}" type="pres">
      <dgm:prSet presAssocID="{780A341D-1193-4567-BD16-BB2A7BF0E7BB}" presName="composite" presStyleCnt="0"/>
      <dgm:spPr/>
    </dgm:pt>
    <dgm:pt modelId="{CC0E38D5-F752-415B-B736-F0CC764AEADE}" type="pres">
      <dgm:prSet presAssocID="{780A341D-1193-4567-BD16-BB2A7BF0E7BB}" presName="LShape" presStyleLbl="alignNode1" presStyleIdx="6" presStyleCnt="7"/>
      <dgm:spPr/>
    </dgm:pt>
    <dgm:pt modelId="{2F6F35BE-C0B2-4426-B96B-C6118901449B}" type="pres">
      <dgm:prSet presAssocID="{780A341D-1193-4567-BD16-BB2A7BF0E7BB}" presName="ParentText" presStyleLbl="revTx" presStyleIdx="3" presStyleCnt="4">
        <dgm:presLayoutVars>
          <dgm:chMax val="0"/>
          <dgm:chPref val="0"/>
          <dgm:bulletEnabled val="1"/>
        </dgm:presLayoutVars>
      </dgm:prSet>
      <dgm:spPr/>
      <dgm:t>
        <a:bodyPr/>
        <a:lstStyle/>
        <a:p>
          <a:endParaRPr lang="ru-RU"/>
        </a:p>
      </dgm:t>
    </dgm:pt>
  </dgm:ptLst>
  <dgm:cxnLst>
    <dgm:cxn modelId="{CFCDC922-BAAA-4AAE-A524-DD551F974822}" type="presOf" srcId="{86036376-45B0-45AF-A761-DC2A8D472D26}" destId="{F05F2273-B26E-4763-B768-DBAAAB8BE51D}" srcOrd="0" destOrd="0" presId="urn:microsoft.com/office/officeart/2009/3/layout/StepUpProcess"/>
    <dgm:cxn modelId="{711A500F-C45E-4EE8-95ED-45DFC295EF35}" type="presOf" srcId="{780A341D-1193-4567-BD16-BB2A7BF0E7BB}" destId="{2F6F35BE-C0B2-4426-B96B-C6118901449B}" srcOrd="0" destOrd="0" presId="urn:microsoft.com/office/officeart/2009/3/layout/StepUpProcess"/>
    <dgm:cxn modelId="{2AE1DF0C-E038-4540-859E-EC54974E3CE9}" type="presOf" srcId="{35774265-620A-429B-BA9B-CA19804DC805}" destId="{295CAF81-0291-4CE9-BB9E-F5D36C3EB87B}" srcOrd="0" destOrd="0" presId="urn:microsoft.com/office/officeart/2009/3/layout/StepUpProcess"/>
    <dgm:cxn modelId="{F3AB4E80-8F64-4FFD-AEA8-8D2BDE61B766}" srcId="{29E4F463-FE67-4BF0-91B2-190D70252D28}" destId="{4BC836A3-EE33-4347-9A03-D0707004C9BC}" srcOrd="0" destOrd="0" parTransId="{73E60BFC-EE1C-437B-864C-B464ED6E9068}" sibTransId="{630F20C4-7B95-4654-BB29-A2075FB4B345}"/>
    <dgm:cxn modelId="{09782DA0-F37F-4BC9-8D33-431C9A3BC2DE}" srcId="{29E4F463-FE67-4BF0-91B2-190D70252D28}" destId="{86036376-45B0-45AF-A761-DC2A8D472D26}" srcOrd="1" destOrd="0" parTransId="{033D74C7-F114-4C6E-9F0D-3F5DFBBF2EBA}" sibTransId="{7FFBC122-B8AD-48F6-8929-D5AC9B6D6E57}"/>
    <dgm:cxn modelId="{2DFA7DC8-BB39-4F5B-813F-0737F0766562}" type="presOf" srcId="{29E4F463-FE67-4BF0-91B2-190D70252D28}" destId="{FE0B2F14-3D6D-453E-A2A1-7F37704CD178}" srcOrd="0" destOrd="0" presId="urn:microsoft.com/office/officeart/2009/3/layout/StepUpProcess"/>
    <dgm:cxn modelId="{612D20B1-AA4B-4352-B236-471B50A035CB}" srcId="{29E4F463-FE67-4BF0-91B2-190D70252D28}" destId="{780A341D-1193-4567-BD16-BB2A7BF0E7BB}" srcOrd="3" destOrd="0" parTransId="{6F491631-7E8F-4A97-8CA5-33FA3317B634}" sibTransId="{25BBB8F6-7DBA-4A55-8E49-47AD75A94F61}"/>
    <dgm:cxn modelId="{09A7E4F0-6429-4999-9499-A68ECEF082B1}" type="presOf" srcId="{4BC836A3-EE33-4347-9A03-D0707004C9BC}" destId="{A413B7E0-C371-4FE2-91F6-DF94541742C7}" srcOrd="0" destOrd="0" presId="urn:microsoft.com/office/officeart/2009/3/layout/StepUpProcess"/>
    <dgm:cxn modelId="{DA67EE52-37CB-419D-80E0-BC798499FE87}" srcId="{29E4F463-FE67-4BF0-91B2-190D70252D28}" destId="{35774265-620A-429B-BA9B-CA19804DC805}" srcOrd="2" destOrd="0" parTransId="{4E2114E7-2CA7-4EDD-8845-41353F7A23D2}" sibTransId="{C3A908E3-25AD-47FD-A0D3-F3BF49E1417F}"/>
    <dgm:cxn modelId="{79E9FB32-365B-4961-B0AE-404C4FAB1EB4}" type="presParOf" srcId="{FE0B2F14-3D6D-453E-A2A1-7F37704CD178}" destId="{30B23D2E-456E-479E-8CD3-4C0641310F21}" srcOrd="0" destOrd="0" presId="urn:microsoft.com/office/officeart/2009/3/layout/StepUpProcess"/>
    <dgm:cxn modelId="{B1B5F866-AC53-4373-8DA4-D188C6A7476F}" type="presParOf" srcId="{30B23D2E-456E-479E-8CD3-4C0641310F21}" destId="{0B9BEA16-C089-47FA-ACB4-BFA3F9E4BD04}" srcOrd="0" destOrd="0" presId="urn:microsoft.com/office/officeart/2009/3/layout/StepUpProcess"/>
    <dgm:cxn modelId="{C3248282-209C-406C-9D4B-84E043A96780}" type="presParOf" srcId="{30B23D2E-456E-479E-8CD3-4C0641310F21}" destId="{A413B7E0-C371-4FE2-91F6-DF94541742C7}" srcOrd="1" destOrd="0" presId="urn:microsoft.com/office/officeart/2009/3/layout/StepUpProcess"/>
    <dgm:cxn modelId="{6FFE1D2D-C385-4AC7-A373-227717E0E6FE}" type="presParOf" srcId="{30B23D2E-456E-479E-8CD3-4C0641310F21}" destId="{C3645DF1-9FD1-47DF-A619-9A6C0E6EAA5D}" srcOrd="2" destOrd="0" presId="urn:microsoft.com/office/officeart/2009/3/layout/StepUpProcess"/>
    <dgm:cxn modelId="{E4E1FAE5-7638-4FFF-98F2-4A3FE751E017}" type="presParOf" srcId="{FE0B2F14-3D6D-453E-A2A1-7F37704CD178}" destId="{AA9426DD-B807-48BD-A0D0-EFED7312E05C}" srcOrd="1" destOrd="0" presId="urn:microsoft.com/office/officeart/2009/3/layout/StepUpProcess"/>
    <dgm:cxn modelId="{27195196-9E0E-43C4-94F4-742FCBDA2B9F}" type="presParOf" srcId="{AA9426DD-B807-48BD-A0D0-EFED7312E05C}" destId="{D841FC23-7544-4301-8C5D-C58BC7A33B3C}" srcOrd="0" destOrd="0" presId="urn:microsoft.com/office/officeart/2009/3/layout/StepUpProcess"/>
    <dgm:cxn modelId="{3D596D6B-A497-4BB4-8442-9C5BE82FCA6D}" type="presParOf" srcId="{FE0B2F14-3D6D-453E-A2A1-7F37704CD178}" destId="{0490FEC6-5E5E-4C30-B4B1-19643DD69410}" srcOrd="2" destOrd="0" presId="urn:microsoft.com/office/officeart/2009/3/layout/StepUpProcess"/>
    <dgm:cxn modelId="{4CEA0D73-0C7C-447A-A1CC-F6A813927B38}" type="presParOf" srcId="{0490FEC6-5E5E-4C30-B4B1-19643DD69410}" destId="{0EBAEB04-4CC7-47F2-9434-984A7EA300DE}" srcOrd="0" destOrd="0" presId="urn:microsoft.com/office/officeart/2009/3/layout/StepUpProcess"/>
    <dgm:cxn modelId="{0E9D9AA5-D5A3-4021-9ECA-52E284A2DED0}" type="presParOf" srcId="{0490FEC6-5E5E-4C30-B4B1-19643DD69410}" destId="{F05F2273-B26E-4763-B768-DBAAAB8BE51D}" srcOrd="1" destOrd="0" presId="urn:microsoft.com/office/officeart/2009/3/layout/StepUpProcess"/>
    <dgm:cxn modelId="{49DC1E6F-52CE-460A-85BA-74B8A6DAEEF0}" type="presParOf" srcId="{0490FEC6-5E5E-4C30-B4B1-19643DD69410}" destId="{CF093E34-2215-4FD4-93D4-CF0CF6C3ADB0}" srcOrd="2" destOrd="0" presId="urn:microsoft.com/office/officeart/2009/3/layout/StepUpProcess"/>
    <dgm:cxn modelId="{561AC0FF-5741-4FD8-93A0-FF1357DF0BEE}" type="presParOf" srcId="{FE0B2F14-3D6D-453E-A2A1-7F37704CD178}" destId="{EBDE07E4-F944-4A4E-A2F4-C53CAD857AD7}" srcOrd="3" destOrd="0" presId="urn:microsoft.com/office/officeart/2009/3/layout/StepUpProcess"/>
    <dgm:cxn modelId="{CDB8D88E-6F3B-4FF1-827C-AAC4ED9DD7AD}" type="presParOf" srcId="{EBDE07E4-F944-4A4E-A2F4-C53CAD857AD7}" destId="{9F987408-821B-472C-B338-98F256462683}" srcOrd="0" destOrd="0" presId="urn:microsoft.com/office/officeart/2009/3/layout/StepUpProcess"/>
    <dgm:cxn modelId="{05305928-5862-4009-9DE6-3B23A2778874}" type="presParOf" srcId="{FE0B2F14-3D6D-453E-A2A1-7F37704CD178}" destId="{73C3E278-4AA1-481F-860C-C8A605F61997}" srcOrd="4" destOrd="0" presId="urn:microsoft.com/office/officeart/2009/3/layout/StepUpProcess"/>
    <dgm:cxn modelId="{B074B355-C00E-4584-86E7-E4EE55852B1E}" type="presParOf" srcId="{73C3E278-4AA1-481F-860C-C8A605F61997}" destId="{8DE1BE79-3F4D-41B1-923E-F71113A5B057}" srcOrd="0" destOrd="0" presId="urn:microsoft.com/office/officeart/2009/3/layout/StepUpProcess"/>
    <dgm:cxn modelId="{B17A3245-A210-42FE-97CA-87C22CF664CB}" type="presParOf" srcId="{73C3E278-4AA1-481F-860C-C8A605F61997}" destId="{295CAF81-0291-4CE9-BB9E-F5D36C3EB87B}" srcOrd="1" destOrd="0" presId="urn:microsoft.com/office/officeart/2009/3/layout/StepUpProcess"/>
    <dgm:cxn modelId="{9475A7E6-2D1B-4D14-B408-D87776E53535}" type="presParOf" srcId="{73C3E278-4AA1-481F-860C-C8A605F61997}" destId="{AEF6F47A-F99C-4276-AB48-0446DEF5C4F0}" srcOrd="2" destOrd="0" presId="urn:microsoft.com/office/officeart/2009/3/layout/StepUpProcess"/>
    <dgm:cxn modelId="{3AE1AA8B-6DF9-4363-B2AD-146C78BA0728}" type="presParOf" srcId="{FE0B2F14-3D6D-453E-A2A1-7F37704CD178}" destId="{60826F8E-FD30-45FF-A1B6-FA8A054DDEE2}" srcOrd="5" destOrd="0" presId="urn:microsoft.com/office/officeart/2009/3/layout/StepUpProcess"/>
    <dgm:cxn modelId="{1C22CC50-F15B-4A6D-8ABD-66269809B84D}" type="presParOf" srcId="{60826F8E-FD30-45FF-A1B6-FA8A054DDEE2}" destId="{71D6BA02-206E-476A-A7C8-8117491AF536}" srcOrd="0" destOrd="0" presId="urn:microsoft.com/office/officeart/2009/3/layout/StepUpProcess"/>
    <dgm:cxn modelId="{630BC99A-B919-49DD-A1F2-E2F1D9512854}" type="presParOf" srcId="{FE0B2F14-3D6D-453E-A2A1-7F37704CD178}" destId="{FD6399DA-C15A-4C19-9ED2-E71D217F257A}" srcOrd="6" destOrd="0" presId="urn:microsoft.com/office/officeart/2009/3/layout/StepUpProcess"/>
    <dgm:cxn modelId="{2E073845-582A-4BD0-BCA7-010428B8A91C}" type="presParOf" srcId="{FD6399DA-C15A-4C19-9ED2-E71D217F257A}" destId="{CC0E38D5-F752-415B-B736-F0CC764AEADE}" srcOrd="0" destOrd="0" presId="urn:microsoft.com/office/officeart/2009/3/layout/StepUpProcess"/>
    <dgm:cxn modelId="{0D1BB22F-3C34-466F-BBCC-0BEA4AE2B37F}" type="presParOf" srcId="{FD6399DA-C15A-4C19-9ED2-E71D217F257A}" destId="{2F6F35BE-C0B2-4426-B96B-C6118901449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3F8ACC0-9B8B-47CC-878C-8C03B6C81F44}"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ru-RU"/>
        </a:p>
      </dgm:t>
    </dgm:pt>
    <dgm:pt modelId="{B06EE800-07DF-44EE-9E70-A790248BE8F0}">
      <dgm:prSet/>
      <dgm:spPr/>
      <dgm:t>
        <a:bodyPr/>
        <a:lstStyle/>
        <a:p>
          <a:pPr rtl="0"/>
          <a:r>
            <a:rPr lang="uk-UA" dirty="0" smtClean="0">
              <a:solidFill>
                <a:schemeClr val="bg1"/>
              </a:solidFill>
            </a:rPr>
            <a:t>ВІДНОСНИХ</a:t>
          </a:r>
          <a:r>
            <a:rPr lang="uk-UA" dirty="0" smtClean="0"/>
            <a:t> (наприклад, відношення шансів –ВШ; відносний ризик – ВР; Зниження відносного ризику – ЗВР),</a:t>
          </a:r>
          <a:endParaRPr lang="uk-UA" dirty="0"/>
        </a:p>
      </dgm:t>
    </dgm:pt>
    <dgm:pt modelId="{870C99E6-D11D-4D68-834C-70293538505B}" type="parTrans" cxnId="{8F06FC22-E8C2-43C9-922F-04A0552DEB67}">
      <dgm:prSet/>
      <dgm:spPr/>
      <dgm:t>
        <a:bodyPr/>
        <a:lstStyle/>
        <a:p>
          <a:endParaRPr lang="ru-RU"/>
        </a:p>
      </dgm:t>
    </dgm:pt>
    <dgm:pt modelId="{5FB6C56A-14D2-4CCA-8601-F29398AECD8F}" type="sibTrans" cxnId="{8F06FC22-E8C2-43C9-922F-04A0552DEB67}">
      <dgm:prSet/>
      <dgm:spPr/>
      <dgm:t>
        <a:bodyPr/>
        <a:lstStyle/>
        <a:p>
          <a:endParaRPr lang="ru-RU"/>
        </a:p>
      </dgm:t>
    </dgm:pt>
    <dgm:pt modelId="{41A9AAB8-A312-4413-BA68-CCEF0D8941A2}">
      <dgm:prSet/>
      <dgm:spPr/>
      <dgm:t>
        <a:bodyPr/>
        <a:lstStyle/>
        <a:p>
          <a:pPr rtl="0"/>
          <a:r>
            <a:rPr lang="uk-UA" dirty="0" smtClean="0">
              <a:solidFill>
                <a:srgbClr val="C00000"/>
              </a:solidFill>
            </a:rPr>
            <a:t>абсолютних</a:t>
          </a:r>
          <a:r>
            <a:rPr lang="uk-UA" dirty="0" smtClean="0"/>
            <a:t>  (зниження  абсолютного  ризику  – ЗАР; число хворих, які потрібно лікувати певним методом  протягом  певного  часу,  щоб  досягнути певного сприятливого ефекту або запобігти певного несприятливого ефекту у одного хворого)</a:t>
          </a:r>
          <a:endParaRPr lang="uk-UA" dirty="0"/>
        </a:p>
      </dgm:t>
    </dgm:pt>
    <dgm:pt modelId="{C0B6D1F4-3404-4CA5-AD3E-83B40FD069A8}" type="parTrans" cxnId="{8CFD7362-6AED-4A9A-9B6C-B41BC6F742F1}">
      <dgm:prSet/>
      <dgm:spPr/>
      <dgm:t>
        <a:bodyPr/>
        <a:lstStyle/>
        <a:p>
          <a:endParaRPr lang="ru-RU"/>
        </a:p>
      </dgm:t>
    </dgm:pt>
    <dgm:pt modelId="{5CECA696-1AB9-46A5-8D99-7F6951BC0CCD}" type="sibTrans" cxnId="{8CFD7362-6AED-4A9A-9B6C-B41BC6F742F1}">
      <dgm:prSet/>
      <dgm:spPr/>
      <dgm:t>
        <a:bodyPr/>
        <a:lstStyle/>
        <a:p>
          <a:endParaRPr lang="ru-RU"/>
        </a:p>
      </dgm:t>
    </dgm:pt>
    <dgm:pt modelId="{87F7B0DD-FBCA-49DC-BA57-B0A9B11E29D4}" type="pres">
      <dgm:prSet presAssocID="{E3F8ACC0-9B8B-47CC-878C-8C03B6C81F44}" presName="outerComposite" presStyleCnt="0">
        <dgm:presLayoutVars>
          <dgm:chMax val="5"/>
          <dgm:dir/>
          <dgm:resizeHandles val="exact"/>
        </dgm:presLayoutVars>
      </dgm:prSet>
      <dgm:spPr/>
      <dgm:t>
        <a:bodyPr/>
        <a:lstStyle/>
        <a:p>
          <a:endParaRPr lang="ru-RU"/>
        </a:p>
      </dgm:t>
    </dgm:pt>
    <dgm:pt modelId="{36F4028B-8B93-43D8-8D3C-2FEDA216D395}" type="pres">
      <dgm:prSet presAssocID="{E3F8ACC0-9B8B-47CC-878C-8C03B6C81F44}" presName="dummyMaxCanvas" presStyleCnt="0">
        <dgm:presLayoutVars/>
      </dgm:prSet>
      <dgm:spPr/>
    </dgm:pt>
    <dgm:pt modelId="{2AB44571-0B4B-4AEB-9AB7-F82DF104248F}" type="pres">
      <dgm:prSet presAssocID="{E3F8ACC0-9B8B-47CC-878C-8C03B6C81F44}" presName="TwoNodes_1" presStyleLbl="node1" presStyleIdx="0" presStyleCnt="2">
        <dgm:presLayoutVars>
          <dgm:bulletEnabled val="1"/>
        </dgm:presLayoutVars>
      </dgm:prSet>
      <dgm:spPr/>
      <dgm:t>
        <a:bodyPr/>
        <a:lstStyle/>
        <a:p>
          <a:endParaRPr lang="ru-RU"/>
        </a:p>
      </dgm:t>
    </dgm:pt>
    <dgm:pt modelId="{71071E4C-91EE-49AC-A2FC-149BF0B8BD7A}" type="pres">
      <dgm:prSet presAssocID="{E3F8ACC0-9B8B-47CC-878C-8C03B6C81F44}" presName="TwoNodes_2" presStyleLbl="node1" presStyleIdx="1" presStyleCnt="2">
        <dgm:presLayoutVars>
          <dgm:bulletEnabled val="1"/>
        </dgm:presLayoutVars>
      </dgm:prSet>
      <dgm:spPr/>
      <dgm:t>
        <a:bodyPr/>
        <a:lstStyle/>
        <a:p>
          <a:endParaRPr lang="ru-RU"/>
        </a:p>
      </dgm:t>
    </dgm:pt>
    <dgm:pt modelId="{9C10BCDB-F3DA-4087-ACF8-3F5395487C80}" type="pres">
      <dgm:prSet presAssocID="{E3F8ACC0-9B8B-47CC-878C-8C03B6C81F44}" presName="TwoConn_1-2" presStyleLbl="fgAccFollowNode1" presStyleIdx="0" presStyleCnt="1">
        <dgm:presLayoutVars>
          <dgm:bulletEnabled val="1"/>
        </dgm:presLayoutVars>
      </dgm:prSet>
      <dgm:spPr/>
      <dgm:t>
        <a:bodyPr/>
        <a:lstStyle/>
        <a:p>
          <a:endParaRPr lang="ru-RU"/>
        </a:p>
      </dgm:t>
    </dgm:pt>
    <dgm:pt modelId="{795073D4-BA69-4EB6-871B-BC2F261FDC43}" type="pres">
      <dgm:prSet presAssocID="{E3F8ACC0-9B8B-47CC-878C-8C03B6C81F44}" presName="TwoNodes_1_text" presStyleLbl="node1" presStyleIdx="1" presStyleCnt="2">
        <dgm:presLayoutVars>
          <dgm:bulletEnabled val="1"/>
        </dgm:presLayoutVars>
      </dgm:prSet>
      <dgm:spPr/>
      <dgm:t>
        <a:bodyPr/>
        <a:lstStyle/>
        <a:p>
          <a:endParaRPr lang="ru-RU"/>
        </a:p>
      </dgm:t>
    </dgm:pt>
    <dgm:pt modelId="{898D7D05-AE91-44FC-9545-0A86578A6201}" type="pres">
      <dgm:prSet presAssocID="{E3F8ACC0-9B8B-47CC-878C-8C03B6C81F44}" presName="TwoNodes_2_text" presStyleLbl="node1" presStyleIdx="1" presStyleCnt="2">
        <dgm:presLayoutVars>
          <dgm:bulletEnabled val="1"/>
        </dgm:presLayoutVars>
      </dgm:prSet>
      <dgm:spPr/>
      <dgm:t>
        <a:bodyPr/>
        <a:lstStyle/>
        <a:p>
          <a:endParaRPr lang="ru-RU"/>
        </a:p>
      </dgm:t>
    </dgm:pt>
  </dgm:ptLst>
  <dgm:cxnLst>
    <dgm:cxn modelId="{995C225B-F1FD-4250-A7D4-1430F0915D28}" type="presOf" srcId="{B06EE800-07DF-44EE-9E70-A790248BE8F0}" destId="{2AB44571-0B4B-4AEB-9AB7-F82DF104248F}" srcOrd="0" destOrd="0" presId="urn:microsoft.com/office/officeart/2005/8/layout/vProcess5"/>
    <dgm:cxn modelId="{8CFD7362-6AED-4A9A-9B6C-B41BC6F742F1}" srcId="{E3F8ACC0-9B8B-47CC-878C-8C03B6C81F44}" destId="{41A9AAB8-A312-4413-BA68-CCEF0D8941A2}" srcOrd="1" destOrd="0" parTransId="{C0B6D1F4-3404-4CA5-AD3E-83B40FD069A8}" sibTransId="{5CECA696-1AB9-46A5-8D99-7F6951BC0CCD}"/>
    <dgm:cxn modelId="{498051A0-D506-484B-8C1B-96218024A2E1}" type="presOf" srcId="{B06EE800-07DF-44EE-9E70-A790248BE8F0}" destId="{795073D4-BA69-4EB6-871B-BC2F261FDC43}" srcOrd="1" destOrd="0" presId="urn:microsoft.com/office/officeart/2005/8/layout/vProcess5"/>
    <dgm:cxn modelId="{B9BF36B9-1644-4B08-8AD0-3055419E36E0}" type="presOf" srcId="{41A9AAB8-A312-4413-BA68-CCEF0D8941A2}" destId="{898D7D05-AE91-44FC-9545-0A86578A6201}" srcOrd="1" destOrd="0" presId="urn:microsoft.com/office/officeart/2005/8/layout/vProcess5"/>
    <dgm:cxn modelId="{DFB8BF6F-D729-4E30-BBA9-9DFB443DBCE3}" type="presOf" srcId="{5FB6C56A-14D2-4CCA-8601-F29398AECD8F}" destId="{9C10BCDB-F3DA-4087-ACF8-3F5395487C80}" srcOrd="0" destOrd="0" presId="urn:microsoft.com/office/officeart/2005/8/layout/vProcess5"/>
    <dgm:cxn modelId="{068172FE-5A4A-4B1D-883B-0133635C1BC3}" type="presOf" srcId="{41A9AAB8-A312-4413-BA68-CCEF0D8941A2}" destId="{71071E4C-91EE-49AC-A2FC-149BF0B8BD7A}" srcOrd="0" destOrd="0" presId="urn:microsoft.com/office/officeart/2005/8/layout/vProcess5"/>
    <dgm:cxn modelId="{8F06FC22-E8C2-43C9-922F-04A0552DEB67}" srcId="{E3F8ACC0-9B8B-47CC-878C-8C03B6C81F44}" destId="{B06EE800-07DF-44EE-9E70-A790248BE8F0}" srcOrd="0" destOrd="0" parTransId="{870C99E6-D11D-4D68-834C-70293538505B}" sibTransId="{5FB6C56A-14D2-4CCA-8601-F29398AECD8F}"/>
    <dgm:cxn modelId="{67B6A8A7-7B78-494F-8E06-9F61EA559726}" type="presOf" srcId="{E3F8ACC0-9B8B-47CC-878C-8C03B6C81F44}" destId="{87F7B0DD-FBCA-49DC-BA57-B0A9B11E29D4}" srcOrd="0" destOrd="0" presId="urn:microsoft.com/office/officeart/2005/8/layout/vProcess5"/>
    <dgm:cxn modelId="{06730046-6341-4806-9E6F-2EC1F9903480}" type="presParOf" srcId="{87F7B0DD-FBCA-49DC-BA57-B0A9B11E29D4}" destId="{36F4028B-8B93-43D8-8D3C-2FEDA216D395}" srcOrd="0" destOrd="0" presId="urn:microsoft.com/office/officeart/2005/8/layout/vProcess5"/>
    <dgm:cxn modelId="{27FF9A59-06B1-49F2-8419-A8EC11DA88D1}" type="presParOf" srcId="{87F7B0DD-FBCA-49DC-BA57-B0A9B11E29D4}" destId="{2AB44571-0B4B-4AEB-9AB7-F82DF104248F}" srcOrd="1" destOrd="0" presId="urn:microsoft.com/office/officeart/2005/8/layout/vProcess5"/>
    <dgm:cxn modelId="{507CED04-5AB3-4B1A-9A5D-6FC2543D2056}" type="presParOf" srcId="{87F7B0DD-FBCA-49DC-BA57-B0A9B11E29D4}" destId="{71071E4C-91EE-49AC-A2FC-149BF0B8BD7A}" srcOrd="2" destOrd="0" presId="urn:microsoft.com/office/officeart/2005/8/layout/vProcess5"/>
    <dgm:cxn modelId="{B7CBA0E2-3AC9-4C97-899F-DF0AEDE57DED}" type="presParOf" srcId="{87F7B0DD-FBCA-49DC-BA57-B0A9B11E29D4}" destId="{9C10BCDB-F3DA-4087-ACF8-3F5395487C80}" srcOrd="3" destOrd="0" presId="urn:microsoft.com/office/officeart/2005/8/layout/vProcess5"/>
    <dgm:cxn modelId="{2CCBA5B1-9ADC-4D8F-8DBF-667C9432B5CB}" type="presParOf" srcId="{87F7B0DD-FBCA-49DC-BA57-B0A9B11E29D4}" destId="{795073D4-BA69-4EB6-871B-BC2F261FDC43}" srcOrd="4" destOrd="0" presId="urn:microsoft.com/office/officeart/2005/8/layout/vProcess5"/>
    <dgm:cxn modelId="{7235D97F-77B4-4BBC-8F05-0C654BB78FA5}" type="presParOf" srcId="{87F7B0DD-FBCA-49DC-BA57-B0A9B11E29D4}" destId="{898D7D05-AE91-44FC-9545-0A86578A6201}"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6476EF8-25C5-4703-8379-547295A74B55}" type="doc">
      <dgm:prSet loTypeId="urn:microsoft.com/office/officeart/2005/8/layout/vList4" loCatId="list" qsTypeId="urn:microsoft.com/office/officeart/2005/8/quickstyle/3d3" qsCatId="3D" csTypeId="urn:microsoft.com/office/officeart/2005/8/colors/accent0_2" csCatId="mainScheme" phldr="1"/>
      <dgm:spPr/>
      <dgm:t>
        <a:bodyPr/>
        <a:lstStyle/>
        <a:p>
          <a:endParaRPr lang="ru-RU"/>
        </a:p>
      </dgm:t>
    </dgm:pt>
    <dgm:pt modelId="{8554FC33-B77F-4DA0-95B0-99D6B0D553FD}">
      <dgm:prSet/>
      <dgm:spPr/>
      <dgm:t>
        <a:bodyPr/>
        <a:lstStyle/>
        <a:p>
          <a:pPr rtl="0"/>
          <a:r>
            <a:rPr lang="uk-UA" b="1" dirty="0" smtClean="0"/>
            <a:t>База даних оцінки медичних технологій (</a:t>
          </a:r>
          <a:r>
            <a:rPr lang="pl-PL" b="1" dirty="0" smtClean="0"/>
            <a:t>Health Technology Assessment Database), </a:t>
          </a:r>
          <a:r>
            <a:rPr lang="uk-UA" dirty="0" smtClean="0"/>
            <a:t>що містить звіти з комплексної оцінки медичних технологій (дослідження медичних, соціальних, етичних і економічних наслідків медичних втручань) у всьому світі;</a:t>
          </a:r>
          <a:endParaRPr lang="uk-UA" dirty="0"/>
        </a:p>
      </dgm:t>
    </dgm:pt>
    <dgm:pt modelId="{81DD9252-58A4-407F-A6CB-B651FF30B73E}" type="parTrans" cxnId="{D9EAF238-32DA-4528-967D-31F4D2299701}">
      <dgm:prSet/>
      <dgm:spPr/>
      <dgm:t>
        <a:bodyPr/>
        <a:lstStyle/>
        <a:p>
          <a:endParaRPr lang="ru-RU"/>
        </a:p>
      </dgm:t>
    </dgm:pt>
    <dgm:pt modelId="{2949E279-E75F-4940-80DA-59CE780FC3B7}" type="sibTrans" cxnId="{D9EAF238-32DA-4528-967D-31F4D2299701}">
      <dgm:prSet/>
      <dgm:spPr/>
      <dgm:t>
        <a:bodyPr/>
        <a:lstStyle/>
        <a:p>
          <a:endParaRPr lang="ru-RU"/>
        </a:p>
      </dgm:t>
    </dgm:pt>
    <dgm:pt modelId="{FC17A2CE-FB09-4E83-B359-C64983A53533}">
      <dgm:prSet/>
      <dgm:spPr/>
      <dgm:t>
        <a:bodyPr/>
        <a:lstStyle/>
        <a:p>
          <a:pPr rtl="0"/>
          <a:r>
            <a:rPr lang="uk-UA" b="1" dirty="0" smtClean="0"/>
            <a:t>База даних Національної служби охорони здоров'я (</a:t>
          </a:r>
          <a:r>
            <a:rPr lang="pl-PL" b="1" dirty="0" smtClean="0"/>
            <a:t>NHS) </a:t>
          </a:r>
          <a:r>
            <a:rPr lang="uk-UA" b="1" dirty="0" smtClean="0"/>
            <a:t>з економічної оцінки (</a:t>
          </a:r>
          <a:r>
            <a:rPr lang="pl-PL" b="1" dirty="0" smtClean="0"/>
            <a:t>NHS Economic Evaluation Database), </a:t>
          </a:r>
          <a:r>
            <a:rPr lang="uk-UA" dirty="0" smtClean="0"/>
            <a:t>яка містить результати економічної оцінки КВ високої якості; призначена для осіб, відповідальних за прийняття рішень в охороні здоров'я;</a:t>
          </a:r>
          <a:endParaRPr lang="uk-UA" dirty="0"/>
        </a:p>
      </dgm:t>
    </dgm:pt>
    <dgm:pt modelId="{CE283C5B-3534-4292-9F23-4527D092B43A}" type="parTrans" cxnId="{CC561173-0359-4E6B-84CC-6A1112BE7F62}">
      <dgm:prSet/>
      <dgm:spPr/>
      <dgm:t>
        <a:bodyPr/>
        <a:lstStyle/>
        <a:p>
          <a:endParaRPr lang="ru-RU"/>
        </a:p>
      </dgm:t>
    </dgm:pt>
    <dgm:pt modelId="{6AEE400A-D4F9-45C5-A290-F79061A3F273}" type="sibTrans" cxnId="{CC561173-0359-4E6B-84CC-6A1112BE7F62}">
      <dgm:prSet/>
      <dgm:spPr/>
      <dgm:t>
        <a:bodyPr/>
        <a:lstStyle/>
        <a:p>
          <a:endParaRPr lang="ru-RU"/>
        </a:p>
      </dgm:t>
    </dgm:pt>
    <dgm:pt modelId="{C99D6222-622C-4F30-9485-13608B7702FF}">
      <dgm:prSet/>
      <dgm:spPr/>
      <dgm:t>
        <a:bodyPr/>
        <a:lstStyle/>
        <a:p>
          <a:pPr rtl="0"/>
          <a:r>
            <a:rPr lang="uk-UA" b="1" dirty="0" smtClean="0"/>
            <a:t>Кокрейнівська база даних СО(</a:t>
          </a:r>
          <a:r>
            <a:rPr lang="pl-PL" b="1" dirty="0" smtClean="0"/>
            <a:t>Cochrane Database of Systematic Reviews), </a:t>
          </a:r>
          <a:r>
            <a:rPr lang="uk-UA" dirty="0" smtClean="0"/>
            <a:t>що містить унікальну за своєю повнотою збірку повних варіантів СО, не тільки з високими методологічними стандартами, а й постійним оновленням матеріалу при появі нової доказової інформації і у відповідь на конструктивну критику;</a:t>
          </a:r>
          <a:endParaRPr lang="uk-UA" dirty="0"/>
        </a:p>
      </dgm:t>
    </dgm:pt>
    <dgm:pt modelId="{2F2B1FFC-9077-40B1-A72E-247F2998CE0B}" type="parTrans" cxnId="{FAD97A63-0555-4068-85CF-2A44DC2BF352}">
      <dgm:prSet/>
      <dgm:spPr/>
      <dgm:t>
        <a:bodyPr/>
        <a:lstStyle/>
        <a:p>
          <a:endParaRPr lang="ru-RU"/>
        </a:p>
      </dgm:t>
    </dgm:pt>
    <dgm:pt modelId="{747D60E1-E21C-4050-A65C-358498D8458D}" type="sibTrans" cxnId="{FAD97A63-0555-4068-85CF-2A44DC2BF352}">
      <dgm:prSet/>
      <dgm:spPr/>
      <dgm:t>
        <a:bodyPr/>
        <a:lstStyle/>
        <a:p>
          <a:endParaRPr lang="ru-RU"/>
        </a:p>
      </dgm:t>
    </dgm:pt>
    <dgm:pt modelId="{EE2B38B0-AC3C-4E97-829A-77836C251727}">
      <dgm:prSet/>
      <dgm:spPr/>
      <dgm:t>
        <a:bodyPr/>
        <a:lstStyle/>
        <a:p>
          <a:pPr rtl="0"/>
          <a:r>
            <a:rPr lang="uk-UA" b="1" dirty="0" smtClean="0"/>
            <a:t>Реферативна база оглядів з ефективності медичних втручань (</a:t>
          </a:r>
          <a:r>
            <a:rPr lang="pl-PL" b="1" dirty="0" smtClean="0"/>
            <a:t>Database of Abstracts of Reviews of Effectiveness - DARE), </a:t>
          </a:r>
          <a:r>
            <a:rPr lang="uk-UA" dirty="0" smtClean="0"/>
            <a:t>яка містить структуровані реферати СО, які пройшли критичну оцінку, що супроводжується коментарями, примітками експертів </a:t>
          </a:r>
          <a:r>
            <a:rPr lang="uk-UA" spc="-20" dirty="0" smtClean="0">
              <a:solidFill>
                <a:srgbClr val="FFFFFF"/>
              </a:solidFill>
              <a:latin typeface="Microsoft Sans Serif"/>
              <a:cs typeface="Microsoft Sans Serif"/>
            </a:rPr>
            <a:t>примітками</a:t>
          </a:r>
          <a:r>
            <a:rPr lang="uk-UA" spc="-40" dirty="0" smtClean="0">
              <a:solidFill>
                <a:srgbClr val="FFFFFF"/>
              </a:solidFill>
              <a:latin typeface="Microsoft Sans Serif"/>
              <a:cs typeface="Microsoft Sans Serif"/>
            </a:rPr>
            <a:t> </a:t>
          </a:r>
          <a:r>
            <a:rPr lang="uk-UA" spc="-10" dirty="0" smtClean="0">
              <a:solidFill>
                <a:srgbClr val="FFFFFF"/>
              </a:solidFill>
              <a:latin typeface="Microsoft Sans Serif"/>
              <a:cs typeface="Microsoft Sans Serif"/>
            </a:rPr>
            <a:t>експертів</a:t>
          </a:r>
          <a:r>
            <a:rPr lang="uk-UA" spc="-10" dirty="0" smtClean="0">
              <a:solidFill>
                <a:srgbClr val="FFFFFF"/>
              </a:solidFill>
              <a:latin typeface="Arial MT"/>
              <a:cs typeface="Arial MT"/>
            </a:rPr>
            <a:t>.</a:t>
          </a:r>
          <a:r>
            <a:rPr lang="uk-UA" spc="-20" dirty="0" smtClean="0">
              <a:solidFill>
                <a:srgbClr val="FFFFFF"/>
              </a:solidFill>
              <a:latin typeface="Microsoft Sans Serif"/>
              <a:cs typeface="Microsoft Sans Serif"/>
            </a:rPr>
            <a:t> примітками</a:t>
          </a:r>
          <a:r>
            <a:rPr lang="uk-UA" spc="-40" dirty="0" smtClean="0">
              <a:solidFill>
                <a:srgbClr val="FFFFFF"/>
              </a:solidFill>
              <a:latin typeface="Microsoft Sans Serif"/>
              <a:cs typeface="Microsoft Sans Serif"/>
            </a:rPr>
            <a:t> </a:t>
          </a:r>
          <a:r>
            <a:rPr lang="uk-UA" spc="-10" dirty="0" smtClean="0">
              <a:solidFill>
                <a:srgbClr val="FFFFFF"/>
              </a:solidFill>
              <a:latin typeface="Microsoft Sans Serif"/>
              <a:cs typeface="Microsoft Sans Serif"/>
            </a:rPr>
            <a:t>експертів</a:t>
          </a:r>
          <a:r>
            <a:rPr lang="uk-UA" spc="-10" dirty="0" smtClean="0">
              <a:solidFill>
                <a:srgbClr val="FFFFFF"/>
              </a:solidFill>
              <a:latin typeface="Arial MT"/>
              <a:cs typeface="Arial MT"/>
            </a:rPr>
            <a:t>.</a:t>
          </a:r>
          <a:r>
            <a:rPr lang="uk-UA" dirty="0" smtClean="0"/>
            <a:t> </a:t>
          </a:r>
          <a:endParaRPr lang="uk-UA" dirty="0"/>
        </a:p>
      </dgm:t>
    </dgm:pt>
    <dgm:pt modelId="{0F03E1BD-04FC-438B-B064-AC3CB0BA1AF3}" type="parTrans" cxnId="{7D1A715D-F1E0-45EF-B03A-CEFF709C67E5}">
      <dgm:prSet/>
      <dgm:spPr/>
      <dgm:t>
        <a:bodyPr/>
        <a:lstStyle/>
        <a:p>
          <a:endParaRPr lang="ru-RU"/>
        </a:p>
      </dgm:t>
    </dgm:pt>
    <dgm:pt modelId="{BCEAF919-33A4-40BD-9C45-2AF51A3D2467}" type="sibTrans" cxnId="{7D1A715D-F1E0-45EF-B03A-CEFF709C67E5}">
      <dgm:prSet/>
      <dgm:spPr/>
      <dgm:t>
        <a:bodyPr/>
        <a:lstStyle/>
        <a:p>
          <a:endParaRPr lang="ru-RU"/>
        </a:p>
      </dgm:t>
    </dgm:pt>
    <dgm:pt modelId="{FEE90A34-B122-45C1-8A89-F4860F811B74}" type="pres">
      <dgm:prSet presAssocID="{D6476EF8-25C5-4703-8379-547295A74B55}" presName="linear" presStyleCnt="0">
        <dgm:presLayoutVars>
          <dgm:dir/>
          <dgm:resizeHandles val="exact"/>
        </dgm:presLayoutVars>
      </dgm:prSet>
      <dgm:spPr/>
      <dgm:t>
        <a:bodyPr/>
        <a:lstStyle/>
        <a:p>
          <a:endParaRPr lang="ru-RU"/>
        </a:p>
      </dgm:t>
    </dgm:pt>
    <dgm:pt modelId="{22A3A58C-E426-4489-84EA-207DE4BF3B6B}" type="pres">
      <dgm:prSet presAssocID="{8554FC33-B77F-4DA0-95B0-99D6B0D553FD}" presName="comp" presStyleCnt="0"/>
      <dgm:spPr/>
    </dgm:pt>
    <dgm:pt modelId="{867345E1-D24D-4558-AA7D-2609E7071E94}" type="pres">
      <dgm:prSet presAssocID="{8554FC33-B77F-4DA0-95B0-99D6B0D553FD}" presName="box" presStyleLbl="node1" presStyleIdx="0" presStyleCnt="4"/>
      <dgm:spPr/>
      <dgm:t>
        <a:bodyPr/>
        <a:lstStyle/>
        <a:p>
          <a:endParaRPr lang="ru-RU"/>
        </a:p>
      </dgm:t>
    </dgm:pt>
    <dgm:pt modelId="{404BADB1-31C6-47A8-ABBF-050F3C7A34D7}" type="pres">
      <dgm:prSet presAssocID="{8554FC33-B77F-4DA0-95B0-99D6B0D553FD}" presName="img" presStyleLbl="fgImgPlace1" presStyleIdx="0" presStyleCnt="4"/>
      <dgm:spPr>
        <a:blipFill rotWithShape="1">
          <a:blip xmlns:r="http://schemas.openxmlformats.org/officeDocument/2006/relationships" r:embed="rId1"/>
          <a:stretch>
            <a:fillRect/>
          </a:stretch>
        </a:blipFill>
      </dgm:spPr>
    </dgm:pt>
    <dgm:pt modelId="{AE6CBFF7-C31C-48D6-93E3-CC77D9A8A670}" type="pres">
      <dgm:prSet presAssocID="{8554FC33-B77F-4DA0-95B0-99D6B0D553FD}" presName="text" presStyleLbl="node1" presStyleIdx="0" presStyleCnt="4">
        <dgm:presLayoutVars>
          <dgm:bulletEnabled val="1"/>
        </dgm:presLayoutVars>
      </dgm:prSet>
      <dgm:spPr/>
      <dgm:t>
        <a:bodyPr/>
        <a:lstStyle/>
        <a:p>
          <a:endParaRPr lang="ru-RU"/>
        </a:p>
      </dgm:t>
    </dgm:pt>
    <dgm:pt modelId="{60281106-DBF4-48E9-A16B-7AEF24681B64}" type="pres">
      <dgm:prSet presAssocID="{2949E279-E75F-4940-80DA-59CE780FC3B7}" presName="spacer" presStyleCnt="0"/>
      <dgm:spPr/>
    </dgm:pt>
    <dgm:pt modelId="{3F1F7B5A-DA49-4BD2-83D2-7E25400B043D}" type="pres">
      <dgm:prSet presAssocID="{FC17A2CE-FB09-4E83-B359-C64983A53533}" presName="comp" presStyleCnt="0"/>
      <dgm:spPr/>
    </dgm:pt>
    <dgm:pt modelId="{839A4A49-2244-472A-A75B-5EC3BC129B61}" type="pres">
      <dgm:prSet presAssocID="{FC17A2CE-FB09-4E83-B359-C64983A53533}" presName="box" presStyleLbl="node1" presStyleIdx="1" presStyleCnt="4"/>
      <dgm:spPr/>
      <dgm:t>
        <a:bodyPr/>
        <a:lstStyle/>
        <a:p>
          <a:endParaRPr lang="ru-RU"/>
        </a:p>
      </dgm:t>
    </dgm:pt>
    <dgm:pt modelId="{ABC248F8-3ED1-40F5-A062-5CDE6C2FF22E}" type="pres">
      <dgm:prSet presAssocID="{FC17A2CE-FB09-4E83-B359-C64983A53533}" presName="img" presStyleLbl="fgImgPlace1" presStyleIdx="1" presStyleCnt="4"/>
      <dgm:spPr/>
    </dgm:pt>
    <dgm:pt modelId="{6BBBAEE7-1DDB-432E-8C12-0FA8FC8ED226}" type="pres">
      <dgm:prSet presAssocID="{FC17A2CE-FB09-4E83-B359-C64983A53533}" presName="text" presStyleLbl="node1" presStyleIdx="1" presStyleCnt="4">
        <dgm:presLayoutVars>
          <dgm:bulletEnabled val="1"/>
        </dgm:presLayoutVars>
      </dgm:prSet>
      <dgm:spPr/>
      <dgm:t>
        <a:bodyPr/>
        <a:lstStyle/>
        <a:p>
          <a:endParaRPr lang="ru-RU"/>
        </a:p>
      </dgm:t>
    </dgm:pt>
    <dgm:pt modelId="{1DBE8778-D1BD-47BD-9870-F716F91B92BC}" type="pres">
      <dgm:prSet presAssocID="{6AEE400A-D4F9-45C5-A290-F79061A3F273}" presName="spacer" presStyleCnt="0"/>
      <dgm:spPr/>
    </dgm:pt>
    <dgm:pt modelId="{624D1CFA-1DF7-4254-B1A9-8D7E6D2C4871}" type="pres">
      <dgm:prSet presAssocID="{C99D6222-622C-4F30-9485-13608B7702FF}" presName="comp" presStyleCnt="0"/>
      <dgm:spPr/>
    </dgm:pt>
    <dgm:pt modelId="{F27E7A04-9A74-4C38-AAE3-A00AC65A2381}" type="pres">
      <dgm:prSet presAssocID="{C99D6222-622C-4F30-9485-13608B7702FF}" presName="box" presStyleLbl="node1" presStyleIdx="2" presStyleCnt="4"/>
      <dgm:spPr/>
      <dgm:t>
        <a:bodyPr/>
        <a:lstStyle/>
        <a:p>
          <a:endParaRPr lang="ru-RU"/>
        </a:p>
      </dgm:t>
    </dgm:pt>
    <dgm:pt modelId="{AC386477-39A5-41C3-B040-A9BE7FF15195}" type="pres">
      <dgm:prSet presAssocID="{C99D6222-622C-4F30-9485-13608B7702FF}" presName="img" presStyleLbl="fgImgPlace1" presStyleIdx="2" presStyleCnt="4"/>
      <dgm:spPr>
        <a:blipFill rotWithShape="1">
          <a:blip xmlns:r="http://schemas.openxmlformats.org/officeDocument/2006/relationships" r:embed="rId2"/>
          <a:stretch>
            <a:fillRect/>
          </a:stretch>
        </a:blipFill>
      </dgm:spPr>
      <dgm:t>
        <a:bodyPr/>
        <a:lstStyle/>
        <a:p>
          <a:endParaRPr lang="ru-RU"/>
        </a:p>
      </dgm:t>
    </dgm:pt>
    <dgm:pt modelId="{C4B18EF6-ABC0-4A4C-A05B-846EFF14EFE1}" type="pres">
      <dgm:prSet presAssocID="{C99D6222-622C-4F30-9485-13608B7702FF}" presName="text" presStyleLbl="node1" presStyleIdx="2" presStyleCnt="4">
        <dgm:presLayoutVars>
          <dgm:bulletEnabled val="1"/>
        </dgm:presLayoutVars>
      </dgm:prSet>
      <dgm:spPr/>
      <dgm:t>
        <a:bodyPr/>
        <a:lstStyle/>
        <a:p>
          <a:endParaRPr lang="ru-RU"/>
        </a:p>
      </dgm:t>
    </dgm:pt>
    <dgm:pt modelId="{1F73A9D3-479A-44DC-998F-47CF5E53553C}" type="pres">
      <dgm:prSet presAssocID="{747D60E1-E21C-4050-A65C-358498D8458D}" presName="spacer" presStyleCnt="0"/>
      <dgm:spPr/>
    </dgm:pt>
    <dgm:pt modelId="{693219FF-9233-4620-86A9-B5BC526AAA74}" type="pres">
      <dgm:prSet presAssocID="{EE2B38B0-AC3C-4E97-829A-77836C251727}" presName="comp" presStyleCnt="0"/>
      <dgm:spPr/>
    </dgm:pt>
    <dgm:pt modelId="{806994C8-4BBE-4F3C-B7A7-25861EFB788F}" type="pres">
      <dgm:prSet presAssocID="{EE2B38B0-AC3C-4E97-829A-77836C251727}" presName="box" presStyleLbl="node1" presStyleIdx="3" presStyleCnt="4"/>
      <dgm:spPr/>
      <dgm:t>
        <a:bodyPr/>
        <a:lstStyle/>
        <a:p>
          <a:endParaRPr lang="ru-RU"/>
        </a:p>
      </dgm:t>
    </dgm:pt>
    <dgm:pt modelId="{9495343F-FD61-468D-BFF9-F435BBFEE5C0}" type="pres">
      <dgm:prSet presAssocID="{EE2B38B0-AC3C-4E97-829A-77836C251727}" presName="img" presStyleLbl="fgImgPlace1" presStyleIdx="3" presStyleCnt="4"/>
      <dgm:spPr>
        <a:blipFill rotWithShape="1">
          <a:blip xmlns:r="http://schemas.openxmlformats.org/officeDocument/2006/relationships" r:embed="rId3"/>
          <a:stretch>
            <a:fillRect/>
          </a:stretch>
        </a:blipFill>
      </dgm:spPr>
    </dgm:pt>
    <dgm:pt modelId="{45AF9BE5-5DB6-456C-B048-1D4D6BE28B59}" type="pres">
      <dgm:prSet presAssocID="{EE2B38B0-AC3C-4E97-829A-77836C251727}" presName="text" presStyleLbl="node1" presStyleIdx="3" presStyleCnt="4">
        <dgm:presLayoutVars>
          <dgm:bulletEnabled val="1"/>
        </dgm:presLayoutVars>
      </dgm:prSet>
      <dgm:spPr/>
      <dgm:t>
        <a:bodyPr/>
        <a:lstStyle/>
        <a:p>
          <a:endParaRPr lang="ru-RU"/>
        </a:p>
      </dgm:t>
    </dgm:pt>
  </dgm:ptLst>
  <dgm:cxnLst>
    <dgm:cxn modelId="{8C42EC7F-2066-4AFC-9283-B6EBBD88A7CB}" type="presOf" srcId="{8554FC33-B77F-4DA0-95B0-99D6B0D553FD}" destId="{AE6CBFF7-C31C-48D6-93E3-CC77D9A8A670}" srcOrd="1" destOrd="0" presId="urn:microsoft.com/office/officeart/2005/8/layout/vList4"/>
    <dgm:cxn modelId="{7D1A715D-F1E0-45EF-B03A-CEFF709C67E5}" srcId="{D6476EF8-25C5-4703-8379-547295A74B55}" destId="{EE2B38B0-AC3C-4E97-829A-77836C251727}" srcOrd="3" destOrd="0" parTransId="{0F03E1BD-04FC-438B-B064-AC3CB0BA1AF3}" sibTransId="{BCEAF919-33A4-40BD-9C45-2AF51A3D2467}"/>
    <dgm:cxn modelId="{18B6A766-C66D-4DEC-873D-DC2FA2671662}" type="presOf" srcId="{C99D6222-622C-4F30-9485-13608B7702FF}" destId="{C4B18EF6-ABC0-4A4C-A05B-846EFF14EFE1}" srcOrd="1" destOrd="0" presId="urn:microsoft.com/office/officeart/2005/8/layout/vList4"/>
    <dgm:cxn modelId="{5875D672-611D-4014-83BB-3B19E2B01B17}" type="presOf" srcId="{EE2B38B0-AC3C-4E97-829A-77836C251727}" destId="{806994C8-4BBE-4F3C-B7A7-25861EFB788F}" srcOrd="0" destOrd="0" presId="urn:microsoft.com/office/officeart/2005/8/layout/vList4"/>
    <dgm:cxn modelId="{FAD97A63-0555-4068-85CF-2A44DC2BF352}" srcId="{D6476EF8-25C5-4703-8379-547295A74B55}" destId="{C99D6222-622C-4F30-9485-13608B7702FF}" srcOrd="2" destOrd="0" parTransId="{2F2B1FFC-9077-40B1-A72E-247F2998CE0B}" sibTransId="{747D60E1-E21C-4050-A65C-358498D8458D}"/>
    <dgm:cxn modelId="{D9EAF238-32DA-4528-967D-31F4D2299701}" srcId="{D6476EF8-25C5-4703-8379-547295A74B55}" destId="{8554FC33-B77F-4DA0-95B0-99D6B0D553FD}" srcOrd="0" destOrd="0" parTransId="{81DD9252-58A4-407F-A6CB-B651FF30B73E}" sibTransId="{2949E279-E75F-4940-80DA-59CE780FC3B7}"/>
    <dgm:cxn modelId="{3DD6962A-3B10-405A-9894-C28A4FF4C813}" type="presOf" srcId="{EE2B38B0-AC3C-4E97-829A-77836C251727}" destId="{45AF9BE5-5DB6-456C-B048-1D4D6BE28B59}" srcOrd="1" destOrd="0" presId="urn:microsoft.com/office/officeart/2005/8/layout/vList4"/>
    <dgm:cxn modelId="{AE6D7E48-025F-4713-878E-70CBE5CF9EA9}" type="presOf" srcId="{D6476EF8-25C5-4703-8379-547295A74B55}" destId="{FEE90A34-B122-45C1-8A89-F4860F811B74}" srcOrd="0" destOrd="0" presId="urn:microsoft.com/office/officeart/2005/8/layout/vList4"/>
    <dgm:cxn modelId="{57A301C9-D886-4777-94FB-14631C550F73}" type="presOf" srcId="{FC17A2CE-FB09-4E83-B359-C64983A53533}" destId="{6BBBAEE7-1DDB-432E-8C12-0FA8FC8ED226}" srcOrd="1" destOrd="0" presId="urn:microsoft.com/office/officeart/2005/8/layout/vList4"/>
    <dgm:cxn modelId="{E8A0440C-FD42-401C-92D9-4CA41FB6D03A}" type="presOf" srcId="{FC17A2CE-FB09-4E83-B359-C64983A53533}" destId="{839A4A49-2244-472A-A75B-5EC3BC129B61}" srcOrd="0" destOrd="0" presId="urn:microsoft.com/office/officeart/2005/8/layout/vList4"/>
    <dgm:cxn modelId="{699A4D74-4AF1-4A05-A0B0-431BB693259C}" type="presOf" srcId="{C99D6222-622C-4F30-9485-13608B7702FF}" destId="{F27E7A04-9A74-4C38-AAE3-A00AC65A2381}" srcOrd="0" destOrd="0" presId="urn:microsoft.com/office/officeart/2005/8/layout/vList4"/>
    <dgm:cxn modelId="{CC561173-0359-4E6B-84CC-6A1112BE7F62}" srcId="{D6476EF8-25C5-4703-8379-547295A74B55}" destId="{FC17A2CE-FB09-4E83-B359-C64983A53533}" srcOrd="1" destOrd="0" parTransId="{CE283C5B-3534-4292-9F23-4527D092B43A}" sibTransId="{6AEE400A-D4F9-45C5-A290-F79061A3F273}"/>
    <dgm:cxn modelId="{B5260E20-0AA0-44EF-B06D-7EC3B14F8465}" type="presOf" srcId="{8554FC33-B77F-4DA0-95B0-99D6B0D553FD}" destId="{867345E1-D24D-4558-AA7D-2609E7071E94}" srcOrd="0" destOrd="0" presId="urn:microsoft.com/office/officeart/2005/8/layout/vList4"/>
    <dgm:cxn modelId="{777E7A91-D8A4-46D6-BB50-1C846C97327A}" type="presParOf" srcId="{FEE90A34-B122-45C1-8A89-F4860F811B74}" destId="{22A3A58C-E426-4489-84EA-207DE4BF3B6B}" srcOrd="0" destOrd="0" presId="urn:microsoft.com/office/officeart/2005/8/layout/vList4"/>
    <dgm:cxn modelId="{24FE51B0-FE8D-440C-8C22-2657F613C6F4}" type="presParOf" srcId="{22A3A58C-E426-4489-84EA-207DE4BF3B6B}" destId="{867345E1-D24D-4558-AA7D-2609E7071E94}" srcOrd="0" destOrd="0" presId="urn:microsoft.com/office/officeart/2005/8/layout/vList4"/>
    <dgm:cxn modelId="{562CF017-464B-4331-8DEC-1E7B54FBE1E4}" type="presParOf" srcId="{22A3A58C-E426-4489-84EA-207DE4BF3B6B}" destId="{404BADB1-31C6-47A8-ABBF-050F3C7A34D7}" srcOrd="1" destOrd="0" presId="urn:microsoft.com/office/officeart/2005/8/layout/vList4"/>
    <dgm:cxn modelId="{723173D9-59DE-4175-95C2-50724894BD4E}" type="presParOf" srcId="{22A3A58C-E426-4489-84EA-207DE4BF3B6B}" destId="{AE6CBFF7-C31C-48D6-93E3-CC77D9A8A670}" srcOrd="2" destOrd="0" presId="urn:microsoft.com/office/officeart/2005/8/layout/vList4"/>
    <dgm:cxn modelId="{0611C74A-770B-4D23-8945-0DFB8BFEF996}" type="presParOf" srcId="{FEE90A34-B122-45C1-8A89-F4860F811B74}" destId="{60281106-DBF4-48E9-A16B-7AEF24681B64}" srcOrd="1" destOrd="0" presId="urn:microsoft.com/office/officeart/2005/8/layout/vList4"/>
    <dgm:cxn modelId="{FD75998E-60C0-48A7-9A05-01A72AA9A747}" type="presParOf" srcId="{FEE90A34-B122-45C1-8A89-F4860F811B74}" destId="{3F1F7B5A-DA49-4BD2-83D2-7E25400B043D}" srcOrd="2" destOrd="0" presId="urn:microsoft.com/office/officeart/2005/8/layout/vList4"/>
    <dgm:cxn modelId="{F534CA1A-A882-415D-B1BE-C0534A6D021C}" type="presParOf" srcId="{3F1F7B5A-DA49-4BD2-83D2-7E25400B043D}" destId="{839A4A49-2244-472A-A75B-5EC3BC129B61}" srcOrd="0" destOrd="0" presId="urn:microsoft.com/office/officeart/2005/8/layout/vList4"/>
    <dgm:cxn modelId="{429CDAE1-8268-4800-B64E-03D6505215F8}" type="presParOf" srcId="{3F1F7B5A-DA49-4BD2-83D2-7E25400B043D}" destId="{ABC248F8-3ED1-40F5-A062-5CDE6C2FF22E}" srcOrd="1" destOrd="0" presId="urn:microsoft.com/office/officeart/2005/8/layout/vList4"/>
    <dgm:cxn modelId="{38ECF941-D69C-4E37-BE6B-C986253B6DCE}" type="presParOf" srcId="{3F1F7B5A-DA49-4BD2-83D2-7E25400B043D}" destId="{6BBBAEE7-1DDB-432E-8C12-0FA8FC8ED226}" srcOrd="2" destOrd="0" presId="urn:microsoft.com/office/officeart/2005/8/layout/vList4"/>
    <dgm:cxn modelId="{7F81212A-7E87-4E9C-8518-954CDCA92CE4}" type="presParOf" srcId="{FEE90A34-B122-45C1-8A89-F4860F811B74}" destId="{1DBE8778-D1BD-47BD-9870-F716F91B92BC}" srcOrd="3" destOrd="0" presId="urn:microsoft.com/office/officeart/2005/8/layout/vList4"/>
    <dgm:cxn modelId="{6D285FD4-1F93-4F66-A68F-E269136387F1}" type="presParOf" srcId="{FEE90A34-B122-45C1-8A89-F4860F811B74}" destId="{624D1CFA-1DF7-4254-B1A9-8D7E6D2C4871}" srcOrd="4" destOrd="0" presId="urn:microsoft.com/office/officeart/2005/8/layout/vList4"/>
    <dgm:cxn modelId="{3C9701E7-C28A-4F24-91F9-51F61A55C78F}" type="presParOf" srcId="{624D1CFA-1DF7-4254-B1A9-8D7E6D2C4871}" destId="{F27E7A04-9A74-4C38-AAE3-A00AC65A2381}" srcOrd="0" destOrd="0" presId="urn:microsoft.com/office/officeart/2005/8/layout/vList4"/>
    <dgm:cxn modelId="{F72DF054-10EF-4DC8-B8A3-4F7EA0A3AC09}" type="presParOf" srcId="{624D1CFA-1DF7-4254-B1A9-8D7E6D2C4871}" destId="{AC386477-39A5-41C3-B040-A9BE7FF15195}" srcOrd="1" destOrd="0" presId="urn:microsoft.com/office/officeart/2005/8/layout/vList4"/>
    <dgm:cxn modelId="{519D3BC6-EA53-4CCC-BE4E-82188466BA7B}" type="presParOf" srcId="{624D1CFA-1DF7-4254-B1A9-8D7E6D2C4871}" destId="{C4B18EF6-ABC0-4A4C-A05B-846EFF14EFE1}" srcOrd="2" destOrd="0" presId="urn:microsoft.com/office/officeart/2005/8/layout/vList4"/>
    <dgm:cxn modelId="{01733F88-8B91-40CF-A893-5098ABC1D399}" type="presParOf" srcId="{FEE90A34-B122-45C1-8A89-F4860F811B74}" destId="{1F73A9D3-479A-44DC-998F-47CF5E53553C}" srcOrd="5" destOrd="0" presId="urn:microsoft.com/office/officeart/2005/8/layout/vList4"/>
    <dgm:cxn modelId="{37092A5A-CEFA-4822-9BE0-61C0150C1F07}" type="presParOf" srcId="{FEE90A34-B122-45C1-8A89-F4860F811B74}" destId="{693219FF-9233-4620-86A9-B5BC526AAA74}" srcOrd="6" destOrd="0" presId="urn:microsoft.com/office/officeart/2005/8/layout/vList4"/>
    <dgm:cxn modelId="{6195A7A4-84EC-4D61-856E-26BCEF6163FD}" type="presParOf" srcId="{693219FF-9233-4620-86A9-B5BC526AAA74}" destId="{806994C8-4BBE-4F3C-B7A7-25861EFB788F}" srcOrd="0" destOrd="0" presId="urn:microsoft.com/office/officeart/2005/8/layout/vList4"/>
    <dgm:cxn modelId="{513BC197-1C97-434A-83BB-9145063C3FB3}" type="presParOf" srcId="{693219FF-9233-4620-86A9-B5BC526AAA74}" destId="{9495343F-FD61-468D-BFF9-F435BBFEE5C0}" srcOrd="1" destOrd="0" presId="urn:microsoft.com/office/officeart/2005/8/layout/vList4"/>
    <dgm:cxn modelId="{FD75720E-BF75-4E9D-87FE-5047EBB04D01}" type="presParOf" srcId="{693219FF-9233-4620-86A9-B5BC526AAA74}" destId="{45AF9BE5-5DB6-456C-B048-1D4D6BE28B5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328B5DA-A564-435A-ABC7-3E8A90641E47}" type="doc">
      <dgm:prSet loTypeId="urn:microsoft.com/office/officeart/2005/8/layout/vList2" loCatId="list" qsTypeId="urn:microsoft.com/office/officeart/2005/8/quickstyle/simple2" qsCatId="simple" csTypeId="urn:microsoft.com/office/officeart/2005/8/colors/accent0_2" csCatId="mainScheme"/>
      <dgm:spPr/>
      <dgm:t>
        <a:bodyPr/>
        <a:lstStyle/>
        <a:p>
          <a:endParaRPr lang="ru-RU"/>
        </a:p>
      </dgm:t>
    </dgm:pt>
    <dgm:pt modelId="{26120040-6DB2-4BBE-882F-85F46F55B4DB}">
      <dgm:prSet/>
      <dgm:spPr/>
      <dgm:t>
        <a:bodyPr/>
        <a:lstStyle/>
        <a:p>
          <a:pPr rtl="0"/>
          <a:r>
            <a:rPr lang="pl-PL" dirty="0" smtClean="0">
              <a:solidFill>
                <a:srgbClr val="C00000"/>
              </a:solidFill>
            </a:rPr>
            <a:t>MEDLINE</a:t>
          </a:r>
          <a:r>
            <a:rPr lang="pl-PL" dirty="0" smtClean="0"/>
            <a:t> (http: // www.ncbi.nlm.nih.gov/pubmed) - </a:t>
          </a:r>
          <a:r>
            <a:rPr lang="uk-UA" dirty="0" smtClean="0"/>
            <a:t>база даних Національної медичної бібліотеки США. Є найбільшою базою даних опублікованої медичної інформації в світі (охоплює близько 75 % всіх світових видань). База даних </a:t>
          </a:r>
          <a:r>
            <a:rPr lang="pl-PL" dirty="0" smtClean="0"/>
            <a:t>MEDLINE </a:t>
          </a:r>
          <a:r>
            <a:rPr lang="uk-UA" dirty="0" smtClean="0"/>
            <a:t>включає більше 15 млн посилань на публікації про клінічні і доклінічні дослідження. У цій базі містяться дані з 1966  року  і  до  теперішнього  часу.  Розділ  </a:t>
          </a:r>
          <a:r>
            <a:rPr lang="pl-PL" dirty="0" smtClean="0"/>
            <a:t>PreMEDLINE  </a:t>
          </a:r>
          <a:r>
            <a:rPr lang="uk-UA" dirty="0" smtClean="0"/>
            <a:t>містить  інформацію  про нещодавно опубліковані звіти. Близько 9 000 описів вводяться в </a:t>
          </a:r>
          <a:r>
            <a:rPr lang="pl-PL" dirty="0" smtClean="0"/>
            <a:t>MEDLINE </a:t>
          </a:r>
          <a:r>
            <a:rPr lang="uk-UA" dirty="0" smtClean="0"/>
            <a:t>щотижня, понад  571  000  на  рік,  вона  включає  описи  статей  з  медичних  журналів  і  інших періодичних видань на 30 мовах (заголовки статей перекладаються англійською мовою). Найбільш простий і безкоштовний доступ до </a:t>
          </a:r>
          <a:r>
            <a:rPr lang="pl-PL" dirty="0" smtClean="0"/>
            <a:t>MEDLINE </a:t>
          </a:r>
          <a:r>
            <a:rPr lang="uk-UA" dirty="0" smtClean="0"/>
            <a:t>з можливістю пошуку в режимі </a:t>
          </a:r>
          <a:r>
            <a:rPr lang="pl-PL" dirty="0" smtClean="0"/>
            <a:t>online </a:t>
          </a:r>
          <a:r>
            <a:rPr lang="uk-UA" dirty="0" smtClean="0"/>
            <a:t>через сервер </a:t>
          </a:r>
          <a:r>
            <a:rPr lang="pl-PL" dirty="0" smtClean="0"/>
            <a:t>PubMed (http: // www.ncbi.nlm.nih.gov/pubmed).</a:t>
          </a:r>
          <a:endParaRPr lang="uk-UA" dirty="0"/>
        </a:p>
      </dgm:t>
    </dgm:pt>
    <dgm:pt modelId="{43746C00-3449-41A5-B02B-8FB31872E714}" type="parTrans" cxnId="{23A0FB77-05A6-4E55-AA1E-384232939207}">
      <dgm:prSet/>
      <dgm:spPr/>
      <dgm:t>
        <a:bodyPr/>
        <a:lstStyle/>
        <a:p>
          <a:endParaRPr lang="ru-RU"/>
        </a:p>
      </dgm:t>
    </dgm:pt>
    <dgm:pt modelId="{E523918B-DF41-40FA-A4F8-5946E81D4A8B}" type="sibTrans" cxnId="{23A0FB77-05A6-4E55-AA1E-384232939207}">
      <dgm:prSet/>
      <dgm:spPr/>
      <dgm:t>
        <a:bodyPr/>
        <a:lstStyle/>
        <a:p>
          <a:endParaRPr lang="ru-RU"/>
        </a:p>
      </dgm:t>
    </dgm:pt>
    <dgm:pt modelId="{BF82DD08-88E9-4D0E-B493-05526F3B22BF}">
      <dgm:prSet/>
      <dgm:spPr/>
      <dgm:t>
        <a:bodyPr/>
        <a:lstStyle/>
        <a:p>
          <a:pPr rtl="0"/>
          <a:r>
            <a:rPr lang="pl-PL" dirty="0" smtClean="0">
              <a:solidFill>
                <a:srgbClr val="C00000"/>
              </a:solidFill>
            </a:rPr>
            <a:t>EMBASE</a:t>
          </a:r>
          <a:r>
            <a:rPr lang="pl-PL" dirty="0" smtClean="0"/>
            <a:t> (http://www.embase.com) - </a:t>
          </a:r>
          <a:r>
            <a:rPr lang="uk-UA" dirty="0" smtClean="0"/>
            <a:t>бібліографічна база даних, що включає більше 24 млн проіндексованих записів в понад 7 900 проіндексованих рецензованих журналах. У </a:t>
          </a:r>
          <a:r>
            <a:rPr lang="pl-PL" dirty="0" smtClean="0"/>
            <a:t>EMBASE </a:t>
          </a:r>
          <a:r>
            <a:rPr lang="uk-UA" dirty="0" smtClean="0"/>
            <a:t>містяться записи, включені в базу даних </a:t>
          </a:r>
          <a:r>
            <a:rPr lang="pl-PL" dirty="0" smtClean="0"/>
            <a:t>MEDLINE, </a:t>
          </a:r>
          <a:r>
            <a:rPr lang="uk-UA" dirty="0" smtClean="0"/>
            <a:t>а також понад 5 млн записів, які не поширюються на </a:t>
          </a:r>
          <a:r>
            <a:rPr lang="pl-PL" dirty="0" smtClean="0"/>
            <a:t>MEDLINE. </a:t>
          </a:r>
          <a:r>
            <a:rPr lang="uk-UA" dirty="0" smtClean="0"/>
            <a:t>За допомогою </a:t>
          </a:r>
          <a:r>
            <a:rPr lang="pl-PL" dirty="0" smtClean="0"/>
            <a:t>Embase </a:t>
          </a:r>
          <a:r>
            <a:rPr lang="uk-UA" dirty="0" smtClean="0"/>
            <a:t>можна знайти велику кількість посилань  і  коротких  рефератів,  після  цього  необхідно  отримати  допуск  до  повних варіантів виявлених статей і ознайомитися з ними. Містить інформацію з біомедицини, фармації, включаючи  біологічні  науки,  біохімію, клінічну медицину,  судову  медицину, педіатрію, фармакологію та фармакотерапію, фармакоекономіку, психіатрію, охорону здоров'я, біомедичну  інженерію  та  довкілля. Доступ  до  цієї  бази  даних  платний, що істотно обмежує можливості її використання.</a:t>
          </a:r>
          <a:endParaRPr lang="uk-UA" dirty="0"/>
        </a:p>
      </dgm:t>
    </dgm:pt>
    <dgm:pt modelId="{993BF3DA-3251-4FF2-B8E6-EB6692AFCF1D}" type="parTrans" cxnId="{B712766B-C791-4E30-B711-39C030876548}">
      <dgm:prSet/>
      <dgm:spPr/>
      <dgm:t>
        <a:bodyPr/>
        <a:lstStyle/>
        <a:p>
          <a:endParaRPr lang="ru-RU"/>
        </a:p>
      </dgm:t>
    </dgm:pt>
    <dgm:pt modelId="{8F581E2C-ABD5-4A4F-9EC7-4F41E4045EBB}" type="sibTrans" cxnId="{B712766B-C791-4E30-B711-39C030876548}">
      <dgm:prSet/>
      <dgm:spPr/>
      <dgm:t>
        <a:bodyPr/>
        <a:lstStyle/>
        <a:p>
          <a:endParaRPr lang="ru-RU"/>
        </a:p>
      </dgm:t>
    </dgm:pt>
    <dgm:pt modelId="{E5661E28-9639-42DB-91C6-7B19A66D8CBC}" type="pres">
      <dgm:prSet presAssocID="{C328B5DA-A564-435A-ABC7-3E8A90641E47}" presName="linear" presStyleCnt="0">
        <dgm:presLayoutVars>
          <dgm:animLvl val="lvl"/>
          <dgm:resizeHandles val="exact"/>
        </dgm:presLayoutVars>
      </dgm:prSet>
      <dgm:spPr/>
      <dgm:t>
        <a:bodyPr/>
        <a:lstStyle/>
        <a:p>
          <a:endParaRPr lang="ru-RU"/>
        </a:p>
      </dgm:t>
    </dgm:pt>
    <dgm:pt modelId="{0957203F-AD1B-4D53-B62E-085BF4513A29}" type="pres">
      <dgm:prSet presAssocID="{26120040-6DB2-4BBE-882F-85F46F55B4DB}" presName="parentText" presStyleLbl="node1" presStyleIdx="0" presStyleCnt="2">
        <dgm:presLayoutVars>
          <dgm:chMax val="0"/>
          <dgm:bulletEnabled val="1"/>
        </dgm:presLayoutVars>
      </dgm:prSet>
      <dgm:spPr/>
      <dgm:t>
        <a:bodyPr/>
        <a:lstStyle/>
        <a:p>
          <a:endParaRPr lang="ru-RU"/>
        </a:p>
      </dgm:t>
    </dgm:pt>
    <dgm:pt modelId="{D135AB62-F984-4A7B-A0F2-C4E4D8DDAD5A}" type="pres">
      <dgm:prSet presAssocID="{E523918B-DF41-40FA-A4F8-5946E81D4A8B}" presName="spacer" presStyleCnt="0"/>
      <dgm:spPr/>
    </dgm:pt>
    <dgm:pt modelId="{46D8A60B-3868-4189-890C-8601CFF803DD}" type="pres">
      <dgm:prSet presAssocID="{BF82DD08-88E9-4D0E-B493-05526F3B22BF}" presName="parentText" presStyleLbl="node1" presStyleIdx="1" presStyleCnt="2">
        <dgm:presLayoutVars>
          <dgm:chMax val="0"/>
          <dgm:bulletEnabled val="1"/>
        </dgm:presLayoutVars>
      </dgm:prSet>
      <dgm:spPr/>
      <dgm:t>
        <a:bodyPr/>
        <a:lstStyle/>
        <a:p>
          <a:endParaRPr lang="ru-RU"/>
        </a:p>
      </dgm:t>
    </dgm:pt>
  </dgm:ptLst>
  <dgm:cxnLst>
    <dgm:cxn modelId="{B712766B-C791-4E30-B711-39C030876548}" srcId="{C328B5DA-A564-435A-ABC7-3E8A90641E47}" destId="{BF82DD08-88E9-4D0E-B493-05526F3B22BF}" srcOrd="1" destOrd="0" parTransId="{993BF3DA-3251-4FF2-B8E6-EB6692AFCF1D}" sibTransId="{8F581E2C-ABD5-4A4F-9EC7-4F41E4045EBB}"/>
    <dgm:cxn modelId="{23A0FB77-05A6-4E55-AA1E-384232939207}" srcId="{C328B5DA-A564-435A-ABC7-3E8A90641E47}" destId="{26120040-6DB2-4BBE-882F-85F46F55B4DB}" srcOrd="0" destOrd="0" parTransId="{43746C00-3449-41A5-B02B-8FB31872E714}" sibTransId="{E523918B-DF41-40FA-A4F8-5946E81D4A8B}"/>
    <dgm:cxn modelId="{C731789E-A783-4E19-AFA0-B634769265C5}" type="presOf" srcId="{BF82DD08-88E9-4D0E-B493-05526F3B22BF}" destId="{46D8A60B-3868-4189-890C-8601CFF803DD}" srcOrd="0" destOrd="0" presId="urn:microsoft.com/office/officeart/2005/8/layout/vList2"/>
    <dgm:cxn modelId="{D135164E-F94C-433D-91AA-188268A37333}" type="presOf" srcId="{26120040-6DB2-4BBE-882F-85F46F55B4DB}" destId="{0957203F-AD1B-4D53-B62E-085BF4513A29}" srcOrd="0" destOrd="0" presId="urn:microsoft.com/office/officeart/2005/8/layout/vList2"/>
    <dgm:cxn modelId="{36359934-103C-4A79-99A5-D13F87752831}" type="presOf" srcId="{C328B5DA-A564-435A-ABC7-3E8A90641E47}" destId="{E5661E28-9639-42DB-91C6-7B19A66D8CBC}" srcOrd="0" destOrd="0" presId="urn:microsoft.com/office/officeart/2005/8/layout/vList2"/>
    <dgm:cxn modelId="{D9702F75-FAC0-40B7-B1ED-AF702DAE8917}" type="presParOf" srcId="{E5661E28-9639-42DB-91C6-7B19A66D8CBC}" destId="{0957203F-AD1B-4D53-B62E-085BF4513A29}" srcOrd="0" destOrd="0" presId="urn:microsoft.com/office/officeart/2005/8/layout/vList2"/>
    <dgm:cxn modelId="{DBAE6FCA-8E65-43EF-B7B5-B3C19D333390}" type="presParOf" srcId="{E5661E28-9639-42DB-91C6-7B19A66D8CBC}" destId="{D135AB62-F984-4A7B-A0F2-C4E4D8DDAD5A}" srcOrd="1" destOrd="0" presId="urn:microsoft.com/office/officeart/2005/8/layout/vList2"/>
    <dgm:cxn modelId="{051CFB5C-7F18-4D14-9496-08ECEC01C04D}" type="presParOf" srcId="{E5661E28-9639-42DB-91C6-7B19A66D8CBC}" destId="{46D8A60B-3868-4189-890C-8601CFF803D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A9C0C9A-5837-4B9E-AC72-E9DE2407A21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90F7AC02-A855-41B8-9B70-BF88B3F3661C}">
      <dgm:prSet/>
      <dgm:spPr/>
      <dgm:t>
        <a:bodyPr/>
        <a:lstStyle/>
        <a:p>
          <a:pPr algn="just" rtl="0"/>
          <a:r>
            <a:rPr lang="pl-PL" b="0" smtClean="0"/>
            <a:t>NICE	Evidence	search	(https://www.evidence.nhs.uk/)	</a:t>
          </a:r>
          <a:r>
            <a:rPr lang="uk-UA" b="0" smtClean="0"/>
            <a:t>та	</a:t>
          </a:r>
          <a:r>
            <a:rPr lang="pl-PL" b="0" smtClean="0"/>
            <a:t>TRIP </a:t>
          </a:r>
          <a:r>
            <a:rPr lang="pl-PL" smtClean="0"/>
            <a:t>(https://www.tripdatabase.com/)  -    </a:t>
          </a:r>
          <a:r>
            <a:rPr lang="uk-UA" smtClean="0"/>
            <a:t>це  мета-портали,  мета-пошукові  служби.  Вони представляють прямий гіпертекстовий доступ до великої кількості «</a:t>
          </a:r>
          <a:r>
            <a:rPr lang="uk-UA" noProof="0" smtClean="0"/>
            <a:t>науково- обгрунтованих</a:t>
          </a:r>
          <a:r>
            <a:rPr lang="uk-UA" smtClean="0"/>
            <a:t> матеріалів в мережі Інтернет, а також до статей (в режимі он-лайн) з таких провідних журналів  як  </a:t>
          </a:r>
          <a:r>
            <a:rPr lang="pl-PL" smtClean="0"/>
            <a:t>British  Medical  Journal  (BMJ;  </a:t>
          </a:r>
          <a:r>
            <a:rPr lang="uk-UA" smtClean="0"/>
            <a:t>веб-сайт  </a:t>
          </a:r>
          <a:r>
            <a:rPr lang="pl-PL" smtClean="0"/>
            <a:t>www.bmj.com),  The  Journal  of  the American  Medical  Association  (JAMA;  www.jama.  ama-assn.org),  New  England  Journal  of Medicine  (NEJM;  www.nejm.org)  </a:t>
          </a:r>
          <a:r>
            <a:rPr lang="uk-UA" smtClean="0"/>
            <a:t>та  ін.  Ресурс  </a:t>
          </a:r>
          <a:r>
            <a:rPr lang="pl-PL" smtClean="0"/>
            <a:t>NICE,  </a:t>
          </a:r>
          <a:r>
            <a:rPr lang="uk-UA" smtClean="0"/>
            <a:t>заявлений  як  мета-портал  пошуку доказів, настанов і даних урядової політики для спеціалістів охорони здоров’я. Має вільний доступ. </a:t>
          </a:r>
          <a:r>
            <a:rPr lang="pl-PL" smtClean="0"/>
            <a:t>TRIP  -  </a:t>
          </a:r>
          <a:r>
            <a:rPr lang="uk-UA" smtClean="0"/>
            <a:t>це інструмент мета-пошуку для клініцистів. Призначений для спеціалістів охорони здоров’я як медична пошукова система з акцентом на доказову медицину. Також має вільний доступ.</a:t>
          </a:r>
          <a:endParaRPr lang="uk-UA" dirty="0"/>
        </a:p>
      </dgm:t>
    </dgm:pt>
    <dgm:pt modelId="{3B5933F0-BBBB-4B7F-AE5F-BCF46CADC3BA}" type="parTrans" cxnId="{F2E803AB-4971-414E-95CF-8236F1369E4E}">
      <dgm:prSet/>
      <dgm:spPr/>
      <dgm:t>
        <a:bodyPr/>
        <a:lstStyle/>
        <a:p>
          <a:endParaRPr lang="ru-RU"/>
        </a:p>
      </dgm:t>
    </dgm:pt>
    <dgm:pt modelId="{1E64A462-2DCB-4677-A5FA-A630CC95D4E4}" type="sibTrans" cxnId="{F2E803AB-4971-414E-95CF-8236F1369E4E}">
      <dgm:prSet/>
      <dgm:spPr/>
      <dgm:t>
        <a:bodyPr/>
        <a:lstStyle/>
        <a:p>
          <a:endParaRPr lang="ru-RU"/>
        </a:p>
      </dgm:t>
    </dgm:pt>
    <dgm:pt modelId="{B578F890-4508-4C1C-B89A-8E4D80E9A25C}">
      <dgm:prSet/>
      <dgm:spPr/>
      <dgm:t>
        <a:bodyPr/>
        <a:lstStyle/>
        <a:p>
          <a:pPr algn="just" rtl="0"/>
          <a:r>
            <a:rPr lang="pl-PL" b="0" smtClean="0"/>
            <a:t>INAHTA (http://www.inahta.org/) -  </a:t>
          </a:r>
          <a:r>
            <a:rPr lang="uk-UA" b="0" smtClean="0"/>
            <a:t>Міжнародна мережа агентств з оцінки технологій охорони здоров'я  (ОТОЗ)  (</a:t>
          </a:r>
          <a:r>
            <a:rPr lang="pl-PL" b="0" smtClean="0"/>
            <a:t>International  Network  of  Agencies  for  Health  Technology  Assessment). </a:t>
          </a:r>
          <a:r>
            <a:rPr lang="uk-UA" smtClean="0"/>
            <a:t>Інформація з ОТОЗ, проведеної членами </a:t>
          </a:r>
          <a:r>
            <a:rPr lang="pl-PL" smtClean="0"/>
            <a:t>INAHTA, </a:t>
          </a:r>
          <a:r>
            <a:rPr lang="uk-UA" smtClean="0"/>
            <a:t>розповсюджується у вигляді звітів про оцінку, технічних звітів, технологічних резюме та клінічних практичних настанов. Матеріали поширюються переважно через Інтернет кількома шляхами. На веб-сайті організації розміщена інформація про поточну діяльність. Короткі серії (</a:t>
          </a:r>
          <a:r>
            <a:rPr lang="pl-PL" smtClean="0"/>
            <a:t>Brief series) -  </a:t>
          </a:r>
          <a:r>
            <a:rPr lang="uk-UA" smtClean="0"/>
            <a:t>це форум для організацій-членів, який представляє нещодавно опубліковані звіти. Звіти  </a:t>
          </a:r>
          <a:r>
            <a:rPr lang="pl-PL" smtClean="0"/>
            <a:t>INAHTA  </a:t>
          </a:r>
          <a:r>
            <a:rPr lang="uk-UA" smtClean="0"/>
            <a:t>регулярно  публікуються  на  сайті,  як  тільки  вони  стають  доступними. Агентство  також  видає  бюлетень  трьома  мовами,  в  якому  міститься  інформація  про поточну діяльність та ініціативи серед організацій-членів, а також про нові проекти мережі, нещодавні розробки і напрямки в дослідженні охорони здоров’я, інші публікації у цій сфері,</a:t>
          </a:r>
          <a:endParaRPr lang="uk-UA" dirty="0"/>
        </a:p>
      </dgm:t>
    </dgm:pt>
    <dgm:pt modelId="{9736A556-AF9B-44B7-BC7A-7B2C8053A33B}" type="parTrans" cxnId="{6B86618B-045E-48A7-8E58-4FFF1BB89717}">
      <dgm:prSet/>
      <dgm:spPr/>
      <dgm:t>
        <a:bodyPr/>
        <a:lstStyle/>
        <a:p>
          <a:endParaRPr lang="ru-RU"/>
        </a:p>
      </dgm:t>
    </dgm:pt>
    <dgm:pt modelId="{4739B99E-352C-424D-84F2-03B363B53056}" type="sibTrans" cxnId="{6B86618B-045E-48A7-8E58-4FFF1BB89717}">
      <dgm:prSet/>
      <dgm:spPr/>
      <dgm:t>
        <a:bodyPr/>
        <a:lstStyle/>
        <a:p>
          <a:endParaRPr lang="ru-RU"/>
        </a:p>
      </dgm:t>
    </dgm:pt>
    <dgm:pt modelId="{50C337DC-6B76-47A1-9EAC-D0E172612F26}" type="pres">
      <dgm:prSet presAssocID="{2A9C0C9A-5837-4B9E-AC72-E9DE2407A21A}" presName="linear" presStyleCnt="0">
        <dgm:presLayoutVars>
          <dgm:animLvl val="lvl"/>
          <dgm:resizeHandles val="exact"/>
        </dgm:presLayoutVars>
      </dgm:prSet>
      <dgm:spPr/>
      <dgm:t>
        <a:bodyPr/>
        <a:lstStyle/>
        <a:p>
          <a:endParaRPr lang="ru-RU"/>
        </a:p>
      </dgm:t>
    </dgm:pt>
    <dgm:pt modelId="{56794556-5EF9-42AC-AE9C-FADEC85C06A4}" type="pres">
      <dgm:prSet presAssocID="{90F7AC02-A855-41B8-9B70-BF88B3F3661C}" presName="parentText" presStyleLbl="node1" presStyleIdx="0" presStyleCnt="2">
        <dgm:presLayoutVars>
          <dgm:chMax val="0"/>
          <dgm:bulletEnabled val="1"/>
        </dgm:presLayoutVars>
      </dgm:prSet>
      <dgm:spPr/>
      <dgm:t>
        <a:bodyPr/>
        <a:lstStyle/>
        <a:p>
          <a:endParaRPr lang="ru-RU"/>
        </a:p>
      </dgm:t>
    </dgm:pt>
    <dgm:pt modelId="{CCB65FF7-929C-430A-AB59-B8DE9117E084}" type="pres">
      <dgm:prSet presAssocID="{1E64A462-2DCB-4677-A5FA-A630CC95D4E4}" presName="spacer" presStyleCnt="0"/>
      <dgm:spPr/>
    </dgm:pt>
    <dgm:pt modelId="{4FCFF9E3-F95D-496C-B404-29FD30B947E0}" type="pres">
      <dgm:prSet presAssocID="{B578F890-4508-4C1C-B89A-8E4D80E9A25C}" presName="parentText" presStyleLbl="node1" presStyleIdx="1" presStyleCnt="2">
        <dgm:presLayoutVars>
          <dgm:chMax val="0"/>
          <dgm:bulletEnabled val="1"/>
        </dgm:presLayoutVars>
      </dgm:prSet>
      <dgm:spPr/>
      <dgm:t>
        <a:bodyPr/>
        <a:lstStyle/>
        <a:p>
          <a:endParaRPr lang="ru-RU"/>
        </a:p>
      </dgm:t>
    </dgm:pt>
  </dgm:ptLst>
  <dgm:cxnLst>
    <dgm:cxn modelId="{F2E803AB-4971-414E-95CF-8236F1369E4E}" srcId="{2A9C0C9A-5837-4B9E-AC72-E9DE2407A21A}" destId="{90F7AC02-A855-41B8-9B70-BF88B3F3661C}" srcOrd="0" destOrd="0" parTransId="{3B5933F0-BBBB-4B7F-AE5F-BCF46CADC3BA}" sibTransId="{1E64A462-2DCB-4677-A5FA-A630CC95D4E4}"/>
    <dgm:cxn modelId="{39F4B3FD-7215-4E63-8357-EDB2C2B00EEE}" type="presOf" srcId="{B578F890-4508-4C1C-B89A-8E4D80E9A25C}" destId="{4FCFF9E3-F95D-496C-B404-29FD30B947E0}" srcOrd="0" destOrd="0" presId="urn:microsoft.com/office/officeart/2005/8/layout/vList2"/>
    <dgm:cxn modelId="{1078C644-557F-4987-9D17-915C20E58D42}" type="presOf" srcId="{90F7AC02-A855-41B8-9B70-BF88B3F3661C}" destId="{56794556-5EF9-42AC-AE9C-FADEC85C06A4}" srcOrd="0" destOrd="0" presId="urn:microsoft.com/office/officeart/2005/8/layout/vList2"/>
    <dgm:cxn modelId="{B0C85162-8C1C-4DC7-BDF4-4C0E5DCE5401}" type="presOf" srcId="{2A9C0C9A-5837-4B9E-AC72-E9DE2407A21A}" destId="{50C337DC-6B76-47A1-9EAC-D0E172612F26}" srcOrd="0" destOrd="0" presId="urn:microsoft.com/office/officeart/2005/8/layout/vList2"/>
    <dgm:cxn modelId="{6B86618B-045E-48A7-8E58-4FFF1BB89717}" srcId="{2A9C0C9A-5837-4B9E-AC72-E9DE2407A21A}" destId="{B578F890-4508-4C1C-B89A-8E4D80E9A25C}" srcOrd="1" destOrd="0" parTransId="{9736A556-AF9B-44B7-BC7A-7B2C8053A33B}" sibTransId="{4739B99E-352C-424D-84F2-03B363B53056}"/>
    <dgm:cxn modelId="{F36D9ABD-C1A7-4FCF-98DF-AE2B43955D36}" type="presParOf" srcId="{50C337DC-6B76-47A1-9EAC-D0E172612F26}" destId="{56794556-5EF9-42AC-AE9C-FADEC85C06A4}" srcOrd="0" destOrd="0" presId="urn:microsoft.com/office/officeart/2005/8/layout/vList2"/>
    <dgm:cxn modelId="{7711C4BE-E064-419C-9A3E-938E93D96F50}" type="presParOf" srcId="{50C337DC-6B76-47A1-9EAC-D0E172612F26}" destId="{CCB65FF7-929C-430A-AB59-B8DE9117E084}" srcOrd="1" destOrd="0" presId="urn:microsoft.com/office/officeart/2005/8/layout/vList2"/>
    <dgm:cxn modelId="{F42FEC10-30A2-4804-B68B-8A9526957236}" type="presParOf" srcId="{50C337DC-6B76-47A1-9EAC-D0E172612F26}" destId="{4FCFF9E3-F95D-496C-B404-29FD30B947E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46D4498-2F1A-4931-ACF8-E2458B19EBF5}" type="doc">
      <dgm:prSet loTypeId="urn:microsoft.com/office/officeart/2005/8/layout/hierarchy4" loCatId="list" qsTypeId="urn:microsoft.com/office/officeart/2005/8/quickstyle/simple1" qsCatId="simple" csTypeId="urn:microsoft.com/office/officeart/2005/8/colors/accent1_2" csCatId="accent1"/>
      <dgm:spPr/>
      <dgm:t>
        <a:bodyPr/>
        <a:lstStyle/>
        <a:p>
          <a:endParaRPr lang="ru-RU"/>
        </a:p>
      </dgm:t>
    </dgm:pt>
    <dgm:pt modelId="{09C72F69-0A2F-43DD-A671-DF1ED7E2B4BC}">
      <dgm:prSet/>
      <dgm:spPr/>
      <dgm:t>
        <a:bodyPr/>
        <a:lstStyle/>
        <a:p>
          <a:pPr rtl="0"/>
          <a:r>
            <a:rPr lang="uk-UA" smtClean="0"/>
            <a:t>характеристика дизайну дослідження (наприклад, «рандомізоване подвійне сліпе»)</a:t>
          </a:r>
          <a:endParaRPr lang="uk-UA"/>
        </a:p>
      </dgm:t>
    </dgm:pt>
    <dgm:pt modelId="{973BDC31-724A-418B-AFEE-9885778A8434}" type="parTrans" cxnId="{79760E32-CF0C-4FAB-AE22-36F8A92F3A0A}">
      <dgm:prSet/>
      <dgm:spPr/>
      <dgm:t>
        <a:bodyPr/>
        <a:lstStyle/>
        <a:p>
          <a:endParaRPr lang="ru-RU"/>
        </a:p>
      </dgm:t>
    </dgm:pt>
    <dgm:pt modelId="{6404C61B-7700-4AAD-A225-40333A340E72}" type="sibTrans" cxnId="{79760E32-CF0C-4FAB-AE22-36F8A92F3A0A}">
      <dgm:prSet/>
      <dgm:spPr/>
      <dgm:t>
        <a:bodyPr/>
        <a:lstStyle/>
        <a:p>
          <a:endParaRPr lang="ru-RU"/>
        </a:p>
      </dgm:t>
    </dgm:pt>
    <dgm:pt modelId="{73900203-5F85-46D2-BF6B-88340B361FE5}">
      <dgm:prSet/>
      <dgm:spPr/>
      <dgm:t>
        <a:bodyPr/>
        <a:lstStyle/>
        <a:p>
          <a:pPr rtl="0"/>
          <a:r>
            <a:rPr lang="uk-UA" smtClean="0"/>
            <a:t>показники точності тестів (наприклад, «чутливість», «специфічність»)</a:t>
          </a:r>
          <a:endParaRPr lang="uk-UA"/>
        </a:p>
      </dgm:t>
    </dgm:pt>
    <dgm:pt modelId="{CE701186-518D-4D83-8B36-3AB393974F9C}" type="parTrans" cxnId="{9C5BFD01-A69F-4B38-AE29-206722F6FB73}">
      <dgm:prSet/>
      <dgm:spPr/>
      <dgm:t>
        <a:bodyPr/>
        <a:lstStyle/>
        <a:p>
          <a:endParaRPr lang="ru-RU"/>
        </a:p>
      </dgm:t>
    </dgm:pt>
    <dgm:pt modelId="{E9E4C231-D3A2-4A2B-95C4-C005CABEB3F8}" type="sibTrans" cxnId="{9C5BFD01-A69F-4B38-AE29-206722F6FB73}">
      <dgm:prSet/>
      <dgm:spPr/>
      <dgm:t>
        <a:bodyPr/>
        <a:lstStyle/>
        <a:p>
          <a:endParaRPr lang="ru-RU"/>
        </a:p>
      </dgm:t>
    </dgm:pt>
    <dgm:pt modelId="{C2C4A1CE-8A5D-4F48-80C4-509F2EB4292C}">
      <dgm:prSet/>
      <dgm:spPr/>
      <dgm:t>
        <a:bodyPr/>
        <a:lstStyle/>
        <a:p>
          <a:pPr rtl="0"/>
          <a:r>
            <a:rPr lang="uk-UA" smtClean="0"/>
            <a:t>вид джерела інформації (наприклад, </a:t>
          </a:r>
          <a:r>
            <a:rPr lang="pl-PL" smtClean="0"/>
            <a:t>Systematic Reviews</a:t>
          </a:r>
          <a:r>
            <a:rPr lang="uk-UA" smtClean="0"/>
            <a:t> </a:t>
          </a:r>
          <a:r>
            <a:rPr lang="pl-PL" smtClean="0"/>
            <a:t>(</a:t>
          </a:r>
          <a:r>
            <a:rPr lang="uk-UA" smtClean="0"/>
            <a:t>систематичні огляди).</a:t>
          </a:r>
          <a:endParaRPr lang="uk-UA"/>
        </a:p>
      </dgm:t>
    </dgm:pt>
    <dgm:pt modelId="{2FA6C175-392E-49EA-BC90-B5D8D6EC23D5}" type="parTrans" cxnId="{A922A39B-9209-4EC5-B351-FBE8E9F99C0B}">
      <dgm:prSet/>
      <dgm:spPr/>
      <dgm:t>
        <a:bodyPr/>
        <a:lstStyle/>
        <a:p>
          <a:endParaRPr lang="ru-RU"/>
        </a:p>
      </dgm:t>
    </dgm:pt>
    <dgm:pt modelId="{ABEE1C22-E70D-4FD7-AFFA-96D0E449E8E1}" type="sibTrans" cxnId="{A922A39B-9209-4EC5-B351-FBE8E9F99C0B}">
      <dgm:prSet/>
      <dgm:spPr/>
      <dgm:t>
        <a:bodyPr/>
        <a:lstStyle/>
        <a:p>
          <a:endParaRPr lang="ru-RU"/>
        </a:p>
      </dgm:t>
    </dgm:pt>
    <dgm:pt modelId="{F19A4649-75E9-43B9-975C-F8BC5BCCBFC2}" type="pres">
      <dgm:prSet presAssocID="{C46D4498-2F1A-4931-ACF8-E2458B19EBF5}" presName="Name0" presStyleCnt="0">
        <dgm:presLayoutVars>
          <dgm:chPref val="1"/>
          <dgm:dir/>
          <dgm:animOne val="branch"/>
          <dgm:animLvl val="lvl"/>
          <dgm:resizeHandles/>
        </dgm:presLayoutVars>
      </dgm:prSet>
      <dgm:spPr/>
      <dgm:t>
        <a:bodyPr/>
        <a:lstStyle/>
        <a:p>
          <a:endParaRPr lang="ru-RU"/>
        </a:p>
      </dgm:t>
    </dgm:pt>
    <dgm:pt modelId="{5AF8D75C-D26F-499B-9180-BE9C0CDC6E2A}" type="pres">
      <dgm:prSet presAssocID="{09C72F69-0A2F-43DD-A671-DF1ED7E2B4BC}" presName="vertOne" presStyleCnt="0"/>
      <dgm:spPr/>
    </dgm:pt>
    <dgm:pt modelId="{29C46D6E-8649-44FF-A4C6-D3F81420216B}" type="pres">
      <dgm:prSet presAssocID="{09C72F69-0A2F-43DD-A671-DF1ED7E2B4BC}" presName="txOne" presStyleLbl="node0" presStyleIdx="0" presStyleCnt="3">
        <dgm:presLayoutVars>
          <dgm:chPref val="3"/>
        </dgm:presLayoutVars>
      </dgm:prSet>
      <dgm:spPr/>
      <dgm:t>
        <a:bodyPr/>
        <a:lstStyle/>
        <a:p>
          <a:endParaRPr lang="ru-RU"/>
        </a:p>
      </dgm:t>
    </dgm:pt>
    <dgm:pt modelId="{4FDDE087-B6B9-414B-9ED0-812B13BA153B}" type="pres">
      <dgm:prSet presAssocID="{09C72F69-0A2F-43DD-A671-DF1ED7E2B4BC}" presName="horzOne" presStyleCnt="0"/>
      <dgm:spPr/>
    </dgm:pt>
    <dgm:pt modelId="{C75349A1-D3E8-44C2-B5DE-DD3E26260B14}" type="pres">
      <dgm:prSet presAssocID="{6404C61B-7700-4AAD-A225-40333A340E72}" presName="sibSpaceOne" presStyleCnt="0"/>
      <dgm:spPr/>
    </dgm:pt>
    <dgm:pt modelId="{E9106B1B-C231-4BBC-89B7-187C029E9F3E}" type="pres">
      <dgm:prSet presAssocID="{73900203-5F85-46D2-BF6B-88340B361FE5}" presName="vertOne" presStyleCnt="0"/>
      <dgm:spPr/>
    </dgm:pt>
    <dgm:pt modelId="{B67BE48D-831B-4A28-A509-5340308BD5E4}" type="pres">
      <dgm:prSet presAssocID="{73900203-5F85-46D2-BF6B-88340B361FE5}" presName="txOne" presStyleLbl="node0" presStyleIdx="1" presStyleCnt="3">
        <dgm:presLayoutVars>
          <dgm:chPref val="3"/>
        </dgm:presLayoutVars>
      </dgm:prSet>
      <dgm:spPr/>
      <dgm:t>
        <a:bodyPr/>
        <a:lstStyle/>
        <a:p>
          <a:endParaRPr lang="ru-RU"/>
        </a:p>
      </dgm:t>
    </dgm:pt>
    <dgm:pt modelId="{6DEB5386-C8F7-4A12-97FB-0318C4290341}" type="pres">
      <dgm:prSet presAssocID="{73900203-5F85-46D2-BF6B-88340B361FE5}" presName="horzOne" presStyleCnt="0"/>
      <dgm:spPr/>
    </dgm:pt>
    <dgm:pt modelId="{DEEDD278-4C40-4AD4-AFC2-307490CAB3C2}" type="pres">
      <dgm:prSet presAssocID="{E9E4C231-D3A2-4A2B-95C4-C005CABEB3F8}" presName="sibSpaceOne" presStyleCnt="0"/>
      <dgm:spPr/>
    </dgm:pt>
    <dgm:pt modelId="{24683C0A-27F5-49E8-9C56-AD7D5B497986}" type="pres">
      <dgm:prSet presAssocID="{C2C4A1CE-8A5D-4F48-80C4-509F2EB4292C}" presName="vertOne" presStyleCnt="0"/>
      <dgm:spPr/>
    </dgm:pt>
    <dgm:pt modelId="{2B01B30D-3849-4593-A4B6-E6CB9BFA5096}" type="pres">
      <dgm:prSet presAssocID="{C2C4A1CE-8A5D-4F48-80C4-509F2EB4292C}" presName="txOne" presStyleLbl="node0" presStyleIdx="2" presStyleCnt="3">
        <dgm:presLayoutVars>
          <dgm:chPref val="3"/>
        </dgm:presLayoutVars>
      </dgm:prSet>
      <dgm:spPr/>
      <dgm:t>
        <a:bodyPr/>
        <a:lstStyle/>
        <a:p>
          <a:endParaRPr lang="ru-RU"/>
        </a:p>
      </dgm:t>
    </dgm:pt>
    <dgm:pt modelId="{B52913A4-E4A9-4EE7-BF2F-578798812E58}" type="pres">
      <dgm:prSet presAssocID="{C2C4A1CE-8A5D-4F48-80C4-509F2EB4292C}" presName="horzOne" presStyleCnt="0"/>
      <dgm:spPr/>
    </dgm:pt>
  </dgm:ptLst>
  <dgm:cxnLst>
    <dgm:cxn modelId="{A922A39B-9209-4EC5-B351-FBE8E9F99C0B}" srcId="{C46D4498-2F1A-4931-ACF8-E2458B19EBF5}" destId="{C2C4A1CE-8A5D-4F48-80C4-509F2EB4292C}" srcOrd="2" destOrd="0" parTransId="{2FA6C175-392E-49EA-BC90-B5D8D6EC23D5}" sibTransId="{ABEE1C22-E70D-4FD7-AFFA-96D0E449E8E1}"/>
    <dgm:cxn modelId="{95113452-2718-48EF-8962-6B08F5984C82}" type="presOf" srcId="{09C72F69-0A2F-43DD-A671-DF1ED7E2B4BC}" destId="{29C46D6E-8649-44FF-A4C6-D3F81420216B}" srcOrd="0" destOrd="0" presId="urn:microsoft.com/office/officeart/2005/8/layout/hierarchy4"/>
    <dgm:cxn modelId="{9C5BFD01-A69F-4B38-AE29-206722F6FB73}" srcId="{C46D4498-2F1A-4931-ACF8-E2458B19EBF5}" destId="{73900203-5F85-46D2-BF6B-88340B361FE5}" srcOrd="1" destOrd="0" parTransId="{CE701186-518D-4D83-8B36-3AB393974F9C}" sibTransId="{E9E4C231-D3A2-4A2B-95C4-C005CABEB3F8}"/>
    <dgm:cxn modelId="{79760E32-CF0C-4FAB-AE22-36F8A92F3A0A}" srcId="{C46D4498-2F1A-4931-ACF8-E2458B19EBF5}" destId="{09C72F69-0A2F-43DD-A671-DF1ED7E2B4BC}" srcOrd="0" destOrd="0" parTransId="{973BDC31-724A-418B-AFEE-9885778A8434}" sibTransId="{6404C61B-7700-4AAD-A225-40333A340E72}"/>
    <dgm:cxn modelId="{7F1CC4FD-83BB-4C83-9061-A0DF4E02B775}" type="presOf" srcId="{C46D4498-2F1A-4931-ACF8-E2458B19EBF5}" destId="{F19A4649-75E9-43B9-975C-F8BC5BCCBFC2}" srcOrd="0" destOrd="0" presId="urn:microsoft.com/office/officeart/2005/8/layout/hierarchy4"/>
    <dgm:cxn modelId="{4F57C939-23AE-40CB-87EC-20C0677D4B6A}" type="presOf" srcId="{73900203-5F85-46D2-BF6B-88340B361FE5}" destId="{B67BE48D-831B-4A28-A509-5340308BD5E4}" srcOrd="0" destOrd="0" presId="urn:microsoft.com/office/officeart/2005/8/layout/hierarchy4"/>
    <dgm:cxn modelId="{8438C549-5E0F-45BF-A60B-B88F1B3B7E16}" type="presOf" srcId="{C2C4A1CE-8A5D-4F48-80C4-509F2EB4292C}" destId="{2B01B30D-3849-4593-A4B6-E6CB9BFA5096}" srcOrd="0" destOrd="0" presId="urn:microsoft.com/office/officeart/2005/8/layout/hierarchy4"/>
    <dgm:cxn modelId="{A216296E-5968-4247-B5EE-57DED7DBAE60}" type="presParOf" srcId="{F19A4649-75E9-43B9-975C-F8BC5BCCBFC2}" destId="{5AF8D75C-D26F-499B-9180-BE9C0CDC6E2A}" srcOrd="0" destOrd="0" presId="urn:microsoft.com/office/officeart/2005/8/layout/hierarchy4"/>
    <dgm:cxn modelId="{6A3644DD-53CA-4482-95C1-2780AB58682B}" type="presParOf" srcId="{5AF8D75C-D26F-499B-9180-BE9C0CDC6E2A}" destId="{29C46D6E-8649-44FF-A4C6-D3F81420216B}" srcOrd="0" destOrd="0" presId="urn:microsoft.com/office/officeart/2005/8/layout/hierarchy4"/>
    <dgm:cxn modelId="{78177202-3C43-436F-98D5-129220CCA199}" type="presParOf" srcId="{5AF8D75C-D26F-499B-9180-BE9C0CDC6E2A}" destId="{4FDDE087-B6B9-414B-9ED0-812B13BA153B}" srcOrd="1" destOrd="0" presId="urn:microsoft.com/office/officeart/2005/8/layout/hierarchy4"/>
    <dgm:cxn modelId="{F64558D2-3971-49CE-9BB6-D6C4A19DCE1B}" type="presParOf" srcId="{F19A4649-75E9-43B9-975C-F8BC5BCCBFC2}" destId="{C75349A1-D3E8-44C2-B5DE-DD3E26260B14}" srcOrd="1" destOrd="0" presId="urn:microsoft.com/office/officeart/2005/8/layout/hierarchy4"/>
    <dgm:cxn modelId="{C486169F-F6CA-4470-B8E7-65E1DBF35402}" type="presParOf" srcId="{F19A4649-75E9-43B9-975C-F8BC5BCCBFC2}" destId="{E9106B1B-C231-4BBC-89B7-187C029E9F3E}" srcOrd="2" destOrd="0" presId="urn:microsoft.com/office/officeart/2005/8/layout/hierarchy4"/>
    <dgm:cxn modelId="{C647A516-9211-46C7-B40B-84AB14B62E68}" type="presParOf" srcId="{E9106B1B-C231-4BBC-89B7-187C029E9F3E}" destId="{B67BE48D-831B-4A28-A509-5340308BD5E4}" srcOrd="0" destOrd="0" presId="urn:microsoft.com/office/officeart/2005/8/layout/hierarchy4"/>
    <dgm:cxn modelId="{7EF159BF-F739-4432-B2F4-C709F643C1F0}" type="presParOf" srcId="{E9106B1B-C231-4BBC-89B7-187C029E9F3E}" destId="{6DEB5386-C8F7-4A12-97FB-0318C4290341}" srcOrd="1" destOrd="0" presId="urn:microsoft.com/office/officeart/2005/8/layout/hierarchy4"/>
    <dgm:cxn modelId="{09ABC1FE-681D-4ADE-A9FF-92610ABA1CB9}" type="presParOf" srcId="{F19A4649-75E9-43B9-975C-F8BC5BCCBFC2}" destId="{DEEDD278-4C40-4AD4-AFC2-307490CAB3C2}" srcOrd="3" destOrd="0" presId="urn:microsoft.com/office/officeart/2005/8/layout/hierarchy4"/>
    <dgm:cxn modelId="{1D6DFEFF-B104-4EF0-9F48-41378EF9C2A0}" type="presParOf" srcId="{F19A4649-75E9-43B9-975C-F8BC5BCCBFC2}" destId="{24683C0A-27F5-49E8-9C56-AD7D5B497986}" srcOrd="4" destOrd="0" presId="urn:microsoft.com/office/officeart/2005/8/layout/hierarchy4"/>
    <dgm:cxn modelId="{AAEB499A-82FA-4BF1-83FC-828AB15FE058}" type="presParOf" srcId="{24683C0A-27F5-49E8-9C56-AD7D5B497986}" destId="{2B01B30D-3849-4593-A4B6-E6CB9BFA5096}" srcOrd="0" destOrd="0" presId="urn:microsoft.com/office/officeart/2005/8/layout/hierarchy4"/>
    <dgm:cxn modelId="{2FB866AF-8482-4D30-A9F4-DE1F4DBC8C47}" type="presParOf" srcId="{24683C0A-27F5-49E8-9C56-AD7D5B497986}" destId="{B52913A4-E4A9-4EE7-BF2F-578798812E5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6E934BF-DF5D-4878-949A-07FEEA4D0DD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RU"/>
        </a:p>
      </dgm:t>
    </dgm:pt>
    <dgm:pt modelId="{2625A254-0D74-4274-A9FD-3408DC8E4895}">
      <dgm:prSet/>
      <dgm:spPr/>
      <dgm:t>
        <a:bodyPr/>
        <a:lstStyle/>
        <a:p>
          <a:pPr rtl="0"/>
          <a:r>
            <a:rPr lang="uk-UA" dirty="0" smtClean="0"/>
            <a:t>Оператор </a:t>
          </a:r>
          <a:r>
            <a:rPr lang="pl-PL" dirty="0" smtClean="0">
              <a:solidFill>
                <a:srgbClr val="C00000"/>
              </a:solidFill>
            </a:rPr>
            <a:t>AND - «</a:t>
          </a:r>
          <a:r>
            <a:rPr lang="uk-UA" dirty="0" smtClean="0">
              <a:solidFill>
                <a:srgbClr val="C00000"/>
              </a:solidFill>
            </a:rPr>
            <a:t>ТА» </a:t>
          </a:r>
          <a:r>
            <a:rPr lang="uk-UA" dirty="0" smtClean="0"/>
            <a:t>означає, що будуть знайдені статті, які містять обидві терміни. Наприклад, «</a:t>
          </a:r>
          <a:r>
            <a:rPr lang="pl-PL" dirty="0" smtClean="0"/>
            <a:t>laparoscopic AND cholecystectomy»</a:t>
          </a:r>
          <a:endParaRPr lang="uk-UA" dirty="0"/>
        </a:p>
      </dgm:t>
    </dgm:pt>
    <dgm:pt modelId="{8F71FBCB-07BC-42F3-A52E-5E4446B86D5D}" type="parTrans" cxnId="{CE94E891-FDD8-46F2-96D4-32782852F024}">
      <dgm:prSet/>
      <dgm:spPr/>
      <dgm:t>
        <a:bodyPr/>
        <a:lstStyle/>
        <a:p>
          <a:endParaRPr lang="ru-RU"/>
        </a:p>
      </dgm:t>
    </dgm:pt>
    <dgm:pt modelId="{1960B965-9209-49AB-A632-788460AF12E5}" type="sibTrans" cxnId="{CE94E891-FDD8-46F2-96D4-32782852F024}">
      <dgm:prSet/>
      <dgm:spPr/>
      <dgm:t>
        <a:bodyPr/>
        <a:lstStyle/>
        <a:p>
          <a:endParaRPr lang="ru-RU"/>
        </a:p>
      </dgm:t>
    </dgm:pt>
    <dgm:pt modelId="{759A1E36-F91F-4C5C-88D1-9B067E115A0C}">
      <dgm:prSet/>
      <dgm:spPr/>
      <dgm:t>
        <a:bodyPr/>
        <a:lstStyle/>
        <a:p>
          <a:pPr rtl="0"/>
          <a:r>
            <a:rPr lang="uk-UA" dirty="0" smtClean="0"/>
            <a:t>Оператор </a:t>
          </a:r>
          <a:r>
            <a:rPr lang="pl-PL" dirty="0" smtClean="0">
              <a:solidFill>
                <a:srgbClr val="C00000"/>
              </a:solidFill>
            </a:rPr>
            <a:t>OR - «</a:t>
          </a:r>
          <a:r>
            <a:rPr lang="uk-UA" dirty="0" smtClean="0">
              <a:solidFill>
                <a:srgbClr val="C00000"/>
              </a:solidFill>
            </a:rPr>
            <a:t>АБО» </a:t>
          </a:r>
          <a:r>
            <a:rPr lang="uk-UA" dirty="0" smtClean="0"/>
            <a:t>використовується коли необхідно знайти статті, які містять і один, і другий логічно пов'язані терміни. Наприклад, «</a:t>
          </a:r>
          <a:r>
            <a:rPr lang="pl-PL" dirty="0" smtClean="0"/>
            <a:t>cholecystectomy OR cholecystosomy»</a:t>
          </a:r>
          <a:endParaRPr lang="uk-UA" dirty="0"/>
        </a:p>
      </dgm:t>
    </dgm:pt>
    <dgm:pt modelId="{F196F7F4-15F5-459C-A0F1-B6E3B1C0BD1F}" type="parTrans" cxnId="{C30BD3F3-AEE2-4054-915F-42EB729DD815}">
      <dgm:prSet/>
      <dgm:spPr/>
      <dgm:t>
        <a:bodyPr/>
        <a:lstStyle/>
        <a:p>
          <a:endParaRPr lang="ru-RU"/>
        </a:p>
      </dgm:t>
    </dgm:pt>
    <dgm:pt modelId="{6A6304D6-0A5D-4CA3-BB95-CD5BCEC60AF6}" type="sibTrans" cxnId="{C30BD3F3-AEE2-4054-915F-42EB729DD815}">
      <dgm:prSet/>
      <dgm:spPr/>
      <dgm:t>
        <a:bodyPr/>
        <a:lstStyle/>
        <a:p>
          <a:endParaRPr lang="ru-RU"/>
        </a:p>
      </dgm:t>
    </dgm:pt>
    <dgm:pt modelId="{B5415041-915D-4518-ACAF-2B3EE8763478}">
      <dgm:prSet/>
      <dgm:spPr/>
      <dgm:t>
        <a:bodyPr/>
        <a:lstStyle/>
        <a:p>
          <a:pPr rtl="0"/>
          <a:r>
            <a:rPr lang="uk-UA" dirty="0" smtClean="0"/>
            <a:t>Оператор </a:t>
          </a:r>
          <a:r>
            <a:rPr lang="pl-PL" dirty="0" smtClean="0">
              <a:solidFill>
                <a:srgbClr val="C00000"/>
              </a:solidFill>
            </a:rPr>
            <a:t>NOT - «</a:t>
          </a:r>
          <a:r>
            <a:rPr lang="uk-UA" dirty="0" smtClean="0">
              <a:solidFill>
                <a:srgbClr val="C00000"/>
              </a:solidFill>
            </a:rPr>
            <a:t>НІ». </a:t>
          </a:r>
          <a:r>
            <a:rPr lang="uk-UA" dirty="0" smtClean="0"/>
            <a:t>Використовується, коли необхідно виключити непотрібні теми. Наприклад, «</a:t>
          </a:r>
          <a:r>
            <a:rPr lang="pl-PL" dirty="0" smtClean="0"/>
            <a:t>laparoscopic AND cholecystectomy NOT laparotomy».</a:t>
          </a:r>
          <a:endParaRPr lang="uk-UA" dirty="0"/>
        </a:p>
      </dgm:t>
    </dgm:pt>
    <dgm:pt modelId="{1AD50910-2143-473D-8E8B-DF00FB402D53}" type="parTrans" cxnId="{FB6BAA2E-F58B-4291-9925-5735106929CB}">
      <dgm:prSet/>
      <dgm:spPr/>
      <dgm:t>
        <a:bodyPr/>
        <a:lstStyle/>
        <a:p>
          <a:endParaRPr lang="ru-RU"/>
        </a:p>
      </dgm:t>
    </dgm:pt>
    <dgm:pt modelId="{31BDB5CD-4E97-4FDB-8981-9972210F1A50}" type="sibTrans" cxnId="{FB6BAA2E-F58B-4291-9925-5735106929CB}">
      <dgm:prSet/>
      <dgm:spPr/>
      <dgm:t>
        <a:bodyPr/>
        <a:lstStyle/>
        <a:p>
          <a:endParaRPr lang="ru-RU"/>
        </a:p>
      </dgm:t>
    </dgm:pt>
    <dgm:pt modelId="{EDE55C8E-D54C-4A88-96DA-8E585FE799EE}" type="pres">
      <dgm:prSet presAssocID="{A6E934BF-DF5D-4878-949A-07FEEA4D0DD9}" presName="vert0" presStyleCnt="0">
        <dgm:presLayoutVars>
          <dgm:dir/>
          <dgm:animOne val="branch"/>
          <dgm:animLvl val="lvl"/>
        </dgm:presLayoutVars>
      </dgm:prSet>
      <dgm:spPr/>
      <dgm:t>
        <a:bodyPr/>
        <a:lstStyle/>
        <a:p>
          <a:endParaRPr lang="ru-RU"/>
        </a:p>
      </dgm:t>
    </dgm:pt>
    <dgm:pt modelId="{3C011F6B-67EF-4374-BD1B-F9D25E5654EA}" type="pres">
      <dgm:prSet presAssocID="{2625A254-0D74-4274-A9FD-3408DC8E4895}" presName="thickLine" presStyleLbl="alignNode1" presStyleIdx="0" presStyleCnt="3"/>
      <dgm:spPr/>
    </dgm:pt>
    <dgm:pt modelId="{15F9D6C2-D770-460A-A441-325F07A1EE2E}" type="pres">
      <dgm:prSet presAssocID="{2625A254-0D74-4274-A9FD-3408DC8E4895}" presName="horz1" presStyleCnt="0"/>
      <dgm:spPr/>
    </dgm:pt>
    <dgm:pt modelId="{5B1BE536-734A-48D7-8594-AC4BFBA8A7BD}" type="pres">
      <dgm:prSet presAssocID="{2625A254-0D74-4274-A9FD-3408DC8E4895}" presName="tx1" presStyleLbl="revTx" presStyleIdx="0" presStyleCnt="3"/>
      <dgm:spPr/>
      <dgm:t>
        <a:bodyPr/>
        <a:lstStyle/>
        <a:p>
          <a:endParaRPr lang="ru-RU"/>
        </a:p>
      </dgm:t>
    </dgm:pt>
    <dgm:pt modelId="{D31A3B1D-D9FE-4C89-A948-B7E6A7AC82E9}" type="pres">
      <dgm:prSet presAssocID="{2625A254-0D74-4274-A9FD-3408DC8E4895}" presName="vert1" presStyleCnt="0"/>
      <dgm:spPr/>
    </dgm:pt>
    <dgm:pt modelId="{1A524368-DD1E-429B-8B33-C77EF8D465DF}" type="pres">
      <dgm:prSet presAssocID="{759A1E36-F91F-4C5C-88D1-9B067E115A0C}" presName="thickLine" presStyleLbl="alignNode1" presStyleIdx="1" presStyleCnt="3"/>
      <dgm:spPr/>
    </dgm:pt>
    <dgm:pt modelId="{D005921B-5D19-4B23-85E9-6378CD2C4E24}" type="pres">
      <dgm:prSet presAssocID="{759A1E36-F91F-4C5C-88D1-9B067E115A0C}" presName="horz1" presStyleCnt="0"/>
      <dgm:spPr/>
    </dgm:pt>
    <dgm:pt modelId="{2119ADBC-9DBD-40A6-834A-228146EE9130}" type="pres">
      <dgm:prSet presAssocID="{759A1E36-F91F-4C5C-88D1-9B067E115A0C}" presName="tx1" presStyleLbl="revTx" presStyleIdx="1" presStyleCnt="3"/>
      <dgm:spPr/>
      <dgm:t>
        <a:bodyPr/>
        <a:lstStyle/>
        <a:p>
          <a:endParaRPr lang="ru-RU"/>
        </a:p>
      </dgm:t>
    </dgm:pt>
    <dgm:pt modelId="{C18A667D-0FEA-4F9C-A78F-D1421306BFB9}" type="pres">
      <dgm:prSet presAssocID="{759A1E36-F91F-4C5C-88D1-9B067E115A0C}" presName="vert1" presStyleCnt="0"/>
      <dgm:spPr/>
    </dgm:pt>
    <dgm:pt modelId="{4F914E67-1AEC-427D-A4EF-10F52DF2B989}" type="pres">
      <dgm:prSet presAssocID="{B5415041-915D-4518-ACAF-2B3EE8763478}" presName="thickLine" presStyleLbl="alignNode1" presStyleIdx="2" presStyleCnt="3"/>
      <dgm:spPr/>
    </dgm:pt>
    <dgm:pt modelId="{69D04C30-98B5-43A5-9F59-D19A1B72723D}" type="pres">
      <dgm:prSet presAssocID="{B5415041-915D-4518-ACAF-2B3EE8763478}" presName="horz1" presStyleCnt="0"/>
      <dgm:spPr/>
    </dgm:pt>
    <dgm:pt modelId="{BAA19F4E-AAD5-407F-A0F7-77739234BA6C}" type="pres">
      <dgm:prSet presAssocID="{B5415041-915D-4518-ACAF-2B3EE8763478}" presName="tx1" presStyleLbl="revTx" presStyleIdx="2" presStyleCnt="3"/>
      <dgm:spPr/>
      <dgm:t>
        <a:bodyPr/>
        <a:lstStyle/>
        <a:p>
          <a:endParaRPr lang="ru-RU"/>
        </a:p>
      </dgm:t>
    </dgm:pt>
    <dgm:pt modelId="{7730E9D2-7AB4-4048-95F2-9E59E8FDC45C}" type="pres">
      <dgm:prSet presAssocID="{B5415041-915D-4518-ACAF-2B3EE8763478}" presName="vert1" presStyleCnt="0"/>
      <dgm:spPr/>
    </dgm:pt>
  </dgm:ptLst>
  <dgm:cxnLst>
    <dgm:cxn modelId="{AB3EB44D-B55F-470C-AF93-06BA26296F9C}" type="presOf" srcId="{759A1E36-F91F-4C5C-88D1-9B067E115A0C}" destId="{2119ADBC-9DBD-40A6-834A-228146EE9130}" srcOrd="0" destOrd="0" presId="urn:microsoft.com/office/officeart/2008/layout/LinedList"/>
    <dgm:cxn modelId="{D25F0061-E331-4A30-9AD8-E22126E3BD66}" type="presOf" srcId="{B5415041-915D-4518-ACAF-2B3EE8763478}" destId="{BAA19F4E-AAD5-407F-A0F7-77739234BA6C}" srcOrd="0" destOrd="0" presId="urn:microsoft.com/office/officeart/2008/layout/LinedList"/>
    <dgm:cxn modelId="{B9E1F9A8-F398-497B-BC34-B9792A3BB0CF}" type="presOf" srcId="{A6E934BF-DF5D-4878-949A-07FEEA4D0DD9}" destId="{EDE55C8E-D54C-4A88-96DA-8E585FE799EE}" srcOrd="0" destOrd="0" presId="urn:microsoft.com/office/officeart/2008/layout/LinedList"/>
    <dgm:cxn modelId="{FB6BAA2E-F58B-4291-9925-5735106929CB}" srcId="{A6E934BF-DF5D-4878-949A-07FEEA4D0DD9}" destId="{B5415041-915D-4518-ACAF-2B3EE8763478}" srcOrd="2" destOrd="0" parTransId="{1AD50910-2143-473D-8E8B-DF00FB402D53}" sibTransId="{31BDB5CD-4E97-4FDB-8981-9972210F1A50}"/>
    <dgm:cxn modelId="{CE94E891-FDD8-46F2-96D4-32782852F024}" srcId="{A6E934BF-DF5D-4878-949A-07FEEA4D0DD9}" destId="{2625A254-0D74-4274-A9FD-3408DC8E4895}" srcOrd="0" destOrd="0" parTransId="{8F71FBCB-07BC-42F3-A52E-5E4446B86D5D}" sibTransId="{1960B965-9209-49AB-A632-788460AF12E5}"/>
    <dgm:cxn modelId="{E9668316-A248-4F2B-AC81-4E8E7965D44D}" type="presOf" srcId="{2625A254-0D74-4274-A9FD-3408DC8E4895}" destId="{5B1BE536-734A-48D7-8594-AC4BFBA8A7BD}" srcOrd="0" destOrd="0" presId="urn:microsoft.com/office/officeart/2008/layout/LinedList"/>
    <dgm:cxn modelId="{C30BD3F3-AEE2-4054-915F-42EB729DD815}" srcId="{A6E934BF-DF5D-4878-949A-07FEEA4D0DD9}" destId="{759A1E36-F91F-4C5C-88D1-9B067E115A0C}" srcOrd="1" destOrd="0" parTransId="{F196F7F4-15F5-459C-A0F1-B6E3B1C0BD1F}" sibTransId="{6A6304D6-0A5D-4CA3-BB95-CD5BCEC60AF6}"/>
    <dgm:cxn modelId="{ED9E502B-32B0-4319-9AB5-32A996BE1D21}" type="presParOf" srcId="{EDE55C8E-D54C-4A88-96DA-8E585FE799EE}" destId="{3C011F6B-67EF-4374-BD1B-F9D25E5654EA}" srcOrd="0" destOrd="0" presId="urn:microsoft.com/office/officeart/2008/layout/LinedList"/>
    <dgm:cxn modelId="{505242AE-7046-4CBD-8A50-300E4AF33EAD}" type="presParOf" srcId="{EDE55C8E-D54C-4A88-96DA-8E585FE799EE}" destId="{15F9D6C2-D770-460A-A441-325F07A1EE2E}" srcOrd="1" destOrd="0" presId="urn:microsoft.com/office/officeart/2008/layout/LinedList"/>
    <dgm:cxn modelId="{357CF8D4-D6A6-4C6C-9C41-6138A98036B3}" type="presParOf" srcId="{15F9D6C2-D770-460A-A441-325F07A1EE2E}" destId="{5B1BE536-734A-48D7-8594-AC4BFBA8A7BD}" srcOrd="0" destOrd="0" presId="urn:microsoft.com/office/officeart/2008/layout/LinedList"/>
    <dgm:cxn modelId="{81C98D08-C02A-49AC-925C-6E41F7C26E34}" type="presParOf" srcId="{15F9D6C2-D770-460A-A441-325F07A1EE2E}" destId="{D31A3B1D-D9FE-4C89-A948-B7E6A7AC82E9}" srcOrd="1" destOrd="0" presId="urn:microsoft.com/office/officeart/2008/layout/LinedList"/>
    <dgm:cxn modelId="{1119EC42-3C3F-4F9B-9EF0-8B5BA9A8FE44}" type="presParOf" srcId="{EDE55C8E-D54C-4A88-96DA-8E585FE799EE}" destId="{1A524368-DD1E-429B-8B33-C77EF8D465DF}" srcOrd="2" destOrd="0" presId="urn:microsoft.com/office/officeart/2008/layout/LinedList"/>
    <dgm:cxn modelId="{D2A04457-3331-4792-A885-3621F4CE8EAA}" type="presParOf" srcId="{EDE55C8E-D54C-4A88-96DA-8E585FE799EE}" destId="{D005921B-5D19-4B23-85E9-6378CD2C4E24}" srcOrd="3" destOrd="0" presId="urn:microsoft.com/office/officeart/2008/layout/LinedList"/>
    <dgm:cxn modelId="{DE508AF4-79FC-4B31-80DC-2ACFC89171A6}" type="presParOf" srcId="{D005921B-5D19-4B23-85E9-6378CD2C4E24}" destId="{2119ADBC-9DBD-40A6-834A-228146EE9130}" srcOrd="0" destOrd="0" presId="urn:microsoft.com/office/officeart/2008/layout/LinedList"/>
    <dgm:cxn modelId="{81D13E78-A6BF-4777-99A7-828299BD121B}" type="presParOf" srcId="{D005921B-5D19-4B23-85E9-6378CD2C4E24}" destId="{C18A667D-0FEA-4F9C-A78F-D1421306BFB9}" srcOrd="1" destOrd="0" presId="urn:microsoft.com/office/officeart/2008/layout/LinedList"/>
    <dgm:cxn modelId="{F2D45F9C-FCAC-4ACD-A55D-DC8BBDCCDCFE}" type="presParOf" srcId="{EDE55C8E-D54C-4A88-96DA-8E585FE799EE}" destId="{4F914E67-1AEC-427D-A4EF-10F52DF2B989}" srcOrd="4" destOrd="0" presId="urn:microsoft.com/office/officeart/2008/layout/LinedList"/>
    <dgm:cxn modelId="{47961658-C205-4870-82EA-840AC83E121D}" type="presParOf" srcId="{EDE55C8E-D54C-4A88-96DA-8E585FE799EE}" destId="{69D04C30-98B5-43A5-9F59-D19A1B72723D}" srcOrd="5" destOrd="0" presId="urn:microsoft.com/office/officeart/2008/layout/LinedList"/>
    <dgm:cxn modelId="{3609DDA3-5E6E-4A1D-A5E0-7BB951AD0F3F}" type="presParOf" srcId="{69D04C30-98B5-43A5-9F59-D19A1B72723D}" destId="{BAA19F4E-AAD5-407F-A0F7-77739234BA6C}" srcOrd="0" destOrd="0" presId="urn:microsoft.com/office/officeart/2008/layout/LinedList"/>
    <dgm:cxn modelId="{FBB96CB7-26C7-43C0-BFB3-C069FF2E594D}" type="presParOf" srcId="{69D04C30-98B5-43A5-9F59-D19A1B72723D}" destId="{7730E9D2-7AB4-4048-95F2-9E59E8FDC45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D440C80-A2D4-4D45-AD42-B41B1D1B65D1}" type="doc">
      <dgm:prSet loTypeId="urn:microsoft.com/office/officeart/2005/8/layout/process4" loCatId="list" qsTypeId="urn:microsoft.com/office/officeart/2005/8/quickstyle/simple1" qsCatId="simple" csTypeId="urn:microsoft.com/office/officeart/2005/8/colors/accent1_2" csCatId="accent1"/>
      <dgm:spPr/>
      <dgm:t>
        <a:bodyPr/>
        <a:lstStyle/>
        <a:p>
          <a:endParaRPr lang="ru-RU"/>
        </a:p>
      </dgm:t>
    </dgm:pt>
    <dgm:pt modelId="{696C40E1-71AA-4284-A31E-5B07C2C33F69}">
      <dgm:prSet/>
      <dgm:spPr/>
      <dgm:t>
        <a:bodyPr/>
        <a:lstStyle/>
        <a:p>
          <a:pPr rtl="0"/>
          <a:r>
            <a:rPr lang="uk-UA" smtClean="0"/>
            <a:t>Недоліки:</a:t>
          </a:r>
          <a:endParaRPr lang="uk-UA"/>
        </a:p>
      </dgm:t>
    </dgm:pt>
    <dgm:pt modelId="{6FC981F6-AC0C-450F-A367-2F0385DB3038}" type="parTrans" cxnId="{01B7333F-B061-400A-9417-68DE6596B29B}">
      <dgm:prSet/>
      <dgm:spPr/>
      <dgm:t>
        <a:bodyPr/>
        <a:lstStyle/>
        <a:p>
          <a:endParaRPr lang="ru-RU"/>
        </a:p>
      </dgm:t>
    </dgm:pt>
    <dgm:pt modelId="{C6050282-26EC-4007-B7B4-A7F086BFE818}" type="sibTrans" cxnId="{01B7333F-B061-400A-9417-68DE6596B29B}">
      <dgm:prSet/>
      <dgm:spPr/>
      <dgm:t>
        <a:bodyPr/>
        <a:lstStyle/>
        <a:p>
          <a:endParaRPr lang="ru-RU"/>
        </a:p>
      </dgm:t>
    </dgm:pt>
    <dgm:pt modelId="{0605D9F5-D5F5-4D19-BADB-1BD4704CA1AD}">
      <dgm:prSet/>
      <dgm:spPr/>
      <dgm:t>
        <a:bodyPr/>
        <a:lstStyle/>
        <a:p>
          <a:pPr rtl="0"/>
          <a:r>
            <a:rPr lang="uk-UA" dirty="0" smtClean="0"/>
            <a:t>Містить великий об</a:t>
          </a:r>
          <a:r>
            <a:rPr lang="en-US" dirty="0" smtClean="0"/>
            <a:t>`</a:t>
          </a:r>
          <a:r>
            <a:rPr lang="uk-UA" dirty="0" err="1" smtClean="0"/>
            <a:t>єм</a:t>
          </a:r>
          <a:r>
            <a:rPr lang="uk-UA" dirty="0" smtClean="0"/>
            <a:t> інформації і має складну структуру (неоднорідність розміщення матеріалів), що потребує багато часу для пошуку потрібних даних</a:t>
          </a:r>
          <a:endParaRPr lang="uk-UA" dirty="0"/>
        </a:p>
      </dgm:t>
    </dgm:pt>
    <dgm:pt modelId="{29ED3320-9779-45D8-8488-E2CABFEE4899}" type="parTrans" cxnId="{481AD0C1-A2BD-4F12-92EF-2C7FCF10065B}">
      <dgm:prSet/>
      <dgm:spPr/>
      <dgm:t>
        <a:bodyPr/>
        <a:lstStyle/>
        <a:p>
          <a:endParaRPr lang="ru-RU"/>
        </a:p>
      </dgm:t>
    </dgm:pt>
    <dgm:pt modelId="{23C31736-8BFE-4F67-AFBB-44A1AC95D328}" type="sibTrans" cxnId="{481AD0C1-A2BD-4F12-92EF-2C7FCF10065B}">
      <dgm:prSet/>
      <dgm:spPr/>
      <dgm:t>
        <a:bodyPr/>
        <a:lstStyle/>
        <a:p>
          <a:endParaRPr lang="ru-RU"/>
        </a:p>
      </dgm:t>
    </dgm:pt>
    <dgm:pt modelId="{A9897090-EE63-468B-A997-3AB9AA95D856}" type="pres">
      <dgm:prSet presAssocID="{4D440C80-A2D4-4D45-AD42-B41B1D1B65D1}" presName="Name0" presStyleCnt="0">
        <dgm:presLayoutVars>
          <dgm:dir/>
          <dgm:animLvl val="lvl"/>
          <dgm:resizeHandles val="exact"/>
        </dgm:presLayoutVars>
      </dgm:prSet>
      <dgm:spPr/>
      <dgm:t>
        <a:bodyPr/>
        <a:lstStyle/>
        <a:p>
          <a:endParaRPr lang="ru-RU"/>
        </a:p>
      </dgm:t>
    </dgm:pt>
    <dgm:pt modelId="{F6394A90-C3D4-4C38-97EF-744BFD23FFC1}" type="pres">
      <dgm:prSet presAssocID="{0605D9F5-D5F5-4D19-BADB-1BD4704CA1AD}" presName="boxAndChildren" presStyleCnt="0"/>
      <dgm:spPr/>
    </dgm:pt>
    <dgm:pt modelId="{FB28BF5D-A7CA-436B-A658-61849383C82C}" type="pres">
      <dgm:prSet presAssocID="{0605D9F5-D5F5-4D19-BADB-1BD4704CA1AD}" presName="parentTextBox" presStyleLbl="node1" presStyleIdx="0" presStyleCnt="2"/>
      <dgm:spPr/>
      <dgm:t>
        <a:bodyPr/>
        <a:lstStyle/>
        <a:p>
          <a:endParaRPr lang="ru-RU"/>
        </a:p>
      </dgm:t>
    </dgm:pt>
    <dgm:pt modelId="{3A057713-8399-4E08-B0A0-0501303B3214}" type="pres">
      <dgm:prSet presAssocID="{C6050282-26EC-4007-B7B4-A7F086BFE818}" presName="sp" presStyleCnt="0"/>
      <dgm:spPr/>
    </dgm:pt>
    <dgm:pt modelId="{D9AFD1CC-323B-4BDF-B097-18E616B0A6CB}" type="pres">
      <dgm:prSet presAssocID="{696C40E1-71AA-4284-A31E-5B07C2C33F69}" presName="arrowAndChildren" presStyleCnt="0"/>
      <dgm:spPr/>
    </dgm:pt>
    <dgm:pt modelId="{3B005640-A5FF-45C1-B244-4A8638933A09}" type="pres">
      <dgm:prSet presAssocID="{696C40E1-71AA-4284-A31E-5B07C2C33F69}" presName="parentTextArrow" presStyleLbl="node1" presStyleIdx="1" presStyleCnt="2" custLinFactNeighborY="1196"/>
      <dgm:spPr/>
      <dgm:t>
        <a:bodyPr/>
        <a:lstStyle/>
        <a:p>
          <a:endParaRPr lang="ru-RU"/>
        </a:p>
      </dgm:t>
    </dgm:pt>
  </dgm:ptLst>
  <dgm:cxnLst>
    <dgm:cxn modelId="{DE1F65DF-5E24-46E4-950C-232F0F89720F}" type="presOf" srcId="{4D440C80-A2D4-4D45-AD42-B41B1D1B65D1}" destId="{A9897090-EE63-468B-A997-3AB9AA95D856}" srcOrd="0" destOrd="0" presId="urn:microsoft.com/office/officeart/2005/8/layout/process4"/>
    <dgm:cxn modelId="{481AD0C1-A2BD-4F12-92EF-2C7FCF10065B}" srcId="{4D440C80-A2D4-4D45-AD42-B41B1D1B65D1}" destId="{0605D9F5-D5F5-4D19-BADB-1BD4704CA1AD}" srcOrd="1" destOrd="0" parTransId="{29ED3320-9779-45D8-8488-E2CABFEE4899}" sibTransId="{23C31736-8BFE-4F67-AFBB-44A1AC95D328}"/>
    <dgm:cxn modelId="{AE893839-ECBA-4CB0-A3A1-960ACFB5B075}" type="presOf" srcId="{696C40E1-71AA-4284-A31E-5B07C2C33F69}" destId="{3B005640-A5FF-45C1-B244-4A8638933A09}" srcOrd="0" destOrd="0" presId="urn:microsoft.com/office/officeart/2005/8/layout/process4"/>
    <dgm:cxn modelId="{7D4EA8EA-C330-452F-B66A-4599692D64E5}" type="presOf" srcId="{0605D9F5-D5F5-4D19-BADB-1BD4704CA1AD}" destId="{FB28BF5D-A7CA-436B-A658-61849383C82C}" srcOrd="0" destOrd="0" presId="urn:microsoft.com/office/officeart/2005/8/layout/process4"/>
    <dgm:cxn modelId="{01B7333F-B061-400A-9417-68DE6596B29B}" srcId="{4D440C80-A2D4-4D45-AD42-B41B1D1B65D1}" destId="{696C40E1-71AA-4284-A31E-5B07C2C33F69}" srcOrd="0" destOrd="0" parTransId="{6FC981F6-AC0C-450F-A367-2F0385DB3038}" sibTransId="{C6050282-26EC-4007-B7B4-A7F086BFE818}"/>
    <dgm:cxn modelId="{3F1B89F1-299D-4EFF-A497-91D2F18A462F}" type="presParOf" srcId="{A9897090-EE63-468B-A997-3AB9AA95D856}" destId="{F6394A90-C3D4-4C38-97EF-744BFD23FFC1}" srcOrd="0" destOrd="0" presId="urn:microsoft.com/office/officeart/2005/8/layout/process4"/>
    <dgm:cxn modelId="{D565CA20-CEED-4762-A23D-6C0E35C8030B}" type="presParOf" srcId="{F6394A90-C3D4-4C38-97EF-744BFD23FFC1}" destId="{FB28BF5D-A7CA-436B-A658-61849383C82C}" srcOrd="0" destOrd="0" presId="urn:microsoft.com/office/officeart/2005/8/layout/process4"/>
    <dgm:cxn modelId="{C28B566A-4673-46B8-BF4F-01C34F4C656A}" type="presParOf" srcId="{A9897090-EE63-468B-A997-3AB9AA95D856}" destId="{3A057713-8399-4E08-B0A0-0501303B3214}" srcOrd="1" destOrd="0" presId="urn:microsoft.com/office/officeart/2005/8/layout/process4"/>
    <dgm:cxn modelId="{D022B682-86D9-4009-9AD4-5B855404E5E2}" type="presParOf" srcId="{A9897090-EE63-468B-A997-3AB9AA95D856}" destId="{D9AFD1CC-323B-4BDF-B097-18E616B0A6CB}" srcOrd="2" destOrd="0" presId="urn:microsoft.com/office/officeart/2005/8/layout/process4"/>
    <dgm:cxn modelId="{33632A97-91E3-4045-BC7D-1197FED41BA2}" type="presParOf" srcId="{D9AFD1CC-323B-4BDF-B097-18E616B0A6CB}" destId="{3B005640-A5FF-45C1-B244-4A8638933A0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07BCBF2-21ED-4DBE-AD08-4230A026DFE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D70FD1AA-99B0-4057-AE76-F1BA63A3E9CE}">
      <dgm:prSet/>
      <dgm:spPr/>
      <dgm:t>
        <a:bodyPr/>
        <a:lstStyle/>
        <a:p>
          <a:pPr rtl="0"/>
          <a:r>
            <a:rPr lang="uk-UA" smtClean="0"/>
            <a:t>Переваги:</a:t>
          </a:r>
          <a:endParaRPr lang="uk-UA"/>
        </a:p>
      </dgm:t>
    </dgm:pt>
    <dgm:pt modelId="{38EABB5B-6F87-446A-9B40-2044F8B138F1}" type="parTrans" cxnId="{85FC87B4-2AF8-4EE8-9807-C983AD16EA50}">
      <dgm:prSet/>
      <dgm:spPr/>
      <dgm:t>
        <a:bodyPr/>
        <a:lstStyle/>
        <a:p>
          <a:endParaRPr lang="ru-RU"/>
        </a:p>
      </dgm:t>
    </dgm:pt>
    <dgm:pt modelId="{97042B16-6765-45EA-92C3-C4056712CC94}" type="sibTrans" cxnId="{85FC87B4-2AF8-4EE8-9807-C983AD16EA50}">
      <dgm:prSet/>
      <dgm:spPr/>
      <dgm:t>
        <a:bodyPr/>
        <a:lstStyle/>
        <a:p>
          <a:endParaRPr lang="ru-RU"/>
        </a:p>
      </dgm:t>
    </dgm:pt>
    <dgm:pt modelId="{EADB8835-D13E-4B3F-BA4D-19584DFD27BE}">
      <dgm:prSet/>
      <dgm:spPr/>
      <dgm:t>
        <a:bodyPr/>
        <a:lstStyle/>
        <a:p>
          <a:pPr rtl="0"/>
          <a:r>
            <a:rPr lang="uk-UA" smtClean="0"/>
            <a:t>-майже повний обсяг всіх медичних журналів</a:t>
          </a:r>
          <a:endParaRPr lang="uk-UA"/>
        </a:p>
      </dgm:t>
    </dgm:pt>
    <dgm:pt modelId="{61A4BC89-14D1-4899-817E-560C976CD8FF}" type="parTrans" cxnId="{88401584-5A0C-449E-B3AE-454353F36CBC}">
      <dgm:prSet/>
      <dgm:spPr/>
      <dgm:t>
        <a:bodyPr/>
        <a:lstStyle/>
        <a:p>
          <a:endParaRPr lang="ru-RU"/>
        </a:p>
      </dgm:t>
    </dgm:pt>
    <dgm:pt modelId="{5F39CC4D-4A02-46F1-AEF8-491906C777D2}" type="sibTrans" cxnId="{88401584-5A0C-449E-B3AE-454353F36CBC}">
      <dgm:prSet/>
      <dgm:spPr/>
      <dgm:t>
        <a:bodyPr/>
        <a:lstStyle/>
        <a:p>
          <a:endParaRPr lang="ru-RU"/>
        </a:p>
      </dgm:t>
    </dgm:pt>
    <dgm:pt modelId="{773934D7-2037-487E-AA97-CFF66A19397C}">
      <dgm:prSet/>
      <dgm:spPr/>
      <dgm:t>
        <a:bodyPr/>
        <a:lstStyle/>
        <a:p>
          <a:pPr rtl="0"/>
          <a:r>
            <a:rPr lang="uk-UA" smtClean="0"/>
            <a:t>- доступність (безплатний пошук інформації)</a:t>
          </a:r>
          <a:endParaRPr lang="uk-UA"/>
        </a:p>
      </dgm:t>
    </dgm:pt>
    <dgm:pt modelId="{0D576CCB-51C5-40DA-9C5B-74837889E4D9}" type="parTrans" cxnId="{6028A866-BA39-43BC-A2D1-4BBF1523B142}">
      <dgm:prSet/>
      <dgm:spPr/>
      <dgm:t>
        <a:bodyPr/>
        <a:lstStyle/>
        <a:p>
          <a:endParaRPr lang="ru-RU"/>
        </a:p>
      </dgm:t>
    </dgm:pt>
    <dgm:pt modelId="{84F1A149-B8BA-4A39-9B2C-A5235A4168E3}" type="sibTrans" cxnId="{6028A866-BA39-43BC-A2D1-4BBF1523B142}">
      <dgm:prSet/>
      <dgm:spPr/>
      <dgm:t>
        <a:bodyPr/>
        <a:lstStyle/>
        <a:p>
          <a:endParaRPr lang="ru-RU"/>
        </a:p>
      </dgm:t>
    </dgm:pt>
    <dgm:pt modelId="{F44F0B02-CE73-490D-B55D-65DA808B7F83}" type="pres">
      <dgm:prSet presAssocID="{907BCBF2-21ED-4DBE-AD08-4230A026DFE9}" presName="linear" presStyleCnt="0">
        <dgm:presLayoutVars>
          <dgm:animLvl val="lvl"/>
          <dgm:resizeHandles val="exact"/>
        </dgm:presLayoutVars>
      </dgm:prSet>
      <dgm:spPr/>
      <dgm:t>
        <a:bodyPr/>
        <a:lstStyle/>
        <a:p>
          <a:endParaRPr lang="ru-RU"/>
        </a:p>
      </dgm:t>
    </dgm:pt>
    <dgm:pt modelId="{DB498FF3-7AB3-428D-A828-095CBDED3D3F}" type="pres">
      <dgm:prSet presAssocID="{D70FD1AA-99B0-4057-AE76-F1BA63A3E9CE}" presName="parentText" presStyleLbl="node1" presStyleIdx="0" presStyleCnt="3">
        <dgm:presLayoutVars>
          <dgm:chMax val="0"/>
          <dgm:bulletEnabled val="1"/>
        </dgm:presLayoutVars>
      </dgm:prSet>
      <dgm:spPr/>
      <dgm:t>
        <a:bodyPr/>
        <a:lstStyle/>
        <a:p>
          <a:endParaRPr lang="ru-RU"/>
        </a:p>
      </dgm:t>
    </dgm:pt>
    <dgm:pt modelId="{D47E8979-7DE7-4C84-B9B3-74270FEE3799}" type="pres">
      <dgm:prSet presAssocID="{97042B16-6765-45EA-92C3-C4056712CC94}" presName="spacer" presStyleCnt="0"/>
      <dgm:spPr/>
    </dgm:pt>
    <dgm:pt modelId="{9F22A1C9-CB70-4545-968C-9EC2E335B0EC}" type="pres">
      <dgm:prSet presAssocID="{EADB8835-D13E-4B3F-BA4D-19584DFD27BE}" presName="parentText" presStyleLbl="node1" presStyleIdx="1" presStyleCnt="3">
        <dgm:presLayoutVars>
          <dgm:chMax val="0"/>
          <dgm:bulletEnabled val="1"/>
        </dgm:presLayoutVars>
      </dgm:prSet>
      <dgm:spPr/>
      <dgm:t>
        <a:bodyPr/>
        <a:lstStyle/>
        <a:p>
          <a:endParaRPr lang="ru-RU"/>
        </a:p>
      </dgm:t>
    </dgm:pt>
    <dgm:pt modelId="{5C07F2D9-889E-461B-90F5-B748D043DB22}" type="pres">
      <dgm:prSet presAssocID="{5F39CC4D-4A02-46F1-AEF8-491906C777D2}" presName="spacer" presStyleCnt="0"/>
      <dgm:spPr/>
    </dgm:pt>
    <dgm:pt modelId="{4B818EEB-034F-45DA-AC83-2BFF3C79BF46}" type="pres">
      <dgm:prSet presAssocID="{773934D7-2037-487E-AA97-CFF66A19397C}" presName="parentText" presStyleLbl="node1" presStyleIdx="2" presStyleCnt="3">
        <dgm:presLayoutVars>
          <dgm:chMax val="0"/>
          <dgm:bulletEnabled val="1"/>
        </dgm:presLayoutVars>
      </dgm:prSet>
      <dgm:spPr/>
      <dgm:t>
        <a:bodyPr/>
        <a:lstStyle/>
        <a:p>
          <a:endParaRPr lang="ru-RU"/>
        </a:p>
      </dgm:t>
    </dgm:pt>
  </dgm:ptLst>
  <dgm:cxnLst>
    <dgm:cxn modelId="{73EE72B7-77FF-46D4-A63C-545EE71B26E8}" type="presOf" srcId="{D70FD1AA-99B0-4057-AE76-F1BA63A3E9CE}" destId="{DB498FF3-7AB3-428D-A828-095CBDED3D3F}" srcOrd="0" destOrd="0" presId="urn:microsoft.com/office/officeart/2005/8/layout/vList2"/>
    <dgm:cxn modelId="{CF50B701-02D1-4180-B658-282838120069}" type="presOf" srcId="{907BCBF2-21ED-4DBE-AD08-4230A026DFE9}" destId="{F44F0B02-CE73-490D-B55D-65DA808B7F83}" srcOrd="0" destOrd="0" presId="urn:microsoft.com/office/officeart/2005/8/layout/vList2"/>
    <dgm:cxn modelId="{6028A866-BA39-43BC-A2D1-4BBF1523B142}" srcId="{907BCBF2-21ED-4DBE-AD08-4230A026DFE9}" destId="{773934D7-2037-487E-AA97-CFF66A19397C}" srcOrd="2" destOrd="0" parTransId="{0D576CCB-51C5-40DA-9C5B-74837889E4D9}" sibTransId="{84F1A149-B8BA-4A39-9B2C-A5235A4168E3}"/>
    <dgm:cxn modelId="{CE4DEA7B-6D57-41B0-AB7B-2DD53A93C37B}" type="presOf" srcId="{EADB8835-D13E-4B3F-BA4D-19584DFD27BE}" destId="{9F22A1C9-CB70-4545-968C-9EC2E335B0EC}" srcOrd="0" destOrd="0" presId="urn:microsoft.com/office/officeart/2005/8/layout/vList2"/>
    <dgm:cxn modelId="{29052821-6FA4-49C6-81C4-952A1E4F2504}" type="presOf" srcId="{773934D7-2037-487E-AA97-CFF66A19397C}" destId="{4B818EEB-034F-45DA-AC83-2BFF3C79BF46}" srcOrd="0" destOrd="0" presId="urn:microsoft.com/office/officeart/2005/8/layout/vList2"/>
    <dgm:cxn modelId="{88401584-5A0C-449E-B3AE-454353F36CBC}" srcId="{907BCBF2-21ED-4DBE-AD08-4230A026DFE9}" destId="{EADB8835-D13E-4B3F-BA4D-19584DFD27BE}" srcOrd="1" destOrd="0" parTransId="{61A4BC89-14D1-4899-817E-560C976CD8FF}" sibTransId="{5F39CC4D-4A02-46F1-AEF8-491906C777D2}"/>
    <dgm:cxn modelId="{85FC87B4-2AF8-4EE8-9807-C983AD16EA50}" srcId="{907BCBF2-21ED-4DBE-AD08-4230A026DFE9}" destId="{D70FD1AA-99B0-4057-AE76-F1BA63A3E9CE}" srcOrd="0" destOrd="0" parTransId="{38EABB5B-6F87-446A-9B40-2044F8B138F1}" sibTransId="{97042B16-6765-45EA-92C3-C4056712CC94}"/>
    <dgm:cxn modelId="{F040E180-9BF1-4A61-9D73-D59862EFDC29}" type="presParOf" srcId="{F44F0B02-CE73-490D-B55D-65DA808B7F83}" destId="{DB498FF3-7AB3-428D-A828-095CBDED3D3F}" srcOrd="0" destOrd="0" presId="urn:microsoft.com/office/officeart/2005/8/layout/vList2"/>
    <dgm:cxn modelId="{D0BCF2EA-341F-499F-9B2F-8915A9E0B61C}" type="presParOf" srcId="{F44F0B02-CE73-490D-B55D-65DA808B7F83}" destId="{D47E8979-7DE7-4C84-B9B3-74270FEE3799}" srcOrd="1" destOrd="0" presId="urn:microsoft.com/office/officeart/2005/8/layout/vList2"/>
    <dgm:cxn modelId="{D17FD291-1FB2-45A4-8BF9-5D84B5320659}" type="presParOf" srcId="{F44F0B02-CE73-490D-B55D-65DA808B7F83}" destId="{9F22A1C9-CB70-4545-968C-9EC2E335B0EC}" srcOrd="2" destOrd="0" presId="urn:microsoft.com/office/officeart/2005/8/layout/vList2"/>
    <dgm:cxn modelId="{8B741CFF-116C-48FE-8C86-1A8D5C393CD0}" type="presParOf" srcId="{F44F0B02-CE73-490D-B55D-65DA808B7F83}" destId="{5C07F2D9-889E-461B-90F5-B748D043DB22}" srcOrd="3" destOrd="0" presId="urn:microsoft.com/office/officeart/2005/8/layout/vList2"/>
    <dgm:cxn modelId="{0AD7A1DF-755C-49BA-9B60-DE80EC91C6F3}" type="presParOf" srcId="{F44F0B02-CE73-490D-B55D-65DA808B7F83}" destId="{4B818EEB-034F-45DA-AC83-2BFF3C79BF46}"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82572FC-5765-4ADA-9723-4FD235DF1A7F}" type="doc">
      <dgm:prSet loTypeId="urn:microsoft.com/office/officeart/2005/8/layout/vList2" loCatId="list" qsTypeId="urn:microsoft.com/office/officeart/2005/8/quickstyle/3d3" qsCatId="3D" csTypeId="urn:microsoft.com/office/officeart/2005/8/colors/accent1_2" csCatId="accent1"/>
      <dgm:spPr/>
      <dgm:t>
        <a:bodyPr/>
        <a:lstStyle/>
        <a:p>
          <a:endParaRPr lang="ru-RU"/>
        </a:p>
      </dgm:t>
    </dgm:pt>
    <dgm:pt modelId="{5D5442BE-F333-4E29-9108-128B1F20E82B}">
      <dgm:prSet/>
      <dgm:spPr/>
      <dgm:t>
        <a:bodyPr/>
        <a:lstStyle/>
        <a:p>
          <a:pPr rtl="0"/>
          <a:r>
            <a:rPr lang="uk-UA" smtClean="0"/>
            <a:t>Часто використовується при пошуку результатів окремих клінічних випробувань медичних втручань і систематичних оглядів, як і Кокранівська бібліотека.</a:t>
          </a:r>
          <a:endParaRPr lang="uk-UA"/>
        </a:p>
      </dgm:t>
    </dgm:pt>
    <dgm:pt modelId="{503DDE90-C23A-4CFD-86A8-C05840540448}" type="parTrans" cxnId="{D4A0395F-0B73-4CD8-8605-6C516F4614EB}">
      <dgm:prSet/>
      <dgm:spPr/>
      <dgm:t>
        <a:bodyPr/>
        <a:lstStyle/>
        <a:p>
          <a:endParaRPr lang="ru-RU"/>
        </a:p>
      </dgm:t>
    </dgm:pt>
    <dgm:pt modelId="{306BD214-D865-45D8-99DD-920650666E56}" type="sibTrans" cxnId="{D4A0395F-0B73-4CD8-8605-6C516F4614EB}">
      <dgm:prSet/>
      <dgm:spPr/>
      <dgm:t>
        <a:bodyPr/>
        <a:lstStyle/>
        <a:p>
          <a:endParaRPr lang="ru-RU"/>
        </a:p>
      </dgm:t>
    </dgm:pt>
    <dgm:pt modelId="{ABE88DAF-8946-4565-82F8-612C84E2CFB4}">
      <dgm:prSet/>
      <dgm:spPr/>
      <dgm:t>
        <a:bodyPr/>
        <a:lstStyle/>
        <a:p>
          <a:pPr rtl="0"/>
          <a:r>
            <a:rPr lang="uk-UA" smtClean="0"/>
            <a:t>База даних Національної медичної бібліотеки США.</a:t>
          </a:r>
          <a:endParaRPr lang="uk-UA"/>
        </a:p>
      </dgm:t>
    </dgm:pt>
    <dgm:pt modelId="{5313E224-8C0E-4928-AB6A-D2FE59DB0437}" type="parTrans" cxnId="{A47ABE2F-590A-407B-B193-26B9E81C9299}">
      <dgm:prSet/>
      <dgm:spPr/>
      <dgm:t>
        <a:bodyPr/>
        <a:lstStyle/>
        <a:p>
          <a:endParaRPr lang="ru-RU"/>
        </a:p>
      </dgm:t>
    </dgm:pt>
    <dgm:pt modelId="{90816402-79AF-4847-9ECE-9E347701A929}" type="sibTrans" cxnId="{A47ABE2F-590A-407B-B193-26B9E81C9299}">
      <dgm:prSet/>
      <dgm:spPr/>
      <dgm:t>
        <a:bodyPr/>
        <a:lstStyle/>
        <a:p>
          <a:endParaRPr lang="ru-RU"/>
        </a:p>
      </dgm:t>
    </dgm:pt>
    <dgm:pt modelId="{2FE87C45-29BB-410D-8116-0E976EA799BB}">
      <dgm:prSet/>
      <dgm:spPr/>
      <dgm:t>
        <a:bodyPr/>
        <a:lstStyle/>
        <a:p>
          <a:pPr rtl="0"/>
          <a:r>
            <a:rPr lang="uk-UA" smtClean="0"/>
            <a:t>Найбільша база даних опублікованої медичної інформації в світі (охоплює близько 75 % всіх світових будівель). Включає більше 15 млн посилань на публікації про клінічні і доклінічні випрбування.</a:t>
          </a:r>
          <a:endParaRPr lang="uk-UA"/>
        </a:p>
      </dgm:t>
    </dgm:pt>
    <dgm:pt modelId="{197E6615-E579-4FF2-9896-F8B87FF69638}" type="parTrans" cxnId="{C6F32734-7D0C-4C42-AF43-8ECB482ED6A1}">
      <dgm:prSet/>
      <dgm:spPr/>
      <dgm:t>
        <a:bodyPr/>
        <a:lstStyle/>
        <a:p>
          <a:endParaRPr lang="ru-RU"/>
        </a:p>
      </dgm:t>
    </dgm:pt>
    <dgm:pt modelId="{55F11493-319A-4135-913B-B065727C8846}" type="sibTrans" cxnId="{C6F32734-7D0C-4C42-AF43-8ECB482ED6A1}">
      <dgm:prSet/>
      <dgm:spPr/>
      <dgm:t>
        <a:bodyPr/>
        <a:lstStyle/>
        <a:p>
          <a:endParaRPr lang="ru-RU"/>
        </a:p>
      </dgm:t>
    </dgm:pt>
    <dgm:pt modelId="{DEF73907-63E3-4411-9293-41C0F9F67B1A}">
      <dgm:prSet/>
      <dgm:spPr/>
      <dgm:t>
        <a:bodyPr/>
        <a:lstStyle/>
        <a:p>
          <a:pPr rtl="0"/>
          <a:r>
            <a:rPr lang="uk-UA" smtClean="0"/>
            <a:t>В цій базі містяться дані з 1966 року і до теперішнього часу.</a:t>
          </a:r>
          <a:endParaRPr lang="uk-UA"/>
        </a:p>
      </dgm:t>
    </dgm:pt>
    <dgm:pt modelId="{44F16070-6185-4ADA-A0A9-68C6A7F707E1}" type="parTrans" cxnId="{4CD040F4-1237-40CB-9224-A785F82CB8EB}">
      <dgm:prSet/>
      <dgm:spPr/>
      <dgm:t>
        <a:bodyPr/>
        <a:lstStyle/>
        <a:p>
          <a:endParaRPr lang="ru-RU"/>
        </a:p>
      </dgm:t>
    </dgm:pt>
    <dgm:pt modelId="{F267B0B0-E7AA-459B-AA39-21AB4777F788}" type="sibTrans" cxnId="{4CD040F4-1237-40CB-9224-A785F82CB8EB}">
      <dgm:prSet/>
      <dgm:spPr/>
      <dgm:t>
        <a:bodyPr/>
        <a:lstStyle/>
        <a:p>
          <a:endParaRPr lang="ru-RU"/>
        </a:p>
      </dgm:t>
    </dgm:pt>
    <dgm:pt modelId="{38084AC3-A2CD-4E28-92A0-BEF001A7488F}">
      <dgm:prSet/>
      <dgm:spPr/>
      <dgm:t>
        <a:bodyPr/>
        <a:lstStyle/>
        <a:p>
          <a:pPr rtl="0"/>
          <a:r>
            <a:rPr lang="uk-UA" smtClean="0"/>
            <a:t>Розділ </a:t>
          </a:r>
          <a:r>
            <a:rPr lang="pl-PL" smtClean="0"/>
            <a:t>PreMEDLINE </a:t>
          </a:r>
          <a:r>
            <a:rPr lang="uk-UA" smtClean="0"/>
            <a:t>містить інформацію про недавно опубліковані звіти. Є загальнодоступною в режимі </a:t>
          </a:r>
          <a:r>
            <a:rPr lang="pl-PL" smtClean="0"/>
            <a:t>online </a:t>
          </a:r>
          <a:r>
            <a:rPr lang="uk-UA" smtClean="0"/>
            <a:t>через сервер </a:t>
          </a:r>
          <a:r>
            <a:rPr lang="pl-PL" smtClean="0"/>
            <a:t>PubMed (http:// </a:t>
          </a:r>
          <a:r>
            <a:rPr lang="pl-PL" u="sng" smtClean="0">
              <a:uFillTx/>
              <a:hlinkClick xmlns:r="http://schemas.openxmlformats.org/officeDocument/2006/relationships" r:id="rId1"/>
            </a:rPr>
            <a:t>www.ncbi.nlm.nih.gov/pubmed</a:t>
          </a:r>
          <a:r>
            <a:rPr lang="pl-PL" smtClean="0"/>
            <a:t>).</a:t>
          </a:r>
          <a:endParaRPr lang="uk-UA"/>
        </a:p>
      </dgm:t>
    </dgm:pt>
    <dgm:pt modelId="{F34A5680-8506-43FA-BE79-805174D8C842}" type="parTrans" cxnId="{1A393B34-1978-49A4-973D-D5E5F3BCEF87}">
      <dgm:prSet/>
      <dgm:spPr/>
      <dgm:t>
        <a:bodyPr/>
        <a:lstStyle/>
        <a:p>
          <a:endParaRPr lang="ru-RU"/>
        </a:p>
      </dgm:t>
    </dgm:pt>
    <dgm:pt modelId="{30946014-FAD6-45D0-B0E5-5C297D4F24A7}" type="sibTrans" cxnId="{1A393B34-1978-49A4-973D-D5E5F3BCEF87}">
      <dgm:prSet/>
      <dgm:spPr/>
      <dgm:t>
        <a:bodyPr/>
        <a:lstStyle/>
        <a:p>
          <a:endParaRPr lang="ru-RU"/>
        </a:p>
      </dgm:t>
    </dgm:pt>
    <dgm:pt modelId="{D5FF0DE5-6383-4261-B7BC-38A2DE7AF242}" type="pres">
      <dgm:prSet presAssocID="{082572FC-5765-4ADA-9723-4FD235DF1A7F}" presName="linear" presStyleCnt="0">
        <dgm:presLayoutVars>
          <dgm:animLvl val="lvl"/>
          <dgm:resizeHandles val="exact"/>
        </dgm:presLayoutVars>
      </dgm:prSet>
      <dgm:spPr/>
      <dgm:t>
        <a:bodyPr/>
        <a:lstStyle/>
        <a:p>
          <a:endParaRPr lang="ru-RU"/>
        </a:p>
      </dgm:t>
    </dgm:pt>
    <dgm:pt modelId="{497DF6A5-9A1D-45B6-BD18-E89700C5253E}" type="pres">
      <dgm:prSet presAssocID="{5D5442BE-F333-4E29-9108-128B1F20E82B}" presName="parentText" presStyleLbl="node1" presStyleIdx="0" presStyleCnt="5">
        <dgm:presLayoutVars>
          <dgm:chMax val="0"/>
          <dgm:bulletEnabled val="1"/>
        </dgm:presLayoutVars>
      </dgm:prSet>
      <dgm:spPr/>
      <dgm:t>
        <a:bodyPr/>
        <a:lstStyle/>
        <a:p>
          <a:endParaRPr lang="ru-RU"/>
        </a:p>
      </dgm:t>
    </dgm:pt>
    <dgm:pt modelId="{C3FBA5CF-DD13-4752-A63F-9F42BEFE51D8}" type="pres">
      <dgm:prSet presAssocID="{306BD214-D865-45D8-99DD-920650666E56}" presName="spacer" presStyleCnt="0"/>
      <dgm:spPr/>
    </dgm:pt>
    <dgm:pt modelId="{9D05AC68-5717-45C5-8A7A-5CDA6C721E95}" type="pres">
      <dgm:prSet presAssocID="{ABE88DAF-8946-4565-82F8-612C84E2CFB4}" presName="parentText" presStyleLbl="node1" presStyleIdx="1" presStyleCnt="5">
        <dgm:presLayoutVars>
          <dgm:chMax val="0"/>
          <dgm:bulletEnabled val="1"/>
        </dgm:presLayoutVars>
      </dgm:prSet>
      <dgm:spPr/>
      <dgm:t>
        <a:bodyPr/>
        <a:lstStyle/>
        <a:p>
          <a:endParaRPr lang="ru-RU"/>
        </a:p>
      </dgm:t>
    </dgm:pt>
    <dgm:pt modelId="{AC5D2DA8-7839-4C93-BCE4-45F3A1561F72}" type="pres">
      <dgm:prSet presAssocID="{90816402-79AF-4847-9ECE-9E347701A929}" presName="spacer" presStyleCnt="0"/>
      <dgm:spPr/>
    </dgm:pt>
    <dgm:pt modelId="{1DF4E7C0-AA0C-4171-8192-34358095BCFE}" type="pres">
      <dgm:prSet presAssocID="{2FE87C45-29BB-410D-8116-0E976EA799BB}" presName="parentText" presStyleLbl="node1" presStyleIdx="2" presStyleCnt="5">
        <dgm:presLayoutVars>
          <dgm:chMax val="0"/>
          <dgm:bulletEnabled val="1"/>
        </dgm:presLayoutVars>
      </dgm:prSet>
      <dgm:spPr/>
      <dgm:t>
        <a:bodyPr/>
        <a:lstStyle/>
        <a:p>
          <a:endParaRPr lang="ru-RU"/>
        </a:p>
      </dgm:t>
    </dgm:pt>
    <dgm:pt modelId="{F165E150-B64A-4E4A-862C-2F9CEFD642E1}" type="pres">
      <dgm:prSet presAssocID="{55F11493-319A-4135-913B-B065727C8846}" presName="spacer" presStyleCnt="0"/>
      <dgm:spPr/>
    </dgm:pt>
    <dgm:pt modelId="{6F0C7D63-6037-4C2B-A360-8A876CA9DE88}" type="pres">
      <dgm:prSet presAssocID="{DEF73907-63E3-4411-9293-41C0F9F67B1A}" presName="parentText" presStyleLbl="node1" presStyleIdx="3" presStyleCnt="5">
        <dgm:presLayoutVars>
          <dgm:chMax val="0"/>
          <dgm:bulletEnabled val="1"/>
        </dgm:presLayoutVars>
      </dgm:prSet>
      <dgm:spPr/>
      <dgm:t>
        <a:bodyPr/>
        <a:lstStyle/>
        <a:p>
          <a:endParaRPr lang="ru-RU"/>
        </a:p>
      </dgm:t>
    </dgm:pt>
    <dgm:pt modelId="{0057E56F-F8F4-4995-8279-E3E94A62EF48}" type="pres">
      <dgm:prSet presAssocID="{F267B0B0-E7AA-459B-AA39-21AB4777F788}" presName="spacer" presStyleCnt="0"/>
      <dgm:spPr/>
    </dgm:pt>
    <dgm:pt modelId="{5E567B92-280B-4497-B8BD-E60641FEDE6B}" type="pres">
      <dgm:prSet presAssocID="{38084AC3-A2CD-4E28-92A0-BEF001A7488F}" presName="parentText" presStyleLbl="node1" presStyleIdx="4" presStyleCnt="5">
        <dgm:presLayoutVars>
          <dgm:chMax val="0"/>
          <dgm:bulletEnabled val="1"/>
        </dgm:presLayoutVars>
      </dgm:prSet>
      <dgm:spPr/>
      <dgm:t>
        <a:bodyPr/>
        <a:lstStyle/>
        <a:p>
          <a:endParaRPr lang="ru-RU"/>
        </a:p>
      </dgm:t>
    </dgm:pt>
  </dgm:ptLst>
  <dgm:cxnLst>
    <dgm:cxn modelId="{D4A0395F-0B73-4CD8-8605-6C516F4614EB}" srcId="{082572FC-5765-4ADA-9723-4FD235DF1A7F}" destId="{5D5442BE-F333-4E29-9108-128B1F20E82B}" srcOrd="0" destOrd="0" parTransId="{503DDE90-C23A-4CFD-86A8-C05840540448}" sibTransId="{306BD214-D865-45D8-99DD-920650666E56}"/>
    <dgm:cxn modelId="{A47ABE2F-590A-407B-B193-26B9E81C9299}" srcId="{082572FC-5765-4ADA-9723-4FD235DF1A7F}" destId="{ABE88DAF-8946-4565-82F8-612C84E2CFB4}" srcOrd="1" destOrd="0" parTransId="{5313E224-8C0E-4928-AB6A-D2FE59DB0437}" sibTransId="{90816402-79AF-4847-9ECE-9E347701A929}"/>
    <dgm:cxn modelId="{C6F32734-7D0C-4C42-AF43-8ECB482ED6A1}" srcId="{082572FC-5765-4ADA-9723-4FD235DF1A7F}" destId="{2FE87C45-29BB-410D-8116-0E976EA799BB}" srcOrd="2" destOrd="0" parTransId="{197E6615-E579-4FF2-9896-F8B87FF69638}" sibTransId="{55F11493-319A-4135-913B-B065727C8846}"/>
    <dgm:cxn modelId="{50C53AC7-207C-44CD-8480-EE60AA84BC98}" type="presOf" srcId="{DEF73907-63E3-4411-9293-41C0F9F67B1A}" destId="{6F0C7D63-6037-4C2B-A360-8A876CA9DE88}" srcOrd="0" destOrd="0" presId="urn:microsoft.com/office/officeart/2005/8/layout/vList2"/>
    <dgm:cxn modelId="{19A8831B-FA62-4105-BB6F-59D6BA7AB7C9}" type="presOf" srcId="{5D5442BE-F333-4E29-9108-128B1F20E82B}" destId="{497DF6A5-9A1D-45B6-BD18-E89700C5253E}" srcOrd="0" destOrd="0" presId="urn:microsoft.com/office/officeart/2005/8/layout/vList2"/>
    <dgm:cxn modelId="{3714058B-B7BA-415B-96D3-B98DA4CDE812}" type="presOf" srcId="{082572FC-5765-4ADA-9723-4FD235DF1A7F}" destId="{D5FF0DE5-6383-4261-B7BC-38A2DE7AF242}" srcOrd="0" destOrd="0" presId="urn:microsoft.com/office/officeart/2005/8/layout/vList2"/>
    <dgm:cxn modelId="{56601EE0-2843-43C2-AF64-0E7F4EAFB151}" type="presOf" srcId="{38084AC3-A2CD-4E28-92A0-BEF001A7488F}" destId="{5E567B92-280B-4497-B8BD-E60641FEDE6B}" srcOrd="0" destOrd="0" presId="urn:microsoft.com/office/officeart/2005/8/layout/vList2"/>
    <dgm:cxn modelId="{83EA2153-09F1-4918-AAD3-9E4B3EEEE934}" type="presOf" srcId="{2FE87C45-29BB-410D-8116-0E976EA799BB}" destId="{1DF4E7C0-AA0C-4171-8192-34358095BCFE}" srcOrd="0" destOrd="0" presId="urn:microsoft.com/office/officeart/2005/8/layout/vList2"/>
    <dgm:cxn modelId="{085634CA-5944-482A-A322-EBC38D76A8E2}" type="presOf" srcId="{ABE88DAF-8946-4565-82F8-612C84E2CFB4}" destId="{9D05AC68-5717-45C5-8A7A-5CDA6C721E95}" srcOrd="0" destOrd="0" presId="urn:microsoft.com/office/officeart/2005/8/layout/vList2"/>
    <dgm:cxn modelId="{4CD040F4-1237-40CB-9224-A785F82CB8EB}" srcId="{082572FC-5765-4ADA-9723-4FD235DF1A7F}" destId="{DEF73907-63E3-4411-9293-41C0F9F67B1A}" srcOrd="3" destOrd="0" parTransId="{44F16070-6185-4ADA-A0A9-68C6A7F707E1}" sibTransId="{F267B0B0-E7AA-459B-AA39-21AB4777F788}"/>
    <dgm:cxn modelId="{1A393B34-1978-49A4-973D-D5E5F3BCEF87}" srcId="{082572FC-5765-4ADA-9723-4FD235DF1A7F}" destId="{38084AC3-A2CD-4E28-92A0-BEF001A7488F}" srcOrd="4" destOrd="0" parTransId="{F34A5680-8506-43FA-BE79-805174D8C842}" sibTransId="{30946014-FAD6-45D0-B0E5-5C297D4F24A7}"/>
    <dgm:cxn modelId="{F0CFD3BA-277F-4A32-B41A-C35F1CAADE09}" type="presParOf" srcId="{D5FF0DE5-6383-4261-B7BC-38A2DE7AF242}" destId="{497DF6A5-9A1D-45B6-BD18-E89700C5253E}" srcOrd="0" destOrd="0" presId="urn:microsoft.com/office/officeart/2005/8/layout/vList2"/>
    <dgm:cxn modelId="{0E944F39-82B3-44A4-AFDF-76AC77591DA2}" type="presParOf" srcId="{D5FF0DE5-6383-4261-B7BC-38A2DE7AF242}" destId="{C3FBA5CF-DD13-4752-A63F-9F42BEFE51D8}" srcOrd="1" destOrd="0" presId="urn:microsoft.com/office/officeart/2005/8/layout/vList2"/>
    <dgm:cxn modelId="{C982B80D-E29A-4EFA-8A6C-D2E4A6995BBC}" type="presParOf" srcId="{D5FF0DE5-6383-4261-B7BC-38A2DE7AF242}" destId="{9D05AC68-5717-45C5-8A7A-5CDA6C721E95}" srcOrd="2" destOrd="0" presId="urn:microsoft.com/office/officeart/2005/8/layout/vList2"/>
    <dgm:cxn modelId="{7B838956-4154-41B0-8DAE-459944BF9BE3}" type="presParOf" srcId="{D5FF0DE5-6383-4261-B7BC-38A2DE7AF242}" destId="{AC5D2DA8-7839-4C93-BCE4-45F3A1561F72}" srcOrd="3" destOrd="0" presId="urn:microsoft.com/office/officeart/2005/8/layout/vList2"/>
    <dgm:cxn modelId="{8DEE18B4-8FAB-4C3E-9E4D-0E249C05BB21}" type="presParOf" srcId="{D5FF0DE5-6383-4261-B7BC-38A2DE7AF242}" destId="{1DF4E7C0-AA0C-4171-8192-34358095BCFE}" srcOrd="4" destOrd="0" presId="urn:microsoft.com/office/officeart/2005/8/layout/vList2"/>
    <dgm:cxn modelId="{E3256731-ECDA-4050-B8C0-BABA4484A4D9}" type="presParOf" srcId="{D5FF0DE5-6383-4261-B7BC-38A2DE7AF242}" destId="{F165E150-B64A-4E4A-862C-2F9CEFD642E1}" srcOrd="5" destOrd="0" presId="urn:microsoft.com/office/officeart/2005/8/layout/vList2"/>
    <dgm:cxn modelId="{15A9C65B-4B44-407A-A3E1-9FAAEF4B30FA}" type="presParOf" srcId="{D5FF0DE5-6383-4261-B7BC-38A2DE7AF242}" destId="{6F0C7D63-6037-4C2B-A360-8A876CA9DE88}" srcOrd="6" destOrd="0" presId="urn:microsoft.com/office/officeart/2005/8/layout/vList2"/>
    <dgm:cxn modelId="{33394671-1A22-42DA-933E-28D8B0B096DA}" type="presParOf" srcId="{D5FF0DE5-6383-4261-B7BC-38A2DE7AF242}" destId="{0057E56F-F8F4-4995-8279-E3E94A62EF48}" srcOrd="7" destOrd="0" presId="urn:microsoft.com/office/officeart/2005/8/layout/vList2"/>
    <dgm:cxn modelId="{C1B2DD41-6F05-426E-8776-6918D72A256D}" type="presParOf" srcId="{D5FF0DE5-6383-4261-B7BC-38A2DE7AF242}" destId="{5E567B92-280B-4497-B8BD-E60641FEDE6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935B034-C794-47D1-8992-DC6A800A5B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3FA7070-6A25-457C-AF4B-C85E0F1F2949}">
      <dgm:prSet custT="1"/>
      <dgm:spPr/>
      <dgm:t>
        <a:bodyPr/>
        <a:lstStyle/>
        <a:p>
          <a:pPr rtl="0"/>
          <a:r>
            <a:rPr lang="uk-UA" sz="2000" dirty="0" smtClean="0"/>
            <a:t>База даних </a:t>
          </a:r>
          <a:r>
            <a:rPr lang="pl-PL" sz="2000" dirty="0" smtClean="0"/>
            <a:t>TRIP </a:t>
          </a:r>
          <a:r>
            <a:rPr lang="uk-UA" sz="2000" dirty="0" smtClean="0"/>
            <a:t>забезпечує швидкий пошук по 75 сайтів, що містять медичну інформацію високої якості.</a:t>
          </a:r>
          <a:endParaRPr lang="uk-UA" sz="2000" dirty="0"/>
        </a:p>
      </dgm:t>
    </dgm:pt>
    <dgm:pt modelId="{BB252B74-8681-471C-B3D6-CA72EA24154B}" type="parTrans" cxnId="{002CC403-8F53-4800-997B-3A5399702359}">
      <dgm:prSet/>
      <dgm:spPr/>
      <dgm:t>
        <a:bodyPr/>
        <a:lstStyle/>
        <a:p>
          <a:endParaRPr lang="ru-RU"/>
        </a:p>
      </dgm:t>
    </dgm:pt>
    <dgm:pt modelId="{EE5FEA35-47C0-43D0-A4E7-A08CB5E6C1B5}" type="sibTrans" cxnId="{002CC403-8F53-4800-997B-3A5399702359}">
      <dgm:prSet/>
      <dgm:spPr/>
      <dgm:t>
        <a:bodyPr/>
        <a:lstStyle/>
        <a:p>
          <a:endParaRPr lang="ru-RU"/>
        </a:p>
      </dgm:t>
    </dgm:pt>
    <dgm:pt modelId="{01B6EC74-0B5E-4BD1-88B2-CA791F82FF73}">
      <dgm:prSet/>
      <dgm:spPr/>
      <dgm:t>
        <a:bodyPr/>
        <a:lstStyle/>
        <a:p>
          <a:pPr rtl="0"/>
          <a:endParaRPr lang="uk-UA" dirty="0"/>
        </a:p>
      </dgm:t>
    </dgm:pt>
    <dgm:pt modelId="{C4211965-BC27-431B-90E1-B654C902F677}" type="parTrans" cxnId="{E7924213-A347-488F-9786-400A0E4F30E6}">
      <dgm:prSet/>
      <dgm:spPr/>
      <dgm:t>
        <a:bodyPr/>
        <a:lstStyle/>
        <a:p>
          <a:endParaRPr lang="ru-RU"/>
        </a:p>
      </dgm:t>
    </dgm:pt>
    <dgm:pt modelId="{B5ABBB1F-65A2-4D2C-9DFF-B004D7E502C7}" type="sibTrans" cxnId="{E7924213-A347-488F-9786-400A0E4F30E6}">
      <dgm:prSet/>
      <dgm:spPr/>
      <dgm:t>
        <a:bodyPr/>
        <a:lstStyle/>
        <a:p>
          <a:endParaRPr lang="ru-RU"/>
        </a:p>
      </dgm:t>
    </dgm:pt>
    <dgm:pt modelId="{7BCFD413-B7BC-4EB6-92AC-87EE3465170D}" type="pres">
      <dgm:prSet presAssocID="{C935B034-C794-47D1-8992-DC6A800A5B3E}" presName="linear" presStyleCnt="0">
        <dgm:presLayoutVars>
          <dgm:animLvl val="lvl"/>
          <dgm:resizeHandles val="exact"/>
        </dgm:presLayoutVars>
      </dgm:prSet>
      <dgm:spPr/>
      <dgm:t>
        <a:bodyPr/>
        <a:lstStyle/>
        <a:p>
          <a:endParaRPr lang="ru-RU"/>
        </a:p>
      </dgm:t>
    </dgm:pt>
    <dgm:pt modelId="{A867C6E9-BBF5-43C1-AD16-733DD37A4770}" type="pres">
      <dgm:prSet presAssocID="{73FA7070-6A25-457C-AF4B-C85E0F1F2949}" presName="parentText" presStyleLbl="node1" presStyleIdx="0" presStyleCnt="1">
        <dgm:presLayoutVars>
          <dgm:chMax val="0"/>
          <dgm:bulletEnabled val="1"/>
        </dgm:presLayoutVars>
      </dgm:prSet>
      <dgm:spPr/>
      <dgm:t>
        <a:bodyPr/>
        <a:lstStyle/>
        <a:p>
          <a:endParaRPr lang="ru-RU"/>
        </a:p>
      </dgm:t>
    </dgm:pt>
    <dgm:pt modelId="{A08B09F9-ADE8-4E82-86D5-3A91EA59E03D}" type="pres">
      <dgm:prSet presAssocID="{73FA7070-6A25-457C-AF4B-C85E0F1F2949}" presName="childText" presStyleLbl="revTx" presStyleIdx="0" presStyleCnt="1">
        <dgm:presLayoutVars>
          <dgm:bulletEnabled val="1"/>
        </dgm:presLayoutVars>
      </dgm:prSet>
      <dgm:spPr/>
      <dgm:t>
        <a:bodyPr/>
        <a:lstStyle/>
        <a:p>
          <a:endParaRPr lang="ru-RU"/>
        </a:p>
      </dgm:t>
    </dgm:pt>
  </dgm:ptLst>
  <dgm:cxnLst>
    <dgm:cxn modelId="{002CC403-8F53-4800-997B-3A5399702359}" srcId="{C935B034-C794-47D1-8992-DC6A800A5B3E}" destId="{73FA7070-6A25-457C-AF4B-C85E0F1F2949}" srcOrd="0" destOrd="0" parTransId="{BB252B74-8681-471C-B3D6-CA72EA24154B}" sibTransId="{EE5FEA35-47C0-43D0-A4E7-A08CB5E6C1B5}"/>
    <dgm:cxn modelId="{C8DE6A26-337A-43C5-8F10-D16C112AE2E5}" type="presOf" srcId="{73FA7070-6A25-457C-AF4B-C85E0F1F2949}" destId="{A867C6E9-BBF5-43C1-AD16-733DD37A4770}" srcOrd="0" destOrd="0" presId="urn:microsoft.com/office/officeart/2005/8/layout/vList2"/>
    <dgm:cxn modelId="{E7924213-A347-488F-9786-400A0E4F30E6}" srcId="{73FA7070-6A25-457C-AF4B-C85E0F1F2949}" destId="{01B6EC74-0B5E-4BD1-88B2-CA791F82FF73}" srcOrd="0" destOrd="0" parTransId="{C4211965-BC27-431B-90E1-B654C902F677}" sibTransId="{B5ABBB1F-65A2-4D2C-9DFF-B004D7E502C7}"/>
    <dgm:cxn modelId="{DDC8E9B8-614F-426C-A5B4-7BFDDDC5E906}" type="presOf" srcId="{01B6EC74-0B5E-4BD1-88B2-CA791F82FF73}" destId="{A08B09F9-ADE8-4E82-86D5-3A91EA59E03D}" srcOrd="0" destOrd="0" presId="urn:microsoft.com/office/officeart/2005/8/layout/vList2"/>
    <dgm:cxn modelId="{9034B699-CC6D-4169-A638-D85A3B040708}" type="presOf" srcId="{C935B034-C794-47D1-8992-DC6A800A5B3E}" destId="{7BCFD413-B7BC-4EB6-92AC-87EE3465170D}" srcOrd="0" destOrd="0" presId="urn:microsoft.com/office/officeart/2005/8/layout/vList2"/>
    <dgm:cxn modelId="{A5C75314-02B4-49DF-BF1C-DF8A4913DB70}" type="presParOf" srcId="{7BCFD413-B7BC-4EB6-92AC-87EE3465170D}" destId="{A867C6E9-BBF5-43C1-AD16-733DD37A4770}" srcOrd="0" destOrd="0" presId="urn:microsoft.com/office/officeart/2005/8/layout/vList2"/>
    <dgm:cxn modelId="{BFBFCCA6-017E-4CC1-B24A-A5E8A6DDD23E}" type="presParOf" srcId="{7BCFD413-B7BC-4EB6-92AC-87EE3465170D}" destId="{A08B09F9-ADE8-4E82-86D5-3A91EA59E03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580F7DB-629E-48DD-B191-5A7CDCD40053}"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32EDCFC1-EAA5-45F9-84A7-CD6C9B5560A2}">
      <dgm:prSet/>
      <dgm:spPr/>
      <dgm:t>
        <a:bodyPr/>
        <a:lstStyle/>
        <a:p>
          <a:pPr rtl="0"/>
          <a:r>
            <a:rPr lang="pl-PL" smtClean="0"/>
            <a:t>TRIP </a:t>
          </a:r>
          <a:r>
            <a:rPr lang="uk-UA" smtClean="0"/>
            <a:t>надає прямий гіпертекстовий доступ до найбільшого зібрання «науково обґрунтованих» матеріалів у Мережі Інтернет (достовірні статті з медичних журналів, клінічних рекомендацій, електронних підручників, історій хвороби) , а також до онлайнових статей з таких провідних журналів, як </a:t>
          </a:r>
          <a:r>
            <a:rPr lang="pl-PL" smtClean="0"/>
            <a:t>British Medical Journal (BMJ), Lancet, Journal of the American Medical Association (JAMA), New England Journal of Medicine (NEJM).</a:t>
          </a:r>
          <a:endParaRPr lang="uk-UA"/>
        </a:p>
      </dgm:t>
    </dgm:pt>
    <dgm:pt modelId="{4FC23CFB-3289-41BF-8762-01F398D6D031}" type="parTrans" cxnId="{DA02B344-4188-4E69-9A49-51404B550B76}">
      <dgm:prSet/>
      <dgm:spPr/>
      <dgm:t>
        <a:bodyPr/>
        <a:lstStyle/>
        <a:p>
          <a:endParaRPr lang="ru-RU"/>
        </a:p>
      </dgm:t>
    </dgm:pt>
    <dgm:pt modelId="{B8AB52A1-1F58-4402-9704-A8F39CF17140}" type="sibTrans" cxnId="{DA02B344-4188-4E69-9A49-51404B550B76}">
      <dgm:prSet/>
      <dgm:spPr/>
      <dgm:t>
        <a:bodyPr/>
        <a:lstStyle/>
        <a:p>
          <a:endParaRPr lang="ru-RU"/>
        </a:p>
      </dgm:t>
    </dgm:pt>
    <dgm:pt modelId="{C01EFD2A-8286-4EA7-BA97-C18439AB8323}">
      <dgm:prSet/>
      <dgm:spPr/>
      <dgm:t>
        <a:bodyPr/>
        <a:lstStyle/>
        <a:p>
          <a:pPr rtl="0"/>
          <a:r>
            <a:rPr lang="uk-UA" smtClean="0"/>
            <a:t>Щомісяця в базу додається близько 300-400 статей.</a:t>
          </a:r>
          <a:endParaRPr lang="uk-UA"/>
        </a:p>
      </dgm:t>
    </dgm:pt>
    <dgm:pt modelId="{33E2C6E4-C02A-4E2E-A7DD-FF72D756148D}" type="parTrans" cxnId="{40F3CBF5-6C9C-4674-8635-25ACD60CEA22}">
      <dgm:prSet/>
      <dgm:spPr/>
      <dgm:t>
        <a:bodyPr/>
        <a:lstStyle/>
        <a:p>
          <a:endParaRPr lang="ru-RU"/>
        </a:p>
      </dgm:t>
    </dgm:pt>
    <dgm:pt modelId="{B8284B49-8DDC-4CCA-81CE-BEC2E56B3F2D}" type="sibTrans" cxnId="{40F3CBF5-6C9C-4674-8635-25ACD60CEA22}">
      <dgm:prSet/>
      <dgm:spPr/>
      <dgm:t>
        <a:bodyPr/>
        <a:lstStyle/>
        <a:p>
          <a:endParaRPr lang="ru-RU"/>
        </a:p>
      </dgm:t>
    </dgm:pt>
    <dgm:pt modelId="{DB87395C-066C-43A7-8BB3-7F67CFDD925B}" type="pres">
      <dgm:prSet presAssocID="{7580F7DB-629E-48DD-B191-5A7CDCD40053}" presName="linear" presStyleCnt="0">
        <dgm:presLayoutVars>
          <dgm:animLvl val="lvl"/>
          <dgm:resizeHandles val="exact"/>
        </dgm:presLayoutVars>
      </dgm:prSet>
      <dgm:spPr/>
      <dgm:t>
        <a:bodyPr/>
        <a:lstStyle/>
        <a:p>
          <a:endParaRPr lang="ru-RU"/>
        </a:p>
      </dgm:t>
    </dgm:pt>
    <dgm:pt modelId="{35C612F7-BED3-4EAB-8739-279C02BDDE55}" type="pres">
      <dgm:prSet presAssocID="{32EDCFC1-EAA5-45F9-84A7-CD6C9B5560A2}" presName="parentText" presStyleLbl="node1" presStyleIdx="0" presStyleCnt="2">
        <dgm:presLayoutVars>
          <dgm:chMax val="0"/>
          <dgm:bulletEnabled val="1"/>
        </dgm:presLayoutVars>
      </dgm:prSet>
      <dgm:spPr/>
      <dgm:t>
        <a:bodyPr/>
        <a:lstStyle/>
        <a:p>
          <a:endParaRPr lang="ru-RU"/>
        </a:p>
      </dgm:t>
    </dgm:pt>
    <dgm:pt modelId="{99E1E109-631F-4901-A52A-8A1463314DDD}" type="pres">
      <dgm:prSet presAssocID="{B8AB52A1-1F58-4402-9704-A8F39CF17140}" presName="spacer" presStyleCnt="0"/>
      <dgm:spPr/>
    </dgm:pt>
    <dgm:pt modelId="{0A3C809A-12CC-4F79-B91B-164F7DD9EF8E}" type="pres">
      <dgm:prSet presAssocID="{C01EFD2A-8286-4EA7-BA97-C18439AB8323}" presName="parentText" presStyleLbl="node1" presStyleIdx="1" presStyleCnt="2">
        <dgm:presLayoutVars>
          <dgm:chMax val="0"/>
          <dgm:bulletEnabled val="1"/>
        </dgm:presLayoutVars>
      </dgm:prSet>
      <dgm:spPr/>
      <dgm:t>
        <a:bodyPr/>
        <a:lstStyle/>
        <a:p>
          <a:endParaRPr lang="ru-RU"/>
        </a:p>
      </dgm:t>
    </dgm:pt>
  </dgm:ptLst>
  <dgm:cxnLst>
    <dgm:cxn modelId="{A6AE68A9-2DD7-414E-B331-95747A51933B}" type="presOf" srcId="{7580F7DB-629E-48DD-B191-5A7CDCD40053}" destId="{DB87395C-066C-43A7-8BB3-7F67CFDD925B}" srcOrd="0" destOrd="0" presId="urn:microsoft.com/office/officeart/2005/8/layout/vList2"/>
    <dgm:cxn modelId="{B3F43210-2045-459B-BE05-BF0A9C1EAC61}" type="presOf" srcId="{32EDCFC1-EAA5-45F9-84A7-CD6C9B5560A2}" destId="{35C612F7-BED3-4EAB-8739-279C02BDDE55}" srcOrd="0" destOrd="0" presId="urn:microsoft.com/office/officeart/2005/8/layout/vList2"/>
    <dgm:cxn modelId="{327D5A32-8395-4ED3-8D41-992F5E727E93}" type="presOf" srcId="{C01EFD2A-8286-4EA7-BA97-C18439AB8323}" destId="{0A3C809A-12CC-4F79-B91B-164F7DD9EF8E}" srcOrd="0" destOrd="0" presId="urn:microsoft.com/office/officeart/2005/8/layout/vList2"/>
    <dgm:cxn modelId="{40F3CBF5-6C9C-4674-8635-25ACD60CEA22}" srcId="{7580F7DB-629E-48DD-B191-5A7CDCD40053}" destId="{C01EFD2A-8286-4EA7-BA97-C18439AB8323}" srcOrd="1" destOrd="0" parTransId="{33E2C6E4-C02A-4E2E-A7DD-FF72D756148D}" sibTransId="{B8284B49-8DDC-4CCA-81CE-BEC2E56B3F2D}"/>
    <dgm:cxn modelId="{DA02B344-4188-4E69-9A49-51404B550B76}" srcId="{7580F7DB-629E-48DD-B191-5A7CDCD40053}" destId="{32EDCFC1-EAA5-45F9-84A7-CD6C9B5560A2}" srcOrd="0" destOrd="0" parTransId="{4FC23CFB-3289-41BF-8762-01F398D6D031}" sibTransId="{B8AB52A1-1F58-4402-9704-A8F39CF17140}"/>
    <dgm:cxn modelId="{DB82A9E3-4714-4179-8DCA-BD2804A20AD9}" type="presParOf" srcId="{DB87395C-066C-43A7-8BB3-7F67CFDD925B}" destId="{35C612F7-BED3-4EAB-8739-279C02BDDE55}" srcOrd="0" destOrd="0" presId="urn:microsoft.com/office/officeart/2005/8/layout/vList2"/>
    <dgm:cxn modelId="{4D8F3D84-90EC-45BC-AF0C-29EDED8ABC28}" type="presParOf" srcId="{DB87395C-066C-43A7-8BB3-7F67CFDD925B}" destId="{99E1E109-631F-4901-A52A-8A1463314DDD}" srcOrd="1" destOrd="0" presId="urn:microsoft.com/office/officeart/2005/8/layout/vList2"/>
    <dgm:cxn modelId="{9D65CD4D-3A94-4128-88B0-6641AA2795F3}" type="presParOf" srcId="{DB87395C-066C-43A7-8BB3-7F67CFDD925B}" destId="{0A3C809A-12CC-4F79-B91B-164F7DD9EF8E}"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A3B2D-9D60-4BF1-9960-7E6830E3C6FF}">
      <dsp:nvSpPr>
        <dsp:cNvPr id="0" name=""/>
        <dsp:cNvSpPr/>
      </dsp:nvSpPr>
      <dsp:spPr>
        <a:xfrm>
          <a:off x="0" y="26150"/>
          <a:ext cx="8552873" cy="4650624"/>
        </a:xfrm>
        <a:prstGeom prst="roundRect">
          <a:avLst>
            <a:gd name="adj" fmla="val 10000"/>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63576" tIns="163576" rIns="163576" bIns="163576" numCol="1" spcCol="1270" anchor="ctr" anchorCtr="0">
          <a:noAutofit/>
        </a:bodyPr>
        <a:lstStyle/>
        <a:p>
          <a:pPr lvl="0" algn="ctr" defTabSz="1022350" rtl="0">
            <a:lnSpc>
              <a:spcPct val="90000"/>
            </a:lnSpc>
            <a:spcBef>
              <a:spcPct val="0"/>
            </a:spcBef>
            <a:spcAft>
              <a:spcPct val="35000"/>
            </a:spcAft>
          </a:pPr>
          <a:r>
            <a:rPr lang="uk-UA" sz="2300" kern="1200" smtClean="0"/>
            <a:t>У разі наявності  прямих досліджень (англ. head-to-head studies) високої методологічної якості,  прямі порівняння є кращими, оскільки містять високий рівень доказовості. </a:t>
          </a:r>
          <a:endParaRPr lang="uk-UA" sz="2300" kern="1200"/>
        </a:p>
      </dsp:txBody>
      <dsp:txXfrm>
        <a:off x="0" y="26150"/>
        <a:ext cx="2565861" cy="4650624"/>
      </dsp:txXfrm>
    </dsp:sp>
    <dsp:sp modelId="{AF55308F-956A-457F-AB35-1BCDBE66A4C3}">
      <dsp:nvSpPr>
        <dsp:cNvPr id="0" name=""/>
        <dsp:cNvSpPr/>
      </dsp:nvSpPr>
      <dsp:spPr>
        <a:xfrm>
          <a:off x="2567198" y="413702"/>
          <a:ext cx="5813280" cy="387552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uk-UA" sz="2300" kern="1200" smtClean="0"/>
            <a:t>За відсутності відповідних досліджень, які безпосередньо порівнюють лікарський засіб, що вивчається та компаратор (прямі дослідження),  рекомендується непряме порівняння. Вибір між прямим та непрямим  порівнянням є специфічним для конкретного контексту і залежить від  поставленого питання, а також наявних доступних доказів.</a:t>
          </a:r>
          <a:endParaRPr lang="uk-UA" sz="2300" kern="1200"/>
        </a:p>
      </dsp:txBody>
      <dsp:txXfrm>
        <a:off x="2680708" y="527212"/>
        <a:ext cx="5586260" cy="3648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0086A-0893-4D7C-8FA9-9C32716DC33A}">
      <dsp:nvSpPr>
        <dsp:cNvPr id="0" name=""/>
        <dsp:cNvSpPr/>
      </dsp:nvSpPr>
      <dsp:spPr>
        <a:xfrm rot="5400000">
          <a:off x="4442144" y="-513516"/>
          <a:ext cx="4046396" cy="6085028"/>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uk-UA" sz="2600" kern="1200" smtClean="0"/>
            <a:t>просте порівняння досліджень без втручання (англ. naive comparison);</a:t>
          </a:r>
          <a:endParaRPr lang="uk-UA" sz="2600" kern="1200"/>
        </a:p>
        <a:p>
          <a:pPr marL="228600" lvl="1" indent="-228600" algn="l" defTabSz="1155700" rtl="0">
            <a:lnSpc>
              <a:spcPct val="90000"/>
            </a:lnSpc>
            <a:spcBef>
              <a:spcPct val="0"/>
            </a:spcBef>
            <a:spcAft>
              <a:spcPct val="15000"/>
            </a:spcAft>
            <a:buChar char="••"/>
          </a:pPr>
          <a:r>
            <a:rPr lang="uk-UA" sz="2600" kern="1200" dirty="0" smtClean="0"/>
            <a:t>порівняння з групою історичного контролю (англ</a:t>
          </a:r>
          <a:r>
            <a:rPr lang="en-US" sz="2600" kern="1200" noProof="0" dirty="0" smtClean="0"/>
            <a:t>. benchmarking with historical controls</a:t>
          </a:r>
          <a:r>
            <a:rPr lang="uk-UA" sz="2600" kern="1200" dirty="0" smtClean="0"/>
            <a:t>);</a:t>
          </a:r>
          <a:endParaRPr lang="uk-UA" sz="2600" kern="1200" dirty="0"/>
        </a:p>
        <a:p>
          <a:pPr marL="228600" lvl="1" indent="-228600" algn="l" defTabSz="1155700" rtl="0">
            <a:lnSpc>
              <a:spcPct val="90000"/>
            </a:lnSpc>
            <a:spcBef>
              <a:spcPct val="0"/>
            </a:spcBef>
            <a:spcAft>
              <a:spcPct val="15000"/>
            </a:spcAft>
            <a:buChar char="••"/>
          </a:pPr>
          <a:r>
            <a:rPr lang="uk-UA" sz="2600" kern="1200" dirty="0" smtClean="0"/>
            <a:t>порівняння результатів дослідження після коригування відмінностей в характеристиках категорій пацієнтів (англ. </a:t>
          </a:r>
          <a:r>
            <a:rPr lang="en-US" sz="2600" kern="1200" noProof="0" dirty="0" smtClean="0"/>
            <a:t>matching-adjusted indirect comparison) </a:t>
          </a:r>
          <a:endParaRPr lang="en-US" sz="2600" kern="1200" noProof="0" dirty="0"/>
        </a:p>
      </dsp:txBody>
      <dsp:txXfrm rot="-5400000">
        <a:off x="3422829" y="703328"/>
        <a:ext cx="5887499" cy="3651338"/>
      </dsp:txXfrm>
    </dsp:sp>
    <dsp:sp modelId="{F90900F6-DCFB-4743-976A-5A1FD1A46F99}">
      <dsp:nvSpPr>
        <dsp:cNvPr id="0" name=""/>
        <dsp:cNvSpPr/>
      </dsp:nvSpPr>
      <dsp:spPr>
        <a:xfrm>
          <a:off x="0" y="0"/>
          <a:ext cx="3422828" cy="505799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uk-UA" sz="1900" kern="1200" smtClean="0"/>
            <a:t>Якщо неможливо здійснити непряме порівняння за допомогою загальної контрольної групи (неконтрольовані дослідження або дослідження без порівняння (англ. single arm study), наприклад, у випадку лікарських засобів, які застосовуються для лікування рідкісних (орфанних) захворювань, можуть бути розглянуті інші методи, такі як:</a:t>
          </a:r>
          <a:endParaRPr lang="uk-UA" sz="1900" kern="1200"/>
        </a:p>
      </dsp:txBody>
      <dsp:txXfrm>
        <a:off x="167089" y="167089"/>
        <a:ext cx="3088650" cy="47238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910E7-A9EF-4C97-A12E-9FD6AF28AA74}">
      <dsp:nvSpPr>
        <dsp:cNvPr id="0" name=""/>
        <dsp:cNvSpPr/>
      </dsp:nvSpPr>
      <dsp:spPr>
        <a:xfrm>
          <a:off x="0" y="0"/>
          <a:ext cx="9486562" cy="2246400"/>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dirty="0" smtClean="0"/>
            <a:t>Стратегія пошуку інформації має бути розроблена на основі визначеної проблеми і відповідати рекомендаціям довідника “Cochrane </a:t>
          </a:r>
          <a:r>
            <a:rPr lang="uk-UA" sz="2000" kern="1200" dirty="0" err="1" smtClean="0"/>
            <a:t>handbook</a:t>
          </a:r>
          <a:r>
            <a:rPr lang="uk-UA" sz="2000" kern="1200" dirty="0" smtClean="0"/>
            <a:t> for  </a:t>
          </a:r>
          <a:r>
            <a:rPr lang="uk-UA" sz="2000" kern="1200" dirty="0" err="1" smtClean="0"/>
            <a:t>systematic</a:t>
          </a:r>
          <a:r>
            <a:rPr lang="uk-UA" sz="2000" kern="1200" dirty="0" smtClean="0"/>
            <a:t> </a:t>
          </a:r>
          <a:r>
            <a:rPr lang="uk-UA" sz="2000" kern="1200" dirty="0" err="1" smtClean="0"/>
            <a:t>reviews</a:t>
          </a:r>
          <a:r>
            <a:rPr lang="uk-UA" sz="2000" kern="1200" dirty="0" smtClean="0"/>
            <a:t> of </a:t>
          </a:r>
          <a:r>
            <a:rPr lang="uk-UA" sz="2000" kern="1200" dirty="0" err="1" smtClean="0"/>
            <a:t>interventions</a:t>
          </a:r>
          <a:r>
            <a:rPr lang="uk-UA" sz="2000" kern="1200" dirty="0" smtClean="0"/>
            <a:t>” щодо належного проведення систематичного огляду . Якщо аналіз ефективності ґрунтується на </a:t>
          </a:r>
          <a:r>
            <a:rPr lang="uk-UA" sz="2000" kern="1200" dirty="0" err="1" smtClean="0"/>
            <a:t>когортних</a:t>
          </a:r>
          <a:r>
            <a:rPr lang="uk-UA" sz="2000" kern="1200" dirty="0" smtClean="0"/>
            <a:t> дослідженнях, необхідно надати також стратегію пошуку для рандомізованих клінічних  досліджень, для підтвердження їх відсутності. Критерії пошуку мають містити елементи схеми PICO. </a:t>
          </a:r>
          <a:endParaRPr lang="uk-UA" sz="2000" kern="1200" dirty="0"/>
        </a:p>
      </dsp:txBody>
      <dsp:txXfrm>
        <a:off x="109660" y="109660"/>
        <a:ext cx="9267242" cy="2027080"/>
      </dsp:txXfrm>
    </dsp:sp>
    <dsp:sp modelId="{538207B7-F8C7-444F-B218-5E777AB991F0}">
      <dsp:nvSpPr>
        <dsp:cNvPr id="0" name=""/>
        <dsp:cNvSpPr/>
      </dsp:nvSpPr>
      <dsp:spPr>
        <a:xfrm>
          <a:off x="0" y="2327571"/>
          <a:ext cx="9486562" cy="2246400"/>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smtClean="0"/>
            <a:t>Рекомендовано, щоб кінцевим результатом пошуку був перелік усіх доступних досліджень і даних, необхідних для надійної оцінки ефективності та безпеки досліджуваного лікарського засобу. Процес пошуку даних слід детально описати в такій формі, щоб його можна  було відтворити для верифікації.</a:t>
          </a:r>
          <a:endParaRPr lang="uk-UA" sz="2000" kern="1200"/>
        </a:p>
      </dsp:txBody>
      <dsp:txXfrm>
        <a:off x="109660" y="2437231"/>
        <a:ext cx="9267242" cy="20270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C4851-C339-4641-BF11-80AF999DFC33}">
      <dsp:nvSpPr>
        <dsp:cNvPr id="0" name=""/>
        <dsp:cNvSpPr/>
      </dsp:nvSpPr>
      <dsp:spPr>
        <a:xfrm>
          <a:off x="2057" y="0"/>
          <a:ext cx="2006788" cy="3636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uk-UA" sz="1700" kern="1200" smtClean="0"/>
            <a:t>ключові пошукові слова та дескриптори; оператори “Boolean” (AND, OR, NOT);</a:t>
          </a:r>
          <a:endParaRPr lang="uk-UA" sz="1700" kern="1200"/>
        </a:p>
      </dsp:txBody>
      <dsp:txXfrm>
        <a:off x="60834" y="58777"/>
        <a:ext cx="1889234" cy="3518646"/>
      </dsp:txXfrm>
    </dsp:sp>
    <dsp:sp modelId="{6B4C7CD1-5865-400A-A65A-FC1B86ECEF94}">
      <dsp:nvSpPr>
        <dsp:cNvPr id="0" name=""/>
        <dsp:cNvSpPr/>
      </dsp:nvSpPr>
      <dsp:spPr>
        <a:xfrm>
          <a:off x="2345986" y="0"/>
          <a:ext cx="2006788" cy="3636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uk-UA" sz="1700" kern="1200" smtClean="0"/>
            <a:t>фільтри;</a:t>
          </a:r>
          <a:endParaRPr lang="uk-UA" sz="1700" kern="1200"/>
        </a:p>
      </dsp:txBody>
      <dsp:txXfrm>
        <a:off x="2404763" y="58777"/>
        <a:ext cx="1889234" cy="3518646"/>
      </dsp:txXfrm>
    </dsp:sp>
    <dsp:sp modelId="{11B6ED2D-CFD3-4B5D-A3EA-3BD33C478442}">
      <dsp:nvSpPr>
        <dsp:cNvPr id="0" name=""/>
        <dsp:cNvSpPr/>
      </dsp:nvSpPr>
      <dsp:spPr>
        <a:xfrm>
          <a:off x="4689914" y="0"/>
          <a:ext cx="2006788" cy="3636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uk-UA" sz="1700" kern="1200" smtClean="0"/>
            <a:t>часовий проміжок пошуку / дата останнього пошуку; </a:t>
          </a:r>
          <a:endParaRPr lang="uk-UA" sz="1700" kern="1200"/>
        </a:p>
      </dsp:txBody>
      <dsp:txXfrm>
        <a:off x="4748691" y="58777"/>
        <a:ext cx="1889234" cy="3518646"/>
      </dsp:txXfrm>
    </dsp:sp>
    <dsp:sp modelId="{0ECADEAD-887F-428F-BB32-8D021C977F79}">
      <dsp:nvSpPr>
        <dsp:cNvPr id="0" name=""/>
        <dsp:cNvSpPr/>
      </dsp:nvSpPr>
      <dsp:spPr>
        <a:xfrm>
          <a:off x="7033843" y="0"/>
          <a:ext cx="2006788" cy="3636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uk-UA" sz="1700" kern="1200" smtClean="0"/>
            <a:t>кількість ідентифікованих записів окремо для кожного запиту, використаного в стратегії пошуку.</a:t>
          </a:r>
          <a:endParaRPr lang="uk-UA" sz="1700" kern="1200"/>
        </a:p>
      </dsp:txBody>
      <dsp:txXfrm>
        <a:off x="7092620" y="58777"/>
        <a:ext cx="1889234" cy="35186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1B284-EF43-44D7-A4A0-4D070C991BA1}">
      <dsp:nvSpPr>
        <dsp:cNvPr id="0" name=""/>
        <dsp:cNvSpPr/>
      </dsp:nvSpPr>
      <dsp:spPr>
        <a:xfrm>
          <a:off x="0" y="1357294"/>
          <a:ext cx="8167779" cy="180972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FFC82-6217-49D1-B34E-E5D52669C1CE}">
      <dsp:nvSpPr>
        <dsp:cNvPr id="0" name=""/>
        <dsp:cNvSpPr/>
      </dsp:nvSpPr>
      <dsp:spPr>
        <a:xfrm>
          <a:off x="89" y="0"/>
          <a:ext cx="3585766" cy="180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uk-UA" sz="1800" b="1" kern="1200" smtClean="0"/>
            <a:t>первинні (ключові дослідження, на результатах яких базуються інші дослідження)</a:t>
          </a:r>
          <a:endParaRPr lang="uk-UA" sz="1800" kern="1200"/>
        </a:p>
      </dsp:txBody>
      <dsp:txXfrm>
        <a:off x="89" y="0"/>
        <a:ext cx="3585766" cy="1809726"/>
      </dsp:txXfrm>
    </dsp:sp>
    <dsp:sp modelId="{581801A9-CEBF-48F4-9AFD-5B400962C898}">
      <dsp:nvSpPr>
        <dsp:cNvPr id="0" name=""/>
        <dsp:cNvSpPr/>
      </dsp:nvSpPr>
      <dsp:spPr>
        <a:xfrm>
          <a:off x="1566757" y="2035941"/>
          <a:ext cx="452431" cy="4524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F67D1A-A6F1-4FDD-87A1-9589A0CA8005}">
      <dsp:nvSpPr>
        <dsp:cNvPr id="0" name=""/>
        <dsp:cNvSpPr/>
      </dsp:nvSpPr>
      <dsp:spPr>
        <a:xfrm>
          <a:off x="3765144" y="2714589"/>
          <a:ext cx="3585766" cy="1809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rtl="0">
            <a:lnSpc>
              <a:spcPct val="90000"/>
            </a:lnSpc>
            <a:spcBef>
              <a:spcPct val="0"/>
            </a:spcBef>
            <a:spcAft>
              <a:spcPct val="35000"/>
            </a:spcAft>
          </a:pPr>
          <a:r>
            <a:rPr lang="uk-UA" sz="1800" b="1" kern="1200" smtClean="0"/>
            <a:t>вторинні (оцінка, об`єднання та інтерпретація первинних джерел) та третинні (включення як первинних, так і вторинних ресурсів інформації). </a:t>
          </a:r>
          <a:endParaRPr lang="uk-UA" sz="1800" kern="1200"/>
        </a:p>
      </dsp:txBody>
      <dsp:txXfrm>
        <a:off x="3765144" y="2714589"/>
        <a:ext cx="3585766" cy="1809726"/>
      </dsp:txXfrm>
    </dsp:sp>
    <dsp:sp modelId="{FA85FAFE-4724-499C-AA08-A0C529F9B114}">
      <dsp:nvSpPr>
        <dsp:cNvPr id="0" name=""/>
        <dsp:cNvSpPr/>
      </dsp:nvSpPr>
      <dsp:spPr>
        <a:xfrm>
          <a:off x="5331812" y="2035941"/>
          <a:ext cx="452431" cy="4524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77FA5-E8AB-40F4-A930-85A3004FD70B}">
      <dsp:nvSpPr>
        <dsp:cNvPr id="0" name=""/>
        <dsp:cNvSpPr/>
      </dsp:nvSpPr>
      <dsp:spPr>
        <a:xfrm rot="5400000">
          <a:off x="662763" y="2092457"/>
          <a:ext cx="1871316" cy="2130427"/>
        </a:xfrm>
        <a:prstGeom prst="bentUpArrow">
          <a:avLst>
            <a:gd name="adj1" fmla="val 32840"/>
            <a:gd name="adj2" fmla="val 25000"/>
            <a:gd name="adj3" fmla="val 35780"/>
          </a:avLst>
        </a:prstGeom>
        <a:solidFill>
          <a:schemeClr val="dk2">
            <a:tint val="5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2D101C-606A-47B5-B16C-F9888ACB0240}">
      <dsp:nvSpPr>
        <dsp:cNvPr id="0" name=""/>
        <dsp:cNvSpPr/>
      </dsp:nvSpPr>
      <dsp:spPr>
        <a:xfrm>
          <a:off x="166978" y="18065"/>
          <a:ext cx="3150195" cy="2205034"/>
        </a:xfrm>
        <a:prstGeom prst="roundRect">
          <a:avLst>
            <a:gd name="adj" fmla="val 166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uk-UA" sz="1900" kern="1200" smtClean="0"/>
            <a:t>посилання на літературу (публікацій про клінічну ефективність та результативність);</a:t>
          </a:r>
          <a:endParaRPr lang="uk-UA" sz="1900" kern="1200"/>
        </a:p>
      </dsp:txBody>
      <dsp:txXfrm>
        <a:off x="274638" y="125725"/>
        <a:ext cx="2934875" cy="1989714"/>
      </dsp:txXfrm>
    </dsp:sp>
    <dsp:sp modelId="{17813000-E968-49AD-85F3-F45C62013ED0}">
      <dsp:nvSpPr>
        <dsp:cNvPr id="0" name=""/>
        <dsp:cNvSpPr/>
      </dsp:nvSpPr>
      <dsp:spPr>
        <a:xfrm>
          <a:off x="3317174" y="228365"/>
          <a:ext cx="2291152" cy="1782206"/>
        </a:xfrm>
        <a:prstGeom prst="rect">
          <a:avLst/>
        </a:prstGeom>
        <a:noFill/>
        <a:ln>
          <a:noFill/>
        </a:ln>
        <a:effectLst/>
      </dsp:spPr>
      <dsp:style>
        <a:lnRef idx="0">
          <a:scrgbClr r="0" g="0" b="0"/>
        </a:lnRef>
        <a:fillRef idx="0">
          <a:scrgbClr r="0" g="0" b="0"/>
        </a:fillRef>
        <a:effectRef idx="0">
          <a:scrgbClr r="0" g="0" b="0"/>
        </a:effectRef>
        <a:fontRef idx="minor"/>
      </dsp:style>
    </dsp:sp>
    <dsp:sp modelId="{142A94D0-2404-4D9E-BEE3-D15E7FDE9B08}">
      <dsp:nvSpPr>
        <dsp:cNvPr id="0" name=""/>
        <dsp:cNvSpPr/>
      </dsp:nvSpPr>
      <dsp:spPr>
        <a:xfrm>
          <a:off x="2778825" y="2495046"/>
          <a:ext cx="3150195" cy="2205034"/>
        </a:xfrm>
        <a:prstGeom prst="roundRect">
          <a:avLst>
            <a:gd name="adj" fmla="val 1667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uk-UA" sz="1900" kern="1200" smtClean="0"/>
            <a:t>реєстри клінічних випробувань (clinicaltrials.gov і clinicaltrialsregister.eu), для пошуку досліджень, які є завершені, але ще не опубліковані.</a:t>
          </a:r>
          <a:endParaRPr lang="uk-UA" sz="1900" kern="1200"/>
        </a:p>
      </dsp:txBody>
      <dsp:txXfrm>
        <a:off x="2886485" y="2602706"/>
        <a:ext cx="2934875" cy="19897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DC8F5-A932-4EFE-A093-14A85C24AE55}">
      <dsp:nvSpPr>
        <dsp:cNvPr id="0" name=""/>
        <dsp:cNvSpPr/>
      </dsp:nvSpPr>
      <dsp:spPr>
        <a:xfrm>
          <a:off x="4558832" y="1396837"/>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D480FD87-A8FE-4F66-BED5-714DABA21A02}">
      <dsp:nvSpPr>
        <dsp:cNvPr id="0" name=""/>
        <dsp:cNvSpPr/>
      </dsp:nvSpPr>
      <dsp:spPr>
        <a:xfrm>
          <a:off x="4428352" y="0"/>
          <a:ext cx="2050404" cy="1097279"/>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консультації з клінічними експертами;</a:t>
          </a:r>
          <a:endParaRPr lang="uk-UA" sz="1300" kern="1200"/>
        </a:p>
      </dsp:txBody>
      <dsp:txXfrm>
        <a:off x="4428352" y="0"/>
        <a:ext cx="2050404" cy="1097279"/>
      </dsp:txXfrm>
    </dsp:sp>
    <dsp:sp modelId="{39D402F0-9048-4513-876D-0E8D6365E90C}">
      <dsp:nvSpPr>
        <dsp:cNvPr id="0" name=""/>
        <dsp:cNvSpPr/>
      </dsp:nvSpPr>
      <dsp:spPr>
        <a:xfrm>
          <a:off x="5083736" y="1649211"/>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A5CF4103-4DF6-43E2-9BD1-6627138FA677}">
      <dsp:nvSpPr>
        <dsp:cNvPr id="0" name=""/>
        <dsp:cNvSpPr/>
      </dsp:nvSpPr>
      <dsp:spPr>
        <a:xfrm>
          <a:off x="7093878" y="1042415"/>
          <a:ext cx="1938564" cy="1207007"/>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несистематичний пошук даних, опублікованих у спеціалізованих виданнях, але не індексовані в медичних інформаційних базах даних;</a:t>
          </a:r>
          <a:endParaRPr lang="uk-UA" sz="1300" kern="1200"/>
        </a:p>
      </dsp:txBody>
      <dsp:txXfrm>
        <a:off x="7093878" y="1042415"/>
        <a:ext cx="1938564" cy="1207007"/>
      </dsp:txXfrm>
    </dsp:sp>
    <dsp:sp modelId="{6FBB14AE-934B-48CE-B753-31694873109B}">
      <dsp:nvSpPr>
        <dsp:cNvPr id="0" name=""/>
        <dsp:cNvSpPr/>
      </dsp:nvSpPr>
      <dsp:spPr>
        <a:xfrm>
          <a:off x="5253041" y="2217053"/>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667D7071-DB11-487C-905E-D53228066EA4}">
      <dsp:nvSpPr>
        <dsp:cNvPr id="0" name=""/>
        <dsp:cNvSpPr/>
      </dsp:nvSpPr>
      <dsp:spPr>
        <a:xfrm>
          <a:off x="7280278" y="2578607"/>
          <a:ext cx="1901284" cy="1289303"/>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звернення до авторів клінічних досліджень, наприклад, для отримання спеціальних неопублікованих матеріалів і даних;</a:t>
          </a:r>
          <a:endParaRPr lang="uk-UA" sz="1300" kern="1200"/>
        </a:p>
      </dsp:txBody>
      <dsp:txXfrm>
        <a:off x="7280278" y="2578607"/>
        <a:ext cx="1901284" cy="1289303"/>
      </dsp:txXfrm>
    </dsp:sp>
    <dsp:sp modelId="{25D8B566-21CE-461C-8609-684DF5FE5507}">
      <dsp:nvSpPr>
        <dsp:cNvPr id="0" name=""/>
        <dsp:cNvSpPr/>
      </dsp:nvSpPr>
      <dsp:spPr>
        <a:xfrm>
          <a:off x="4849617" y="2672424"/>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A30CFB13-8BC9-4C18-94DF-C2870236F1FA}">
      <dsp:nvSpPr>
        <dsp:cNvPr id="0" name=""/>
        <dsp:cNvSpPr/>
      </dsp:nvSpPr>
      <dsp:spPr>
        <a:xfrm>
          <a:off x="6460116" y="4306823"/>
          <a:ext cx="2050404" cy="117957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використання спеціалізованих пошукових систем;</a:t>
          </a:r>
          <a:endParaRPr lang="uk-UA" sz="1300" kern="1200"/>
        </a:p>
      </dsp:txBody>
      <dsp:txXfrm>
        <a:off x="6460116" y="4306823"/>
        <a:ext cx="2050404" cy="1179575"/>
      </dsp:txXfrm>
    </dsp:sp>
    <dsp:sp modelId="{7455DB7D-2030-4CDA-A269-E14246984D14}">
      <dsp:nvSpPr>
        <dsp:cNvPr id="0" name=""/>
        <dsp:cNvSpPr/>
      </dsp:nvSpPr>
      <dsp:spPr>
        <a:xfrm>
          <a:off x="4268047" y="2672424"/>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4B014947-F1AF-442F-A056-D6BE831A893F}">
      <dsp:nvSpPr>
        <dsp:cNvPr id="0" name=""/>
        <dsp:cNvSpPr/>
      </dsp:nvSpPr>
      <dsp:spPr>
        <a:xfrm>
          <a:off x="2396587" y="4306823"/>
          <a:ext cx="2050404" cy="1179575"/>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консультації з виробниками, особливо стосовно інформації про побічні </a:t>
          </a:r>
          <a:endParaRPr lang="uk-UA" sz="1300" kern="1200"/>
        </a:p>
      </dsp:txBody>
      <dsp:txXfrm>
        <a:off x="2396587" y="4306823"/>
        <a:ext cx="2050404" cy="1179575"/>
      </dsp:txXfrm>
    </dsp:sp>
    <dsp:sp modelId="{2AE80D7E-C683-43D1-B5EB-7B5F15AC2DD0}">
      <dsp:nvSpPr>
        <dsp:cNvPr id="0" name=""/>
        <dsp:cNvSpPr/>
      </dsp:nvSpPr>
      <dsp:spPr>
        <a:xfrm>
          <a:off x="3904939" y="2217053"/>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9E47BDB5-E556-4B0F-9E4D-4D8126593CE2}">
      <dsp:nvSpPr>
        <dsp:cNvPr id="0" name=""/>
        <dsp:cNvSpPr/>
      </dsp:nvSpPr>
      <dsp:spPr>
        <a:xfrm>
          <a:off x="1725546" y="2578607"/>
          <a:ext cx="1901284" cy="1289303"/>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реакції на підставі періодичних звітів про безпеку (англ. periodic safety update reports, PSUR);</a:t>
          </a:r>
          <a:endParaRPr lang="uk-UA" sz="1300" kern="1200"/>
        </a:p>
      </dsp:txBody>
      <dsp:txXfrm>
        <a:off x="1725546" y="2578607"/>
        <a:ext cx="1901284" cy="1289303"/>
      </dsp:txXfrm>
    </dsp:sp>
    <dsp:sp modelId="{12260B04-872D-4040-AC13-228B947079B3}">
      <dsp:nvSpPr>
        <dsp:cNvPr id="0" name=""/>
        <dsp:cNvSpPr/>
      </dsp:nvSpPr>
      <dsp:spPr>
        <a:xfrm>
          <a:off x="4033929" y="1649211"/>
          <a:ext cx="1789443" cy="178966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EB041377-EB9C-479F-B0D8-B8B85C5B0DDB}">
      <dsp:nvSpPr>
        <dsp:cNvPr id="0" name=""/>
        <dsp:cNvSpPr/>
      </dsp:nvSpPr>
      <dsp:spPr>
        <a:xfrm>
          <a:off x="1874666" y="1042415"/>
          <a:ext cx="1938564" cy="1207007"/>
        </a:xfrm>
        <a:prstGeom prst="rect">
          <a:avLst/>
        </a:prstGeom>
        <a:noFill/>
        <a:ln w="635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uk-UA" sz="1300" kern="1200" smtClean="0"/>
            <a:t>використання даних реєстраційного досьє препарату, доступного на веб-сайтах регуляторних органів (наприклад, EMA, FDA).</a:t>
          </a:r>
          <a:endParaRPr lang="uk-UA" sz="1300" kern="1200"/>
        </a:p>
      </dsp:txBody>
      <dsp:txXfrm>
        <a:off x="1874666" y="1042415"/>
        <a:ext cx="1938564" cy="12070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DD12A-4B79-45B4-B452-7367716B0063}">
      <dsp:nvSpPr>
        <dsp:cNvPr id="0" name=""/>
        <dsp:cNvSpPr/>
      </dsp:nvSpPr>
      <dsp:spPr>
        <a:xfrm rot="16200000">
          <a:off x="1752114" y="-1752114"/>
          <a:ext cx="3903335" cy="740756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0" tIns="0" rIns="186531" bIns="0" numCol="1" spcCol="1270" anchor="ctr" anchorCtr="0">
          <a:noAutofit/>
        </a:bodyPr>
        <a:lstStyle/>
        <a:p>
          <a:pPr lvl="0" algn="ctr" defTabSz="1289050" rtl="0">
            <a:lnSpc>
              <a:spcPct val="90000"/>
            </a:lnSpc>
            <a:spcBef>
              <a:spcPct val="0"/>
            </a:spcBef>
            <a:spcAft>
              <a:spcPct val="35000"/>
            </a:spcAft>
          </a:pPr>
          <a:r>
            <a:rPr lang="uk-UA" sz="2900" kern="1200" dirty="0" smtClean="0"/>
            <a:t>Термін «реальні дані» (англ. </a:t>
          </a:r>
          <a:r>
            <a:rPr lang="uk-UA" sz="2900" kern="1200" dirty="0" err="1" smtClean="0"/>
            <a:t>real</a:t>
          </a:r>
          <a:r>
            <a:rPr lang="uk-UA" sz="2900" kern="1200" dirty="0" smtClean="0"/>
            <a:t> </a:t>
          </a:r>
          <a:r>
            <a:rPr lang="uk-UA" sz="2900" kern="1200" dirty="0" err="1" smtClean="0"/>
            <a:t>world</a:t>
          </a:r>
          <a:r>
            <a:rPr lang="uk-UA" sz="2900" kern="1200" dirty="0" smtClean="0"/>
            <a:t> </a:t>
          </a:r>
          <a:r>
            <a:rPr lang="uk-UA" sz="2900" kern="1200" dirty="0" err="1" smtClean="0"/>
            <a:t>data</a:t>
          </a:r>
          <a:r>
            <a:rPr lang="uk-UA" sz="2900" kern="1200" dirty="0" smtClean="0"/>
            <a:t>) охоплює різноманітні типи інформації, які використовуються для прийняття рішень та отримані не із рандомізованих клінічних досліджень, а за даними реальної клінічної практики. </a:t>
          </a:r>
          <a:endParaRPr lang="uk-UA" sz="2900" kern="1200" dirty="0"/>
        </a:p>
      </dsp:txBody>
      <dsp:txXfrm rot="5400000">
        <a:off x="0" y="780667"/>
        <a:ext cx="7407564" cy="23420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FA1C0-2C84-4B6C-B72D-18E57F08E838}">
      <dsp:nvSpPr>
        <dsp:cNvPr id="0" name=""/>
        <dsp:cNvSpPr/>
      </dsp:nvSpPr>
      <dsp:spPr>
        <a:xfrm>
          <a:off x="3333" y="682351"/>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додаткові до традиційних рандомізованих клінічних досліджень –</a:t>
          </a:r>
          <a:endParaRPr lang="uk-UA" sz="1400" kern="1200"/>
        </a:p>
      </dsp:txBody>
      <dsp:txXfrm>
        <a:off x="3333" y="682351"/>
        <a:ext cx="2644774" cy="1586864"/>
      </dsp:txXfrm>
    </dsp:sp>
    <dsp:sp modelId="{924005ED-EAB3-4FB7-AE55-9DBC802226E6}">
      <dsp:nvSpPr>
        <dsp:cNvPr id="0" name=""/>
        <dsp:cNvSpPr/>
      </dsp:nvSpPr>
      <dsp:spPr>
        <a:xfrm>
          <a:off x="2912586" y="682351"/>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передреєстраційні, з метою реєстрації нового лікарського засобу або нових показань до застосування;</a:t>
          </a:r>
          <a:endParaRPr lang="uk-UA" sz="1400" kern="1200"/>
        </a:p>
      </dsp:txBody>
      <dsp:txXfrm>
        <a:off x="2912586" y="682351"/>
        <a:ext cx="2644774" cy="1586864"/>
      </dsp:txXfrm>
    </dsp:sp>
    <dsp:sp modelId="{A4285F8D-C4ED-4FE6-B62E-C28BDF8D908B}">
      <dsp:nvSpPr>
        <dsp:cNvPr id="0" name=""/>
        <dsp:cNvSpPr/>
      </dsp:nvSpPr>
      <dsp:spPr>
        <a:xfrm>
          <a:off x="5821838" y="682351"/>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прагматичні клінічні дослідження, які проводяться в умовах реального надання медичної допомоги, але мають ширші критерії включення та рандомізації пацієнтів у групи лікування. </a:t>
          </a:r>
          <a:endParaRPr lang="uk-UA" sz="1400" kern="1200"/>
        </a:p>
      </dsp:txBody>
      <dsp:txXfrm>
        <a:off x="5821838" y="682351"/>
        <a:ext cx="2644774" cy="1586864"/>
      </dsp:txXfrm>
    </dsp:sp>
    <dsp:sp modelId="{E84CE2CF-925D-4103-B733-B63442E5A7AA}">
      <dsp:nvSpPr>
        <dsp:cNvPr id="0" name=""/>
        <dsp:cNvSpPr/>
      </dsp:nvSpPr>
      <dsp:spPr>
        <a:xfrm>
          <a:off x="8731091" y="682351"/>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реєстри – проспективні спостережні когортні дослідження пацієнтів з певним захворюванням, які отримують визначене лікування;</a:t>
          </a:r>
          <a:endParaRPr lang="uk-UA" sz="1400" kern="1200"/>
        </a:p>
      </dsp:txBody>
      <dsp:txXfrm>
        <a:off x="8731091" y="682351"/>
        <a:ext cx="2644774" cy="1586864"/>
      </dsp:txXfrm>
    </dsp:sp>
    <dsp:sp modelId="{6B98B7DD-705A-4679-86C6-EDEC29E7BFBA}">
      <dsp:nvSpPr>
        <dsp:cNvPr id="0" name=""/>
        <dsp:cNvSpPr/>
      </dsp:nvSpPr>
      <dsp:spPr>
        <a:xfrm>
          <a:off x="1457960" y="2533693"/>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адміністративні на основі діючих баз даних; </a:t>
          </a:r>
          <a:endParaRPr lang="uk-UA" sz="1400" kern="1200"/>
        </a:p>
      </dsp:txBody>
      <dsp:txXfrm>
        <a:off x="1457960" y="2533693"/>
        <a:ext cx="2644774" cy="1586864"/>
      </dsp:txXfrm>
    </dsp:sp>
    <dsp:sp modelId="{F1C7A275-546B-40C9-8DD4-C3A88FA9F437}">
      <dsp:nvSpPr>
        <dsp:cNvPr id="0" name=""/>
        <dsp:cNvSpPr/>
      </dsp:nvSpPr>
      <dsp:spPr>
        <a:xfrm>
          <a:off x="4367212" y="2533693"/>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одержувані через опитування та інтерв’ювання фахівців та професіоналів охорони здоров’я (лікарів, медичних сестер тощо), фармацевтичного сектору, а також пацієнтів;</a:t>
          </a:r>
          <a:endParaRPr lang="uk-UA" sz="1400" kern="1200"/>
        </a:p>
      </dsp:txBody>
      <dsp:txXfrm>
        <a:off x="4367212" y="2533693"/>
        <a:ext cx="2644774" cy="1586864"/>
      </dsp:txXfrm>
    </dsp:sp>
    <dsp:sp modelId="{3B34E341-9FD2-41E5-AF22-5B922980D32B}">
      <dsp:nvSpPr>
        <dsp:cNvPr id="0" name=""/>
        <dsp:cNvSpPr/>
      </dsp:nvSpPr>
      <dsp:spPr>
        <a:xfrm>
          <a:off x="7276465" y="2533693"/>
          <a:ext cx="2644774" cy="15868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uk-UA" sz="1400" kern="1200" smtClean="0"/>
            <a:t>знеособлені дані електронних медичних карток пацієнтів</a:t>
          </a:r>
          <a:endParaRPr lang="uk-UA" sz="1400" kern="1200"/>
        </a:p>
      </dsp:txBody>
      <dsp:txXfrm>
        <a:off x="7276465" y="2533693"/>
        <a:ext cx="2644774" cy="15868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07640-9A84-4102-96CD-F1140EF39791}">
      <dsp:nvSpPr>
        <dsp:cNvPr id="0" name=""/>
        <dsp:cNvSpPr/>
      </dsp:nvSpPr>
      <dsp:spPr>
        <a:xfrm>
          <a:off x="0" y="32442"/>
          <a:ext cx="7268761" cy="290750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rtl="0">
            <a:lnSpc>
              <a:spcPct val="90000"/>
            </a:lnSpc>
            <a:spcBef>
              <a:spcPct val="0"/>
            </a:spcBef>
            <a:spcAft>
              <a:spcPct val="35000"/>
            </a:spcAft>
          </a:pPr>
          <a:r>
            <a:rPr lang="uk-UA" sz="2900" i="1" kern="1200" dirty="0" smtClean="0"/>
            <a:t>Мета</a:t>
          </a:r>
          <a:r>
            <a:rPr lang="ru-RU" sz="2900" i="1" kern="1200" dirty="0" smtClean="0"/>
            <a:t>-</a:t>
          </a:r>
          <a:r>
            <a:rPr lang="uk-UA" sz="2900" i="1" kern="1200" dirty="0" smtClean="0"/>
            <a:t>аналіз</a:t>
          </a:r>
          <a:r>
            <a:rPr lang="uk-UA" sz="2900" kern="1200" dirty="0" smtClean="0"/>
            <a:t> – це статистичний метод поєднання результатів двох або більше клінічних досліджень та охоплює всі дослідження з описом клінічних результатів усіх проведених досліджень за цією темою за допомогою кількісного індексу розміру ефекту</a:t>
          </a:r>
          <a:endParaRPr lang="uk-UA" sz="2900" kern="1200" dirty="0"/>
        </a:p>
      </dsp:txBody>
      <dsp:txXfrm>
        <a:off x="0" y="32442"/>
        <a:ext cx="7268761" cy="2907504"/>
      </dsp:txXfrm>
    </dsp:sp>
    <dsp:sp modelId="{5A0802DA-F198-48CA-B915-EBD91CAF40B5}">
      <dsp:nvSpPr>
        <dsp:cNvPr id="0" name=""/>
        <dsp:cNvSpPr/>
      </dsp:nvSpPr>
      <dsp:spPr>
        <a:xfrm>
          <a:off x="0" y="2939946"/>
          <a:ext cx="7268761" cy="1273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DCBB4-AFCE-4282-B3E5-E2BF88164FBA}">
      <dsp:nvSpPr>
        <dsp:cNvPr id="0" name=""/>
        <dsp:cNvSpPr/>
      </dsp:nvSpPr>
      <dsp:spPr>
        <a:xfrm>
          <a:off x="665710" y="0"/>
          <a:ext cx="7544723" cy="473055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F64BBC-325B-4AF3-9D0E-6577CC4B866B}">
      <dsp:nvSpPr>
        <dsp:cNvPr id="0" name=""/>
        <dsp:cNvSpPr/>
      </dsp:nvSpPr>
      <dsp:spPr>
        <a:xfrm>
          <a:off x="3900" y="1419165"/>
          <a:ext cx="1705450" cy="18922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smtClean="0"/>
            <a:t>чітко сформовані цілі із завчасно визначеними критеріями відбору для клінічних досліджень;</a:t>
          </a:r>
          <a:endParaRPr lang="uk-UA" sz="1500" kern="1200"/>
        </a:p>
      </dsp:txBody>
      <dsp:txXfrm>
        <a:off x="87153" y="1502418"/>
        <a:ext cx="1538944" cy="1725714"/>
      </dsp:txXfrm>
    </dsp:sp>
    <dsp:sp modelId="{0CB9CEBF-8682-4127-9A57-0068988D179D}">
      <dsp:nvSpPr>
        <dsp:cNvPr id="0" name=""/>
        <dsp:cNvSpPr/>
      </dsp:nvSpPr>
      <dsp:spPr>
        <a:xfrm>
          <a:off x="1794623" y="1419165"/>
          <a:ext cx="1705450" cy="18922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smtClean="0"/>
            <a:t>прозора методологія, яку можна відтворити; </a:t>
          </a:r>
          <a:endParaRPr lang="uk-UA" sz="1500" kern="1200"/>
        </a:p>
      </dsp:txBody>
      <dsp:txXfrm>
        <a:off x="1877876" y="1502418"/>
        <a:ext cx="1538944" cy="1725714"/>
      </dsp:txXfrm>
    </dsp:sp>
    <dsp:sp modelId="{B41A05CE-A8B5-465D-A7FE-DC29A13CE2C3}">
      <dsp:nvSpPr>
        <dsp:cNvPr id="0" name=""/>
        <dsp:cNvSpPr/>
      </dsp:nvSpPr>
      <dsp:spPr>
        <a:xfrm>
          <a:off x="3585347" y="1419165"/>
          <a:ext cx="1705450" cy="18922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smtClean="0"/>
            <a:t>систематичний пошук, який ідентифікує усі проведені клінічні дослідження;</a:t>
          </a:r>
          <a:endParaRPr lang="uk-UA" sz="1500" kern="1200"/>
        </a:p>
      </dsp:txBody>
      <dsp:txXfrm>
        <a:off x="3668600" y="1502418"/>
        <a:ext cx="1538944" cy="1725714"/>
      </dsp:txXfrm>
    </dsp:sp>
    <dsp:sp modelId="{A5C74428-ABAE-4A87-BE99-2D123852491C}">
      <dsp:nvSpPr>
        <dsp:cNvPr id="0" name=""/>
        <dsp:cNvSpPr/>
      </dsp:nvSpPr>
      <dsp:spPr>
        <a:xfrm>
          <a:off x="5376070" y="1419165"/>
          <a:ext cx="1705450" cy="18922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smtClean="0"/>
            <a:t>оцінка достовірності результатів включених клінічних досліджень;</a:t>
          </a:r>
          <a:endParaRPr lang="uk-UA" sz="1500" kern="1200"/>
        </a:p>
      </dsp:txBody>
      <dsp:txXfrm>
        <a:off x="5459323" y="1502418"/>
        <a:ext cx="1538944" cy="1725714"/>
      </dsp:txXfrm>
    </dsp:sp>
    <dsp:sp modelId="{672A2752-5840-4F76-A150-584835763DDD}">
      <dsp:nvSpPr>
        <dsp:cNvPr id="0" name=""/>
        <dsp:cNvSpPr/>
      </dsp:nvSpPr>
      <dsp:spPr>
        <a:xfrm>
          <a:off x="7166793" y="1419165"/>
          <a:ext cx="1705450" cy="18922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uk-UA" sz="1500" kern="1200" smtClean="0"/>
            <a:t>узагальнення характеристик та висновків включених клінічних досліджень і систематичне подання</a:t>
          </a:r>
          <a:endParaRPr lang="uk-UA" sz="1500" kern="1200"/>
        </a:p>
      </dsp:txBody>
      <dsp:txXfrm>
        <a:off x="7250046" y="1502418"/>
        <a:ext cx="1538944" cy="172571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86675-26FE-4903-8151-B966C6307C25}">
      <dsp:nvSpPr>
        <dsp:cNvPr id="0" name=""/>
        <dsp:cNvSpPr/>
      </dsp:nvSpPr>
      <dsp:spPr>
        <a:xfrm>
          <a:off x="3721432" y="1221"/>
          <a:ext cx="5582149" cy="969051"/>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rtl="0">
            <a:lnSpc>
              <a:spcPct val="90000"/>
            </a:lnSpc>
            <a:spcBef>
              <a:spcPct val="0"/>
            </a:spcBef>
            <a:spcAft>
              <a:spcPct val="15000"/>
            </a:spcAft>
            <a:buChar char="••"/>
          </a:pPr>
          <a:r>
            <a:rPr lang="uk-UA" sz="2600" b="1" kern="1200" dirty="0" smtClean="0"/>
            <a:t> слід застосовувати;</a:t>
          </a:r>
          <a:endParaRPr lang="ru-RU" sz="2600" kern="1200" dirty="0"/>
        </a:p>
      </dsp:txBody>
      <dsp:txXfrm>
        <a:off x="3721432" y="122352"/>
        <a:ext cx="5218755" cy="726789"/>
      </dsp:txXfrm>
    </dsp:sp>
    <dsp:sp modelId="{C59BA416-F082-4AC5-8479-B82D4DA96C55}">
      <dsp:nvSpPr>
        <dsp:cNvPr id="0" name=""/>
        <dsp:cNvSpPr/>
      </dsp:nvSpPr>
      <dsp:spPr>
        <a:xfrm>
          <a:off x="0" y="1221"/>
          <a:ext cx="3721432" cy="969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uk-UA" sz="2200" kern="1200" dirty="0" smtClean="0"/>
            <a:t>-</a:t>
          </a:r>
          <a:r>
            <a:rPr lang="uk-UA" sz="2200" b="1" kern="1200" dirty="0" smtClean="0"/>
            <a:t>Втручання ефективне -</a:t>
          </a:r>
          <a:endParaRPr lang="uk-UA" sz="2200" kern="1200" dirty="0"/>
        </a:p>
      </dsp:txBody>
      <dsp:txXfrm>
        <a:off x="47305" y="48526"/>
        <a:ext cx="3626822" cy="874441"/>
      </dsp:txXfrm>
    </dsp:sp>
    <dsp:sp modelId="{45A2AF77-AB33-49F9-80BE-0FDC877BBCE7}">
      <dsp:nvSpPr>
        <dsp:cNvPr id="0" name=""/>
        <dsp:cNvSpPr/>
      </dsp:nvSpPr>
      <dsp:spPr>
        <a:xfrm>
          <a:off x="3721432" y="1067178"/>
          <a:ext cx="5582149" cy="969051"/>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uk-UA" sz="2600" b="1" kern="1200" dirty="0" smtClean="0"/>
            <a:t>не слід застосовувати;</a:t>
          </a:r>
          <a:endParaRPr lang="ru-RU" sz="2600" kern="1200" dirty="0"/>
        </a:p>
      </dsp:txBody>
      <dsp:txXfrm>
        <a:off x="3721432" y="1188309"/>
        <a:ext cx="5218755" cy="726789"/>
      </dsp:txXfrm>
    </dsp:sp>
    <dsp:sp modelId="{7047C510-6DA5-4C97-BD7F-63AB90947A61}">
      <dsp:nvSpPr>
        <dsp:cNvPr id="0" name=""/>
        <dsp:cNvSpPr/>
      </dsp:nvSpPr>
      <dsp:spPr>
        <a:xfrm>
          <a:off x="0" y="1067178"/>
          <a:ext cx="3721432" cy="969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uk-UA" sz="2200" kern="1200" dirty="0" smtClean="0"/>
            <a:t>-</a:t>
          </a:r>
          <a:r>
            <a:rPr lang="uk-UA" sz="2200" b="1" kern="1200" dirty="0" smtClean="0"/>
            <a:t>втручання неефективне</a:t>
          </a:r>
          <a:endParaRPr lang="uk-UA" sz="2200" kern="1200" dirty="0"/>
        </a:p>
      </dsp:txBody>
      <dsp:txXfrm>
        <a:off x="47305" y="1114483"/>
        <a:ext cx="3626822" cy="874441"/>
      </dsp:txXfrm>
    </dsp:sp>
    <dsp:sp modelId="{BE43364D-7337-47D8-BE83-DF5FDED86135}">
      <dsp:nvSpPr>
        <dsp:cNvPr id="0" name=""/>
        <dsp:cNvSpPr/>
      </dsp:nvSpPr>
      <dsp:spPr>
        <a:xfrm>
          <a:off x="3721432" y="2133135"/>
          <a:ext cx="5582149" cy="969051"/>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uk-UA" sz="2600" b="1" kern="1200" dirty="0" smtClean="0"/>
            <a:t> слід скасувати</a:t>
          </a:r>
          <a:endParaRPr lang="ru-RU" sz="2600" kern="1200" dirty="0"/>
        </a:p>
      </dsp:txBody>
      <dsp:txXfrm>
        <a:off x="3721432" y="2254266"/>
        <a:ext cx="5218755" cy="726789"/>
      </dsp:txXfrm>
    </dsp:sp>
    <dsp:sp modelId="{5A3288F1-9735-48C5-8FFB-C76EF53CAE18}">
      <dsp:nvSpPr>
        <dsp:cNvPr id="0" name=""/>
        <dsp:cNvSpPr/>
      </dsp:nvSpPr>
      <dsp:spPr>
        <a:xfrm>
          <a:off x="0" y="2133135"/>
          <a:ext cx="3721432" cy="969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uk-UA" sz="2200" kern="1200" dirty="0" smtClean="0"/>
            <a:t>-</a:t>
          </a:r>
          <a:r>
            <a:rPr lang="uk-UA" sz="2200" b="1" kern="1200" dirty="0" smtClean="0"/>
            <a:t>втручання завдає шкоди -;</a:t>
          </a:r>
          <a:endParaRPr lang="uk-UA" sz="2200" kern="1200" dirty="0"/>
        </a:p>
      </dsp:txBody>
      <dsp:txXfrm>
        <a:off x="47305" y="2180440"/>
        <a:ext cx="3626822" cy="874441"/>
      </dsp:txXfrm>
    </dsp:sp>
    <dsp:sp modelId="{89B83EE2-2132-419E-A77A-00FB87FBCB28}">
      <dsp:nvSpPr>
        <dsp:cNvPr id="0" name=""/>
        <dsp:cNvSpPr/>
      </dsp:nvSpPr>
      <dsp:spPr>
        <a:xfrm>
          <a:off x="3721432" y="3199091"/>
          <a:ext cx="5582149" cy="969051"/>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rtl="0">
            <a:lnSpc>
              <a:spcPct val="90000"/>
            </a:lnSpc>
            <a:spcBef>
              <a:spcPct val="0"/>
            </a:spcBef>
            <a:spcAft>
              <a:spcPct val="15000"/>
            </a:spcAft>
            <a:buChar char="••"/>
          </a:pPr>
          <a:r>
            <a:rPr lang="uk-UA" sz="2600" b="1" kern="1200" dirty="0" smtClean="0"/>
            <a:t>необхідно проводити додаткові дослідження.</a:t>
          </a:r>
          <a:endParaRPr lang="ru-RU" sz="2600" kern="1200" dirty="0"/>
        </a:p>
      </dsp:txBody>
      <dsp:txXfrm>
        <a:off x="3721432" y="3320222"/>
        <a:ext cx="5218755" cy="726789"/>
      </dsp:txXfrm>
    </dsp:sp>
    <dsp:sp modelId="{BA06D221-23A6-4B56-A6E5-2D5385D7073B}">
      <dsp:nvSpPr>
        <dsp:cNvPr id="0" name=""/>
        <dsp:cNvSpPr/>
      </dsp:nvSpPr>
      <dsp:spPr>
        <a:xfrm>
          <a:off x="0" y="3199091"/>
          <a:ext cx="3721432" cy="96905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rtl="0">
            <a:lnSpc>
              <a:spcPct val="90000"/>
            </a:lnSpc>
            <a:spcBef>
              <a:spcPct val="0"/>
            </a:spcBef>
            <a:spcAft>
              <a:spcPct val="35000"/>
            </a:spcAft>
          </a:pPr>
          <a:r>
            <a:rPr lang="uk-UA" sz="2200" kern="1200" dirty="0" smtClean="0"/>
            <a:t>-</a:t>
          </a:r>
          <a:r>
            <a:rPr lang="uk-UA" sz="2200" b="1" kern="1200" dirty="0" smtClean="0"/>
            <a:t>користь/шкода від втручання не доказана -</a:t>
          </a:r>
          <a:endParaRPr lang="uk-UA" sz="2200" kern="1200" dirty="0"/>
        </a:p>
      </dsp:txBody>
      <dsp:txXfrm>
        <a:off x="47305" y="3246396"/>
        <a:ext cx="3626822" cy="87444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E86A8-98E2-47A1-9158-398AF5091305}">
      <dsp:nvSpPr>
        <dsp:cNvPr id="0" name=""/>
        <dsp:cNvSpPr/>
      </dsp:nvSpPr>
      <dsp:spPr>
        <a:xfrm>
          <a:off x="2690181" y="670852"/>
          <a:ext cx="518083" cy="91440"/>
        </a:xfrm>
        <a:custGeom>
          <a:avLst/>
          <a:gdLst/>
          <a:ahLst/>
          <a:cxnLst/>
          <a:rect l="0" t="0" r="0" b="0"/>
          <a:pathLst>
            <a:path>
              <a:moveTo>
                <a:pt x="0" y="45720"/>
              </a:moveTo>
              <a:lnTo>
                <a:pt x="518083" y="45720"/>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35506" y="713829"/>
        <a:ext cx="27434" cy="5486"/>
      </dsp:txXfrm>
    </dsp:sp>
    <dsp:sp modelId="{9E3199B6-A952-4A04-9B49-54C65449FDE2}">
      <dsp:nvSpPr>
        <dsp:cNvPr id="0" name=""/>
        <dsp:cNvSpPr/>
      </dsp:nvSpPr>
      <dsp:spPr>
        <a:xfrm>
          <a:off x="306401" y="898"/>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чіткі принципи включення/виключення пацієнтів в дослідження;</a:t>
          </a:r>
          <a:endParaRPr lang="uk-UA" sz="1200" kern="1200"/>
        </a:p>
      </dsp:txBody>
      <dsp:txXfrm>
        <a:off x="306401" y="898"/>
        <a:ext cx="2385579" cy="1431347"/>
      </dsp:txXfrm>
    </dsp:sp>
    <dsp:sp modelId="{2D3FDA0C-8C28-447A-9CCF-86B8EF167A51}">
      <dsp:nvSpPr>
        <dsp:cNvPr id="0" name=""/>
        <dsp:cNvSpPr/>
      </dsp:nvSpPr>
      <dsp:spPr>
        <a:xfrm>
          <a:off x="5624444" y="670852"/>
          <a:ext cx="518083" cy="91440"/>
        </a:xfrm>
        <a:custGeom>
          <a:avLst/>
          <a:gdLst/>
          <a:ahLst/>
          <a:cxnLst/>
          <a:rect l="0" t="0" r="0" b="0"/>
          <a:pathLst>
            <a:path>
              <a:moveTo>
                <a:pt x="0" y="45720"/>
              </a:moveTo>
              <a:lnTo>
                <a:pt x="518083" y="45720"/>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869768" y="713829"/>
        <a:ext cx="27434" cy="5486"/>
      </dsp:txXfrm>
    </dsp:sp>
    <dsp:sp modelId="{22B9AE56-44D4-4174-89A1-23EFF841E2FE}">
      <dsp:nvSpPr>
        <dsp:cNvPr id="0" name=""/>
        <dsp:cNvSpPr/>
      </dsp:nvSpPr>
      <dsp:spPr>
        <a:xfrm>
          <a:off x="3240664" y="898"/>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чіткі	дані	про	місце	проведення	дослідження (університетська клініка, стаціонар, поліклініка, загальна популяція);</a:t>
          </a:r>
          <a:endParaRPr lang="uk-UA" sz="1200" kern="1200"/>
        </a:p>
      </dsp:txBody>
      <dsp:txXfrm>
        <a:off x="3240664" y="898"/>
        <a:ext cx="2385579" cy="1431347"/>
      </dsp:txXfrm>
    </dsp:sp>
    <dsp:sp modelId="{88D5B2A6-4957-4D5D-8E9F-E664F4D76950}">
      <dsp:nvSpPr>
        <dsp:cNvPr id="0" name=""/>
        <dsp:cNvSpPr/>
      </dsp:nvSpPr>
      <dsp:spPr>
        <a:xfrm>
          <a:off x="1499191" y="1430446"/>
          <a:ext cx="5868525" cy="518083"/>
        </a:xfrm>
        <a:custGeom>
          <a:avLst/>
          <a:gdLst/>
          <a:ahLst/>
          <a:cxnLst/>
          <a:rect l="0" t="0" r="0" b="0"/>
          <a:pathLst>
            <a:path>
              <a:moveTo>
                <a:pt x="5868525" y="0"/>
              </a:moveTo>
              <a:lnTo>
                <a:pt x="5868525" y="276141"/>
              </a:lnTo>
              <a:lnTo>
                <a:pt x="0" y="276141"/>
              </a:lnTo>
              <a:lnTo>
                <a:pt x="0" y="518083"/>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286101" y="1686744"/>
        <a:ext cx="294705" cy="5486"/>
      </dsp:txXfrm>
    </dsp:sp>
    <dsp:sp modelId="{D9D94A4E-F829-40CF-A461-E6CDF60A9DF4}">
      <dsp:nvSpPr>
        <dsp:cNvPr id="0" name=""/>
        <dsp:cNvSpPr/>
      </dsp:nvSpPr>
      <dsp:spPr>
        <a:xfrm>
          <a:off x="6174927" y="898"/>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чіткі відомості про тривалість дослідження;</a:t>
          </a:r>
          <a:endParaRPr lang="uk-UA" sz="1200" kern="1200"/>
        </a:p>
      </dsp:txBody>
      <dsp:txXfrm>
        <a:off x="6174927" y="898"/>
        <a:ext cx="2385579" cy="1431347"/>
      </dsp:txXfrm>
    </dsp:sp>
    <dsp:sp modelId="{12ED9DFE-459D-496F-BE15-8F1B89DB07BA}">
      <dsp:nvSpPr>
        <dsp:cNvPr id="0" name=""/>
        <dsp:cNvSpPr/>
      </dsp:nvSpPr>
      <dsp:spPr>
        <a:xfrm>
          <a:off x="2690181" y="2650883"/>
          <a:ext cx="518083" cy="91440"/>
        </a:xfrm>
        <a:custGeom>
          <a:avLst/>
          <a:gdLst/>
          <a:ahLst/>
          <a:cxnLst/>
          <a:rect l="0" t="0" r="0" b="0"/>
          <a:pathLst>
            <a:path>
              <a:moveTo>
                <a:pt x="0" y="45720"/>
              </a:moveTo>
              <a:lnTo>
                <a:pt x="518083" y="45720"/>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35506" y="2693860"/>
        <a:ext cx="27434" cy="5486"/>
      </dsp:txXfrm>
    </dsp:sp>
    <dsp:sp modelId="{7C620F7B-1A05-40C0-8BD1-10051E2884C2}">
      <dsp:nvSpPr>
        <dsp:cNvPr id="0" name=""/>
        <dsp:cNvSpPr/>
      </dsp:nvSpPr>
      <dsp:spPr>
        <a:xfrm>
          <a:off x="306401" y="1980929"/>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Достатня характеристика	хворих,	включених	в	дослідження	з вказівкою супутніх захворювань і додаткових методів лікування;</a:t>
          </a:r>
          <a:endParaRPr lang="uk-UA" sz="1200" kern="1200"/>
        </a:p>
      </dsp:txBody>
      <dsp:txXfrm>
        <a:off x="306401" y="1980929"/>
        <a:ext cx="2385579" cy="1431347"/>
      </dsp:txXfrm>
    </dsp:sp>
    <dsp:sp modelId="{65BBA41E-CA51-45F9-B2E4-75057C1DABDA}">
      <dsp:nvSpPr>
        <dsp:cNvPr id="0" name=""/>
        <dsp:cNvSpPr/>
      </dsp:nvSpPr>
      <dsp:spPr>
        <a:xfrm>
          <a:off x="5624444" y="2650883"/>
          <a:ext cx="518083" cy="91440"/>
        </a:xfrm>
        <a:custGeom>
          <a:avLst/>
          <a:gdLst/>
          <a:ahLst/>
          <a:cxnLst/>
          <a:rect l="0" t="0" r="0" b="0"/>
          <a:pathLst>
            <a:path>
              <a:moveTo>
                <a:pt x="0" y="45720"/>
              </a:moveTo>
              <a:lnTo>
                <a:pt x="518083" y="45720"/>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869768" y="2693860"/>
        <a:ext cx="27434" cy="5486"/>
      </dsp:txXfrm>
    </dsp:sp>
    <dsp:sp modelId="{2677FAB4-AEA8-4F19-A984-727151C84C9E}">
      <dsp:nvSpPr>
        <dsp:cNvPr id="0" name=""/>
        <dsp:cNvSpPr/>
      </dsp:nvSpPr>
      <dsp:spPr>
        <a:xfrm>
          <a:off x="3240664" y="1980929"/>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чіткі	діагностичні	критерії	захворювання,	що	є	предметом дослідження мета-аналізу;</a:t>
          </a:r>
          <a:endParaRPr lang="uk-UA" sz="1200" kern="1200"/>
        </a:p>
      </dsp:txBody>
      <dsp:txXfrm>
        <a:off x="3240664" y="1980929"/>
        <a:ext cx="2385579" cy="1431347"/>
      </dsp:txXfrm>
    </dsp:sp>
    <dsp:sp modelId="{7661C892-6D37-4770-8940-DF2CD65AB032}">
      <dsp:nvSpPr>
        <dsp:cNvPr id="0" name=""/>
        <dsp:cNvSpPr/>
      </dsp:nvSpPr>
      <dsp:spPr>
        <a:xfrm>
          <a:off x="1499191" y="3410477"/>
          <a:ext cx="5868525" cy="518083"/>
        </a:xfrm>
        <a:custGeom>
          <a:avLst/>
          <a:gdLst/>
          <a:ahLst/>
          <a:cxnLst/>
          <a:rect l="0" t="0" r="0" b="0"/>
          <a:pathLst>
            <a:path>
              <a:moveTo>
                <a:pt x="5868525" y="0"/>
              </a:moveTo>
              <a:lnTo>
                <a:pt x="5868525" y="276141"/>
              </a:lnTo>
              <a:lnTo>
                <a:pt x="0" y="276141"/>
              </a:lnTo>
              <a:lnTo>
                <a:pt x="0" y="518083"/>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4286101" y="3666775"/>
        <a:ext cx="294705" cy="5486"/>
      </dsp:txXfrm>
    </dsp:sp>
    <dsp:sp modelId="{7A9731F0-CA14-47F1-B94C-25DFE124494A}">
      <dsp:nvSpPr>
        <dsp:cNvPr id="0" name=""/>
        <dsp:cNvSpPr/>
      </dsp:nvSpPr>
      <dsp:spPr>
        <a:xfrm>
          <a:off x="6174927" y="1980929"/>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uk-UA" sz="1200" kern="1200" smtClean="0"/>
            <a:t>чіткі схеми проведеного медичного втручання (доза, частота застосування,</a:t>
          </a:r>
          <a:r>
            <a:rPr lang="ru-RU" sz="1200" kern="1200" smtClean="0"/>
            <a:t> шлях </a:t>
          </a:r>
          <a:r>
            <a:rPr lang="uk-UA" sz="1200" kern="1200" smtClean="0"/>
            <a:t>введення</a:t>
          </a:r>
          <a:r>
            <a:rPr lang="ru-RU" sz="1200" kern="1200" smtClean="0"/>
            <a:t>,	час	початку,	тривалість препарату);</a:t>
          </a:r>
          <a:endParaRPr lang="uk-UA" sz="1200" kern="1200"/>
        </a:p>
      </dsp:txBody>
      <dsp:txXfrm>
        <a:off x="6174927" y="1980929"/>
        <a:ext cx="2385579" cy="1431347"/>
      </dsp:txXfrm>
    </dsp:sp>
    <dsp:sp modelId="{719162CA-69F6-4B4C-BFEB-1AFE403DFF86}">
      <dsp:nvSpPr>
        <dsp:cNvPr id="0" name=""/>
        <dsp:cNvSpPr/>
      </dsp:nvSpPr>
      <dsp:spPr>
        <a:xfrm>
          <a:off x="2690181" y="4630914"/>
          <a:ext cx="518083" cy="91440"/>
        </a:xfrm>
        <a:custGeom>
          <a:avLst/>
          <a:gdLst/>
          <a:ahLst/>
          <a:cxnLst/>
          <a:rect l="0" t="0" r="0" b="0"/>
          <a:pathLst>
            <a:path>
              <a:moveTo>
                <a:pt x="0" y="45720"/>
              </a:moveTo>
              <a:lnTo>
                <a:pt x="518083" y="45720"/>
              </a:lnTo>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35506" y="4673891"/>
        <a:ext cx="27434" cy="5486"/>
      </dsp:txXfrm>
    </dsp:sp>
    <dsp:sp modelId="{A737E6F0-407D-4561-8EF8-04861F43D8B2}">
      <dsp:nvSpPr>
        <dsp:cNvPr id="0" name=""/>
        <dsp:cNvSpPr/>
      </dsp:nvSpPr>
      <dsp:spPr>
        <a:xfrm>
          <a:off x="306401" y="3960960"/>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ru-RU" sz="1200" kern="1200" smtClean="0"/>
            <a:t>клінічний результат і критерії їх оцінки;</a:t>
          </a:r>
          <a:endParaRPr lang="uk-UA" sz="1200" kern="1200"/>
        </a:p>
      </dsp:txBody>
      <dsp:txXfrm>
        <a:off x="306401" y="3960960"/>
        <a:ext cx="2385579" cy="1431347"/>
      </dsp:txXfrm>
    </dsp:sp>
    <dsp:sp modelId="{61E68784-FEB9-491C-B273-DEE41ADE5B60}">
      <dsp:nvSpPr>
        <dsp:cNvPr id="0" name=""/>
        <dsp:cNvSpPr/>
      </dsp:nvSpPr>
      <dsp:spPr>
        <a:xfrm>
          <a:off x="3240664" y="3960960"/>
          <a:ext cx="2385579" cy="14313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rtl="0">
            <a:lnSpc>
              <a:spcPct val="90000"/>
            </a:lnSpc>
            <a:spcBef>
              <a:spcPct val="0"/>
            </a:spcBef>
            <a:spcAft>
              <a:spcPct val="35000"/>
            </a:spcAft>
          </a:pPr>
          <a:r>
            <a:rPr lang="ru-RU" sz="1200" kern="1200" smtClean="0"/>
            <a:t>наявність	в	матеріалах	дослідження	абсолютних величин, що характеризують число включених в нього хворих і клінічні результати.</a:t>
          </a:r>
          <a:endParaRPr lang="uk-UA" sz="1200" kern="1200"/>
        </a:p>
      </dsp:txBody>
      <dsp:txXfrm>
        <a:off x="3240664" y="3960960"/>
        <a:ext cx="2385579" cy="143134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BEA16-C089-47FA-ACB4-BFA3F9E4BD04}">
      <dsp:nvSpPr>
        <dsp:cNvPr id="0" name=""/>
        <dsp:cNvSpPr/>
      </dsp:nvSpPr>
      <dsp:spPr>
        <a:xfrm rot="5400000">
          <a:off x="832635" y="1306271"/>
          <a:ext cx="1263115" cy="2101796"/>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413B7E0-C371-4FE2-91F6-DF94541742C7}">
      <dsp:nvSpPr>
        <dsp:cNvPr id="0" name=""/>
        <dsp:cNvSpPr/>
      </dsp:nvSpPr>
      <dsp:spPr>
        <a:xfrm>
          <a:off x="621789" y="1934255"/>
          <a:ext cx="1897513" cy="1663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uk-UA" sz="1300" kern="1200" smtClean="0"/>
            <a:t>застосовувалось різне лікування</a:t>
          </a:r>
          <a:endParaRPr lang="uk-UA" sz="1300" kern="1200"/>
        </a:p>
      </dsp:txBody>
      <dsp:txXfrm>
        <a:off x="621789" y="1934255"/>
        <a:ext cx="1897513" cy="1663282"/>
      </dsp:txXfrm>
    </dsp:sp>
    <dsp:sp modelId="{C3645DF1-9FD1-47DF-A619-9A6C0E6EAA5D}">
      <dsp:nvSpPr>
        <dsp:cNvPr id="0" name=""/>
        <dsp:cNvSpPr/>
      </dsp:nvSpPr>
      <dsp:spPr>
        <a:xfrm>
          <a:off x="2161282" y="1151534"/>
          <a:ext cx="358021" cy="358021"/>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EBAEB04-4CC7-47F2-9434-984A7EA300DE}">
      <dsp:nvSpPr>
        <dsp:cNvPr id="0" name=""/>
        <dsp:cNvSpPr/>
      </dsp:nvSpPr>
      <dsp:spPr>
        <a:xfrm rot="5400000">
          <a:off x="3155562" y="731460"/>
          <a:ext cx="1263115" cy="2101796"/>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05F2273-B26E-4763-B768-DBAAAB8BE51D}">
      <dsp:nvSpPr>
        <dsp:cNvPr id="0" name=""/>
        <dsp:cNvSpPr/>
      </dsp:nvSpPr>
      <dsp:spPr>
        <a:xfrm>
          <a:off x="2944717" y="1359444"/>
          <a:ext cx="1897513" cy="1663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uk-UA" sz="1300" kern="1200" smtClean="0"/>
            <a:t>оцінювались непорівнювані клінічні результати</a:t>
          </a:r>
          <a:endParaRPr lang="uk-UA" sz="1300" kern="1200"/>
        </a:p>
      </dsp:txBody>
      <dsp:txXfrm>
        <a:off x="2944717" y="1359444"/>
        <a:ext cx="1897513" cy="1663282"/>
      </dsp:txXfrm>
    </dsp:sp>
    <dsp:sp modelId="{CF093E34-2215-4FD4-93D4-CF0CF6C3ADB0}">
      <dsp:nvSpPr>
        <dsp:cNvPr id="0" name=""/>
        <dsp:cNvSpPr/>
      </dsp:nvSpPr>
      <dsp:spPr>
        <a:xfrm>
          <a:off x="4484209" y="576723"/>
          <a:ext cx="358021" cy="358021"/>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DE1BE79-3F4D-41B1-923E-F71113A5B057}">
      <dsp:nvSpPr>
        <dsp:cNvPr id="0" name=""/>
        <dsp:cNvSpPr/>
      </dsp:nvSpPr>
      <dsp:spPr>
        <a:xfrm rot="5400000">
          <a:off x="5478490" y="156649"/>
          <a:ext cx="1263115" cy="2101796"/>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95CAF81-0291-4CE9-BB9E-F5D36C3EB87B}">
      <dsp:nvSpPr>
        <dsp:cNvPr id="0" name=""/>
        <dsp:cNvSpPr/>
      </dsp:nvSpPr>
      <dsp:spPr>
        <a:xfrm>
          <a:off x="5267644" y="784634"/>
          <a:ext cx="1897513" cy="1663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uk-UA" sz="1300" kern="1200" smtClean="0"/>
            <a:t>суттєво   розрізнялась   структура   їх   проведення   (наприклад,   дані популяційних  досліджень  неможна  об’єднати  з  даними,  отриманими  в умовах стаціонару).</a:t>
          </a:r>
          <a:endParaRPr lang="uk-UA" sz="1300" kern="1200"/>
        </a:p>
      </dsp:txBody>
      <dsp:txXfrm>
        <a:off x="5267644" y="784634"/>
        <a:ext cx="1897513" cy="1663282"/>
      </dsp:txXfrm>
    </dsp:sp>
    <dsp:sp modelId="{AEF6F47A-F99C-4276-AB48-0446DEF5C4F0}">
      <dsp:nvSpPr>
        <dsp:cNvPr id="0" name=""/>
        <dsp:cNvSpPr/>
      </dsp:nvSpPr>
      <dsp:spPr>
        <a:xfrm>
          <a:off x="6807137" y="1913"/>
          <a:ext cx="358021" cy="358021"/>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C0E38D5-F752-415B-B736-F0CC764AEADE}">
      <dsp:nvSpPr>
        <dsp:cNvPr id="0" name=""/>
        <dsp:cNvSpPr/>
      </dsp:nvSpPr>
      <dsp:spPr>
        <a:xfrm rot="5400000">
          <a:off x="7801417" y="-418160"/>
          <a:ext cx="1263115" cy="2101796"/>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F6F35BE-C0B2-4426-B96B-C6118901449B}">
      <dsp:nvSpPr>
        <dsp:cNvPr id="0" name=""/>
        <dsp:cNvSpPr/>
      </dsp:nvSpPr>
      <dsp:spPr>
        <a:xfrm>
          <a:off x="7590572" y="209823"/>
          <a:ext cx="1897513" cy="1663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uk-UA" sz="1300" kern="1200" dirty="0" smtClean="0"/>
            <a:t>У  всіх оригінальних дослідженнях повинні буть наведені відомості про прогностичні фактори</a:t>
          </a:r>
          <a:endParaRPr lang="uk-UA" sz="1300" kern="1200" dirty="0"/>
        </a:p>
      </dsp:txBody>
      <dsp:txXfrm>
        <a:off x="7590572" y="209823"/>
        <a:ext cx="1897513" cy="166328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44571-0B4B-4AEB-9AB7-F82DF104248F}">
      <dsp:nvSpPr>
        <dsp:cNvPr id="0" name=""/>
        <dsp:cNvSpPr/>
      </dsp:nvSpPr>
      <dsp:spPr>
        <a:xfrm>
          <a:off x="0" y="0"/>
          <a:ext cx="8274857" cy="155742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solidFill>
                <a:schemeClr val="bg1"/>
              </a:solidFill>
            </a:rPr>
            <a:t>ВІДНОСНИХ</a:t>
          </a:r>
          <a:r>
            <a:rPr lang="uk-UA" sz="1800" kern="1200" dirty="0" smtClean="0"/>
            <a:t> (наприклад, відношення шансів –ВШ; відносний ризик – ВР; Зниження відносного ризику – ЗВР),</a:t>
          </a:r>
          <a:endParaRPr lang="uk-UA" sz="1800" kern="1200" dirty="0"/>
        </a:p>
      </dsp:txBody>
      <dsp:txXfrm>
        <a:off x="45615" y="45615"/>
        <a:ext cx="6665138" cy="1466194"/>
      </dsp:txXfrm>
    </dsp:sp>
    <dsp:sp modelId="{71071E4C-91EE-49AC-A2FC-149BF0B8BD7A}">
      <dsp:nvSpPr>
        <dsp:cNvPr id="0" name=""/>
        <dsp:cNvSpPr/>
      </dsp:nvSpPr>
      <dsp:spPr>
        <a:xfrm>
          <a:off x="1460269" y="1903519"/>
          <a:ext cx="8274857" cy="1557424"/>
        </a:xfrm>
        <a:prstGeom prst="roundRect">
          <a:avLst>
            <a:gd name="adj" fmla="val 10000"/>
          </a:avLst>
        </a:prstGeom>
        <a:solidFill>
          <a:schemeClr val="accent4">
            <a:hueOff val="-532972"/>
            <a:satOff val="1511"/>
            <a:lumOff val="2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dirty="0" smtClean="0">
              <a:solidFill>
                <a:srgbClr val="C00000"/>
              </a:solidFill>
            </a:rPr>
            <a:t>абсолютних</a:t>
          </a:r>
          <a:r>
            <a:rPr lang="uk-UA" sz="1800" kern="1200" dirty="0" smtClean="0"/>
            <a:t>  (зниження  абсолютного  ризику  – ЗАР; число хворих, які потрібно лікувати певним методом  протягом  певного  часу,  щоб  досягнути певного сприятливого ефекту або запобігти певного несприятливого ефекту у одного хворого)</a:t>
          </a:r>
          <a:endParaRPr lang="uk-UA" sz="1800" kern="1200" dirty="0"/>
        </a:p>
      </dsp:txBody>
      <dsp:txXfrm>
        <a:off x="1505884" y="1949134"/>
        <a:ext cx="5711032" cy="1466194"/>
      </dsp:txXfrm>
    </dsp:sp>
    <dsp:sp modelId="{9C10BCDB-F3DA-4087-ACF8-3F5395487C80}">
      <dsp:nvSpPr>
        <dsp:cNvPr id="0" name=""/>
        <dsp:cNvSpPr/>
      </dsp:nvSpPr>
      <dsp:spPr>
        <a:xfrm>
          <a:off x="7262531" y="1224308"/>
          <a:ext cx="1012326" cy="1012326"/>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7490304" y="1224308"/>
        <a:ext cx="556780" cy="76177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45E1-D24D-4558-AA7D-2609E7071E94}">
      <dsp:nvSpPr>
        <dsp:cNvPr id="0" name=""/>
        <dsp:cNvSpPr/>
      </dsp:nvSpPr>
      <dsp:spPr>
        <a:xfrm>
          <a:off x="0" y="0"/>
          <a:ext cx="11454295" cy="120497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База даних оцінки медичних технологій (</a:t>
          </a:r>
          <a:r>
            <a:rPr lang="pl-PL" sz="1800" b="1" kern="1200" dirty="0" smtClean="0"/>
            <a:t>Health Technology Assessment Database), </a:t>
          </a:r>
          <a:r>
            <a:rPr lang="uk-UA" sz="1800" kern="1200" dirty="0" smtClean="0"/>
            <a:t>що містить звіти з комплексної оцінки медичних технологій (дослідження медичних, соціальних, етичних і економічних наслідків медичних втручань) у всьому світі;</a:t>
          </a:r>
          <a:endParaRPr lang="uk-UA" sz="1800" kern="1200" dirty="0"/>
        </a:p>
      </dsp:txBody>
      <dsp:txXfrm>
        <a:off x="2411356" y="0"/>
        <a:ext cx="9042938" cy="1204976"/>
      </dsp:txXfrm>
    </dsp:sp>
    <dsp:sp modelId="{404BADB1-31C6-47A8-ABBF-050F3C7A34D7}">
      <dsp:nvSpPr>
        <dsp:cNvPr id="0" name=""/>
        <dsp:cNvSpPr/>
      </dsp:nvSpPr>
      <dsp:spPr>
        <a:xfrm>
          <a:off x="120497" y="120497"/>
          <a:ext cx="2290859" cy="963981"/>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39A4A49-2244-472A-A75B-5EC3BC129B61}">
      <dsp:nvSpPr>
        <dsp:cNvPr id="0" name=""/>
        <dsp:cNvSpPr/>
      </dsp:nvSpPr>
      <dsp:spPr>
        <a:xfrm>
          <a:off x="0" y="1325474"/>
          <a:ext cx="11454295" cy="120497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База даних Національної служби охорони здоров'я (</a:t>
          </a:r>
          <a:r>
            <a:rPr lang="pl-PL" sz="1800" b="1" kern="1200" dirty="0" smtClean="0"/>
            <a:t>NHS) </a:t>
          </a:r>
          <a:r>
            <a:rPr lang="uk-UA" sz="1800" b="1" kern="1200" dirty="0" smtClean="0"/>
            <a:t>з економічної оцінки (</a:t>
          </a:r>
          <a:r>
            <a:rPr lang="pl-PL" sz="1800" b="1" kern="1200" dirty="0" smtClean="0"/>
            <a:t>NHS Economic Evaluation Database), </a:t>
          </a:r>
          <a:r>
            <a:rPr lang="uk-UA" sz="1800" kern="1200" dirty="0" smtClean="0"/>
            <a:t>яка містить результати економічної оцінки КВ високої якості; призначена для осіб, відповідальних за прийняття рішень в охороні здоров'я;</a:t>
          </a:r>
          <a:endParaRPr lang="uk-UA" sz="1800" kern="1200" dirty="0"/>
        </a:p>
      </dsp:txBody>
      <dsp:txXfrm>
        <a:off x="2411356" y="1325474"/>
        <a:ext cx="9042938" cy="1204976"/>
      </dsp:txXfrm>
    </dsp:sp>
    <dsp:sp modelId="{ABC248F8-3ED1-40F5-A062-5CDE6C2FF22E}">
      <dsp:nvSpPr>
        <dsp:cNvPr id="0" name=""/>
        <dsp:cNvSpPr/>
      </dsp:nvSpPr>
      <dsp:spPr>
        <a:xfrm>
          <a:off x="120497" y="1445971"/>
          <a:ext cx="2290859" cy="963981"/>
        </a:xfrm>
        <a:prstGeom prst="roundRect">
          <a:avLst>
            <a:gd name="adj" fmla="val 10000"/>
          </a:avLst>
        </a:prstGeom>
        <a:solidFill>
          <a:schemeClr val="dk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27E7A04-9A74-4C38-AAE3-A00AC65A2381}">
      <dsp:nvSpPr>
        <dsp:cNvPr id="0" name=""/>
        <dsp:cNvSpPr/>
      </dsp:nvSpPr>
      <dsp:spPr>
        <a:xfrm>
          <a:off x="0" y="2650948"/>
          <a:ext cx="11454295" cy="120497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Кокрейнівська база даних СО(</a:t>
          </a:r>
          <a:r>
            <a:rPr lang="pl-PL" sz="1800" b="1" kern="1200" dirty="0" smtClean="0"/>
            <a:t>Cochrane Database of Systematic Reviews), </a:t>
          </a:r>
          <a:r>
            <a:rPr lang="uk-UA" sz="1800" kern="1200" dirty="0" smtClean="0"/>
            <a:t>що містить унікальну за своєю повнотою збірку повних варіантів СО, не тільки з високими методологічними стандартами, а й постійним оновленням матеріалу при появі нової доказової інформації і у відповідь на конструктивну критику;</a:t>
          </a:r>
          <a:endParaRPr lang="uk-UA" sz="1800" kern="1200" dirty="0"/>
        </a:p>
      </dsp:txBody>
      <dsp:txXfrm>
        <a:off x="2411356" y="2650948"/>
        <a:ext cx="9042938" cy="1204976"/>
      </dsp:txXfrm>
    </dsp:sp>
    <dsp:sp modelId="{AC386477-39A5-41C3-B040-A9BE7FF15195}">
      <dsp:nvSpPr>
        <dsp:cNvPr id="0" name=""/>
        <dsp:cNvSpPr/>
      </dsp:nvSpPr>
      <dsp:spPr>
        <a:xfrm>
          <a:off x="120497" y="2771446"/>
          <a:ext cx="2290859" cy="963981"/>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06994C8-4BBE-4F3C-B7A7-25861EFB788F}">
      <dsp:nvSpPr>
        <dsp:cNvPr id="0" name=""/>
        <dsp:cNvSpPr/>
      </dsp:nvSpPr>
      <dsp:spPr>
        <a:xfrm>
          <a:off x="0" y="3976422"/>
          <a:ext cx="11454295" cy="1204976"/>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b="1" kern="1200" dirty="0" smtClean="0"/>
            <a:t>Реферативна база оглядів з ефективності медичних втручань (</a:t>
          </a:r>
          <a:r>
            <a:rPr lang="pl-PL" sz="1800" b="1" kern="1200" dirty="0" smtClean="0"/>
            <a:t>Database of Abstracts of Reviews of Effectiveness - DARE), </a:t>
          </a:r>
          <a:r>
            <a:rPr lang="uk-UA" sz="1800" kern="1200" dirty="0" smtClean="0"/>
            <a:t>яка містить структуровані реферати СО, які пройшли критичну оцінку, що супроводжується коментарями, примітками експертів </a:t>
          </a:r>
          <a:r>
            <a:rPr lang="uk-UA" sz="1800" kern="1200" spc="-20" dirty="0" smtClean="0">
              <a:solidFill>
                <a:srgbClr val="FFFFFF"/>
              </a:solidFill>
              <a:latin typeface="Microsoft Sans Serif"/>
              <a:cs typeface="Microsoft Sans Serif"/>
            </a:rPr>
            <a:t>примітками</a:t>
          </a:r>
          <a:r>
            <a:rPr lang="uk-UA" sz="1800" kern="1200" spc="-40" dirty="0" smtClean="0">
              <a:solidFill>
                <a:srgbClr val="FFFFFF"/>
              </a:solidFill>
              <a:latin typeface="Microsoft Sans Serif"/>
              <a:cs typeface="Microsoft Sans Serif"/>
            </a:rPr>
            <a:t> </a:t>
          </a:r>
          <a:r>
            <a:rPr lang="uk-UA" sz="1800" kern="1200" spc="-10" dirty="0" smtClean="0">
              <a:solidFill>
                <a:srgbClr val="FFFFFF"/>
              </a:solidFill>
              <a:latin typeface="Microsoft Sans Serif"/>
              <a:cs typeface="Microsoft Sans Serif"/>
            </a:rPr>
            <a:t>експертів</a:t>
          </a:r>
          <a:r>
            <a:rPr lang="uk-UA" sz="1800" kern="1200" spc="-10" dirty="0" smtClean="0">
              <a:solidFill>
                <a:srgbClr val="FFFFFF"/>
              </a:solidFill>
              <a:latin typeface="Arial MT"/>
              <a:cs typeface="Arial MT"/>
            </a:rPr>
            <a:t>.</a:t>
          </a:r>
          <a:r>
            <a:rPr lang="uk-UA" sz="1800" kern="1200" spc="-20" dirty="0" smtClean="0">
              <a:solidFill>
                <a:srgbClr val="FFFFFF"/>
              </a:solidFill>
              <a:latin typeface="Microsoft Sans Serif"/>
              <a:cs typeface="Microsoft Sans Serif"/>
            </a:rPr>
            <a:t> примітками</a:t>
          </a:r>
          <a:r>
            <a:rPr lang="uk-UA" sz="1800" kern="1200" spc="-40" dirty="0" smtClean="0">
              <a:solidFill>
                <a:srgbClr val="FFFFFF"/>
              </a:solidFill>
              <a:latin typeface="Microsoft Sans Serif"/>
              <a:cs typeface="Microsoft Sans Serif"/>
            </a:rPr>
            <a:t> </a:t>
          </a:r>
          <a:r>
            <a:rPr lang="uk-UA" sz="1800" kern="1200" spc="-10" dirty="0" smtClean="0">
              <a:solidFill>
                <a:srgbClr val="FFFFFF"/>
              </a:solidFill>
              <a:latin typeface="Microsoft Sans Serif"/>
              <a:cs typeface="Microsoft Sans Serif"/>
            </a:rPr>
            <a:t>експертів</a:t>
          </a:r>
          <a:r>
            <a:rPr lang="uk-UA" sz="1800" kern="1200" spc="-10" dirty="0" smtClean="0">
              <a:solidFill>
                <a:srgbClr val="FFFFFF"/>
              </a:solidFill>
              <a:latin typeface="Arial MT"/>
              <a:cs typeface="Arial MT"/>
            </a:rPr>
            <a:t>.</a:t>
          </a:r>
          <a:r>
            <a:rPr lang="uk-UA" sz="1800" kern="1200" dirty="0" smtClean="0"/>
            <a:t> </a:t>
          </a:r>
          <a:endParaRPr lang="uk-UA" sz="1800" kern="1200" dirty="0"/>
        </a:p>
      </dsp:txBody>
      <dsp:txXfrm>
        <a:off x="2411356" y="3976422"/>
        <a:ext cx="9042938" cy="1204976"/>
      </dsp:txXfrm>
    </dsp:sp>
    <dsp:sp modelId="{9495343F-FD61-468D-BFF9-F435BBFEE5C0}">
      <dsp:nvSpPr>
        <dsp:cNvPr id="0" name=""/>
        <dsp:cNvSpPr/>
      </dsp:nvSpPr>
      <dsp:spPr>
        <a:xfrm>
          <a:off x="120497" y="4096920"/>
          <a:ext cx="2290859" cy="963981"/>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7203F-AD1B-4D53-B62E-085BF4513A29}">
      <dsp:nvSpPr>
        <dsp:cNvPr id="0" name=""/>
        <dsp:cNvSpPr/>
      </dsp:nvSpPr>
      <dsp:spPr>
        <a:xfrm>
          <a:off x="0" y="401535"/>
          <a:ext cx="10815484" cy="252719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l-PL" sz="1800" kern="1200" dirty="0" smtClean="0">
              <a:solidFill>
                <a:srgbClr val="C00000"/>
              </a:solidFill>
            </a:rPr>
            <a:t>MEDLINE</a:t>
          </a:r>
          <a:r>
            <a:rPr lang="pl-PL" sz="1800" kern="1200" dirty="0" smtClean="0"/>
            <a:t> (http: // www.ncbi.nlm.nih.gov/pubmed) - </a:t>
          </a:r>
          <a:r>
            <a:rPr lang="uk-UA" sz="1800" kern="1200" dirty="0" smtClean="0"/>
            <a:t>база даних Національної медичної бібліотеки США. Є найбільшою базою даних опублікованої медичної інформації в світі (охоплює близько 75 % всіх світових видань). База даних </a:t>
          </a:r>
          <a:r>
            <a:rPr lang="pl-PL" sz="1800" kern="1200" dirty="0" smtClean="0"/>
            <a:t>MEDLINE </a:t>
          </a:r>
          <a:r>
            <a:rPr lang="uk-UA" sz="1800" kern="1200" dirty="0" smtClean="0"/>
            <a:t>включає більше 15 млн посилань на публікації про клінічні і доклінічні дослідження. У цій базі містяться дані з 1966  року  і  до  теперішнього  часу.  Розділ  </a:t>
          </a:r>
          <a:r>
            <a:rPr lang="pl-PL" sz="1800" kern="1200" dirty="0" smtClean="0"/>
            <a:t>PreMEDLINE  </a:t>
          </a:r>
          <a:r>
            <a:rPr lang="uk-UA" sz="1800" kern="1200" dirty="0" smtClean="0"/>
            <a:t>містить  інформацію  про нещодавно опубліковані звіти. Близько 9 000 описів вводяться в </a:t>
          </a:r>
          <a:r>
            <a:rPr lang="pl-PL" sz="1800" kern="1200" dirty="0" smtClean="0"/>
            <a:t>MEDLINE </a:t>
          </a:r>
          <a:r>
            <a:rPr lang="uk-UA" sz="1800" kern="1200" dirty="0" smtClean="0"/>
            <a:t>щотижня, понад  571  000  на  рік,  вона  включає  описи  статей  з  медичних  журналів  і  інших періодичних видань на 30 мовах (заголовки статей перекладаються англійською мовою). Найбільш простий і безкоштовний доступ до </a:t>
          </a:r>
          <a:r>
            <a:rPr lang="pl-PL" sz="1800" kern="1200" dirty="0" smtClean="0"/>
            <a:t>MEDLINE </a:t>
          </a:r>
          <a:r>
            <a:rPr lang="uk-UA" sz="1800" kern="1200" dirty="0" smtClean="0"/>
            <a:t>з можливістю пошуку в режимі </a:t>
          </a:r>
          <a:r>
            <a:rPr lang="pl-PL" sz="1800" kern="1200" dirty="0" smtClean="0"/>
            <a:t>online </a:t>
          </a:r>
          <a:r>
            <a:rPr lang="uk-UA" sz="1800" kern="1200" dirty="0" smtClean="0"/>
            <a:t>через сервер </a:t>
          </a:r>
          <a:r>
            <a:rPr lang="pl-PL" sz="1800" kern="1200" dirty="0" smtClean="0"/>
            <a:t>PubMed (http: // www.ncbi.nlm.nih.gov/pubmed).</a:t>
          </a:r>
          <a:endParaRPr lang="uk-UA" sz="1800" kern="1200" dirty="0"/>
        </a:p>
      </dsp:txBody>
      <dsp:txXfrm>
        <a:off x="123368" y="524903"/>
        <a:ext cx="10568748" cy="2280463"/>
      </dsp:txXfrm>
    </dsp:sp>
    <dsp:sp modelId="{46D8A60B-3868-4189-890C-8601CFF803DD}">
      <dsp:nvSpPr>
        <dsp:cNvPr id="0" name=""/>
        <dsp:cNvSpPr/>
      </dsp:nvSpPr>
      <dsp:spPr>
        <a:xfrm>
          <a:off x="0" y="2980575"/>
          <a:ext cx="10815484" cy="252719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l-PL" sz="1800" kern="1200" dirty="0" smtClean="0">
              <a:solidFill>
                <a:srgbClr val="C00000"/>
              </a:solidFill>
            </a:rPr>
            <a:t>EMBASE</a:t>
          </a:r>
          <a:r>
            <a:rPr lang="pl-PL" sz="1800" kern="1200" dirty="0" smtClean="0"/>
            <a:t> (http://www.embase.com) - </a:t>
          </a:r>
          <a:r>
            <a:rPr lang="uk-UA" sz="1800" kern="1200" dirty="0" smtClean="0"/>
            <a:t>бібліографічна база даних, що включає більше 24 млн проіндексованих записів в понад 7 900 проіндексованих рецензованих журналах. У </a:t>
          </a:r>
          <a:r>
            <a:rPr lang="pl-PL" sz="1800" kern="1200" dirty="0" smtClean="0"/>
            <a:t>EMBASE </a:t>
          </a:r>
          <a:r>
            <a:rPr lang="uk-UA" sz="1800" kern="1200" dirty="0" smtClean="0"/>
            <a:t>містяться записи, включені в базу даних </a:t>
          </a:r>
          <a:r>
            <a:rPr lang="pl-PL" sz="1800" kern="1200" dirty="0" smtClean="0"/>
            <a:t>MEDLINE, </a:t>
          </a:r>
          <a:r>
            <a:rPr lang="uk-UA" sz="1800" kern="1200" dirty="0" smtClean="0"/>
            <a:t>а також понад 5 млн записів, які не поширюються на </a:t>
          </a:r>
          <a:r>
            <a:rPr lang="pl-PL" sz="1800" kern="1200" dirty="0" smtClean="0"/>
            <a:t>MEDLINE. </a:t>
          </a:r>
          <a:r>
            <a:rPr lang="uk-UA" sz="1800" kern="1200" dirty="0" smtClean="0"/>
            <a:t>За допомогою </a:t>
          </a:r>
          <a:r>
            <a:rPr lang="pl-PL" sz="1800" kern="1200" dirty="0" smtClean="0"/>
            <a:t>Embase </a:t>
          </a:r>
          <a:r>
            <a:rPr lang="uk-UA" sz="1800" kern="1200" dirty="0" smtClean="0"/>
            <a:t>можна знайти велику кількість посилань  і  коротких  рефератів,  після  цього  необхідно  отримати  допуск  до  повних варіантів виявлених статей і ознайомитися з ними. Містить інформацію з біомедицини, фармації, включаючи  біологічні  науки,  біохімію, клінічну медицину,  судову  медицину, педіатрію, фармакологію та фармакотерапію, фармакоекономіку, психіатрію, охорону здоров'я, біомедичну  інженерію  та  довкілля. Доступ  до  цієї  бази  даних  платний, що істотно обмежує можливості її використання.</a:t>
          </a:r>
          <a:endParaRPr lang="uk-UA" sz="1800" kern="1200" dirty="0"/>
        </a:p>
      </dsp:txBody>
      <dsp:txXfrm>
        <a:off x="123368" y="3103943"/>
        <a:ext cx="10568748" cy="228046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94556-5EF9-42AC-AE9C-FADEC85C06A4}">
      <dsp:nvSpPr>
        <dsp:cNvPr id="0" name=""/>
        <dsp:cNvSpPr/>
      </dsp:nvSpPr>
      <dsp:spPr>
        <a:xfrm>
          <a:off x="0" y="443194"/>
          <a:ext cx="10500851" cy="26254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rtl="0">
            <a:lnSpc>
              <a:spcPct val="90000"/>
            </a:lnSpc>
            <a:spcBef>
              <a:spcPct val="0"/>
            </a:spcBef>
            <a:spcAft>
              <a:spcPct val="35000"/>
            </a:spcAft>
          </a:pPr>
          <a:r>
            <a:rPr lang="pl-PL" sz="1700" b="0" kern="1200" smtClean="0"/>
            <a:t>NICE	Evidence	search	(https://www.evidence.nhs.uk/)	</a:t>
          </a:r>
          <a:r>
            <a:rPr lang="uk-UA" sz="1700" b="0" kern="1200" smtClean="0"/>
            <a:t>та	</a:t>
          </a:r>
          <a:r>
            <a:rPr lang="pl-PL" sz="1700" b="0" kern="1200" smtClean="0"/>
            <a:t>TRIP </a:t>
          </a:r>
          <a:r>
            <a:rPr lang="pl-PL" sz="1700" kern="1200" smtClean="0"/>
            <a:t>(https://www.tripdatabase.com/)  -    </a:t>
          </a:r>
          <a:r>
            <a:rPr lang="uk-UA" sz="1700" kern="1200" smtClean="0"/>
            <a:t>це  мета-портали,  мета-пошукові  служби.  Вони представляють прямий гіпертекстовий доступ до великої кількості «</a:t>
          </a:r>
          <a:r>
            <a:rPr lang="uk-UA" sz="1700" kern="1200" noProof="0" smtClean="0"/>
            <a:t>науково- обгрунтованих</a:t>
          </a:r>
          <a:r>
            <a:rPr lang="uk-UA" sz="1700" kern="1200" smtClean="0"/>
            <a:t> матеріалів в мережі Інтернет, а також до статей (в режимі он-лайн) з таких провідних журналів  як  </a:t>
          </a:r>
          <a:r>
            <a:rPr lang="pl-PL" sz="1700" kern="1200" smtClean="0"/>
            <a:t>British  Medical  Journal  (BMJ;  </a:t>
          </a:r>
          <a:r>
            <a:rPr lang="uk-UA" sz="1700" kern="1200" smtClean="0"/>
            <a:t>веб-сайт  </a:t>
          </a:r>
          <a:r>
            <a:rPr lang="pl-PL" sz="1700" kern="1200" smtClean="0"/>
            <a:t>www.bmj.com),  The  Journal  of  the American  Medical  Association  (JAMA;  www.jama.  ama-assn.org),  New  England  Journal  of Medicine  (NEJM;  www.nejm.org)  </a:t>
          </a:r>
          <a:r>
            <a:rPr lang="uk-UA" sz="1700" kern="1200" smtClean="0"/>
            <a:t>та  ін.  Ресурс  </a:t>
          </a:r>
          <a:r>
            <a:rPr lang="pl-PL" sz="1700" kern="1200" smtClean="0"/>
            <a:t>NICE,  </a:t>
          </a:r>
          <a:r>
            <a:rPr lang="uk-UA" sz="1700" kern="1200" smtClean="0"/>
            <a:t>заявлений  як  мета-портал  пошуку доказів, настанов і даних урядової політики для спеціалістів охорони здоров’я. Має вільний доступ. </a:t>
          </a:r>
          <a:r>
            <a:rPr lang="pl-PL" sz="1700" kern="1200" smtClean="0"/>
            <a:t>TRIP  -  </a:t>
          </a:r>
          <a:r>
            <a:rPr lang="uk-UA" sz="1700" kern="1200" smtClean="0"/>
            <a:t>це інструмент мета-пошуку для клініцистів. Призначений для спеціалістів охорони здоров’я як медична пошукова система з акцентом на доказову медицину. Також має вільний доступ.</a:t>
          </a:r>
          <a:endParaRPr lang="uk-UA" sz="1700" kern="1200" dirty="0"/>
        </a:p>
      </dsp:txBody>
      <dsp:txXfrm>
        <a:off x="128165" y="571359"/>
        <a:ext cx="10244521" cy="2369150"/>
      </dsp:txXfrm>
    </dsp:sp>
    <dsp:sp modelId="{4FCFF9E3-F95D-496C-B404-29FD30B947E0}">
      <dsp:nvSpPr>
        <dsp:cNvPr id="0" name=""/>
        <dsp:cNvSpPr/>
      </dsp:nvSpPr>
      <dsp:spPr>
        <a:xfrm>
          <a:off x="0" y="3117634"/>
          <a:ext cx="10500851" cy="26254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rtl="0">
            <a:lnSpc>
              <a:spcPct val="90000"/>
            </a:lnSpc>
            <a:spcBef>
              <a:spcPct val="0"/>
            </a:spcBef>
            <a:spcAft>
              <a:spcPct val="35000"/>
            </a:spcAft>
          </a:pPr>
          <a:r>
            <a:rPr lang="pl-PL" sz="1700" b="0" kern="1200" smtClean="0"/>
            <a:t>INAHTA (http://www.inahta.org/) -  </a:t>
          </a:r>
          <a:r>
            <a:rPr lang="uk-UA" sz="1700" b="0" kern="1200" smtClean="0"/>
            <a:t>Міжнародна мережа агентств з оцінки технологій охорони здоров'я  (ОТОЗ)  (</a:t>
          </a:r>
          <a:r>
            <a:rPr lang="pl-PL" sz="1700" b="0" kern="1200" smtClean="0"/>
            <a:t>International  Network  of  Agencies  for  Health  Technology  Assessment). </a:t>
          </a:r>
          <a:r>
            <a:rPr lang="uk-UA" sz="1700" kern="1200" smtClean="0"/>
            <a:t>Інформація з ОТОЗ, проведеної членами </a:t>
          </a:r>
          <a:r>
            <a:rPr lang="pl-PL" sz="1700" kern="1200" smtClean="0"/>
            <a:t>INAHTA, </a:t>
          </a:r>
          <a:r>
            <a:rPr lang="uk-UA" sz="1700" kern="1200" smtClean="0"/>
            <a:t>розповсюджується у вигляді звітів про оцінку, технічних звітів, технологічних резюме та клінічних практичних настанов. Матеріали поширюються переважно через Інтернет кількома шляхами. На веб-сайті організації розміщена інформація про поточну діяльність. Короткі серії (</a:t>
          </a:r>
          <a:r>
            <a:rPr lang="pl-PL" sz="1700" kern="1200" smtClean="0"/>
            <a:t>Brief series) -  </a:t>
          </a:r>
          <a:r>
            <a:rPr lang="uk-UA" sz="1700" kern="1200" smtClean="0"/>
            <a:t>це форум для організацій-членів, який представляє нещодавно опубліковані звіти. Звіти  </a:t>
          </a:r>
          <a:r>
            <a:rPr lang="pl-PL" sz="1700" kern="1200" smtClean="0"/>
            <a:t>INAHTA  </a:t>
          </a:r>
          <a:r>
            <a:rPr lang="uk-UA" sz="1700" kern="1200" smtClean="0"/>
            <a:t>регулярно  публікуються  на  сайті,  як  тільки  вони  стають  доступними. Агентство  також  видає  бюлетень  трьома  мовами,  в  якому  міститься  інформація  про поточну діяльність та ініціативи серед організацій-членів, а також про нові проекти мережі, нещодавні розробки і напрямки в дослідженні охорони здоров’я, інші публікації у цій сфері,</a:t>
          </a:r>
          <a:endParaRPr lang="uk-UA" sz="1700" kern="1200" dirty="0"/>
        </a:p>
      </dsp:txBody>
      <dsp:txXfrm>
        <a:off x="128165" y="3245799"/>
        <a:ext cx="10244521" cy="236915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6D6E-8649-44FF-A4C6-D3F81420216B}">
      <dsp:nvSpPr>
        <dsp:cNvPr id="0" name=""/>
        <dsp:cNvSpPr/>
      </dsp:nvSpPr>
      <dsp:spPr>
        <a:xfrm>
          <a:off x="6972" y="0"/>
          <a:ext cx="2819351" cy="4355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uk-UA" sz="2400" kern="1200" smtClean="0"/>
            <a:t>характеристика дизайну дослідження (наприклад, «рандомізоване подвійне сліпе»)</a:t>
          </a:r>
          <a:endParaRPr lang="uk-UA" sz="2400" kern="1200"/>
        </a:p>
      </dsp:txBody>
      <dsp:txXfrm>
        <a:off x="89548" y="82576"/>
        <a:ext cx="2654199" cy="4190441"/>
      </dsp:txXfrm>
    </dsp:sp>
    <dsp:sp modelId="{B67BE48D-831B-4A28-A509-5340308BD5E4}">
      <dsp:nvSpPr>
        <dsp:cNvPr id="0" name=""/>
        <dsp:cNvSpPr/>
      </dsp:nvSpPr>
      <dsp:spPr>
        <a:xfrm>
          <a:off x="3299975" y="0"/>
          <a:ext cx="2819351" cy="4355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uk-UA" sz="2400" kern="1200" smtClean="0"/>
            <a:t>показники точності тестів (наприклад, «чутливість», «специфічність»)</a:t>
          </a:r>
          <a:endParaRPr lang="uk-UA" sz="2400" kern="1200"/>
        </a:p>
      </dsp:txBody>
      <dsp:txXfrm>
        <a:off x="3382551" y="82576"/>
        <a:ext cx="2654199" cy="4190441"/>
      </dsp:txXfrm>
    </dsp:sp>
    <dsp:sp modelId="{2B01B30D-3849-4593-A4B6-E6CB9BFA5096}">
      <dsp:nvSpPr>
        <dsp:cNvPr id="0" name=""/>
        <dsp:cNvSpPr/>
      </dsp:nvSpPr>
      <dsp:spPr>
        <a:xfrm>
          <a:off x="6592978" y="0"/>
          <a:ext cx="2819351" cy="4355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uk-UA" sz="2400" kern="1200" smtClean="0"/>
            <a:t>вид джерела інформації (наприклад, </a:t>
          </a:r>
          <a:r>
            <a:rPr lang="pl-PL" sz="2400" kern="1200" smtClean="0"/>
            <a:t>Systematic Reviews</a:t>
          </a:r>
          <a:r>
            <a:rPr lang="uk-UA" sz="2400" kern="1200" smtClean="0"/>
            <a:t> </a:t>
          </a:r>
          <a:r>
            <a:rPr lang="pl-PL" sz="2400" kern="1200" smtClean="0"/>
            <a:t>(</a:t>
          </a:r>
          <a:r>
            <a:rPr lang="uk-UA" sz="2400" kern="1200" smtClean="0"/>
            <a:t>систематичні огляди).</a:t>
          </a:r>
          <a:endParaRPr lang="uk-UA" sz="2400" kern="1200"/>
        </a:p>
      </dsp:txBody>
      <dsp:txXfrm>
        <a:off x="6675554" y="82576"/>
        <a:ext cx="2654199" cy="419044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11F6B-67EF-4374-BD1B-F9D25E5654EA}">
      <dsp:nvSpPr>
        <dsp:cNvPr id="0" name=""/>
        <dsp:cNvSpPr/>
      </dsp:nvSpPr>
      <dsp:spPr>
        <a:xfrm>
          <a:off x="0" y="1495"/>
          <a:ext cx="95471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BE536-734A-48D7-8594-AC4BFBA8A7BD}">
      <dsp:nvSpPr>
        <dsp:cNvPr id="0" name=""/>
        <dsp:cNvSpPr/>
      </dsp:nvSpPr>
      <dsp:spPr>
        <a:xfrm>
          <a:off x="0" y="1495"/>
          <a:ext cx="9547123" cy="1019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uk-UA" sz="2100" kern="1200" dirty="0" smtClean="0"/>
            <a:t>Оператор </a:t>
          </a:r>
          <a:r>
            <a:rPr lang="pl-PL" sz="2100" kern="1200" dirty="0" smtClean="0">
              <a:solidFill>
                <a:srgbClr val="C00000"/>
              </a:solidFill>
            </a:rPr>
            <a:t>AND - «</a:t>
          </a:r>
          <a:r>
            <a:rPr lang="uk-UA" sz="2100" kern="1200" dirty="0" smtClean="0">
              <a:solidFill>
                <a:srgbClr val="C00000"/>
              </a:solidFill>
            </a:rPr>
            <a:t>ТА» </a:t>
          </a:r>
          <a:r>
            <a:rPr lang="uk-UA" sz="2100" kern="1200" dirty="0" smtClean="0"/>
            <a:t>означає, що будуть знайдені статті, які містять обидві терміни. Наприклад, «</a:t>
          </a:r>
          <a:r>
            <a:rPr lang="pl-PL" sz="2100" kern="1200" dirty="0" smtClean="0"/>
            <a:t>laparoscopic AND cholecystectomy»</a:t>
          </a:r>
          <a:endParaRPr lang="uk-UA" sz="2100" kern="1200" dirty="0"/>
        </a:p>
      </dsp:txBody>
      <dsp:txXfrm>
        <a:off x="0" y="1495"/>
        <a:ext cx="9547123" cy="1019690"/>
      </dsp:txXfrm>
    </dsp:sp>
    <dsp:sp modelId="{1A524368-DD1E-429B-8B33-C77EF8D465DF}">
      <dsp:nvSpPr>
        <dsp:cNvPr id="0" name=""/>
        <dsp:cNvSpPr/>
      </dsp:nvSpPr>
      <dsp:spPr>
        <a:xfrm>
          <a:off x="0" y="1021186"/>
          <a:ext cx="95471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19ADBC-9DBD-40A6-834A-228146EE9130}">
      <dsp:nvSpPr>
        <dsp:cNvPr id="0" name=""/>
        <dsp:cNvSpPr/>
      </dsp:nvSpPr>
      <dsp:spPr>
        <a:xfrm>
          <a:off x="0" y="1021186"/>
          <a:ext cx="9547123" cy="1019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uk-UA" sz="2100" kern="1200" dirty="0" smtClean="0"/>
            <a:t>Оператор </a:t>
          </a:r>
          <a:r>
            <a:rPr lang="pl-PL" sz="2100" kern="1200" dirty="0" smtClean="0">
              <a:solidFill>
                <a:srgbClr val="C00000"/>
              </a:solidFill>
            </a:rPr>
            <a:t>OR - «</a:t>
          </a:r>
          <a:r>
            <a:rPr lang="uk-UA" sz="2100" kern="1200" dirty="0" smtClean="0">
              <a:solidFill>
                <a:srgbClr val="C00000"/>
              </a:solidFill>
            </a:rPr>
            <a:t>АБО» </a:t>
          </a:r>
          <a:r>
            <a:rPr lang="uk-UA" sz="2100" kern="1200" dirty="0" smtClean="0"/>
            <a:t>використовується коли необхідно знайти статті, які містять і один, і другий логічно пов'язані терміни. Наприклад, «</a:t>
          </a:r>
          <a:r>
            <a:rPr lang="pl-PL" sz="2100" kern="1200" dirty="0" smtClean="0"/>
            <a:t>cholecystectomy OR cholecystosomy»</a:t>
          </a:r>
          <a:endParaRPr lang="uk-UA" sz="2100" kern="1200" dirty="0"/>
        </a:p>
      </dsp:txBody>
      <dsp:txXfrm>
        <a:off x="0" y="1021186"/>
        <a:ext cx="9547123" cy="1019690"/>
      </dsp:txXfrm>
    </dsp:sp>
    <dsp:sp modelId="{4F914E67-1AEC-427D-A4EF-10F52DF2B989}">
      <dsp:nvSpPr>
        <dsp:cNvPr id="0" name=""/>
        <dsp:cNvSpPr/>
      </dsp:nvSpPr>
      <dsp:spPr>
        <a:xfrm>
          <a:off x="0" y="2040876"/>
          <a:ext cx="95471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A19F4E-AAD5-407F-A0F7-77739234BA6C}">
      <dsp:nvSpPr>
        <dsp:cNvPr id="0" name=""/>
        <dsp:cNvSpPr/>
      </dsp:nvSpPr>
      <dsp:spPr>
        <a:xfrm>
          <a:off x="0" y="2040876"/>
          <a:ext cx="9547123" cy="1019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uk-UA" sz="2100" kern="1200" dirty="0" smtClean="0"/>
            <a:t>Оператор </a:t>
          </a:r>
          <a:r>
            <a:rPr lang="pl-PL" sz="2100" kern="1200" dirty="0" smtClean="0">
              <a:solidFill>
                <a:srgbClr val="C00000"/>
              </a:solidFill>
            </a:rPr>
            <a:t>NOT - «</a:t>
          </a:r>
          <a:r>
            <a:rPr lang="uk-UA" sz="2100" kern="1200" dirty="0" smtClean="0">
              <a:solidFill>
                <a:srgbClr val="C00000"/>
              </a:solidFill>
            </a:rPr>
            <a:t>НІ». </a:t>
          </a:r>
          <a:r>
            <a:rPr lang="uk-UA" sz="2100" kern="1200" dirty="0" smtClean="0"/>
            <a:t>Використовується, коли необхідно виключити непотрібні теми. Наприклад, «</a:t>
          </a:r>
          <a:r>
            <a:rPr lang="pl-PL" sz="2100" kern="1200" dirty="0" smtClean="0"/>
            <a:t>laparoscopic AND cholecystectomy NOT laparotomy».</a:t>
          </a:r>
          <a:endParaRPr lang="uk-UA" sz="2100" kern="1200" dirty="0"/>
        </a:p>
      </dsp:txBody>
      <dsp:txXfrm>
        <a:off x="0" y="2040876"/>
        <a:ext cx="9547123" cy="101969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8BF5D-A7CA-436B-A658-61849383C82C}">
      <dsp:nvSpPr>
        <dsp:cNvPr id="0" name=""/>
        <dsp:cNvSpPr/>
      </dsp:nvSpPr>
      <dsp:spPr>
        <a:xfrm>
          <a:off x="0" y="1422848"/>
          <a:ext cx="5879690" cy="9335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uk-UA" sz="1700" kern="1200" dirty="0" smtClean="0"/>
            <a:t>Містить великий об</a:t>
          </a:r>
          <a:r>
            <a:rPr lang="en-US" sz="1700" kern="1200" dirty="0" smtClean="0"/>
            <a:t>`</a:t>
          </a:r>
          <a:r>
            <a:rPr lang="uk-UA" sz="1700" kern="1200" dirty="0" err="1" smtClean="0"/>
            <a:t>єм</a:t>
          </a:r>
          <a:r>
            <a:rPr lang="uk-UA" sz="1700" kern="1200" dirty="0" smtClean="0"/>
            <a:t> інформації і має складну структуру (неоднорідність розміщення матеріалів), що потребує багато часу для пошуку потрібних даних</a:t>
          </a:r>
          <a:endParaRPr lang="uk-UA" sz="1700" kern="1200" dirty="0"/>
        </a:p>
      </dsp:txBody>
      <dsp:txXfrm>
        <a:off x="0" y="1422848"/>
        <a:ext cx="5879690" cy="933542"/>
      </dsp:txXfrm>
    </dsp:sp>
    <dsp:sp modelId="{3B005640-A5FF-45C1-B244-4A8638933A09}">
      <dsp:nvSpPr>
        <dsp:cNvPr id="0" name=""/>
        <dsp:cNvSpPr/>
      </dsp:nvSpPr>
      <dsp:spPr>
        <a:xfrm rot="10800000">
          <a:off x="0" y="18235"/>
          <a:ext cx="5879690" cy="143578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uk-UA" sz="1700" kern="1200" smtClean="0"/>
            <a:t>Недоліки:</a:t>
          </a:r>
          <a:endParaRPr lang="uk-UA" sz="1700" kern="1200"/>
        </a:p>
      </dsp:txBody>
      <dsp:txXfrm rot="10800000">
        <a:off x="0" y="18235"/>
        <a:ext cx="5879690" cy="93293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98FF3-7AB3-428D-A828-095CBDED3D3F}">
      <dsp:nvSpPr>
        <dsp:cNvPr id="0" name=""/>
        <dsp:cNvSpPr/>
      </dsp:nvSpPr>
      <dsp:spPr>
        <a:xfrm>
          <a:off x="0" y="40294"/>
          <a:ext cx="4198374" cy="722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Переваги:</a:t>
          </a:r>
          <a:endParaRPr lang="uk-UA" sz="1900" kern="1200"/>
        </a:p>
      </dsp:txBody>
      <dsp:txXfrm>
        <a:off x="35268" y="75562"/>
        <a:ext cx="4127838" cy="651938"/>
      </dsp:txXfrm>
    </dsp:sp>
    <dsp:sp modelId="{9F22A1C9-CB70-4545-968C-9EC2E335B0EC}">
      <dsp:nvSpPr>
        <dsp:cNvPr id="0" name=""/>
        <dsp:cNvSpPr/>
      </dsp:nvSpPr>
      <dsp:spPr>
        <a:xfrm>
          <a:off x="0" y="817489"/>
          <a:ext cx="4198374" cy="722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-майже повний обсяг всіх медичних журналів</a:t>
          </a:r>
          <a:endParaRPr lang="uk-UA" sz="1900" kern="1200"/>
        </a:p>
      </dsp:txBody>
      <dsp:txXfrm>
        <a:off x="35268" y="852757"/>
        <a:ext cx="4127838" cy="651938"/>
      </dsp:txXfrm>
    </dsp:sp>
    <dsp:sp modelId="{4B818EEB-034F-45DA-AC83-2BFF3C79BF46}">
      <dsp:nvSpPr>
        <dsp:cNvPr id="0" name=""/>
        <dsp:cNvSpPr/>
      </dsp:nvSpPr>
      <dsp:spPr>
        <a:xfrm>
          <a:off x="0" y="1594684"/>
          <a:ext cx="4198374" cy="722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uk-UA" sz="1900" kern="1200" smtClean="0"/>
            <a:t>- доступність (безплатний пошук інформації)</a:t>
          </a:r>
          <a:endParaRPr lang="uk-UA" sz="1900" kern="1200"/>
        </a:p>
      </dsp:txBody>
      <dsp:txXfrm>
        <a:off x="35268" y="1629952"/>
        <a:ext cx="4127838" cy="65193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DF6A5-9A1D-45B6-BD18-E89700C5253E}">
      <dsp:nvSpPr>
        <dsp:cNvPr id="0" name=""/>
        <dsp:cNvSpPr/>
      </dsp:nvSpPr>
      <dsp:spPr>
        <a:xfrm>
          <a:off x="0" y="113509"/>
          <a:ext cx="10489270" cy="955597"/>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Часто використовується при пошуку результатів окремих клінічних випробувань медичних втручань і систематичних оглядів, як і Кокранівська бібліотека.</a:t>
          </a:r>
          <a:endParaRPr lang="uk-UA" sz="1800" kern="1200"/>
        </a:p>
      </dsp:txBody>
      <dsp:txXfrm>
        <a:off x="46648" y="160157"/>
        <a:ext cx="10395974" cy="862301"/>
      </dsp:txXfrm>
    </dsp:sp>
    <dsp:sp modelId="{9D05AC68-5717-45C5-8A7A-5CDA6C721E95}">
      <dsp:nvSpPr>
        <dsp:cNvPr id="0" name=""/>
        <dsp:cNvSpPr/>
      </dsp:nvSpPr>
      <dsp:spPr>
        <a:xfrm>
          <a:off x="0" y="1120946"/>
          <a:ext cx="10489270" cy="955597"/>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База даних Національної медичної бібліотеки США.</a:t>
          </a:r>
          <a:endParaRPr lang="uk-UA" sz="1800" kern="1200"/>
        </a:p>
      </dsp:txBody>
      <dsp:txXfrm>
        <a:off x="46648" y="1167594"/>
        <a:ext cx="10395974" cy="862301"/>
      </dsp:txXfrm>
    </dsp:sp>
    <dsp:sp modelId="{1DF4E7C0-AA0C-4171-8192-34358095BCFE}">
      <dsp:nvSpPr>
        <dsp:cNvPr id="0" name=""/>
        <dsp:cNvSpPr/>
      </dsp:nvSpPr>
      <dsp:spPr>
        <a:xfrm>
          <a:off x="0" y="2128384"/>
          <a:ext cx="10489270" cy="955597"/>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Найбільша база даних опублікованої медичної інформації в світі (охоплює близько 75 % всіх світових будівель). Включає більше 15 млн посилань на публікації про клінічні і доклінічні випрбування.</a:t>
          </a:r>
          <a:endParaRPr lang="uk-UA" sz="1800" kern="1200"/>
        </a:p>
      </dsp:txBody>
      <dsp:txXfrm>
        <a:off x="46648" y="2175032"/>
        <a:ext cx="10395974" cy="862301"/>
      </dsp:txXfrm>
    </dsp:sp>
    <dsp:sp modelId="{6F0C7D63-6037-4C2B-A360-8A876CA9DE88}">
      <dsp:nvSpPr>
        <dsp:cNvPr id="0" name=""/>
        <dsp:cNvSpPr/>
      </dsp:nvSpPr>
      <dsp:spPr>
        <a:xfrm>
          <a:off x="0" y="3135821"/>
          <a:ext cx="10489270" cy="955597"/>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В цій базі містяться дані з 1966 року і до теперішнього часу.</a:t>
          </a:r>
          <a:endParaRPr lang="uk-UA" sz="1800" kern="1200"/>
        </a:p>
      </dsp:txBody>
      <dsp:txXfrm>
        <a:off x="46648" y="3182469"/>
        <a:ext cx="10395974" cy="862301"/>
      </dsp:txXfrm>
    </dsp:sp>
    <dsp:sp modelId="{5E567B92-280B-4497-B8BD-E60641FEDE6B}">
      <dsp:nvSpPr>
        <dsp:cNvPr id="0" name=""/>
        <dsp:cNvSpPr/>
      </dsp:nvSpPr>
      <dsp:spPr>
        <a:xfrm>
          <a:off x="0" y="4143259"/>
          <a:ext cx="10489270" cy="955597"/>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Розділ </a:t>
          </a:r>
          <a:r>
            <a:rPr lang="pl-PL" sz="1800" kern="1200" smtClean="0"/>
            <a:t>PreMEDLINE </a:t>
          </a:r>
          <a:r>
            <a:rPr lang="uk-UA" sz="1800" kern="1200" smtClean="0"/>
            <a:t>містить інформацію про недавно опубліковані звіти. Є загальнодоступною в режимі </a:t>
          </a:r>
          <a:r>
            <a:rPr lang="pl-PL" sz="1800" kern="1200" smtClean="0"/>
            <a:t>online </a:t>
          </a:r>
          <a:r>
            <a:rPr lang="uk-UA" sz="1800" kern="1200" smtClean="0"/>
            <a:t>через сервер </a:t>
          </a:r>
          <a:r>
            <a:rPr lang="pl-PL" sz="1800" kern="1200" smtClean="0"/>
            <a:t>PubMed (http:// </a:t>
          </a:r>
          <a:r>
            <a:rPr lang="pl-PL" sz="1800" u="sng" kern="1200" smtClean="0">
              <a:uFillTx/>
              <a:hlinkClick xmlns:r="http://schemas.openxmlformats.org/officeDocument/2006/relationships" r:id="rId1"/>
            </a:rPr>
            <a:t>www.ncbi.nlm.nih.gov/pubmed</a:t>
          </a:r>
          <a:r>
            <a:rPr lang="pl-PL" sz="1800" kern="1200" smtClean="0"/>
            <a:t>).</a:t>
          </a:r>
          <a:endParaRPr lang="uk-UA" sz="1800" kern="1200"/>
        </a:p>
      </dsp:txBody>
      <dsp:txXfrm>
        <a:off x="46648" y="4189907"/>
        <a:ext cx="10395974" cy="86230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7C6E9-BBF5-43C1-AD16-733DD37A4770}">
      <dsp:nvSpPr>
        <dsp:cNvPr id="0" name=""/>
        <dsp:cNvSpPr/>
      </dsp:nvSpPr>
      <dsp:spPr>
        <a:xfrm>
          <a:off x="0" y="3624"/>
          <a:ext cx="10392697" cy="760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uk-UA" sz="2000" kern="1200" dirty="0" smtClean="0"/>
            <a:t>База даних </a:t>
          </a:r>
          <a:r>
            <a:rPr lang="pl-PL" sz="2000" kern="1200" dirty="0" smtClean="0"/>
            <a:t>TRIP </a:t>
          </a:r>
          <a:r>
            <a:rPr lang="uk-UA" sz="2000" kern="1200" dirty="0" smtClean="0"/>
            <a:t>забезпечує швидкий пошук по 75 сайтів, що містять медичну інформацію високої якості.</a:t>
          </a:r>
          <a:endParaRPr lang="uk-UA" sz="2000" kern="1200" dirty="0"/>
        </a:p>
      </dsp:txBody>
      <dsp:txXfrm>
        <a:off x="37125" y="40749"/>
        <a:ext cx="10318447" cy="686250"/>
      </dsp:txXfrm>
    </dsp:sp>
    <dsp:sp modelId="{A08B09F9-ADE8-4E82-86D5-3A91EA59E03D}">
      <dsp:nvSpPr>
        <dsp:cNvPr id="0" name=""/>
        <dsp:cNvSpPr/>
      </dsp:nvSpPr>
      <dsp:spPr>
        <a:xfrm>
          <a:off x="0" y="764124"/>
          <a:ext cx="10392697"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968" tIns="16510" rIns="92456" bIns="16510" numCol="1" spcCol="1270" anchor="t" anchorCtr="0">
          <a:noAutofit/>
        </a:bodyPr>
        <a:lstStyle/>
        <a:p>
          <a:pPr marL="57150" lvl="1" indent="-57150" algn="l" defTabSz="444500" rtl="0">
            <a:lnSpc>
              <a:spcPct val="90000"/>
            </a:lnSpc>
            <a:spcBef>
              <a:spcPct val="0"/>
            </a:spcBef>
            <a:spcAft>
              <a:spcPct val="20000"/>
            </a:spcAft>
            <a:buChar char="••"/>
          </a:pPr>
          <a:endParaRPr lang="uk-UA" sz="1000" kern="1200" dirty="0"/>
        </a:p>
      </dsp:txBody>
      <dsp:txXfrm>
        <a:off x="0" y="764124"/>
        <a:ext cx="10392697" cy="21528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612F7-BED3-4EAB-8739-279C02BDDE55}">
      <dsp:nvSpPr>
        <dsp:cNvPr id="0" name=""/>
        <dsp:cNvSpPr/>
      </dsp:nvSpPr>
      <dsp:spPr>
        <a:xfrm>
          <a:off x="0" y="129609"/>
          <a:ext cx="10481186" cy="14742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l-PL" sz="1800" kern="1200" smtClean="0"/>
            <a:t>TRIP </a:t>
          </a:r>
          <a:r>
            <a:rPr lang="uk-UA" sz="1800" kern="1200" smtClean="0"/>
            <a:t>надає прямий гіпертекстовий доступ до найбільшого зібрання «науково обґрунтованих» матеріалів у Мережі Інтернет (достовірні статті з медичних журналів, клінічних рекомендацій, електронних підручників, історій хвороби) , а також до онлайнових статей з таких провідних журналів, як </a:t>
          </a:r>
          <a:r>
            <a:rPr lang="pl-PL" sz="1800" kern="1200" smtClean="0"/>
            <a:t>British Medical Journal (BMJ), Lancet, Journal of the American Medical Association (JAMA), New England Journal of Medicine (NEJM).</a:t>
          </a:r>
          <a:endParaRPr lang="uk-UA" sz="1800" kern="1200"/>
        </a:p>
      </dsp:txBody>
      <dsp:txXfrm>
        <a:off x="71965" y="201574"/>
        <a:ext cx="10337256" cy="1330270"/>
      </dsp:txXfrm>
    </dsp:sp>
    <dsp:sp modelId="{0A3C809A-12CC-4F79-B91B-164F7DD9EF8E}">
      <dsp:nvSpPr>
        <dsp:cNvPr id="0" name=""/>
        <dsp:cNvSpPr/>
      </dsp:nvSpPr>
      <dsp:spPr>
        <a:xfrm>
          <a:off x="0" y="1655649"/>
          <a:ext cx="10481186" cy="14742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uk-UA" sz="1800" kern="1200" smtClean="0"/>
            <a:t>Щомісяця в базу додається близько 300-400 статей.</a:t>
          </a:r>
          <a:endParaRPr lang="uk-UA" sz="1800" kern="1200"/>
        </a:p>
      </dsp:txBody>
      <dsp:txXfrm>
        <a:off x="71965" y="1727614"/>
        <a:ext cx="10337256" cy="13302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3/21/2026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dirty="0"/>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728509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Contents slide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62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2389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6144B441-6BC4-4072-8350-58C240B93C16}"/>
              </a:ext>
            </a:extLst>
          </p:cNvPr>
          <p:cNvSpPr>
            <a:spLocks noGrp="1"/>
          </p:cNvSpPr>
          <p:nvPr>
            <p:ph type="pic" idx="14" hasCustomPrompt="1"/>
          </p:nvPr>
        </p:nvSpPr>
        <p:spPr>
          <a:xfrm>
            <a:off x="738027" y="1357544"/>
            <a:ext cx="3888292" cy="4761899"/>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373808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6142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1_Contents slide layout">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0FD6E558-70C1-49DB-B2A9-F222CB0FCF94}"/>
              </a:ext>
            </a:extLst>
          </p:cNvPr>
          <p:cNvSpPr>
            <a:spLocks noGrp="1"/>
          </p:cNvSpPr>
          <p:nvPr>
            <p:ph type="pic" idx="13" hasCustomPrompt="1"/>
          </p:nvPr>
        </p:nvSpPr>
        <p:spPr>
          <a:xfrm>
            <a:off x="1413935" y="1007581"/>
            <a:ext cx="4272015" cy="4842837"/>
          </a:xfrm>
          <a:custGeom>
            <a:avLst/>
            <a:gdLst>
              <a:gd name="connsiteX0" fmla="*/ 2353734 w 4272015"/>
              <a:gd name="connsiteY0" fmla="*/ 0 h 4842837"/>
              <a:gd name="connsiteX1" fmla="*/ 3850928 w 4272015"/>
              <a:gd name="connsiteY1" fmla="*/ 537479 h 4842837"/>
              <a:gd name="connsiteX2" fmla="*/ 3857149 w 4272015"/>
              <a:gd name="connsiteY2" fmla="*/ 543133 h 4842837"/>
              <a:gd name="connsiteX3" fmla="*/ 3591153 w 4272015"/>
              <a:gd name="connsiteY3" fmla="*/ 834148 h 4842837"/>
              <a:gd name="connsiteX4" fmla="*/ 3734536 w 4272015"/>
              <a:gd name="connsiteY4" fmla="*/ 991910 h 4842837"/>
              <a:gd name="connsiteX5" fmla="*/ 4272015 w 4272015"/>
              <a:gd name="connsiteY5" fmla="*/ 2489103 h 4842837"/>
              <a:gd name="connsiteX6" fmla="*/ 1918281 w 4272015"/>
              <a:gd name="connsiteY6" fmla="*/ 4842837 h 4842837"/>
              <a:gd name="connsiteX7" fmla="*/ 421087 w 4272015"/>
              <a:gd name="connsiteY7" fmla="*/ 4305358 h 4842837"/>
              <a:gd name="connsiteX8" fmla="*/ 414866 w 4272015"/>
              <a:gd name="connsiteY8" fmla="*/ 4299704 h 4842837"/>
              <a:gd name="connsiteX9" fmla="*/ 680863 w 4272015"/>
              <a:gd name="connsiteY9" fmla="*/ 4008689 h 4842837"/>
              <a:gd name="connsiteX10" fmla="*/ 537479 w 4272015"/>
              <a:gd name="connsiteY10" fmla="*/ 3850927 h 4842837"/>
              <a:gd name="connsiteX11" fmla="*/ 0 w 4272015"/>
              <a:gd name="connsiteY11" fmla="*/ 2353734 h 4842837"/>
              <a:gd name="connsiteX12" fmla="*/ 2353734 w 4272015"/>
              <a:gd name="connsiteY12" fmla="*/ 0 h 4842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72015" h="4842837">
                <a:moveTo>
                  <a:pt x="2353734" y="0"/>
                </a:moveTo>
                <a:cubicBezTo>
                  <a:pt x="2922454" y="0"/>
                  <a:pt x="3444064" y="201705"/>
                  <a:pt x="3850928" y="537479"/>
                </a:cubicBezTo>
                <a:lnTo>
                  <a:pt x="3857149" y="543133"/>
                </a:lnTo>
                <a:lnTo>
                  <a:pt x="3591153" y="834148"/>
                </a:lnTo>
                <a:lnTo>
                  <a:pt x="3734536" y="991910"/>
                </a:lnTo>
                <a:cubicBezTo>
                  <a:pt x="4070310" y="1398774"/>
                  <a:pt x="4272015" y="1920383"/>
                  <a:pt x="4272015" y="2489103"/>
                </a:cubicBezTo>
                <a:cubicBezTo>
                  <a:pt x="4272015" y="3789034"/>
                  <a:pt x="3218212" y="4842837"/>
                  <a:pt x="1918281" y="4842837"/>
                </a:cubicBezTo>
                <a:cubicBezTo>
                  <a:pt x="1349561" y="4842837"/>
                  <a:pt x="827951" y="4641132"/>
                  <a:pt x="421087" y="4305358"/>
                </a:cubicBezTo>
                <a:lnTo>
                  <a:pt x="414866" y="4299704"/>
                </a:lnTo>
                <a:lnTo>
                  <a:pt x="680863" y="4008689"/>
                </a:lnTo>
                <a:lnTo>
                  <a:pt x="537479" y="3850927"/>
                </a:lnTo>
                <a:cubicBezTo>
                  <a:pt x="201705" y="3444063"/>
                  <a:pt x="0" y="2922454"/>
                  <a:pt x="0" y="2353734"/>
                </a:cubicBezTo>
                <a:cubicBezTo>
                  <a:pt x="0" y="1053803"/>
                  <a:pt x="1053803" y="0"/>
                  <a:pt x="2353734" y="0"/>
                </a:cubicBezTo>
                <a:close/>
              </a:path>
            </a:pathLst>
          </a:custGeom>
          <a:solidFill>
            <a:schemeClr val="bg1">
              <a:lumMod val="95000"/>
            </a:schemeClr>
          </a:solidFill>
        </p:spPr>
        <p:txBody>
          <a:bodyPr wrap="square" anchor="ctr">
            <a:noAutofit/>
          </a:bodyPr>
          <a:lstStyle>
            <a:lvl1pPr marL="0" indent="0" algn="ctr">
              <a:buNone/>
              <a:defRPr sz="18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289618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2670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282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6271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5_Contents slide layout">
    <p:spTree>
      <p:nvGrpSpPr>
        <p:cNvPr id="1" name=""/>
        <p:cNvGrpSpPr/>
        <p:nvPr/>
      </p:nvGrpSpPr>
      <p:grpSpPr>
        <a:xfrm>
          <a:off x="0" y="0"/>
          <a:ext cx="0" cy="0"/>
          <a:chOff x="0" y="0"/>
          <a:chExt cx="0" cy="0"/>
        </a:xfrm>
      </p:grpSpPr>
      <p:sp>
        <p:nvSpPr>
          <p:cNvPr id="2" name="Picture Placeholder 35">
            <a:extLst>
              <a:ext uri="{FF2B5EF4-FFF2-40B4-BE49-F238E27FC236}">
                <a16:creationId xmlns:a16="http://schemas.microsoft.com/office/drawing/2014/main" id="{97F0CAAE-5601-4B2F-921A-635F68D89BAF}"/>
              </a:ext>
            </a:extLst>
          </p:cNvPr>
          <p:cNvSpPr>
            <a:spLocks noGrp="1"/>
          </p:cNvSpPr>
          <p:nvPr>
            <p:ph type="pic" sz="quarter" idx="10" hasCustomPrompt="1"/>
          </p:nvPr>
        </p:nvSpPr>
        <p:spPr>
          <a:xfrm>
            <a:off x="0" y="1119739"/>
            <a:ext cx="5135893" cy="3749421"/>
          </a:xfrm>
          <a:prstGeom prst="rect">
            <a:avLst/>
          </a:prstGeom>
          <a:solidFill>
            <a:schemeClr val="bg1">
              <a:lumMod val="95000"/>
            </a:schemeClr>
          </a:solidFill>
        </p:spPr>
        <p:txBody>
          <a:bodyPr lIns="288000" tIns="612000" anchor="ctr"/>
          <a:lstStyle>
            <a:lvl1pPr marL="0" indent="0" algn="ctr">
              <a:buNone/>
              <a:defRPr sz="1200">
                <a:solidFill>
                  <a:schemeClr val="tx1">
                    <a:lumMod val="75000"/>
                    <a:lumOff val="25000"/>
                  </a:schemeClr>
                </a:solidFill>
                <a:latin typeface="+mn-lt"/>
                <a:cs typeface="Arial" pitchFamily="34" charset="0"/>
              </a:defRPr>
            </a:lvl1pPr>
          </a:lstStyle>
          <a:p>
            <a:r>
              <a:rPr lang="en-US" altLang="ko-KR" dirty="0"/>
              <a:t>Insert Your Images</a:t>
            </a:r>
            <a:endParaRPr lang="ko-KR" altLang="en-US" dirty="0"/>
          </a:p>
        </p:txBody>
      </p:sp>
      <p:sp>
        <p:nvSpPr>
          <p:cNvPr id="3" name="Rectangle 36">
            <a:extLst>
              <a:ext uri="{FF2B5EF4-FFF2-40B4-BE49-F238E27FC236}">
                <a16:creationId xmlns:a16="http://schemas.microsoft.com/office/drawing/2014/main" id="{28737DE7-2B5D-44A3-B91F-FE28398FD26F}"/>
              </a:ext>
            </a:extLst>
          </p:cNvPr>
          <p:cNvSpPr/>
          <p:nvPr userDrawn="1"/>
        </p:nvSpPr>
        <p:spPr>
          <a:xfrm rot="10800000">
            <a:off x="5135893" y="1119739"/>
            <a:ext cx="4022165" cy="5529080"/>
          </a:xfrm>
          <a:prstGeom prst="round2SameRect">
            <a:avLst>
              <a:gd name="adj1" fmla="val 9014"/>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4" name="Picture Placeholder 35">
            <a:extLst>
              <a:ext uri="{FF2B5EF4-FFF2-40B4-BE49-F238E27FC236}">
                <a16:creationId xmlns:a16="http://schemas.microsoft.com/office/drawing/2014/main" id="{7F9C3736-9439-44EE-ADA0-453F3ECE4547}"/>
              </a:ext>
            </a:extLst>
          </p:cNvPr>
          <p:cNvSpPr>
            <a:spLocks noGrp="1"/>
          </p:cNvSpPr>
          <p:nvPr>
            <p:ph type="pic" sz="quarter" idx="11" hasCustomPrompt="1"/>
          </p:nvPr>
        </p:nvSpPr>
        <p:spPr>
          <a:xfrm>
            <a:off x="9158060" y="1119739"/>
            <a:ext cx="3050616" cy="3749421"/>
          </a:xfrm>
          <a:prstGeom prst="rect">
            <a:avLst/>
          </a:prstGeom>
          <a:solidFill>
            <a:schemeClr val="bg1">
              <a:lumMod val="95000"/>
            </a:schemeClr>
          </a:solidFill>
        </p:spPr>
        <p:txBody>
          <a:bodyPr lIns="288000" tIns="612000" anchor="ctr"/>
          <a:lstStyle>
            <a:lvl1pPr marL="0" indent="0" algn="ctr">
              <a:buNone/>
              <a:defRPr sz="1200">
                <a:solidFill>
                  <a:schemeClr val="tx1">
                    <a:lumMod val="75000"/>
                    <a:lumOff val="25000"/>
                  </a:schemeClr>
                </a:solidFill>
                <a:latin typeface="+mn-lt"/>
                <a:cs typeface="Arial" pitchFamily="34" charset="0"/>
              </a:defRPr>
            </a:lvl1pPr>
          </a:lstStyle>
          <a:p>
            <a:r>
              <a:rPr lang="en-US" altLang="ko-KR" dirty="0"/>
              <a:t>Insert Your Images</a:t>
            </a:r>
            <a:endParaRPr lang="ko-KR" altLang="en-US" dirty="0"/>
          </a:p>
        </p:txBody>
      </p:sp>
      <p:sp>
        <p:nvSpPr>
          <p:cNvPr id="5" name="Text Placeholder 9">
            <a:extLst>
              <a:ext uri="{FF2B5EF4-FFF2-40B4-BE49-F238E27FC236}">
                <a16:creationId xmlns:a16="http://schemas.microsoft.com/office/drawing/2014/main" id="{CB937042-A18E-491E-9E94-BCC8F7C52804}"/>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890441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2955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572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47965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16658"/>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91" r:id="rId5"/>
    <p:sldLayoutId id="2147483682" r:id="rId6"/>
    <p:sldLayoutId id="2147483692" r:id="rId7"/>
    <p:sldLayoutId id="2147483693" r:id="rId8"/>
    <p:sldLayoutId id="2147483695" r:id="rId9"/>
    <p:sldLayoutId id="2147483685" r:id="rId10"/>
    <p:sldLayoutId id="2147483694" r:id="rId11"/>
    <p:sldLayoutId id="2147483696" r:id="rId12"/>
    <p:sldLayoutId id="214748368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6.png"/><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6.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7.png"/><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4.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22.xml"/><Relationship Id="rId3" Type="http://schemas.openxmlformats.org/officeDocument/2006/relationships/diagramData" Target="../diagrams/data21.xml"/><Relationship Id="rId7" Type="http://schemas.microsoft.com/office/2007/relationships/diagramDrawing" Target="../diagrams/drawing21.xml"/><Relationship Id="rId12" Type="http://schemas.microsoft.com/office/2007/relationships/diagramDrawing" Target="../diagrams/drawing22.xm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diagramColors" Target="../diagrams/colors21.xml"/><Relationship Id="rId11" Type="http://schemas.openxmlformats.org/officeDocument/2006/relationships/diagramColors" Target="../diagrams/colors22.xml"/><Relationship Id="rId5" Type="http://schemas.openxmlformats.org/officeDocument/2006/relationships/diagramQuickStyle" Target="../diagrams/quickStyle21.xml"/><Relationship Id="rId10" Type="http://schemas.openxmlformats.org/officeDocument/2006/relationships/diagramQuickStyle" Target="../diagrams/quickStyle22.xml"/><Relationship Id="rId4" Type="http://schemas.openxmlformats.org/officeDocument/2006/relationships/diagramLayout" Target="../diagrams/layout21.xml"/><Relationship Id="rId9" Type="http://schemas.openxmlformats.org/officeDocument/2006/relationships/diagramLayout" Target="../diagrams/layout2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25.xml"/><Relationship Id="rId3" Type="http://schemas.openxmlformats.org/officeDocument/2006/relationships/diagramLayout" Target="../diagrams/layout24.xml"/><Relationship Id="rId7" Type="http://schemas.openxmlformats.org/officeDocument/2006/relationships/diagramData" Target="../diagrams/data25.xml"/><Relationship Id="rId2" Type="http://schemas.openxmlformats.org/officeDocument/2006/relationships/diagramData" Target="../diagrams/data24.xml"/><Relationship Id="rId1" Type="http://schemas.openxmlformats.org/officeDocument/2006/relationships/slideLayout" Target="../slideLayouts/slideLayout4.xml"/><Relationship Id="rId6" Type="http://schemas.microsoft.com/office/2007/relationships/diagramDrawing" Target="../diagrams/drawing24.xml"/><Relationship Id="rId11" Type="http://schemas.microsoft.com/office/2007/relationships/diagramDrawing" Target="../diagrams/drawing25.xml"/><Relationship Id="rId5" Type="http://schemas.openxmlformats.org/officeDocument/2006/relationships/diagramColors" Target="../diagrams/colors24.xml"/><Relationship Id="rId10" Type="http://schemas.openxmlformats.org/officeDocument/2006/relationships/diagramColors" Target="../diagrams/colors25.xml"/><Relationship Id="rId4" Type="http://schemas.openxmlformats.org/officeDocument/2006/relationships/diagramQuickStyle" Target="../diagrams/quickStyle24.xml"/><Relationship Id="rId9" Type="http://schemas.openxmlformats.org/officeDocument/2006/relationships/diagramQuickStyle" Target="../diagrams/quickStyle25.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FE390B64-1F78-49D1-A15B-452147D90F13}"/>
              </a:ext>
            </a:extLst>
          </p:cNvPr>
          <p:cNvSpPr txBox="1">
            <a:spLocks/>
          </p:cNvSpPr>
          <p:nvPr/>
        </p:nvSpPr>
        <p:spPr>
          <a:xfrm>
            <a:off x="6411310" y="2690321"/>
            <a:ext cx="4597302" cy="2840272"/>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uk-UA" b="1" dirty="0">
                <a:solidFill>
                  <a:srgbClr val="002060"/>
                </a:solidFill>
              </a:rPr>
              <a:t>Сучасні </a:t>
            </a:r>
            <a:r>
              <a:rPr lang="uk-UA" b="1" dirty="0" smtClean="0">
                <a:solidFill>
                  <a:srgbClr val="002060"/>
                </a:solidFill>
              </a:rPr>
              <a:t>джерела</a:t>
            </a:r>
          </a:p>
          <a:p>
            <a:pPr marL="0" indent="0" algn="r">
              <a:lnSpc>
                <a:spcPct val="110000"/>
              </a:lnSpc>
              <a:buNone/>
            </a:pPr>
            <a:r>
              <a:rPr lang="uk-UA" b="1" dirty="0" smtClean="0">
                <a:solidFill>
                  <a:srgbClr val="002060"/>
                </a:solidFill>
              </a:rPr>
              <a:t> </a:t>
            </a:r>
            <a:r>
              <a:rPr lang="uk-UA" b="1" dirty="0">
                <a:solidFill>
                  <a:srgbClr val="002060"/>
                </a:solidFill>
              </a:rPr>
              <a:t>доказової </a:t>
            </a:r>
            <a:r>
              <a:rPr lang="uk-UA" b="1" dirty="0" smtClean="0">
                <a:solidFill>
                  <a:srgbClr val="002060"/>
                </a:solidFill>
              </a:rPr>
              <a:t>інформації</a:t>
            </a:r>
          </a:p>
          <a:p>
            <a:pPr marL="0" indent="0" algn="r">
              <a:lnSpc>
                <a:spcPct val="110000"/>
              </a:lnSpc>
              <a:buNone/>
            </a:pPr>
            <a:r>
              <a:rPr lang="uk-UA" b="1" dirty="0" smtClean="0">
                <a:solidFill>
                  <a:srgbClr val="002060"/>
                </a:solidFill>
              </a:rPr>
              <a:t> </a:t>
            </a:r>
            <a:r>
              <a:rPr lang="uk-UA" b="1" dirty="0">
                <a:solidFill>
                  <a:srgbClr val="002060"/>
                </a:solidFill>
              </a:rPr>
              <a:t>в оцінці </a:t>
            </a:r>
            <a:r>
              <a:rPr lang="uk-UA" b="1" dirty="0" smtClean="0">
                <a:solidFill>
                  <a:srgbClr val="002060"/>
                </a:solidFill>
              </a:rPr>
              <a:t>медичних</a:t>
            </a:r>
          </a:p>
          <a:p>
            <a:pPr marL="0" indent="0" algn="r">
              <a:lnSpc>
                <a:spcPct val="110000"/>
              </a:lnSpc>
              <a:buNone/>
            </a:pPr>
            <a:r>
              <a:rPr lang="uk-UA" b="1" dirty="0" smtClean="0">
                <a:solidFill>
                  <a:srgbClr val="002060"/>
                </a:solidFill>
              </a:rPr>
              <a:t> </a:t>
            </a:r>
            <a:r>
              <a:rPr lang="uk-UA" b="1" dirty="0">
                <a:solidFill>
                  <a:srgbClr val="002060"/>
                </a:solidFill>
              </a:rPr>
              <a:t>технологій</a:t>
            </a:r>
            <a:endParaRPr lang="en-US" altLang="ko-KR" sz="4400" b="1" dirty="0">
              <a:solidFill>
                <a:srgbClr val="002060"/>
              </a:solidFill>
              <a:latin typeface="+mj-lt"/>
              <a:cs typeface="Arial" pitchFamily="34" charset="0"/>
            </a:endParaRPr>
          </a:p>
        </p:txBody>
      </p:sp>
      <p:sp>
        <p:nvSpPr>
          <p:cNvPr id="6" name="TextBox 5">
            <a:extLst>
              <a:ext uri="{FF2B5EF4-FFF2-40B4-BE49-F238E27FC236}">
                <a16:creationId xmlns:a16="http://schemas.microsoft.com/office/drawing/2014/main" id="{1EDE9F33-C9ED-479D-A35C-A88F83FB1A71}"/>
              </a:ext>
            </a:extLst>
          </p:cNvPr>
          <p:cNvSpPr txBox="1"/>
          <p:nvPr/>
        </p:nvSpPr>
        <p:spPr>
          <a:xfrm>
            <a:off x="7855276" y="5811299"/>
            <a:ext cx="3405904" cy="584775"/>
          </a:xfrm>
          <a:prstGeom prst="rect">
            <a:avLst/>
          </a:prstGeom>
          <a:noFill/>
        </p:spPr>
        <p:txBody>
          <a:bodyPr wrap="square" rtlCol="0" anchor="ctr">
            <a:spAutoFit/>
          </a:bodyPr>
          <a:lstStyle/>
          <a:p>
            <a:pPr algn="ctr"/>
            <a:r>
              <a:rPr lang="uk-UA" altLang="ko-KR" sz="1600" dirty="0" smtClean="0">
                <a:solidFill>
                  <a:srgbClr val="002060"/>
                </a:solidFill>
                <a:cs typeface="Arial" pitchFamily="34" charset="0"/>
              </a:rPr>
              <a:t>Лектор </a:t>
            </a:r>
          </a:p>
          <a:p>
            <a:pPr algn="ctr"/>
            <a:r>
              <a:rPr lang="uk-UA" altLang="ko-KR" sz="1600" dirty="0" smtClean="0">
                <a:solidFill>
                  <a:srgbClr val="002060"/>
                </a:solidFill>
                <a:cs typeface="Arial" pitchFamily="34" charset="0"/>
              </a:rPr>
              <a:t>Степанова Оксана Анатоліївна</a:t>
            </a:r>
            <a:endParaRPr lang="ko-KR" altLang="en-US" sz="1600" dirty="0">
              <a:solidFill>
                <a:srgbClr val="002060"/>
              </a:solidFill>
              <a:cs typeface="Arial" pitchFamily="34" charset="0"/>
            </a:endParaRPr>
          </a:p>
        </p:txBody>
      </p:sp>
      <p:sp>
        <p:nvSpPr>
          <p:cNvPr id="3" name="Прямоугольник 2"/>
          <p:cNvSpPr/>
          <p:nvPr/>
        </p:nvSpPr>
        <p:spPr>
          <a:xfrm>
            <a:off x="3016469" y="225068"/>
            <a:ext cx="7041931" cy="1477328"/>
          </a:xfrm>
          <a:prstGeom prst="rect">
            <a:avLst/>
          </a:prstGeom>
        </p:spPr>
        <p:txBody>
          <a:bodyPr wrap="square">
            <a:spAutoFit/>
          </a:bodyPr>
          <a:lstStyle/>
          <a:p>
            <a:pPr algn="ctr"/>
            <a:r>
              <a:rPr lang="uk-UA" dirty="0"/>
              <a:t>Міністерство охорони здоров’я України </a:t>
            </a:r>
          </a:p>
          <a:p>
            <a:pPr algn="ctr"/>
            <a:r>
              <a:rPr lang="uk-UA" dirty="0"/>
              <a:t>Одеський національний медичний університет</a:t>
            </a:r>
          </a:p>
          <a:p>
            <a:pPr algn="ctr"/>
            <a:r>
              <a:rPr lang="uk-UA" dirty="0"/>
              <a:t> медико-фармацевтичний факультет</a:t>
            </a:r>
          </a:p>
          <a:p>
            <a:pPr algn="ctr"/>
            <a:r>
              <a:rPr lang="uk-UA" dirty="0"/>
              <a:t> кафедра організації та економіки фармації</a:t>
            </a:r>
          </a:p>
          <a:p>
            <a:pPr algn="ctr"/>
            <a:r>
              <a:rPr lang="uk-UA" dirty="0"/>
              <a:t> з післядипломною підготовкою</a:t>
            </a:r>
          </a:p>
        </p:txBody>
      </p:sp>
      <p:pic>
        <p:nvPicPr>
          <p:cNvPr id="1026" name="Picture 2" descr="В Україні затверджено Настанову з державної ОМТ для медичних виробі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186" y="2065675"/>
            <a:ext cx="6222124" cy="46083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A Guide to Health Technology Assessment - Syen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9479" y="291359"/>
            <a:ext cx="18288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52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6579FB-80AA-4EBF-AE14-BA4BC4C2CF12}"/>
              </a:ext>
            </a:extLst>
          </p:cNvPr>
          <p:cNvSpPr txBox="1"/>
          <p:nvPr/>
        </p:nvSpPr>
        <p:spPr>
          <a:xfrm>
            <a:off x="432735" y="115878"/>
            <a:ext cx="2893939" cy="1754326"/>
          </a:xfrm>
          <a:prstGeom prst="rect">
            <a:avLst/>
          </a:prstGeom>
          <a:noFill/>
        </p:spPr>
        <p:txBody>
          <a:bodyPr wrap="square" rtlCol="0" anchor="ctr">
            <a:spAutoFit/>
          </a:bodyPr>
          <a:lstStyle/>
          <a:p>
            <a:r>
              <a:rPr lang="uk-UA" altLang="ko-KR" sz="5400" dirty="0" smtClean="0">
                <a:solidFill>
                  <a:schemeClr val="bg1"/>
                </a:solidFill>
                <a:cs typeface="Arial" pitchFamily="34" charset="0"/>
              </a:rPr>
              <a:t>План лекції</a:t>
            </a:r>
            <a:endParaRPr lang="ko-KR" altLang="en-US" sz="5400" dirty="0">
              <a:solidFill>
                <a:schemeClr val="bg1"/>
              </a:solidFill>
              <a:cs typeface="Arial" pitchFamily="34" charset="0"/>
            </a:endParaRPr>
          </a:p>
        </p:txBody>
      </p:sp>
      <p:grpSp>
        <p:nvGrpSpPr>
          <p:cNvPr id="29" name="Group 28">
            <a:extLst>
              <a:ext uri="{FF2B5EF4-FFF2-40B4-BE49-F238E27FC236}">
                <a16:creationId xmlns:a16="http://schemas.microsoft.com/office/drawing/2014/main" id="{D0E51CCA-4FDE-43A6-AB2C-5AECD26FF2DD}"/>
              </a:ext>
            </a:extLst>
          </p:cNvPr>
          <p:cNvGrpSpPr/>
          <p:nvPr/>
        </p:nvGrpSpPr>
        <p:grpSpPr>
          <a:xfrm>
            <a:off x="6873971" y="606777"/>
            <a:ext cx="4630067" cy="5802293"/>
            <a:chOff x="7152642" y="794519"/>
            <a:chExt cx="4630067" cy="5802293"/>
          </a:xfrm>
        </p:grpSpPr>
        <p:sp>
          <p:nvSpPr>
            <p:cNvPr id="6" name="TextBox 5">
              <a:extLst>
                <a:ext uri="{FF2B5EF4-FFF2-40B4-BE49-F238E27FC236}">
                  <a16:creationId xmlns:a16="http://schemas.microsoft.com/office/drawing/2014/main" id="{4DC96D2C-F7D7-4E7D-B89F-23F4C017F7CC}"/>
                </a:ext>
              </a:extLst>
            </p:cNvPr>
            <p:cNvSpPr txBox="1"/>
            <p:nvPr/>
          </p:nvSpPr>
          <p:spPr>
            <a:xfrm>
              <a:off x="7709198" y="1573238"/>
              <a:ext cx="3733865" cy="276999"/>
            </a:xfrm>
            <a:prstGeom prst="rect">
              <a:avLst/>
            </a:prstGeom>
            <a:noFill/>
          </p:spPr>
          <p:txBody>
            <a:bodyPr wrap="square" rtlCol="0">
              <a:spAutoFit/>
            </a:bodyPr>
            <a:lstStyle/>
            <a:p>
              <a:endParaRPr lang="en-US" altLang="ko-KR" sz="1200" dirty="0">
                <a:cs typeface="Arial" pitchFamily="34" charset="0"/>
              </a:endParaRPr>
            </a:p>
          </p:txBody>
        </p:sp>
        <p:sp>
          <p:nvSpPr>
            <p:cNvPr id="8" name="TextBox 7">
              <a:extLst>
                <a:ext uri="{FF2B5EF4-FFF2-40B4-BE49-F238E27FC236}">
                  <a16:creationId xmlns:a16="http://schemas.microsoft.com/office/drawing/2014/main" id="{EF747192-221C-428D-A887-46B73ADD638D}"/>
                </a:ext>
              </a:extLst>
            </p:cNvPr>
            <p:cNvSpPr txBox="1"/>
            <p:nvPr/>
          </p:nvSpPr>
          <p:spPr>
            <a:xfrm>
              <a:off x="7152642" y="964501"/>
              <a:ext cx="3751443" cy="5632311"/>
            </a:xfrm>
            <a:prstGeom prst="rect">
              <a:avLst/>
            </a:prstGeom>
            <a:noFill/>
          </p:spPr>
          <p:txBody>
            <a:bodyPr wrap="square" lIns="108000" rIns="108000" rtlCol="0">
              <a:spAutoFit/>
            </a:bodyPr>
            <a:lstStyle/>
            <a:p>
              <a:pPr lvl="0"/>
              <a:r>
                <a:rPr lang="uk-UA" dirty="0">
                  <a:solidFill>
                    <a:srgbClr val="0070C0"/>
                  </a:solidFill>
                </a:rPr>
                <a:t>Дані для оцінки, стратегія пошуку даних, відбір інформації</a:t>
              </a:r>
            </a:p>
            <a:p>
              <a:pPr lvl="0"/>
              <a:r>
                <a:rPr lang="uk-UA" dirty="0">
                  <a:solidFill>
                    <a:srgbClr val="0070C0"/>
                  </a:solidFill>
                </a:rPr>
                <a:t>Сучасні джерела доказової інформації. </a:t>
              </a:r>
              <a:endParaRPr lang="uk-UA" dirty="0" smtClean="0">
                <a:solidFill>
                  <a:srgbClr val="0070C0"/>
                </a:solidFill>
              </a:endParaRPr>
            </a:p>
            <a:p>
              <a:pPr lvl="0"/>
              <a:r>
                <a:rPr lang="uk-UA" dirty="0" smtClean="0">
                  <a:solidFill>
                    <a:srgbClr val="0070C0"/>
                  </a:solidFill>
                </a:rPr>
                <a:t>Систематичні </a:t>
              </a:r>
              <a:r>
                <a:rPr lang="uk-UA" dirty="0">
                  <a:solidFill>
                    <a:srgbClr val="0070C0"/>
                  </a:solidFill>
                </a:rPr>
                <a:t>огляди. Мета-аналізи. Клінічні рекомендації. Електронні бази науково-медичних даних.</a:t>
              </a:r>
            </a:p>
            <a:p>
              <a:pPr lvl="0"/>
              <a:endParaRPr lang="uk-UA" dirty="0" smtClean="0">
                <a:solidFill>
                  <a:srgbClr val="0070C0"/>
                </a:solidFill>
              </a:endParaRPr>
            </a:p>
            <a:p>
              <a:pPr lvl="0"/>
              <a:endParaRPr lang="uk-UA" dirty="0">
                <a:solidFill>
                  <a:srgbClr val="0070C0"/>
                </a:solidFill>
              </a:endParaRPr>
            </a:p>
            <a:p>
              <a:pPr lvl="0"/>
              <a:r>
                <a:rPr lang="uk-UA" dirty="0" smtClean="0">
                  <a:solidFill>
                    <a:srgbClr val="0070C0"/>
                  </a:solidFill>
                </a:rPr>
                <a:t>Пошук </a:t>
              </a:r>
              <a:r>
                <a:rPr lang="uk-UA" dirty="0">
                  <a:solidFill>
                    <a:srgbClr val="0070C0"/>
                  </a:solidFill>
                </a:rPr>
                <a:t>науково-медичної інформації щодо медичних втручань в різних інформаційних джерелах.</a:t>
              </a:r>
            </a:p>
            <a:p>
              <a:pPr lvl="0"/>
              <a:endParaRPr lang="uk-UA" dirty="0" smtClean="0">
                <a:solidFill>
                  <a:srgbClr val="0070C0"/>
                </a:solidFill>
              </a:endParaRPr>
            </a:p>
            <a:p>
              <a:pPr lvl="0"/>
              <a:r>
                <a:rPr lang="uk-UA" dirty="0" smtClean="0">
                  <a:solidFill>
                    <a:srgbClr val="0070C0"/>
                  </a:solidFill>
                </a:rPr>
                <a:t>Оцінка </a:t>
              </a:r>
              <a:r>
                <a:rPr lang="uk-UA" dirty="0">
                  <a:solidFill>
                    <a:srgbClr val="0070C0"/>
                  </a:solidFill>
                </a:rPr>
                <a:t>науково-медичної інформації щодо медичних втручань, яка отримана у результаті пошуку відповіді на клінічне питання.</a:t>
              </a:r>
            </a:p>
          </p:txBody>
        </p:sp>
        <p:sp>
          <p:nvSpPr>
            <p:cNvPr id="9" name="TextBox 8">
              <a:extLst>
                <a:ext uri="{FF2B5EF4-FFF2-40B4-BE49-F238E27FC236}">
                  <a16:creationId xmlns:a16="http://schemas.microsoft.com/office/drawing/2014/main" id="{086E3690-88CE-40ED-A48E-C0F118702FF5}"/>
                </a:ext>
              </a:extLst>
            </p:cNvPr>
            <p:cNvSpPr txBox="1"/>
            <p:nvPr/>
          </p:nvSpPr>
          <p:spPr>
            <a:xfrm>
              <a:off x="10521739" y="794519"/>
              <a:ext cx="1260970" cy="1015663"/>
            </a:xfrm>
            <a:prstGeom prst="rect">
              <a:avLst/>
            </a:prstGeom>
            <a:noFill/>
          </p:spPr>
          <p:txBody>
            <a:bodyPr wrap="square" lIns="108000" rIns="108000" rtlCol="0">
              <a:spAutoFit/>
            </a:bodyPr>
            <a:lstStyle/>
            <a:p>
              <a:pPr algn="ctr"/>
              <a:r>
                <a:rPr lang="en-US" altLang="ko-KR" sz="6000" b="1" dirty="0">
                  <a:solidFill>
                    <a:schemeClr val="tx1">
                      <a:alpha val="20000"/>
                    </a:schemeClr>
                  </a:solidFill>
                  <a:cs typeface="Arial" pitchFamily="34" charset="0"/>
                </a:rPr>
                <a:t>01</a:t>
              </a:r>
              <a:endParaRPr lang="ko-KR" altLang="en-US" sz="6000" b="1" dirty="0">
                <a:solidFill>
                  <a:schemeClr val="tx1">
                    <a:alpha val="20000"/>
                  </a:schemeClr>
                </a:solidFill>
                <a:cs typeface="Arial" pitchFamily="34" charset="0"/>
              </a:endParaRPr>
            </a:p>
          </p:txBody>
        </p:sp>
      </p:grpSp>
      <p:grpSp>
        <p:nvGrpSpPr>
          <p:cNvPr id="27" name="Group 26">
            <a:extLst>
              <a:ext uri="{FF2B5EF4-FFF2-40B4-BE49-F238E27FC236}">
                <a16:creationId xmlns:a16="http://schemas.microsoft.com/office/drawing/2014/main" id="{216BAEE9-A2FB-4A66-8517-DEF4A8B9FDE7}"/>
              </a:ext>
            </a:extLst>
          </p:cNvPr>
          <p:cNvGrpSpPr/>
          <p:nvPr/>
        </p:nvGrpSpPr>
        <p:grpSpPr>
          <a:xfrm>
            <a:off x="7430527" y="2023254"/>
            <a:ext cx="4073511" cy="1055718"/>
            <a:chOff x="7709198" y="2011683"/>
            <a:chExt cx="4073511" cy="1055718"/>
          </a:xfrm>
        </p:grpSpPr>
        <p:sp>
          <p:nvSpPr>
            <p:cNvPr id="11" name="TextBox 10">
              <a:extLst>
                <a:ext uri="{FF2B5EF4-FFF2-40B4-BE49-F238E27FC236}">
                  <a16:creationId xmlns:a16="http://schemas.microsoft.com/office/drawing/2014/main" id="{D3137F12-6861-433A-8376-E300A6A5B116}"/>
                </a:ext>
              </a:extLst>
            </p:cNvPr>
            <p:cNvSpPr txBox="1"/>
            <p:nvPr/>
          </p:nvSpPr>
          <p:spPr>
            <a:xfrm>
              <a:off x="7709198" y="2790402"/>
              <a:ext cx="3733865" cy="276999"/>
            </a:xfrm>
            <a:prstGeom prst="rect">
              <a:avLst/>
            </a:prstGeom>
            <a:noFill/>
          </p:spPr>
          <p:txBody>
            <a:bodyPr wrap="square" rtlCol="0">
              <a:spAutoFit/>
            </a:bodyPr>
            <a:lstStyle/>
            <a:p>
              <a:endParaRPr lang="en-US" altLang="ko-KR" sz="1200" dirty="0">
                <a:cs typeface="Arial" pitchFamily="34" charset="0"/>
              </a:endParaRPr>
            </a:p>
          </p:txBody>
        </p:sp>
        <p:sp>
          <p:nvSpPr>
            <p:cNvPr id="14" name="TextBox 13">
              <a:extLst>
                <a:ext uri="{FF2B5EF4-FFF2-40B4-BE49-F238E27FC236}">
                  <a16:creationId xmlns:a16="http://schemas.microsoft.com/office/drawing/2014/main" id="{F3C4D93A-2525-4BD2-979B-33469CDA4ED1}"/>
                </a:ext>
              </a:extLst>
            </p:cNvPr>
            <p:cNvSpPr txBox="1"/>
            <p:nvPr/>
          </p:nvSpPr>
          <p:spPr>
            <a:xfrm>
              <a:off x="10521739" y="2011683"/>
              <a:ext cx="1260970" cy="1015663"/>
            </a:xfrm>
            <a:prstGeom prst="rect">
              <a:avLst/>
            </a:prstGeom>
            <a:noFill/>
          </p:spPr>
          <p:txBody>
            <a:bodyPr wrap="square" lIns="108000" rIns="108000" rtlCol="0">
              <a:spAutoFit/>
            </a:bodyPr>
            <a:lstStyle/>
            <a:p>
              <a:pPr algn="ctr"/>
              <a:r>
                <a:rPr lang="en-US" altLang="ko-KR" sz="6000" b="1" dirty="0">
                  <a:solidFill>
                    <a:schemeClr val="tx1">
                      <a:alpha val="20000"/>
                    </a:schemeClr>
                  </a:solidFill>
                  <a:cs typeface="Arial" pitchFamily="34" charset="0"/>
                </a:rPr>
                <a:t>02</a:t>
              </a:r>
              <a:endParaRPr lang="ko-KR" altLang="en-US" sz="6000" b="1" dirty="0">
                <a:solidFill>
                  <a:schemeClr val="tx1">
                    <a:alpha val="20000"/>
                  </a:schemeClr>
                </a:solidFill>
                <a:cs typeface="Arial" pitchFamily="34" charset="0"/>
              </a:endParaRPr>
            </a:p>
          </p:txBody>
        </p:sp>
      </p:grpSp>
      <p:grpSp>
        <p:nvGrpSpPr>
          <p:cNvPr id="30" name="Group 29">
            <a:extLst>
              <a:ext uri="{FF2B5EF4-FFF2-40B4-BE49-F238E27FC236}">
                <a16:creationId xmlns:a16="http://schemas.microsoft.com/office/drawing/2014/main" id="{03373101-8740-486F-9914-C99066E51CD3}"/>
              </a:ext>
            </a:extLst>
          </p:cNvPr>
          <p:cNvGrpSpPr/>
          <p:nvPr/>
        </p:nvGrpSpPr>
        <p:grpSpPr>
          <a:xfrm>
            <a:off x="7430527" y="3409695"/>
            <a:ext cx="4073511" cy="1055718"/>
            <a:chOff x="7709198" y="3228847"/>
            <a:chExt cx="4073511" cy="1055718"/>
          </a:xfrm>
        </p:grpSpPr>
        <p:sp>
          <p:nvSpPr>
            <p:cNvPr id="16" name="TextBox 15">
              <a:extLst>
                <a:ext uri="{FF2B5EF4-FFF2-40B4-BE49-F238E27FC236}">
                  <a16:creationId xmlns:a16="http://schemas.microsoft.com/office/drawing/2014/main" id="{35A7C7A4-ED78-4AD2-A210-EE56B792AB9E}"/>
                </a:ext>
              </a:extLst>
            </p:cNvPr>
            <p:cNvSpPr txBox="1"/>
            <p:nvPr/>
          </p:nvSpPr>
          <p:spPr>
            <a:xfrm>
              <a:off x="7709198" y="4007566"/>
              <a:ext cx="3733865" cy="276999"/>
            </a:xfrm>
            <a:prstGeom prst="rect">
              <a:avLst/>
            </a:prstGeom>
            <a:noFill/>
          </p:spPr>
          <p:txBody>
            <a:bodyPr wrap="square" rtlCol="0">
              <a:spAutoFit/>
            </a:bodyPr>
            <a:lstStyle/>
            <a:p>
              <a:endParaRPr lang="en-US" altLang="ko-KR" sz="1200" dirty="0">
                <a:cs typeface="Arial" pitchFamily="34" charset="0"/>
              </a:endParaRPr>
            </a:p>
          </p:txBody>
        </p:sp>
        <p:sp>
          <p:nvSpPr>
            <p:cNvPr id="19" name="TextBox 18">
              <a:extLst>
                <a:ext uri="{FF2B5EF4-FFF2-40B4-BE49-F238E27FC236}">
                  <a16:creationId xmlns:a16="http://schemas.microsoft.com/office/drawing/2014/main" id="{9A6ABBE2-06B4-4738-ADDE-C87E486C457D}"/>
                </a:ext>
              </a:extLst>
            </p:cNvPr>
            <p:cNvSpPr txBox="1"/>
            <p:nvPr/>
          </p:nvSpPr>
          <p:spPr>
            <a:xfrm>
              <a:off x="10521739" y="3228847"/>
              <a:ext cx="1260970" cy="1015663"/>
            </a:xfrm>
            <a:prstGeom prst="rect">
              <a:avLst/>
            </a:prstGeom>
            <a:noFill/>
          </p:spPr>
          <p:txBody>
            <a:bodyPr wrap="square" lIns="108000" rIns="108000" rtlCol="0">
              <a:spAutoFit/>
            </a:bodyPr>
            <a:lstStyle/>
            <a:p>
              <a:pPr algn="ctr"/>
              <a:r>
                <a:rPr lang="en-US" altLang="ko-KR" sz="6000" b="1" dirty="0">
                  <a:solidFill>
                    <a:schemeClr val="tx1">
                      <a:alpha val="20000"/>
                    </a:schemeClr>
                  </a:solidFill>
                  <a:cs typeface="Arial" pitchFamily="34" charset="0"/>
                </a:rPr>
                <a:t>03</a:t>
              </a:r>
              <a:endParaRPr lang="ko-KR" altLang="en-US" sz="6000" b="1" dirty="0">
                <a:solidFill>
                  <a:schemeClr val="tx1">
                    <a:alpha val="20000"/>
                  </a:schemeClr>
                </a:solidFill>
                <a:cs typeface="Arial" pitchFamily="34" charset="0"/>
              </a:endParaRPr>
            </a:p>
          </p:txBody>
        </p:sp>
      </p:grpSp>
      <p:grpSp>
        <p:nvGrpSpPr>
          <p:cNvPr id="31" name="Group 30">
            <a:extLst>
              <a:ext uri="{FF2B5EF4-FFF2-40B4-BE49-F238E27FC236}">
                <a16:creationId xmlns:a16="http://schemas.microsoft.com/office/drawing/2014/main" id="{E05806A6-BAEC-4172-A20C-10C559D86D88}"/>
              </a:ext>
            </a:extLst>
          </p:cNvPr>
          <p:cNvGrpSpPr/>
          <p:nvPr/>
        </p:nvGrpSpPr>
        <p:grpSpPr>
          <a:xfrm>
            <a:off x="7448105" y="4796137"/>
            <a:ext cx="4073511" cy="1055718"/>
            <a:chOff x="7709198" y="4446010"/>
            <a:chExt cx="4073511" cy="1055718"/>
          </a:xfrm>
        </p:grpSpPr>
        <p:sp>
          <p:nvSpPr>
            <p:cNvPr id="22" name="TextBox 21">
              <a:extLst>
                <a:ext uri="{FF2B5EF4-FFF2-40B4-BE49-F238E27FC236}">
                  <a16:creationId xmlns:a16="http://schemas.microsoft.com/office/drawing/2014/main" id="{54674D87-01D7-4753-A31A-2C7F45A0A1EF}"/>
                </a:ext>
              </a:extLst>
            </p:cNvPr>
            <p:cNvSpPr txBox="1"/>
            <p:nvPr/>
          </p:nvSpPr>
          <p:spPr>
            <a:xfrm>
              <a:off x="7709198" y="5224729"/>
              <a:ext cx="3733865" cy="276999"/>
            </a:xfrm>
            <a:prstGeom prst="rect">
              <a:avLst/>
            </a:prstGeom>
            <a:noFill/>
          </p:spPr>
          <p:txBody>
            <a:bodyPr wrap="square" rtlCol="0">
              <a:spAutoFit/>
            </a:bodyPr>
            <a:lstStyle/>
            <a:p>
              <a:endParaRPr lang="en-US" altLang="ko-KR" sz="1200" dirty="0">
                <a:cs typeface="Arial" pitchFamily="34" charset="0"/>
              </a:endParaRPr>
            </a:p>
          </p:txBody>
        </p:sp>
        <p:sp>
          <p:nvSpPr>
            <p:cNvPr id="25" name="TextBox 24">
              <a:extLst>
                <a:ext uri="{FF2B5EF4-FFF2-40B4-BE49-F238E27FC236}">
                  <a16:creationId xmlns:a16="http://schemas.microsoft.com/office/drawing/2014/main" id="{86A237E7-011B-4D16-A6DD-E263323D52B6}"/>
                </a:ext>
              </a:extLst>
            </p:cNvPr>
            <p:cNvSpPr txBox="1"/>
            <p:nvPr/>
          </p:nvSpPr>
          <p:spPr>
            <a:xfrm>
              <a:off x="10521739" y="4446010"/>
              <a:ext cx="1260970" cy="1015663"/>
            </a:xfrm>
            <a:prstGeom prst="rect">
              <a:avLst/>
            </a:prstGeom>
            <a:noFill/>
          </p:spPr>
          <p:txBody>
            <a:bodyPr wrap="square" lIns="108000" rIns="108000" rtlCol="0">
              <a:spAutoFit/>
            </a:bodyPr>
            <a:lstStyle/>
            <a:p>
              <a:pPr algn="ctr"/>
              <a:r>
                <a:rPr lang="en-US" altLang="ko-KR" sz="6000" b="1" dirty="0">
                  <a:solidFill>
                    <a:schemeClr val="tx1">
                      <a:alpha val="20000"/>
                    </a:schemeClr>
                  </a:solidFill>
                  <a:cs typeface="Arial" pitchFamily="34" charset="0"/>
                </a:rPr>
                <a:t>04</a:t>
              </a:r>
              <a:endParaRPr lang="ko-KR" altLang="en-US" sz="6000" b="1" dirty="0">
                <a:solidFill>
                  <a:schemeClr val="tx1">
                    <a:alpha val="20000"/>
                  </a:schemeClr>
                </a:solidFill>
                <a:cs typeface="Arial" pitchFamily="34" charset="0"/>
              </a:endParaRPr>
            </a:p>
          </p:txBody>
        </p:sp>
      </p:grpSp>
    </p:spTree>
    <p:extLst>
      <p:ext uri="{BB962C8B-B14F-4D97-AF65-F5344CB8AC3E}">
        <p14:creationId xmlns:p14="http://schemas.microsoft.com/office/powerpoint/2010/main" val="1874815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dirty="0"/>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dirty="0"/>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dirty="0"/>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dirty="0"/>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dirty="0"/>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dirty="0"/>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dirty="0"/>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dirty="0"/>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dirty="0"/>
            </a:p>
          </p:txBody>
        </p:sp>
      </p:grpSp>
      <p:sp>
        <p:nvSpPr>
          <p:cNvPr id="13" name="Прямоугольник 12"/>
          <p:cNvSpPr/>
          <p:nvPr/>
        </p:nvSpPr>
        <p:spPr>
          <a:xfrm>
            <a:off x="2178562" y="1411547"/>
            <a:ext cx="9213970" cy="3416320"/>
          </a:xfrm>
          <a:prstGeom prst="rect">
            <a:avLst/>
          </a:prstGeom>
        </p:spPr>
        <p:txBody>
          <a:bodyPr wrap="square">
            <a:spAutoFit/>
          </a:bodyPr>
          <a:lstStyle/>
          <a:p>
            <a:pPr indent="449580" algn="just">
              <a:lnSpc>
                <a:spcPct val="150000"/>
              </a:lnSpc>
              <a:spcAft>
                <a:spcPts val="0"/>
              </a:spcAft>
            </a:pPr>
            <a:r>
              <a:rPr lang="uk-UA"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Доказові дані, представлені в аналізі ефективності, стосуються не тільки </a:t>
            </a:r>
            <a:endParaRPr lang="uk-UA" sz="14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uk-UA"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ефективності за умов клінічних випробувань, але також і за умовами реальної </a:t>
            </a:r>
            <a:endParaRPr lang="uk-UA" sz="14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uk-UA" dirty="0">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клінічної практики. Дані потрібно збирати за допомогою систематичного огляду  рандомізованих клінічних досліджень на основі протоколу, розробленого із зазначенням мети, враховуючи популяцію (пацієнтів), втручання, компаратори та результати (PICO), з використанням відповідних чітких та деталізованих критеріїв для включення/не включення даних до аналізу, висвітленням способу оцінки ризику виникнення систематичної помилки у включених дослідженнях, оцінки достовірності сукупності доказів.</a:t>
            </a:r>
            <a:endParaRPr lang="uk-UA" sz="14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3891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b="1" dirty="0" smtClean="0">
                <a:solidFill>
                  <a:schemeClr val="accent6">
                    <a:lumMod val="50000"/>
                  </a:schemeClr>
                </a:solidFill>
              </a:rPr>
              <a:t>Дані для оцінки, стратегія пошуку даних, відбір інформації</a:t>
            </a:r>
            <a:endParaRPr lang="uk-UA" sz="2400" b="1" dirty="0">
              <a:solidFill>
                <a:schemeClr val="accent6">
                  <a:lumMod val="50000"/>
                </a:schemeClr>
              </a:solidFill>
            </a:endParaRPr>
          </a:p>
        </p:txBody>
      </p:sp>
      <p:sp>
        <p:nvSpPr>
          <p:cNvPr id="13" name="Прямоугольник 12"/>
          <p:cNvSpPr/>
          <p:nvPr/>
        </p:nvSpPr>
        <p:spPr>
          <a:xfrm>
            <a:off x="4710544" y="1411547"/>
            <a:ext cx="6681987" cy="3416320"/>
          </a:xfrm>
          <a:prstGeom prst="rect">
            <a:avLst/>
          </a:prstGeom>
        </p:spPr>
        <p:txBody>
          <a:bodyPr wrap="square">
            <a:spAutoFit/>
          </a:bodyPr>
          <a:lstStyle/>
          <a:p>
            <a:pPr indent="449580" algn="just">
              <a:lnSpc>
                <a:spcPct val="150000"/>
              </a:lnSpc>
              <a:spcAft>
                <a:spcPts val="0"/>
              </a:spcAft>
            </a:pPr>
            <a:r>
              <a:rPr lang="uk-UA" dirty="0" smtClean="0">
                <a:latin typeface="Times New Roman" panose="02020603050405020304" pitchFamily="18" charset="0"/>
                <a:ea typeface="Calibri" panose="020F0502020204030204" pitchFamily="34" charset="0"/>
                <a:cs typeface="Times New Roman" panose="02020603050405020304" pitchFamily="18" charset="0"/>
              </a:rPr>
              <a:t>Основною метою є визначення всіх  рандомізованих клінічних досліджень, які порівнюють досліджуваний  лікарський засіб із лікарським засобом або іншою медичною технологією  порівняння. У разі відсутності прямих порівнянь (англ. </a:t>
            </a:r>
            <a:r>
              <a:rPr lang="pl-PL" dirty="0" smtClean="0">
                <a:latin typeface="Times New Roman" panose="02020603050405020304" pitchFamily="18" charset="0"/>
                <a:ea typeface="Calibri" panose="020F0502020204030204" pitchFamily="34" charset="0"/>
                <a:cs typeface="Times New Roman" panose="02020603050405020304" pitchFamily="18" charset="0"/>
              </a:rPr>
              <a:t>head-to-head trials), </a:t>
            </a:r>
            <a:r>
              <a:rPr lang="uk-UA" dirty="0" smtClean="0">
                <a:latin typeface="Times New Roman" panose="02020603050405020304" pitchFamily="18" charset="0"/>
                <a:ea typeface="Calibri" panose="020F0502020204030204" pitchFamily="34" charset="0"/>
                <a:cs typeface="Times New Roman" panose="02020603050405020304" pitchFamily="18" charset="0"/>
              </a:rPr>
              <a:t>слід провести пошук рандомізованих клінічних досліджень, за допомогою яких можна буде здійснити непряме порівняння.</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uk-UA" dirty="0" smtClean="0">
                <a:latin typeface="Times New Roman" panose="02020603050405020304" pitchFamily="18" charset="0"/>
                <a:ea typeface="Calibri" panose="020F0502020204030204" pitchFamily="34" charset="0"/>
                <a:cs typeface="Times New Roman" panose="02020603050405020304" pitchFamily="18" charset="0"/>
              </a:rPr>
              <a:t>Якщо неможливо провести непряме  порівняння, слід провести пошук контрольованих досліджень .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Freeform: Shape 5">
            <a:extLst>
              <a:ext uri="{FF2B5EF4-FFF2-40B4-BE49-F238E27FC236}">
                <a16:creationId xmlns:a16="http://schemas.microsoft.com/office/drawing/2014/main" id="{A298110B-AA7B-4E20-B910-1E6858FE598E}"/>
              </a:ext>
            </a:extLst>
          </p:cNvPr>
          <p:cNvSpPr/>
          <p:nvPr/>
        </p:nvSpPr>
        <p:spPr>
          <a:xfrm>
            <a:off x="678290" y="1411547"/>
            <a:ext cx="3339528" cy="386877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1"/>
          </a:solidFill>
          <a:ln w="4638"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572643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b="1" dirty="0" smtClean="0">
                <a:solidFill>
                  <a:schemeClr val="accent6">
                    <a:lumMod val="50000"/>
                  </a:schemeClr>
                </a:solidFill>
              </a:rPr>
              <a:t>Дані для оцінки, стратегія пошуку даних, відбір інформації</a:t>
            </a:r>
            <a:endParaRPr lang="uk-UA" sz="2400" b="1" dirty="0">
              <a:solidFill>
                <a:schemeClr val="accent6">
                  <a:lumMod val="50000"/>
                </a:schemeClr>
              </a:solidFill>
            </a:endParaRPr>
          </a:p>
        </p:txBody>
      </p:sp>
      <p:sp>
        <p:nvSpPr>
          <p:cNvPr id="14" name="Freeform: Shape 5">
            <a:extLst>
              <a:ext uri="{FF2B5EF4-FFF2-40B4-BE49-F238E27FC236}">
                <a16:creationId xmlns:a16="http://schemas.microsoft.com/office/drawing/2014/main" id="{A298110B-AA7B-4E20-B910-1E6858FE598E}"/>
              </a:ext>
            </a:extLst>
          </p:cNvPr>
          <p:cNvSpPr/>
          <p:nvPr/>
        </p:nvSpPr>
        <p:spPr>
          <a:xfrm>
            <a:off x="678290" y="1411547"/>
            <a:ext cx="1815528" cy="1784235"/>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1"/>
          </a:solidFill>
          <a:ln w="4638" cap="flat">
            <a:noFill/>
            <a:prstDash val="solid"/>
            <a:miter/>
          </a:ln>
        </p:spPr>
        <p:txBody>
          <a:bodyPr wrap="square" rtlCol="0" anchor="ctr">
            <a:noAutofit/>
          </a:bodyPr>
          <a:lstStyle/>
          <a:p>
            <a:endParaRPr lang="en-US"/>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2761673" y="1610796"/>
            <a:ext cx="8756073" cy="5140985"/>
          </a:xfrm>
          <a:prstGeom prst="rect">
            <a:avLst/>
          </a:prstGeom>
          <a:noFill/>
          <a:ln>
            <a:noFill/>
          </a:ln>
        </p:spPr>
      </p:pic>
    </p:spTree>
    <p:extLst>
      <p:ext uri="{BB962C8B-B14F-4D97-AF65-F5344CB8AC3E}">
        <p14:creationId xmlns:p14="http://schemas.microsoft.com/office/powerpoint/2010/main" val="397568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
        <p:nvSpPr>
          <p:cNvPr id="18" name="Прямоугольник 17"/>
          <p:cNvSpPr/>
          <p:nvPr/>
        </p:nvSpPr>
        <p:spPr>
          <a:xfrm>
            <a:off x="2178562" y="1604444"/>
            <a:ext cx="8817269" cy="3000821"/>
          </a:xfrm>
          <a:prstGeom prst="rect">
            <a:avLst/>
          </a:prstGeom>
        </p:spPr>
        <p:txBody>
          <a:bodyPr wrap="square">
            <a:spAutoFit/>
          </a:bodyPr>
          <a:lstStyle/>
          <a:p>
            <a:pPr indent="449580" algn="just">
              <a:lnSpc>
                <a:spcPct val="150000"/>
              </a:lnSpc>
              <a:spcAft>
                <a:spcPts val="0"/>
              </a:spcAft>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У випадку застосування лікарських засобів для лікування </a:t>
            </a:r>
            <a:r>
              <a:rPr lang="uk-UA"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рідкісних  (орфанних) захворювань</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 необхідно врахувати весь спектр клінічних досліджень, тобто всі наявні доказові дані, включаючи систематичні огляди  та/або мета-аналізи, рандомізовані клінічні дослідження (які закінчились та які  тривають), дослідження без порівняння (англ. </a:t>
            </a:r>
            <a:r>
              <a:rPr lang="uk-UA" dirty="0" err="1">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single</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uk-UA" dirty="0" err="1">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arm</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 study), спостережні </a:t>
            </a:r>
            <a:r>
              <a:rPr lang="uk-UA" sz="1400" dirty="0" smtClean="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uk-UA"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дослідження </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та додатково будь-які якісні доказові дані, пов’язані з досвідом </a:t>
            </a:r>
            <a:r>
              <a:rPr lang="uk-UA" sz="1400" dirty="0" smtClean="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uk-UA"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пацієнтів</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 та клінічних експертів, які використовували оцінювану технологію або знайомі з відповідним захворюванням . </a:t>
            </a:r>
            <a:endParaRPr lang="uk-UA"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7280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graphicFrame>
        <p:nvGraphicFramePr>
          <p:cNvPr id="15" name="Схема 14"/>
          <p:cNvGraphicFramePr/>
          <p:nvPr>
            <p:extLst>
              <p:ext uri="{D42A27DB-BD31-4B8C-83A1-F6EECF244321}">
                <p14:modId xmlns:p14="http://schemas.microsoft.com/office/powerpoint/2010/main" val="2421213068"/>
              </p:ext>
            </p:extLst>
          </p:nvPr>
        </p:nvGraphicFramePr>
        <p:xfrm>
          <a:off x="2754019" y="1411547"/>
          <a:ext cx="8552873" cy="4702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7873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graphicFrame>
        <p:nvGraphicFramePr>
          <p:cNvPr id="14" name="Схема 13"/>
          <p:cNvGraphicFramePr/>
          <p:nvPr>
            <p:extLst>
              <p:ext uri="{D42A27DB-BD31-4B8C-83A1-F6EECF244321}">
                <p14:modId xmlns:p14="http://schemas.microsoft.com/office/powerpoint/2010/main" val="3725078418"/>
              </p:ext>
            </p:extLst>
          </p:nvPr>
        </p:nvGraphicFramePr>
        <p:xfrm>
          <a:off x="2264202" y="1342804"/>
          <a:ext cx="9507857" cy="5057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308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graphicFrame>
        <p:nvGraphicFramePr>
          <p:cNvPr id="18" name="Схема 17"/>
          <p:cNvGraphicFramePr/>
          <p:nvPr>
            <p:extLst>
              <p:ext uri="{D42A27DB-BD31-4B8C-83A1-F6EECF244321}">
                <p14:modId xmlns:p14="http://schemas.microsoft.com/office/powerpoint/2010/main" val="1627161001"/>
              </p:ext>
            </p:extLst>
          </p:nvPr>
        </p:nvGraphicFramePr>
        <p:xfrm>
          <a:off x="2087272" y="1413713"/>
          <a:ext cx="9486562" cy="4597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7750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smtClean="0">
                <a:solidFill>
                  <a:schemeClr val="accent6">
                    <a:lumMod val="50000"/>
                  </a:schemeClr>
                </a:solidFill>
              </a:rPr>
              <a:t>Дані для оцінки, стратегія пошуку даних, відбір інформації</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graphicFrame>
        <p:nvGraphicFramePr>
          <p:cNvPr id="15" name="Схема 14"/>
          <p:cNvGraphicFramePr/>
          <p:nvPr>
            <p:extLst>
              <p:ext uri="{D42A27DB-BD31-4B8C-83A1-F6EECF244321}">
                <p14:modId xmlns:p14="http://schemas.microsoft.com/office/powerpoint/2010/main" val="1980808053"/>
              </p:ext>
            </p:extLst>
          </p:nvPr>
        </p:nvGraphicFramePr>
        <p:xfrm>
          <a:off x="2264202" y="2164236"/>
          <a:ext cx="9042689" cy="363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Прямоугольник 13"/>
          <p:cNvSpPr/>
          <p:nvPr/>
        </p:nvSpPr>
        <p:spPr>
          <a:xfrm>
            <a:off x="2746685" y="1400078"/>
            <a:ext cx="7902842" cy="463397"/>
          </a:xfrm>
          <a:prstGeom prst="rect">
            <a:avLst/>
          </a:prstGeom>
        </p:spPr>
        <p:txBody>
          <a:bodyPr wrap="square">
            <a:spAutoFit/>
          </a:bodyPr>
          <a:lstStyle/>
          <a:p>
            <a:pPr indent="449580" algn="just">
              <a:lnSpc>
                <a:spcPct val="150000"/>
              </a:lnSpc>
              <a:spcAft>
                <a:spcPts val="0"/>
              </a:spcAft>
            </a:pPr>
            <a:r>
              <a:rPr lang="uk-UA" b="1" dirty="0">
                <a:latin typeface="Times New Roman" panose="02020603050405020304" pitchFamily="18" charset="0"/>
                <a:ea typeface="Calibri" panose="020F0502020204030204" pitchFamily="34" charset="0"/>
                <a:cs typeface="Times New Roman" panose="02020603050405020304" pitchFamily="18" charset="0"/>
              </a:rPr>
              <a:t>Презентація результатів пошуку містить таку інформацію:</a:t>
            </a:r>
            <a:endParaRPr lang="uk-UA" sz="1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129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469671"/>
            <a:ext cx="9042690" cy="724247"/>
          </a:xfrm>
        </p:spPr>
        <p:txBody>
          <a:bodyPr/>
          <a:lstStyle/>
          <a:p>
            <a:r>
              <a:rPr lang="uk-UA" sz="2400" dirty="0" smtClean="0">
                <a:solidFill>
                  <a:schemeClr val="accent6">
                    <a:lumMod val="50000"/>
                  </a:schemeClr>
                </a:solidFill>
              </a:rPr>
              <a:t>Алгоритм відбору та включення дослідження в аналіз клінічної та  практичної ефективності </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pic>
        <p:nvPicPr>
          <p:cNvPr id="16" name="Рисунок 15"/>
          <p:cNvPicPr/>
          <p:nvPr/>
        </p:nvPicPr>
        <p:blipFill>
          <a:blip r:embed="rId2">
            <a:extLst>
              <a:ext uri="{28A0092B-C50C-407E-A947-70E740481C1C}">
                <a14:useLocalDpi xmlns:a14="http://schemas.microsoft.com/office/drawing/2010/main" val="0"/>
              </a:ext>
            </a:extLst>
          </a:blip>
          <a:srcRect/>
          <a:stretch>
            <a:fillRect/>
          </a:stretch>
        </p:blipFill>
        <p:spPr bwMode="auto">
          <a:xfrm>
            <a:off x="2337757" y="1411547"/>
            <a:ext cx="7708997" cy="5209540"/>
          </a:xfrm>
          <a:prstGeom prst="rect">
            <a:avLst/>
          </a:prstGeom>
          <a:noFill/>
          <a:ln>
            <a:noFill/>
          </a:ln>
        </p:spPr>
      </p:pic>
    </p:spTree>
    <p:extLst>
      <p:ext uri="{BB962C8B-B14F-4D97-AF65-F5344CB8AC3E}">
        <p14:creationId xmlns:p14="http://schemas.microsoft.com/office/powerpoint/2010/main" val="926263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0E19DD3F-DDBA-4556-9B26-A9CFEFB1ACE9}"/>
              </a:ext>
            </a:extLst>
          </p:cNvPr>
          <p:cNvSpPr/>
          <p:nvPr/>
        </p:nvSpPr>
        <p:spPr>
          <a:xfrm>
            <a:off x="6262354" y="2645100"/>
            <a:ext cx="5303" cy="5303"/>
          </a:xfrm>
          <a:custGeom>
            <a:avLst/>
            <a:gdLst/>
            <a:ahLst/>
            <a:cxnLst/>
            <a:rect l="l" t="t" r="r" b="b"/>
            <a:pathLst>
              <a:path w="2817" h="2817"/>
            </a:pathLst>
          </a:custGeom>
          <a:solidFill>
            <a:srgbClr val="972B75"/>
          </a:solidFill>
          <a:ln w="2811"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7C89606-9A9A-4A12-8D8F-616B0F700D6B}"/>
              </a:ext>
            </a:extLst>
          </p:cNvPr>
          <p:cNvSpPr/>
          <p:nvPr/>
        </p:nvSpPr>
        <p:spPr>
          <a:xfrm>
            <a:off x="6262354" y="2645100"/>
            <a:ext cx="5303" cy="5303"/>
          </a:xfrm>
          <a:custGeom>
            <a:avLst/>
            <a:gdLst/>
            <a:ahLst/>
            <a:cxnLst/>
            <a:rect l="l" t="t" r="r" b="b"/>
            <a:pathLst>
              <a:path w="2817" h="2817"/>
            </a:pathLst>
          </a:custGeom>
          <a:solidFill>
            <a:srgbClr val="9D4E24"/>
          </a:solidFill>
          <a:ln w="2811"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33D08D90-3F0D-400B-9655-E919E18844AD}"/>
              </a:ext>
            </a:extLst>
          </p:cNvPr>
          <p:cNvGrpSpPr/>
          <p:nvPr/>
        </p:nvGrpSpPr>
        <p:grpSpPr>
          <a:xfrm>
            <a:off x="9180944" y="0"/>
            <a:ext cx="3013069" cy="6855505"/>
            <a:chOff x="7395329" y="0"/>
            <a:chExt cx="4798685" cy="6855505"/>
          </a:xfrm>
        </p:grpSpPr>
        <p:grpSp>
          <p:nvGrpSpPr>
            <p:cNvPr id="82" name="Group 81">
              <a:extLst>
                <a:ext uri="{FF2B5EF4-FFF2-40B4-BE49-F238E27FC236}">
                  <a16:creationId xmlns:a16="http://schemas.microsoft.com/office/drawing/2014/main" id="{0FD96525-5C49-4E23-9D8C-404D53EA2189}"/>
                </a:ext>
              </a:extLst>
            </p:cNvPr>
            <p:cNvGrpSpPr/>
            <p:nvPr/>
          </p:nvGrpSpPr>
          <p:grpSpPr>
            <a:xfrm>
              <a:off x="9294736" y="0"/>
              <a:ext cx="2899278" cy="6855505"/>
              <a:chOff x="9294736" y="0"/>
              <a:chExt cx="2899278" cy="6855505"/>
            </a:xfrm>
          </p:grpSpPr>
          <p:sp>
            <p:nvSpPr>
              <p:cNvPr id="4" name="Freeform: Shape 3">
                <a:extLst>
                  <a:ext uri="{FF2B5EF4-FFF2-40B4-BE49-F238E27FC236}">
                    <a16:creationId xmlns:a16="http://schemas.microsoft.com/office/drawing/2014/main" id="{8F1CF653-8894-4346-A25C-C898717A71CF}"/>
                  </a:ext>
                </a:extLst>
              </p:cNvPr>
              <p:cNvSpPr/>
              <p:nvPr/>
            </p:nvSpPr>
            <p:spPr>
              <a:xfrm>
                <a:off x="9294736" y="0"/>
                <a:ext cx="2899278" cy="6855505"/>
              </a:xfrm>
              <a:custGeom>
                <a:avLst/>
                <a:gdLst>
                  <a:gd name="connsiteX0" fmla="*/ 0 w 2218926"/>
                  <a:gd name="connsiteY0" fmla="*/ 0 h 2285893"/>
                  <a:gd name="connsiteX1" fmla="*/ 2218926 w 2218926"/>
                  <a:gd name="connsiteY1" fmla="*/ 0 h 2285893"/>
                  <a:gd name="connsiteX2" fmla="*/ 2218926 w 2218926"/>
                  <a:gd name="connsiteY2" fmla="*/ 2285893 h 2285893"/>
                  <a:gd name="connsiteX3" fmla="*/ 0 w 2218926"/>
                  <a:gd name="connsiteY3" fmla="*/ 2285893 h 2285893"/>
                </a:gdLst>
                <a:ahLst/>
                <a:cxnLst>
                  <a:cxn ang="0">
                    <a:pos x="connsiteX0" y="connsiteY0"/>
                  </a:cxn>
                  <a:cxn ang="0">
                    <a:pos x="connsiteX1" y="connsiteY1"/>
                  </a:cxn>
                  <a:cxn ang="0">
                    <a:pos x="connsiteX2" y="connsiteY2"/>
                  </a:cxn>
                  <a:cxn ang="0">
                    <a:pos x="connsiteX3" y="connsiteY3"/>
                  </a:cxn>
                </a:cxnLst>
                <a:rect l="l" t="t" r="r" b="b"/>
                <a:pathLst>
                  <a:path w="2218926" h="2285893">
                    <a:moveTo>
                      <a:pt x="0" y="0"/>
                    </a:moveTo>
                    <a:lnTo>
                      <a:pt x="2218926" y="0"/>
                    </a:lnTo>
                    <a:lnTo>
                      <a:pt x="2218926" y="2285893"/>
                    </a:lnTo>
                    <a:lnTo>
                      <a:pt x="0" y="2285893"/>
                    </a:lnTo>
                    <a:close/>
                  </a:path>
                </a:pathLst>
              </a:custGeom>
              <a:solidFill>
                <a:srgbClr val="9D4E24"/>
              </a:solidFill>
              <a:ln w="2811" cap="flat">
                <a:noFill/>
                <a:prstDash val="solid"/>
                <a:miter/>
              </a:ln>
            </p:spPr>
            <p:txBody>
              <a:bodyPr rtlCol="0" anchor="ctr"/>
              <a:lstStyle/>
              <a:p>
                <a:endParaRPr lang="en-US"/>
              </a:p>
            </p:txBody>
          </p:sp>
          <p:sp>
            <p:nvSpPr>
              <p:cNvPr id="53" name="Rectangle 52">
                <a:extLst>
                  <a:ext uri="{FF2B5EF4-FFF2-40B4-BE49-F238E27FC236}">
                    <a16:creationId xmlns:a16="http://schemas.microsoft.com/office/drawing/2014/main" id="{F9716430-A694-4A90-8CA8-9DF599A29980}"/>
                  </a:ext>
                </a:extLst>
              </p:cNvPr>
              <p:cNvSpPr/>
              <p:nvPr/>
            </p:nvSpPr>
            <p:spPr>
              <a:xfrm>
                <a:off x="9513787" y="0"/>
                <a:ext cx="2461096" cy="2416804"/>
              </a:xfrm>
              <a:prstGeom prst="rect">
                <a:avLst/>
              </a:prstGeom>
              <a:solidFill>
                <a:srgbClr val="723016"/>
              </a:solidFill>
              <a:ln w="2811" cap="flat">
                <a:noFill/>
                <a:prstDash val="solid"/>
                <a:miter/>
              </a:ln>
            </p:spPr>
            <p:txBody>
              <a:bodyPr rtlCol="0" anchor="ctr"/>
              <a:lstStyle/>
              <a:p>
                <a:endParaRPr lang="en-US">
                  <a:solidFill>
                    <a:schemeClr val="tx1"/>
                  </a:solidFill>
                </a:endParaRPr>
              </a:p>
            </p:txBody>
          </p:sp>
          <p:sp>
            <p:nvSpPr>
              <p:cNvPr id="6" name="Freeform: Shape 5">
                <a:extLst>
                  <a:ext uri="{FF2B5EF4-FFF2-40B4-BE49-F238E27FC236}">
                    <a16:creationId xmlns:a16="http://schemas.microsoft.com/office/drawing/2014/main" id="{67547B1E-FD3E-4739-9C58-146DE3AB2547}"/>
                  </a:ext>
                </a:extLst>
              </p:cNvPr>
              <p:cNvSpPr/>
              <p:nvPr/>
            </p:nvSpPr>
            <p:spPr>
              <a:xfrm>
                <a:off x="9493161" y="2551316"/>
                <a:ext cx="2495913" cy="3376237"/>
              </a:xfrm>
              <a:custGeom>
                <a:avLst/>
                <a:gdLst>
                  <a:gd name="connsiteX0" fmla="*/ 113 w 1325788"/>
                  <a:gd name="connsiteY0" fmla="*/ 3493 h 1793402"/>
                  <a:gd name="connsiteX1" fmla="*/ 0 w 1325788"/>
                  <a:gd name="connsiteY1" fmla="*/ 1489248 h 1793402"/>
                  <a:gd name="connsiteX2" fmla="*/ 1325789 w 1325788"/>
                  <a:gd name="connsiteY2" fmla="*/ 1793403 h 1793402"/>
                  <a:gd name="connsiteX3" fmla="*/ 1314323 w 1325788"/>
                  <a:gd name="connsiteY3" fmla="*/ 0 h 1793402"/>
                </a:gdLst>
                <a:ahLst/>
                <a:cxnLst>
                  <a:cxn ang="0">
                    <a:pos x="connsiteX0" y="connsiteY0"/>
                  </a:cxn>
                  <a:cxn ang="0">
                    <a:pos x="connsiteX1" y="connsiteY1"/>
                  </a:cxn>
                  <a:cxn ang="0">
                    <a:pos x="connsiteX2" y="connsiteY2"/>
                  </a:cxn>
                  <a:cxn ang="0">
                    <a:pos x="connsiteX3" y="connsiteY3"/>
                  </a:cxn>
                </a:cxnLst>
                <a:rect l="l" t="t" r="r" b="b"/>
                <a:pathLst>
                  <a:path w="1325788" h="1793402">
                    <a:moveTo>
                      <a:pt x="113" y="3493"/>
                    </a:moveTo>
                    <a:lnTo>
                      <a:pt x="0" y="1489248"/>
                    </a:lnTo>
                    <a:lnTo>
                      <a:pt x="1325789" y="1793403"/>
                    </a:lnTo>
                    <a:lnTo>
                      <a:pt x="1314323" y="0"/>
                    </a:lnTo>
                    <a:close/>
                  </a:path>
                </a:pathLst>
              </a:custGeom>
              <a:solidFill>
                <a:srgbClr val="723016"/>
              </a:solidFill>
              <a:ln w="2811"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2AD9F643-25F7-4768-A94D-98F90B10CD67}"/>
                  </a:ext>
                </a:extLst>
              </p:cNvPr>
              <p:cNvSpPr/>
              <p:nvPr/>
            </p:nvSpPr>
            <p:spPr>
              <a:xfrm>
                <a:off x="9495178" y="5565439"/>
                <a:ext cx="2479705" cy="1290066"/>
              </a:xfrm>
              <a:custGeom>
                <a:avLst/>
                <a:gdLst>
                  <a:gd name="connsiteX0" fmla="*/ 1313674 w 1317179"/>
                  <a:gd name="connsiteY0" fmla="*/ 685263 h 685262"/>
                  <a:gd name="connsiteX1" fmla="*/ 3662 w 1317179"/>
                  <a:gd name="connsiteY1" fmla="*/ 685263 h 685262"/>
                  <a:gd name="connsiteX2" fmla="*/ 56 w 1317179"/>
                  <a:gd name="connsiteY2" fmla="*/ 675486 h 685262"/>
                  <a:gd name="connsiteX3" fmla="*/ 0 w 1317179"/>
                  <a:gd name="connsiteY3" fmla="*/ 666556 h 685262"/>
                  <a:gd name="connsiteX4" fmla="*/ 0 w 1317179"/>
                  <a:gd name="connsiteY4" fmla="*/ 21086 h 685262"/>
                  <a:gd name="connsiteX5" fmla="*/ 23496 w 1317179"/>
                  <a:gd name="connsiteY5" fmla="*/ 2943 h 685262"/>
                  <a:gd name="connsiteX6" fmla="*/ 1076628 w 1317179"/>
                  <a:gd name="connsiteY6" fmla="*/ 280164 h 685262"/>
                  <a:gd name="connsiteX7" fmla="*/ 1300630 w 1317179"/>
                  <a:gd name="connsiteY7" fmla="*/ 339017 h 685262"/>
                  <a:gd name="connsiteX8" fmla="*/ 1317112 w 1317179"/>
                  <a:gd name="connsiteY8" fmla="*/ 360654 h 685262"/>
                  <a:gd name="connsiteX9" fmla="*/ 1317083 w 1317179"/>
                  <a:gd name="connsiteY9" fmla="*/ 670049 h 685262"/>
                  <a:gd name="connsiteX10" fmla="*/ 1313674 w 1317179"/>
                  <a:gd name="connsiteY10" fmla="*/ 685263 h 68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7179" h="685262">
                    <a:moveTo>
                      <a:pt x="1313674" y="685263"/>
                    </a:moveTo>
                    <a:cubicBezTo>
                      <a:pt x="876994" y="685263"/>
                      <a:pt x="440343" y="685263"/>
                      <a:pt x="3662" y="685263"/>
                    </a:cubicBezTo>
                    <a:cubicBezTo>
                      <a:pt x="901" y="682586"/>
                      <a:pt x="84" y="679177"/>
                      <a:pt x="56" y="675486"/>
                    </a:cubicBezTo>
                    <a:cubicBezTo>
                      <a:pt x="28" y="672500"/>
                      <a:pt x="0" y="669514"/>
                      <a:pt x="0" y="666556"/>
                    </a:cubicBezTo>
                    <a:cubicBezTo>
                      <a:pt x="0" y="451399"/>
                      <a:pt x="0" y="236243"/>
                      <a:pt x="0" y="21086"/>
                    </a:cubicBezTo>
                    <a:cubicBezTo>
                      <a:pt x="0" y="-1649"/>
                      <a:pt x="1549" y="-2861"/>
                      <a:pt x="23496" y="2943"/>
                    </a:cubicBezTo>
                    <a:cubicBezTo>
                      <a:pt x="52852" y="10690"/>
                      <a:pt x="953258" y="247709"/>
                      <a:pt x="1076628" y="280164"/>
                    </a:cubicBezTo>
                    <a:cubicBezTo>
                      <a:pt x="1151286" y="299801"/>
                      <a:pt x="1225944" y="319437"/>
                      <a:pt x="1300630" y="339017"/>
                    </a:cubicBezTo>
                    <a:cubicBezTo>
                      <a:pt x="1315675" y="342962"/>
                      <a:pt x="1317112" y="344708"/>
                      <a:pt x="1317112" y="360654"/>
                    </a:cubicBezTo>
                    <a:cubicBezTo>
                      <a:pt x="1317140" y="463795"/>
                      <a:pt x="1317140" y="566936"/>
                      <a:pt x="1317083" y="670049"/>
                    </a:cubicBezTo>
                    <a:cubicBezTo>
                      <a:pt x="1317112" y="675317"/>
                      <a:pt x="1318013" y="680896"/>
                      <a:pt x="1313674" y="685263"/>
                    </a:cubicBezTo>
                    <a:close/>
                  </a:path>
                </a:pathLst>
              </a:custGeom>
              <a:solidFill>
                <a:srgbClr val="723016"/>
              </a:solidFill>
              <a:ln w="2811"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64CA866-B029-47D3-BF7C-05D1504D72D4}"/>
                  </a:ext>
                </a:extLst>
              </p:cNvPr>
              <p:cNvSpPr/>
              <p:nvPr/>
            </p:nvSpPr>
            <p:spPr>
              <a:xfrm>
                <a:off x="11364923" y="3015604"/>
                <a:ext cx="512661" cy="2848066"/>
              </a:xfrm>
              <a:custGeom>
                <a:avLst/>
                <a:gdLst>
                  <a:gd name="connsiteX0" fmla="*/ 267926 w 272317"/>
                  <a:gd name="connsiteY0" fmla="*/ 1492293 h 1512846"/>
                  <a:gd name="connsiteX1" fmla="*/ 266883 w 272317"/>
                  <a:gd name="connsiteY1" fmla="*/ 1492744 h 1512846"/>
                  <a:gd name="connsiteX2" fmla="*/ 256544 w 272317"/>
                  <a:gd name="connsiteY2" fmla="*/ 1497506 h 1512846"/>
                  <a:gd name="connsiteX3" fmla="*/ 191436 w 272317"/>
                  <a:gd name="connsiteY3" fmla="*/ 1508437 h 1512846"/>
                  <a:gd name="connsiteX4" fmla="*/ 172053 w 272317"/>
                  <a:gd name="connsiteY4" fmla="*/ 1508747 h 1512846"/>
                  <a:gd name="connsiteX5" fmla="*/ 161516 w 272317"/>
                  <a:gd name="connsiteY5" fmla="*/ 1510240 h 1512846"/>
                  <a:gd name="connsiteX6" fmla="*/ 98296 w 272317"/>
                  <a:gd name="connsiteY6" fmla="*/ 1502154 h 1512846"/>
                  <a:gd name="connsiteX7" fmla="*/ 21779 w 272317"/>
                  <a:gd name="connsiteY7" fmla="*/ 1481419 h 1512846"/>
                  <a:gd name="connsiteX8" fmla="*/ 14172 w 272317"/>
                  <a:gd name="connsiteY8" fmla="*/ 1472601 h 1512846"/>
                  <a:gd name="connsiteX9" fmla="*/ 11467 w 272317"/>
                  <a:gd name="connsiteY9" fmla="*/ 1450541 h 1512846"/>
                  <a:gd name="connsiteX10" fmla="*/ 10763 w 272317"/>
                  <a:gd name="connsiteY10" fmla="*/ 1432708 h 1512846"/>
                  <a:gd name="connsiteX11" fmla="*/ 8369 w 272317"/>
                  <a:gd name="connsiteY11" fmla="*/ 1129793 h 1512846"/>
                  <a:gd name="connsiteX12" fmla="*/ 6847 w 272317"/>
                  <a:gd name="connsiteY12" fmla="*/ 883195 h 1512846"/>
                  <a:gd name="connsiteX13" fmla="*/ 5072 w 272317"/>
                  <a:gd name="connsiteY13" fmla="*/ 692014 h 1512846"/>
                  <a:gd name="connsiteX14" fmla="*/ 3748 w 272317"/>
                  <a:gd name="connsiteY14" fmla="*/ 507960 h 1512846"/>
                  <a:gd name="connsiteX15" fmla="*/ 1213 w 272317"/>
                  <a:gd name="connsiteY15" fmla="*/ 225611 h 1512846"/>
                  <a:gd name="connsiteX16" fmla="*/ 57 w 272317"/>
                  <a:gd name="connsiteY16" fmla="*/ 53193 h 1512846"/>
                  <a:gd name="connsiteX17" fmla="*/ 565 w 272317"/>
                  <a:gd name="connsiteY17" fmla="*/ 40713 h 1512846"/>
                  <a:gd name="connsiteX18" fmla="*/ 15609 w 272317"/>
                  <a:gd name="connsiteY18" fmla="*/ 21499 h 1512846"/>
                  <a:gd name="connsiteX19" fmla="*/ 89281 w 272317"/>
                  <a:gd name="connsiteY19" fmla="*/ 10455 h 1512846"/>
                  <a:gd name="connsiteX20" fmla="*/ 142669 w 272317"/>
                  <a:gd name="connsiteY20" fmla="*/ 1580 h 1512846"/>
                  <a:gd name="connsiteX21" fmla="*/ 155966 w 272317"/>
                  <a:gd name="connsiteY21" fmla="*/ 341 h 1512846"/>
                  <a:gd name="connsiteX22" fmla="*/ 205917 w 272317"/>
                  <a:gd name="connsiteY22" fmla="*/ 623 h 1512846"/>
                  <a:gd name="connsiteX23" fmla="*/ 254515 w 272317"/>
                  <a:gd name="connsiteY23" fmla="*/ 5158 h 1512846"/>
                  <a:gd name="connsiteX24" fmla="*/ 257727 w 272317"/>
                  <a:gd name="connsiteY24" fmla="*/ 6539 h 1512846"/>
                  <a:gd name="connsiteX25" fmla="*/ 261502 w 272317"/>
                  <a:gd name="connsiteY25" fmla="*/ 21611 h 1512846"/>
                  <a:gd name="connsiteX26" fmla="*/ 261530 w 272317"/>
                  <a:gd name="connsiteY26" fmla="*/ 200425 h 1512846"/>
                  <a:gd name="connsiteX27" fmla="*/ 262094 w 272317"/>
                  <a:gd name="connsiteY27" fmla="*/ 338979 h 1512846"/>
                  <a:gd name="connsiteX28" fmla="*/ 264883 w 272317"/>
                  <a:gd name="connsiteY28" fmla="*/ 596987 h 1512846"/>
                  <a:gd name="connsiteX29" fmla="*/ 265981 w 272317"/>
                  <a:gd name="connsiteY29" fmla="*/ 855332 h 1512846"/>
                  <a:gd name="connsiteX30" fmla="*/ 268461 w 272317"/>
                  <a:gd name="connsiteY30" fmla="*/ 1112438 h 1512846"/>
                  <a:gd name="connsiteX31" fmla="*/ 269559 w 272317"/>
                  <a:gd name="connsiteY31" fmla="*/ 1369910 h 1512846"/>
                  <a:gd name="connsiteX32" fmla="*/ 272180 w 272317"/>
                  <a:gd name="connsiteY32" fmla="*/ 1478601 h 1512846"/>
                  <a:gd name="connsiteX33" fmla="*/ 267926 w 272317"/>
                  <a:gd name="connsiteY33" fmla="*/ 1492293 h 151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2317" h="1512846">
                    <a:moveTo>
                      <a:pt x="267926" y="1492293"/>
                    </a:moveTo>
                    <a:cubicBezTo>
                      <a:pt x="267559" y="1492406"/>
                      <a:pt x="267221" y="1492547"/>
                      <a:pt x="266883" y="1492744"/>
                    </a:cubicBezTo>
                    <a:cubicBezTo>
                      <a:pt x="263953" y="1495477"/>
                      <a:pt x="260488" y="1496857"/>
                      <a:pt x="256544" y="1497506"/>
                    </a:cubicBezTo>
                    <a:cubicBezTo>
                      <a:pt x="234851" y="1501196"/>
                      <a:pt x="213214" y="1505140"/>
                      <a:pt x="191436" y="1508437"/>
                    </a:cubicBezTo>
                    <a:cubicBezTo>
                      <a:pt x="184984" y="1509423"/>
                      <a:pt x="178505" y="1508634"/>
                      <a:pt x="172053" y="1508747"/>
                    </a:cubicBezTo>
                    <a:cubicBezTo>
                      <a:pt x="168531" y="1509197"/>
                      <a:pt x="164841" y="1509113"/>
                      <a:pt x="161516" y="1510240"/>
                    </a:cubicBezTo>
                    <a:cubicBezTo>
                      <a:pt x="139119" y="1517705"/>
                      <a:pt x="118975" y="1507281"/>
                      <a:pt x="98296" y="1502154"/>
                    </a:cubicBezTo>
                    <a:cubicBezTo>
                      <a:pt x="72659" y="1495815"/>
                      <a:pt x="47303" y="1488237"/>
                      <a:pt x="21779" y="1481419"/>
                    </a:cubicBezTo>
                    <a:cubicBezTo>
                      <a:pt x="16933" y="1480123"/>
                      <a:pt x="13468" y="1478348"/>
                      <a:pt x="14172" y="1472601"/>
                    </a:cubicBezTo>
                    <a:cubicBezTo>
                      <a:pt x="8904" y="1465783"/>
                      <a:pt x="11073" y="1458063"/>
                      <a:pt x="11467" y="1450541"/>
                    </a:cubicBezTo>
                    <a:cubicBezTo>
                      <a:pt x="10876" y="1444597"/>
                      <a:pt x="10763" y="1438652"/>
                      <a:pt x="10763" y="1432708"/>
                    </a:cubicBezTo>
                    <a:cubicBezTo>
                      <a:pt x="11214" y="1331736"/>
                      <a:pt x="9580" y="1230736"/>
                      <a:pt x="8369" y="1129793"/>
                    </a:cubicBezTo>
                    <a:cubicBezTo>
                      <a:pt x="7382" y="1047584"/>
                      <a:pt x="9383" y="965347"/>
                      <a:pt x="6847" y="883195"/>
                    </a:cubicBezTo>
                    <a:cubicBezTo>
                      <a:pt x="4875" y="819440"/>
                      <a:pt x="7495" y="755685"/>
                      <a:pt x="5072" y="692014"/>
                    </a:cubicBezTo>
                    <a:cubicBezTo>
                      <a:pt x="2734" y="630653"/>
                      <a:pt x="4143" y="569321"/>
                      <a:pt x="3748" y="507960"/>
                    </a:cubicBezTo>
                    <a:cubicBezTo>
                      <a:pt x="3156" y="413835"/>
                      <a:pt x="2255" y="319709"/>
                      <a:pt x="1213" y="225611"/>
                    </a:cubicBezTo>
                    <a:cubicBezTo>
                      <a:pt x="593" y="168139"/>
                      <a:pt x="1015" y="110666"/>
                      <a:pt x="57" y="53193"/>
                    </a:cubicBezTo>
                    <a:cubicBezTo>
                      <a:pt x="1" y="49024"/>
                      <a:pt x="-168" y="44854"/>
                      <a:pt x="565" y="40713"/>
                    </a:cubicBezTo>
                    <a:cubicBezTo>
                      <a:pt x="-253" y="25415"/>
                      <a:pt x="593" y="24260"/>
                      <a:pt x="15609" y="21499"/>
                    </a:cubicBezTo>
                    <a:cubicBezTo>
                      <a:pt x="40035" y="17019"/>
                      <a:pt x="64686" y="14005"/>
                      <a:pt x="89281" y="10455"/>
                    </a:cubicBezTo>
                    <a:cubicBezTo>
                      <a:pt x="107086" y="7891"/>
                      <a:pt x="124976" y="5187"/>
                      <a:pt x="142669" y="1580"/>
                    </a:cubicBezTo>
                    <a:cubicBezTo>
                      <a:pt x="147064" y="679"/>
                      <a:pt x="151487" y="341"/>
                      <a:pt x="155966" y="341"/>
                    </a:cubicBezTo>
                    <a:cubicBezTo>
                      <a:pt x="172617" y="341"/>
                      <a:pt x="189351" y="-589"/>
                      <a:pt x="205917" y="623"/>
                    </a:cubicBezTo>
                    <a:cubicBezTo>
                      <a:pt x="222116" y="1806"/>
                      <a:pt x="238259" y="3947"/>
                      <a:pt x="254515" y="5158"/>
                    </a:cubicBezTo>
                    <a:cubicBezTo>
                      <a:pt x="255670" y="5440"/>
                      <a:pt x="256741" y="5891"/>
                      <a:pt x="257727" y="6539"/>
                    </a:cubicBezTo>
                    <a:cubicBezTo>
                      <a:pt x="262263" y="10737"/>
                      <a:pt x="261502" y="16315"/>
                      <a:pt x="261502" y="21611"/>
                    </a:cubicBezTo>
                    <a:cubicBezTo>
                      <a:pt x="261587" y="81225"/>
                      <a:pt x="261530" y="140811"/>
                      <a:pt x="261530" y="200425"/>
                    </a:cubicBezTo>
                    <a:cubicBezTo>
                      <a:pt x="261530" y="246628"/>
                      <a:pt x="258938" y="293001"/>
                      <a:pt x="262094" y="338979"/>
                    </a:cubicBezTo>
                    <a:cubicBezTo>
                      <a:pt x="268010" y="425019"/>
                      <a:pt x="263868" y="511003"/>
                      <a:pt x="264883" y="596987"/>
                    </a:cubicBezTo>
                    <a:cubicBezTo>
                      <a:pt x="265897" y="683111"/>
                      <a:pt x="262009" y="769377"/>
                      <a:pt x="265981" y="855332"/>
                    </a:cubicBezTo>
                    <a:cubicBezTo>
                      <a:pt x="269926" y="941119"/>
                      <a:pt x="267418" y="1026764"/>
                      <a:pt x="268461" y="1112438"/>
                    </a:cubicBezTo>
                    <a:cubicBezTo>
                      <a:pt x="269503" y="1198253"/>
                      <a:pt x="266855" y="1284152"/>
                      <a:pt x="269559" y="1369910"/>
                    </a:cubicBezTo>
                    <a:cubicBezTo>
                      <a:pt x="270686" y="1406113"/>
                      <a:pt x="271391" y="1442371"/>
                      <a:pt x="272180" y="1478601"/>
                    </a:cubicBezTo>
                    <a:cubicBezTo>
                      <a:pt x="272292" y="1483475"/>
                      <a:pt x="273250" y="1488941"/>
                      <a:pt x="267926" y="1492293"/>
                    </a:cubicBezTo>
                    <a:close/>
                  </a:path>
                </a:pathLst>
              </a:custGeom>
              <a:solidFill>
                <a:srgbClr val="CAC45D"/>
              </a:solidFill>
              <a:ln w="2811"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E1004C6-0215-42D2-99E1-59648AB04946}"/>
                  </a:ext>
                </a:extLst>
              </p:cNvPr>
              <p:cNvSpPr/>
              <p:nvPr/>
            </p:nvSpPr>
            <p:spPr>
              <a:xfrm>
                <a:off x="10771548" y="2760809"/>
                <a:ext cx="1185547" cy="2942500"/>
              </a:xfrm>
              <a:custGeom>
                <a:avLst/>
                <a:gdLst>
                  <a:gd name="connsiteX0" fmla="*/ 569171 w 629743"/>
                  <a:gd name="connsiteY0" fmla="*/ 142671 h 1563008"/>
                  <a:gd name="connsiteX1" fmla="*/ 491780 w 629743"/>
                  <a:gd name="connsiteY1" fmla="*/ 138868 h 1563008"/>
                  <a:gd name="connsiteX2" fmla="*/ 428475 w 629743"/>
                  <a:gd name="connsiteY2" fmla="*/ 145545 h 1563008"/>
                  <a:gd name="connsiteX3" fmla="*/ 397147 w 629743"/>
                  <a:gd name="connsiteY3" fmla="*/ 150419 h 1563008"/>
                  <a:gd name="connsiteX4" fmla="*/ 335195 w 629743"/>
                  <a:gd name="connsiteY4" fmla="*/ 159913 h 1563008"/>
                  <a:gd name="connsiteX5" fmla="*/ 332574 w 629743"/>
                  <a:gd name="connsiteY5" fmla="*/ 160307 h 1563008"/>
                  <a:gd name="connsiteX6" fmla="*/ 318009 w 629743"/>
                  <a:gd name="connsiteY6" fmla="*/ 174929 h 1563008"/>
                  <a:gd name="connsiteX7" fmla="*/ 308430 w 629743"/>
                  <a:gd name="connsiteY7" fmla="*/ 178676 h 1563008"/>
                  <a:gd name="connsiteX8" fmla="*/ 264650 w 629743"/>
                  <a:gd name="connsiteY8" fmla="*/ 178113 h 1563008"/>
                  <a:gd name="connsiteX9" fmla="*/ 262959 w 629743"/>
                  <a:gd name="connsiteY9" fmla="*/ 177690 h 1563008"/>
                  <a:gd name="connsiteX10" fmla="*/ 232645 w 629743"/>
                  <a:gd name="connsiteY10" fmla="*/ 182508 h 1563008"/>
                  <a:gd name="connsiteX11" fmla="*/ 226137 w 629743"/>
                  <a:gd name="connsiteY11" fmla="*/ 189579 h 1563008"/>
                  <a:gd name="connsiteX12" fmla="*/ 225968 w 629743"/>
                  <a:gd name="connsiteY12" fmla="*/ 202088 h 1563008"/>
                  <a:gd name="connsiteX13" fmla="*/ 225968 w 629743"/>
                  <a:gd name="connsiteY13" fmla="*/ 925568 h 1563008"/>
                  <a:gd name="connsiteX14" fmla="*/ 225799 w 629743"/>
                  <a:gd name="connsiteY14" fmla="*/ 938978 h 1563008"/>
                  <a:gd name="connsiteX15" fmla="*/ 219742 w 629743"/>
                  <a:gd name="connsiteY15" fmla="*/ 948670 h 1563008"/>
                  <a:gd name="connsiteX16" fmla="*/ 219601 w 629743"/>
                  <a:gd name="connsiteY16" fmla="*/ 900438 h 1563008"/>
                  <a:gd name="connsiteX17" fmla="*/ 221883 w 629743"/>
                  <a:gd name="connsiteY17" fmla="*/ 952248 h 1563008"/>
                  <a:gd name="connsiteX18" fmla="*/ 222362 w 629743"/>
                  <a:gd name="connsiteY18" fmla="*/ 961151 h 1563008"/>
                  <a:gd name="connsiteX19" fmla="*/ 222362 w 629743"/>
                  <a:gd name="connsiteY19" fmla="*/ 1528130 h 1563008"/>
                  <a:gd name="connsiteX20" fmla="*/ 220953 w 629743"/>
                  <a:gd name="connsiteY20" fmla="*/ 1540470 h 1563008"/>
                  <a:gd name="connsiteX21" fmla="*/ 210360 w 629743"/>
                  <a:gd name="connsiteY21" fmla="*/ 1547795 h 1563008"/>
                  <a:gd name="connsiteX22" fmla="*/ 142745 w 629743"/>
                  <a:gd name="connsiteY22" fmla="*/ 1562163 h 1563008"/>
                  <a:gd name="connsiteX23" fmla="*/ 125194 w 629743"/>
                  <a:gd name="connsiteY23" fmla="*/ 1563008 h 1563008"/>
                  <a:gd name="connsiteX24" fmla="*/ 112657 w 629743"/>
                  <a:gd name="connsiteY24" fmla="*/ 1559599 h 1563008"/>
                  <a:gd name="connsiteX25" fmla="*/ 58875 w 629743"/>
                  <a:gd name="connsiteY25" fmla="*/ 1549739 h 1563008"/>
                  <a:gd name="connsiteX26" fmla="*/ 40900 w 629743"/>
                  <a:gd name="connsiteY26" fmla="*/ 1546640 h 1563008"/>
                  <a:gd name="connsiteX27" fmla="*/ 31913 w 629743"/>
                  <a:gd name="connsiteY27" fmla="*/ 1534497 h 1563008"/>
                  <a:gd name="connsiteX28" fmla="*/ 29913 w 629743"/>
                  <a:gd name="connsiteY28" fmla="*/ 1527229 h 1563008"/>
                  <a:gd name="connsiteX29" fmla="*/ 25236 w 629743"/>
                  <a:gd name="connsiteY29" fmla="*/ 1499366 h 1563008"/>
                  <a:gd name="connsiteX30" fmla="*/ 24616 w 629743"/>
                  <a:gd name="connsiteY30" fmla="*/ 1315256 h 1563008"/>
                  <a:gd name="connsiteX31" fmla="*/ 20982 w 629743"/>
                  <a:gd name="connsiteY31" fmla="*/ 1102043 h 1563008"/>
                  <a:gd name="connsiteX32" fmla="*/ 17827 w 629743"/>
                  <a:gd name="connsiteY32" fmla="*/ 899536 h 1563008"/>
                  <a:gd name="connsiteX33" fmla="*/ 13742 w 629743"/>
                  <a:gd name="connsiteY33" fmla="*/ 672942 h 1563008"/>
                  <a:gd name="connsiteX34" fmla="*/ 10389 w 629743"/>
                  <a:gd name="connsiteY34" fmla="*/ 452573 h 1563008"/>
                  <a:gd name="connsiteX35" fmla="*/ 6783 w 629743"/>
                  <a:gd name="connsiteY35" fmla="*/ 271534 h 1563008"/>
                  <a:gd name="connsiteX36" fmla="*/ 3881 w 629743"/>
                  <a:gd name="connsiteY36" fmla="*/ 215611 h 1563008"/>
                  <a:gd name="connsiteX37" fmla="*/ 4445 w 629743"/>
                  <a:gd name="connsiteY37" fmla="*/ 204032 h 1563008"/>
                  <a:gd name="connsiteX38" fmla="*/ 4247 w 629743"/>
                  <a:gd name="connsiteY38" fmla="*/ 94186 h 1563008"/>
                  <a:gd name="connsiteX39" fmla="*/ 303 w 629743"/>
                  <a:gd name="connsiteY39" fmla="*/ 32064 h 1563008"/>
                  <a:gd name="connsiteX40" fmla="*/ 9572 w 629743"/>
                  <a:gd name="connsiteY40" fmla="*/ 15442 h 1563008"/>
                  <a:gd name="connsiteX41" fmla="*/ 19602 w 629743"/>
                  <a:gd name="connsiteY41" fmla="*/ 14259 h 1563008"/>
                  <a:gd name="connsiteX42" fmla="*/ 44507 w 629743"/>
                  <a:gd name="connsiteY42" fmla="*/ 11357 h 1563008"/>
                  <a:gd name="connsiteX43" fmla="*/ 112460 w 629743"/>
                  <a:gd name="connsiteY43" fmla="*/ 2624 h 1563008"/>
                  <a:gd name="connsiteX44" fmla="*/ 187907 w 629743"/>
                  <a:gd name="connsiteY44" fmla="*/ 3074 h 1563008"/>
                  <a:gd name="connsiteX45" fmla="*/ 199514 w 629743"/>
                  <a:gd name="connsiteY45" fmla="*/ 3328 h 1563008"/>
                  <a:gd name="connsiteX46" fmla="*/ 348859 w 629743"/>
                  <a:gd name="connsiteY46" fmla="*/ 3553 h 1563008"/>
                  <a:gd name="connsiteX47" fmla="*/ 546238 w 629743"/>
                  <a:gd name="connsiteY47" fmla="*/ 6991 h 1563008"/>
                  <a:gd name="connsiteX48" fmla="*/ 555028 w 629743"/>
                  <a:gd name="connsiteY48" fmla="*/ 8343 h 1563008"/>
                  <a:gd name="connsiteX49" fmla="*/ 568579 w 629743"/>
                  <a:gd name="connsiteY49" fmla="*/ 11526 h 1563008"/>
                  <a:gd name="connsiteX50" fmla="*/ 623685 w 629743"/>
                  <a:gd name="connsiteY50" fmla="*/ 11526 h 1563008"/>
                  <a:gd name="connsiteX51" fmla="*/ 628446 w 629743"/>
                  <a:gd name="connsiteY51" fmla="*/ 23246 h 1563008"/>
                  <a:gd name="connsiteX52" fmla="*/ 584469 w 629743"/>
                  <a:gd name="connsiteY52" fmla="*/ 42066 h 1563008"/>
                  <a:gd name="connsiteX53" fmla="*/ 573988 w 629743"/>
                  <a:gd name="connsiteY53" fmla="*/ 48320 h 1563008"/>
                  <a:gd name="connsiteX54" fmla="*/ 572213 w 629743"/>
                  <a:gd name="connsiteY54" fmla="*/ 59674 h 1563008"/>
                  <a:gd name="connsiteX55" fmla="*/ 572185 w 629743"/>
                  <a:gd name="connsiteY55" fmla="*/ 131149 h 1563008"/>
                  <a:gd name="connsiteX56" fmla="*/ 569171 w 629743"/>
                  <a:gd name="connsiteY56" fmla="*/ 142671 h 156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29743" h="1563008">
                    <a:moveTo>
                      <a:pt x="569171" y="142671"/>
                    </a:moveTo>
                    <a:cubicBezTo>
                      <a:pt x="543252" y="143967"/>
                      <a:pt x="517727" y="138502"/>
                      <a:pt x="491780" y="138868"/>
                    </a:cubicBezTo>
                    <a:cubicBezTo>
                      <a:pt x="470340" y="139150"/>
                      <a:pt x="449520" y="142446"/>
                      <a:pt x="428475" y="145545"/>
                    </a:cubicBezTo>
                    <a:cubicBezTo>
                      <a:pt x="418051" y="147066"/>
                      <a:pt x="407627" y="149066"/>
                      <a:pt x="397147" y="150419"/>
                    </a:cubicBezTo>
                    <a:cubicBezTo>
                      <a:pt x="376440" y="153123"/>
                      <a:pt x="355592" y="155067"/>
                      <a:pt x="335195" y="159913"/>
                    </a:cubicBezTo>
                    <a:cubicBezTo>
                      <a:pt x="334321" y="160110"/>
                      <a:pt x="333392" y="160448"/>
                      <a:pt x="332574" y="160307"/>
                    </a:cubicBezTo>
                    <a:cubicBezTo>
                      <a:pt x="320770" y="158307"/>
                      <a:pt x="316967" y="164167"/>
                      <a:pt x="318009" y="174929"/>
                    </a:cubicBezTo>
                    <a:cubicBezTo>
                      <a:pt x="315643" y="178282"/>
                      <a:pt x="312037" y="178704"/>
                      <a:pt x="308430" y="178676"/>
                    </a:cubicBezTo>
                    <a:cubicBezTo>
                      <a:pt x="293837" y="178564"/>
                      <a:pt x="279215" y="179493"/>
                      <a:pt x="264650" y="178113"/>
                    </a:cubicBezTo>
                    <a:cubicBezTo>
                      <a:pt x="264058" y="178056"/>
                      <a:pt x="263241" y="177465"/>
                      <a:pt x="262959" y="177690"/>
                    </a:cubicBezTo>
                    <a:cubicBezTo>
                      <a:pt x="253888" y="185832"/>
                      <a:pt x="242759" y="181043"/>
                      <a:pt x="232645" y="182508"/>
                    </a:cubicBezTo>
                    <a:cubicBezTo>
                      <a:pt x="228335" y="183128"/>
                      <a:pt x="226391" y="185438"/>
                      <a:pt x="226137" y="189579"/>
                    </a:cubicBezTo>
                    <a:cubicBezTo>
                      <a:pt x="225884" y="193749"/>
                      <a:pt x="225968" y="197918"/>
                      <a:pt x="225968" y="202088"/>
                    </a:cubicBezTo>
                    <a:cubicBezTo>
                      <a:pt x="225968" y="443248"/>
                      <a:pt x="225968" y="684408"/>
                      <a:pt x="225968" y="925568"/>
                    </a:cubicBezTo>
                    <a:cubicBezTo>
                      <a:pt x="225968" y="930048"/>
                      <a:pt x="226109" y="934527"/>
                      <a:pt x="225799" y="938978"/>
                    </a:cubicBezTo>
                    <a:cubicBezTo>
                      <a:pt x="225546" y="942500"/>
                      <a:pt x="224982" y="945965"/>
                      <a:pt x="219742" y="948670"/>
                    </a:cubicBezTo>
                    <a:cubicBezTo>
                      <a:pt x="219460" y="931175"/>
                      <a:pt x="219714" y="914806"/>
                      <a:pt x="219601" y="900438"/>
                    </a:cubicBezTo>
                    <a:cubicBezTo>
                      <a:pt x="221094" y="916356"/>
                      <a:pt x="216812" y="934414"/>
                      <a:pt x="221883" y="952248"/>
                    </a:cubicBezTo>
                    <a:cubicBezTo>
                      <a:pt x="222700" y="955121"/>
                      <a:pt x="222362" y="958164"/>
                      <a:pt x="222362" y="961151"/>
                    </a:cubicBezTo>
                    <a:cubicBezTo>
                      <a:pt x="222390" y="1150134"/>
                      <a:pt x="222390" y="1339118"/>
                      <a:pt x="222362" y="1528130"/>
                    </a:cubicBezTo>
                    <a:cubicBezTo>
                      <a:pt x="222362" y="1532272"/>
                      <a:pt x="222728" y="1536498"/>
                      <a:pt x="220953" y="1540470"/>
                    </a:cubicBezTo>
                    <a:cubicBezTo>
                      <a:pt x="218643" y="1544668"/>
                      <a:pt x="214812" y="1546950"/>
                      <a:pt x="210360" y="1547795"/>
                    </a:cubicBezTo>
                    <a:cubicBezTo>
                      <a:pt x="187709" y="1552077"/>
                      <a:pt x="165340" y="1557684"/>
                      <a:pt x="142745" y="1562163"/>
                    </a:cubicBezTo>
                    <a:cubicBezTo>
                      <a:pt x="136942" y="1563318"/>
                      <a:pt x="130941" y="1560445"/>
                      <a:pt x="125194" y="1563008"/>
                    </a:cubicBezTo>
                    <a:cubicBezTo>
                      <a:pt x="121390" y="1560445"/>
                      <a:pt x="116967" y="1560445"/>
                      <a:pt x="112657" y="1559599"/>
                    </a:cubicBezTo>
                    <a:cubicBezTo>
                      <a:pt x="94767" y="1556162"/>
                      <a:pt x="76511" y="1554725"/>
                      <a:pt x="58875" y="1549739"/>
                    </a:cubicBezTo>
                    <a:cubicBezTo>
                      <a:pt x="53015" y="1548077"/>
                      <a:pt x="46591" y="1547063"/>
                      <a:pt x="40900" y="1546640"/>
                    </a:cubicBezTo>
                    <a:cubicBezTo>
                      <a:pt x="31096" y="1545907"/>
                      <a:pt x="31998" y="1540695"/>
                      <a:pt x="31913" y="1534497"/>
                    </a:cubicBezTo>
                    <a:cubicBezTo>
                      <a:pt x="31885" y="1531962"/>
                      <a:pt x="32787" y="1529032"/>
                      <a:pt x="29913" y="1527229"/>
                    </a:cubicBezTo>
                    <a:cubicBezTo>
                      <a:pt x="25743" y="1518383"/>
                      <a:pt x="25236" y="1509001"/>
                      <a:pt x="25236" y="1499366"/>
                    </a:cubicBezTo>
                    <a:cubicBezTo>
                      <a:pt x="25405" y="1437977"/>
                      <a:pt x="27997" y="1376447"/>
                      <a:pt x="24616" y="1315256"/>
                    </a:cubicBezTo>
                    <a:cubicBezTo>
                      <a:pt x="20672" y="1244119"/>
                      <a:pt x="25687" y="1172898"/>
                      <a:pt x="20982" y="1102043"/>
                    </a:cubicBezTo>
                    <a:cubicBezTo>
                      <a:pt x="16503" y="1034456"/>
                      <a:pt x="21517" y="966926"/>
                      <a:pt x="17827" y="899536"/>
                    </a:cubicBezTo>
                    <a:cubicBezTo>
                      <a:pt x="13685" y="823977"/>
                      <a:pt x="17996" y="748276"/>
                      <a:pt x="13742" y="672942"/>
                    </a:cubicBezTo>
                    <a:cubicBezTo>
                      <a:pt x="9572" y="599382"/>
                      <a:pt x="15150" y="525851"/>
                      <a:pt x="10389" y="452573"/>
                    </a:cubicBezTo>
                    <a:cubicBezTo>
                      <a:pt x="6473" y="392142"/>
                      <a:pt x="9966" y="331768"/>
                      <a:pt x="6783" y="271534"/>
                    </a:cubicBezTo>
                    <a:cubicBezTo>
                      <a:pt x="5797" y="252940"/>
                      <a:pt x="4078" y="234290"/>
                      <a:pt x="3881" y="215611"/>
                    </a:cubicBezTo>
                    <a:cubicBezTo>
                      <a:pt x="3825" y="211723"/>
                      <a:pt x="3881" y="207863"/>
                      <a:pt x="4445" y="204032"/>
                    </a:cubicBezTo>
                    <a:cubicBezTo>
                      <a:pt x="3261" y="167407"/>
                      <a:pt x="3346" y="130782"/>
                      <a:pt x="4247" y="94186"/>
                    </a:cubicBezTo>
                    <a:cubicBezTo>
                      <a:pt x="4755" y="73225"/>
                      <a:pt x="-1415" y="52969"/>
                      <a:pt x="303" y="32064"/>
                    </a:cubicBezTo>
                    <a:cubicBezTo>
                      <a:pt x="895" y="24908"/>
                      <a:pt x="1627" y="18288"/>
                      <a:pt x="9572" y="15442"/>
                    </a:cubicBezTo>
                    <a:cubicBezTo>
                      <a:pt x="12868" y="14710"/>
                      <a:pt x="16165" y="13808"/>
                      <a:pt x="19602" y="14259"/>
                    </a:cubicBezTo>
                    <a:cubicBezTo>
                      <a:pt x="28194" y="15780"/>
                      <a:pt x="36590" y="15696"/>
                      <a:pt x="44507" y="11357"/>
                    </a:cubicBezTo>
                    <a:cubicBezTo>
                      <a:pt x="67383" y="10202"/>
                      <a:pt x="89921" y="5892"/>
                      <a:pt x="112460" y="2624"/>
                    </a:cubicBezTo>
                    <a:cubicBezTo>
                      <a:pt x="137900" y="-1095"/>
                      <a:pt x="162776" y="-785"/>
                      <a:pt x="187907" y="3074"/>
                    </a:cubicBezTo>
                    <a:cubicBezTo>
                      <a:pt x="191738" y="3666"/>
                      <a:pt x="195654" y="3328"/>
                      <a:pt x="199514" y="3328"/>
                    </a:cubicBezTo>
                    <a:cubicBezTo>
                      <a:pt x="249295" y="3328"/>
                      <a:pt x="299077" y="2483"/>
                      <a:pt x="348859" y="3553"/>
                    </a:cubicBezTo>
                    <a:cubicBezTo>
                      <a:pt x="414642" y="4962"/>
                      <a:pt x="480398" y="8286"/>
                      <a:pt x="546238" y="6991"/>
                    </a:cubicBezTo>
                    <a:cubicBezTo>
                      <a:pt x="549224" y="6934"/>
                      <a:pt x="552183" y="7244"/>
                      <a:pt x="555028" y="8343"/>
                    </a:cubicBezTo>
                    <a:cubicBezTo>
                      <a:pt x="559113" y="11188"/>
                      <a:pt x="563762" y="11526"/>
                      <a:pt x="568579" y="11526"/>
                    </a:cubicBezTo>
                    <a:cubicBezTo>
                      <a:pt x="586948" y="11442"/>
                      <a:pt x="605317" y="11442"/>
                      <a:pt x="623685" y="11526"/>
                    </a:cubicBezTo>
                    <a:cubicBezTo>
                      <a:pt x="627460" y="11555"/>
                      <a:pt x="632024" y="21669"/>
                      <a:pt x="628446" y="23246"/>
                    </a:cubicBezTo>
                    <a:cubicBezTo>
                      <a:pt x="613825" y="29642"/>
                      <a:pt x="599316" y="36234"/>
                      <a:pt x="584469" y="42066"/>
                    </a:cubicBezTo>
                    <a:cubicBezTo>
                      <a:pt x="580665" y="43559"/>
                      <a:pt x="576524" y="44630"/>
                      <a:pt x="573988" y="48320"/>
                    </a:cubicBezTo>
                    <a:cubicBezTo>
                      <a:pt x="571904" y="51898"/>
                      <a:pt x="572213" y="55814"/>
                      <a:pt x="572213" y="59674"/>
                    </a:cubicBezTo>
                    <a:cubicBezTo>
                      <a:pt x="572213" y="83508"/>
                      <a:pt x="572270" y="107314"/>
                      <a:pt x="572185" y="131149"/>
                    </a:cubicBezTo>
                    <a:cubicBezTo>
                      <a:pt x="572072" y="135093"/>
                      <a:pt x="573002" y="139516"/>
                      <a:pt x="569171" y="142671"/>
                    </a:cubicBezTo>
                    <a:close/>
                  </a:path>
                </a:pathLst>
              </a:custGeom>
              <a:solidFill>
                <a:srgbClr val="9C2689"/>
              </a:solidFill>
              <a:ln w="2811"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C000E71-5341-4BA5-8E4D-E937E13D21CB}"/>
                  </a:ext>
                </a:extLst>
              </p:cNvPr>
              <p:cNvSpPr/>
              <p:nvPr/>
            </p:nvSpPr>
            <p:spPr>
              <a:xfrm>
                <a:off x="10569416" y="3133761"/>
                <a:ext cx="262834" cy="2516787"/>
              </a:xfrm>
              <a:custGeom>
                <a:avLst/>
                <a:gdLst>
                  <a:gd name="connsiteX0" fmla="*/ 114744 w 139613"/>
                  <a:gd name="connsiteY0" fmla="*/ 5503 h 1336876"/>
                  <a:gd name="connsiteX1" fmla="*/ 115336 w 139613"/>
                  <a:gd name="connsiteY1" fmla="*/ 33197 h 1336876"/>
                  <a:gd name="connsiteX2" fmla="*/ 119393 w 139613"/>
                  <a:gd name="connsiteY2" fmla="*/ 226773 h 1336876"/>
                  <a:gd name="connsiteX3" fmla="*/ 123112 w 139613"/>
                  <a:gd name="connsiteY3" fmla="*/ 455988 h 1336876"/>
                  <a:gd name="connsiteX4" fmla="*/ 126464 w 139613"/>
                  <a:gd name="connsiteY4" fmla="*/ 656664 h 1336876"/>
                  <a:gd name="connsiteX5" fmla="*/ 130324 w 139613"/>
                  <a:gd name="connsiteY5" fmla="*/ 884977 h 1336876"/>
                  <a:gd name="connsiteX6" fmla="*/ 133733 w 139613"/>
                  <a:gd name="connsiteY6" fmla="*/ 1085709 h 1336876"/>
                  <a:gd name="connsiteX7" fmla="*/ 136832 w 139613"/>
                  <a:gd name="connsiteY7" fmla="*/ 1312388 h 1336876"/>
                  <a:gd name="connsiteX8" fmla="*/ 137311 w 139613"/>
                  <a:gd name="connsiteY8" fmla="*/ 1329151 h 1336876"/>
                  <a:gd name="connsiteX9" fmla="*/ 119646 w 139613"/>
                  <a:gd name="connsiteY9" fmla="*/ 1333856 h 1336876"/>
                  <a:gd name="connsiteX10" fmla="*/ 76429 w 139613"/>
                  <a:gd name="connsiteY10" fmla="*/ 1331574 h 1336876"/>
                  <a:gd name="connsiteX11" fmla="*/ 40988 w 139613"/>
                  <a:gd name="connsiteY11" fmla="*/ 1322418 h 1336876"/>
                  <a:gd name="connsiteX12" fmla="*/ 21408 w 139613"/>
                  <a:gd name="connsiteY12" fmla="*/ 1317910 h 1336876"/>
                  <a:gd name="connsiteX13" fmla="*/ 14364 w 139613"/>
                  <a:gd name="connsiteY13" fmla="*/ 1309261 h 1336876"/>
                  <a:gd name="connsiteX14" fmla="*/ 14477 w 139613"/>
                  <a:gd name="connsiteY14" fmla="*/ 1295879 h 1336876"/>
                  <a:gd name="connsiteX15" fmla="*/ 12618 w 139613"/>
                  <a:gd name="connsiteY15" fmla="*/ 1134307 h 1336876"/>
                  <a:gd name="connsiteX16" fmla="*/ 11406 w 139613"/>
                  <a:gd name="connsiteY16" fmla="*/ 1125630 h 1336876"/>
                  <a:gd name="connsiteX17" fmla="*/ 10786 w 139613"/>
                  <a:gd name="connsiteY17" fmla="*/ 1075369 h 1336876"/>
                  <a:gd name="connsiteX18" fmla="*/ 7490 w 139613"/>
                  <a:gd name="connsiteY18" fmla="*/ 1066438 h 1336876"/>
                  <a:gd name="connsiteX19" fmla="*/ 8025 w 139613"/>
                  <a:gd name="connsiteY19" fmla="*/ 1009614 h 1336876"/>
                  <a:gd name="connsiteX20" fmla="*/ 8392 w 139613"/>
                  <a:gd name="connsiteY20" fmla="*/ 925743 h 1336876"/>
                  <a:gd name="connsiteX21" fmla="*/ 7490 w 139613"/>
                  <a:gd name="connsiteY21" fmla="*/ 904360 h 1336876"/>
                  <a:gd name="connsiteX22" fmla="*/ 6504 w 139613"/>
                  <a:gd name="connsiteY22" fmla="*/ 901176 h 1336876"/>
                  <a:gd name="connsiteX23" fmla="*/ 6307 w 139613"/>
                  <a:gd name="connsiteY23" fmla="*/ 878215 h 1336876"/>
                  <a:gd name="connsiteX24" fmla="*/ 6307 w 139613"/>
                  <a:gd name="connsiteY24" fmla="*/ 850070 h 1336876"/>
                  <a:gd name="connsiteX25" fmla="*/ 6307 w 139613"/>
                  <a:gd name="connsiteY25" fmla="*/ 824969 h 1336876"/>
                  <a:gd name="connsiteX26" fmla="*/ 6251 w 139613"/>
                  <a:gd name="connsiteY26" fmla="*/ 796288 h 1336876"/>
                  <a:gd name="connsiteX27" fmla="*/ 6589 w 139613"/>
                  <a:gd name="connsiteY27" fmla="*/ 768792 h 1336876"/>
                  <a:gd name="connsiteX28" fmla="*/ 4757 w 139613"/>
                  <a:gd name="connsiteY28" fmla="*/ 719940 h 1336876"/>
                  <a:gd name="connsiteX29" fmla="*/ 4391 w 139613"/>
                  <a:gd name="connsiteY29" fmla="*/ 691232 h 1336876"/>
                  <a:gd name="connsiteX30" fmla="*/ 4110 w 139613"/>
                  <a:gd name="connsiteY30" fmla="*/ 679286 h 1336876"/>
                  <a:gd name="connsiteX31" fmla="*/ 3828 w 139613"/>
                  <a:gd name="connsiteY31" fmla="*/ 630406 h 1336876"/>
                  <a:gd name="connsiteX32" fmla="*/ 3912 w 139613"/>
                  <a:gd name="connsiteY32" fmla="*/ 607248 h 1336876"/>
                  <a:gd name="connsiteX33" fmla="*/ 7293 w 139613"/>
                  <a:gd name="connsiteY33" fmla="*/ 596599 h 1336876"/>
                  <a:gd name="connsiteX34" fmla="*/ 6983 w 139613"/>
                  <a:gd name="connsiteY34" fmla="*/ 450663 h 1336876"/>
                  <a:gd name="connsiteX35" fmla="*/ 6645 w 139613"/>
                  <a:gd name="connsiteY35" fmla="*/ 441761 h 1336876"/>
                  <a:gd name="connsiteX36" fmla="*/ 3095 w 139613"/>
                  <a:gd name="connsiteY36" fmla="*/ 335690 h 1336876"/>
                  <a:gd name="connsiteX37" fmla="*/ 475 w 139613"/>
                  <a:gd name="connsiteY37" fmla="*/ 204657 h 1336876"/>
                  <a:gd name="connsiteX38" fmla="*/ 278 w 139613"/>
                  <a:gd name="connsiteY38" fmla="*/ 38409 h 1336876"/>
                  <a:gd name="connsiteX39" fmla="*/ 14336 w 139613"/>
                  <a:gd name="connsiteY39" fmla="*/ 19054 h 1336876"/>
                  <a:gd name="connsiteX40" fmla="*/ 71386 w 139613"/>
                  <a:gd name="connsiteY40" fmla="*/ 1390 h 1336876"/>
                  <a:gd name="connsiteX41" fmla="*/ 85360 w 139613"/>
                  <a:gd name="connsiteY41" fmla="*/ 855 h 1336876"/>
                  <a:gd name="connsiteX42" fmla="*/ 103109 w 139613"/>
                  <a:gd name="connsiteY42" fmla="*/ 2010 h 1336876"/>
                  <a:gd name="connsiteX43" fmla="*/ 114744 w 139613"/>
                  <a:gd name="connsiteY43" fmla="*/ 5503 h 133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9613" h="1336876">
                    <a:moveTo>
                      <a:pt x="114744" y="5503"/>
                    </a:moveTo>
                    <a:cubicBezTo>
                      <a:pt x="114913" y="14744"/>
                      <a:pt x="114688" y="23985"/>
                      <a:pt x="115336" y="33197"/>
                    </a:cubicBezTo>
                    <a:cubicBezTo>
                      <a:pt x="119816" y="97685"/>
                      <a:pt x="115956" y="162370"/>
                      <a:pt x="119393" y="226773"/>
                    </a:cubicBezTo>
                    <a:cubicBezTo>
                      <a:pt x="123450" y="303206"/>
                      <a:pt x="119055" y="379696"/>
                      <a:pt x="123112" y="455988"/>
                    </a:cubicBezTo>
                    <a:cubicBezTo>
                      <a:pt x="126690" y="522899"/>
                      <a:pt x="122830" y="589894"/>
                      <a:pt x="126464" y="656664"/>
                    </a:cubicBezTo>
                    <a:cubicBezTo>
                      <a:pt x="130634" y="732787"/>
                      <a:pt x="126352" y="808966"/>
                      <a:pt x="130324" y="884977"/>
                    </a:cubicBezTo>
                    <a:cubicBezTo>
                      <a:pt x="133818" y="951916"/>
                      <a:pt x="130042" y="1018911"/>
                      <a:pt x="133733" y="1085709"/>
                    </a:cubicBezTo>
                    <a:cubicBezTo>
                      <a:pt x="137903" y="1161269"/>
                      <a:pt x="135057" y="1236856"/>
                      <a:pt x="136832" y="1312388"/>
                    </a:cubicBezTo>
                    <a:cubicBezTo>
                      <a:pt x="136973" y="1317938"/>
                      <a:pt x="142692" y="1323488"/>
                      <a:pt x="137311" y="1329151"/>
                    </a:cubicBezTo>
                    <a:cubicBezTo>
                      <a:pt x="130859" y="1328559"/>
                      <a:pt x="124802" y="1331574"/>
                      <a:pt x="119646" y="1333856"/>
                    </a:cubicBezTo>
                    <a:cubicBezTo>
                      <a:pt x="104405" y="1340561"/>
                      <a:pt x="90572" y="1334419"/>
                      <a:pt x="76429" y="1331574"/>
                    </a:cubicBezTo>
                    <a:cubicBezTo>
                      <a:pt x="64484" y="1329151"/>
                      <a:pt x="52933" y="1324897"/>
                      <a:pt x="40988" y="1322418"/>
                    </a:cubicBezTo>
                    <a:cubicBezTo>
                      <a:pt x="34452" y="1321065"/>
                      <a:pt x="28535" y="1317713"/>
                      <a:pt x="21408" y="1317910"/>
                    </a:cubicBezTo>
                    <a:cubicBezTo>
                      <a:pt x="17435" y="1318023"/>
                      <a:pt x="14083" y="1314445"/>
                      <a:pt x="14364" y="1309261"/>
                    </a:cubicBezTo>
                    <a:cubicBezTo>
                      <a:pt x="14590" y="1304809"/>
                      <a:pt x="14533" y="1300330"/>
                      <a:pt x="14477" y="1295879"/>
                    </a:cubicBezTo>
                    <a:cubicBezTo>
                      <a:pt x="13885" y="1242012"/>
                      <a:pt x="13266" y="1188174"/>
                      <a:pt x="12618" y="1134307"/>
                    </a:cubicBezTo>
                    <a:cubicBezTo>
                      <a:pt x="12589" y="1131377"/>
                      <a:pt x="13209" y="1128306"/>
                      <a:pt x="11406" y="1125630"/>
                    </a:cubicBezTo>
                    <a:cubicBezTo>
                      <a:pt x="11209" y="1108867"/>
                      <a:pt x="10984" y="1092104"/>
                      <a:pt x="10786" y="1075369"/>
                    </a:cubicBezTo>
                    <a:cubicBezTo>
                      <a:pt x="8448" y="1072862"/>
                      <a:pt x="7462" y="1069819"/>
                      <a:pt x="7490" y="1066438"/>
                    </a:cubicBezTo>
                    <a:cubicBezTo>
                      <a:pt x="7659" y="1047506"/>
                      <a:pt x="6730" y="1028546"/>
                      <a:pt x="8025" y="1009614"/>
                    </a:cubicBezTo>
                    <a:cubicBezTo>
                      <a:pt x="8025" y="981666"/>
                      <a:pt x="8702" y="953690"/>
                      <a:pt x="8392" y="925743"/>
                    </a:cubicBezTo>
                    <a:cubicBezTo>
                      <a:pt x="8307" y="918615"/>
                      <a:pt x="8871" y="911431"/>
                      <a:pt x="7490" y="904360"/>
                    </a:cubicBezTo>
                    <a:cubicBezTo>
                      <a:pt x="7124" y="903317"/>
                      <a:pt x="6814" y="902247"/>
                      <a:pt x="6504" y="901176"/>
                    </a:cubicBezTo>
                    <a:cubicBezTo>
                      <a:pt x="5152" y="893541"/>
                      <a:pt x="5687" y="885878"/>
                      <a:pt x="6307" y="878215"/>
                    </a:cubicBezTo>
                    <a:cubicBezTo>
                      <a:pt x="5236" y="868834"/>
                      <a:pt x="5434" y="859452"/>
                      <a:pt x="6307" y="850070"/>
                    </a:cubicBezTo>
                    <a:cubicBezTo>
                      <a:pt x="5293" y="841703"/>
                      <a:pt x="5462" y="833336"/>
                      <a:pt x="6307" y="824969"/>
                    </a:cubicBezTo>
                    <a:cubicBezTo>
                      <a:pt x="5124" y="815418"/>
                      <a:pt x="5715" y="805839"/>
                      <a:pt x="6251" y="796288"/>
                    </a:cubicBezTo>
                    <a:cubicBezTo>
                      <a:pt x="4870" y="787104"/>
                      <a:pt x="6222" y="777976"/>
                      <a:pt x="6589" y="768792"/>
                    </a:cubicBezTo>
                    <a:cubicBezTo>
                      <a:pt x="7237" y="752480"/>
                      <a:pt x="5969" y="736196"/>
                      <a:pt x="4757" y="719940"/>
                    </a:cubicBezTo>
                    <a:cubicBezTo>
                      <a:pt x="3123" y="710389"/>
                      <a:pt x="3997" y="700810"/>
                      <a:pt x="4391" y="691232"/>
                    </a:cubicBezTo>
                    <a:cubicBezTo>
                      <a:pt x="3659" y="687259"/>
                      <a:pt x="3828" y="683287"/>
                      <a:pt x="4110" y="679286"/>
                    </a:cubicBezTo>
                    <a:cubicBezTo>
                      <a:pt x="4391" y="662974"/>
                      <a:pt x="3546" y="646690"/>
                      <a:pt x="3828" y="630406"/>
                    </a:cubicBezTo>
                    <a:cubicBezTo>
                      <a:pt x="3969" y="622687"/>
                      <a:pt x="3799" y="614968"/>
                      <a:pt x="3912" y="607248"/>
                    </a:cubicBezTo>
                    <a:cubicBezTo>
                      <a:pt x="3969" y="603360"/>
                      <a:pt x="3969" y="599444"/>
                      <a:pt x="7293" y="596599"/>
                    </a:cubicBezTo>
                    <a:cubicBezTo>
                      <a:pt x="7180" y="547944"/>
                      <a:pt x="7096" y="499290"/>
                      <a:pt x="6983" y="450663"/>
                    </a:cubicBezTo>
                    <a:cubicBezTo>
                      <a:pt x="6335" y="447705"/>
                      <a:pt x="6532" y="444719"/>
                      <a:pt x="6645" y="441761"/>
                    </a:cubicBezTo>
                    <a:cubicBezTo>
                      <a:pt x="8307" y="406319"/>
                      <a:pt x="6786" y="370737"/>
                      <a:pt x="3095" y="335690"/>
                    </a:cubicBezTo>
                    <a:cubicBezTo>
                      <a:pt x="-1497" y="291909"/>
                      <a:pt x="1179" y="248325"/>
                      <a:pt x="475" y="204657"/>
                    </a:cubicBezTo>
                    <a:cubicBezTo>
                      <a:pt x="-426" y="149269"/>
                      <a:pt x="222" y="93825"/>
                      <a:pt x="278" y="38409"/>
                    </a:cubicBezTo>
                    <a:cubicBezTo>
                      <a:pt x="278" y="23844"/>
                      <a:pt x="757" y="23646"/>
                      <a:pt x="14336" y="19054"/>
                    </a:cubicBezTo>
                    <a:cubicBezTo>
                      <a:pt x="33212" y="12687"/>
                      <a:pt x="52173" y="6658"/>
                      <a:pt x="71386" y="1390"/>
                    </a:cubicBezTo>
                    <a:cubicBezTo>
                      <a:pt x="76148" y="94"/>
                      <a:pt x="80599" y="-695"/>
                      <a:pt x="85360" y="855"/>
                    </a:cubicBezTo>
                    <a:cubicBezTo>
                      <a:pt x="91164" y="2770"/>
                      <a:pt x="97193" y="1784"/>
                      <a:pt x="103109" y="2010"/>
                    </a:cubicBezTo>
                    <a:cubicBezTo>
                      <a:pt x="107391" y="2094"/>
                      <a:pt x="111561" y="2094"/>
                      <a:pt x="114744" y="5503"/>
                    </a:cubicBezTo>
                    <a:close/>
                  </a:path>
                </a:pathLst>
              </a:custGeom>
              <a:solidFill>
                <a:srgbClr val="ED1F32"/>
              </a:solidFill>
              <a:ln w="2811"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8FF4C71-8B8A-4CAD-A907-DB5612A5CF58}"/>
                  </a:ext>
                </a:extLst>
              </p:cNvPr>
              <p:cNvSpPr/>
              <p:nvPr/>
            </p:nvSpPr>
            <p:spPr>
              <a:xfrm>
                <a:off x="11845289" y="2787165"/>
                <a:ext cx="152437" cy="3134607"/>
              </a:xfrm>
              <a:custGeom>
                <a:avLst/>
                <a:gdLst>
                  <a:gd name="connsiteX0" fmla="*/ 733 w 80972"/>
                  <a:gd name="connsiteY0" fmla="*/ 30742 h 1665052"/>
                  <a:gd name="connsiteX1" fmla="*/ 66291 w 80972"/>
                  <a:gd name="connsiteY1" fmla="*/ 2119 h 1665052"/>
                  <a:gd name="connsiteX2" fmla="*/ 73616 w 80972"/>
                  <a:gd name="connsiteY2" fmla="*/ 5556 h 1665052"/>
                  <a:gd name="connsiteX3" fmla="*/ 78574 w 80972"/>
                  <a:gd name="connsiteY3" fmla="*/ 1357574 h 1665052"/>
                  <a:gd name="connsiteX4" fmla="*/ 80969 w 80972"/>
                  <a:gd name="connsiteY4" fmla="*/ 1655277 h 1665052"/>
                  <a:gd name="connsiteX5" fmla="*/ 70629 w 80972"/>
                  <a:gd name="connsiteY5" fmla="*/ 1664630 h 1665052"/>
                  <a:gd name="connsiteX6" fmla="*/ 20960 w 80972"/>
                  <a:gd name="connsiteY6" fmla="*/ 1658883 h 1665052"/>
                  <a:gd name="connsiteX7" fmla="*/ 13185 w 80972"/>
                  <a:gd name="connsiteY7" fmla="*/ 1649388 h 1665052"/>
                  <a:gd name="connsiteX8" fmla="*/ 12762 w 80972"/>
                  <a:gd name="connsiteY8" fmla="*/ 1613637 h 1665052"/>
                  <a:gd name="connsiteX9" fmla="*/ 12565 w 80972"/>
                  <a:gd name="connsiteY9" fmla="*/ 1513595 h 1665052"/>
                  <a:gd name="connsiteX10" fmla="*/ 0 w 80972"/>
                  <a:gd name="connsiteY10" fmla="*/ 34179 h 1665052"/>
                  <a:gd name="connsiteX11" fmla="*/ 733 w 80972"/>
                  <a:gd name="connsiteY11" fmla="*/ 30742 h 166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72" h="1665052">
                    <a:moveTo>
                      <a:pt x="733" y="30742"/>
                    </a:moveTo>
                    <a:cubicBezTo>
                      <a:pt x="22595" y="21192"/>
                      <a:pt x="44457" y="11669"/>
                      <a:pt x="66291" y="2119"/>
                    </a:cubicBezTo>
                    <a:cubicBezTo>
                      <a:pt x="71559" y="-2784"/>
                      <a:pt x="72883" y="1865"/>
                      <a:pt x="73616" y="5556"/>
                    </a:cubicBezTo>
                    <a:cubicBezTo>
                      <a:pt x="75081" y="12852"/>
                      <a:pt x="77306" y="1145685"/>
                      <a:pt x="78574" y="1357574"/>
                    </a:cubicBezTo>
                    <a:cubicBezTo>
                      <a:pt x="79166" y="1456798"/>
                      <a:pt x="80039" y="1556052"/>
                      <a:pt x="80969" y="1655277"/>
                    </a:cubicBezTo>
                    <a:cubicBezTo>
                      <a:pt x="81054" y="1663165"/>
                      <a:pt x="79870" y="1666264"/>
                      <a:pt x="70629" y="1664630"/>
                    </a:cubicBezTo>
                    <a:cubicBezTo>
                      <a:pt x="54261" y="1661700"/>
                      <a:pt x="37583" y="1660122"/>
                      <a:pt x="20960" y="1658883"/>
                    </a:cubicBezTo>
                    <a:cubicBezTo>
                      <a:pt x="13861" y="1658347"/>
                      <a:pt x="13016" y="1655502"/>
                      <a:pt x="13185" y="1649388"/>
                    </a:cubicBezTo>
                    <a:cubicBezTo>
                      <a:pt x="13551" y="1637500"/>
                      <a:pt x="12959" y="1625554"/>
                      <a:pt x="12762" y="1613637"/>
                    </a:cubicBezTo>
                    <a:cubicBezTo>
                      <a:pt x="12847" y="1580280"/>
                      <a:pt x="14932" y="1546783"/>
                      <a:pt x="12565" y="1513595"/>
                    </a:cubicBezTo>
                    <a:cubicBezTo>
                      <a:pt x="8114" y="1451164"/>
                      <a:pt x="0" y="64409"/>
                      <a:pt x="0" y="34179"/>
                    </a:cubicBezTo>
                    <a:cubicBezTo>
                      <a:pt x="28" y="32968"/>
                      <a:pt x="197" y="31841"/>
                      <a:pt x="733" y="30742"/>
                    </a:cubicBezTo>
                    <a:close/>
                  </a:path>
                </a:pathLst>
              </a:custGeom>
              <a:solidFill>
                <a:srgbClr val="BFB3B4"/>
              </a:solidFill>
              <a:ln w="281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0D683B6-D84B-40DD-AB07-2A5FD5CE02D7}"/>
                  </a:ext>
                </a:extLst>
              </p:cNvPr>
              <p:cNvSpPr/>
              <p:nvPr/>
            </p:nvSpPr>
            <p:spPr>
              <a:xfrm>
                <a:off x="10118423" y="2782080"/>
                <a:ext cx="674644" cy="1199881"/>
              </a:xfrm>
              <a:custGeom>
                <a:avLst/>
                <a:gdLst>
                  <a:gd name="connsiteX0" fmla="*/ 354304 w 358360"/>
                  <a:gd name="connsiteY0" fmla="*/ 192310 h 637357"/>
                  <a:gd name="connsiteX1" fmla="*/ 319792 w 358360"/>
                  <a:gd name="connsiteY1" fmla="*/ 190084 h 637357"/>
                  <a:gd name="connsiteX2" fmla="*/ 306184 w 358360"/>
                  <a:gd name="connsiteY2" fmla="*/ 192789 h 637357"/>
                  <a:gd name="connsiteX3" fmla="*/ 247979 w 358360"/>
                  <a:gd name="connsiteY3" fmla="*/ 210510 h 637357"/>
                  <a:gd name="connsiteX4" fmla="*/ 243387 w 358360"/>
                  <a:gd name="connsiteY4" fmla="*/ 216003 h 637357"/>
                  <a:gd name="connsiteX5" fmla="*/ 243331 w 358360"/>
                  <a:gd name="connsiteY5" fmla="*/ 224033 h 637357"/>
                  <a:gd name="connsiteX6" fmla="*/ 244711 w 358360"/>
                  <a:gd name="connsiteY6" fmla="*/ 501029 h 637357"/>
                  <a:gd name="connsiteX7" fmla="*/ 246852 w 358360"/>
                  <a:gd name="connsiteY7" fmla="*/ 627553 h 637357"/>
                  <a:gd name="connsiteX8" fmla="*/ 246514 w 358360"/>
                  <a:gd name="connsiteY8" fmla="*/ 637357 h 637357"/>
                  <a:gd name="connsiteX9" fmla="*/ 245500 w 358360"/>
                  <a:gd name="connsiteY9" fmla="*/ 583068 h 637357"/>
                  <a:gd name="connsiteX10" fmla="*/ 236034 w 358360"/>
                  <a:gd name="connsiteY10" fmla="*/ 541710 h 637357"/>
                  <a:gd name="connsiteX11" fmla="*/ 160756 w 358360"/>
                  <a:gd name="connsiteY11" fmla="*/ 327371 h 637357"/>
                  <a:gd name="connsiteX12" fmla="*/ 147177 w 358360"/>
                  <a:gd name="connsiteY12" fmla="*/ 320694 h 637357"/>
                  <a:gd name="connsiteX13" fmla="*/ 12792 w 358360"/>
                  <a:gd name="connsiteY13" fmla="*/ 368306 h 637357"/>
                  <a:gd name="connsiteX14" fmla="*/ 7608 w 358360"/>
                  <a:gd name="connsiteY14" fmla="*/ 369377 h 637357"/>
                  <a:gd name="connsiteX15" fmla="*/ 3636 w 358360"/>
                  <a:gd name="connsiteY15" fmla="*/ 355488 h 637357"/>
                  <a:gd name="connsiteX16" fmla="*/ 2988 w 358360"/>
                  <a:gd name="connsiteY16" fmla="*/ 241472 h 637357"/>
                  <a:gd name="connsiteX17" fmla="*/ 1 w 358360"/>
                  <a:gd name="connsiteY17" fmla="*/ 151854 h 637357"/>
                  <a:gd name="connsiteX18" fmla="*/ 3438 w 358360"/>
                  <a:gd name="connsiteY18" fmla="*/ 138443 h 637357"/>
                  <a:gd name="connsiteX19" fmla="*/ 2171 w 358360"/>
                  <a:gd name="connsiteY19" fmla="*/ 26794 h 637357"/>
                  <a:gd name="connsiteX20" fmla="*/ 19469 w 358360"/>
                  <a:gd name="connsiteY20" fmla="*/ 14004 h 637357"/>
                  <a:gd name="connsiteX21" fmla="*/ 85252 w 358360"/>
                  <a:gd name="connsiteY21" fmla="*/ 5552 h 637357"/>
                  <a:gd name="connsiteX22" fmla="*/ 134752 w 358360"/>
                  <a:gd name="connsiteY22" fmla="*/ 565 h 637357"/>
                  <a:gd name="connsiteX23" fmla="*/ 179125 w 358360"/>
                  <a:gd name="connsiteY23" fmla="*/ 2594 h 637357"/>
                  <a:gd name="connsiteX24" fmla="*/ 349092 w 358360"/>
                  <a:gd name="connsiteY24" fmla="*/ 3101 h 637357"/>
                  <a:gd name="connsiteX25" fmla="*/ 358361 w 358360"/>
                  <a:gd name="connsiteY25" fmla="*/ 6200 h 637357"/>
                  <a:gd name="connsiteX26" fmla="*/ 351205 w 358360"/>
                  <a:gd name="connsiteY26" fmla="*/ 19667 h 637357"/>
                  <a:gd name="connsiteX27" fmla="*/ 354445 w 358360"/>
                  <a:gd name="connsiteY27" fmla="*/ 183379 h 637357"/>
                  <a:gd name="connsiteX28" fmla="*/ 354304 w 358360"/>
                  <a:gd name="connsiteY28" fmla="*/ 192310 h 63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8360" h="637357">
                    <a:moveTo>
                      <a:pt x="354304" y="192310"/>
                    </a:moveTo>
                    <a:cubicBezTo>
                      <a:pt x="342866" y="191240"/>
                      <a:pt x="331287" y="193493"/>
                      <a:pt x="319792" y="190084"/>
                    </a:cubicBezTo>
                    <a:cubicBezTo>
                      <a:pt x="315848" y="188929"/>
                      <a:pt x="310608" y="191352"/>
                      <a:pt x="306184" y="192789"/>
                    </a:cubicBezTo>
                    <a:cubicBezTo>
                      <a:pt x="286886" y="199100"/>
                      <a:pt x="267672" y="205608"/>
                      <a:pt x="247979" y="210510"/>
                    </a:cubicBezTo>
                    <a:cubicBezTo>
                      <a:pt x="244711" y="211327"/>
                      <a:pt x="243472" y="213017"/>
                      <a:pt x="243387" y="216003"/>
                    </a:cubicBezTo>
                    <a:cubicBezTo>
                      <a:pt x="243303" y="218680"/>
                      <a:pt x="243331" y="221356"/>
                      <a:pt x="243331" y="224033"/>
                    </a:cubicBezTo>
                    <a:cubicBezTo>
                      <a:pt x="243584" y="316384"/>
                      <a:pt x="242485" y="408734"/>
                      <a:pt x="244711" y="501029"/>
                    </a:cubicBezTo>
                    <a:cubicBezTo>
                      <a:pt x="245725" y="543204"/>
                      <a:pt x="245754" y="585378"/>
                      <a:pt x="246852" y="627553"/>
                    </a:cubicBezTo>
                    <a:cubicBezTo>
                      <a:pt x="246937" y="630821"/>
                      <a:pt x="246655" y="634089"/>
                      <a:pt x="246514" y="637357"/>
                    </a:cubicBezTo>
                    <a:cubicBezTo>
                      <a:pt x="244260" y="619299"/>
                      <a:pt x="244937" y="601127"/>
                      <a:pt x="245500" y="583068"/>
                    </a:cubicBezTo>
                    <a:cubicBezTo>
                      <a:pt x="245951" y="568165"/>
                      <a:pt x="240711" y="555093"/>
                      <a:pt x="236034" y="541710"/>
                    </a:cubicBezTo>
                    <a:cubicBezTo>
                      <a:pt x="210988" y="470236"/>
                      <a:pt x="185633" y="398902"/>
                      <a:pt x="160756" y="327371"/>
                    </a:cubicBezTo>
                    <a:cubicBezTo>
                      <a:pt x="158051" y="319567"/>
                      <a:pt x="155600" y="317595"/>
                      <a:pt x="147177" y="320694"/>
                    </a:cubicBezTo>
                    <a:cubicBezTo>
                      <a:pt x="102551" y="337006"/>
                      <a:pt x="57643" y="352529"/>
                      <a:pt x="12792" y="368306"/>
                    </a:cubicBezTo>
                    <a:cubicBezTo>
                      <a:pt x="11158" y="368898"/>
                      <a:pt x="9355" y="369039"/>
                      <a:pt x="7608" y="369377"/>
                    </a:cubicBezTo>
                    <a:cubicBezTo>
                      <a:pt x="2650" y="365799"/>
                      <a:pt x="3664" y="360418"/>
                      <a:pt x="3636" y="355488"/>
                    </a:cubicBezTo>
                    <a:cubicBezTo>
                      <a:pt x="3523" y="317454"/>
                      <a:pt x="5411" y="279336"/>
                      <a:pt x="2988" y="241472"/>
                    </a:cubicBezTo>
                    <a:cubicBezTo>
                      <a:pt x="1100" y="211580"/>
                      <a:pt x="58" y="181773"/>
                      <a:pt x="1" y="151854"/>
                    </a:cubicBezTo>
                    <a:cubicBezTo>
                      <a:pt x="1" y="147093"/>
                      <a:pt x="-168" y="142275"/>
                      <a:pt x="3438" y="138443"/>
                    </a:cubicBezTo>
                    <a:cubicBezTo>
                      <a:pt x="3213" y="101227"/>
                      <a:pt x="4791" y="63982"/>
                      <a:pt x="2171" y="26794"/>
                    </a:cubicBezTo>
                    <a:cubicBezTo>
                      <a:pt x="1635" y="19075"/>
                      <a:pt x="6735" y="14314"/>
                      <a:pt x="19469" y="14004"/>
                    </a:cubicBezTo>
                    <a:cubicBezTo>
                      <a:pt x="41725" y="13440"/>
                      <a:pt x="63531" y="9045"/>
                      <a:pt x="85252" y="5552"/>
                    </a:cubicBezTo>
                    <a:cubicBezTo>
                      <a:pt x="101734" y="2904"/>
                      <a:pt x="118327" y="2875"/>
                      <a:pt x="134752" y="565"/>
                    </a:cubicBezTo>
                    <a:cubicBezTo>
                      <a:pt x="149261" y="-1463"/>
                      <a:pt x="164221" y="2622"/>
                      <a:pt x="179125" y="2594"/>
                    </a:cubicBezTo>
                    <a:cubicBezTo>
                      <a:pt x="235780" y="2509"/>
                      <a:pt x="292436" y="2847"/>
                      <a:pt x="349092" y="3101"/>
                    </a:cubicBezTo>
                    <a:cubicBezTo>
                      <a:pt x="352388" y="3129"/>
                      <a:pt x="356501" y="1495"/>
                      <a:pt x="358361" y="6200"/>
                    </a:cubicBezTo>
                    <a:cubicBezTo>
                      <a:pt x="351796" y="8482"/>
                      <a:pt x="350782" y="13497"/>
                      <a:pt x="351205" y="19667"/>
                    </a:cubicBezTo>
                    <a:cubicBezTo>
                      <a:pt x="355121" y="74181"/>
                      <a:pt x="354276" y="128780"/>
                      <a:pt x="354445" y="183379"/>
                    </a:cubicBezTo>
                    <a:cubicBezTo>
                      <a:pt x="354557" y="186366"/>
                      <a:pt x="354388" y="189324"/>
                      <a:pt x="354304" y="192310"/>
                    </a:cubicBezTo>
                    <a:close/>
                  </a:path>
                </a:pathLst>
              </a:custGeom>
              <a:solidFill>
                <a:srgbClr val="5A4958"/>
              </a:solidFill>
              <a:ln w="281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FE979FBE-C11E-4F4E-8878-8FD1CC7E1054}"/>
                  </a:ext>
                </a:extLst>
              </p:cNvPr>
              <p:cNvSpPr/>
              <p:nvPr/>
            </p:nvSpPr>
            <p:spPr>
              <a:xfrm>
                <a:off x="10063796" y="3042687"/>
                <a:ext cx="68950" cy="458431"/>
              </a:xfrm>
              <a:custGeom>
                <a:avLst/>
                <a:gdLst>
                  <a:gd name="connsiteX0" fmla="*/ 32484 w 36625"/>
                  <a:gd name="connsiteY0" fmla="*/ 14 h 243511"/>
                  <a:gd name="connsiteX1" fmla="*/ 33329 w 36625"/>
                  <a:gd name="connsiteY1" fmla="*/ 69713 h 243511"/>
                  <a:gd name="connsiteX2" fmla="*/ 36625 w 36625"/>
                  <a:gd name="connsiteY2" fmla="*/ 230975 h 243511"/>
                  <a:gd name="connsiteX3" fmla="*/ 564 w 36625"/>
                  <a:gd name="connsiteY3" fmla="*/ 243512 h 243511"/>
                  <a:gd name="connsiteX4" fmla="*/ 0 w 36625"/>
                  <a:gd name="connsiteY4" fmla="*/ 18185 h 243511"/>
                  <a:gd name="connsiteX5" fmla="*/ 8509 w 36625"/>
                  <a:gd name="connsiteY5" fmla="*/ 5310 h 243511"/>
                  <a:gd name="connsiteX6" fmla="*/ 32484 w 36625"/>
                  <a:gd name="connsiteY6" fmla="*/ 14 h 24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5" h="243511">
                    <a:moveTo>
                      <a:pt x="32484" y="14"/>
                    </a:moveTo>
                    <a:cubicBezTo>
                      <a:pt x="32653" y="23256"/>
                      <a:pt x="31131" y="46668"/>
                      <a:pt x="33329" y="69713"/>
                    </a:cubicBezTo>
                    <a:cubicBezTo>
                      <a:pt x="38485" y="123439"/>
                      <a:pt x="34512" y="177249"/>
                      <a:pt x="36625" y="230975"/>
                    </a:cubicBezTo>
                    <a:cubicBezTo>
                      <a:pt x="24933" y="236102"/>
                      <a:pt x="13044" y="240695"/>
                      <a:pt x="564" y="243512"/>
                    </a:cubicBezTo>
                    <a:cubicBezTo>
                      <a:pt x="451" y="168403"/>
                      <a:pt x="451" y="93294"/>
                      <a:pt x="0" y="18185"/>
                    </a:cubicBezTo>
                    <a:cubicBezTo>
                      <a:pt x="-28" y="11085"/>
                      <a:pt x="2001" y="6437"/>
                      <a:pt x="8509" y="5310"/>
                    </a:cubicBezTo>
                    <a:cubicBezTo>
                      <a:pt x="16622" y="3930"/>
                      <a:pt x="24088" y="-268"/>
                      <a:pt x="32484" y="14"/>
                    </a:cubicBezTo>
                    <a:close/>
                  </a:path>
                </a:pathLst>
              </a:custGeom>
              <a:solidFill>
                <a:srgbClr val="506B31"/>
              </a:solidFill>
              <a:ln w="2811"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D5FD2C-E85C-4838-ABC2-1F051F982066}"/>
                  </a:ext>
                </a:extLst>
              </p:cNvPr>
              <p:cNvSpPr/>
              <p:nvPr/>
            </p:nvSpPr>
            <p:spPr>
              <a:xfrm>
                <a:off x="11182581" y="3089578"/>
                <a:ext cx="209105" cy="2657539"/>
              </a:xfrm>
              <a:custGeom>
                <a:avLst/>
                <a:gdLst>
                  <a:gd name="connsiteX0" fmla="*/ 111030 w 111073"/>
                  <a:gd name="connsiteY0" fmla="*/ 1411642 h 1411641"/>
                  <a:gd name="connsiteX1" fmla="*/ 44119 w 111073"/>
                  <a:gd name="connsiteY1" fmla="*/ 1398992 h 1411641"/>
                  <a:gd name="connsiteX2" fmla="*/ 6818 w 111073"/>
                  <a:gd name="connsiteY2" fmla="*/ 1391667 h 1411641"/>
                  <a:gd name="connsiteX3" fmla="*/ 85 w 111073"/>
                  <a:gd name="connsiteY3" fmla="*/ 1383272 h 1411641"/>
                  <a:gd name="connsiteX4" fmla="*/ 0 w 111073"/>
                  <a:gd name="connsiteY4" fmla="*/ 1367269 h 1411641"/>
                  <a:gd name="connsiteX5" fmla="*/ 451 w 111073"/>
                  <a:gd name="connsiteY5" fmla="*/ 1135688 h 1411641"/>
                  <a:gd name="connsiteX6" fmla="*/ 1211 w 111073"/>
                  <a:gd name="connsiteY6" fmla="*/ 722561 h 1411641"/>
                  <a:gd name="connsiteX7" fmla="*/ 2085 w 111073"/>
                  <a:gd name="connsiteY7" fmla="*/ 717208 h 1411641"/>
                  <a:gd name="connsiteX8" fmla="*/ 2085 w 111073"/>
                  <a:gd name="connsiteY8" fmla="*/ 770708 h 1411641"/>
                  <a:gd name="connsiteX9" fmla="*/ 3465 w 111073"/>
                  <a:gd name="connsiteY9" fmla="*/ 770708 h 1411641"/>
                  <a:gd name="connsiteX10" fmla="*/ 3465 w 111073"/>
                  <a:gd name="connsiteY10" fmla="*/ 652128 h 1411641"/>
                  <a:gd name="connsiteX11" fmla="*/ 4029 w 111073"/>
                  <a:gd name="connsiteY11" fmla="*/ 13674 h 1411641"/>
                  <a:gd name="connsiteX12" fmla="*/ 13974 w 111073"/>
                  <a:gd name="connsiteY12" fmla="*/ 3757 h 1411641"/>
                  <a:gd name="connsiteX13" fmla="*/ 99704 w 111073"/>
                  <a:gd name="connsiteY13" fmla="*/ 292 h 1411641"/>
                  <a:gd name="connsiteX14" fmla="*/ 100465 w 111073"/>
                  <a:gd name="connsiteY14" fmla="*/ 10913 h 1411641"/>
                  <a:gd name="connsiteX15" fmla="*/ 101197 w 111073"/>
                  <a:gd name="connsiteY15" fmla="*/ 165582 h 1411641"/>
                  <a:gd name="connsiteX16" fmla="*/ 102916 w 111073"/>
                  <a:gd name="connsiteY16" fmla="*/ 365807 h 1411641"/>
                  <a:gd name="connsiteX17" fmla="*/ 104719 w 111073"/>
                  <a:gd name="connsiteY17" fmla="*/ 623251 h 1411641"/>
                  <a:gd name="connsiteX18" fmla="*/ 106522 w 111073"/>
                  <a:gd name="connsiteY18" fmla="*/ 819898 h 1411641"/>
                  <a:gd name="connsiteX19" fmla="*/ 108353 w 111073"/>
                  <a:gd name="connsiteY19" fmla="*/ 1067510 h 1411641"/>
                  <a:gd name="connsiteX20" fmla="*/ 110156 w 111073"/>
                  <a:gd name="connsiteY20" fmla="*/ 1264157 h 1411641"/>
                  <a:gd name="connsiteX21" fmla="*/ 111030 w 111073"/>
                  <a:gd name="connsiteY21" fmla="*/ 1411642 h 14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073" h="1411641">
                    <a:moveTo>
                      <a:pt x="111030" y="1411642"/>
                    </a:moveTo>
                    <a:cubicBezTo>
                      <a:pt x="88716" y="1407472"/>
                      <a:pt x="66319" y="1403641"/>
                      <a:pt x="44119" y="1398992"/>
                    </a:cubicBezTo>
                    <a:cubicBezTo>
                      <a:pt x="31695" y="1396400"/>
                      <a:pt x="19355" y="1393498"/>
                      <a:pt x="6818" y="1391667"/>
                    </a:cubicBezTo>
                    <a:cubicBezTo>
                      <a:pt x="1916" y="1390963"/>
                      <a:pt x="-282" y="1388484"/>
                      <a:pt x="85" y="1383272"/>
                    </a:cubicBezTo>
                    <a:cubicBezTo>
                      <a:pt x="451" y="1377975"/>
                      <a:pt x="56" y="1372622"/>
                      <a:pt x="0" y="1367269"/>
                    </a:cubicBezTo>
                    <a:cubicBezTo>
                      <a:pt x="141" y="1290076"/>
                      <a:pt x="310" y="1212882"/>
                      <a:pt x="451" y="1135688"/>
                    </a:cubicBezTo>
                    <a:cubicBezTo>
                      <a:pt x="704" y="997979"/>
                      <a:pt x="958" y="860270"/>
                      <a:pt x="1211" y="722561"/>
                    </a:cubicBezTo>
                    <a:cubicBezTo>
                      <a:pt x="1211" y="720786"/>
                      <a:pt x="1211" y="719011"/>
                      <a:pt x="2085" y="717208"/>
                    </a:cubicBezTo>
                    <a:cubicBezTo>
                      <a:pt x="2085" y="735041"/>
                      <a:pt x="2085" y="752875"/>
                      <a:pt x="2085" y="770708"/>
                    </a:cubicBezTo>
                    <a:cubicBezTo>
                      <a:pt x="2536" y="770708"/>
                      <a:pt x="3015" y="770708"/>
                      <a:pt x="3465" y="770708"/>
                    </a:cubicBezTo>
                    <a:cubicBezTo>
                      <a:pt x="3465" y="731181"/>
                      <a:pt x="3437" y="691655"/>
                      <a:pt x="3465" y="652128"/>
                    </a:cubicBezTo>
                    <a:cubicBezTo>
                      <a:pt x="3719" y="439310"/>
                      <a:pt x="4029" y="226492"/>
                      <a:pt x="4029" y="13674"/>
                    </a:cubicBezTo>
                    <a:cubicBezTo>
                      <a:pt x="4029" y="5532"/>
                      <a:pt x="6452" y="3870"/>
                      <a:pt x="13974" y="3757"/>
                    </a:cubicBezTo>
                    <a:cubicBezTo>
                      <a:pt x="42569" y="3334"/>
                      <a:pt x="71024" y="-1173"/>
                      <a:pt x="99704" y="292"/>
                    </a:cubicBezTo>
                    <a:cubicBezTo>
                      <a:pt x="99957" y="3842"/>
                      <a:pt x="100465" y="7363"/>
                      <a:pt x="100465" y="10913"/>
                    </a:cubicBezTo>
                    <a:cubicBezTo>
                      <a:pt x="100662" y="62469"/>
                      <a:pt x="99986" y="114054"/>
                      <a:pt x="101197" y="165582"/>
                    </a:cubicBezTo>
                    <a:cubicBezTo>
                      <a:pt x="102747" y="232324"/>
                      <a:pt x="101310" y="299094"/>
                      <a:pt x="102916" y="365807"/>
                    </a:cubicBezTo>
                    <a:cubicBezTo>
                      <a:pt x="105000" y="451622"/>
                      <a:pt x="103000" y="537465"/>
                      <a:pt x="104719" y="623251"/>
                    </a:cubicBezTo>
                    <a:cubicBezTo>
                      <a:pt x="106015" y="688809"/>
                      <a:pt x="104972" y="754368"/>
                      <a:pt x="106522" y="819898"/>
                    </a:cubicBezTo>
                    <a:cubicBezTo>
                      <a:pt x="108494" y="902445"/>
                      <a:pt x="106465" y="984991"/>
                      <a:pt x="108353" y="1067510"/>
                    </a:cubicBezTo>
                    <a:cubicBezTo>
                      <a:pt x="109846" y="1133068"/>
                      <a:pt x="108607" y="1198626"/>
                      <a:pt x="110156" y="1264157"/>
                    </a:cubicBezTo>
                    <a:cubicBezTo>
                      <a:pt x="111255" y="1313318"/>
                      <a:pt x="111086" y="1362480"/>
                      <a:pt x="111030" y="1411642"/>
                    </a:cubicBezTo>
                    <a:close/>
                  </a:path>
                </a:pathLst>
              </a:custGeom>
              <a:solidFill>
                <a:srgbClr val="589C43"/>
              </a:solidFill>
              <a:ln w="2811"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8B0DB991-8D65-408F-8952-1AC4677E5B23}"/>
                  </a:ext>
                </a:extLst>
              </p:cNvPr>
              <p:cNvSpPr/>
              <p:nvPr/>
            </p:nvSpPr>
            <p:spPr>
              <a:xfrm>
                <a:off x="11843115" y="2845039"/>
                <a:ext cx="4296" cy="184996"/>
              </a:xfrm>
              <a:custGeom>
                <a:avLst/>
                <a:gdLst>
                  <a:gd name="connsiteX0" fmla="*/ 1888 w 2282"/>
                  <a:gd name="connsiteY0" fmla="*/ 0 h 98267"/>
                  <a:gd name="connsiteX1" fmla="*/ 2282 w 2282"/>
                  <a:gd name="connsiteY1" fmla="*/ 98267 h 98267"/>
                  <a:gd name="connsiteX2" fmla="*/ 0 w 2282"/>
                  <a:gd name="connsiteY2" fmla="*/ 97929 h 98267"/>
                  <a:gd name="connsiteX3" fmla="*/ 338 w 2282"/>
                  <a:gd name="connsiteY3" fmla="*/ 2000 h 98267"/>
                  <a:gd name="connsiteX4" fmla="*/ 648 w 2282"/>
                  <a:gd name="connsiteY4" fmla="*/ 282 h 98267"/>
                  <a:gd name="connsiteX5" fmla="*/ 1888 w 2282"/>
                  <a:gd name="connsiteY5" fmla="*/ 0 h 9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2" h="98267">
                    <a:moveTo>
                      <a:pt x="1888" y="0"/>
                    </a:moveTo>
                    <a:cubicBezTo>
                      <a:pt x="2028" y="32765"/>
                      <a:pt x="2141" y="65502"/>
                      <a:pt x="2282" y="98267"/>
                    </a:cubicBezTo>
                    <a:cubicBezTo>
                      <a:pt x="1521" y="98154"/>
                      <a:pt x="761" y="98042"/>
                      <a:pt x="0" y="97929"/>
                    </a:cubicBezTo>
                    <a:cubicBezTo>
                      <a:pt x="113" y="65953"/>
                      <a:pt x="226" y="33977"/>
                      <a:pt x="338" y="2000"/>
                    </a:cubicBezTo>
                    <a:cubicBezTo>
                      <a:pt x="338" y="1409"/>
                      <a:pt x="394" y="789"/>
                      <a:pt x="648" y="282"/>
                    </a:cubicBezTo>
                    <a:cubicBezTo>
                      <a:pt x="789" y="28"/>
                      <a:pt x="1465" y="85"/>
                      <a:pt x="1888" y="0"/>
                    </a:cubicBezTo>
                    <a:close/>
                  </a:path>
                </a:pathLst>
              </a:custGeom>
              <a:solidFill>
                <a:srgbClr val="752A67"/>
              </a:solidFill>
              <a:ln w="281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898D8D4-B059-4AB0-A41D-E1542F485535}"/>
                  </a:ext>
                </a:extLst>
              </p:cNvPr>
              <p:cNvSpPr/>
              <p:nvPr/>
            </p:nvSpPr>
            <p:spPr>
              <a:xfrm>
                <a:off x="10808981" y="2787602"/>
                <a:ext cx="43597" cy="6634"/>
              </a:xfrm>
              <a:custGeom>
                <a:avLst/>
                <a:gdLst>
                  <a:gd name="connsiteX0" fmla="*/ 0 w 23158"/>
                  <a:gd name="connsiteY0" fmla="*/ 3154 h 3524"/>
                  <a:gd name="connsiteX1" fmla="*/ 23158 w 23158"/>
                  <a:gd name="connsiteY1" fmla="*/ 365 h 3524"/>
                  <a:gd name="connsiteX2" fmla="*/ 0 w 23158"/>
                  <a:gd name="connsiteY2" fmla="*/ 3154 h 3524"/>
                </a:gdLst>
                <a:ahLst/>
                <a:cxnLst>
                  <a:cxn ang="0">
                    <a:pos x="connsiteX0" y="connsiteY0"/>
                  </a:cxn>
                  <a:cxn ang="0">
                    <a:pos x="connsiteX1" y="connsiteY1"/>
                  </a:cxn>
                  <a:cxn ang="0">
                    <a:pos x="connsiteX2" y="connsiteY2"/>
                  </a:cxn>
                </a:cxnLst>
                <a:rect l="l" t="t" r="r" b="b"/>
                <a:pathLst>
                  <a:path w="23158" h="3524">
                    <a:moveTo>
                      <a:pt x="0" y="3154"/>
                    </a:moveTo>
                    <a:cubicBezTo>
                      <a:pt x="7494" y="336"/>
                      <a:pt x="15213" y="-593"/>
                      <a:pt x="23158" y="365"/>
                    </a:cubicBezTo>
                    <a:cubicBezTo>
                      <a:pt x="15918" y="5379"/>
                      <a:pt x="7776" y="2844"/>
                      <a:pt x="0" y="3154"/>
                    </a:cubicBezTo>
                    <a:close/>
                  </a:path>
                </a:pathLst>
              </a:custGeom>
              <a:solidFill>
                <a:srgbClr val="5A4958"/>
              </a:solidFill>
              <a:ln w="2811" cap="flat">
                <a:noFill/>
                <a:prstDash val="solid"/>
                <a:miter/>
              </a:ln>
            </p:spPr>
            <p:txBody>
              <a:bodyPr rtlCol="0" anchor="ctr"/>
              <a:lstStyle/>
              <a:p>
                <a:endParaRPr lang="en-US"/>
              </a:p>
            </p:txBody>
          </p:sp>
          <p:sp>
            <p:nvSpPr>
              <p:cNvPr id="72" name="Rectangle 71">
                <a:extLst>
                  <a:ext uri="{FF2B5EF4-FFF2-40B4-BE49-F238E27FC236}">
                    <a16:creationId xmlns:a16="http://schemas.microsoft.com/office/drawing/2014/main" id="{ECF9A577-D93E-4AFC-8A68-E8E6BB9504F3}"/>
                  </a:ext>
                </a:extLst>
              </p:cNvPr>
              <p:cNvSpPr/>
              <p:nvPr/>
            </p:nvSpPr>
            <p:spPr>
              <a:xfrm>
                <a:off x="11734447" y="0"/>
                <a:ext cx="247531" cy="2416804"/>
              </a:xfrm>
              <a:prstGeom prst="rect">
                <a:avLst/>
              </a:prstGeom>
              <a:solidFill>
                <a:srgbClr val="9C2689"/>
              </a:solidFill>
              <a:ln w="2811" cap="flat">
                <a:noFill/>
                <a:prstDash val="solid"/>
                <a:miter/>
              </a:ln>
            </p:spPr>
            <p:txBody>
              <a:bodyPr rtlCol="0" anchor="ctr"/>
              <a:lstStyle/>
              <a:p>
                <a:endParaRPr lang="en-US">
                  <a:solidFill>
                    <a:schemeClr val="tx1"/>
                  </a:solidFill>
                </a:endParaRPr>
              </a:p>
            </p:txBody>
          </p:sp>
          <p:sp>
            <p:nvSpPr>
              <p:cNvPr id="77" name="Rectangle 76">
                <a:extLst>
                  <a:ext uri="{FF2B5EF4-FFF2-40B4-BE49-F238E27FC236}">
                    <a16:creationId xmlns:a16="http://schemas.microsoft.com/office/drawing/2014/main" id="{C2378EAA-8E9E-4149-A315-8B90E62F0F8D}"/>
                  </a:ext>
                </a:extLst>
              </p:cNvPr>
              <p:cNvSpPr/>
              <p:nvPr/>
            </p:nvSpPr>
            <p:spPr>
              <a:xfrm>
                <a:off x="10192910" y="169933"/>
                <a:ext cx="659668" cy="2227073"/>
              </a:xfrm>
              <a:prstGeom prst="rect">
                <a:avLst/>
              </a:prstGeom>
              <a:solidFill>
                <a:srgbClr val="CAC45D"/>
              </a:solidFill>
              <a:ln w="2811" cap="flat">
                <a:noFill/>
                <a:prstDash val="solid"/>
                <a:miter/>
              </a:ln>
            </p:spPr>
            <p:txBody>
              <a:bodyPr rtlCol="0" anchor="ctr"/>
              <a:lstStyle/>
              <a:p>
                <a:endParaRPr lang="en-US">
                  <a:solidFill>
                    <a:schemeClr val="tx1"/>
                  </a:solidFill>
                </a:endParaRPr>
              </a:p>
            </p:txBody>
          </p:sp>
          <p:sp>
            <p:nvSpPr>
              <p:cNvPr id="78" name="Freeform: Shape 77">
                <a:extLst>
                  <a:ext uri="{FF2B5EF4-FFF2-40B4-BE49-F238E27FC236}">
                    <a16:creationId xmlns:a16="http://schemas.microsoft.com/office/drawing/2014/main" id="{D9FDA037-9FD4-4503-900B-8CA2FE44F081}"/>
                  </a:ext>
                </a:extLst>
              </p:cNvPr>
              <p:cNvSpPr/>
              <p:nvPr/>
            </p:nvSpPr>
            <p:spPr>
              <a:xfrm>
                <a:off x="11210233" y="15629"/>
                <a:ext cx="512661" cy="2416805"/>
              </a:xfrm>
              <a:custGeom>
                <a:avLst/>
                <a:gdLst>
                  <a:gd name="connsiteX0" fmla="*/ 267926 w 272317"/>
                  <a:gd name="connsiteY0" fmla="*/ 1492293 h 1512846"/>
                  <a:gd name="connsiteX1" fmla="*/ 266883 w 272317"/>
                  <a:gd name="connsiteY1" fmla="*/ 1492744 h 1512846"/>
                  <a:gd name="connsiteX2" fmla="*/ 256544 w 272317"/>
                  <a:gd name="connsiteY2" fmla="*/ 1497506 h 1512846"/>
                  <a:gd name="connsiteX3" fmla="*/ 191436 w 272317"/>
                  <a:gd name="connsiteY3" fmla="*/ 1508437 h 1512846"/>
                  <a:gd name="connsiteX4" fmla="*/ 172053 w 272317"/>
                  <a:gd name="connsiteY4" fmla="*/ 1508747 h 1512846"/>
                  <a:gd name="connsiteX5" fmla="*/ 161516 w 272317"/>
                  <a:gd name="connsiteY5" fmla="*/ 1510240 h 1512846"/>
                  <a:gd name="connsiteX6" fmla="*/ 98296 w 272317"/>
                  <a:gd name="connsiteY6" fmla="*/ 1502154 h 1512846"/>
                  <a:gd name="connsiteX7" fmla="*/ 21779 w 272317"/>
                  <a:gd name="connsiteY7" fmla="*/ 1481419 h 1512846"/>
                  <a:gd name="connsiteX8" fmla="*/ 14172 w 272317"/>
                  <a:gd name="connsiteY8" fmla="*/ 1472601 h 1512846"/>
                  <a:gd name="connsiteX9" fmla="*/ 11467 w 272317"/>
                  <a:gd name="connsiteY9" fmla="*/ 1450541 h 1512846"/>
                  <a:gd name="connsiteX10" fmla="*/ 10763 w 272317"/>
                  <a:gd name="connsiteY10" fmla="*/ 1432708 h 1512846"/>
                  <a:gd name="connsiteX11" fmla="*/ 8369 w 272317"/>
                  <a:gd name="connsiteY11" fmla="*/ 1129793 h 1512846"/>
                  <a:gd name="connsiteX12" fmla="*/ 6847 w 272317"/>
                  <a:gd name="connsiteY12" fmla="*/ 883195 h 1512846"/>
                  <a:gd name="connsiteX13" fmla="*/ 5072 w 272317"/>
                  <a:gd name="connsiteY13" fmla="*/ 692014 h 1512846"/>
                  <a:gd name="connsiteX14" fmla="*/ 3748 w 272317"/>
                  <a:gd name="connsiteY14" fmla="*/ 507960 h 1512846"/>
                  <a:gd name="connsiteX15" fmla="*/ 1213 w 272317"/>
                  <a:gd name="connsiteY15" fmla="*/ 225611 h 1512846"/>
                  <a:gd name="connsiteX16" fmla="*/ 57 w 272317"/>
                  <a:gd name="connsiteY16" fmla="*/ 53193 h 1512846"/>
                  <a:gd name="connsiteX17" fmla="*/ 565 w 272317"/>
                  <a:gd name="connsiteY17" fmla="*/ 40713 h 1512846"/>
                  <a:gd name="connsiteX18" fmla="*/ 15609 w 272317"/>
                  <a:gd name="connsiteY18" fmla="*/ 21499 h 1512846"/>
                  <a:gd name="connsiteX19" fmla="*/ 89281 w 272317"/>
                  <a:gd name="connsiteY19" fmla="*/ 10455 h 1512846"/>
                  <a:gd name="connsiteX20" fmla="*/ 142669 w 272317"/>
                  <a:gd name="connsiteY20" fmla="*/ 1580 h 1512846"/>
                  <a:gd name="connsiteX21" fmla="*/ 155966 w 272317"/>
                  <a:gd name="connsiteY21" fmla="*/ 341 h 1512846"/>
                  <a:gd name="connsiteX22" fmla="*/ 205917 w 272317"/>
                  <a:gd name="connsiteY22" fmla="*/ 623 h 1512846"/>
                  <a:gd name="connsiteX23" fmla="*/ 254515 w 272317"/>
                  <a:gd name="connsiteY23" fmla="*/ 5158 h 1512846"/>
                  <a:gd name="connsiteX24" fmla="*/ 257727 w 272317"/>
                  <a:gd name="connsiteY24" fmla="*/ 6539 h 1512846"/>
                  <a:gd name="connsiteX25" fmla="*/ 261502 w 272317"/>
                  <a:gd name="connsiteY25" fmla="*/ 21611 h 1512846"/>
                  <a:gd name="connsiteX26" fmla="*/ 261530 w 272317"/>
                  <a:gd name="connsiteY26" fmla="*/ 200425 h 1512846"/>
                  <a:gd name="connsiteX27" fmla="*/ 262094 w 272317"/>
                  <a:gd name="connsiteY27" fmla="*/ 338979 h 1512846"/>
                  <a:gd name="connsiteX28" fmla="*/ 264883 w 272317"/>
                  <a:gd name="connsiteY28" fmla="*/ 596987 h 1512846"/>
                  <a:gd name="connsiteX29" fmla="*/ 265981 w 272317"/>
                  <a:gd name="connsiteY29" fmla="*/ 855332 h 1512846"/>
                  <a:gd name="connsiteX30" fmla="*/ 268461 w 272317"/>
                  <a:gd name="connsiteY30" fmla="*/ 1112438 h 1512846"/>
                  <a:gd name="connsiteX31" fmla="*/ 269559 w 272317"/>
                  <a:gd name="connsiteY31" fmla="*/ 1369910 h 1512846"/>
                  <a:gd name="connsiteX32" fmla="*/ 272180 w 272317"/>
                  <a:gd name="connsiteY32" fmla="*/ 1478601 h 1512846"/>
                  <a:gd name="connsiteX33" fmla="*/ 267926 w 272317"/>
                  <a:gd name="connsiteY33" fmla="*/ 1492293 h 151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2317" h="1512846">
                    <a:moveTo>
                      <a:pt x="267926" y="1492293"/>
                    </a:moveTo>
                    <a:cubicBezTo>
                      <a:pt x="267559" y="1492406"/>
                      <a:pt x="267221" y="1492547"/>
                      <a:pt x="266883" y="1492744"/>
                    </a:cubicBezTo>
                    <a:cubicBezTo>
                      <a:pt x="263953" y="1495477"/>
                      <a:pt x="260488" y="1496857"/>
                      <a:pt x="256544" y="1497506"/>
                    </a:cubicBezTo>
                    <a:cubicBezTo>
                      <a:pt x="234851" y="1501196"/>
                      <a:pt x="213214" y="1505140"/>
                      <a:pt x="191436" y="1508437"/>
                    </a:cubicBezTo>
                    <a:cubicBezTo>
                      <a:pt x="184984" y="1509423"/>
                      <a:pt x="178505" y="1508634"/>
                      <a:pt x="172053" y="1508747"/>
                    </a:cubicBezTo>
                    <a:cubicBezTo>
                      <a:pt x="168531" y="1509197"/>
                      <a:pt x="164841" y="1509113"/>
                      <a:pt x="161516" y="1510240"/>
                    </a:cubicBezTo>
                    <a:cubicBezTo>
                      <a:pt x="139119" y="1517705"/>
                      <a:pt x="118975" y="1507281"/>
                      <a:pt x="98296" y="1502154"/>
                    </a:cubicBezTo>
                    <a:cubicBezTo>
                      <a:pt x="72659" y="1495815"/>
                      <a:pt x="47303" y="1488237"/>
                      <a:pt x="21779" y="1481419"/>
                    </a:cubicBezTo>
                    <a:cubicBezTo>
                      <a:pt x="16933" y="1480123"/>
                      <a:pt x="13468" y="1478348"/>
                      <a:pt x="14172" y="1472601"/>
                    </a:cubicBezTo>
                    <a:cubicBezTo>
                      <a:pt x="8904" y="1465783"/>
                      <a:pt x="11073" y="1458063"/>
                      <a:pt x="11467" y="1450541"/>
                    </a:cubicBezTo>
                    <a:cubicBezTo>
                      <a:pt x="10876" y="1444597"/>
                      <a:pt x="10763" y="1438652"/>
                      <a:pt x="10763" y="1432708"/>
                    </a:cubicBezTo>
                    <a:cubicBezTo>
                      <a:pt x="11214" y="1331736"/>
                      <a:pt x="9580" y="1230736"/>
                      <a:pt x="8369" y="1129793"/>
                    </a:cubicBezTo>
                    <a:cubicBezTo>
                      <a:pt x="7382" y="1047584"/>
                      <a:pt x="9383" y="965347"/>
                      <a:pt x="6847" y="883195"/>
                    </a:cubicBezTo>
                    <a:cubicBezTo>
                      <a:pt x="4875" y="819440"/>
                      <a:pt x="7495" y="755685"/>
                      <a:pt x="5072" y="692014"/>
                    </a:cubicBezTo>
                    <a:cubicBezTo>
                      <a:pt x="2734" y="630653"/>
                      <a:pt x="4143" y="569321"/>
                      <a:pt x="3748" y="507960"/>
                    </a:cubicBezTo>
                    <a:cubicBezTo>
                      <a:pt x="3156" y="413835"/>
                      <a:pt x="2255" y="319709"/>
                      <a:pt x="1213" y="225611"/>
                    </a:cubicBezTo>
                    <a:cubicBezTo>
                      <a:pt x="593" y="168139"/>
                      <a:pt x="1015" y="110666"/>
                      <a:pt x="57" y="53193"/>
                    </a:cubicBezTo>
                    <a:cubicBezTo>
                      <a:pt x="1" y="49024"/>
                      <a:pt x="-168" y="44854"/>
                      <a:pt x="565" y="40713"/>
                    </a:cubicBezTo>
                    <a:cubicBezTo>
                      <a:pt x="-253" y="25415"/>
                      <a:pt x="593" y="24260"/>
                      <a:pt x="15609" y="21499"/>
                    </a:cubicBezTo>
                    <a:cubicBezTo>
                      <a:pt x="40035" y="17019"/>
                      <a:pt x="64686" y="14005"/>
                      <a:pt x="89281" y="10455"/>
                    </a:cubicBezTo>
                    <a:cubicBezTo>
                      <a:pt x="107086" y="7891"/>
                      <a:pt x="124976" y="5187"/>
                      <a:pt x="142669" y="1580"/>
                    </a:cubicBezTo>
                    <a:cubicBezTo>
                      <a:pt x="147064" y="679"/>
                      <a:pt x="151487" y="341"/>
                      <a:pt x="155966" y="341"/>
                    </a:cubicBezTo>
                    <a:cubicBezTo>
                      <a:pt x="172617" y="341"/>
                      <a:pt x="189351" y="-589"/>
                      <a:pt x="205917" y="623"/>
                    </a:cubicBezTo>
                    <a:cubicBezTo>
                      <a:pt x="222116" y="1806"/>
                      <a:pt x="238259" y="3947"/>
                      <a:pt x="254515" y="5158"/>
                    </a:cubicBezTo>
                    <a:cubicBezTo>
                      <a:pt x="255670" y="5440"/>
                      <a:pt x="256741" y="5891"/>
                      <a:pt x="257727" y="6539"/>
                    </a:cubicBezTo>
                    <a:cubicBezTo>
                      <a:pt x="262263" y="10737"/>
                      <a:pt x="261502" y="16315"/>
                      <a:pt x="261502" y="21611"/>
                    </a:cubicBezTo>
                    <a:cubicBezTo>
                      <a:pt x="261587" y="81225"/>
                      <a:pt x="261530" y="140811"/>
                      <a:pt x="261530" y="200425"/>
                    </a:cubicBezTo>
                    <a:cubicBezTo>
                      <a:pt x="261530" y="246628"/>
                      <a:pt x="258938" y="293001"/>
                      <a:pt x="262094" y="338979"/>
                    </a:cubicBezTo>
                    <a:cubicBezTo>
                      <a:pt x="268010" y="425019"/>
                      <a:pt x="263868" y="511003"/>
                      <a:pt x="264883" y="596987"/>
                    </a:cubicBezTo>
                    <a:cubicBezTo>
                      <a:pt x="265897" y="683111"/>
                      <a:pt x="262009" y="769377"/>
                      <a:pt x="265981" y="855332"/>
                    </a:cubicBezTo>
                    <a:cubicBezTo>
                      <a:pt x="269926" y="941119"/>
                      <a:pt x="267418" y="1026764"/>
                      <a:pt x="268461" y="1112438"/>
                    </a:cubicBezTo>
                    <a:cubicBezTo>
                      <a:pt x="269503" y="1198253"/>
                      <a:pt x="266855" y="1284152"/>
                      <a:pt x="269559" y="1369910"/>
                    </a:cubicBezTo>
                    <a:cubicBezTo>
                      <a:pt x="270686" y="1406113"/>
                      <a:pt x="271391" y="1442371"/>
                      <a:pt x="272180" y="1478601"/>
                    </a:cubicBezTo>
                    <a:cubicBezTo>
                      <a:pt x="272292" y="1483475"/>
                      <a:pt x="273250" y="1488941"/>
                      <a:pt x="267926" y="1492293"/>
                    </a:cubicBezTo>
                    <a:close/>
                  </a:path>
                </a:pathLst>
              </a:custGeom>
              <a:solidFill>
                <a:srgbClr val="BFB3B4"/>
              </a:solidFill>
              <a:ln w="2811"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ED35D3D4-641D-42DD-811A-B064F06D6E3F}"/>
                  </a:ext>
                </a:extLst>
              </p:cNvPr>
              <p:cNvSpPr/>
              <p:nvPr/>
            </p:nvSpPr>
            <p:spPr>
              <a:xfrm>
                <a:off x="11023513" y="72828"/>
                <a:ext cx="209105" cy="2359607"/>
              </a:xfrm>
              <a:custGeom>
                <a:avLst/>
                <a:gdLst>
                  <a:gd name="connsiteX0" fmla="*/ 111030 w 111073"/>
                  <a:gd name="connsiteY0" fmla="*/ 1411642 h 1411641"/>
                  <a:gd name="connsiteX1" fmla="*/ 44119 w 111073"/>
                  <a:gd name="connsiteY1" fmla="*/ 1398992 h 1411641"/>
                  <a:gd name="connsiteX2" fmla="*/ 6818 w 111073"/>
                  <a:gd name="connsiteY2" fmla="*/ 1391667 h 1411641"/>
                  <a:gd name="connsiteX3" fmla="*/ 85 w 111073"/>
                  <a:gd name="connsiteY3" fmla="*/ 1383272 h 1411641"/>
                  <a:gd name="connsiteX4" fmla="*/ 0 w 111073"/>
                  <a:gd name="connsiteY4" fmla="*/ 1367269 h 1411641"/>
                  <a:gd name="connsiteX5" fmla="*/ 451 w 111073"/>
                  <a:gd name="connsiteY5" fmla="*/ 1135688 h 1411641"/>
                  <a:gd name="connsiteX6" fmla="*/ 1211 w 111073"/>
                  <a:gd name="connsiteY6" fmla="*/ 722561 h 1411641"/>
                  <a:gd name="connsiteX7" fmla="*/ 2085 w 111073"/>
                  <a:gd name="connsiteY7" fmla="*/ 717208 h 1411641"/>
                  <a:gd name="connsiteX8" fmla="*/ 2085 w 111073"/>
                  <a:gd name="connsiteY8" fmla="*/ 770708 h 1411641"/>
                  <a:gd name="connsiteX9" fmla="*/ 3465 w 111073"/>
                  <a:gd name="connsiteY9" fmla="*/ 770708 h 1411641"/>
                  <a:gd name="connsiteX10" fmla="*/ 3465 w 111073"/>
                  <a:gd name="connsiteY10" fmla="*/ 652128 h 1411641"/>
                  <a:gd name="connsiteX11" fmla="*/ 4029 w 111073"/>
                  <a:gd name="connsiteY11" fmla="*/ 13674 h 1411641"/>
                  <a:gd name="connsiteX12" fmla="*/ 13974 w 111073"/>
                  <a:gd name="connsiteY12" fmla="*/ 3757 h 1411641"/>
                  <a:gd name="connsiteX13" fmla="*/ 99704 w 111073"/>
                  <a:gd name="connsiteY13" fmla="*/ 292 h 1411641"/>
                  <a:gd name="connsiteX14" fmla="*/ 100465 w 111073"/>
                  <a:gd name="connsiteY14" fmla="*/ 10913 h 1411641"/>
                  <a:gd name="connsiteX15" fmla="*/ 101197 w 111073"/>
                  <a:gd name="connsiteY15" fmla="*/ 165582 h 1411641"/>
                  <a:gd name="connsiteX16" fmla="*/ 102916 w 111073"/>
                  <a:gd name="connsiteY16" fmla="*/ 365807 h 1411641"/>
                  <a:gd name="connsiteX17" fmla="*/ 104719 w 111073"/>
                  <a:gd name="connsiteY17" fmla="*/ 623251 h 1411641"/>
                  <a:gd name="connsiteX18" fmla="*/ 106522 w 111073"/>
                  <a:gd name="connsiteY18" fmla="*/ 819898 h 1411641"/>
                  <a:gd name="connsiteX19" fmla="*/ 108353 w 111073"/>
                  <a:gd name="connsiteY19" fmla="*/ 1067510 h 1411641"/>
                  <a:gd name="connsiteX20" fmla="*/ 110156 w 111073"/>
                  <a:gd name="connsiteY20" fmla="*/ 1264157 h 1411641"/>
                  <a:gd name="connsiteX21" fmla="*/ 111030 w 111073"/>
                  <a:gd name="connsiteY21" fmla="*/ 1411642 h 14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073" h="1411641">
                    <a:moveTo>
                      <a:pt x="111030" y="1411642"/>
                    </a:moveTo>
                    <a:cubicBezTo>
                      <a:pt x="88716" y="1407472"/>
                      <a:pt x="66319" y="1403641"/>
                      <a:pt x="44119" y="1398992"/>
                    </a:cubicBezTo>
                    <a:cubicBezTo>
                      <a:pt x="31695" y="1396400"/>
                      <a:pt x="19355" y="1393498"/>
                      <a:pt x="6818" y="1391667"/>
                    </a:cubicBezTo>
                    <a:cubicBezTo>
                      <a:pt x="1916" y="1390963"/>
                      <a:pt x="-282" y="1388484"/>
                      <a:pt x="85" y="1383272"/>
                    </a:cubicBezTo>
                    <a:cubicBezTo>
                      <a:pt x="451" y="1377975"/>
                      <a:pt x="56" y="1372622"/>
                      <a:pt x="0" y="1367269"/>
                    </a:cubicBezTo>
                    <a:cubicBezTo>
                      <a:pt x="141" y="1290076"/>
                      <a:pt x="310" y="1212882"/>
                      <a:pt x="451" y="1135688"/>
                    </a:cubicBezTo>
                    <a:cubicBezTo>
                      <a:pt x="704" y="997979"/>
                      <a:pt x="958" y="860270"/>
                      <a:pt x="1211" y="722561"/>
                    </a:cubicBezTo>
                    <a:cubicBezTo>
                      <a:pt x="1211" y="720786"/>
                      <a:pt x="1211" y="719011"/>
                      <a:pt x="2085" y="717208"/>
                    </a:cubicBezTo>
                    <a:cubicBezTo>
                      <a:pt x="2085" y="735041"/>
                      <a:pt x="2085" y="752875"/>
                      <a:pt x="2085" y="770708"/>
                    </a:cubicBezTo>
                    <a:cubicBezTo>
                      <a:pt x="2536" y="770708"/>
                      <a:pt x="3015" y="770708"/>
                      <a:pt x="3465" y="770708"/>
                    </a:cubicBezTo>
                    <a:cubicBezTo>
                      <a:pt x="3465" y="731181"/>
                      <a:pt x="3437" y="691655"/>
                      <a:pt x="3465" y="652128"/>
                    </a:cubicBezTo>
                    <a:cubicBezTo>
                      <a:pt x="3719" y="439310"/>
                      <a:pt x="4029" y="226492"/>
                      <a:pt x="4029" y="13674"/>
                    </a:cubicBezTo>
                    <a:cubicBezTo>
                      <a:pt x="4029" y="5532"/>
                      <a:pt x="6452" y="3870"/>
                      <a:pt x="13974" y="3757"/>
                    </a:cubicBezTo>
                    <a:cubicBezTo>
                      <a:pt x="42569" y="3334"/>
                      <a:pt x="71024" y="-1173"/>
                      <a:pt x="99704" y="292"/>
                    </a:cubicBezTo>
                    <a:cubicBezTo>
                      <a:pt x="99957" y="3842"/>
                      <a:pt x="100465" y="7363"/>
                      <a:pt x="100465" y="10913"/>
                    </a:cubicBezTo>
                    <a:cubicBezTo>
                      <a:pt x="100662" y="62469"/>
                      <a:pt x="99986" y="114054"/>
                      <a:pt x="101197" y="165582"/>
                    </a:cubicBezTo>
                    <a:cubicBezTo>
                      <a:pt x="102747" y="232324"/>
                      <a:pt x="101310" y="299094"/>
                      <a:pt x="102916" y="365807"/>
                    </a:cubicBezTo>
                    <a:cubicBezTo>
                      <a:pt x="105000" y="451622"/>
                      <a:pt x="103000" y="537465"/>
                      <a:pt x="104719" y="623251"/>
                    </a:cubicBezTo>
                    <a:cubicBezTo>
                      <a:pt x="106015" y="688809"/>
                      <a:pt x="104972" y="754368"/>
                      <a:pt x="106522" y="819898"/>
                    </a:cubicBezTo>
                    <a:cubicBezTo>
                      <a:pt x="108494" y="902445"/>
                      <a:pt x="106465" y="984991"/>
                      <a:pt x="108353" y="1067510"/>
                    </a:cubicBezTo>
                    <a:cubicBezTo>
                      <a:pt x="109846" y="1133068"/>
                      <a:pt x="108607" y="1198626"/>
                      <a:pt x="110156" y="1264157"/>
                    </a:cubicBezTo>
                    <a:cubicBezTo>
                      <a:pt x="111255" y="1313318"/>
                      <a:pt x="111086" y="1362480"/>
                      <a:pt x="111030" y="1411642"/>
                    </a:cubicBezTo>
                    <a:close/>
                  </a:path>
                </a:pathLst>
              </a:custGeom>
              <a:solidFill>
                <a:srgbClr val="589C43"/>
              </a:solidFill>
              <a:ln w="2811"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E4092012-6DF9-45C9-884B-348355C88ED8}"/>
                  </a:ext>
                </a:extLst>
              </p:cNvPr>
              <p:cNvSpPr/>
              <p:nvPr/>
            </p:nvSpPr>
            <p:spPr>
              <a:xfrm>
                <a:off x="10826889" y="169933"/>
                <a:ext cx="262834" cy="2263743"/>
              </a:xfrm>
              <a:custGeom>
                <a:avLst/>
                <a:gdLst>
                  <a:gd name="connsiteX0" fmla="*/ 114744 w 139613"/>
                  <a:gd name="connsiteY0" fmla="*/ 5503 h 1336876"/>
                  <a:gd name="connsiteX1" fmla="*/ 115336 w 139613"/>
                  <a:gd name="connsiteY1" fmla="*/ 33197 h 1336876"/>
                  <a:gd name="connsiteX2" fmla="*/ 119393 w 139613"/>
                  <a:gd name="connsiteY2" fmla="*/ 226773 h 1336876"/>
                  <a:gd name="connsiteX3" fmla="*/ 123112 w 139613"/>
                  <a:gd name="connsiteY3" fmla="*/ 455988 h 1336876"/>
                  <a:gd name="connsiteX4" fmla="*/ 126464 w 139613"/>
                  <a:gd name="connsiteY4" fmla="*/ 656664 h 1336876"/>
                  <a:gd name="connsiteX5" fmla="*/ 130324 w 139613"/>
                  <a:gd name="connsiteY5" fmla="*/ 884977 h 1336876"/>
                  <a:gd name="connsiteX6" fmla="*/ 133733 w 139613"/>
                  <a:gd name="connsiteY6" fmla="*/ 1085709 h 1336876"/>
                  <a:gd name="connsiteX7" fmla="*/ 136832 w 139613"/>
                  <a:gd name="connsiteY7" fmla="*/ 1312388 h 1336876"/>
                  <a:gd name="connsiteX8" fmla="*/ 137311 w 139613"/>
                  <a:gd name="connsiteY8" fmla="*/ 1329151 h 1336876"/>
                  <a:gd name="connsiteX9" fmla="*/ 119646 w 139613"/>
                  <a:gd name="connsiteY9" fmla="*/ 1333856 h 1336876"/>
                  <a:gd name="connsiteX10" fmla="*/ 76429 w 139613"/>
                  <a:gd name="connsiteY10" fmla="*/ 1331574 h 1336876"/>
                  <a:gd name="connsiteX11" fmla="*/ 40988 w 139613"/>
                  <a:gd name="connsiteY11" fmla="*/ 1322418 h 1336876"/>
                  <a:gd name="connsiteX12" fmla="*/ 21408 w 139613"/>
                  <a:gd name="connsiteY12" fmla="*/ 1317910 h 1336876"/>
                  <a:gd name="connsiteX13" fmla="*/ 14364 w 139613"/>
                  <a:gd name="connsiteY13" fmla="*/ 1309261 h 1336876"/>
                  <a:gd name="connsiteX14" fmla="*/ 14477 w 139613"/>
                  <a:gd name="connsiteY14" fmla="*/ 1295879 h 1336876"/>
                  <a:gd name="connsiteX15" fmla="*/ 12618 w 139613"/>
                  <a:gd name="connsiteY15" fmla="*/ 1134307 h 1336876"/>
                  <a:gd name="connsiteX16" fmla="*/ 11406 w 139613"/>
                  <a:gd name="connsiteY16" fmla="*/ 1125630 h 1336876"/>
                  <a:gd name="connsiteX17" fmla="*/ 10786 w 139613"/>
                  <a:gd name="connsiteY17" fmla="*/ 1075369 h 1336876"/>
                  <a:gd name="connsiteX18" fmla="*/ 7490 w 139613"/>
                  <a:gd name="connsiteY18" fmla="*/ 1066438 h 1336876"/>
                  <a:gd name="connsiteX19" fmla="*/ 8025 w 139613"/>
                  <a:gd name="connsiteY19" fmla="*/ 1009614 h 1336876"/>
                  <a:gd name="connsiteX20" fmla="*/ 8392 w 139613"/>
                  <a:gd name="connsiteY20" fmla="*/ 925743 h 1336876"/>
                  <a:gd name="connsiteX21" fmla="*/ 7490 w 139613"/>
                  <a:gd name="connsiteY21" fmla="*/ 904360 h 1336876"/>
                  <a:gd name="connsiteX22" fmla="*/ 6504 w 139613"/>
                  <a:gd name="connsiteY22" fmla="*/ 901176 h 1336876"/>
                  <a:gd name="connsiteX23" fmla="*/ 6307 w 139613"/>
                  <a:gd name="connsiteY23" fmla="*/ 878215 h 1336876"/>
                  <a:gd name="connsiteX24" fmla="*/ 6307 w 139613"/>
                  <a:gd name="connsiteY24" fmla="*/ 850070 h 1336876"/>
                  <a:gd name="connsiteX25" fmla="*/ 6307 w 139613"/>
                  <a:gd name="connsiteY25" fmla="*/ 824969 h 1336876"/>
                  <a:gd name="connsiteX26" fmla="*/ 6251 w 139613"/>
                  <a:gd name="connsiteY26" fmla="*/ 796288 h 1336876"/>
                  <a:gd name="connsiteX27" fmla="*/ 6589 w 139613"/>
                  <a:gd name="connsiteY27" fmla="*/ 768792 h 1336876"/>
                  <a:gd name="connsiteX28" fmla="*/ 4757 w 139613"/>
                  <a:gd name="connsiteY28" fmla="*/ 719940 h 1336876"/>
                  <a:gd name="connsiteX29" fmla="*/ 4391 w 139613"/>
                  <a:gd name="connsiteY29" fmla="*/ 691232 h 1336876"/>
                  <a:gd name="connsiteX30" fmla="*/ 4110 w 139613"/>
                  <a:gd name="connsiteY30" fmla="*/ 679286 h 1336876"/>
                  <a:gd name="connsiteX31" fmla="*/ 3828 w 139613"/>
                  <a:gd name="connsiteY31" fmla="*/ 630406 h 1336876"/>
                  <a:gd name="connsiteX32" fmla="*/ 3912 w 139613"/>
                  <a:gd name="connsiteY32" fmla="*/ 607248 h 1336876"/>
                  <a:gd name="connsiteX33" fmla="*/ 7293 w 139613"/>
                  <a:gd name="connsiteY33" fmla="*/ 596599 h 1336876"/>
                  <a:gd name="connsiteX34" fmla="*/ 6983 w 139613"/>
                  <a:gd name="connsiteY34" fmla="*/ 450663 h 1336876"/>
                  <a:gd name="connsiteX35" fmla="*/ 6645 w 139613"/>
                  <a:gd name="connsiteY35" fmla="*/ 441761 h 1336876"/>
                  <a:gd name="connsiteX36" fmla="*/ 3095 w 139613"/>
                  <a:gd name="connsiteY36" fmla="*/ 335690 h 1336876"/>
                  <a:gd name="connsiteX37" fmla="*/ 475 w 139613"/>
                  <a:gd name="connsiteY37" fmla="*/ 204657 h 1336876"/>
                  <a:gd name="connsiteX38" fmla="*/ 278 w 139613"/>
                  <a:gd name="connsiteY38" fmla="*/ 38409 h 1336876"/>
                  <a:gd name="connsiteX39" fmla="*/ 14336 w 139613"/>
                  <a:gd name="connsiteY39" fmla="*/ 19054 h 1336876"/>
                  <a:gd name="connsiteX40" fmla="*/ 71386 w 139613"/>
                  <a:gd name="connsiteY40" fmla="*/ 1390 h 1336876"/>
                  <a:gd name="connsiteX41" fmla="*/ 85360 w 139613"/>
                  <a:gd name="connsiteY41" fmla="*/ 855 h 1336876"/>
                  <a:gd name="connsiteX42" fmla="*/ 103109 w 139613"/>
                  <a:gd name="connsiteY42" fmla="*/ 2010 h 1336876"/>
                  <a:gd name="connsiteX43" fmla="*/ 114744 w 139613"/>
                  <a:gd name="connsiteY43" fmla="*/ 5503 h 133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9613" h="1336876">
                    <a:moveTo>
                      <a:pt x="114744" y="5503"/>
                    </a:moveTo>
                    <a:cubicBezTo>
                      <a:pt x="114913" y="14744"/>
                      <a:pt x="114688" y="23985"/>
                      <a:pt x="115336" y="33197"/>
                    </a:cubicBezTo>
                    <a:cubicBezTo>
                      <a:pt x="119816" y="97685"/>
                      <a:pt x="115956" y="162370"/>
                      <a:pt x="119393" y="226773"/>
                    </a:cubicBezTo>
                    <a:cubicBezTo>
                      <a:pt x="123450" y="303206"/>
                      <a:pt x="119055" y="379696"/>
                      <a:pt x="123112" y="455988"/>
                    </a:cubicBezTo>
                    <a:cubicBezTo>
                      <a:pt x="126690" y="522899"/>
                      <a:pt x="122830" y="589894"/>
                      <a:pt x="126464" y="656664"/>
                    </a:cubicBezTo>
                    <a:cubicBezTo>
                      <a:pt x="130634" y="732787"/>
                      <a:pt x="126352" y="808966"/>
                      <a:pt x="130324" y="884977"/>
                    </a:cubicBezTo>
                    <a:cubicBezTo>
                      <a:pt x="133818" y="951916"/>
                      <a:pt x="130042" y="1018911"/>
                      <a:pt x="133733" y="1085709"/>
                    </a:cubicBezTo>
                    <a:cubicBezTo>
                      <a:pt x="137903" y="1161269"/>
                      <a:pt x="135057" y="1236856"/>
                      <a:pt x="136832" y="1312388"/>
                    </a:cubicBezTo>
                    <a:cubicBezTo>
                      <a:pt x="136973" y="1317938"/>
                      <a:pt x="142692" y="1323488"/>
                      <a:pt x="137311" y="1329151"/>
                    </a:cubicBezTo>
                    <a:cubicBezTo>
                      <a:pt x="130859" y="1328559"/>
                      <a:pt x="124802" y="1331574"/>
                      <a:pt x="119646" y="1333856"/>
                    </a:cubicBezTo>
                    <a:cubicBezTo>
                      <a:pt x="104405" y="1340561"/>
                      <a:pt x="90572" y="1334419"/>
                      <a:pt x="76429" y="1331574"/>
                    </a:cubicBezTo>
                    <a:cubicBezTo>
                      <a:pt x="64484" y="1329151"/>
                      <a:pt x="52933" y="1324897"/>
                      <a:pt x="40988" y="1322418"/>
                    </a:cubicBezTo>
                    <a:cubicBezTo>
                      <a:pt x="34452" y="1321065"/>
                      <a:pt x="28535" y="1317713"/>
                      <a:pt x="21408" y="1317910"/>
                    </a:cubicBezTo>
                    <a:cubicBezTo>
                      <a:pt x="17435" y="1318023"/>
                      <a:pt x="14083" y="1314445"/>
                      <a:pt x="14364" y="1309261"/>
                    </a:cubicBezTo>
                    <a:cubicBezTo>
                      <a:pt x="14590" y="1304809"/>
                      <a:pt x="14533" y="1300330"/>
                      <a:pt x="14477" y="1295879"/>
                    </a:cubicBezTo>
                    <a:cubicBezTo>
                      <a:pt x="13885" y="1242012"/>
                      <a:pt x="13266" y="1188174"/>
                      <a:pt x="12618" y="1134307"/>
                    </a:cubicBezTo>
                    <a:cubicBezTo>
                      <a:pt x="12589" y="1131377"/>
                      <a:pt x="13209" y="1128306"/>
                      <a:pt x="11406" y="1125630"/>
                    </a:cubicBezTo>
                    <a:cubicBezTo>
                      <a:pt x="11209" y="1108867"/>
                      <a:pt x="10984" y="1092104"/>
                      <a:pt x="10786" y="1075369"/>
                    </a:cubicBezTo>
                    <a:cubicBezTo>
                      <a:pt x="8448" y="1072862"/>
                      <a:pt x="7462" y="1069819"/>
                      <a:pt x="7490" y="1066438"/>
                    </a:cubicBezTo>
                    <a:cubicBezTo>
                      <a:pt x="7659" y="1047506"/>
                      <a:pt x="6730" y="1028546"/>
                      <a:pt x="8025" y="1009614"/>
                    </a:cubicBezTo>
                    <a:cubicBezTo>
                      <a:pt x="8025" y="981666"/>
                      <a:pt x="8702" y="953690"/>
                      <a:pt x="8392" y="925743"/>
                    </a:cubicBezTo>
                    <a:cubicBezTo>
                      <a:pt x="8307" y="918615"/>
                      <a:pt x="8871" y="911431"/>
                      <a:pt x="7490" y="904360"/>
                    </a:cubicBezTo>
                    <a:cubicBezTo>
                      <a:pt x="7124" y="903317"/>
                      <a:pt x="6814" y="902247"/>
                      <a:pt x="6504" y="901176"/>
                    </a:cubicBezTo>
                    <a:cubicBezTo>
                      <a:pt x="5152" y="893541"/>
                      <a:pt x="5687" y="885878"/>
                      <a:pt x="6307" y="878215"/>
                    </a:cubicBezTo>
                    <a:cubicBezTo>
                      <a:pt x="5236" y="868834"/>
                      <a:pt x="5434" y="859452"/>
                      <a:pt x="6307" y="850070"/>
                    </a:cubicBezTo>
                    <a:cubicBezTo>
                      <a:pt x="5293" y="841703"/>
                      <a:pt x="5462" y="833336"/>
                      <a:pt x="6307" y="824969"/>
                    </a:cubicBezTo>
                    <a:cubicBezTo>
                      <a:pt x="5124" y="815418"/>
                      <a:pt x="5715" y="805839"/>
                      <a:pt x="6251" y="796288"/>
                    </a:cubicBezTo>
                    <a:cubicBezTo>
                      <a:pt x="4870" y="787104"/>
                      <a:pt x="6222" y="777976"/>
                      <a:pt x="6589" y="768792"/>
                    </a:cubicBezTo>
                    <a:cubicBezTo>
                      <a:pt x="7237" y="752480"/>
                      <a:pt x="5969" y="736196"/>
                      <a:pt x="4757" y="719940"/>
                    </a:cubicBezTo>
                    <a:cubicBezTo>
                      <a:pt x="3123" y="710389"/>
                      <a:pt x="3997" y="700810"/>
                      <a:pt x="4391" y="691232"/>
                    </a:cubicBezTo>
                    <a:cubicBezTo>
                      <a:pt x="3659" y="687259"/>
                      <a:pt x="3828" y="683287"/>
                      <a:pt x="4110" y="679286"/>
                    </a:cubicBezTo>
                    <a:cubicBezTo>
                      <a:pt x="4391" y="662974"/>
                      <a:pt x="3546" y="646690"/>
                      <a:pt x="3828" y="630406"/>
                    </a:cubicBezTo>
                    <a:cubicBezTo>
                      <a:pt x="3969" y="622687"/>
                      <a:pt x="3799" y="614968"/>
                      <a:pt x="3912" y="607248"/>
                    </a:cubicBezTo>
                    <a:cubicBezTo>
                      <a:pt x="3969" y="603360"/>
                      <a:pt x="3969" y="599444"/>
                      <a:pt x="7293" y="596599"/>
                    </a:cubicBezTo>
                    <a:cubicBezTo>
                      <a:pt x="7180" y="547944"/>
                      <a:pt x="7096" y="499290"/>
                      <a:pt x="6983" y="450663"/>
                    </a:cubicBezTo>
                    <a:cubicBezTo>
                      <a:pt x="6335" y="447705"/>
                      <a:pt x="6532" y="444719"/>
                      <a:pt x="6645" y="441761"/>
                    </a:cubicBezTo>
                    <a:cubicBezTo>
                      <a:pt x="8307" y="406319"/>
                      <a:pt x="6786" y="370737"/>
                      <a:pt x="3095" y="335690"/>
                    </a:cubicBezTo>
                    <a:cubicBezTo>
                      <a:pt x="-1497" y="291909"/>
                      <a:pt x="1179" y="248325"/>
                      <a:pt x="475" y="204657"/>
                    </a:cubicBezTo>
                    <a:cubicBezTo>
                      <a:pt x="-426" y="149269"/>
                      <a:pt x="222" y="93825"/>
                      <a:pt x="278" y="38409"/>
                    </a:cubicBezTo>
                    <a:cubicBezTo>
                      <a:pt x="278" y="23844"/>
                      <a:pt x="757" y="23646"/>
                      <a:pt x="14336" y="19054"/>
                    </a:cubicBezTo>
                    <a:cubicBezTo>
                      <a:pt x="33212" y="12687"/>
                      <a:pt x="52173" y="6658"/>
                      <a:pt x="71386" y="1390"/>
                    </a:cubicBezTo>
                    <a:cubicBezTo>
                      <a:pt x="76148" y="94"/>
                      <a:pt x="80599" y="-695"/>
                      <a:pt x="85360" y="855"/>
                    </a:cubicBezTo>
                    <a:cubicBezTo>
                      <a:pt x="91164" y="2770"/>
                      <a:pt x="97193" y="1784"/>
                      <a:pt x="103109" y="2010"/>
                    </a:cubicBezTo>
                    <a:cubicBezTo>
                      <a:pt x="107391" y="2094"/>
                      <a:pt x="111561" y="2094"/>
                      <a:pt x="114744" y="550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3" name="Rectangle 72">
                <a:extLst>
                  <a:ext uri="{FF2B5EF4-FFF2-40B4-BE49-F238E27FC236}">
                    <a16:creationId xmlns:a16="http://schemas.microsoft.com/office/drawing/2014/main" id="{EDD8E19C-DD51-40B0-858B-D6499F93BF42}"/>
                  </a:ext>
                </a:extLst>
              </p:cNvPr>
              <p:cNvSpPr/>
              <p:nvPr/>
            </p:nvSpPr>
            <p:spPr>
              <a:xfrm>
                <a:off x="10498641" y="255332"/>
                <a:ext cx="363177" cy="2141674"/>
              </a:xfrm>
              <a:prstGeom prst="rect">
                <a:avLst/>
              </a:prstGeom>
              <a:solidFill>
                <a:srgbClr val="5A4958"/>
              </a:solidFill>
              <a:ln w="2811" cap="flat">
                <a:noFill/>
                <a:prstDash val="solid"/>
                <a:miter/>
              </a:ln>
            </p:spPr>
            <p:txBody>
              <a:bodyPr rtlCol="0" anchor="ctr"/>
              <a:lstStyle/>
              <a:p>
                <a:endParaRPr lang="en-US">
                  <a:solidFill>
                    <a:schemeClr val="tx1"/>
                  </a:solidFill>
                </a:endParaRPr>
              </a:p>
            </p:txBody>
          </p:sp>
        </p:grpSp>
        <p:grpSp>
          <p:nvGrpSpPr>
            <p:cNvPr id="81" name="Group 80">
              <a:extLst>
                <a:ext uri="{FF2B5EF4-FFF2-40B4-BE49-F238E27FC236}">
                  <a16:creationId xmlns:a16="http://schemas.microsoft.com/office/drawing/2014/main" id="{8504187B-B0E2-4814-8F3B-3EF66D54AE42}"/>
                </a:ext>
              </a:extLst>
            </p:cNvPr>
            <p:cNvGrpSpPr/>
            <p:nvPr/>
          </p:nvGrpSpPr>
          <p:grpSpPr>
            <a:xfrm>
              <a:off x="9083213" y="3377138"/>
              <a:ext cx="1514606" cy="2377731"/>
              <a:chOff x="9083213" y="3377138"/>
              <a:chExt cx="1514606" cy="2377731"/>
            </a:xfrm>
          </p:grpSpPr>
          <p:sp>
            <p:nvSpPr>
              <p:cNvPr id="10" name="Freeform: Shape 9">
                <a:extLst>
                  <a:ext uri="{FF2B5EF4-FFF2-40B4-BE49-F238E27FC236}">
                    <a16:creationId xmlns:a16="http://schemas.microsoft.com/office/drawing/2014/main" id="{303B63AD-307E-45E0-AF0F-12D310B66734}"/>
                  </a:ext>
                </a:extLst>
              </p:cNvPr>
              <p:cNvSpPr/>
              <p:nvPr/>
            </p:nvSpPr>
            <p:spPr>
              <a:xfrm>
                <a:off x="9083213" y="3377138"/>
                <a:ext cx="1514606" cy="2377731"/>
              </a:xfrm>
              <a:custGeom>
                <a:avLst/>
                <a:gdLst>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78837 w 804534"/>
                  <a:gd name="connsiteY11" fmla="*/ 441064 h 1263012"/>
                  <a:gd name="connsiteX12" fmla="*/ 56102 w 804534"/>
                  <a:gd name="connsiteY12" fmla="*/ 415061 h 1263012"/>
                  <a:gd name="connsiteX13" fmla="*/ 2122 w 804534"/>
                  <a:gd name="connsiteY13" fmla="*/ 262504 h 1263012"/>
                  <a:gd name="connsiteX14" fmla="*/ 10236 w 804534"/>
                  <a:gd name="connsiteY14" fmla="*/ 243065 h 1263012"/>
                  <a:gd name="connsiteX15" fmla="*/ 151974 w 804534"/>
                  <a:gd name="connsiteY15" fmla="*/ 193114 h 1263012"/>
                  <a:gd name="connsiteX16" fmla="*/ 155439 w 804534"/>
                  <a:gd name="connsiteY16" fmla="*/ 192241 h 1263012"/>
                  <a:gd name="connsiteX17" fmla="*/ 206348 w 804534"/>
                  <a:gd name="connsiteY17" fmla="*/ 174830 h 1263012"/>
                  <a:gd name="connsiteX18" fmla="*/ 214180 w 804534"/>
                  <a:gd name="connsiteY18" fmla="*/ 170886 h 1263012"/>
                  <a:gd name="connsiteX19" fmla="*/ 254552 w 804534"/>
                  <a:gd name="connsiteY19" fmla="*/ 156433 h 1263012"/>
                  <a:gd name="connsiteX20" fmla="*/ 303432 w 804534"/>
                  <a:gd name="connsiteY20" fmla="*/ 139868 h 1263012"/>
                  <a:gd name="connsiteX21" fmla="*/ 520786 w 804534"/>
                  <a:gd name="connsiteY21" fmla="*/ 63688 h 1263012"/>
                  <a:gd name="connsiteX22" fmla="*/ 557326 w 804534"/>
                  <a:gd name="connsiteY22" fmla="*/ 50954 h 1263012"/>
                  <a:gd name="connsiteX23" fmla="*/ 676948 w 804534"/>
                  <a:gd name="connsiteY23" fmla="*/ 8610 h 1263012"/>
                  <a:gd name="connsiteX24" fmla="*/ 695430 w 804534"/>
                  <a:gd name="connsiteY24" fmla="*/ 1933 h 1263012"/>
                  <a:gd name="connsiteX25" fmla="*/ 713629 w 804534"/>
                  <a:gd name="connsiteY25" fmla="*/ 10498 h 1263012"/>
                  <a:gd name="connsiteX26" fmla="*/ 745183 w 804534"/>
                  <a:gd name="connsiteY26" fmla="*/ 99806 h 1263012"/>
                  <a:gd name="connsiteX27" fmla="*/ 789443 w 804534"/>
                  <a:gd name="connsiteY27" fmla="*/ 225372 h 1263012"/>
                  <a:gd name="connsiteX28" fmla="*/ 798176 w 804534"/>
                  <a:gd name="connsiteY28" fmla="*/ 273238 h 1263012"/>
                  <a:gd name="connsiteX29" fmla="*/ 800148 w 804534"/>
                  <a:gd name="connsiteY29" fmla="*/ 323921 h 1263012"/>
                  <a:gd name="connsiteX30" fmla="*/ 800543 w 804534"/>
                  <a:gd name="connsiteY30" fmla="*/ 458954 h 1263012"/>
                  <a:gd name="connsiteX31" fmla="*/ 799416 w 804534"/>
                  <a:gd name="connsiteY31" fmla="*/ 464138 h 1263012"/>
                  <a:gd name="connsiteX32" fmla="*/ 792682 w 804534"/>
                  <a:gd name="connsiteY32" fmla="*/ 464588 h 1263012"/>
                  <a:gd name="connsiteX33" fmla="*/ 788203 w 804534"/>
                  <a:gd name="connsiteY33" fmla="*/ 454897 h 1263012"/>
                  <a:gd name="connsiteX34" fmla="*/ 675906 w 804534"/>
                  <a:gd name="connsiteY34" fmla="*/ 155053 h 1263012"/>
                  <a:gd name="connsiteX35" fmla="*/ 659199 w 804534"/>
                  <a:gd name="connsiteY35" fmla="*/ 147390 h 1263012"/>
                  <a:gd name="connsiteX36" fmla="*/ 148058 w 804534"/>
                  <a:gd name="connsiteY36" fmla="*/ 338712 h 1263012"/>
                  <a:gd name="connsiteX37" fmla="*/ 125379 w 804534"/>
                  <a:gd name="connsiteY37" fmla="*/ 347023 h 1263012"/>
                  <a:gd name="connsiteX38" fmla="*/ 118674 w 804534"/>
                  <a:gd name="connsiteY38" fmla="*/ 361335 h 1263012"/>
                  <a:gd name="connsiteX39" fmla="*/ 156848 w 804534"/>
                  <a:gd name="connsiteY39" fmla="*/ 463574 h 1263012"/>
                  <a:gd name="connsiteX40" fmla="*/ 284866 w 804534"/>
                  <a:gd name="connsiteY40" fmla="*/ 805312 h 1263012"/>
                  <a:gd name="connsiteX41" fmla="*/ 388345 w 804534"/>
                  <a:gd name="connsiteY41" fmla="*/ 1081716 h 1263012"/>
                  <a:gd name="connsiteX42" fmla="*/ 406206 w 804534"/>
                  <a:gd name="connsiteY42" fmla="*/ 1089886 h 1263012"/>
                  <a:gd name="connsiteX43" fmla="*/ 669257 w 804534"/>
                  <a:gd name="connsiteY43" fmla="*/ 991225 h 1263012"/>
                  <a:gd name="connsiteX44" fmla="*/ 788344 w 804534"/>
                  <a:gd name="connsiteY44" fmla="*/ 946937 h 1263012"/>
                  <a:gd name="connsiteX45" fmla="*/ 802796 w 804534"/>
                  <a:gd name="connsiteY45" fmla="*/ 947867 h 1263012"/>
                  <a:gd name="connsiteX46" fmla="*/ 803839 w 804534"/>
                  <a:gd name="connsiteY46" fmla="*/ 990971 h 1263012"/>
                  <a:gd name="connsiteX47" fmla="*/ 801022 w 804534"/>
                  <a:gd name="connsiteY47" fmla="*/ 996296 h 1263012"/>
                  <a:gd name="connsiteX48" fmla="*/ 801529 w 804534"/>
                  <a:gd name="connsiteY48" fmla="*/ 1099493 h 1263012"/>
                  <a:gd name="connsiteX49" fmla="*/ 800655 w 804534"/>
                  <a:gd name="connsiteY49" fmla="*/ 1108987 h 1263012"/>
                  <a:gd name="connsiteX50" fmla="*/ 792344 w 804534"/>
                  <a:gd name="connsiteY50" fmla="*/ 1115326 h 1263012"/>
                  <a:gd name="connsiteX51" fmla="*/ 684386 w 804534"/>
                  <a:gd name="connsiteY51" fmla="*/ 1153501 h 1263012"/>
                  <a:gd name="connsiteX52" fmla="*/ 666834 w 804534"/>
                  <a:gd name="connsiteY52" fmla="*/ 1156628 h 1263012"/>
                  <a:gd name="connsiteX53" fmla="*/ 601952 w 804534"/>
                  <a:gd name="connsiteY53" fmla="*/ 1178912 h 1263012"/>
                  <a:gd name="connsiteX54" fmla="*/ 469962 w 804534"/>
                  <a:gd name="connsiteY54" fmla="*/ 1225370 h 1263012"/>
                  <a:gd name="connsiteX55" fmla="*/ 466046 w 804534"/>
                  <a:gd name="connsiteY55" fmla="*/ 1227455 h 1263012"/>
                  <a:gd name="connsiteX56" fmla="*/ 375273 w 804534"/>
                  <a:gd name="connsiteY56" fmla="*/ 1259064 h 1263012"/>
                  <a:gd name="connsiteX57" fmla="*/ 352960 w 804534"/>
                  <a:gd name="connsiteY57" fmla="*/ 1248725 h 1263012"/>
                  <a:gd name="connsiteX58" fmla="*/ 331886 w 804534"/>
                  <a:gd name="connsiteY58" fmla="*/ 1191083 h 1263012"/>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78837 w 804534"/>
                  <a:gd name="connsiteY11" fmla="*/ 441064 h 1263012"/>
                  <a:gd name="connsiteX12" fmla="*/ 56102 w 804534"/>
                  <a:gd name="connsiteY12" fmla="*/ 415061 h 1263012"/>
                  <a:gd name="connsiteX13" fmla="*/ 2122 w 804534"/>
                  <a:gd name="connsiteY13" fmla="*/ 262504 h 1263012"/>
                  <a:gd name="connsiteX14" fmla="*/ 10236 w 804534"/>
                  <a:gd name="connsiteY14" fmla="*/ 243065 h 1263012"/>
                  <a:gd name="connsiteX15" fmla="*/ 151974 w 804534"/>
                  <a:gd name="connsiteY15" fmla="*/ 193114 h 1263012"/>
                  <a:gd name="connsiteX16" fmla="*/ 155439 w 804534"/>
                  <a:gd name="connsiteY16" fmla="*/ 192241 h 1263012"/>
                  <a:gd name="connsiteX17" fmla="*/ 206348 w 804534"/>
                  <a:gd name="connsiteY17" fmla="*/ 174830 h 1263012"/>
                  <a:gd name="connsiteX18" fmla="*/ 254552 w 804534"/>
                  <a:gd name="connsiteY18" fmla="*/ 156433 h 1263012"/>
                  <a:gd name="connsiteX19" fmla="*/ 303432 w 804534"/>
                  <a:gd name="connsiteY19" fmla="*/ 139868 h 1263012"/>
                  <a:gd name="connsiteX20" fmla="*/ 520786 w 804534"/>
                  <a:gd name="connsiteY20" fmla="*/ 63688 h 1263012"/>
                  <a:gd name="connsiteX21" fmla="*/ 557326 w 804534"/>
                  <a:gd name="connsiteY21" fmla="*/ 50954 h 1263012"/>
                  <a:gd name="connsiteX22" fmla="*/ 676948 w 804534"/>
                  <a:gd name="connsiteY22" fmla="*/ 8610 h 1263012"/>
                  <a:gd name="connsiteX23" fmla="*/ 695430 w 804534"/>
                  <a:gd name="connsiteY23" fmla="*/ 1933 h 1263012"/>
                  <a:gd name="connsiteX24" fmla="*/ 713629 w 804534"/>
                  <a:gd name="connsiteY24" fmla="*/ 10498 h 1263012"/>
                  <a:gd name="connsiteX25" fmla="*/ 745183 w 804534"/>
                  <a:gd name="connsiteY25" fmla="*/ 99806 h 1263012"/>
                  <a:gd name="connsiteX26" fmla="*/ 789443 w 804534"/>
                  <a:gd name="connsiteY26" fmla="*/ 225372 h 1263012"/>
                  <a:gd name="connsiteX27" fmla="*/ 798176 w 804534"/>
                  <a:gd name="connsiteY27" fmla="*/ 273238 h 1263012"/>
                  <a:gd name="connsiteX28" fmla="*/ 800148 w 804534"/>
                  <a:gd name="connsiteY28" fmla="*/ 323921 h 1263012"/>
                  <a:gd name="connsiteX29" fmla="*/ 800543 w 804534"/>
                  <a:gd name="connsiteY29" fmla="*/ 458954 h 1263012"/>
                  <a:gd name="connsiteX30" fmla="*/ 799416 w 804534"/>
                  <a:gd name="connsiteY30" fmla="*/ 464138 h 1263012"/>
                  <a:gd name="connsiteX31" fmla="*/ 792682 w 804534"/>
                  <a:gd name="connsiteY31" fmla="*/ 464588 h 1263012"/>
                  <a:gd name="connsiteX32" fmla="*/ 788203 w 804534"/>
                  <a:gd name="connsiteY32" fmla="*/ 454897 h 1263012"/>
                  <a:gd name="connsiteX33" fmla="*/ 675906 w 804534"/>
                  <a:gd name="connsiteY33" fmla="*/ 155053 h 1263012"/>
                  <a:gd name="connsiteX34" fmla="*/ 659199 w 804534"/>
                  <a:gd name="connsiteY34" fmla="*/ 147390 h 1263012"/>
                  <a:gd name="connsiteX35" fmla="*/ 148058 w 804534"/>
                  <a:gd name="connsiteY35" fmla="*/ 338712 h 1263012"/>
                  <a:gd name="connsiteX36" fmla="*/ 125379 w 804534"/>
                  <a:gd name="connsiteY36" fmla="*/ 347023 h 1263012"/>
                  <a:gd name="connsiteX37" fmla="*/ 118674 w 804534"/>
                  <a:gd name="connsiteY37" fmla="*/ 361335 h 1263012"/>
                  <a:gd name="connsiteX38" fmla="*/ 156848 w 804534"/>
                  <a:gd name="connsiteY38" fmla="*/ 463574 h 1263012"/>
                  <a:gd name="connsiteX39" fmla="*/ 284866 w 804534"/>
                  <a:gd name="connsiteY39" fmla="*/ 805312 h 1263012"/>
                  <a:gd name="connsiteX40" fmla="*/ 388345 w 804534"/>
                  <a:gd name="connsiteY40" fmla="*/ 1081716 h 1263012"/>
                  <a:gd name="connsiteX41" fmla="*/ 406206 w 804534"/>
                  <a:gd name="connsiteY41" fmla="*/ 1089886 h 1263012"/>
                  <a:gd name="connsiteX42" fmla="*/ 669257 w 804534"/>
                  <a:gd name="connsiteY42" fmla="*/ 991225 h 1263012"/>
                  <a:gd name="connsiteX43" fmla="*/ 788344 w 804534"/>
                  <a:gd name="connsiteY43" fmla="*/ 946937 h 1263012"/>
                  <a:gd name="connsiteX44" fmla="*/ 802796 w 804534"/>
                  <a:gd name="connsiteY44" fmla="*/ 947867 h 1263012"/>
                  <a:gd name="connsiteX45" fmla="*/ 803839 w 804534"/>
                  <a:gd name="connsiteY45" fmla="*/ 990971 h 1263012"/>
                  <a:gd name="connsiteX46" fmla="*/ 801022 w 804534"/>
                  <a:gd name="connsiteY46" fmla="*/ 996296 h 1263012"/>
                  <a:gd name="connsiteX47" fmla="*/ 801529 w 804534"/>
                  <a:gd name="connsiteY47" fmla="*/ 1099493 h 1263012"/>
                  <a:gd name="connsiteX48" fmla="*/ 800655 w 804534"/>
                  <a:gd name="connsiteY48" fmla="*/ 1108987 h 1263012"/>
                  <a:gd name="connsiteX49" fmla="*/ 792344 w 804534"/>
                  <a:gd name="connsiteY49" fmla="*/ 1115326 h 1263012"/>
                  <a:gd name="connsiteX50" fmla="*/ 684386 w 804534"/>
                  <a:gd name="connsiteY50" fmla="*/ 1153501 h 1263012"/>
                  <a:gd name="connsiteX51" fmla="*/ 666834 w 804534"/>
                  <a:gd name="connsiteY51" fmla="*/ 1156628 h 1263012"/>
                  <a:gd name="connsiteX52" fmla="*/ 601952 w 804534"/>
                  <a:gd name="connsiteY52" fmla="*/ 1178912 h 1263012"/>
                  <a:gd name="connsiteX53" fmla="*/ 469962 w 804534"/>
                  <a:gd name="connsiteY53" fmla="*/ 1225370 h 1263012"/>
                  <a:gd name="connsiteX54" fmla="*/ 466046 w 804534"/>
                  <a:gd name="connsiteY54" fmla="*/ 1227455 h 1263012"/>
                  <a:gd name="connsiteX55" fmla="*/ 375273 w 804534"/>
                  <a:gd name="connsiteY55" fmla="*/ 1259064 h 1263012"/>
                  <a:gd name="connsiteX56" fmla="*/ 352960 w 804534"/>
                  <a:gd name="connsiteY56" fmla="*/ 1248725 h 1263012"/>
                  <a:gd name="connsiteX57" fmla="*/ 331886 w 804534"/>
                  <a:gd name="connsiteY57" fmla="*/ 1191083 h 1263012"/>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78837 w 804534"/>
                  <a:gd name="connsiteY11" fmla="*/ 441064 h 1263012"/>
                  <a:gd name="connsiteX12" fmla="*/ 56102 w 804534"/>
                  <a:gd name="connsiteY12" fmla="*/ 415061 h 1263012"/>
                  <a:gd name="connsiteX13" fmla="*/ 2122 w 804534"/>
                  <a:gd name="connsiteY13" fmla="*/ 262504 h 1263012"/>
                  <a:gd name="connsiteX14" fmla="*/ 10236 w 804534"/>
                  <a:gd name="connsiteY14" fmla="*/ 243065 h 1263012"/>
                  <a:gd name="connsiteX15" fmla="*/ 151974 w 804534"/>
                  <a:gd name="connsiteY15" fmla="*/ 193114 h 1263012"/>
                  <a:gd name="connsiteX16" fmla="*/ 155439 w 804534"/>
                  <a:gd name="connsiteY16" fmla="*/ 192241 h 1263012"/>
                  <a:gd name="connsiteX17" fmla="*/ 254552 w 804534"/>
                  <a:gd name="connsiteY17" fmla="*/ 156433 h 1263012"/>
                  <a:gd name="connsiteX18" fmla="*/ 303432 w 804534"/>
                  <a:gd name="connsiteY18" fmla="*/ 139868 h 1263012"/>
                  <a:gd name="connsiteX19" fmla="*/ 520786 w 804534"/>
                  <a:gd name="connsiteY19" fmla="*/ 63688 h 1263012"/>
                  <a:gd name="connsiteX20" fmla="*/ 557326 w 804534"/>
                  <a:gd name="connsiteY20" fmla="*/ 50954 h 1263012"/>
                  <a:gd name="connsiteX21" fmla="*/ 676948 w 804534"/>
                  <a:gd name="connsiteY21" fmla="*/ 8610 h 1263012"/>
                  <a:gd name="connsiteX22" fmla="*/ 695430 w 804534"/>
                  <a:gd name="connsiteY22" fmla="*/ 1933 h 1263012"/>
                  <a:gd name="connsiteX23" fmla="*/ 713629 w 804534"/>
                  <a:gd name="connsiteY23" fmla="*/ 10498 h 1263012"/>
                  <a:gd name="connsiteX24" fmla="*/ 745183 w 804534"/>
                  <a:gd name="connsiteY24" fmla="*/ 99806 h 1263012"/>
                  <a:gd name="connsiteX25" fmla="*/ 789443 w 804534"/>
                  <a:gd name="connsiteY25" fmla="*/ 225372 h 1263012"/>
                  <a:gd name="connsiteX26" fmla="*/ 798176 w 804534"/>
                  <a:gd name="connsiteY26" fmla="*/ 273238 h 1263012"/>
                  <a:gd name="connsiteX27" fmla="*/ 800148 w 804534"/>
                  <a:gd name="connsiteY27" fmla="*/ 323921 h 1263012"/>
                  <a:gd name="connsiteX28" fmla="*/ 800543 w 804534"/>
                  <a:gd name="connsiteY28" fmla="*/ 458954 h 1263012"/>
                  <a:gd name="connsiteX29" fmla="*/ 799416 w 804534"/>
                  <a:gd name="connsiteY29" fmla="*/ 464138 h 1263012"/>
                  <a:gd name="connsiteX30" fmla="*/ 792682 w 804534"/>
                  <a:gd name="connsiteY30" fmla="*/ 464588 h 1263012"/>
                  <a:gd name="connsiteX31" fmla="*/ 788203 w 804534"/>
                  <a:gd name="connsiteY31" fmla="*/ 454897 h 1263012"/>
                  <a:gd name="connsiteX32" fmla="*/ 675906 w 804534"/>
                  <a:gd name="connsiteY32" fmla="*/ 155053 h 1263012"/>
                  <a:gd name="connsiteX33" fmla="*/ 659199 w 804534"/>
                  <a:gd name="connsiteY33" fmla="*/ 147390 h 1263012"/>
                  <a:gd name="connsiteX34" fmla="*/ 148058 w 804534"/>
                  <a:gd name="connsiteY34" fmla="*/ 338712 h 1263012"/>
                  <a:gd name="connsiteX35" fmla="*/ 125379 w 804534"/>
                  <a:gd name="connsiteY35" fmla="*/ 347023 h 1263012"/>
                  <a:gd name="connsiteX36" fmla="*/ 118674 w 804534"/>
                  <a:gd name="connsiteY36" fmla="*/ 361335 h 1263012"/>
                  <a:gd name="connsiteX37" fmla="*/ 156848 w 804534"/>
                  <a:gd name="connsiteY37" fmla="*/ 463574 h 1263012"/>
                  <a:gd name="connsiteX38" fmla="*/ 284866 w 804534"/>
                  <a:gd name="connsiteY38" fmla="*/ 805312 h 1263012"/>
                  <a:gd name="connsiteX39" fmla="*/ 388345 w 804534"/>
                  <a:gd name="connsiteY39" fmla="*/ 1081716 h 1263012"/>
                  <a:gd name="connsiteX40" fmla="*/ 406206 w 804534"/>
                  <a:gd name="connsiteY40" fmla="*/ 1089886 h 1263012"/>
                  <a:gd name="connsiteX41" fmla="*/ 669257 w 804534"/>
                  <a:gd name="connsiteY41" fmla="*/ 991225 h 1263012"/>
                  <a:gd name="connsiteX42" fmla="*/ 788344 w 804534"/>
                  <a:gd name="connsiteY42" fmla="*/ 946937 h 1263012"/>
                  <a:gd name="connsiteX43" fmla="*/ 802796 w 804534"/>
                  <a:gd name="connsiteY43" fmla="*/ 947867 h 1263012"/>
                  <a:gd name="connsiteX44" fmla="*/ 803839 w 804534"/>
                  <a:gd name="connsiteY44" fmla="*/ 990971 h 1263012"/>
                  <a:gd name="connsiteX45" fmla="*/ 801022 w 804534"/>
                  <a:gd name="connsiteY45" fmla="*/ 996296 h 1263012"/>
                  <a:gd name="connsiteX46" fmla="*/ 801529 w 804534"/>
                  <a:gd name="connsiteY46" fmla="*/ 1099493 h 1263012"/>
                  <a:gd name="connsiteX47" fmla="*/ 800655 w 804534"/>
                  <a:gd name="connsiteY47" fmla="*/ 1108987 h 1263012"/>
                  <a:gd name="connsiteX48" fmla="*/ 792344 w 804534"/>
                  <a:gd name="connsiteY48" fmla="*/ 1115326 h 1263012"/>
                  <a:gd name="connsiteX49" fmla="*/ 684386 w 804534"/>
                  <a:gd name="connsiteY49" fmla="*/ 1153501 h 1263012"/>
                  <a:gd name="connsiteX50" fmla="*/ 666834 w 804534"/>
                  <a:gd name="connsiteY50" fmla="*/ 1156628 h 1263012"/>
                  <a:gd name="connsiteX51" fmla="*/ 601952 w 804534"/>
                  <a:gd name="connsiteY51" fmla="*/ 1178912 h 1263012"/>
                  <a:gd name="connsiteX52" fmla="*/ 469962 w 804534"/>
                  <a:gd name="connsiteY52" fmla="*/ 1225370 h 1263012"/>
                  <a:gd name="connsiteX53" fmla="*/ 466046 w 804534"/>
                  <a:gd name="connsiteY53" fmla="*/ 1227455 h 1263012"/>
                  <a:gd name="connsiteX54" fmla="*/ 375273 w 804534"/>
                  <a:gd name="connsiteY54" fmla="*/ 1259064 h 1263012"/>
                  <a:gd name="connsiteX55" fmla="*/ 352960 w 804534"/>
                  <a:gd name="connsiteY55" fmla="*/ 1248725 h 1263012"/>
                  <a:gd name="connsiteX56" fmla="*/ 331886 w 804534"/>
                  <a:gd name="connsiteY56" fmla="*/ 1191083 h 1263012"/>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78837 w 804534"/>
                  <a:gd name="connsiteY11" fmla="*/ 441064 h 1263012"/>
                  <a:gd name="connsiteX12" fmla="*/ 56102 w 804534"/>
                  <a:gd name="connsiteY12" fmla="*/ 415061 h 1263012"/>
                  <a:gd name="connsiteX13" fmla="*/ 2122 w 804534"/>
                  <a:gd name="connsiteY13" fmla="*/ 262504 h 1263012"/>
                  <a:gd name="connsiteX14" fmla="*/ 10236 w 804534"/>
                  <a:gd name="connsiteY14" fmla="*/ 243065 h 1263012"/>
                  <a:gd name="connsiteX15" fmla="*/ 151974 w 804534"/>
                  <a:gd name="connsiteY15" fmla="*/ 193114 h 1263012"/>
                  <a:gd name="connsiteX16" fmla="*/ 254552 w 804534"/>
                  <a:gd name="connsiteY16" fmla="*/ 156433 h 1263012"/>
                  <a:gd name="connsiteX17" fmla="*/ 303432 w 804534"/>
                  <a:gd name="connsiteY17" fmla="*/ 139868 h 1263012"/>
                  <a:gd name="connsiteX18" fmla="*/ 520786 w 804534"/>
                  <a:gd name="connsiteY18" fmla="*/ 63688 h 1263012"/>
                  <a:gd name="connsiteX19" fmla="*/ 557326 w 804534"/>
                  <a:gd name="connsiteY19" fmla="*/ 50954 h 1263012"/>
                  <a:gd name="connsiteX20" fmla="*/ 676948 w 804534"/>
                  <a:gd name="connsiteY20" fmla="*/ 8610 h 1263012"/>
                  <a:gd name="connsiteX21" fmla="*/ 695430 w 804534"/>
                  <a:gd name="connsiteY21" fmla="*/ 1933 h 1263012"/>
                  <a:gd name="connsiteX22" fmla="*/ 713629 w 804534"/>
                  <a:gd name="connsiteY22" fmla="*/ 10498 h 1263012"/>
                  <a:gd name="connsiteX23" fmla="*/ 745183 w 804534"/>
                  <a:gd name="connsiteY23" fmla="*/ 99806 h 1263012"/>
                  <a:gd name="connsiteX24" fmla="*/ 789443 w 804534"/>
                  <a:gd name="connsiteY24" fmla="*/ 225372 h 1263012"/>
                  <a:gd name="connsiteX25" fmla="*/ 798176 w 804534"/>
                  <a:gd name="connsiteY25" fmla="*/ 273238 h 1263012"/>
                  <a:gd name="connsiteX26" fmla="*/ 800148 w 804534"/>
                  <a:gd name="connsiteY26" fmla="*/ 323921 h 1263012"/>
                  <a:gd name="connsiteX27" fmla="*/ 800543 w 804534"/>
                  <a:gd name="connsiteY27" fmla="*/ 458954 h 1263012"/>
                  <a:gd name="connsiteX28" fmla="*/ 799416 w 804534"/>
                  <a:gd name="connsiteY28" fmla="*/ 464138 h 1263012"/>
                  <a:gd name="connsiteX29" fmla="*/ 792682 w 804534"/>
                  <a:gd name="connsiteY29" fmla="*/ 464588 h 1263012"/>
                  <a:gd name="connsiteX30" fmla="*/ 788203 w 804534"/>
                  <a:gd name="connsiteY30" fmla="*/ 454897 h 1263012"/>
                  <a:gd name="connsiteX31" fmla="*/ 675906 w 804534"/>
                  <a:gd name="connsiteY31" fmla="*/ 155053 h 1263012"/>
                  <a:gd name="connsiteX32" fmla="*/ 659199 w 804534"/>
                  <a:gd name="connsiteY32" fmla="*/ 147390 h 1263012"/>
                  <a:gd name="connsiteX33" fmla="*/ 148058 w 804534"/>
                  <a:gd name="connsiteY33" fmla="*/ 338712 h 1263012"/>
                  <a:gd name="connsiteX34" fmla="*/ 125379 w 804534"/>
                  <a:gd name="connsiteY34" fmla="*/ 347023 h 1263012"/>
                  <a:gd name="connsiteX35" fmla="*/ 118674 w 804534"/>
                  <a:gd name="connsiteY35" fmla="*/ 361335 h 1263012"/>
                  <a:gd name="connsiteX36" fmla="*/ 156848 w 804534"/>
                  <a:gd name="connsiteY36" fmla="*/ 463574 h 1263012"/>
                  <a:gd name="connsiteX37" fmla="*/ 284866 w 804534"/>
                  <a:gd name="connsiteY37" fmla="*/ 805312 h 1263012"/>
                  <a:gd name="connsiteX38" fmla="*/ 388345 w 804534"/>
                  <a:gd name="connsiteY38" fmla="*/ 1081716 h 1263012"/>
                  <a:gd name="connsiteX39" fmla="*/ 406206 w 804534"/>
                  <a:gd name="connsiteY39" fmla="*/ 1089886 h 1263012"/>
                  <a:gd name="connsiteX40" fmla="*/ 669257 w 804534"/>
                  <a:gd name="connsiteY40" fmla="*/ 991225 h 1263012"/>
                  <a:gd name="connsiteX41" fmla="*/ 788344 w 804534"/>
                  <a:gd name="connsiteY41" fmla="*/ 946937 h 1263012"/>
                  <a:gd name="connsiteX42" fmla="*/ 802796 w 804534"/>
                  <a:gd name="connsiteY42" fmla="*/ 947867 h 1263012"/>
                  <a:gd name="connsiteX43" fmla="*/ 803839 w 804534"/>
                  <a:gd name="connsiteY43" fmla="*/ 990971 h 1263012"/>
                  <a:gd name="connsiteX44" fmla="*/ 801022 w 804534"/>
                  <a:gd name="connsiteY44" fmla="*/ 996296 h 1263012"/>
                  <a:gd name="connsiteX45" fmla="*/ 801529 w 804534"/>
                  <a:gd name="connsiteY45" fmla="*/ 1099493 h 1263012"/>
                  <a:gd name="connsiteX46" fmla="*/ 800655 w 804534"/>
                  <a:gd name="connsiteY46" fmla="*/ 1108987 h 1263012"/>
                  <a:gd name="connsiteX47" fmla="*/ 792344 w 804534"/>
                  <a:gd name="connsiteY47" fmla="*/ 1115326 h 1263012"/>
                  <a:gd name="connsiteX48" fmla="*/ 684386 w 804534"/>
                  <a:gd name="connsiteY48" fmla="*/ 1153501 h 1263012"/>
                  <a:gd name="connsiteX49" fmla="*/ 666834 w 804534"/>
                  <a:gd name="connsiteY49" fmla="*/ 1156628 h 1263012"/>
                  <a:gd name="connsiteX50" fmla="*/ 601952 w 804534"/>
                  <a:gd name="connsiteY50" fmla="*/ 1178912 h 1263012"/>
                  <a:gd name="connsiteX51" fmla="*/ 469962 w 804534"/>
                  <a:gd name="connsiteY51" fmla="*/ 1225370 h 1263012"/>
                  <a:gd name="connsiteX52" fmla="*/ 466046 w 804534"/>
                  <a:gd name="connsiteY52" fmla="*/ 1227455 h 1263012"/>
                  <a:gd name="connsiteX53" fmla="*/ 375273 w 804534"/>
                  <a:gd name="connsiteY53" fmla="*/ 1259064 h 1263012"/>
                  <a:gd name="connsiteX54" fmla="*/ 352960 w 804534"/>
                  <a:gd name="connsiteY54" fmla="*/ 1248725 h 1263012"/>
                  <a:gd name="connsiteX55" fmla="*/ 331886 w 804534"/>
                  <a:gd name="connsiteY55" fmla="*/ 1191083 h 1263012"/>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78837 w 804534"/>
                  <a:gd name="connsiteY11" fmla="*/ 441064 h 1263012"/>
                  <a:gd name="connsiteX12" fmla="*/ 56102 w 804534"/>
                  <a:gd name="connsiteY12" fmla="*/ 415061 h 1263012"/>
                  <a:gd name="connsiteX13" fmla="*/ 2122 w 804534"/>
                  <a:gd name="connsiteY13" fmla="*/ 262504 h 1263012"/>
                  <a:gd name="connsiteX14" fmla="*/ 10236 w 804534"/>
                  <a:gd name="connsiteY14" fmla="*/ 243065 h 1263012"/>
                  <a:gd name="connsiteX15" fmla="*/ 254552 w 804534"/>
                  <a:gd name="connsiteY15" fmla="*/ 156433 h 1263012"/>
                  <a:gd name="connsiteX16" fmla="*/ 303432 w 804534"/>
                  <a:gd name="connsiteY16" fmla="*/ 139868 h 1263012"/>
                  <a:gd name="connsiteX17" fmla="*/ 520786 w 804534"/>
                  <a:gd name="connsiteY17" fmla="*/ 63688 h 1263012"/>
                  <a:gd name="connsiteX18" fmla="*/ 557326 w 804534"/>
                  <a:gd name="connsiteY18" fmla="*/ 50954 h 1263012"/>
                  <a:gd name="connsiteX19" fmla="*/ 676948 w 804534"/>
                  <a:gd name="connsiteY19" fmla="*/ 8610 h 1263012"/>
                  <a:gd name="connsiteX20" fmla="*/ 695430 w 804534"/>
                  <a:gd name="connsiteY20" fmla="*/ 1933 h 1263012"/>
                  <a:gd name="connsiteX21" fmla="*/ 713629 w 804534"/>
                  <a:gd name="connsiteY21" fmla="*/ 10498 h 1263012"/>
                  <a:gd name="connsiteX22" fmla="*/ 745183 w 804534"/>
                  <a:gd name="connsiteY22" fmla="*/ 99806 h 1263012"/>
                  <a:gd name="connsiteX23" fmla="*/ 789443 w 804534"/>
                  <a:gd name="connsiteY23" fmla="*/ 225372 h 1263012"/>
                  <a:gd name="connsiteX24" fmla="*/ 798176 w 804534"/>
                  <a:gd name="connsiteY24" fmla="*/ 273238 h 1263012"/>
                  <a:gd name="connsiteX25" fmla="*/ 800148 w 804534"/>
                  <a:gd name="connsiteY25" fmla="*/ 323921 h 1263012"/>
                  <a:gd name="connsiteX26" fmla="*/ 800543 w 804534"/>
                  <a:gd name="connsiteY26" fmla="*/ 458954 h 1263012"/>
                  <a:gd name="connsiteX27" fmla="*/ 799416 w 804534"/>
                  <a:gd name="connsiteY27" fmla="*/ 464138 h 1263012"/>
                  <a:gd name="connsiteX28" fmla="*/ 792682 w 804534"/>
                  <a:gd name="connsiteY28" fmla="*/ 464588 h 1263012"/>
                  <a:gd name="connsiteX29" fmla="*/ 788203 w 804534"/>
                  <a:gd name="connsiteY29" fmla="*/ 454897 h 1263012"/>
                  <a:gd name="connsiteX30" fmla="*/ 675906 w 804534"/>
                  <a:gd name="connsiteY30" fmla="*/ 155053 h 1263012"/>
                  <a:gd name="connsiteX31" fmla="*/ 659199 w 804534"/>
                  <a:gd name="connsiteY31" fmla="*/ 147390 h 1263012"/>
                  <a:gd name="connsiteX32" fmla="*/ 148058 w 804534"/>
                  <a:gd name="connsiteY32" fmla="*/ 338712 h 1263012"/>
                  <a:gd name="connsiteX33" fmla="*/ 125379 w 804534"/>
                  <a:gd name="connsiteY33" fmla="*/ 347023 h 1263012"/>
                  <a:gd name="connsiteX34" fmla="*/ 118674 w 804534"/>
                  <a:gd name="connsiteY34" fmla="*/ 361335 h 1263012"/>
                  <a:gd name="connsiteX35" fmla="*/ 156848 w 804534"/>
                  <a:gd name="connsiteY35" fmla="*/ 463574 h 1263012"/>
                  <a:gd name="connsiteX36" fmla="*/ 284866 w 804534"/>
                  <a:gd name="connsiteY36" fmla="*/ 805312 h 1263012"/>
                  <a:gd name="connsiteX37" fmla="*/ 388345 w 804534"/>
                  <a:gd name="connsiteY37" fmla="*/ 1081716 h 1263012"/>
                  <a:gd name="connsiteX38" fmla="*/ 406206 w 804534"/>
                  <a:gd name="connsiteY38" fmla="*/ 1089886 h 1263012"/>
                  <a:gd name="connsiteX39" fmla="*/ 669257 w 804534"/>
                  <a:gd name="connsiteY39" fmla="*/ 991225 h 1263012"/>
                  <a:gd name="connsiteX40" fmla="*/ 788344 w 804534"/>
                  <a:gd name="connsiteY40" fmla="*/ 946937 h 1263012"/>
                  <a:gd name="connsiteX41" fmla="*/ 802796 w 804534"/>
                  <a:gd name="connsiteY41" fmla="*/ 947867 h 1263012"/>
                  <a:gd name="connsiteX42" fmla="*/ 803839 w 804534"/>
                  <a:gd name="connsiteY42" fmla="*/ 990971 h 1263012"/>
                  <a:gd name="connsiteX43" fmla="*/ 801022 w 804534"/>
                  <a:gd name="connsiteY43" fmla="*/ 996296 h 1263012"/>
                  <a:gd name="connsiteX44" fmla="*/ 801529 w 804534"/>
                  <a:gd name="connsiteY44" fmla="*/ 1099493 h 1263012"/>
                  <a:gd name="connsiteX45" fmla="*/ 800655 w 804534"/>
                  <a:gd name="connsiteY45" fmla="*/ 1108987 h 1263012"/>
                  <a:gd name="connsiteX46" fmla="*/ 792344 w 804534"/>
                  <a:gd name="connsiteY46" fmla="*/ 1115326 h 1263012"/>
                  <a:gd name="connsiteX47" fmla="*/ 684386 w 804534"/>
                  <a:gd name="connsiteY47" fmla="*/ 1153501 h 1263012"/>
                  <a:gd name="connsiteX48" fmla="*/ 666834 w 804534"/>
                  <a:gd name="connsiteY48" fmla="*/ 1156628 h 1263012"/>
                  <a:gd name="connsiteX49" fmla="*/ 601952 w 804534"/>
                  <a:gd name="connsiteY49" fmla="*/ 1178912 h 1263012"/>
                  <a:gd name="connsiteX50" fmla="*/ 469962 w 804534"/>
                  <a:gd name="connsiteY50" fmla="*/ 1225370 h 1263012"/>
                  <a:gd name="connsiteX51" fmla="*/ 466046 w 804534"/>
                  <a:gd name="connsiteY51" fmla="*/ 1227455 h 1263012"/>
                  <a:gd name="connsiteX52" fmla="*/ 375273 w 804534"/>
                  <a:gd name="connsiteY52" fmla="*/ 1259064 h 1263012"/>
                  <a:gd name="connsiteX53" fmla="*/ 352960 w 804534"/>
                  <a:gd name="connsiteY53" fmla="*/ 1248725 h 1263012"/>
                  <a:gd name="connsiteX54" fmla="*/ 331886 w 804534"/>
                  <a:gd name="connsiteY54" fmla="*/ 1191083 h 1263012"/>
                  <a:gd name="connsiteX0" fmla="*/ 331886 w 804534"/>
                  <a:gd name="connsiteY0" fmla="*/ 1191083 h 1263012"/>
                  <a:gd name="connsiteX1" fmla="*/ 288697 w 804534"/>
                  <a:gd name="connsiteY1" fmla="*/ 1069433 h 1263012"/>
                  <a:gd name="connsiteX2" fmla="*/ 280753 w 804534"/>
                  <a:gd name="connsiteY2" fmla="*/ 1054726 h 1263012"/>
                  <a:gd name="connsiteX3" fmla="*/ 227816 w 804534"/>
                  <a:gd name="connsiteY3" fmla="*/ 903973 h 1263012"/>
                  <a:gd name="connsiteX4" fmla="*/ 222660 w 804534"/>
                  <a:gd name="connsiteY4" fmla="*/ 881547 h 1263012"/>
                  <a:gd name="connsiteX5" fmla="*/ 179753 w 804534"/>
                  <a:gd name="connsiteY5" fmla="*/ 757925 h 1263012"/>
                  <a:gd name="connsiteX6" fmla="*/ 157665 w 804534"/>
                  <a:gd name="connsiteY6" fmla="*/ 695888 h 1263012"/>
                  <a:gd name="connsiteX7" fmla="*/ 151185 w 804534"/>
                  <a:gd name="connsiteY7" fmla="*/ 686647 h 1263012"/>
                  <a:gd name="connsiteX8" fmla="*/ 84331 w 804534"/>
                  <a:gd name="connsiteY8" fmla="*/ 496424 h 1263012"/>
                  <a:gd name="connsiteX9" fmla="*/ 82641 w 804534"/>
                  <a:gd name="connsiteY9" fmla="*/ 490423 h 1263012"/>
                  <a:gd name="connsiteX10" fmla="*/ 84979 w 804534"/>
                  <a:gd name="connsiteY10" fmla="*/ 479210 h 1263012"/>
                  <a:gd name="connsiteX11" fmla="*/ 56102 w 804534"/>
                  <a:gd name="connsiteY11" fmla="*/ 415061 h 1263012"/>
                  <a:gd name="connsiteX12" fmla="*/ 2122 w 804534"/>
                  <a:gd name="connsiteY12" fmla="*/ 262504 h 1263012"/>
                  <a:gd name="connsiteX13" fmla="*/ 10236 w 804534"/>
                  <a:gd name="connsiteY13" fmla="*/ 243065 h 1263012"/>
                  <a:gd name="connsiteX14" fmla="*/ 254552 w 804534"/>
                  <a:gd name="connsiteY14" fmla="*/ 156433 h 1263012"/>
                  <a:gd name="connsiteX15" fmla="*/ 303432 w 804534"/>
                  <a:gd name="connsiteY15" fmla="*/ 139868 h 1263012"/>
                  <a:gd name="connsiteX16" fmla="*/ 520786 w 804534"/>
                  <a:gd name="connsiteY16" fmla="*/ 63688 h 1263012"/>
                  <a:gd name="connsiteX17" fmla="*/ 557326 w 804534"/>
                  <a:gd name="connsiteY17" fmla="*/ 50954 h 1263012"/>
                  <a:gd name="connsiteX18" fmla="*/ 676948 w 804534"/>
                  <a:gd name="connsiteY18" fmla="*/ 8610 h 1263012"/>
                  <a:gd name="connsiteX19" fmla="*/ 695430 w 804534"/>
                  <a:gd name="connsiteY19" fmla="*/ 1933 h 1263012"/>
                  <a:gd name="connsiteX20" fmla="*/ 713629 w 804534"/>
                  <a:gd name="connsiteY20" fmla="*/ 10498 h 1263012"/>
                  <a:gd name="connsiteX21" fmla="*/ 745183 w 804534"/>
                  <a:gd name="connsiteY21" fmla="*/ 99806 h 1263012"/>
                  <a:gd name="connsiteX22" fmla="*/ 789443 w 804534"/>
                  <a:gd name="connsiteY22" fmla="*/ 225372 h 1263012"/>
                  <a:gd name="connsiteX23" fmla="*/ 798176 w 804534"/>
                  <a:gd name="connsiteY23" fmla="*/ 273238 h 1263012"/>
                  <a:gd name="connsiteX24" fmla="*/ 800148 w 804534"/>
                  <a:gd name="connsiteY24" fmla="*/ 323921 h 1263012"/>
                  <a:gd name="connsiteX25" fmla="*/ 800543 w 804534"/>
                  <a:gd name="connsiteY25" fmla="*/ 458954 h 1263012"/>
                  <a:gd name="connsiteX26" fmla="*/ 799416 w 804534"/>
                  <a:gd name="connsiteY26" fmla="*/ 464138 h 1263012"/>
                  <a:gd name="connsiteX27" fmla="*/ 792682 w 804534"/>
                  <a:gd name="connsiteY27" fmla="*/ 464588 h 1263012"/>
                  <a:gd name="connsiteX28" fmla="*/ 788203 w 804534"/>
                  <a:gd name="connsiteY28" fmla="*/ 454897 h 1263012"/>
                  <a:gd name="connsiteX29" fmla="*/ 675906 w 804534"/>
                  <a:gd name="connsiteY29" fmla="*/ 155053 h 1263012"/>
                  <a:gd name="connsiteX30" fmla="*/ 659199 w 804534"/>
                  <a:gd name="connsiteY30" fmla="*/ 147390 h 1263012"/>
                  <a:gd name="connsiteX31" fmla="*/ 148058 w 804534"/>
                  <a:gd name="connsiteY31" fmla="*/ 338712 h 1263012"/>
                  <a:gd name="connsiteX32" fmla="*/ 125379 w 804534"/>
                  <a:gd name="connsiteY32" fmla="*/ 347023 h 1263012"/>
                  <a:gd name="connsiteX33" fmla="*/ 118674 w 804534"/>
                  <a:gd name="connsiteY33" fmla="*/ 361335 h 1263012"/>
                  <a:gd name="connsiteX34" fmla="*/ 156848 w 804534"/>
                  <a:gd name="connsiteY34" fmla="*/ 463574 h 1263012"/>
                  <a:gd name="connsiteX35" fmla="*/ 284866 w 804534"/>
                  <a:gd name="connsiteY35" fmla="*/ 805312 h 1263012"/>
                  <a:gd name="connsiteX36" fmla="*/ 388345 w 804534"/>
                  <a:gd name="connsiteY36" fmla="*/ 1081716 h 1263012"/>
                  <a:gd name="connsiteX37" fmla="*/ 406206 w 804534"/>
                  <a:gd name="connsiteY37" fmla="*/ 1089886 h 1263012"/>
                  <a:gd name="connsiteX38" fmla="*/ 669257 w 804534"/>
                  <a:gd name="connsiteY38" fmla="*/ 991225 h 1263012"/>
                  <a:gd name="connsiteX39" fmla="*/ 788344 w 804534"/>
                  <a:gd name="connsiteY39" fmla="*/ 946937 h 1263012"/>
                  <a:gd name="connsiteX40" fmla="*/ 802796 w 804534"/>
                  <a:gd name="connsiteY40" fmla="*/ 947867 h 1263012"/>
                  <a:gd name="connsiteX41" fmla="*/ 803839 w 804534"/>
                  <a:gd name="connsiteY41" fmla="*/ 990971 h 1263012"/>
                  <a:gd name="connsiteX42" fmla="*/ 801022 w 804534"/>
                  <a:gd name="connsiteY42" fmla="*/ 996296 h 1263012"/>
                  <a:gd name="connsiteX43" fmla="*/ 801529 w 804534"/>
                  <a:gd name="connsiteY43" fmla="*/ 1099493 h 1263012"/>
                  <a:gd name="connsiteX44" fmla="*/ 800655 w 804534"/>
                  <a:gd name="connsiteY44" fmla="*/ 1108987 h 1263012"/>
                  <a:gd name="connsiteX45" fmla="*/ 792344 w 804534"/>
                  <a:gd name="connsiteY45" fmla="*/ 1115326 h 1263012"/>
                  <a:gd name="connsiteX46" fmla="*/ 684386 w 804534"/>
                  <a:gd name="connsiteY46" fmla="*/ 1153501 h 1263012"/>
                  <a:gd name="connsiteX47" fmla="*/ 666834 w 804534"/>
                  <a:gd name="connsiteY47" fmla="*/ 1156628 h 1263012"/>
                  <a:gd name="connsiteX48" fmla="*/ 601952 w 804534"/>
                  <a:gd name="connsiteY48" fmla="*/ 1178912 h 1263012"/>
                  <a:gd name="connsiteX49" fmla="*/ 469962 w 804534"/>
                  <a:gd name="connsiteY49" fmla="*/ 1225370 h 1263012"/>
                  <a:gd name="connsiteX50" fmla="*/ 466046 w 804534"/>
                  <a:gd name="connsiteY50" fmla="*/ 1227455 h 1263012"/>
                  <a:gd name="connsiteX51" fmla="*/ 375273 w 804534"/>
                  <a:gd name="connsiteY51" fmla="*/ 1259064 h 1263012"/>
                  <a:gd name="connsiteX52" fmla="*/ 352960 w 804534"/>
                  <a:gd name="connsiteY52" fmla="*/ 1248725 h 1263012"/>
                  <a:gd name="connsiteX53" fmla="*/ 331886 w 804534"/>
                  <a:gd name="connsiteY53" fmla="*/ 1191083 h 1263012"/>
                  <a:gd name="connsiteX0" fmla="*/ 56102 w 804534"/>
                  <a:gd name="connsiteY0" fmla="*/ 415061 h 1263012"/>
                  <a:gd name="connsiteX1" fmla="*/ 2122 w 804534"/>
                  <a:gd name="connsiteY1" fmla="*/ 262504 h 1263012"/>
                  <a:gd name="connsiteX2" fmla="*/ 10236 w 804534"/>
                  <a:gd name="connsiteY2" fmla="*/ 243065 h 1263012"/>
                  <a:gd name="connsiteX3" fmla="*/ 254552 w 804534"/>
                  <a:gd name="connsiteY3" fmla="*/ 156433 h 1263012"/>
                  <a:gd name="connsiteX4" fmla="*/ 303432 w 804534"/>
                  <a:gd name="connsiteY4" fmla="*/ 139868 h 1263012"/>
                  <a:gd name="connsiteX5" fmla="*/ 520786 w 804534"/>
                  <a:gd name="connsiteY5" fmla="*/ 63688 h 1263012"/>
                  <a:gd name="connsiteX6" fmla="*/ 557326 w 804534"/>
                  <a:gd name="connsiteY6" fmla="*/ 50954 h 1263012"/>
                  <a:gd name="connsiteX7" fmla="*/ 676948 w 804534"/>
                  <a:gd name="connsiteY7" fmla="*/ 8610 h 1263012"/>
                  <a:gd name="connsiteX8" fmla="*/ 695430 w 804534"/>
                  <a:gd name="connsiteY8" fmla="*/ 1933 h 1263012"/>
                  <a:gd name="connsiteX9" fmla="*/ 713629 w 804534"/>
                  <a:gd name="connsiteY9" fmla="*/ 10498 h 1263012"/>
                  <a:gd name="connsiteX10" fmla="*/ 745183 w 804534"/>
                  <a:gd name="connsiteY10" fmla="*/ 99806 h 1263012"/>
                  <a:gd name="connsiteX11" fmla="*/ 789443 w 804534"/>
                  <a:gd name="connsiteY11" fmla="*/ 225372 h 1263012"/>
                  <a:gd name="connsiteX12" fmla="*/ 798176 w 804534"/>
                  <a:gd name="connsiteY12" fmla="*/ 273238 h 1263012"/>
                  <a:gd name="connsiteX13" fmla="*/ 800148 w 804534"/>
                  <a:gd name="connsiteY13" fmla="*/ 323921 h 1263012"/>
                  <a:gd name="connsiteX14" fmla="*/ 800543 w 804534"/>
                  <a:gd name="connsiteY14" fmla="*/ 458954 h 1263012"/>
                  <a:gd name="connsiteX15" fmla="*/ 799416 w 804534"/>
                  <a:gd name="connsiteY15" fmla="*/ 464138 h 1263012"/>
                  <a:gd name="connsiteX16" fmla="*/ 792682 w 804534"/>
                  <a:gd name="connsiteY16" fmla="*/ 464588 h 1263012"/>
                  <a:gd name="connsiteX17" fmla="*/ 788203 w 804534"/>
                  <a:gd name="connsiteY17" fmla="*/ 454897 h 1263012"/>
                  <a:gd name="connsiteX18" fmla="*/ 675906 w 804534"/>
                  <a:gd name="connsiteY18" fmla="*/ 155053 h 1263012"/>
                  <a:gd name="connsiteX19" fmla="*/ 659199 w 804534"/>
                  <a:gd name="connsiteY19" fmla="*/ 147390 h 1263012"/>
                  <a:gd name="connsiteX20" fmla="*/ 148058 w 804534"/>
                  <a:gd name="connsiteY20" fmla="*/ 338712 h 1263012"/>
                  <a:gd name="connsiteX21" fmla="*/ 125379 w 804534"/>
                  <a:gd name="connsiteY21" fmla="*/ 347023 h 1263012"/>
                  <a:gd name="connsiteX22" fmla="*/ 118674 w 804534"/>
                  <a:gd name="connsiteY22" fmla="*/ 361335 h 1263012"/>
                  <a:gd name="connsiteX23" fmla="*/ 156848 w 804534"/>
                  <a:gd name="connsiteY23" fmla="*/ 463574 h 1263012"/>
                  <a:gd name="connsiteX24" fmla="*/ 284866 w 804534"/>
                  <a:gd name="connsiteY24" fmla="*/ 805312 h 1263012"/>
                  <a:gd name="connsiteX25" fmla="*/ 388345 w 804534"/>
                  <a:gd name="connsiteY25" fmla="*/ 1081716 h 1263012"/>
                  <a:gd name="connsiteX26" fmla="*/ 406206 w 804534"/>
                  <a:gd name="connsiteY26" fmla="*/ 1089886 h 1263012"/>
                  <a:gd name="connsiteX27" fmla="*/ 669257 w 804534"/>
                  <a:gd name="connsiteY27" fmla="*/ 991225 h 1263012"/>
                  <a:gd name="connsiteX28" fmla="*/ 788344 w 804534"/>
                  <a:gd name="connsiteY28" fmla="*/ 946937 h 1263012"/>
                  <a:gd name="connsiteX29" fmla="*/ 802796 w 804534"/>
                  <a:gd name="connsiteY29" fmla="*/ 947867 h 1263012"/>
                  <a:gd name="connsiteX30" fmla="*/ 803839 w 804534"/>
                  <a:gd name="connsiteY30" fmla="*/ 990971 h 1263012"/>
                  <a:gd name="connsiteX31" fmla="*/ 801022 w 804534"/>
                  <a:gd name="connsiteY31" fmla="*/ 996296 h 1263012"/>
                  <a:gd name="connsiteX32" fmla="*/ 801529 w 804534"/>
                  <a:gd name="connsiteY32" fmla="*/ 1099493 h 1263012"/>
                  <a:gd name="connsiteX33" fmla="*/ 800655 w 804534"/>
                  <a:gd name="connsiteY33" fmla="*/ 1108987 h 1263012"/>
                  <a:gd name="connsiteX34" fmla="*/ 792344 w 804534"/>
                  <a:gd name="connsiteY34" fmla="*/ 1115326 h 1263012"/>
                  <a:gd name="connsiteX35" fmla="*/ 684386 w 804534"/>
                  <a:gd name="connsiteY35" fmla="*/ 1153501 h 1263012"/>
                  <a:gd name="connsiteX36" fmla="*/ 666834 w 804534"/>
                  <a:gd name="connsiteY36" fmla="*/ 1156628 h 1263012"/>
                  <a:gd name="connsiteX37" fmla="*/ 601952 w 804534"/>
                  <a:gd name="connsiteY37" fmla="*/ 1178912 h 1263012"/>
                  <a:gd name="connsiteX38" fmla="*/ 469962 w 804534"/>
                  <a:gd name="connsiteY38" fmla="*/ 1225370 h 1263012"/>
                  <a:gd name="connsiteX39" fmla="*/ 466046 w 804534"/>
                  <a:gd name="connsiteY39" fmla="*/ 1227455 h 1263012"/>
                  <a:gd name="connsiteX40" fmla="*/ 375273 w 804534"/>
                  <a:gd name="connsiteY40" fmla="*/ 1259064 h 1263012"/>
                  <a:gd name="connsiteX41" fmla="*/ 352960 w 804534"/>
                  <a:gd name="connsiteY41" fmla="*/ 1248725 h 1263012"/>
                  <a:gd name="connsiteX42" fmla="*/ 331886 w 804534"/>
                  <a:gd name="connsiteY42" fmla="*/ 1191083 h 1263012"/>
                  <a:gd name="connsiteX43" fmla="*/ 288697 w 804534"/>
                  <a:gd name="connsiteY43" fmla="*/ 1069433 h 1263012"/>
                  <a:gd name="connsiteX44" fmla="*/ 280753 w 804534"/>
                  <a:gd name="connsiteY44" fmla="*/ 1054726 h 1263012"/>
                  <a:gd name="connsiteX45" fmla="*/ 227816 w 804534"/>
                  <a:gd name="connsiteY45" fmla="*/ 903973 h 1263012"/>
                  <a:gd name="connsiteX46" fmla="*/ 222660 w 804534"/>
                  <a:gd name="connsiteY46" fmla="*/ 881547 h 1263012"/>
                  <a:gd name="connsiteX47" fmla="*/ 179753 w 804534"/>
                  <a:gd name="connsiteY47" fmla="*/ 757925 h 1263012"/>
                  <a:gd name="connsiteX48" fmla="*/ 157665 w 804534"/>
                  <a:gd name="connsiteY48" fmla="*/ 695888 h 1263012"/>
                  <a:gd name="connsiteX49" fmla="*/ 151185 w 804534"/>
                  <a:gd name="connsiteY49" fmla="*/ 686647 h 1263012"/>
                  <a:gd name="connsiteX50" fmla="*/ 84331 w 804534"/>
                  <a:gd name="connsiteY50" fmla="*/ 496424 h 1263012"/>
                  <a:gd name="connsiteX51" fmla="*/ 82641 w 804534"/>
                  <a:gd name="connsiteY51" fmla="*/ 490423 h 1263012"/>
                  <a:gd name="connsiteX52" fmla="*/ 133550 w 804534"/>
                  <a:gd name="connsiteY52" fmla="*/ 527781 h 1263012"/>
                  <a:gd name="connsiteX0" fmla="*/ 56102 w 804534"/>
                  <a:gd name="connsiteY0" fmla="*/ 415061 h 1263012"/>
                  <a:gd name="connsiteX1" fmla="*/ 2122 w 804534"/>
                  <a:gd name="connsiteY1" fmla="*/ 262504 h 1263012"/>
                  <a:gd name="connsiteX2" fmla="*/ 10236 w 804534"/>
                  <a:gd name="connsiteY2" fmla="*/ 243065 h 1263012"/>
                  <a:gd name="connsiteX3" fmla="*/ 254552 w 804534"/>
                  <a:gd name="connsiteY3" fmla="*/ 156433 h 1263012"/>
                  <a:gd name="connsiteX4" fmla="*/ 303432 w 804534"/>
                  <a:gd name="connsiteY4" fmla="*/ 139868 h 1263012"/>
                  <a:gd name="connsiteX5" fmla="*/ 520786 w 804534"/>
                  <a:gd name="connsiteY5" fmla="*/ 63688 h 1263012"/>
                  <a:gd name="connsiteX6" fmla="*/ 557326 w 804534"/>
                  <a:gd name="connsiteY6" fmla="*/ 50954 h 1263012"/>
                  <a:gd name="connsiteX7" fmla="*/ 676948 w 804534"/>
                  <a:gd name="connsiteY7" fmla="*/ 8610 h 1263012"/>
                  <a:gd name="connsiteX8" fmla="*/ 695430 w 804534"/>
                  <a:gd name="connsiteY8" fmla="*/ 1933 h 1263012"/>
                  <a:gd name="connsiteX9" fmla="*/ 713629 w 804534"/>
                  <a:gd name="connsiteY9" fmla="*/ 10498 h 1263012"/>
                  <a:gd name="connsiteX10" fmla="*/ 745183 w 804534"/>
                  <a:gd name="connsiteY10" fmla="*/ 99806 h 1263012"/>
                  <a:gd name="connsiteX11" fmla="*/ 789443 w 804534"/>
                  <a:gd name="connsiteY11" fmla="*/ 225372 h 1263012"/>
                  <a:gd name="connsiteX12" fmla="*/ 798176 w 804534"/>
                  <a:gd name="connsiteY12" fmla="*/ 273238 h 1263012"/>
                  <a:gd name="connsiteX13" fmla="*/ 800148 w 804534"/>
                  <a:gd name="connsiteY13" fmla="*/ 323921 h 1263012"/>
                  <a:gd name="connsiteX14" fmla="*/ 800543 w 804534"/>
                  <a:gd name="connsiteY14" fmla="*/ 458954 h 1263012"/>
                  <a:gd name="connsiteX15" fmla="*/ 799416 w 804534"/>
                  <a:gd name="connsiteY15" fmla="*/ 464138 h 1263012"/>
                  <a:gd name="connsiteX16" fmla="*/ 792682 w 804534"/>
                  <a:gd name="connsiteY16" fmla="*/ 464588 h 1263012"/>
                  <a:gd name="connsiteX17" fmla="*/ 788203 w 804534"/>
                  <a:gd name="connsiteY17" fmla="*/ 454897 h 1263012"/>
                  <a:gd name="connsiteX18" fmla="*/ 675906 w 804534"/>
                  <a:gd name="connsiteY18" fmla="*/ 155053 h 1263012"/>
                  <a:gd name="connsiteX19" fmla="*/ 659199 w 804534"/>
                  <a:gd name="connsiteY19" fmla="*/ 147390 h 1263012"/>
                  <a:gd name="connsiteX20" fmla="*/ 148058 w 804534"/>
                  <a:gd name="connsiteY20" fmla="*/ 338712 h 1263012"/>
                  <a:gd name="connsiteX21" fmla="*/ 125379 w 804534"/>
                  <a:gd name="connsiteY21" fmla="*/ 347023 h 1263012"/>
                  <a:gd name="connsiteX22" fmla="*/ 118674 w 804534"/>
                  <a:gd name="connsiteY22" fmla="*/ 361335 h 1263012"/>
                  <a:gd name="connsiteX23" fmla="*/ 156848 w 804534"/>
                  <a:gd name="connsiteY23" fmla="*/ 463574 h 1263012"/>
                  <a:gd name="connsiteX24" fmla="*/ 284866 w 804534"/>
                  <a:gd name="connsiteY24" fmla="*/ 805312 h 1263012"/>
                  <a:gd name="connsiteX25" fmla="*/ 388345 w 804534"/>
                  <a:gd name="connsiteY25" fmla="*/ 1081716 h 1263012"/>
                  <a:gd name="connsiteX26" fmla="*/ 406206 w 804534"/>
                  <a:gd name="connsiteY26" fmla="*/ 1089886 h 1263012"/>
                  <a:gd name="connsiteX27" fmla="*/ 669257 w 804534"/>
                  <a:gd name="connsiteY27" fmla="*/ 991225 h 1263012"/>
                  <a:gd name="connsiteX28" fmla="*/ 788344 w 804534"/>
                  <a:gd name="connsiteY28" fmla="*/ 946937 h 1263012"/>
                  <a:gd name="connsiteX29" fmla="*/ 802796 w 804534"/>
                  <a:gd name="connsiteY29" fmla="*/ 947867 h 1263012"/>
                  <a:gd name="connsiteX30" fmla="*/ 803839 w 804534"/>
                  <a:gd name="connsiteY30" fmla="*/ 990971 h 1263012"/>
                  <a:gd name="connsiteX31" fmla="*/ 801022 w 804534"/>
                  <a:gd name="connsiteY31" fmla="*/ 996296 h 1263012"/>
                  <a:gd name="connsiteX32" fmla="*/ 801529 w 804534"/>
                  <a:gd name="connsiteY32" fmla="*/ 1099493 h 1263012"/>
                  <a:gd name="connsiteX33" fmla="*/ 800655 w 804534"/>
                  <a:gd name="connsiteY33" fmla="*/ 1108987 h 1263012"/>
                  <a:gd name="connsiteX34" fmla="*/ 792344 w 804534"/>
                  <a:gd name="connsiteY34" fmla="*/ 1115326 h 1263012"/>
                  <a:gd name="connsiteX35" fmla="*/ 684386 w 804534"/>
                  <a:gd name="connsiteY35" fmla="*/ 1153501 h 1263012"/>
                  <a:gd name="connsiteX36" fmla="*/ 666834 w 804534"/>
                  <a:gd name="connsiteY36" fmla="*/ 1156628 h 1263012"/>
                  <a:gd name="connsiteX37" fmla="*/ 601952 w 804534"/>
                  <a:gd name="connsiteY37" fmla="*/ 1178912 h 1263012"/>
                  <a:gd name="connsiteX38" fmla="*/ 469962 w 804534"/>
                  <a:gd name="connsiteY38" fmla="*/ 1225370 h 1263012"/>
                  <a:gd name="connsiteX39" fmla="*/ 466046 w 804534"/>
                  <a:gd name="connsiteY39" fmla="*/ 1227455 h 1263012"/>
                  <a:gd name="connsiteX40" fmla="*/ 375273 w 804534"/>
                  <a:gd name="connsiteY40" fmla="*/ 1259064 h 1263012"/>
                  <a:gd name="connsiteX41" fmla="*/ 352960 w 804534"/>
                  <a:gd name="connsiteY41" fmla="*/ 1248725 h 1263012"/>
                  <a:gd name="connsiteX42" fmla="*/ 331886 w 804534"/>
                  <a:gd name="connsiteY42" fmla="*/ 1191083 h 1263012"/>
                  <a:gd name="connsiteX43" fmla="*/ 288697 w 804534"/>
                  <a:gd name="connsiteY43" fmla="*/ 1069433 h 1263012"/>
                  <a:gd name="connsiteX44" fmla="*/ 280753 w 804534"/>
                  <a:gd name="connsiteY44" fmla="*/ 1054726 h 1263012"/>
                  <a:gd name="connsiteX45" fmla="*/ 227816 w 804534"/>
                  <a:gd name="connsiteY45" fmla="*/ 903973 h 1263012"/>
                  <a:gd name="connsiteX46" fmla="*/ 222660 w 804534"/>
                  <a:gd name="connsiteY46" fmla="*/ 881547 h 1263012"/>
                  <a:gd name="connsiteX47" fmla="*/ 179753 w 804534"/>
                  <a:gd name="connsiteY47" fmla="*/ 757925 h 1263012"/>
                  <a:gd name="connsiteX48" fmla="*/ 157665 w 804534"/>
                  <a:gd name="connsiteY48" fmla="*/ 695888 h 1263012"/>
                  <a:gd name="connsiteX49" fmla="*/ 151185 w 804534"/>
                  <a:gd name="connsiteY49" fmla="*/ 686647 h 1263012"/>
                  <a:gd name="connsiteX50" fmla="*/ 84331 w 804534"/>
                  <a:gd name="connsiteY50" fmla="*/ 496424 h 1263012"/>
                  <a:gd name="connsiteX51" fmla="*/ 82641 w 804534"/>
                  <a:gd name="connsiteY51" fmla="*/ 490423 h 1263012"/>
                  <a:gd name="connsiteX0" fmla="*/ 56102 w 804534"/>
                  <a:gd name="connsiteY0" fmla="*/ 415061 h 1263012"/>
                  <a:gd name="connsiteX1" fmla="*/ 2122 w 804534"/>
                  <a:gd name="connsiteY1" fmla="*/ 262504 h 1263012"/>
                  <a:gd name="connsiteX2" fmla="*/ 10236 w 804534"/>
                  <a:gd name="connsiteY2" fmla="*/ 243065 h 1263012"/>
                  <a:gd name="connsiteX3" fmla="*/ 254552 w 804534"/>
                  <a:gd name="connsiteY3" fmla="*/ 156433 h 1263012"/>
                  <a:gd name="connsiteX4" fmla="*/ 303432 w 804534"/>
                  <a:gd name="connsiteY4" fmla="*/ 139868 h 1263012"/>
                  <a:gd name="connsiteX5" fmla="*/ 520786 w 804534"/>
                  <a:gd name="connsiteY5" fmla="*/ 63688 h 1263012"/>
                  <a:gd name="connsiteX6" fmla="*/ 557326 w 804534"/>
                  <a:gd name="connsiteY6" fmla="*/ 50954 h 1263012"/>
                  <a:gd name="connsiteX7" fmla="*/ 676948 w 804534"/>
                  <a:gd name="connsiteY7" fmla="*/ 8610 h 1263012"/>
                  <a:gd name="connsiteX8" fmla="*/ 695430 w 804534"/>
                  <a:gd name="connsiteY8" fmla="*/ 1933 h 1263012"/>
                  <a:gd name="connsiteX9" fmla="*/ 713629 w 804534"/>
                  <a:gd name="connsiteY9" fmla="*/ 10498 h 1263012"/>
                  <a:gd name="connsiteX10" fmla="*/ 745183 w 804534"/>
                  <a:gd name="connsiteY10" fmla="*/ 99806 h 1263012"/>
                  <a:gd name="connsiteX11" fmla="*/ 789443 w 804534"/>
                  <a:gd name="connsiteY11" fmla="*/ 225372 h 1263012"/>
                  <a:gd name="connsiteX12" fmla="*/ 798176 w 804534"/>
                  <a:gd name="connsiteY12" fmla="*/ 273238 h 1263012"/>
                  <a:gd name="connsiteX13" fmla="*/ 800148 w 804534"/>
                  <a:gd name="connsiteY13" fmla="*/ 323921 h 1263012"/>
                  <a:gd name="connsiteX14" fmla="*/ 800543 w 804534"/>
                  <a:gd name="connsiteY14" fmla="*/ 458954 h 1263012"/>
                  <a:gd name="connsiteX15" fmla="*/ 799416 w 804534"/>
                  <a:gd name="connsiteY15" fmla="*/ 464138 h 1263012"/>
                  <a:gd name="connsiteX16" fmla="*/ 792682 w 804534"/>
                  <a:gd name="connsiteY16" fmla="*/ 464588 h 1263012"/>
                  <a:gd name="connsiteX17" fmla="*/ 788203 w 804534"/>
                  <a:gd name="connsiteY17" fmla="*/ 454897 h 1263012"/>
                  <a:gd name="connsiteX18" fmla="*/ 675906 w 804534"/>
                  <a:gd name="connsiteY18" fmla="*/ 155053 h 1263012"/>
                  <a:gd name="connsiteX19" fmla="*/ 659199 w 804534"/>
                  <a:gd name="connsiteY19" fmla="*/ 147390 h 1263012"/>
                  <a:gd name="connsiteX20" fmla="*/ 148058 w 804534"/>
                  <a:gd name="connsiteY20" fmla="*/ 338712 h 1263012"/>
                  <a:gd name="connsiteX21" fmla="*/ 125379 w 804534"/>
                  <a:gd name="connsiteY21" fmla="*/ 347023 h 1263012"/>
                  <a:gd name="connsiteX22" fmla="*/ 118674 w 804534"/>
                  <a:gd name="connsiteY22" fmla="*/ 361335 h 1263012"/>
                  <a:gd name="connsiteX23" fmla="*/ 156848 w 804534"/>
                  <a:gd name="connsiteY23" fmla="*/ 463574 h 1263012"/>
                  <a:gd name="connsiteX24" fmla="*/ 284866 w 804534"/>
                  <a:gd name="connsiteY24" fmla="*/ 805312 h 1263012"/>
                  <a:gd name="connsiteX25" fmla="*/ 388345 w 804534"/>
                  <a:gd name="connsiteY25" fmla="*/ 1081716 h 1263012"/>
                  <a:gd name="connsiteX26" fmla="*/ 406206 w 804534"/>
                  <a:gd name="connsiteY26" fmla="*/ 1089886 h 1263012"/>
                  <a:gd name="connsiteX27" fmla="*/ 669257 w 804534"/>
                  <a:gd name="connsiteY27" fmla="*/ 991225 h 1263012"/>
                  <a:gd name="connsiteX28" fmla="*/ 788344 w 804534"/>
                  <a:gd name="connsiteY28" fmla="*/ 946937 h 1263012"/>
                  <a:gd name="connsiteX29" fmla="*/ 802796 w 804534"/>
                  <a:gd name="connsiteY29" fmla="*/ 947867 h 1263012"/>
                  <a:gd name="connsiteX30" fmla="*/ 803839 w 804534"/>
                  <a:gd name="connsiteY30" fmla="*/ 990971 h 1263012"/>
                  <a:gd name="connsiteX31" fmla="*/ 801022 w 804534"/>
                  <a:gd name="connsiteY31" fmla="*/ 996296 h 1263012"/>
                  <a:gd name="connsiteX32" fmla="*/ 801529 w 804534"/>
                  <a:gd name="connsiteY32" fmla="*/ 1099493 h 1263012"/>
                  <a:gd name="connsiteX33" fmla="*/ 800655 w 804534"/>
                  <a:gd name="connsiteY33" fmla="*/ 1108987 h 1263012"/>
                  <a:gd name="connsiteX34" fmla="*/ 792344 w 804534"/>
                  <a:gd name="connsiteY34" fmla="*/ 1115326 h 1263012"/>
                  <a:gd name="connsiteX35" fmla="*/ 684386 w 804534"/>
                  <a:gd name="connsiteY35" fmla="*/ 1153501 h 1263012"/>
                  <a:gd name="connsiteX36" fmla="*/ 666834 w 804534"/>
                  <a:gd name="connsiteY36" fmla="*/ 1156628 h 1263012"/>
                  <a:gd name="connsiteX37" fmla="*/ 601952 w 804534"/>
                  <a:gd name="connsiteY37" fmla="*/ 1178912 h 1263012"/>
                  <a:gd name="connsiteX38" fmla="*/ 469962 w 804534"/>
                  <a:gd name="connsiteY38" fmla="*/ 1225370 h 1263012"/>
                  <a:gd name="connsiteX39" fmla="*/ 466046 w 804534"/>
                  <a:gd name="connsiteY39" fmla="*/ 1227455 h 1263012"/>
                  <a:gd name="connsiteX40" fmla="*/ 375273 w 804534"/>
                  <a:gd name="connsiteY40" fmla="*/ 1259064 h 1263012"/>
                  <a:gd name="connsiteX41" fmla="*/ 352960 w 804534"/>
                  <a:gd name="connsiteY41" fmla="*/ 1248725 h 1263012"/>
                  <a:gd name="connsiteX42" fmla="*/ 331886 w 804534"/>
                  <a:gd name="connsiteY42" fmla="*/ 1191083 h 1263012"/>
                  <a:gd name="connsiteX43" fmla="*/ 288697 w 804534"/>
                  <a:gd name="connsiteY43" fmla="*/ 1069433 h 1263012"/>
                  <a:gd name="connsiteX44" fmla="*/ 280753 w 804534"/>
                  <a:gd name="connsiteY44" fmla="*/ 1054726 h 1263012"/>
                  <a:gd name="connsiteX45" fmla="*/ 227816 w 804534"/>
                  <a:gd name="connsiteY45" fmla="*/ 903973 h 1263012"/>
                  <a:gd name="connsiteX46" fmla="*/ 222660 w 804534"/>
                  <a:gd name="connsiteY46" fmla="*/ 881547 h 1263012"/>
                  <a:gd name="connsiteX47" fmla="*/ 179753 w 804534"/>
                  <a:gd name="connsiteY47" fmla="*/ 757925 h 1263012"/>
                  <a:gd name="connsiteX48" fmla="*/ 157665 w 804534"/>
                  <a:gd name="connsiteY48" fmla="*/ 695888 h 1263012"/>
                  <a:gd name="connsiteX49" fmla="*/ 151185 w 804534"/>
                  <a:gd name="connsiteY49" fmla="*/ 686647 h 1263012"/>
                  <a:gd name="connsiteX50" fmla="*/ 84331 w 804534"/>
                  <a:gd name="connsiteY50" fmla="*/ 496424 h 1263012"/>
                  <a:gd name="connsiteX0" fmla="*/ 56102 w 804534"/>
                  <a:gd name="connsiteY0" fmla="*/ 415061 h 1263012"/>
                  <a:gd name="connsiteX1" fmla="*/ 2122 w 804534"/>
                  <a:gd name="connsiteY1" fmla="*/ 262504 h 1263012"/>
                  <a:gd name="connsiteX2" fmla="*/ 10236 w 804534"/>
                  <a:gd name="connsiteY2" fmla="*/ 243065 h 1263012"/>
                  <a:gd name="connsiteX3" fmla="*/ 254552 w 804534"/>
                  <a:gd name="connsiteY3" fmla="*/ 156433 h 1263012"/>
                  <a:gd name="connsiteX4" fmla="*/ 303432 w 804534"/>
                  <a:gd name="connsiteY4" fmla="*/ 139868 h 1263012"/>
                  <a:gd name="connsiteX5" fmla="*/ 520786 w 804534"/>
                  <a:gd name="connsiteY5" fmla="*/ 63688 h 1263012"/>
                  <a:gd name="connsiteX6" fmla="*/ 557326 w 804534"/>
                  <a:gd name="connsiteY6" fmla="*/ 50954 h 1263012"/>
                  <a:gd name="connsiteX7" fmla="*/ 676948 w 804534"/>
                  <a:gd name="connsiteY7" fmla="*/ 8610 h 1263012"/>
                  <a:gd name="connsiteX8" fmla="*/ 695430 w 804534"/>
                  <a:gd name="connsiteY8" fmla="*/ 1933 h 1263012"/>
                  <a:gd name="connsiteX9" fmla="*/ 713629 w 804534"/>
                  <a:gd name="connsiteY9" fmla="*/ 10498 h 1263012"/>
                  <a:gd name="connsiteX10" fmla="*/ 745183 w 804534"/>
                  <a:gd name="connsiteY10" fmla="*/ 99806 h 1263012"/>
                  <a:gd name="connsiteX11" fmla="*/ 789443 w 804534"/>
                  <a:gd name="connsiteY11" fmla="*/ 225372 h 1263012"/>
                  <a:gd name="connsiteX12" fmla="*/ 798176 w 804534"/>
                  <a:gd name="connsiteY12" fmla="*/ 273238 h 1263012"/>
                  <a:gd name="connsiteX13" fmla="*/ 800148 w 804534"/>
                  <a:gd name="connsiteY13" fmla="*/ 323921 h 1263012"/>
                  <a:gd name="connsiteX14" fmla="*/ 800543 w 804534"/>
                  <a:gd name="connsiteY14" fmla="*/ 458954 h 1263012"/>
                  <a:gd name="connsiteX15" fmla="*/ 799416 w 804534"/>
                  <a:gd name="connsiteY15" fmla="*/ 464138 h 1263012"/>
                  <a:gd name="connsiteX16" fmla="*/ 792682 w 804534"/>
                  <a:gd name="connsiteY16" fmla="*/ 464588 h 1263012"/>
                  <a:gd name="connsiteX17" fmla="*/ 788203 w 804534"/>
                  <a:gd name="connsiteY17" fmla="*/ 454897 h 1263012"/>
                  <a:gd name="connsiteX18" fmla="*/ 675906 w 804534"/>
                  <a:gd name="connsiteY18" fmla="*/ 155053 h 1263012"/>
                  <a:gd name="connsiteX19" fmla="*/ 659199 w 804534"/>
                  <a:gd name="connsiteY19" fmla="*/ 147390 h 1263012"/>
                  <a:gd name="connsiteX20" fmla="*/ 148058 w 804534"/>
                  <a:gd name="connsiteY20" fmla="*/ 338712 h 1263012"/>
                  <a:gd name="connsiteX21" fmla="*/ 125379 w 804534"/>
                  <a:gd name="connsiteY21" fmla="*/ 347023 h 1263012"/>
                  <a:gd name="connsiteX22" fmla="*/ 118674 w 804534"/>
                  <a:gd name="connsiteY22" fmla="*/ 361335 h 1263012"/>
                  <a:gd name="connsiteX23" fmla="*/ 156848 w 804534"/>
                  <a:gd name="connsiteY23" fmla="*/ 463574 h 1263012"/>
                  <a:gd name="connsiteX24" fmla="*/ 284866 w 804534"/>
                  <a:gd name="connsiteY24" fmla="*/ 805312 h 1263012"/>
                  <a:gd name="connsiteX25" fmla="*/ 388345 w 804534"/>
                  <a:gd name="connsiteY25" fmla="*/ 1081716 h 1263012"/>
                  <a:gd name="connsiteX26" fmla="*/ 406206 w 804534"/>
                  <a:gd name="connsiteY26" fmla="*/ 1089886 h 1263012"/>
                  <a:gd name="connsiteX27" fmla="*/ 669257 w 804534"/>
                  <a:gd name="connsiteY27" fmla="*/ 991225 h 1263012"/>
                  <a:gd name="connsiteX28" fmla="*/ 788344 w 804534"/>
                  <a:gd name="connsiteY28" fmla="*/ 946937 h 1263012"/>
                  <a:gd name="connsiteX29" fmla="*/ 802796 w 804534"/>
                  <a:gd name="connsiteY29" fmla="*/ 947867 h 1263012"/>
                  <a:gd name="connsiteX30" fmla="*/ 803839 w 804534"/>
                  <a:gd name="connsiteY30" fmla="*/ 990971 h 1263012"/>
                  <a:gd name="connsiteX31" fmla="*/ 801022 w 804534"/>
                  <a:gd name="connsiteY31" fmla="*/ 996296 h 1263012"/>
                  <a:gd name="connsiteX32" fmla="*/ 801529 w 804534"/>
                  <a:gd name="connsiteY32" fmla="*/ 1099493 h 1263012"/>
                  <a:gd name="connsiteX33" fmla="*/ 800655 w 804534"/>
                  <a:gd name="connsiteY33" fmla="*/ 1108987 h 1263012"/>
                  <a:gd name="connsiteX34" fmla="*/ 792344 w 804534"/>
                  <a:gd name="connsiteY34" fmla="*/ 1115326 h 1263012"/>
                  <a:gd name="connsiteX35" fmla="*/ 684386 w 804534"/>
                  <a:gd name="connsiteY35" fmla="*/ 1153501 h 1263012"/>
                  <a:gd name="connsiteX36" fmla="*/ 666834 w 804534"/>
                  <a:gd name="connsiteY36" fmla="*/ 1156628 h 1263012"/>
                  <a:gd name="connsiteX37" fmla="*/ 601952 w 804534"/>
                  <a:gd name="connsiteY37" fmla="*/ 1178912 h 1263012"/>
                  <a:gd name="connsiteX38" fmla="*/ 469962 w 804534"/>
                  <a:gd name="connsiteY38" fmla="*/ 1225370 h 1263012"/>
                  <a:gd name="connsiteX39" fmla="*/ 466046 w 804534"/>
                  <a:gd name="connsiteY39" fmla="*/ 1227455 h 1263012"/>
                  <a:gd name="connsiteX40" fmla="*/ 375273 w 804534"/>
                  <a:gd name="connsiteY40" fmla="*/ 1259064 h 1263012"/>
                  <a:gd name="connsiteX41" fmla="*/ 352960 w 804534"/>
                  <a:gd name="connsiteY41" fmla="*/ 1248725 h 1263012"/>
                  <a:gd name="connsiteX42" fmla="*/ 331886 w 804534"/>
                  <a:gd name="connsiteY42" fmla="*/ 1191083 h 1263012"/>
                  <a:gd name="connsiteX43" fmla="*/ 288697 w 804534"/>
                  <a:gd name="connsiteY43" fmla="*/ 1069433 h 1263012"/>
                  <a:gd name="connsiteX44" fmla="*/ 280753 w 804534"/>
                  <a:gd name="connsiteY44" fmla="*/ 1054726 h 1263012"/>
                  <a:gd name="connsiteX45" fmla="*/ 227816 w 804534"/>
                  <a:gd name="connsiteY45" fmla="*/ 903973 h 1263012"/>
                  <a:gd name="connsiteX46" fmla="*/ 222660 w 804534"/>
                  <a:gd name="connsiteY46" fmla="*/ 881547 h 1263012"/>
                  <a:gd name="connsiteX47" fmla="*/ 179753 w 804534"/>
                  <a:gd name="connsiteY47" fmla="*/ 757925 h 1263012"/>
                  <a:gd name="connsiteX48" fmla="*/ 157665 w 804534"/>
                  <a:gd name="connsiteY48" fmla="*/ 695888 h 1263012"/>
                  <a:gd name="connsiteX49" fmla="*/ 151185 w 804534"/>
                  <a:gd name="connsiteY49" fmla="*/ 686647 h 1263012"/>
                  <a:gd name="connsiteX0" fmla="*/ 56102 w 804534"/>
                  <a:gd name="connsiteY0" fmla="*/ 415061 h 1263012"/>
                  <a:gd name="connsiteX1" fmla="*/ 2122 w 804534"/>
                  <a:gd name="connsiteY1" fmla="*/ 262504 h 1263012"/>
                  <a:gd name="connsiteX2" fmla="*/ 10236 w 804534"/>
                  <a:gd name="connsiteY2" fmla="*/ 243065 h 1263012"/>
                  <a:gd name="connsiteX3" fmla="*/ 254552 w 804534"/>
                  <a:gd name="connsiteY3" fmla="*/ 156433 h 1263012"/>
                  <a:gd name="connsiteX4" fmla="*/ 303432 w 804534"/>
                  <a:gd name="connsiteY4" fmla="*/ 139868 h 1263012"/>
                  <a:gd name="connsiteX5" fmla="*/ 520786 w 804534"/>
                  <a:gd name="connsiteY5" fmla="*/ 63688 h 1263012"/>
                  <a:gd name="connsiteX6" fmla="*/ 557326 w 804534"/>
                  <a:gd name="connsiteY6" fmla="*/ 50954 h 1263012"/>
                  <a:gd name="connsiteX7" fmla="*/ 676948 w 804534"/>
                  <a:gd name="connsiteY7" fmla="*/ 8610 h 1263012"/>
                  <a:gd name="connsiteX8" fmla="*/ 695430 w 804534"/>
                  <a:gd name="connsiteY8" fmla="*/ 1933 h 1263012"/>
                  <a:gd name="connsiteX9" fmla="*/ 713629 w 804534"/>
                  <a:gd name="connsiteY9" fmla="*/ 10498 h 1263012"/>
                  <a:gd name="connsiteX10" fmla="*/ 745183 w 804534"/>
                  <a:gd name="connsiteY10" fmla="*/ 99806 h 1263012"/>
                  <a:gd name="connsiteX11" fmla="*/ 789443 w 804534"/>
                  <a:gd name="connsiteY11" fmla="*/ 225372 h 1263012"/>
                  <a:gd name="connsiteX12" fmla="*/ 798176 w 804534"/>
                  <a:gd name="connsiteY12" fmla="*/ 273238 h 1263012"/>
                  <a:gd name="connsiteX13" fmla="*/ 800148 w 804534"/>
                  <a:gd name="connsiteY13" fmla="*/ 323921 h 1263012"/>
                  <a:gd name="connsiteX14" fmla="*/ 800543 w 804534"/>
                  <a:gd name="connsiteY14" fmla="*/ 458954 h 1263012"/>
                  <a:gd name="connsiteX15" fmla="*/ 799416 w 804534"/>
                  <a:gd name="connsiteY15" fmla="*/ 464138 h 1263012"/>
                  <a:gd name="connsiteX16" fmla="*/ 792682 w 804534"/>
                  <a:gd name="connsiteY16" fmla="*/ 464588 h 1263012"/>
                  <a:gd name="connsiteX17" fmla="*/ 788203 w 804534"/>
                  <a:gd name="connsiteY17" fmla="*/ 454897 h 1263012"/>
                  <a:gd name="connsiteX18" fmla="*/ 675906 w 804534"/>
                  <a:gd name="connsiteY18" fmla="*/ 155053 h 1263012"/>
                  <a:gd name="connsiteX19" fmla="*/ 659199 w 804534"/>
                  <a:gd name="connsiteY19" fmla="*/ 147390 h 1263012"/>
                  <a:gd name="connsiteX20" fmla="*/ 148058 w 804534"/>
                  <a:gd name="connsiteY20" fmla="*/ 338712 h 1263012"/>
                  <a:gd name="connsiteX21" fmla="*/ 125379 w 804534"/>
                  <a:gd name="connsiteY21" fmla="*/ 347023 h 1263012"/>
                  <a:gd name="connsiteX22" fmla="*/ 118674 w 804534"/>
                  <a:gd name="connsiteY22" fmla="*/ 361335 h 1263012"/>
                  <a:gd name="connsiteX23" fmla="*/ 156848 w 804534"/>
                  <a:gd name="connsiteY23" fmla="*/ 463574 h 1263012"/>
                  <a:gd name="connsiteX24" fmla="*/ 284866 w 804534"/>
                  <a:gd name="connsiteY24" fmla="*/ 805312 h 1263012"/>
                  <a:gd name="connsiteX25" fmla="*/ 388345 w 804534"/>
                  <a:gd name="connsiteY25" fmla="*/ 1081716 h 1263012"/>
                  <a:gd name="connsiteX26" fmla="*/ 406206 w 804534"/>
                  <a:gd name="connsiteY26" fmla="*/ 1089886 h 1263012"/>
                  <a:gd name="connsiteX27" fmla="*/ 669257 w 804534"/>
                  <a:gd name="connsiteY27" fmla="*/ 991225 h 1263012"/>
                  <a:gd name="connsiteX28" fmla="*/ 788344 w 804534"/>
                  <a:gd name="connsiteY28" fmla="*/ 946937 h 1263012"/>
                  <a:gd name="connsiteX29" fmla="*/ 802796 w 804534"/>
                  <a:gd name="connsiteY29" fmla="*/ 947867 h 1263012"/>
                  <a:gd name="connsiteX30" fmla="*/ 803839 w 804534"/>
                  <a:gd name="connsiteY30" fmla="*/ 990971 h 1263012"/>
                  <a:gd name="connsiteX31" fmla="*/ 801022 w 804534"/>
                  <a:gd name="connsiteY31" fmla="*/ 996296 h 1263012"/>
                  <a:gd name="connsiteX32" fmla="*/ 801529 w 804534"/>
                  <a:gd name="connsiteY32" fmla="*/ 1099493 h 1263012"/>
                  <a:gd name="connsiteX33" fmla="*/ 800655 w 804534"/>
                  <a:gd name="connsiteY33" fmla="*/ 1108987 h 1263012"/>
                  <a:gd name="connsiteX34" fmla="*/ 792344 w 804534"/>
                  <a:gd name="connsiteY34" fmla="*/ 1115326 h 1263012"/>
                  <a:gd name="connsiteX35" fmla="*/ 684386 w 804534"/>
                  <a:gd name="connsiteY35" fmla="*/ 1153501 h 1263012"/>
                  <a:gd name="connsiteX36" fmla="*/ 666834 w 804534"/>
                  <a:gd name="connsiteY36" fmla="*/ 1156628 h 1263012"/>
                  <a:gd name="connsiteX37" fmla="*/ 601952 w 804534"/>
                  <a:gd name="connsiteY37" fmla="*/ 1178912 h 1263012"/>
                  <a:gd name="connsiteX38" fmla="*/ 469962 w 804534"/>
                  <a:gd name="connsiteY38" fmla="*/ 1225370 h 1263012"/>
                  <a:gd name="connsiteX39" fmla="*/ 466046 w 804534"/>
                  <a:gd name="connsiteY39" fmla="*/ 1227455 h 1263012"/>
                  <a:gd name="connsiteX40" fmla="*/ 375273 w 804534"/>
                  <a:gd name="connsiteY40" fmla="*/ 1259064 h 1263012"/>
                  <a:gd name="connsiteX41" fmla="*/ 352960 w 804534"/>
                  <a:gd name="connsiteY41" fmla="*/ 1248725 h 1263012"/>
                  <a:gd name="connsiteX42" fmla="*/ 331886 w 804534"/>
                  <a:gd name="connsiteY42" fmla="*/ 1191083 h 1263012"/>
                  <a:gd name="connsiteX43" fmla="*/ 288697 w 804534"/>
                  <a:gd name="connsiteY43" fmla="*/ 1069433 h 1263012"/>
                  <a:gd name="connsiteX44" fmla="*/ 280753 w 804534"/>
                  <a:gd name="connsiteY44" fmla="*/ 1054726 h 1263012"/>
                  <a:gd name="connsiteX45" fmla="*/ 227816 w 804534"/>
                  <a:gd name="connsiteY45" fmla="*/ 903973 h 1263012"/>
                  <a:gd name="connsiteX46" fmla="*/ 222660 w 804534"/>
                  <a:gd name="connsiteY46" fmla="*/ 881547 h 1263012"/>
                  <a:gd name="connsiteX47" fmla="*/ 179753 w 804534"/>
                  <a:gd name="connsiteY47" fmla="*/ 757925 h 1263012"/>
                  <a:gd name="connsiteX48" fmla="*/ 151185 w 804534"/>
                  <a:gd name="connsiteY48" fmla="*/ 686647 h 126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4534" h="1263012">
                    <a:moveTo>
                      <a:pt x="56102" y="415061"/>
                    </a:moveTo>
                    <a:cubicBezTo>
                      <a:pt x="37000" y="364603"/>
                      <a:pt x="20125" y="313356"/>
                      <a:pt x="2122" y="262504"/>
                    </a:cubicBezTo>
                    <a:cubicBezTo>
                      <a:pt x="-2019" y="250812"/>
                      <a:pt x="-498" y="246925"/>
                      <a:pt x="10236" y="243065"/>
                    </a:cubicBezTo>
                    <a:lnTo>
                      <a:pt x="254552" y="156433"/>
                    </a:lnTo>
                    <a:cubicBezTo>
                      <a:pt x="271202" y="151982"/>
                      <a:pt x="287204" y="145530"/>
                      <a:pt x="303432" y="139868"/>
                    </a:cubicBezTo>
                    <a:lnTo>
                      <a:pt x="520786" y="63688"/>
                    </a:lnTo>
                    <a:cubicBezTo>
                      <a:pt x="533069" y="59744"/>
                      <a:pt x="544958" y="54701"/>
                      <a:pt x="557326" y="50954"/>
                    </a:cubicBezTo>
                    <a:cubicBezTo>
                      <a:pt x="596937" y="36079"/>
                      <a:pt x="637112" y="22809"/>
                      <a:pt x="676948" y="8610"/>
                    </a:cubicBezTo>
                    <a:lnTo>
                      <a:pt x="695430" y="1933"/>
                    </a:lnTo>
                    <a:cubicBezTo>
                      <a:pt x="706530" y="-1927"/>
                      <a:pt x="709741" y="-462"/>
                      <a:pt x="713629" y="10498"/>
                    </a:cubicBezTo>
                    <a:cubicBezTo>
                      <a:pt x="724194" y="40248"/>
                      <a:pt x="734731" y="69999"/>
                      <a:pt x="745183" y="99806"/>
                    </a:cubicBezTo>
                    <a:cubicBezTo>
                      <a:pt x="759861" y="141671"/>
                      <a:pt x="774426" y="183592"/>
                      <a:pt x="789443" y="225372"/>
                    </a:cubicBezTo>
                    <a:cubicBezTo>
                      <a:pt x="794993" y="240839"/>
                      <a:pt x="798599" y="256447"/>
                      <a:pt x="798176" y="273238"/>
                    </a:cubicBezTo>
                    <a:cubicBezTo>
                      <a:pt x="797754" y="290086"/>
                      <a:pt x="795725" y="307186"/>
                      <a:pt x="800148" y="323921"/>
                    </a:cubicBezTo>
                    <a:cubicBezTo>
                      <a:pt x="801247" y="368941"/>
                      <a:pt x="800543" y="413962"/>
                      <a:pt x="800543" y="458954"/>
                    </a:cubicBezTo>
                    <a:cubicBezTo>
                      <a:pt x="800543" y="460757"/>
                      <a:pt x="800120" y="462504"/>
                      <a:pt x="799416" y="464138"/>
                    </a:cubicBezTo>
                    <a:cubicBezTo>
                      <a:pt x="797444" y="468082"/>
                      <a:pt x="795077" y="467575"/>
                      <a:pt x="792682" y="464588"/>
                    </a:cubicBezTo>
                    <a:cubicBezTo>
                      <a:pt x="790372" y="461743"/>
                      <a:pt x="789443" y="458250"/>
                      <a:pt x="788203" y="454897"/>
                    </a:cubicBezTo>
                    <a:cubicBezTo>
                      <a:pt x="750902" y="354883"/>
                      <a:pt x="713460" y="254954"/>
                      <a:pt x="675906" y="155053"/>
                    </a:cubicBezTo>
                    <a:cubicBezTo>
                      <a:pt x="671398" y="143079"/>
                      <a:pt x="671032" y="142938"/>
                      <a:pt x="659199" y="147390"/>
                    </a:cubicBezTo>
                    <a:lnTo>
                      <a:pt x="148058" y="338712"/>
                    </a:lnTo>
                    <a:lnTo>
                      <a:pt x="125379" y="347023"/>
                    </a:lnTo>
                    <a:cubicBezTo>
                      <a:pt x="115518" y="350798"/>
                      <a:pt x="115096" y="351671"/>
                      <a:pt x="118674" y="361335"/>
                    </a:cubicBezTo>
                    <a:cubicBezTo>
                      <a:pt x="131295" y="395452"/>
                      <a:pt x="144114" y="429485"/>
                      <a:pt x="156848" y="463574"/>
                    </a:cubicBezTo>
                    <a:cubicBezTo>
                      <a:pt x="199361" y="577534"/>
                      <a:pt x="242381" y="691324"/>
                      <a:pt x="284866" y="805312"/>
                    </a:cubicBezTo>
                    <a:cubicBezTo>
                      <a:pt x="319237" y="897493"/>
                      <a:pt x="354058" y="989506"/>
                      <a:pt x="388345" y="1081716"/>
                    </a:cubicBezTo>
                    <a:cubicBezTo>
                      <a:pt x="393162" y="1094676"/>
                      <a:pt x="393247" y="1094760"/>
                      <a:pt x="406206" y="1089886"/>
                    </a:cubicBezTo>
                    <a:lnTo>
                      <a:pt x="669257" y="991225"/>
                    </a:lnTo>
                    <a:lnTo>
                      <a:pt x="788344" y="946937"/>
                    </a:lnTo>
                    <a:cubicBezTo>
                      <a:pt x="793077" y="945162"/>
                      <a:pt x="798345" y="941669"/>
                      <a:pt x="802796" y="947867"/>
                    </a:cubicBezTo>
                    <a:cubicBezTo>
                      <a:pt x="805783" y="962178"/>
                      <a:pt x="804064" y="976603"/>
                      <a:pt x="803839" y="990971"/>
                    </a:cubicBezTo>
                    <a:cubicBezTo>
                      <a:pt x="803811" y="993056"/>
                      <a:pt x="802684" y="994915"/>
                      <a:pt x="801022" y="996296"/>
                    </a:cubicBezTo>
                    <a:cubicBezTo>
                      <a:pt x="800233" y="1030695"/>
                      <a:pt x="800712" y="1065094"/>
                      <a:pt x="801529" y="1099493"/>
                    </a:cubicBezTo>
                    <a:cubicBezTo>
                      <a:pt x="801613" y="1102705"/>
                      <a:pt x="802740" y="1105973"/>
                      <a:pt x="800655" y="1108987"/>
                    </a:cubicBezTo>
                    <a:cubicBezTo>
                      <a:pt x="798880" y="1112425"/>
                      <a:pt x="795810" y="1114059"/>
                      <a:pt x="792344" y="1115326"/>
                    </a:cubicBezTo>
                    <a:cubicBezTo>
                      <a:pt x="756508" y="1128483"/>
                      <a:pt x="720278" y="1140485"/>
                      <a:pt x="684386" y="1153501"/>
                    </a:cubicBezTo>
                    <a:cubicBezTo>
                      <a:pt x="678807" y="1155529"/>
                      <a:pt x="672694" y="1155642"/>
                      <a:pt x="666834" y="1156628"/>
                    </a:cubicBezTo>
                    <a:lnTo>
                      <a:pt x="601952" y="1178912"/>
                    </a:lnTo>
                    <a:lnTo>
                      <a:pt x="469962" y="1225370"/>
                    </a:lnTo>
                    <a:cubicBezTo>
                      <a:pt x="468581" y="1225849"/>
                      <a:pt x="467342" y="1226750"/>
                      <a:pt x="466046" y="1227455"/>
                    </a:cubicBezTo>
                    <a:lnTo>
                      <a:pt x="375273" y="1259064"/>
                    </a:lnTo>
                    <a:cubicBezTo>
                      <a:pt x="358115" y="1265291"/>
                      <a:pt x="358707" y="1265713"/>
                      <a:pt x="352960" y="1248725"/>
                    </a:cubicBezTo>
                    <a:cubicBezTo>
                      <a:pt x="346255" y="1229342"/>
                      <a:pt x="338901" y="1210269"/>
                      <a:pt x="331886" y="1191083"/>
                    </a:cubicBezTo>
                    <a:cubicBezTo>
                      <a:pt x="318194" y="1150289"/>
                      <a:pt x="304333" y="1109551"/>
                      <a:pt x="288697" y="1069433"/>
                    </a:cubicBezTo>
                    <a:cubicBezTo>
                      <a:pt x="284077" y="1065601"/>
                      <a:pt x="282584" y="1060079"/>
                      <a:pt x="280753" y="1054726"/>
                    </a:cubicBezTo>
                    <a:cubicBezTo>
                      <a:pt x="263398" y="1004381"/>
                      <a:pt x="245170" y="954318"/>
                      <a:pt x="227816" y="903973"/>
                    </a:cubicBezTo>
                    <a:cubicBezTo>
                      <a:pt x="225280" y="896620"/>
                      <a:pt x="224153" y="889070"/>
                      <a:pt x="222660" y="881547"/>
                    </a:cubicBezTo>
                    <a:cubicBezTo>
                      <a:pt x="209616" y="839908"/>
                      <a:pt x="191666" y="790408"/>
                      <a:pt x="179753" y="757925"/>
                    </a:cubicBezTo>
                    <a:cubicBezTo>
                      <a:pt x="167841" y="725442"/>
                      <a:pt x="157137" y="701497"/>
                      <a:pt x="151185" y="686647"/>
                    </a:cubicBezTo>
                  </a:path>
                </a:pathLst>
              </a:custGeom>
              <a:solidFill>
                <a:srgbClr val="010101"/>
              </a:solidFill>
              <a:ln w="281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014F982-C84F-4B0E-98E8-0E5D9382840F}"/>
                  </a:ext>
                </a:extLst>
              </p:cNvPr>
              <p:cNvSpPr/>
              <p:nvPr/>
            </p:nvSpPr>
            <p:spPr>
              <a:xfrm>
                <a:off x="9294736" y="3641180"/>
                <a:ext cx="1294985" cy="1801739"/>
              </a:xfrm>
              <a:custGeom>
                <a:avLst/>
                <a:gdLst>
                  <a:gd name="connsiteX0" fmla="*/ 685959 w 687875"/>
                  <a:gd name="connsiteY0" fmla="*/ 526953 h 957054"/>
                  <a:gd name="connsiteX1" fmla="*/ 686044 w 687875"/>
                  <a:gd name="connsiteY1" fmla="*/ 555154 h 957054"/>
                  <a:gd name="connsiteX2" fmla="*/ 671619 w 687875"/>
                  <a:gd name="connsiteY2" fmla="*/ 563550 h 957054"/>
                  <a:gd name="connsiteX3" fmla="*/ 486101 w 687875"/>
                  <a:gd name="connsiteY3" fmla="*/ 634066 h 957054"/>
                  <a:gd name="connsiteX4" fmla="*/ 247870 w 687875"/>
                  <a:gd name="connsiteY4" fmla="*/ 724417 h 957054"/>
                  <a:gd name="connsiteX5" fmla="*/ 242067 w 687875"/>
                  <a:gd name="connsiteY5" fmla="*/ 726727 h 957054"/>
                  <a:gd name="connsiteX6" fmla="*/ 237193 w 687875"/>
                  <a:gd name="connsiteY6" fmla="*/ 736841 h 957054"/>
                  <a:gd name="connsiteX7" fmla="*/ 248519 w 687875"/>
                  <a:gd name="connsiteY7" fmla="*/ 742560 h 957054"/>
                  <a:gd name="connsiteX8" fmla="*/ 349631 w 687875"/>
                  <a:gd name="connsiteY8" fmla="*/ 704132 h 957054"/>
                  <a:gd name="connsiteX9" fmla="*/ 647954 w 687875"/>
                  <a:gd name="connsiteY9" fmla="*/ 590765 h 957054"/>
                  <a:gd name="connsiteX10" fmla="*/ 675535 w 687875"/>
                  <a:gd name="connsiteY10" fmla="*/ 580313 h 957054"/>
                  <a:gd name="connsiteX11" fmla="*/ 686185 w 687875"/>
                  <a:gd name="connsiteY11" fmla="*/ 580791 h 957054"/>
                  <a:gd name="connsiteX12" fmla="*/ 686297 w 687875"/>
                  <a:gd name="connsiteY12" fmla="*/ 608542 h 957054"/>
                  <a:gd name="connsiteX13" fmla="*/ 678437 w 687875"/>
                  <a:gd name="connsiteY13" fmla="*/ 614064 h 957054"/>
                  <a:gd name="connsiteX14" fmla="*/ 481987 w 687875"/>
                  <a:gd name="connsiteY14" fmla="*/ 688665 h 957054"/>
                  <a:gd name="connsiteX15" fmla="*/ 326586 w 687875"/>
                  <a:gd name="connsiteY15" fmla="*/ 747941 h 957054"/>
                  <a:gd name="connsiteX16" fmla="*/ 262182 w 687875"/>
                  <a:gd name="connsiteY16" fmla="*/ 772283 h 957054"/>
                  <a:gd name="connsiteX17" fmla="*/ 256604 w 687875"/>
                  <a:gd name="connsiteY17" fmla="*/ 784341 h 957054"/>
                  <a:gd name="connsiteX18" fmla="*/ 266437 w 687875"/>
                  <a:gd name="connsiteY18" fmla="*/ 788792 h 957054"/>
                  <a:gd name="connsiteX19" fmla="*/ 293173 w 687875"/>
                  <a:gd name="connsiteY19" fmla="*/ 778565 h 957054"/>
                  <a:gd name="connsiteX20" fmla="*/ 587410 w 687875"/>
                  <a:gd name="connsiteY20" fmla="*/ 666719 h 957054"/>
                  <a:gd name="connsiteX21" fmla="*/ 671056 w 687875"/>
                  <a:gd name="connsiteY21" fmla="*/ 635137 h 957054"/>
                  <a:gd name="connsiteX22" fmla="*/ 686410 w 687875"/>
                  <a:gd name="connsiteY22" fmla="*/ 632207 h 957054"/>
                  <a:gd name="connsiteX23" fmla="*/ 686410 w 687875"/>
                  <a:gd name="connsiteY23" fmla="*/ 632292 h 957054"/>
                  <a:gd name="connsiteX24" fmla="*/ 687227 w 687875"/>
                  <a:gd name="connsiteY24" fmla="*/ 658859 h 957054"/>
                  <a:gd name="connsiteX25" fmla="*/ 678071 w 687875"/>
                  <a:gd name="connsiteY25" fmla="*/ 667339 h 957054"/>
                  <a:gd name="connsiteX26" fmla="*/ 560280 w 687875"/>
                  <a:gd name="connsiteY26" fmla="*/ 712331 h 957054"/>
                  <a:gd name="connsiteX27" fmla="*/ 363774 w 687875"/>
                  <a:gd name="connsiteY27" fmla="*/ 786820 h 957054"/>
                  <a:gd name="connsiteX28" fmla="*/ 282692 w 687875"/>
                  <a:gd name="connsiteY28" fmla="*/ 817613 h 957054"/>
                  <a:gd name="connsiteX29" fmla="*/ 274607 w 687875"/>
                  <a:gd name="connsiteY29" fmla="*/ 827868 h 957054"/>
                  <a:gd name="connsiteX30" fmla="*/ 286721 w 687875"/>
                  <a:gd name="connsiteY30" fmla="*/ 834179 h 957054"/>
                  <a:gd name="connsiteX31" fmla="*/ 420514 w 687875"/>
                  <a:gd name="connsiteY31" fmla="*/ 783439 h 957054"/>
                  <a:gd name="connsiteX32" fmla="*/ 673845 w 687875"/>
                  <a:gd name="connsiteY32" fmla="*/ 687285 h 957054"/>
                  <a:gd name="connsiteX33" fmla="*/ 686692 w 687875"/>
                  <a:gd name="connsiteY33" fmla="*/ 685707 h 957054"/>
                  <a:gd name="connsiteX34" fmla="*/ 687283 w 687875"/>
                  <a:gd name="connsiteY34" fmla="*/ 710669 h 957054"/>
                  <a:gd name="connsiteX35" fmla="*/ 679310 w 687875"/>
                  <a:gd name="connsiteY35" fmla="*/ 720050 h 957054"/>
                  <a:gd name="connsiteX36" fmla="*/ 637530 w 687875"/>
                  <a:gd name="connsiteY36" fmla="*/ 736024 h 957054"/>
                  <a:gd name="connsiteX37" fmla="*/ 343884 w 687875"/>
                  <a:gd name="connsiteY37" fmla="*/ 847279 h 957054"/>
                  <a:gd name="connsiteX38" fmla="*/ 297934 w 687875"/>
                  <a:gd name="connsiteY38" fmla="*/ 864859 h 957054"/>
                  <a:gd name="connsiteX39" fmla="*/ 291849 w 687875"/>
                  <a:gd name="connsiteY39" fmla="*/ 876748 h 957054"/>
                  <a:gd name="connsiteX40" fmla="*/ 303906 w 687875"/>
                  <a:gd name="connsiteY40" fmla="*/ 881002 h 957054"/>
                  <a:gd name="connsiteX41" fmla="*/ 604849 w 687875"/>
                  <a:gd name="connsiteY41" fmla="*/ 766395 h 957054"/>
                  <a:gd name="connsiteX42" fmla="*/ 674324 w 687875"/>
                  <a:gd name="connsiteY42" fmla="*/ 740166 h 957054"/>
                  <a:gd name="connsiteX43" fmla="*/ 687819 w 687875"/>
                  <a:gd name="connsiteY43" fmla="*/ 739574 h 957054"/>
                  <a:gd name="connsiteX44" fmla="*/ 687875 w 687875"/>
                  <a:gd name="connsiteY44" fmla="*/ 805780 h 957054"/>
                  <a:gd name="connsiteX45" fmla="*/ 531825 w 687875"/>
                  <a:gd name="connsiteY45" fmla="*/ 863760 h 957054"/>
                  <a:gd name="connsiteX46" fmla="*/ 286411 w 687875"/>
                  <a:gd name="connsiteY46" fmla="*/ 955998 h 957054"/>
                  <a:gd name="connsiteX47" fmla="*/ 276072 w 687875"/>
                  <a:gd name="connsiteY47" fmla="*/ 950927 h 957054"/>
                  <a:gd name="connsiteX48" fmla="*/ 95906 w 687875"/>
                  <a:gd name="connsiteY48" fmla="*/ 469987 h 957054"/>
                  <a:gd name="connsiteX49" fmla="*/ 1217 w 687875"/>
                  <a:gd name="connsiteY49" fmla="*/ 217784 h 957054"/>
                  <a:gd name="connsiteX50" fmla="*/ 7189 w 687875"/>
                  <a:gd name="connsiteY50" fmla="*/ 205472 h 957054"/>
                  <a:gd name="connsiteX51" fmla="*/ 553378 w 687875"/>
                  <a:gd name="connsiteY51" fmla="*/ 1021 h 957054"/>
                  <a:gd name="connsiteX52" fmla="*/ 563745 w 687875"/>
                  <a:gd name="connsiteY52" fmla="*/ 6261 h 957054"/>
                  <a:gd name="connsiteX53" fmla="*/ 682776 w 687875"/>
                  <a:gd name="connsiteY53" fmla="*/ 324052 h 957054"/>
                  <a:gd name="connsiteX54" fmla="*/ 684382 w 687875"/>
                  <a:gd name="connsiteY54" fmla="*/ 327038 h 957054"/>
                  <a:gd name="connsiteX55" fmla="*/ 684663 w 687875"/>
                  <a:gd name="connsiteY55" fmla="*/ 410683 h 957054"/>
                  <a:gd name="connsiteX56" fmla="*/ 683790 w 687875"/>
                  <a:gd name="connsiteY56" fmla="*/ 410796 h 957054"/>
                  <a:gd name="connsiteX57" fmla="*/ 660632 w 687875"/>
                  <a:gd name="connsiteY57" fmla="*/ 408317 h 957054"/>
                  <a:gd name="connsiteX58" fmla="*/ 351209 w 687875"/>
                  <a:gd name="connsiteY58" fmla="*/ 525995 h 957054"/>
                  <a:gd name="connsiteX59" fmla="*/ 198962 w 687875"/>
                  <a:gd name="connsiteY59" fmla="*/ 583750 h 957054"/>
                  <a:gd name="connsiteX60" fmla="*/ 192285 w 687875"/>
                  <a:gd name="connsiteY60" fmla="*/ 586313 h 957054"/>
                  <a:gd name="connsiteX61" fmla="*/ 186876 w 687875"/>
                  <a:gd name="connsiteY61" fmla="*/ 596822 h 957054"/>
                  <a:gd name="connsiteX62" fmla="*/ 198427 w 687875"/>
                  <a:gd name="connsiteY62" fmla="*/ 602231 h 957054"/>
                  <a:gd name="connsiteX63" fmla="*/ 290383 w 687875"/>
                  <a:gd name="connsiteY63" fmla="*/ 567212 h 957054"/>
                  <a:gd name="connsiteX64" fmla="*/ 594764 w 687875"/>
                  <a:gd name="connsiteY64" fmla="*/ 451478 h 957054"/>
                  <a:gd name="connsiteX65" fmla="*/ 670887 w 687875"/>
                  <a:gd name="connsiteY65" fmla="*/ 422629 h 957054"/>
                  <a:gd name="connsiteX66" fmla="*/ 684635 w 687875"/>
                  <a:gd name="connsiteY66" fmla="*/ 420995 h 957054"/>
                  <a:gd name="connsiteX67" fmla="*/ 684776 w 687875"/>
                  <a:gd name="connsiteY67" fmla="*/ 450126 h 957054"/>
                  <a:gd name="connsiteX68" fmla="*/ 675000 w 687875"/>
                  <a:gd name="connsiteY68" fmla="*/ 456126 h 957054"/>
                  <a:gd name="connsiteX69" fmla="*/ 438291 w 687875"/>
                  <a:gd name="connsiteY69" fmla="*/ 545885 h 957054"/>
                  <a:gd name="connsiteX70" fmla="*/ 211725 w 687875"/>
                  <a:gd name="connsiteY70" fmla="*/ 632094 h 957054"/>
                  <a:gd name="connsiteX71" fmla="*/ 203893 w 687875"/>
                  <a:gd name="connsiteY71" fmla="*/ 641645 h 957054"/>
                  <a:gd name="connsiteX72" fmla="*/ 217359 w 687875"/>
                  <a:gd name="connsiteY72" fmla="*/ 648237 h 957054"/>
                  <a:gd name="connsiteX73" fmla="*/ 295962 w 687875"/>
                  <a:gd name="connsiteY73" fmla="*/ 618374 h 957054"/>
                  <a:gd name="connsiteX74" fmla="*/ 556815 w 687875"/>
                  <a:gd name="connsiteY74" fmla="*/ 519121 h 957054"/>
                  <a:gd name="connsiteX75" fmla="*/ 672239 w 687875"/>
                  <a:gd name="connsiteY75" fmla="*/ 475340 h 957054"/>
                  <a:gd name="connsiteX76" fmla="*/ 678099 w 687875"/>
                  <a:gd name="connsiteY76" fmla="*/ 473115 h 957054"/>
                  <a:gd name="connsiteX77" fmla="*/ 685537 w 687875"/>
                  <a:gd name="connsiteY77" fmla="*/ 478721 h 957054"/>
                  <a:gd name="connsiteX78" fmla="*/ 685565 w 687875"/>
                  <a:gd name="connsiteY78" fmla="*/ 496583 h 957054"/>
                  <a:gd name="connsiteX79" fmla="*/ 677395 w 687875"/>
                  <a:gd name="connsiteY79" fmla="*/ 508387 h 957054"/>
                  <a:gd name="connsiteX80" fmla="*/ 533487 w 687875"/>
                  <a:gd name="connsiteY80" fmla="*/ 562873 h 957054"/>
                  <a:gd name="connsiteX81" fmla="*/ 231643 w 687875"/>
                  <a:gd name="connsiteY81" fmla="*/ 677622 h 957054"/>
                  <a:gd name="connsiteX82" fmla="*/ 224994 w 687875"/>
                  <a:gd name="connsiteY82" fmla="*/ 680270 h 957054"/>
                  <a:gd name="connsiteX83" fmla="*/ 219895 w 687875"/>
                  <a:gd name="connsiteY83" fmla="*/ 691934 h 957054"/>
                  <a:gd name="connsiteX84" fmla="*/ 230995 w 687875"/>
                  <a:gd name="connsiteY84" fmla="*/ 695906 h 957054"/>
                  <a:gd name="connsiteX85" fmla="*/ 375691 w 687875"/>
                  <a:gd name="connsiteY85" fmla="*/ 641025 h 957054"/>
                  <a:gd name="connsiteX86" fmla="*/ 573099 w 687875"/>
                  <a:gd name="connsiteY86" fmla="*/ 566170 h 957054"/>
                  <a:gd name="connsiteX87" fmla="*/ 673366 w 687875"/>
                  <a:gd name="connsiteY87" fmla="*/ 527855 h 957054"/>
                  <a:gd name="connsiteX88" fmla="*/ 685959 w 687875"/>
                  <a:gd name="connsiteY88" fmla="*/ 526953 h 95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87875" h="957054">
                    <a:moveTo>
                      <a:pt x="685959" y="526953"/>
                    </a:moveTo>
                    <a:cubicBezTo>
                      <a:pt x="685987" y="536363"/>
                      <a:pt x="686016" y="545744"/>
                      <a:pt x="686044" y="555154"/>
                    </a:cubicBezTo>
                    <a:cubicBezTo>
                      <a:pt x="682579" y="560253"/>
                      <a:pt x="676859" y="561578"/>
                      <a:pt x="671619" y="563550"/>
                    </a:cubicBezTo>
                    <a:cubicBezTo>
                      <a:pt x="609752" y="586933"/>
                      <a:pt x="547997" y="610655"/>
                      <a:pt x="486101" y="634066"/>
                    </a:cubicBezTo>
                    <a:cubicBezTo>
                      <a:pt x="406653" y="664099"/>
                      <a:pt x="327262" y="694244"/>
                      <a:pt x="247870" y="724417"/>
                    </a:cubicBezTo>
                    <a:cubicBezTo>
                      <a:pt x="245927" y="725149"/>
                      <a:pt x="244011" y="726051"/>
                      <a:pt x="242067" y="726727"/>
                    </a:cubicBezTo>
                    <a:cubicBezTo>
                      <a:pt x="237052" y="728502"/>
                      <a:pt x="234855" y="731178"/>
                      <a:pt x="237193" y="736841"/>
                    </a:cubicBezTo>
                    <a:cubicBezTo>
                      <a:pt x="239475" y="742391"/>
                      <a:pt x="241982" y="745068"/>
                      <a:pt x="248519" y="742560"/>
                    </a:cubicBezTo>
                    <a:cubicBezTo>
                      <a:pt x="282157" y="729601"/>
                      <a:pt x="315880" y="716838"/>
                      <a:pt x="349631" y="704132"/>
                    </a:cubicBezTo>
                    <a:cubicBezTo>
                      <a:pt x="449194" y="666691"/>
                      <a:pt x="548447" y="628404"/>
                      <a:pt x="647954" y="590765"/>
                    </a:cubicBezTo>
                    <a:cubicBezTo>
                      <a:pt x="657167" y="587299"/>
                      <a:pt x="666182" y="583327"/>
                      <a:pt x="675535" y="580313"/>
                    </a:cubicBezTo>
                    <a:cubicBezTo>
                      <a:pt x="679057" y="579186"/>
                      <a:pt x="682832" y="576819"/>
                      <a:pt x="686185" y="580791"/>
                    </a:cubicBezTo>
                    <a:cubicBezTo>
                      <a:pt x="686213" y="590032"/>
                      <a:pt x="686269" y="599273"/>
                      <a:pt x="686297" y="608542"/>
                    </a:cubicBezTo>
                    <a:cubicBezTo>
                      <a:pt x="684523" y="611584"/>
                      <a:pt x="681564" y="612880"/>
                      <a:pt x="678437" y="614064"/>
                    </a:cubicBezTo>
                    <a:cubicBezTo>
                      <a:pt x="612963" y="638997"/>
                      <a:pt x="547405" y="663648"/>
                      <a:pt x="481987" y="688665"/>
                    </a:cubicBezTo>
                    <a:cubicBezTo>
                      <a:pt x="430206" y="708471"/>
                      <a:pt x="378255" y="727882"/>
                      <a:pt x="326586" y="747941"/>
                    </a:cubicBezTo>
                    <a:cubicBezTo>
                      <a:pt x="305202" y="756252"/>
                      <a:pt x="283650" y="764169"/>
                      <a:pt x="262182" y="772283"/>
                    </a:cubicBezTo>
                    <a:cubicBezTo>
                      <a:pt x="255928" y="774649"/>
                      <a:pt x="253590" y="777748"/>
                      <a:pt x="256604" y="784341"/>
                    </a:cubicBezTo>
                    <a:cubicBezTo>
                      <a:pt x="258774" y="789074"/>
                      <a:pt x="261591" y="790567"/>
                      <a:pt x="266437" y="788792"/>
                    </a:cubicBezTo>
                    <a:cubicBezTo>
                      <a:pt x="275395" y="785496"/>
                      <a:pt x="284242" y="781946"/>
                      <a:pt x="293173" y="778565"/>
                    </a:cubicBezTo>
                    <a:cubicBezTo>
                      <a:pt x="391355" y="741518"/>
                      <a:pt x="489284" y="703907"/>
                      <a:pt x="587410" y="666719"/>
                    </a:cubicBezTo>
                    <a:cubicBezTo>
                      <a:pt x="615273" y="656154"/>
                      <a:pt x="643024" y="645195"/>
                      <a:pt x="671056" y="635137"/>
                    </a:cubicBezTo>
                    <a:cubicBezTo>
                      <a:pt x="675958" y="633390"/>
                      <a:pt x="680691" y="629981"/>
                      <a:pt x="686410" y="632207"/>
                    </a:cubicBezTo>
                    <a:lnTo>
                      <a:pt x="686410" y="632292"/>
                    </a:lnTo>
                    <a:cubicBezTo>
                      <a:pt x="688241" y="641110"/>
                      <a:pt x="686748" y="650012"/>
                      <a:pt x="687227" y="658859"/>
                    </a:cubicBezTo>
                    <a:cubicBezTo>
                      <a:pt x="686805" y="664521"/>
                      <a:pt x="682184" y="665733"/>
                      <a:pt x="678071" y="667339"/>
                    </a:cubicBezTo>
                    <a:cubicBezTo>
                      <a:pt x="638911" y="682637"/>
                      <a:pt x="599581" y="697455"/>
                      <a:pt x="560280" y="712331"/>
                    </a:cubicBezTo>
                    <a:cubicBezTo>
                      <a:pt x="494778" y="737123"/>
                      <a:pt x="429248" y="761915"/>
                      <a:pt x="363774" y="786820"/>
                    </a:cubicBezTo>
                    <a:cubicBezTo>
                      <a:pt x="336756" y="797103"/>
                      <a:pt x="309710" y="807330"/>
                      <a:pt x="282692" y="817613"/>
                    </a:cubicBezTo>
                    <a:cubicBezTo>
                      <a:pt x="278128" y="819360"/>
                      <a:pt x="272437" y="820374"/>
                      <a:pt x="274607" y="827868"/>
                    </a:cubicBezTo>
                    <a:cubicBezTo>
                      <a:pt x="276832" y="835559"/>
                      <a:pt x="279086" y="837024"/>
                      <a:pt x="286721" y="834179"/>
                    </a:cubicBezTo>
                    <a:cubicBezTo>
                      <a:pt x="331431" y="817585"/>
                      <a:pt x="375973" y="800484"/>
                      <a:pt x="420514" y="783439"/>
                    </a:cubicBezTo>
                    <a:cubicBezTo>
                      <a:pt x="504864" y="751153"/>
                      <a:pt x="589467" y="719571"/>
                      <a:pt x="673845" y="687285"/>
                    </a:cubicBezTo>
                    <a:cubicBezTo>
                      <a:pt x="677902" y="685736"/>
                      <a:pt x="682071" y="683369"/>
                      <a:pt x="686692" y="685707"/>
                    </a:cubicBezTo>
                    <a:cubicBezTo>
                      <a:pt x="687903" y="693990"/>
                      <a:pt x="686861" y="702358"/>
                      <a:pt x="687283" y="710669"/>
                    </a:cubicBezTo>
                    <a:cubicBezTo>
                      <a:pt x="687565" y="716416"/>
                      <a:pt x="683536" y="718332"/>
                      <a:pt x="679310" y="720050"/>
                    </a:cubicBezTo>
                    <a:cubicBezTo>
                      <a:pt x="665478" y="725628"/>
                      <a:pt x="651476" y="730756"/>
                      <a:pt x="637530" y="736024"/>
                    </a:cubicBezTo>
                    <a:cubicBezTo>
                      <a:pt x="539629" y="773043"/>
                      <a:pt x="441897" y="810485"/>
                      <a:pt x="343884" y="847279"/>
                    </a:cubicBezTo>
                    <a:cubicBezTo>
                      <a:pt x="328530" y="853054"/>
                      <a:pt x="313344" y="859252"/>
                      <a:pt x="297934" y="864859"/>
                    </a:cubicBezTo>
                    <a:cubicBezTo>
                      <a:pt x="291877" y="867056"/>
                      <a:pt x="289059" y="869874"/>
                      <a:pt x="291849" y="876748"/>
                    </a:cubicBezTo>
                    <a:cubicBezTo>
                      <a:pt x="294497" y="883256"/>
                      <a:pt x="298356" y="883143"/>
                      <a:pt x="303906" y="881002"/>
                    </a:cubicBezTo>
                    <a:cubicBezTo>
                      <a:pt x="404117" y="842546"/>
                      <a:pt x="504751" y="805132"/>
                      <a:pt x="604849" y="766395"/>
                    </a:cubicBezTo>
                    <a:cubicBezTo>
                      <a:pt x="627923" y="757464"/>
                      <a:pt x="651222" y="749068"/>
                      <a:pt x="674324" y="740166"/>
                    </a:cubicBezTo>
                    <a:cubicBezTo>
                      <a:pt x="678606" y="738503"/>
                      <a:pt x="683170" y="735883"/>
                      <a:pt x="687819" y="739574"/>
                    </a:cubicBezTo>
                    <a:cubicBezTo>
                      <a:pt x="687847" y="761633"/>
                      <a:pt x="687847" y="783721"/>
                      <a:pt x="687875" y="805780"/>
                    </a:cubicBezTo>
                    <a:cubicBezTo>
                      <a:pt x="635840" y="825107"/>
                      <a:pt x="583804" y="844321"/>
                      <a:pt x="531825" y="863760"/>
                    </a:cubicBezTo>
                    <a:cubicBezTo>
                      <a:pt x="449983" y="894384"/>
                      <a:pt x="368141" y="925092"/>
                      <a:pt x="286411" y="955998"/>
                    </a:cubicBezTo>
                    <a:cubicBezTo>
                      <a:pt x="280157" y="958365"/>
                      <a:pt x="278269" y="956787"/>
                      <a:pt x="276072" y="950927"/>
                    </a:cubicBezTo>
                    <a:cubicBezTo>
                      <a:pt x="216148" y="790567"/>
                      <a:pt x="155999" y="630291"/>
                      <a:pt x="95906" y="469987"/>
                    </a:cubicBezTo>
                    <a:cubicBezTo>
                      <a:pt x="64380" y="385891"/>
                      <a:pt x="32968" y="301767"/>
                      <a:pt x="1217" y="217784"/>
                    </a:cubicBezTo>
                    <a:cubicBezTo>
                      <a:pt x="-1544" y="210459"/>
                      <a:pt x="372" y="208008"/>
                      <a:pt x="7189" y="205472"/>
                    </a:cubicBezTo>
                    <a:cubicBezTo>
                      <a:pt x="189299" y="137491"/>
                      <a:pt x="371381" y="69312"/>
                      <a:pt x="553378" y="1021"/>
                    </a:cubicBezTo>
                    <a:cubicBezTo>
                      <a:pt x="559716" y="-1345"/>
                      <a:pt x="561548" y="401"/>
                      <a:pt x="563745" y="6261"/>
                    </a:cubicBezTo>
                    <a:cubicBezTo>
                      <a:pt x="603272" y="112248"/>
                      <a:pt x="643052" y="218150"/>
                      <a:pt x="682776" y="324052"/>
                    </a:cubicBezTo>
                    <a:cubicBezTo>
                      <a:pt x="683170" y="325094"/>
                      <a:pt x="683846" y="326052"/>
                      <a:pt x="684382" y="327038"/>
                    </a:cubicBezTo>
                    <a:cubicBezTo>
                      <a:pt x="684466" y="354929"/>
                      <a:pt x="684551" y="382792"/>
                      <a:pt x="684663" y="410683"/>
                    </a:cubicBezTo>
                    <a:cubicBezTo>
                      <a:pt x="684382" y="410712"/>
                      <a:pt x="683874" y="410881"/>
                      <a:pt x="683790" y="410796"/>
                    </a:cubicBezTo>
                    <a:cubicBezTo>
                      <a:pt x="677028" y="400823"/>
                      <a:pt x="668999" y="405133"/>
                      <a:pt x="660632" y="408317"/>
                    </a:cubicBezTo>
                    <a:cubicBezTo>
                      <a:pt x="557547" y="447703"/>
                      <a:pt x="454434" y="486947"/>
                      <a:pt x="351209" y="525995"/>
                    </a:cubicBezTo>
                    <a:cubicBezTo>
                      <a:pt x="300441" y="545209"/>
                      <a:pt x="249730" y="564536"/>
                      <a:pt x="198962" y="583750"/>
                    </a:cubicBezTo>
                    <a:cubicBezTo>
                      <a:pt x="196737" y="584595"/>
                      <a:pt x="194567" y="585609"/>
                      <a:pt x="192285" y="586313"/>
                    </a:cubicBezTo>
                    <a:cubicBezTo>
                      <a:pt x="186876" y="588032"/>
                      <a:pt x="184369" y="590624"/>
                      <a:pt x="186876" y="596822"/>
                    </a:cubicBezTo>
                    <a:cubicBezTo>
                      <a:pt x="189271" y="602710"/>
                      <a:pt x="192229" y="604598"/>
                      <a:pt x="198427" y="602231"/>
                    </a:cubicBezTo>
                    <a:cubicBezTo>
                      <a:pt x="229051" y="590511"/>
                      <a:pt x="259731" y="578876"/>
                      <a:pt x="290383" y="567212"/>
                    </a:cubicBezTo>
                    <a:cubicBezTo>
                      <a:pt x="391834" y="528615"/>
                      <a:pt x="493426" y="490328"/>
                      <a:pt x="594764" y="451478"/>
                    </a:cubicBezTo>
                    <a:cubicBezTo>
                      <a:pt x="620091" y="441758"/>
                      <a:pt x="645390" y="431898"/>
                      <a:pt x="670887" y="422629"/>
                    </a:cubicBezTo>
                    <a:cubicBezTo>
                      <a:pt x="675310" y="421023"/>
                      <a:pt x="679705" y="418628"/>
                      <a:pt x="684635" y="420995"/>
                    </a:cubicBezTo>
                    <a:cubicBezTo>
                      <a:pt x="685537" y="430686"/>
                      <a:pt x="685790" y="440406"/>
                      <a:pt x="684776" y="450126"/>
                    </a:cubicBezTo>
                    <a:cubicBezTo>
                      <a:pt x="682128" y="453112"/>
                      <a:pt x="678691" y="454718"/>
                      <a:pt x="675000" y="456126"/>
                    </a:cubicBezTo>
                    <a:cubicBezTo>
                      <a:pt x="596031" y="485877"/>
                      <a:pt x="517147" y="515825"/>
                      <a:pt x="438291" y="545885"/>
                    </a:cubicBezTo>
                    <a:cubicBezTo>
                      <a:pt x="362788" y="574678"/>
                      <a:pt x="287172" y="603217"/>
                      <a:pt x="211725" y="632094"/>
                    </a:cubicBezTo>
                    <a:cubicBezTo>
                      <a:pt x="207527" y="633700"/>
                      <a:pt x="202033" y="634489"/>
                      <a:pt x="203893" y="641645"/>
                    </a:cubicBezTo>
                    <a:cubicBezTo>
                      <a:pt x="206118" y="650238"/>
                      <a:pt x="208457" y="651815"/>
                      <a:pt x="217359" y="648237"/>
                    </a:cubicBezTo>
                    <a:cubicBezTo>
                      <a:pt x="243363" y="637729"/>
                      <a:pt x="269789" y="628375"/>
                      <a:pt x="295962" y="618374"/>
                    </a:cubicBezTo>
                    <a:cubicBezTo>
                      <a:pt x="382903" y="585271"/>
                      <a:pt x="469760" y="551942"/>
                      <a:pt x="556815" y="519121"/>
                    </a:cubicBezTo>
                    <a:cubicBezTo>
                      <a:pt x="595327" y="504612"/>
                      <a:pt x="633839" y="490159"/>
                      <a:pt x="672239" y="475340"/>
                    </a:cubicBezTo>
                    <a:cubicBezTo>
                      <a:pt x="674183" y="474580"/>
                      <a:pt x="676127" y="473791"/>
                      <a:pt x="678099" y="473115"/>
                    </a:cubicBezTo>
                    <a:cubicBezTo>
                      <a:pt x="683396" y="471283"/>
                      <a:pt x="685931" y="472579"/>
                      <a:pt x="685537" y="478721"/>
                    </a:cubicBezTo>
                    <a:cubicBezTo>
                      <a:pt x="685142" y="484665"/>
                      <a:pt x="685001" y="490694"/>
                      <a:pt x="685565" y="496583"/>
                    </a:cubicBezTo>
                    <a:cubicBezTo>
                      <a:pt x="686185" y="503175"/>
                      <a:pt x="683227" y="506218"/>
                      <a:pt x="677395" y="508387"/>
                    </a:cubicBezTo>
                    <a:cubicBezTo>
                      <a:pt x="629332" y="526277"/>
                      <a:pt x="581438" y="544646"/>
                      <a:pt x="533487" y="562873"/>
                    </a:cubicBezTo>
                    <a:cubicBezTo>
                      <a:pt x="432882" y="601160"/>
                      <a:pt x="332164" y="639166"/>
                      <a:pt x="231643" y="677622"/>
                    </a:cubicBezTo>
                    <a:cubicBezTo>
                      <a:pt x="229417" y="678467"/>
                      <a:pt x="227248" y="679566"/>
                      <a:pt x="224994" y="680270"/>
                    </a:cubicBezTo>
                    <a:cubicBezTo>
                      <a:pt x="218740" y="682242"/>
                      <a:pt x="217726" y="685905"/>
                      <a:pt x="219895" y="691934"/>
                    </a:cubicBezTo>
                    <a:cubicBezTo>
                      <a:pt x="222233" y="698441"/>
                      <a:pt x="225811" y="697822"/>
                      <a:pt x="230995" y="695906"/>
                    </a:cubicBezTo>
                    <a:cubicBezTo>
                      <a:pt x="279368" y="677988"/>
                      <a:pt x="327487" y="659394"/>
                      <a:pt x="375691" y="641025"/>
                    </a:cubicBezTo>
                    <a:cubicBezTo>
                      <a:pt x="441447" y="615979"/>
                      <a:pt x="507315" y="591159"/>
                      <a:pt x="573099" y="566170"/>
                    </a:cubicBezTo>
                    <a:cubicBezTo>
                      <a:pt x="606540" y="553464"/>
                      <a:pt x="639868" y="540420"/>
                      <a:pt x="673366" y="527855"/>
                    </a:cubicBezTo>
                    <a:cubicBezTo>
                      <a:pt x="677395" y="526361"/>
                      <a:pt x="681508" y="523291"/>
                      <a:pt x="685959" y="526953"/>
                    </a:cubicBezTo>
                    <a:close/>
                  </a:path>
                </a:pathLst>
              </a:custGeom>
              <a:solidFill>
                <a:srgbClr val="FEFEFE"/>
              </a:solidFill>
              <a:ln w="281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D2D26DB-6671-474F-9D5E-DCF52A1696C8}"/>
                  </a:ext>
                </a:extLst>
              </p:cNvPr>
              <p:cNvSpPr/>
              <p:nvPr/>
            </p:nvSpPr>
            <p:spPr>
              <a:xfrm>
                <a:off x="9669048" y="4488580"/>
                <a:ext cx="917741" cy="474263"/>
              </a:xfrm>
              <a:custGeom>
                <a:avLst/>
                <a:gdLst>
                  <a:gd name="connsiteX0" fmla="*/ 487131 w 487489"/>
                  <a:gd name="connsiteY0" fmla="*/ 76827 h 251921"/>
                  <a:gd name="connsiteX1" fmla="*/ 402697 w 487489"/>
                  <a:gd name="connsiteY1" fmla="*/ 108437 h 251921"/>
                  <a:gd name="connsiteX2" fmla="*/ 213234 w 487489"/>
                  <a:gd name="connsiteY2" fmla="*/ 180307 h 251921"/>
                  <a:gd name="connsiteX3" fmla="*/ 27969 w 487489"/>
                  <a:gd name="connsiteY3" fmla="*/ 250964 h 251921"/>
                  <a:gd name="connsiteX4" fmla="*/ 19743 w 487489"/>
                  <a:gd name="connsiteY4" fmla="*/ 247217 h 251921"/>
                  <a:gd name="connsiteX5" fmla="*/ 29124 w 487489"/>
                  <a:gd name="connsiteY5" fmla="*/ 225524 h 251921"/>
                  <a:gd name="connsiteX6" fmla="*/ 201148 w 487489"/>
                  <a:gd name="connsiteY6" fmla="*/ 160360 h 251921"/>
                  <a:gd name="connsiteX7" fmla="*/ 479947 w 487489"/>
                  <a:gd name="connsiteY7" fmla="*/ 54430 h 251921"/>
                  <a:gd name="connsiteX8" fmla="*/ 485892 w 487489"/>
                  <a:gd name="connsiteY8" fmla="*/ 46035 h 251921"/>
                  <a:gd name="connsiteX9" fmla="*/ 485807 w 487489"/>
                  <a:gd name="connsiteY9" fmla="*/ 23919 h 251921"/>
                  <a:gd name="connsiteX10" fmla="*/ 419742 w 487489"/>
                  <a:gd name="connsiteY10" fmla="*/ 48852 h 251921"/>
                  <a:gd name="connsiteX11" fmla="*/ 226926 w 487489"/>
                  <a:gd name="connsiteY11" fmla="*/ 122045 h 251921"/>
                  <a:gd name="connsiteX12" fmla="*/ 23321 w 487489"/>
                  <a:gd name="connsiteY12" fmla="*/ 199633 h 251921"/>
                  <a:gd name="connsiteX13" fmla="*/ 810 w 487489"/>
                  <a:gd name="connsiteY13" fmla="*/ 189885 h 251921"/>
                  <a:gd name="connsiteX14" fmla="*/ 4952 w 487489"/>
                  <a:gd name="connsiteY14" fmla="*/ 181603 h 251921"/>
                  <a:gd name="connsiteX15" fmla="*/ 79244 w 487489"/>
                  <a:gd name="connsiteY15" fmla="*/ 153401 h 251921"/>
                  <a:gd name="connsiteX16" fmla="*/ 291245 w 487489"/>
                  <a:gd name="connsiteY16" fmla="*/ 72799 h 251921"/>
                  <a:gd name="connsiteX17" fmla="*/ 474003 w 487489"/>
                  <a:gd name="connsiteY17" fmla="*/ 3353 h 251921"/>
                  <a:gd name="connsiteX18" fmla="*/ 485948 w 487489"/>
                  <a:gd name="connsiteY18" fmla="*/ 0 h 251921"/>
                  <a:gd name="connsiteX19" fmla="*/ 487131 w 487489"/>
                  <a:gd name="connsiteY19" fmla="*/ 76827 h 2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7489" h="251921">
                    <a:moveTo>
                      <a:pt x="487131" y="76827"/>
                    </a:moveTo>
                    <a:cubicBezTo>
                      <a:pt x="458986" y="87364"/>
                      <a:pt x="430813" y="97816"/>
                      <a:pt x="402697" y="108437"/>
                    </a:cubicBezTo>
                    <a:cubicBezTo>
                      <a:pt x="339533" y="132356"/>
                      <a:pt x="276370" y="156331"/>
                      <a:pt x="213234" y="180307"/>
                    </a:cubicBezTo>
                    <a:cubicBezTo>
                      <a:pt x="151451" y="203775"/>
                      <a:pt x="89668" y="227243"/>
                      <a:pt x="27969" y="250964"/>
                    </a:cubicBezTo>
                    <a:cubicBezTo>
                      <a:pt x="22954" y="252880"/>
                      <a:pt x="21433" y="252063"/>
                      <a:pt x="19743" y="247217"/>
                    </a:cubicBezTo>
                    <a:cubicBezTo>
                      <a:pt x="13263" y="228623"/>
                      <a:pt x="11460" y="232314"/>
                      <a:pt x="29124" y="225524"/>
                    </a:cubicBezTo>
                    <a:cubicBezTo>
                      <a:pt x="86343" y="203493"/>
                      <a:pt x="143816" y="182138"/>
                      <a:pt x="201148" y="160360"/>
                    </a:cubicBezTo>
                    <a:cubicBezTo>
                      <a:pt x="294090" y="125088"/>
                      <a:pt x="386976" y="89646"/>
                      <a:pt x="479947" y="54430"/>
                    </a:cubicBezTo>
                    <a:cubicBezTo>
                      <a:pt x="484258" y="52796"/>
                      <a:pt x="486117" y="50711"/>
                      <a:pt x="485892" y="46035"/>
                    </a:cubicBezTo>
                    <a:cubicBezTo>
                      <a:pt x="485553" y="38963"/>
                      <a:pt x="485807" y="31892"/>
                      <a:pt x="485807" y="23919"/>
                    </a:cubicBezTo>
                    <a:cubicBezTo>
                      <a:pt x="463015" y="32511"/>
                      <a:pt x="441378" y="40653"/>
                      <a:pt x="419742" y="48852"/>
                    </a:cubicBezTo>
                    <a:cubicBezTo>
                      <a:pt x="355451" y="73221"/>
                      <a:pt x="291189" y="97619"/>
                      <a:pt x="226926" y="122045"/>
                    </a:cubicBezTo>
                    <a:cubicBezTo>
                      <a:pt x="159029" y="147851"/>
                      <a:pt x="91161" y="173658"/>
                      <a:pt x="23321" y="199633"/>
                    </a:cubicBezTo>
                    <a:cubicBezTo>
                      <a:pt x="6614" y="206028"/>
                      <a:pt x="6924" y="206254"/>
                      <a:pt x="810" y="189885"/>
                    </a:cubicBezTo>
                    <a:cubicBezTo>
                      <a:pt x="-1049" y="184871"/>
                      <a:pt x="275" y="183321"/>
                      <a:pt x="4952" y="181603"/>
                    </a:cubicBezTo>
                    <a:cubicBezTo>
                      <a:pt x="29800" y="172418"/>
                      <a:pt x="54480" y="162811"/>
                      <a:pt x="79244" y="153401"/>
                    </a:cubicBezTo>
                    <a:cubicBezTo>
                      <a:pt x="149901" y="126525"/>
                      <a:pt x="220587" y="99676"/>
                      <a:pt x="291245" y="72799"/>
                    </a:cubicBezTo>
                    <a:cubicBezTo>
                      <a:pt x="352155" y="49641"/>
                      <a:pt x="413065" y="26454"/>
                      <a:pt x="474003" y="3353"/>
                    </a:cubicBezTo>
                    <a:cubicBezTo>
                      <a:pt x="477862" y="1888"/>
                      <a:pt x="481976" y="1099"/>
                      <a:pt x="485948" y="0"/>
                    </a:cubicBezTo>
                    <a:cubicBezTo>
                      <a:pt x="487920" y="25553"/>
                      <a:pt x="487610" y="51190"/>
                      <a:pt x="487131" y="76827"/>
                    </a:cubicBezTo>
                    <a:close/>
                  </a:path>
                </a:pathLst>
              </a:custGeom>
              <a:solidFill>
                <a:srgbClr val="CBCBCA"/>
              </a:solidFill>
              <a:ln w="2811"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C97F480-8954-492B-AF09-0E384F29DB8D}"/>
                  </a:ext>
                </a:extLst>
              </p:cNvPr>
              <p:cNvSpPr/>
              <p:nvPr/>
            </p:nvSpPr>
            <p:spPr>
              <a:xfrm>
                <a:off x="9635931" y="4393654"/>
                <a:ext cx="947796" cy="390161"/>
              </a:xfrm>
              <a:custGeom>
                <a:avLst/>
                <a:gdLst>
                  <a:gd name="connsiteX0" fmla="*/ 503454 w 503454"/>
                  <a:gd name="connsiteY0" fmla="*/ 21265 h 207247"/>
                  <a:gd name="connsiteX1" fmla="*/ 266351 w 503454"/>
                  <a:gd name="connsiteY1" fmla="*/ 110967 h 207247"/>
                  <a:gd name="connsiteX2" fmla="*/ 21951 w 503454"/>
                  <a:gd name="connsiteY2" fmla="*/ 204022 h 207247"/>
                  <a:gd name="connsiteX3" fmla="*/ 174 w 503454"/>
                  <a:gd name="connsiteY3" fmla="*/ 191513 h 207247"/>
                  <a:gd name="connsiteX4" fmla="*/ 4709 w 503454"/>
                  <a:gd name="connsiteY4" fmla="*/ 185597 h 207247"/>
                  <a:gd name="connsiteX5" fmla="*/ 130727 w 503454"/>
                  <a:gd name="connsiteY5" fmla="*/ 137647 h 207247"/>
                  <a:gd name="connsiteX6" fmla="*/ 318527 w 503454"/>
                  <a:gd name="connsiteY6" fmla="*/ 66398 h 207247"/>
                  <a:gd name="connsiteX7" fmla="*/ 488664 w 503454"/>
                  <a:gd name="connsiteY7" fmla="*/ 1346 h 207247"/>
                  <a:gd name="connsiteX8" fmla="*/ 503454 w 503454"/>
                  <a:gd name="connsiteY8" fmla="*/ 10925 h 207247"/>
                  <a:gd name="connsiteX9" fmla="*/ 503454 w 503454"/>
                  <a:gd name="connsiteY9" fmla="*/ 21265 h 20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454" h="207247">
                    <a:moveTo>
                      <a:pt x="503454" y="21265"/>
                    </a:moveTo>
                    <a:cubicBezTo>
                      <a:pt x="424401" y="51156"/>
                      <a:pt x="345348" y="80991"/>
                      <a:pt x="266351" y="110967"/>
                    </a:cubicBezTo>
                    <a:cubicBezTo>
                      <a:pt x="184847" y="141901"/>
                      <a:pt x="103399" y="172919"/>
                      <a:pt x="21951" y="204022"/>
                    </a:cubicBezTo>
                    <a:cubicBezTo>
                      <a:pt x="6118" y="210051"/>
                      <a:pt x="3442" y="208558"/>
                      <a:pt x="174" y="191513"/>
                    </a:cubicBezTo>
                    <a:cubicBezTo>
                      <a:pt x="-700" y="186978"/>
                      <a:pt x="1864" y="186696"/>
                      <a:pt x="4709" y="185597"/>
                    </a:cubicBezTo>
                    <a:cubicBezTo>
                      <a:pt x="46715" y="169651"/>
                      <a:pt x="88721" y="153593"/>
                      <a:pt x="130727" y="137647"/>
                    </a:cubicBezTo>
                    <a:cubicBezTo>
                      <a:pt x="193327" y="113869"/>
                      <a:pt x="255927" y="90147"/>
                      <a:pt x="318527" y="66398"/>
                    </a:cubicBezTo>
                    <a:cubicBezTo>
                      <a:pt x="375296" y="44845"/>
                      <a:pt x="432205" y="23631"/>
                      <a:pt x="488664" y="1346"/>
                    </a:cubicBezTo>
                    <a:cubicBezTo>
                      <a:pt x="500750" y="-3443"/>
                      <a:pt x="499905" y="5685"/>
                      <a:pt x="503454" y="10925"/>
                    </a:cubicBezTo>
                    <a:cubicBezTo>
                      <a:pt x="503426" y="14362"/>
                      <a:pt x="503426" y="17799"/>
                      <a:pt x="503454" y="21265"/>
                    </a:cubicBezTo>
                    <a:close/>
                  </a:path>
                </a:pathLst>
              </a:custGeom>
              <a:solidFill>
                <a:srgbClr val="CBCBCA"/>
              </a:solidFill>
              <a:ln w="2811"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2C8B23A-CF48-4227-A948-E8DF34790D2C}"/>
                  </a:ext>
                </a:extLst>
              </p:cNvPr>
              <p:cNvSpPr/>
              <p:nvPr/>
            </p:nvSpPr>
            <p:spPr>
              <a:xfrm>
                <a:off x="9732468" y="4686307"/>
                <a:ext cx="855043" cy="363259"/>
              </a:xfrm>
              <a:custGeom>
                <a:avLst/>
                <a:gdLst>
                  <a:gd name="connsiteX0" fmla="*/ 453725 w 454185"/>
                  <a:gd name="connsiteY0" fmla="*/ 25637 h 192957"/>
                  <a:gd name="connsiteX1" fmla="*/ 410198 w 454185"/>
                  <a:gd name="connsiteY1" fmla="*/ 41076 h 192957"/>
                  <a:gd name="connsiteX2" fmla="*/ 272376 w 454185"/>
                  <a:gd name="connsiteY2" fmla="*/ 93224 h 192957"/>
                  <a:gd name="connsiteX3" fmla="*/ 146471 w 454185"/>
                  <a:gd name="connsiteY3" fmla="*/ 141343 h 192957"/>
                  <a:gd name="connsiteX4" fmla="*/ 12932 w 454185"/>
                  <a:gd name="connsiteY4" fmla="*/ 191998 h 192957"/>
                  <a:gd name="connsiteX5" fmla="*/ 3606 w 454185"/>
                  <a:gd name="connsiteY5" fmla="*/ 187941 h 192957"/>
                  <a:gd name="connsiteX6" fmla="*/ 12734 w 454185"/>
                  <a:gd name="connsiteY6" fmla="*/ 167009 h 192957"/>
                  <a:gd name="connsiteX7" fmla="*/ 201324 w 454185"/>
                  <a:gd name="connsiteY7" fmla="*/ 95309 h 192957"/>
                  <a:gd name="connsiteX8" fmla="*/ 385828 w 454185"/>
                  <a:gd name="connsiteY8" fmla="*/ 25271 h 192957"/>
                  <a:gd name="connsiteX9" fmla="*/ 453528 w 454185"/>
                  <a:gd name="connsiteY9" fmla="*/ 0 h 192957"/>
                  <a:gd name="connsiteX10" fmla="*/ 453725 w 454185"/>
                  <a:gd name="connsiteY10" fmla="*/ 25637 h 19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4185" h="192957">
                    <a:moveTo>
                      <a:pt x="453725" y="25637"/>
                    </a:moveTo>
                    <a:cubicBezTo>
                      <a:pt x="438427" y="28511"/>
                      <a:pt x="424622" y="35723"/>
                      <a:pt x="410198" y="41076"/>
                    </a:cubicBezTo>
                    <a:cubicBezTo>
                      <a:pt x="364163" y="58177"/>
                      <a:pt x="318270" y="75757"/>
                      <a:pt x="272376" y="93224"/>
                    </a:cubicBezTo>
                    <a:cubicBezTo>
                      <a:pt x="230398" y="109198"/>
                      <a:pt x="188477" y="125369"/>
                      <a:pt x="146471" y="141343"/>
                    </a:cubicBezTo>
                    <a:cubicBezTo>
                      <a:pt x="101986" y="158275"/>
                      <a:pt x="57417" y="174982"/>
                      <a:pt x="12932" y="191998"/>
                    </a:cubicBezTo>
                    <a:cubicBezTo>
                      <a:pt x="7861" y="193942"/>
                      <a:pt x="5579" y="193097"/>
                      <a:pt x="3606" y="187941"/>
                    </a:cubicBezTo>
                    <a:cubicBezTo>
                      <a:pt x="-2084" y="173010"/>
                      <a:pt x="-2394" y="172784"/>
                      <a:pt x="12734" y="167009"/>
                    </a:cubicBezTo>
                    <a:cubicBezTo>
                      <a:pt x="75560" y="143006"/>
                      <a:pt x="138470" y="119200"/>
                      <a:pt x="201324" y="95309"/>
                    </a:cubicBezTo>
                    <a:cubicBezTo>
                      <a:pt x="262825" y="71954"/>
                      <a:pt x="324327" y="48570"/>
                      <a:pt x="385828" y="25271"/>
                    </a:cubicBezTo>
                    <a:cubicBezTo>
                      <a:pt x="408367" y="16735"/>
                      <a:pt x="430961" y="8424"/>
                      <a:pt x="453528" y="0"/>
                    </a:cubicBezTo>
                    <a:cubicBezTo>
                      <a:pt x="454260" y="8536"/>
                      <a:pt x="454458" y="17073"/>
                      <a:pt x="453725" y="25637"/>
                    </a:cubicBezTo>
                    <a:close/>
                  </a:path>
                </a:pathLst>
              </a:custGeom>
              <a:solidFill>
                <a:srgbClr val="CBCBCB"/>
              </a:solidFill>
              <a:ln w="2811"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D97BCA4-FB38-4AF3-B88D-156249440AE8}"/>
                  </a:ext>
                </a:extLst>
              </p:cNvPr>
              <p:cNvSpPr/>
              <p:nvPr/>
            </p:nvSpPr>
            <p:spPr>
              <a:xfrm>
                <a:off x="9766457" y="4786760"/>
                <a:ext cx="821949" cy="348936"/>
              </a:xfrm>
              <a:custGeom>
                <a:avLst/>
                <a:gdLst>
                  <a:gd name="connsiteX0" fmla="*/ 435897 w 436606"/>
                  <a:gd name="connsiteY0" fmla="*/ 23665 h 185349"/>
                  <a:gd name="connsiteX1" fmla="*/ 351800 w 436606"/>
                  <a:gd name="connsiteY1" fmla="*/ 56120 h 185349"/>
                  <a:gd name="connsiteX2" fmla="*/ 178171 w 436606"/>
                  <a:gd name="connsiteY2" fmla="*/ 122073 h 185349"/>
                  <a:gd name="connsiteX3" fmla="*/ 15444 w 436606"/>
                  <a:gd name="connsiteY3" fmla="*/ 183913 h 185349"/>
                  <a:gd name="connsiteX4" fmla="*/ 3949 w 436606"/>
                  <a:gd name="connsiteY4" fmla="*/ 178842 h 185349"/>
                  <a:gd name="connsiteX5" fmla="*/ 991 w 436606"/>
                  <a:gd name="connsiteY5" fmla="*/ 171376 h 185349"/>
                  <a:gd name="connsiteX6" fmla="*/ 4823 w 436606"/>
                  <a:gd name="connsiteY6" fmla="*/ 162811 h 185349"/>
                  <a:gd name="connsiteX7" fmla="*/ 119994 w 436606"/>
                  <a:gd name="connsiteY7" fmla="*/ 119087 h 185349"/>
                  <a:gd name="connsiteX8" fmla="*/ 313682 w 436606"/>
                  <a:gd name="connsiteY8" fmla="*/ 45499 h 185349"/>
                  <a:gd name="connsiteX9" fmla="*/ 435784 w 436606"/>
                  <a:gd name="connsiteY9" fmla="*/ 0 h 185349"/>
                  <a:gd name="connsiteX10" fmla="*/ 435897 w 436606"/>
                  <a:gd name="connsiteY10" fmla="*/ 23665 h 185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6606" h="185349">
                    <a:moveTo>
                      <a:pt x="435897" y="23665"/>
                    </a:moveTo>
                    <a:cubicBezTo>
                      <a:pt x="407864" y="34484"/>
                      <a:pt x="379889" y="45415"/>
                      <a:pt x="351800" y="56120"/>
                    </a:cubicBezTo>
                    <a:cubicBezTo>
                      <a:pt x="293933" y="78180"/>
                      <a:pt x="236038" y="100098"/>
                      <a:pt x="178171" y="122073"/>
                    </a:cubicBezTo>
                    <a:cubicBezTo>
                      <a:pt x="123910" y="142668"/>
                      <a:pt x="69621" y="163177"/>
                      <a:pt x="15444" y="183913"/>
                    </a:cubicBezTo>
                    <a:cubicBezTo>
                      <a:pt x="9359" y="186251"/>
                      <a:pt x="5330" y="186476"/>
                      <a:pt x="3949" y="178842"/>
                    </a:cubicBezTo>
                    <a:cubicBezTo>
                      <a:pt x="3470" y="176250"/>
                      <a:pt x="2062" y="173827"/>
                      <a:pt x="991" y="171376"/>
                    </a:cubicBezTo>
                    <a:cubicBezTo>
                      <a:pt x="-925" y="167037"/>
                      <a:pt x="-276" y="164727"/>
                      <a:pt x="4823" y="162811"/>
                    </a:cubicBezTo>
                    <a:cubicBezTo>
                      <a:pt x="43279" y="148443"/>
                      <a:pt x="81622" y="133680"/>
                      <a:pt x="119994" y="119087"/>
                    </a:cubicBezTo>
                    <a:cubicBezTo>
                      <a:pt x="184538" y="94520"/>
                      <a:pt x="249082" y="69897"/>
                      <a:pt x="313682" y="45499"/>
                    </a:cubicBezTo>
                    <a:cubicBezTo>
                      <a:pt x="354308" y="30145"/>
                      <a:pt x="395074" y="15157"/>
                      <a:pt x="435784" y="0"/>
                    </a:cubicBezTo>
                    <a:cubicBezTo>
                      <a:pt x="436742" y="7888"/>
                      <a:pt x="436967" y="15777"/>
                      <a:pt x="435897" y="23665"/>
                    </a:cubicBezTo>
                    <a:close/>
                  </a:path>
                </a:pathLst>
              </a:custGeom>
              <a:solidFill>
                <a:srgbClr val="CBCACA"/>
              </a:solidFill>
              <a:ln w="281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92370FE-4FCC-45C0-8CBD-F079E007135B}"/>
                  </a:ext>
                </a:extLst>
              </p:cNvPr>
              <p:cNvSpPr/>
              <p:nvPr/>
            </p:nvSpPr>
            <p:spPr>
              <a:xfrm>
                <a:off x="9833737" y="4831471"/>
                <a:ext cx="755931" cy="478607"/>
              </a:xfrm>
              <a:custGeom>
                <a:avLst/>
                <a:gdLst>
                  <a:gd name="connsiteX0" fmla="*/ 401539 w 401538"/>
                  <a:gd name="connsiteY0" fmla="*/ 107282 h 254228"/>
                  <a:gd name="connsiteX1" fmla="*/ 347052 w 401538"/>
                  <a:gd name="connsiteY1" fmla="*/ 126919 h 254228"/>
                  <a:gd name="connsiteX2" fmla="*/ 124317 w 401538"/>
                  <a:gd name="connsiteY2" fmla="*/ 211381 h 254228"/>
                  <a:gd name="connsiteX3" fmla="*/ 16838 w 401538"/>
                  <a:gd name="connsiteY3" fmla="*/ 252598 h 254228"/>
                  <a:gd name="connsiteX4" fmla="*/ 2695 w 401538"/>
                  <a:gd name="connsiteY4" fmla="*/ 246400 h 254228"/>
                  <a:gd name="connsiteX5" fmla="*/ 8019 w 401538"/>
                  <a:gd name="connsiteY5" fmla="*/ 230539 h 254228"/>
                  <a:gd name="connsiteX6" fmla="*/ 272422 w 401538"/>
                  <a:gd name="connsiteY6" fmla="*/ 130102 h 254228"/>
                  <a:gd name="connsiteX7" fmla="*/ 391819 w 401538"/>
                  <a:gd name="connsiteY7" fmla="*/ 84969 h 254228"/>
                  <a:gd name="connsiteX8" fmla="*/ 400214 w 401538"/>
                  <a:gd name="connsiteY8" fmla="*/ 72714 h 254228"/>
                  <a:gd name="connsiteX9" fmla="*/ 399848 w 401538"/>
                  <a:gd name="connsiteY9" fmla="*/ 53951 h 254228"/>
                  <a:gd name="connsiteX10" fmla="*/ 399735 w 401538"/>
                  <a:gd name="connsiteY10" fmla="*/ 28342 h 254228"/>
                  <a:gd name="connsiteX11" fmla="*/ 400130 w 401538"/>
                  <a:gd name="connsiteY11" fmla="*/ 0 h 254228"/>
                  <a:gd name="connsiteX12" fmla="*/ 401229 w 401538"/>
                  <a:gd name="connsiteY12" fmla="*/ 10368 h 254228"/>
                  <a:gd name="connsiteX13" fmla="*/ 401539 w 401538"/>
                  <a:gd name="connsiteY13" fmla="*/ 107282 h 25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1538" h="254228">
                    <a:moveTo>
                      <a:pt x="401539" y="107282"/>
                    </a:moveTo>
                    <a:cubicBezTo>
                      <a:pt x="382663" y="111818"/>
                      <a:pt x="365111" y="120129"/>
                      <a:pt x="347052" y="126919"/>
                    </a:cubicBezTo>
                    <a:cubicBezTo>
                      <a:pt x="272732" y="154838"/>
                      <a:pt x="198553" y="183180"/>
                      <a:pt x="124317" y="211381"/>
                    </a:cubicBezTo>
                    <a:cubicBezTo>
                      <a:pt x="88453" y="225017"/>
                      <a:pt x="52504" y="238427"/>
                      <a:pt x="16838" y="252598"/>
                    </a:cubicBezTo>
                    <a:cubicBezTo>
                      <a:pt x="8724" y="255810"/>
                      <a:pt x="5371" y="254542"/>
                      <a:pt x="2695" y="246400"/>
                    </a:cubicBezTo>
                    <a:cubicBezTo>
                      <a:pt x="-1362" y="233976"/>
                      <a:pt x="-1757" y="234258"/>
                      <a:pt x="8019" y="230539"/>
                    </a:cubicBezTo>
                    <a:cubicBezTo>
                      <a:pt x="96172" y="197098"/>
                      <a:pt x="184297" y="163572"/>
                      <a:pt x="272422" y="130102"/>
                    </a:cubicBezTo>
                    <a:cubicBezTo>
                      <a:pt x="312202" y="115002"/>
                      <a:pt x="351926" y="99732"/>
                      <a:pt x="391819" y="84969"/>
                    </a:cubicBezTo>
                    <a:cubicBezTo>
                      <a:pt x="398242" y="82603"/>
                      <a:pt x="400890" y="79504"/>
                      <a:pt x="400214" y="72714"/>
                    </a:cubicBezTo>
                    <a:cubicBezTo>
                      <a:pt x="399623" y="66516"/>
                      <a:pt x="399933" y="60205"/>
                      <a:pt x="399848" y="53951"/>
                    </a:cubicBezTo>
                    <a:cubicBezTo>
                      <a:pt x="393875" y="45443"/>
                      <a:pt x="395848" y="36878"/>
                      <a:pt x="399735" y="28342"/>
                    </a:cubicBezTo>
                    <a:cubicBezTo>
                      <a:pt x="399876" y="18904"/>
                      <a:pt x="399989" y="9466"/>
                      <a:pt x="400130" y="0"/>
                    </a:cubicBezTo>
                    <a:cubicBezTo>
                      <a:pt x="402271" y="3268"/>
                      <a:pt x="401229" y="6931"/>
                      <a:pt x="401229" y="10368"/>
                    </a:cubicBezTo>
                    <a:cubicBezTo>
                      <a:pt x="401454" y="42682"/>
                      <a:pt x="401482" y="74968"/>
                      <a:pt x="401539" y="107282"/>
                    </a:cubicBezTo>
                    <a:close/>
                  </a:path>
                </a:pathLst>
              </a:custGeom>
              <a:solidFill>
                <a:srgbClr val="CBCACA"/>
              </a:solidFill>
              <a:ln w="281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4F96C4E-4B71-4873-8FF5-023302850306}"/>
                  </a:ext>
                </a:extLst>
              </p:cNvPr>
              <p:cNvSpPr/>
              <p:nvPr/>
            </p:nvSpPr>
            <p:spPr>
              <a:xfrm>
                <a:off x="9513787" y="3740897"/>
                <a:ext cx="718955" cy="376152"/>
              </a:xfrm>
              <a:custGeom>
                <a:avLst/>
                <a:gdLst>
                  <a:gd name="connsiteX0" fmla="*/ 354757 w 381897"/>
                  <a:gd name="connsiteY0" fmla="*/ 116 h 199806"/>
                  <a:gd name="connsiteX1" fmla="*/ 360307 w 381897"/>
                  <a:gd name="connsiteY1" fmla="*/ 4680 h 199806"/>
                  <a:gd name="connsiteX2" fmla="*/ 381155 w 381897"/>
                  <a:gd name="connsiteY2" fmla="*/ 58744 h 199806"/>
                  <a:gd name="connsiteX3" fmla="*/ 375943 w 381897"/>
                  <a:gd name="connsiteY3" fmla="*/ 67759 h 199806"/>
                  <a:gd name="connsiteX4" fmla="*/ 222457 w 381897"/>
                  <a:gd name="connsiteY4" fmla="*/ 126021 h 199806"/>
                  <a:gd name="connsiteX5" fmla="*/ 36459 w 381897"/>
                  <a:gd name="connsiteY5" fmla="*/ 196679 h 199806"/>
                  <a:gd name="connsiteX6" fmla="*/ 18907 w 381897"/>
                  <a:gd name="connsiteY6" fmla="*/ 188959 h 199806"/>
                  <a:gd name="connsiteX7" fmla="*/ 1243 w 381897"/>
                  <a:gd name="connsiteY7" fmla="*/ 143178 h 199806"/>
                  <a:gd name="connsiteX8" fmla="*/ 6061 w 381897"/>
                  <a:gd name="connsiteY8" fmla="*/ 132191 h 199806"/>
                  <a:gd name="connsiteX9" fmla="*/ 161265 w 381897"/>
                  <a:gd name="connsiteY9" fmla="*/ 73422 h 199806"/>
                  <a:gd name="connsiteX10" fmla="*/ 347995 w 381897"/>
                  <a:gd name="connsiteY10" fmla="*/ 2483 h 199806"/>
                  <a:gd name="connsiteX11" fmla="*/ 354757 w 381897"/>
                  <a:gd name="connsiteY11" fmla="*/ 116 h 19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1897" h="199806">
                    <a:moveTo>
                      <a:pt x="354757" y="116"/>
                    </a:moveTo>
                    <a:cubicBezTo>
                      <a:pt x="358476" y="-616"/>
                      <a:pt x="359349" y="2257"/>
                      <a:pt x="360307" y="4680"/>
                    </a:cubicBezTo>
                    <a:cubicBezTo>
                      <a:pt x="367294" y="22683"/>
                      <a:pt x="374111" y="40770"/>
                      <a:pt x="381155" y="58744"/>
                    </a:cubicBezTo>
                    <a:cubicBezTo>
                      <a:pt x="383352" y="64322"/>
                      <a:pt x="380394" y="66069"/>
                      <a:pt x="375943" y="67759"/>
                    </a:cubicBezTo>
                    <a:cubicBezTo>
                      <a:pt x="324752" y="87114"/>
                      <a:pt x="273619" y="106582"/>
                      <a:pt x="222457" y="126021"/>
                    </a:cubicBezTo>
                    <a:cubicBezTo>
                      <a:pt x="160448" y="149574"/>
                      <a:pt x="98411" y="173042"/>
                      <a:pt x="36459" y="196679"/>
                    </a:cubicBezTo>
                    <a:cubicBezTo>
                      <a:pt x="23471" y="201637"/>
                      <a:pt x="23697" y="201806"/>
                      <a:pt x="18907" y="188959"/>
                    </a:cubicBezTo>
                    <a:cubicBezTo>
                      <a:pt x="13188" y="173633"/>
                      <a:pt x="7385" y="158335"/>
                      <a:pt x="1243" y="143178"/>
                    </a:cubicBezTo>
                    <a:cubicBezTo>
                      <a:pt x="-1095" y="137375"/>
                      <a:pt x="-476" y="134642"/>
                      <a:pt x="6061" y="132191"/>
                    </a:cubicBezTo>
                    <a:cubicBezTo>
                      <a:pt x="57899" y="112864"/>
                      <a:pt x="109568" y="93059"/>
                      <a:pt x="161265" y="73422"/>
                    </a:cubicBezTo>
                    <a:cubicBezTo>
                      <a:pt x="223499" y="49785"/>
                      <a:pt x="285761" y="26120"/>
                      <a:pt x="347995" y="2483"/>
                    </a:cubicBezTo>
                    <a:cubicBezTo>
                      <a:pt x="350249" y="1638"/>
                      <a:pt x="352503" y="905"/>
                      <a:pt x="354757" y="116"/>
                    </a:cubicBezTo>
                    <a:close/>
                  </a:path>
                </a:pathLst>
              </a:custGeom>
              <a:solidFill>
                <a:srgbClr val="CBCACA"/>
              </a:solidFill>
              <a:ln w="2811"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5AE82C2-D206-4303-A70D-2685ECD16121}"/>
                  </a:ext>
                </a:extLst>
              </p:cNvPr>
              <p:cNvSpPr/>
              <p:nvPr/>
            </p:nvSpPr>
            <p:spPr>
              <a:xfrm>
                <a:off x="9504470" y="4042815"/>
                <a:ext cx="950327" cy="392749"/>
              </a:xfrm>
              <a:custGeom>
                <a:avLst/>
                <a:gdLst>
                  <a:gd name="connsiteX0" fmla="*/ 504796 w 504798"/>
                  <a:gd name="connsiteY0" fmla="*/ 18274 h 208622"/>
                  <a:gd name="connsiteX1" fmla="*/ 499809 w 504798"/>
                  <a:gd name="connsiteY1" fmla="*/ 22612 h 208622"/>
                  <a:gd name="connsiteX2" fmla="*/ 397992 w 504798"/>
                  <a:gd name="connsiteY2" fmla="*/ 61378 h 208622"/>
                  <a:gd name="connsiteX3" fmla="*/ 208614 w 504798"/>
                  <a:gd name="connsiteY3" fmla="*/ 133332 h 208622"/>
                  <a:gd name="connsiteX4" fmla="*/ 13320 w 504798"/>
                  <a:gd name="connsiteY4" fmla="*/ 207624 h 208622"/>
                  <a:gd name="connsiteX5" fmla="*/ 3121 w 504798"/>
                  <a:gd name="connsiteY5" fmla="*/ 202496 h 208622"/>
                  <a:gd name="connsiteX6" fmla="*/ 10474 w 504798"/>
                  <a:gd name="connsiteY6" fmla="*/ 183423 h 208622"/>
                  <a:gd name="connsiteX7" fmla="*/ 169003 w 504798"/>
                  <a:gd name="connsiteY7" fmla="*/ 122964 h 208622"/>
                  <a:gd name="connsiteX8" fmla="*/ 398556 w 504798"/>
                  <a:gd name="connsiteY8" fmla="*/ 36163 h 208622"/>
                  <a:gd name="connsiteX9" fmla="*/ 490343 w 504798"/>
                  <a:gd name="connsiteY9" fmla="*/ 1173 h 208622"/>
                  <a:gd name="connsiteX10" fmla="*/ 500288 w 504798"/>
                  <a:gd name="connsiteY10" fmla="*/ 5962 h 208622"/>
                  <a:gd name="connsiteX11" fmla="*/ 504796 w 504798"/>
                  <a:gd name="connsiteY11" fmla="*/ 18274 h 2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798" h="208622">
                    <a:moveTo>
                      <a:pt x="504796" y="18274"/>
                    </a:moveTo>
                    <a:cubicBezTo>
                      <a:pt x="504909" y="22021"/>
                      <a:pt x="501838" y="21852"/>
                      <a:pt x="499809" y="22612"/>
                    </a:cubicBezTo>
                    <a:cubicBezTo>
                      <a:pt x="465889" y="35572"/>
                      <a:pt x="431941" y="48475"/>
                      <a:pt x="397992" y="61378"/>
                    </a:cubicBezTo>
                    <a:cubicBezTo>
                      <a:pt x="334857" y="85381"/>
                      <a:pt x="271750" y="109357"/>
                      <a:pt x="208614" y="133332"/>
                    </a:cubicBezTo>
                    <a:cubicBezTo>
                      <a:pt x="143506" y="158068"/>
                      <a:pt x="78371" y="182719"/>
                      <a:pt x="13320" y="207624"/>
                    </a:cubicBezTo>
                    <a:cubicBezTo>
                      <a:pt x="7262" y="209934"/>
                      <a:pt x="5065" y="208244"/>
                      <a:pt x="3121" y="202496"/>
                    </a:cubicBezTo>
                    <a:cubicBezTo>
                      <a:pt x="-1753" y="188156"/>
                      <a:pt x="-2035" y="188213"/>
                      <a:pt x="10474" y="183423"/>
                    </a:cubicBezTo>
                    <a:cubicBezTo>
                      <a:pt x="63298" y="163251"/>
                      <a:pt x="116123" y="143023"/>
                      <a:pt x="169003" y="122964"/>
                    </a:cubicBezTo>
                    <a:cubicBezTo>
                      <a:pt x="245492" y="93946"/>
                      <a:pt x="322038" y="65097"/>
                      <a:pt x="398556" y="36163"/>
                    </a:cubicBezTo>
                    <a:cubicBezTo>
                      <a:pt x="429180" y="24584"/>
                      <a:pt x="459888" y="13174"/>
                      <a:pt x="490343" y="1173"/>
                    </a:cubicBezTo>
                    <a:cubicBezTo>
                      <a:pt x="496569" y="-1278"/>
                      <a:pt x="498767" y="18"/>
                      <a:pt x="500288" y="5962"/>
                    </a:cubicBezTo>
                    <a:cubicBezTo>
                      <a:pt x="501331" y="10272"/>
                      <a:pt x="503303" y="14358"/>
                      <a:pt x="504796" y="18274"/>
                    </a:cubicBezTo>
                    <a:close/>
                  </a:path>
                </a:pathLst>
              </a:custGeom>
              <a:solidFill>
                <a:srgbClr val="CBCBCA"/>
              </a:solidFill>
              <a:ln w="2811"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8E24B14-60AA-4D92-990D-1DC9EE705A60}"/>
                  </a:ext>
                </a:extLst>
              </p:cNvPr>
              <p:cNvSpPr/>
              <p:nvPr/>
            </p:nvSpPr>
            <p:spPr>
              <a:xfrm>
                <a:off x="9537024" y="4130506"/>
                <a:ext cx="950867" cy="393873"/>
              </a:xfrm>
              <a:custGeom>
                <a:avLst/>
                <a:gdLst>
                  <a:gd name="connsiteX0" fmla="*/ 7860 w 505085"/>
                  <a:gd name="connsiteY0" fmla="*/ 209219 h 209219"/>
                  <a:gd name="connsiteX1" fmla="*/ 6029 w 505085"/>
                  <a:gd name="connsiteY1" fmla="*/ 206853 h 209219"/>
                  <a:gd name="connsiteX2" fmla="*/ 3662 w 505085"/>
                  <a:gd name="connsiteY2" fmla="*/ 202035 h 209219"/>
                  <a:gd name="connsiteX3" fmla="*/ 12030 w 505085"/>
                  <a:gd name="connsiteY3" fmla="*/ 182906 h 209219"/>
                  <a:gd name="connsiteX4" fmla="*/ 182222 w 505085"/>
                  <a:gd name="connsiteY4" fmla="*/ 118221 h 209219"/>
                  <a:gd name="connsiteX5" fmla="*/ 339202 w 505085"/>
                  <a:gd name="connsiteY5" fmla="*/ 59001 h 209219"/>
                  <a:gd name="connsiteX6" fmla="*/ 490969 w 505085"/>
                  <a:gd name="connsiteY6" fmla="*/ 1022 h 209219"/>
                  <a:gd name="connsiteX7" fmla="*/ 500407 w 505085"/>
                  <a:gd name="connsiteY7" fmla="*/ 5388 h 209219"/>
                  <a:gd name="connsiteX8" fmla="*/ 491843 w 505085"/>
                  <a:gd name="connsiteY8" fmla="*/ 25363 h 209219"/>
                  <a:gd name="connsiteX9" fmla="*/ 274066 w 505085"/>
                  <a:gd name="connsiteY9" fmla="*/ 108248 h 209219"/>
                  <a:gd name="connsiteX10" fmla="*/ 14706 w 505085"/>
                  <a:gd name="connsiteY10" fmla="*/ 207106 h 209219"/>
                  <a:gd name="connsiteX11" fmla="*/ 7860 w 505085"/>
                  <a:gd name="connsiteY11" fmla="*/ 209219 h 20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085" h="209219">
                    <a:moveTo>
                      <a:pt x="7860" y="209219"/>
                    </a:moveTo>
                    <a:cubicBezTo>
                      <a:pt x="7860" y="209219"/>
                      <a:pt x="6790" y="208290"/>
                      <a:pt x="6029" y="206853"/>
                    </a:cubicBezTo>
                    <a:cubicBezTo>
                      <a:pt x="5184" y="205275"/>
                      <a:pt x="4367" y="203697"/>
                      <a:pt x="3662" y="202035"/>
                    </a:cubicBezTo>
                    <a:cubicBezTo>
                      <a:pt x="-2198" y="188090"/>
                      <a:pt x="-2113" y="188259"/>
                      <a:pt x="12030" y="182906"/>
                    </a:cubicBezTo>
                    <a:cubicBezTo>
                      <a:pt x="68798" y="161410"/>
                      <a:pt x="125482" y="139717"/>
                      <a:pt x="182222" y="118221"/>
                    </a:cubicBezTo>
                    <a:cubicBezTo>
                      <a:pt x="234511" y="98415"/>
                      <a:pt x="286913" y="78807"/>
                      <a:pt x="339202" y="59001"/>
                    </a:cubicBezTo>
                    <a:cubicBezTo>
                      <a:pt x="389857" y="39816"/>
                      <a:pt x="440483" y="20602"/>
                      <a:pt x="490969" y="1022"/>
                    </a:cubicBezTo>
                    <a:cubicBezTo>
                      <a:pt x="496885" y="-1260"/>
                      <a:pt x="498604" y="317"/>
                      <a:pt x="500407" y="5388"/>
                    </a:cubicBezTo>
                    <a:cubicBezTo>
                      <a:pt x="506943" y="23757"/>
                      <a:pt x="508690" y="18883"/>
                      <a:pt x="491843" y="25363"/>
                    </a:cubicBezTo>
                    <a:cubicBezTo>
                      <a:pt x="419326" y="53198"/>
                      <a:pt x="346667" y="80610"/>
                      <a:pt x="274066" y="108248"/>
                    </a:cubicBezTo>
                    <a:cubicBezTo>
                      <a:pt x="187603" y="141154"/>
                      <a:pt x="101169" y="174144"/>
                      <a:pt x="14706" y="207106"/>
                    </a:cubicBezTo>
                    <a:cubicBezTo>
                      <a:pt x="13072" y="207726"/>
                      <a:pt x="11325" y="208149"/>
                      <a:pt x="7860" y="209219"/>
                    </a:cubicBezTo>
                    <a:close/>
                  </a:path>
                </a:pathLst>
              </a:custGeom>
              <a:solidFill>
                <a:srgbClr val="CBCBCA"/>
              </a:solidFill>
              <a:ln w="281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F1D53378-4747-4662-8333-6F8A171ED159}"/>
                  </a:ext>
                </a:extLst>
              </p:cNvPr>
              <p:cNvSpPr/>
              <p:nvPr/>
            </p:nvSpPr>
            <p:spPr>
              <a:xfrm>
                <a:off x="9437203" y="3867855"/>
                <a:ext cx="950210" cy="392687"/>
              </a:xfrm>
              <a:custGeom>
                <a:avLst/>
                <a:gdLst>
                  <a:gd name="connsiteX0" fmla="*/ 504579 w 504736"/>
                  <a:gd name="connsiteY0" fmla="*/ 16831 h 208589"/>
                  <a:gd name="connsiteX1" fmla="*/ 499085 w 504736"/>
                  <a:gd name="connsiteY1" fmla="*/ 22944 h 208589"/>
                  <a:gd name="connsiteX2" fmla="*/ 418257 w 504736"/>
                  <a:gd name="connsiteY2" fmla="*/ 53935 h 208589"/>
                  <a:gd name="connsiteX3" fmla="*/ 262263 w 504736"/>
                  <a:gd name="connsiteY3" fmla="*/ 113436 h 208589"/>
                  <a:gd name="connsiteX4" fmla="*/ 22765 w 504736"/>
                  <a:gd name="connsiteY4" fmla="*/ 204209 h 208589"/>
                  <a:gd name="connsiteX5" fmla="*/ 20230 w 504736"/>
                  <a:gd name="connsiteY5" fmla="*/ 205082 h 208589"/>
                  <a:gd name="connsiteX6" fmla="*/ 1129 w 504736"/>
                  <a:gd name="connsiteY6" fmla="*/ 196602 h 208589"/>
                  <a:gd name="connsiteX7" fmla="*/ 6003 w 504736"/>
                  <a:gd name="connsiteY7" fmla="*/ 185361 h 208589"/>
                  <a:gd name="connsiteX8" fmla="*/ 199691 w 504736"/>
                  <a:gd name="connsiteY8" fmla="*/ 112337 h 208589"/>
                  <a:gd name="connsiteX9" fmla="*/ 356389 w 504736"/>
                  <a:gd name="connsiteY9" fmla="*/ 52301 h 208589"/>
                  <a:gd name="connsiteX10" fmla="*/ 491535 w 504736"/>
                  <a:gd name="connsiteY10" fmla="*/ 829 h 208589"/>
                  <a:gd name="connsiteX11" fmla="*/ 500015 w 504736"/>
                  <a:gd name="connsiteY11" fmla="*/ 4998 h 208589"/>
                  <a:gd name="connsiteX12" fmla="*/ 504579 w 504736"/>
                  <a:gd name="connsiteY12" fmla="*/ 16831 h 20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4736" h="208589">
                    <a:moveTo>
                      <a:pt x="504579" y="16831"/>
                    </a:moveTo>
                    <a:cubicBezTo>
                      <a:pt x="505593" y="22155"/>
                      <a:pt x="501479" y="22015"/>
                      <a:pt x="499085" y="22944"/>
                    </a:cubicBezTo>
                    <a:cubicBezTo>
                      <a:pt x="472180" y="33368"/>
                      <a:pt x="445218" y="43651"/>
                      <a:pt x="418257" y="53935"/>
                    </a:cubicBezTo>
                    <a:cubicBezTo>
                      <a:pt x="366278" y="73768"/>
                      <a:pt x="314299" y="93658"/>
                      <a:pt x="262263" y="113436"/>
                    </a:cubicBezTo>
                    <a:cubicBezTo>
                      <a:pt x="182450" y="143750"/>
                      <a:pt x="102579" y="173951"/>
                      <a:pt x="22765" y="204209"/>
                    </a:cubicBezTo>
                    <a:cubicBezTo>
                      <a:pt x="21920" y="204519"/>
                      <a:pt x="21047" y="204744"/>
                      <a:pt x="20230" y="205082"/>
                    </a:cubicBezTo>
                    <a:cubicBezTo>
                      <a:pt x="6003" y="210745"/>
                      <a:pt x="6313" y="210632"/>
                      <a:pt x="1129" y="196602"/>
                    </a:cubicBezTo>
                    <a:cubicBezTo>
                      <a:pt x="-1097" y="190573"/>
                      <a:pt x="-308" y="187728"/>
                      <a:pt x="6003" y="185361"/>
                    </a:cubicBezTo>
                    <a:cubicBezTo>
                      <a:pt x="70631" y="161189"/>
                      <a:pt x="135204" y="136847"/>
                      <a:pt x="199691" y="112337"/>
                    </a:cubicBezTo>
                    <a:cubicBezTo>
                      <a:pt x="251980" y="92475"/>
                      <a:pt x="304128" y="72247"/>
                      <a:pt x="356389" y="52301"/>
                    </a:cubicBezTo>
                    <a:cubicBezTo>
                      <a:pt x="401409" y="35087"/>
                      <a:pt x="446514" y="18014"/>
                      <a:pt x="491535" y="829"/>
                    </a:cubicBezTo>
                    <a:cubicBezTo>
                      <a:pt x="496070" y="-918"/>
                      <a:pt x="498690" y="-73"/>
                      <a:pt x="500015" y="4998"/>
                    </a:cubicBezTo>
                    <a:cubicBezTo>
                      <a:pt x="501141" y="9280"/>
                      <a:pt x="503170" y="13337"/>
                      <a:pt x="504579" y="16831"/>
                    </a:cubicBezTo>
                    <a:close/>
                  </a:path>
                </a:pathLst>
              </a:custGeom>
              <a:solidFill>
                <a:srgbClr val="CBCBCA"/>
              </a:solidFill>
              <a:ln w="2811"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7B5D44AB-DEDE-439F-A045-7ADB897E22AE}"/>
                  </a:ext>
                </a:extLst>
              </p:cNvPr>
              <p:cNvSpPr/>
              <p:nvPr/>
            </p:nvSpPr>
            <p:spPr>
              <a:xfrm>
                <a:off x="9602782" y="4305214"/>
                <a:ext cx="948747" cy="392808"/>
              </a:xfrm>
              <a:custGeom>
                <a:avLst/>
                <a:gdLst>
                  <a:gd name="connsiteX0" fmla="*/ 11950 w 503959"/>
                  <a:gd name="connsiteY0" fmla="*/ 208008 h 208653"/>
                  <a:gd name="connsiteX1" fmla="*/ 5188 w 503959"/>
                  <a:gd name="connsiteY1" fmla="*/ 205642 h 208653"/>
                  <a:gd name="connsiteX2" fmla="*/ 14344 w 503959"/>
                  <a:gd name="connsiteY2" fmla="*/ 182624 h 208653"/>
                  <a:gd name="connsiteX3" fmla="*/ 259505 w 503959"/>
                  <a:gd name="connsiteY3" fmla="*/ 89231 h 208653"/>
                  <a:gd name="connsiteX4" fmla="*/ 491368 w 503959"/>
                  <a:gd name="connsiteY4" fmla="*/ 1050 h 208653"/>
                  <a:gd name="connsiteX5" fmla="*/ 500693 w 503959"/>
                  <a:gd name="connsiteY5" fmla="*/ 5501 h 208653"/>
                  <a:gd name="connsiteX6" fmla="*/ 490917 w 503959"/>
                  <a:gd name="connsiteY6" fmla="*/ 26406 h 208653"/>
                  <a:gd name="connsiteX7" fmla="*/ 270774 w 503959"/>
                  <a:gd name="connsiteY7" fmla="*/ 110220 h 208653"/>
                  <a:gd name="connsiteX8" fmla="*/ 65450 w 503959"/>
                  <a:gd name="connsiteY8" fmla="*/ 187893 h 208653"/>
                  <a:gd name="connsiteX9" fmla="*/ 20373 w 503959"/>
                  <a:gd name="connsiteY9" fmla="*/ 204994 h 208653"/>
                  <a:gd name="connsiteX10" fmla="*/ 11950 w 503959"/>
                  <a:gd name="connsiteY10" fmla="*/ 208008 h 20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3959" h="208653">
                    <a:moveTo>
                      <a:pt x="11950" y="208008"/>
                    </a:moveTo>
                    <a:cubicBezTo>
                      <a:pt x="6512" y="209755"/>
                      <a:pt x="6118" y="207614"/>
                      <a:pt x="5188" y="205642"/>
                    </a:cubicBezTo>
                    <a:cubicBezTo>
                      <a:pt x="-2841" y="188907"/>
                      <a:pt x="-2813" y="189132"/>
                      <a:pt x="14344" y="182624"/>
                    </a:cubicBezTo>
                    <a:cubicBezTo>
                      <a:pt x="96102" y="151550"/>
                      <a:pt x="177775" y="120334"/>
                      <a:pt x="259505" y="89231"/>
                    </a:cubicBezTo>
                    <a:cubicBezTo>
                      <a:pt x="336783" y="59819"/>
                      <a:pt x="414118" y="30491"/>
                      <a:pt x="491368" y="1050"/>
                    </a:cubicBezTo>
                    <a:cubicBezTo>
                      <a:pt x="496439" y="-894"/>
                      <a:pt x="498665" y="-528"/>
                      <a:pt x="500693" y="5501"/>
                    </a:cubicBezTo>
                    <a:cubicBezTo>
                      <a:pt x="505933" y="21024"/>
                      <a:pt x="506300" y="20546"/>
                      <a:pt x="490917" y="26406"/>
                    </a:cubicBezTo>
                    <a:cubicBezTo>
                      <a:pt x="417499" y="54240"/>
                      <a:pt x="344164" y="82329"/>
                      <a:pt x="270774" y="110220"/>
                    </a:cubicBezTo>
                    <a:cubicBezTo>
                      <a:pt x="202370" y="136195"/>
                      <a:pt x="133882" y="162002"/>
                      <a:pt x="65450" y="187893"/>
                    </a:cubicBezTo>
                    <a:cubicBezTo>
                      <a:pt x="50434" y="193584"/>
                      <a:pt x="35418" y="199331"/>
                      <a:pt x="20373" y="204994"/>
                    </a:cubicBezTo>
                    <a:cubicBezTo>
                      <a:pt x="16767" y="206346"/>
                      <a:pt x="13105" y="207614"/>
                      <a:pt x="11950" y="208008"/>
                    </a:cubicBezTo>
                    <a:close/>
                  </a:path>
                </a:pathLst>
              </a:custGeom>
              <a:solidFill>
                <a:srgbClr val="CBCBCB"/>
              </a:solidFill>
              <a:ln w="281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DA86F92-DE85-4555-B66E-859D46E6B12D}"/>
                  </a:ext>
                </a:extLst>
              </p:cNvPr>
              <p:cNvSpPr/>
              <p:nvPr/>
            </p:nvSpPr>
            <p:spPr>
              <a:xfrm>
                <a:off x="9470269" y="3955778"/>
                <a:ext cx="947962" cy="392328"/>
              </a:xfrm>
              <a:custGeom>
                <a:avLst/>
                <a:gdLst>
                  <a:gd name="connsiteX0" fmla="*/ 11512 w 503542"/>
                  <a:gd name="connsiteY0" fmla="*/ 208020 h 208398"/>
                  <a:gd name="connsiteX1" fmla="*/ 5060 w 503542"/>
                  <a:gd name="connsiteY1" fmla="*/ 205259 h 208398"/>
                  <a:gd name="connsiteX2" fmla="*/ 12808 w 503542"/>
                  <a:gd name="connsiteY2" fmla="*/ 182777 h 208398"/>
                  <a:gd name="connsiteX3" fmla="*/ 215625 w 503542"/>
                  <a:gd name="connsiteY3" fmla="*/ 105752 h 208398"/>
                  <a:gd name="connsiteX4" fmla="*/ 385902 w 503542"/>
                  <a:gd name="connsiteY4" fmla="*/ 41011 h 208398"/>
                  <a:gd name="connsiteX5" fmla="*/ 490141 w 503542"/>
                  <a:gd name="connsiteY5" fmla="*/ 1203 h 208398"/>
                  <a:gd name="connsiteX6" fmla="*/ 500903 w 503542"/>
                  <a:gd name="connsiteY6" fmla="*/ 6274 h 208398"/>
                  <a:gd name="connsiteX7" fmla="*/ 492761 w 503542"/>
                  <a:gd name="connsiteY7" fmla="*/ 25065 h 208398"/>
                  <a:gd name="connsiteX8" fmla="*/ 371843 w 503542"/>
                  <a:gd name="connsiteY8" fmla="*/ 71184 h 208398"/>
                  <a:gd name="connsiteX9" fmla="*/ 205003 w 503542"/>
                  <a:gd name="connsiteY9" fmla="*/ 134799 h 208398"/>
                  <a:gd name="connsiteX10" fmla="*/ 37121 w 503542"/>
                  <a:gd name="connsiteY10" fmla="*/ 198244 h 208398"/>
                  <a:gd name="connsiteX11" fmla="*/ 11512 w 503542"/>
                  <a:gd name="connsiteY11" fmla="*/ 208020 h 20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542" h="208398">
                    <a:moveTo>
                      <a:pt x="11512" y="208020"/>
                    </a:moveTo>
                    <a:cubicBezTo>
                      <a:pt x="6666" y="209316"/>
                      <a:pt x="6018" y="207006"/>
                      <a:pt x="5060" y="205259"/>
                    </a:cubicBezTo>
                    <a:cubicBezTo>
                      <a:pt x="-2856" y="190637"/>
                      <a:pt x="-2349" y="188552"/>
                      <a:pt x="12808" y="182777"/>
                    </a:cubicBezTo>
                    <a:cubicBezTo>
                      <a:pt x="80366" y="156999"/>
                      <a:pt x="148010" y="131446"/>
                      <a:pt x="215625" y="105752"/>
                    </a:cubicBezTo>
                    <a:cubicBezTo>
                      <a:pt x="272393" y="84200"/>
                      <a:pt x="329133" y="62620"/>
                      <a:pt x="385902" y="41011"/>
                    </a:cubicBezTo>
                    <a:cubicBezTo>
                      <a:pt x="420667" y="27798"/>
                      <a:pt x="455461" y="14669"/>
                      <a:pt x="490141" y="1203"/>
                    </a:cubicBezTo>
                    <a:cubicBezTo>
                      <a:pt x="496255" y="-1164"/>
                      <a:pt x="498875" y="-319"/>
                      <a:pt x="500903" y="6274"/>
                    </a:cubicBezTo>
                    <a:cubicBezTo>
                      <a:pt x="505045" y="19712"/>
                      <a:pt x="505637" y="20078"/>
                      <a:pt x="492761" y="25065"/>
                    </a:cubicBezTo>
                    <a:cubicBezTo>
                      <a:pt x="452531" y="40645"/>
                      <a:pt x="412159" y="55830"/>
                      <a:pt x="371843" y="71184"/>
                    </a:cubicBezTo>
                    <a:cubicBezTo>
                      <a:pt x="316230" y="92370"/>
                      <a:pt x="260645" y="113669"/>
                      <a:pt x="205003" y="134799"/>
                    </a:cubicBezTo>
                    <a:cubicBezTo>
                      <a:pt x="149080" y="156041"/>
                      <a:pt x="93101" y="177114"/>
                      <a:pt x="37121" y="198244"/>
                    </a:cubicBezTo>
                    <a:cubicBezTo>
                      <a:pt x="27965" y="201766"/>
                      <a:pt x="18809" y="205259"/>
                      <a:pt x="11512" y="208020"/>
                    </a:cubicBezTo>
                    <a:close/>
                  </a:path>
                </a:pathLst>
              </a:custGeom>
              <a:solidFill>
                <a:srgbClr val="CBCBCB"/>
              </a:solidFill>
              <a:ln w="2811"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6472F3D-E076-4CCB-A913-E29E2F1DA222}"/>
                  </a:ext>
                </a:extLst>
              </p:cNvPr>
              <p:cNvSpPr/>
              <p:nvPr/>
            </p:nvSpPr>
            <p:spPr>
              <a:xfrm>
                <a:off x="9570007" y="4217811"/>
                <a:ext cx="950826" cy="393647"/>
              </a:xfrm>
              <a:custGeom>
                <a:avLst/>
                <a:gdLst>
                  <a:gd name="connsiteX0" fmla="*/ 505059 w 505063"/>
                  <a:gd name="connsiteY0" fmla="*/ 17698 h 209099"/>
                  <a:gd name="connsiteX1" fmla="*/ 499650 w 505063"/>
                  <a:gd name="connsiteY1" fmla="*/ 23051 h 209099"/>
                  <a:gd name="connsiteX2" fmla="*/ 401946 w 505063"/>
                  <a:gd name="connsiteY2" fmla="*/ 59873 h 209099"/>
                  <a:gd name="connsiteX3" fmla="*/ 195890 w 505063"/>
                  <a:gd name="connsiteY3" fmla="*/ 138391 h 209099"/>
                  <a:gd name="connsiteX4" fmla="*/ 27219 w 505063"/>
                  <a:gd name="connsiteY4" fmla="*/ 202202 h 209099"/>
                  <a:gd name="connsiteX5" fmla="*/ 19696 w 505063"/>
                  <a:gd name="connsiteY5" fmla="*/ 205020 h 209099"/>
                  <a:gd name="connsiteX6" fmla="*/ 7441 w 505063"/>
                  <a:gd name="connsiteY6" fmla="*/ 208288 h 209099"/>
                  <a:gd name="connsiteX7" fmla="*/ 144 w 505063"/>
                  <a:gd name="connsiteY7" fmla="*/ 191497 h 209099"/>
                  <a:gd name="connsiteX8" fmla="*/ 6342 w 505063"/>
                  <a:gd name="connsiteY8" fmla="*/ 185186 h 209099"/>
                  <a:gd name="connsiteX9" fmla="*/ 83959 w 505063"/>
                  <a:gd name="connsiteY9" fmla="*/ 155802 h 209099"/>
                  <a:gd name="connsiteX10" fmla="*/ 285141 w 505063"/>
                  <a:gd name="connsiteY10" fmla="*/ 79509 h 209099"/>
                  <a:gd name="connsiteX11" fmla="*/ 492100 w 505063"/>
                  <a:gd name="connsiteY11" fmla="*/ 907 h 209099"/>
                  <a:gd name="connsiteX12" fmla="*/ 500242 w 505063"/>
                  <a:gd name="connsiteY12" fmla="*/ 4767 h 209099"/>
                  <a:gd name="connsiteX13" fmla="*/ 505059 w 505063"/>
                  <a:gd name="connsiteY13" fmla="*/ 17698 h 209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5063" h="209099">
                    <a:moveTo>
                      <a:pt x="505059" y="17698"/>
                    </a:moveTo>
                    <a:cubicBezTo>
                      <a:pt x="505200" y="21952"/>
                      <a:pt x="501904" y="22206"/>
                      <a:pt x="499650" y="23051"/>
                    </a:cubicBezTo>
                    <a:cubicBezTo>
                      <a:pt x="467110" y="35391"/>
                      <a:pt x="434486" y="47505"/>
                      <a:pt x="401946" y="59873"/>
                    </a:cubicBezTo>
                    <a:cubicBezTo>
                      <a:pt x="333233" y="85989"/>
                      <a:pt x="264603" y="112275"/>
                      <a:pt x="195890" y="138391"/>
                    </a:cubicBezTo>
                    <a:cubicBezTo>
                      <a:pt x="139685" y="159746"/>
                      <a:pt x="83452" y="180932"/>
                      <a:pt x="27219" y="202202"/>
                    </a:cubicBezTo>
                    <a:cubicBezTo>
                      <a:pt x="24711" y="203160"/>
                      <a:pt x="22288" y="204372"/>
                      <a:pt x="19696" y="205020"/>
                    </a:cubicBezTo>
                    <a:cubicBezTo>
                      <a:pt x="15470" y="206062"/>
                      <a:pt x="10766" y="211021"/>
                      <a:pt x="7441" y="208288"/>
                    </a:cubicBezTo>
                    <a:cubicBezTo>
                      <a:pt x="2764" y="204456"/>
                      <a:pt x="1497" y="197526"/>
                      <a:pt x="144" y="191497"/>
                    </a:cubicBezTo>
                    <a:cubicBezTo>
                      <a:pt x="-842" y="187130"/>
                      <a:pt x="3441" y="186313"/>
                      <a:pt x="6342" y="185186"/>
                    </a:cubicBezTo>
                    <a:cubicBezTo>
                      <a:pt x="32177" y="175325"/>
                      <a:pt x="58096" y="165606"/>
                      <a:pt x="83959" y="155802"/>
                    </a:cubicBezTo>
                    <a:cubicBezTo>
                      <a:pt x="151038" y="130390"/>
                      <a:pt x="218090" y="104921"/>
                      <a:pt x="285141" y="79509"/>
                    </a:cubicBezTo>
                    <a:cubicBezTo>
                      <a:pt x="354137" y="53337"/>
                      <a:pt x="423161" y="27249"/>
                      <a:pt x="492100" y="907"/>
                    </a:cubicBezTo>
                    <a:cubicBezTo>
                      <a:pt x="497086" y="-1009"/>
                      <a:pt x="498889" y="34"/>
                      <a:pt x="500242" y="4767"/>
                    </a:cubicBezTo>
                    <a:cubicBezTo>
                      <a:pt x="501538" y="9274"/>
                      <a:pt x="503510" y="13641"/>
                      <a:pt x="505059" y="17698"/>
                    </a:cubicBezTo>
                    <a:close/>
                  </a:path>
                </a:pathLst>
              </a:custGeom>
              <a:solidFill>
                <a:srgbClr val="CBCACA"/>
              </a:solidFill>
              <a:ln w="281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5D378992-0A9F-4F09-B13E-9893B2C58C5F}"/>
                  </a:ext>
                </a:extLst>
              </p:cNvPr>
              <p:cNvSpPr/>
              <p:nvPr/>
            </p:nvSpPr>
            <p:spPr>
              <a:xfrm>
                <a:off x="9802495" y="4884827"/>
                <a:ext cx="784043" cy="338623"/>
              </a:xfrm>
              <a:custGeom>
                <a:avLst/>
                <a:gdLst>
                  <a:gd name="connsiteX0" fmla="*/ 416359 w 416471"/>
                  <a:gd name="connsiteY0" fmla="*/ 0 h 179871"/>
                  <a:gd name="connsiteX1" fmla="*/ 416472 w 416471"/>
                  <a:gd name="connsiteY1" fmla="*/ 25609 h 179871"/>
                  <a:gd name="connsiteX2" fmla="*/ 252139 w 416471"/>
                  <a:gd name="connsiteY2" fmla="*/ 87871 h 179871"/>
                  <a:gd name="connsiteX3" fmla="*/ 38532 w 416471"/>
                  <a:gd name="connsiteY3" fmla="*/ 168784 h 179871"/>
                  <a:gd name="connsiteX4" fmla="*/ 12811 w 416471"/>
                  <a:gd name="connsiteY4" fmla="*/ 178926 h 179871"/>
                  <a:gd name="connsiteX5" fmla="*/ 4697 w 416471"/>
                  <a:gd name="connsiteY5" fmla="*/ 175686 h 179871"/>
                  <a:gd name="connsiteX6" fmla="*/ 13656 w 416471"/>
                  <a:gd name="connsiteY6" fmla="*/ 153232 h 179871"/>
                  <a:gd name="connsiteX7" fmla="*/ 167085 w 416471"/>
                  <a:gd name="connsiteY7" fmla="*/ 94746 h 179871"/>
                  <a:gd name="connsiteX8" fmla="*/ 364859 w 416471"/>
                  <a:gd name="connsiteY8" fmla="*/ 20059 h 179871"/>
                  <a:gd name="connsiteX9" fmla="*/ 416359 w 416471"/>
                  <a:gd name="connsiteY9" fmla="*/ 0 h 17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471" h="179871">
                    <a:moveTo>
                      <a:pt x="416359" y="0"/>
                    </a:moveTo>
                    <a:cubicBezTo>
                      <a:pt x="416387" y="8536"/>
                      <a:pt x="416444" y="17073"/>
                      <a:pt x="416472" y="25609"/>
                    </a:cubicBezTo>
                    <a:cubicBezTo>
                      <a:pt x="361704" y="46373"/>
                      <a:pt x="306907" y="67136"/>
                      <a:pt x="252139" y="87871"/>
                    </a:cubicBezTo>
                    <a:cubicBezTo>
                      <a:pt x="180946" y="114833"/>
                      <a:pt x="109725" y="141794"/>
                      <a:pt x="38532" y="168784"/>
                    </a:cubicBezTo>
                    <a:cubicBezTo>
                      <a:pt x="29911" y="172052"/>
                      <a:pt x="21291" y="175320"/>
                      <a:pt x="12811" y="178926"/>
                    </a:cubicBezTo>
                    <a:cubicBezTo>
                      <a:pt x="8669" y="180701"/>
                      <a:pt x="6697" y="180166"/>
                      <a:pt x="4697" y="175686"/>
                    </a:cubicBezTo>
                    <a:cubicBezTo>
                      <a:pt x="-2600" y="159233"/>
                      <a:pt x="-2656" y="159430"/>
                      <a:pt x="13656" y="153232"/>
                    </a:cubicBezTo>
                    <a:cubicBezTo>
                      <a:pt x="64846" y="133850"/>
                      <a:pt x="115895" y="114128"/>
                      <a:pt x="167085" y="94746"/>
                    </a:cubicBezTo>
                    <a:cubicBezTo>
                      <a:pt x="232982" y="69756"/>
                      <a:pt x="298963" y="44992"/>
                      <a:pt x="364859" y="20059"/>
                    </a:cubicBezTo>
                    <a:cubicBezTo>
                      <a:pt x="382129" y="13579"/>
                      <a:pt x="399202" y="6705"/>
                      <a:pt x="416359" y="0"/>
                    </a:cubicBezTo>
                    <a:close/>
                  </a:path>
                </a:pathLst>
              </a:custGeom>
              <a:solidFill>
                <a:srgbClr val="CBCBCB"/>
              </a:solidFill>
              <a:ln w="2811" cap="flat">
                <a:noFill/>
                <a:prstDash val="solid"/>
                <a:miter/>
              </a:ln>
            </p:spPr>
            <p:txBody>
              <a:bodyPr rtlCol="0" anchor="ctr"/>
              <a:lstStyle/>
              <a:p>
                <a:endParaRPr lang="en-US"/>
              </a:p>
            </p:txBody>
          </p:sp>
        </p:grpSp>
        <p:sp>
          <p:nvSpPr>
            <p:cNvPr id="11" name="Freeform: Shape 10">
              <a:extLst>
                <a:ext uri="{FF2B5EF4-FFF2-40B4-BE49-F238E27FC236}">
                  <a16:creationId xmlns:a16="http://schemas.microsoft.com/office/drawing/2014/main" id="{CD50C461-AA95-455E-9292-740F1A31A2BB}"/>
                </a:ext>
              </a:extLst>
            </p:cNvPr>
            <p:cNvSpPr/>
            <p:nvPr/>
          </p:nvSpPr>
          <p:spPr>
            <a:xfrm>
              <a:off x="7395329" y="3834747"/>
              <a:ext cx="759023" cy="575601"/>
            </a:xfrm>
            <a:custGeom>
              <a:avLst/>
              <a:gdLst>
                <a:gd name="connsiteX0" fmla="*/ 320749 w 322229"/>
                <a:gd name="connsiteY0" fmla="*/ 252976 h 294023"/>
                <a:gd name="connsiteX1" fmla="*/ 319396 w 322229"/>
                <a:gd name="connsiteY1" fmla="*/ 261794 h 294023"/>
                <a:gd name="connsiteX2" fmla="*/ 291618 w 322229"/>
                <a:gd name="connsiteY2" fmla="*/ 294024 h 294023"/>
                <a:gd name="connsiteX3" fmla="*/ 251049 w 322229"/>
                <a:gd name="connsiteY3" fmla="*/ 259258 h 294023"/>
                <a:gd name="connsiteX4" fmla="*/ 51669 w 322229"/>
                <a:gd name="connsiteY4" fmla="*/ 83037 h 294023"/>
                <a:gd name="connsiteX5" fmla="*/ 0 w 322229"/>
                <a:gd name="connsiteY5" fmla="*/ 36551 h 294023"/>
                <a:gd name="connsiteX6" fmla="*/ 30455 w 322229"/>
                <a:gd name="connsiteY6" fmla="*/ 2688 h 294023"/>
                <a:gd name="connsiteX7" fmla="*/ 38850 w 322229"/>
                <a:gd name="connsiteY7" fmla="*/ 2237 h 294023"/>
                <a:gd name="connsiteX8" fmla="*/ 80518 w 322229"/>
                <a:gd name="connsiteY8" fmla="*/ 38467 h 294023"/>
                <a:gd name="connsiteX9" fmla="*/ 90858 w 322229"/>
                <a:gd name="connsiteY9" fmla="*/ 44862 h 294023"/>
                <a:gd name="connsiteX10" fmla="*/ 208649 w 322229"/>
                <a:gd name="connsiteY10" fmla="*/ 150173 h 294023"/>
                <a:gd name="connsiteX11" fmla="*/ 315311 w 322229"/>
                <a:gd name="connsiteY11" fmla="*/ 245115 h 294023"/>
                <a:gd name="connsiteX12" fmla="*/ 320749 w 322229"/>
                <a:gd name="connsiteY12" fmla="*/ 252976 h 294023"/>
                <a:gd name="connsiteX0" fmla="*/ 401701 w 403181"/>
                <a:gd name="connsiteY0" fmla="*/ 264702 h 305750"/>
                <a:gd name="connsiteX1" fmla="*/ 400348 w 403181"/>
                <a:gd name="connsiteY1" fmla="*/ 273520 h 305750"/>
                <a:gd name="connsiteX2" fmla="*/ 372570 w 403181"/>
                <a:gd name="connsiteY2" fmla="*/ 305750 h 305750"/>
                <a:gd name="connsiteX3" fmla="*/ 332001 w 403181"/>
                <a:gd name="connsiteY3" fmla="*/ 270984 h 305750"/>
                <a:gd name="connsiteX4" fmla="*/ 132621 w 403181"/>
                <a:gd name="connsiteY4" fmla="*/ 94763 h 305750"/>
                <a:gd name="connsiteX5" fmla="*/ 0 w 403181"/>
                <a:gd name="connsiteY5" fmla="*/ 197727 h 305750"/>
                <a:gd name="connsiteX6" fmla="*/ 111407 w 403181"/>
                <a:gd name="connsiteY6" fmla="*/ 14414 h 305750"/>
                <a:gd name="connsiteX7" fmla="*/ 119802 w 403181"/>
                <a:gd name="connsiteY7" fmla="*/ 13963 h 305750"/>
                <a:gd name="connsiteX8" fmla="*/ 161470 w 403181"/>
                <a:gd name="connsiteY8" fmla="*/ 50193 h 305750"/>
                <a:gd name="connsiteX9" fmla="*/ 171810 w 403181"/>
                <a:gd name="connsiteY9" fmla="*/ 56588 h 305750"/>
                <a:gd name="connsiteX10" fmla="*/ 289601 w 403181"/>
                <a:gd name="connsiteY10" fmla="*/ 161899 h 305750"/>
                <a:gd name="connsiteX11" fmla="*/ 396263 w 403181"/>
                <a:gd name="connsiteY11" fmla="*/ 256841 h 305750"/>
                <a:gd name="connsiteX12" fmla="*/ 401701 w 403181"/>
                <a:gd name="connsiteY12" fmla="*/ 264702 h 305750"/>
                <a:gd name="connsiteX0" fmla="*/ 401701 w 403181"/>
                <a:gd name="connsiteY0" fmla="*/ 264702 h 305750"/>
                <a:gd name="connsiteX1" fmla="*/ 400348 w 403181"/>
                <a:gd name="connsiteY1" fmla="*/ 273520 h 305750"/>
                <a:gd name="connsiteX2" fmla="*/ 372570 w 403181"/>
                <a:gd name="connsiteY2" fmla="*/ 305750 h 305750"/>
                <a:gd name="connsiteX3" fmla="*/ 332001 w 403181"/>
                <a:gd name="connsiteY3" fmla="*/ 270984 h 305750"/>
                <a:gd name="connsiteX4" fmla="*/ 120167 w 403181"/>
                <a:gd name="connsiteY4" fmla="*/ 262896 h 305750"/>
                <a:gd name="connsiteX5" fmla="*/ 0 w 403181"/>
                <a:gd name="connsiteY5" fmla="*/ 197727 h 305750"/>
                <a:gd name="connsiteX6" fmla="*/ 111407 w 403181"/>
                <a:gd name="connsiteY6" fmla="*/ 14414 h 305750"/>
                <a:gd name="connsiteX7" fmla="*/ 119802 w 403181"/>
                <a:gd name="connsiteY7" fmla="*/ 13963 h 305750"/>
                <a:gd name="connsiteX8" fmla="*/ 161470 w 403181"/>
                <a:gd name="connsiteY8" fmla="*/ 50193 h 305750"/>
                <a:gd name="connsiteX9" fmla="*/ 171810 w 403181"/>
                <a:gd name="connsiteY9" fmla="*/ 56588 h 305750"/>
                <a:gd name="connsiteX10" fmla="*/ 289601 w 403181"/>
                <a:gd name="connsiteY10" fmla="*/ 161899 h 305750"/>
                <a:gd name="connsiteX11" fmla="*/ 396263 w 403181"/>
                <a:gd name="connsiteY11" fmla="*/ 256841 h 305750"/>
                <a:gd name="connsiteX12" fmla="*/ 401701 w 403181"/>
                <a:gd name="connsiteY12" fmla="*/ 264702 h 305750"/>
                <a:gd name="connsiteX0" fmla="*/ 401701 w 403181"/>
                <a:gd name="connsiteY0" fmla="*/ 264702 h 305750"/>
                <a:gd name="connsiteX1" fmla="*/ 400348 w 403181"/>
                <a:gd name="connsiteY1" fmla="*/ 273520 h 305750"/>
                <a:gd name="connsiteX2" fmla="*/ 372570 w 403181"/>
                <a:gd name="connsiteY2" fmla="*/ 305750 h 305750"/>
                <a:gd name="connsiteX3" fmla="*/ 120167 w 403181"/>
                <a:gd name="connsiteY3" fmla="*/ 262896 h 305750"/>
                <a:gd name="connsiteX4" fmla="*/ 0 w 403181"/>
                <a:gd name="connsiteY4" fmla="*/ 197727 h 305750"/>
                <a:gd name="connsiteX5" fmla="*/ 111407 w 403181"/>
                <a:gd name="connsiteY5" fmla="*/ 14414 h 305750"/>
                <a:gd name="connsiteX6" fmla="*/ 119802 w 403181"/>
                <a:gd name="connsiteY6" fmla="*/ 13963 h 305750"/>
                <a:gd name="connsiteX7" fmla="*/ 161470 w 403181"/>
                <a:gd name="connsiteY7" fmla="*/ 50193 h 305750"/>
                <a:gd name="connsiteX8" fmla="*/ 171810 w 403181"/>
                <a:gd name="connsiteY8" fmla="*/ 56588 h 305750"/>
                <a:gd name="connsiteX9" fmla="*/ 289601 w 403181"/>
                <a:gd name="connsiteY9" fmla="*/ 161899 h 305750"/>
                <a:gd name="connsiteX10" fmla="*/ 396263 w 403181"/>
                <a:gd name="connsiteY10" fmla="*/ 256841 h 305750"/>
                <a:gd name="connsiteX11" fmla="*/ 401701 w 403181"/>
                <a:gd name="connsiteY11" fmla="*/ 264702 h 30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3181" h="305750">
                  <a:moveTo>
                    <a:pt x="401701" y="264702"/>
                  </a:moveTo>
                  <a:cubicBezTo>
                    <a:pt x="404490" y="268139"/>
                    <a:pt x="402940" y="270646"/>
                    <a:pt x="400348" y="273520"/>
                  </a:cubicBezTo>
                  <a:cubicBezTo>
                    <a:pt x="390882" y="284056"/>
                    <a:pt x="380768" y="294114"/>
                    <a:pt x="372570" y="305750"/>
                  </a:cubicBezTo>
                  <a:cubicBezTo>
                    <a:pt x="325873" y="303979"/>
                    <a:pt x="182262" y="280900"/>
                    <a:pt x="120167" y="262896"/>
                  </a:cubicBezTo>
                  <a:cubicBezTo>
                    <a:pt x="58072" y="244892"/>
                    <a:pt x="17214" y="213222"/>
                    <a:pt x="0" y="197727"/>
                  </a:cubicBezTo>
                  <a:cubicBezTo>
                    <a:pt x="10199" y="186458"/>
                    <a:pt x="91440" y="45041"/>
                    <a:pt x="111407" y="14414"/>
                  </a:cubicBezTo>
                  <a:cubicBezTo>
                    <a:pt x="131374" y="-16213"/>
                    <a:pt x="116393" y="11033"/>
                    <a:pt x="119802" y="13963"/>
                  </a:cubicBezTo>
                  <a:cubicBezTo>
                    <a:pt x="133720" y="25993"/>
                    <a:pt x="146369" y="39487"/>
                    <a:pt x="161470" y="50193"/>
                  </a:cubicBezTo>
                  <a:cubicBezTo>
                    <a:pt x="166203" y="50250"/>
                    <a:pt x="168823" y="53856"/>
                    <a:pt x="171810" y="56588"/>
                  </a:cubicBezTo>
                  <a:cubicBezTo>
                    <a:pt x="210716" y="92114"/>
                    <a:pt x="250356" y="126795"/>
                    <a:pt x="289601" y="161899"/>
                  </a:cubicBezTo>
                  <a:cubicBezTo>
                    <a:pt x="325098" y="193621"/>
                    <a:pt x="360286" y="225682"/>
                    <a:pt x="396263" y="256841"/>
                  </a:cubicBezTo>
                  <a:cubicBezTo>
                    <a:pt x="398742" y="259011"/>
                    <a:pt x="401475" y="261011"/>
                    <a:pt x="401701" y="264702"/>
                  </a:cubicBezTo>
                  <a:close/>
                </a:path>
              </a:pathLst>
            </a:custGeom>
            <a:solidFill>
              <a:schemeClr val="bg1">
                <a:lumMod val="95000"/>
              </a:schemeClr>
            </a:solidFill>
            <a:ln w="2811" cap="flat">
              <a:noFill/>
              <a:prstDash val="solid"/>
              <a:miter/>
            </a:ln>
          </p:spPr>
          <p:txBody>
            <a:bodyPr rtlCol="0" anchor="ctr"/>
            <a:lstStyle/>
            <a:p>
              <a:endParaRPr lang="en-US"/>
            </a:p>
          </p:txBody>
        </p:sp>
      </p:grpSp>
      <p:grpSp>
        <p:nvGrpSpPr>
          <p:cNvPr id="95" name="Group 94">
            <a:extLst>
              <a:ext uri="{FF2B5EF4-FFF2-40B4-BE49-F238E27FC236}">
                <a16:creationId xmlns:a16="http://schemas.microsoft.com/office/drawing/2014/main" id="{66406818-4A08-4455-842E-B6756CD40BA3}"/>
              </a:ext>
            </a:extLst>
          </p:cNvPr>
          <p:cNvGrpSpPr/>
          <p:nvPr/>
        </p:nvGrpSpPr>
        <p:grpSpPr>
          <a:xfrm>
            <a:off x="1193773" y="672706"/>
            <a:ext cx="642230" cy="765333"/>
            <a:chOff x="5683857" y="1993534"/>
            <a:chExt cx="596412" cy="710732"/>
          </a:xfrm>
        </p:grpSpPr>
        <p:sp>
          <p:nvSpPr>
            <p:cNvPr id="96" name="Rounded Rectangle 12">
              <a:extLst>
                <a:ext uri="{FF2B5EF4-FFF2-40B4-BE49-F238E27FC236}">
                  <a16:creationId xmlns:a16="http://schemas.microsoft.com/office/drawing/2014/main" id="{4DFAD564-7D27-4840-84D6-58CDCAAE444D}"/>
                </a:ext>
              </a:extLst>
            </p:cNvPr>
            <p:cNvSpPr>
              <a:spLocks noChangeAspect="1"/>
            </p:cNvSpPr>
            <p:nvPr/>
          </p:nvSpPr>
          <p:spPr>
            <a:xfrm>
              <a:off x="5683857" y="1993534"/>
              <a:ext cx="596412" cy="710732"/>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97" name="Frame 1">
              <a:extLst>
                <a:ext uri="{FF2B5EF4-FFF2-40B4-BE49-F238E27FC236}">
                  <a16:creationId xmlns:a16="http://schemas.microsoft.com/office/drawing/2014/main" id="{59EF341E-1FF5-436C-A90B-DA7D8FF0F3A3}"/>
                </a:ext>
              </a:extLst>
            </p:cNvPr>
            <p:cNvSpPr>
              <a:spLocks noChangeAspect="1"/>
            </p:cNvSpPr>
            <p:nvPr/>
          </p:nvSpPr>
          <p:spPr>
            <a:xfrm>
              <a:off x="5820945" y="2188975"/>
              <a:ext cx="301638" cy="301638"/>
            </a:xfrm>
            <a:custGeom>
              <a:avLst/>
              <a:gdLst/>
              <a:ahLst/>
              <a:cxnLst/>
              <a:rect l="l" t="t" r="r" b="b"/>
              <a:pathLst>
                <a:path w="3960000" h="3960000">
                  <a:moveTo>
                    <a:pt x="0" y="2700080"/>
                  </a:moveTo>
                  <a:lnTo>
                    <a:pt x="569408" y="2700080"/>
                  </a:lnTo>
                  <a:lnTo>
                    <a:pt x="569408" y="3390592"/>
                  </a:lnTo>
                  <a:lnTo>
                    <a:pt x="3390592" y="3390592"/>
                  </a:lnTo>
                  <a:lnTo>
                    <a:pt x="3390592" y="2700080"/>
                  </a:lnTo>
                  <a:lnTo>
                    <a:pt x="3960000" y="2700080"/>
                  </a:lnTo>
                  <a:lnTo>
                    <a:pt x="3960000" y="3960000"/>
                  </a:lnTo>
                  <a:lnTo>
                    <a:pt x="0" y="3960000"/>
                  </a:lnTo>
                  <a:close/>
                  <a:moveTo>
                    <a:pt x="1530791" y="0"/>
                  </a:moveTo>
                  <a:lnTo>
                    <a:pt x="2429209" y="0"/>
                  </a:lnTo>
                  <a:lnTo>
                    <a:pt x="2429209" y="2108456"/>
                  </a:lnTo>
                  <a:lnTo>
                    <a:pt x="2772088" y="2108456"/>
                  </a:lnTo>
                  <a:lnTo>
                    <a:pt x="1980000" y="3198242"/>
                  </a:lnTo>
                  <a:lnTo>
                    <a:pt x="1187912" y="2108456"/>
                  </a:lnTo>
                  <a:lnTo>
                    <a:pt x="1530791" y="2108456"/>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2" name="Прямоугольник 1"/>
          <p:cNvSpPr/>
          <p:nvPr/>
        </p:nvSpPr>
        <p:spPr>
          <a:xfrm>
            <a:off x="2024502" y="1153874"/>
            <a:ext cx="7252836" cy="4801314"/>
          </a:xfrm>
          <a:prstGeom prst="rect">
            <a:avLst/>
          </a:prstGeom>
        </p:spPr>
        <p:txBody>
          <a:bodyPr wrap="square">
            <a:spAutoFit/>
          </a:bodyPr>
          <a:lstStyle/>
          <a:p>
            <a:pPr indent="449580" algn="just">
              <a:spcAft>
                <a:spcPts val="0"/>
              </a:spcAft>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Вибір дослідження здійснюється на основі критеріїв включення та </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виключення, обраних перед початком пошуку, відповідно до визначеної PICO </a:t>
            </a:r>
            <a:r>
              <a:rPr lang="uk-UA"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схеми </a:t>
            </a: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(протокол систематичного огляду)</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indent="449580" algn="just">
              <a:spcAft>
                <a:spcPts val="0"/>
              </a:spcAft>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Наприклад, дані досліджень можуть бути виключені на основі таких підстав:</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Blip>
                <a:blip r:embed="rId2"/>
              </a:buBlip>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нерандомізоване дослідження (даний критерій не є релевантним, коли пошук повторюється для визначення нерандомізованих досліджень); </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Blip>
                <a:blip r:embed="rId2"/>
              </a:buBlip>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некоректне втручання (наприклад, коли медична технологія використовується в комбінації з іншою, що виходить за межі досліджуваного показання для застосування); </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Blip>
                <a:blip r:embed="rId2"/>
              </a:buBlip>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дослідження не включає ту когорту пацієнтів, які будуть потребувати даного лікарського засобу за визначеними у заяві показаннями;</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Blip>
                <a:blip r:embed="rId2"/>
              </a:buBlip>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не порівнюється з основним компаратором (не стосується заяв/досьє, складених на основі непрямого порівняння рандомізованих клінічних досліджень). </a:t>
            </a:r>
            <a:endParaRPr lang="uk-UA"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7"/>
          <p:cNvSpPr/>
          <p:nvPr/>
        </p:nvSpPr>
        <p:spPr>
          <a:xfrm>
            <a:off x="3797584" y="255332"/>
            <a:ext cx="3965445" cy="369332"/>
          </a:xfrm>
          <a:prstGeom prst="rect">
            <a:avLst/>
          </a:prstGeom>
        </p:spPr>
        <p:txBody>
          <a:bodyPr wrap="none">
            <a:spAutoFit/>
          </a:bodyPr>
          <a:lstStyle/>
          <a:p>
            <a:r>
              <a:rPr lang="uk-UA"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КРИТЕРІЇ ВИБОРУ ДОСЛІДЖЕННЯ </a:t>
            </a:r>
            <a:endParaRPr lang="uk-UA" dirty="0">
              <a:solidFill>
                <a:srgbClr val="C00000"/>
              </a:solidFill>
            </a:endParaRPr>
          </a:p>
        </p:txBody>
      </p:sp>
    </p:spTree>
    <p:extLst>
      <p:ext uri="{BB962C8B-B14F-4D97-AF65-F5344CB8AC3E}">
        <p14:creationId xmlns:p14="http://schemas.microsoft.com/office/powerpoint/2010/main" val="184736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264202" y="184884"/>
            <a:ext cx="9042690" cy="724247"/>
          </a:xfrm>
        </p:spPr>
        <p:txBody>
          <a:bodyPr/>
          <a:lstStyle/>
          <a:p>
            <a:r>
              <a:rPr lang="uk-UA" sz="2400" dirty="0" smtClean="0">
                <a:solidFill>
                  <a:schemeClr val="accent6">
                    <a:lumMod val="50000"/>
                  </a:schemeClr>
                </a:solidFill>
              </a:rPr>
              <a:t>Алгоритм відбору та включення дослідження в аналіз клінічної та  практичної ефективності </a:t>
            </a:r>
            <a:endParaRPr lang="uk-UA" sz="2400" dirty="0">
              <a:solidFill>
                <a:schemeClr val="accent6">
                  <a:lumMod val="50000"/>
                </a:schemeClr>
              </a:solidFill>
            </a:endParaRPr>
          </a:p>
        </p:txBody>
      </p:sp>
      <p:grpSp>
        <p:nvGrpSpPr>
          <p:cNvPr id="3" name="Group 165">
            <a:extLst>
              <a:ext uri="{FF2B5EF4-FFF2-40B4-BE49-F238E27FC236}">
                <a16:creationId xmlns:a16="http://schemas.microsoft.com/office/drawing/2014/main" id="{8A16BE94-9B68-4BF8-9051-5FB85B7B20B5}"/>
              </a:ext>
            </a:extLst>
          </p:cNvPr>
          <p:cNvGrpSpPr/>
          <p:nvPr/>
        </p:nvGrpSpPr>
        <p:grpSpPr>
          <a:xfrm>
            <a:off x="323529" y="221673"/>
            <a:ext cx="1663477" cy="1853182"/>
            <a:chOff x="4596745" y="501496"/>
            <a:chExt cx="3509062" cy="3909240"/>
          </a:xfrm>
          <a:solidFill>
            <a:schemeClr val="accent3"/>
          </a:solidFill>
        </p:grpSpPr>
        <p:sp>
          <p:nvSpPr>
            <p:cNvPr id="4"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
        <p:nvSpPr>
          <p:cNvPr id="13" name="Rectangle 2"/>
          <p:cNvSpPr>
            <a:spLocks noChangeArrowheads="1"/>
          </p:cNvSpPr>
          <p:nvPr/>
        </p:nvSpPr>
        <p:spPr bwMode="auto">
          <a:xfrm>
            <a:off x="3223491" y="-495567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3073"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0145" y="1063038"/>
            <a:ext cx="8072581" cy="553172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3"/>
          <p:cNvSpPr>
            <a:spLocks noChangeArrowheads="1"/>
          </p:cNvSpPr>
          <p:nvPr/>
        </p:nvSpPr>
        <p:spPr bwMode="auto">
          <a:xfrm>
            <a:off x="3223491" y="-44984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uk-UA"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r>
            <a:br>
              <a:rPr kumimoji="0" lang="uk-UA" altLang="uk-UA"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kumimoji="0" lang="uk-UA" altLang="uk-UA" sz="11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Інформаційні блоки, результати пошуку при проведенні аналізу клінічної ефективності та безпеки</a:t>
            </a:r>
            <a:endParaRPr kumimoji="0" lang="uk-UA" altLang="uk-UA"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6535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pPr>
              <a:lnSpc>
                <a:spcPct val="150000"/>
              </a:lnSpc>
            </a:pPr>
            <a:r>
              <a:rPr lang="uk-UA"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Джерела даних</a:t>
            </a:r>
            <a:endParaRPr lang="uk-UA"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5602EA9F-8611-4D7B-8B4A-4CEE2523423C}"/>
              </a:ext>
            </a:extLst>
          </p:cNvPr>
          <p:cNvGrpSpPr/>
          <p:nvPr/>
        </p:nvGrpSpPr>
        <p:grpSpPr>
          <a:xfrm>
            <a:off x="8856965" y="1398752"/>
            <a:ext cx="2962769" cy="3584874"/>
            <a:chOff x="4596745" y="501496"/>
            <a:chExt cx="3509062" cy="3909240"/>
          </a:xfrm>
          <a:solidFill>
            <a:schemeClr val="accent3"/>
          </a:solidFill>
        </p:grpSpPr>
        <p:sp>
          <p:nvSpPr>
            <p:cNvPr id="4" name="Freeform: Shape 3">
              <a:extLst>
                <a:ext uri="{FF2B5EF4-FFF2-40B4-BE49-F238E27FC236}">
                  <a16:creationId xmlns:a16="http://schemas.microsoft.com/office/drawing/2014/main" id="{BBFD4334-59A0-4ADB-8B78-6AD3175DAB08}"/>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2C27E2EF-9754-4950-AF48-CDF3A6966E64}"/>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959E1BD7-2C33-4C6E-BFC9-FF1FAC1DEEAC}"/>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51614991-FB79-4866-8017-CD0C3B641B3E}"/>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D34CF21-228E-4238-AFC9-83CA26E7B241}"/>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B160A6F-125E-40F8-B72E-9AF78272AA52}"/>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6F21529-EAF3-4A58-B9CC-20E180DAA0AA}"/>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74FD44C-52B8-4412-B58F-AA00C0DC0A19}"/>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4E0BF3A-14EA-42F2-8837-434795FD2E3D}"/>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graphicFrame>
        <p:nvGraphicFramePr>
          <p:cNvPr id="30" name="Схема 29"/>
          <p:cNvGraphicFramePr/>
          <p:nvPr>
            <p:extLst>
              <p:ext uri="{D42A27DB-BD31-4B8C-83A1-F6EECF244321}">
                <p14:modId xmlns:p14="http://schemas.microsoft.com/office/powerpoint/2010/main" val="3413752092"/>
              </p:ext>
            </p:extLst>
          </p:nvPr>
        </p:nvGraphicFramePr>
        <p:xfrm>
          <a:off x="154637" y="1298487"/>
          <a:ext cx="8167779" cy="4524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9224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4320481" y="129145"/>
            <a:ext cx="7306253" cy="724247"/>
          </a:xfrm>
        </p:spPr>
        <p:txBody>
          <a:bodyPr/>
          <a:lstStyle/>
          <a:p>
            <a:pPr>
              <a:lnSpc>
                <a:spcPct val="150000"/>
              </a:lnSpc>
            </a:pPr>
            <a:r>
              <a:rPr lang="uk-UA"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Джерела даних</a:t>
            </a:r>
            <a:endParaRPr lang="uk-UA"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5602EA9F-8611-4D7B-8B4A-4CEE2523423C}"/>
              </a:ext>
            </a:extLst>
          </p:cNvPr>
          <p:cNvGrpSpPr/>
          <p:nvPr/>
        </p:nvGrpSpPr>
        <p:grpSpPr>
          <a:xfrm>
            <a:off x="8856965" y="1398752"/>
            <a:ext cx="2962769" cy="3584874"/>
            <a:chOff x="4596745" y="501496"/>
            <a:chExt cx="3509062" cy="3909240"/>
          </a:xfrm>
          <a:solidFill>
            <a:schemeClr val="accent3"/>
          </a:solidFill>
        </p:grpSpPr>
        <p:sp>
          <p:nvSpPr>
            <p:cNvPr id="4" name="Freeform: Shape 3">
              <a:extLst>
                <a:ext uri="{FF2B5EF4-FFF2-40B4-BE49-F238E27FC236}">
                  <a16:creationId xmlns:a16="http://schemas.microsoft.com/office/drawing/2014/main" id="{BBFD4334-59A0-4ADB-8B78-6AD3175DAB08}"/>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2C27E2EF-9754-4950-AF48-CDF3A6966E64}"/>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959E1BD7-2C33-4C6E-BFC9-FF1FAC1DEEAC}"/>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51614991-FB79-4866-8017-CD0C3B641B3E}"/>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4D34CF21-228E-4238-AFC9-83CA26E7B241}"/>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B160A6F-125E-40F8-B72E-9AF78272AA52}"/>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F6F21529-EAF3-4A58-B9CC-20E180DAA0AA}"/>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74FD44C-52B8-4412-B58F-AA00C0DC0A19}"/>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4E0BF3A-14EA-42F2-8837-434795FD2E3D}"/>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
        <p:nvSpPr>
          <p:cNvPr id="13" name="Прямоугольник 12"/>
          <p:cNvSpPr/>
          <p:nvPr/>
        </p:nvSpPr>
        <p:spPr>
          <a:xfrm>
            <a:off x="673832" y="1729764"/>
            <a:ext cx="6096000" cy="1754326"/>
          </a:xfrm>
          <a:prstGeom prst="rect">
            <a:avLst/>
          </a:prstGeom>
        </p:spPr>
        <p:txBody>
          <a:bodyPr>
            <a:spAutoFit/>
          </a:bodyPr>
          <a:lstStyle/>
          <a:p>
            <a:pPr algn="just"/>
            <a:r>
              <a:rPr lang="uk-UA" dirty="0" smtClean="0">
                <a:solidFill>
                  <a:schemeClr val="accent4">
                    <a:lumMod val="75000"/>
                  </a:schemeClr>
                </a:solidFill>
                <a:latin typeface="Times New Roman" panose="02020603050405020304" pitchFamily="18" charset="0"/>
                <a:ea typeface="Calibri" panose="020F0502020204030204" pitchFamily="34" charset="0"/>
              </a:rPr>
              <a:t>провести </a:t>
            </a:r>
            <a:r>
              <a:rPr lang="uk-UA" dirty="0">
                <a:solidFill>
                  <a:schemeClr val="accent4">
                    <a:lumMod val="75000"/>
                  </a:schemeClr>
                </a:solidFill>
                <a:latin typeface="Times New Roman" panose="02020603050405020304" pitchFamily="18" charset="0"/>
                <a:ea typeface="Calibri" panose="020F0502020204030204" pitchFamily="34" charset="0"/>
              </a:rPr>
              <a:t>систематичний пошук доказових даних щодо аналізу ефективності досліджуваної медичної технології відповідно до мети дослідження. Необхідно виконати пошук наявних систематичних оглядів, </a:t>
            </a:r>
            <a:r>
              <a:rPr lang="uk-UA" dirty="0" smtClean="0">
                <a:solidFill>
                  <a:schemeClr val="accent4">
                    <a:lumMod val="75000"/>
                  </a:schemeClr>
                </a:solidFill>
                <a:latin typeface="Times New Roman" panose="02020603050405020304" pitchFamily="18" charset="0"/>
                <a:ea typeface="Calibri" panose="020F0502020204030204" pitchFamily="34" charset="0"/>
              </a:rPr>
              <a:t>мета-аналізів</a:t>
            </a:r>
            <a:r>
              <a:rPr lang="uk-UA" dirty="0">
                <a:solidFill>
                  <a:schemeClr val="accent4">
                    <a:lumMod val="75000"/>
                  </a:schemeClr>
                </a:solidFill>
                <a:latin typeface="Times New Roman" panose="02020603050405020304" pitchFamily="18" charset="0"/>
                <a:ea typeface="Calibri" panose="020F0502020204030204" pitchFamily="34" charset="0"/>
              </a:rPr>
              <a:t>, первинних джерел за рекомендованими інформаційними ресурсами доказової медицини. </a:t>
            </a:r>
            <a:endParaRPr lang="uk-UA" dirty="0">
              <a:solidFill>
                <a:schemeClr val="accent4">
                  <a:lumMod val="75000"/>
                </a:schemeClr>
              </a:solidFill>
            </a:endParaRPr>
          </a:p>
        </p:txBody>
      </p:sp>
      <p:sp>
        <p:nvSpPr>
          <p:cNvPr id="15" name="TextBox 14">
            <a:extLst>
              <a:ext uri="{FF2B5EF4-FFF2-40B4-BE49-F238E27FC236}">
                <a16:creationId xmlns:a16="http://schemas.microsoft.com/office/drawing/2014/main" id="{868EEA21-80B4-435C-A9B1-8C9D7E28A4C8}"/>
              </a:ext>
            </a:extLst>
          </p:cNvPr>
          <p:cNvSpPr txBox="1"/>
          <p:nvPr/>
        </p:nvSpPr>
        <p:spPr>
          <a:xfrm>
            <a:off x="2259095" y="1083433"/>
            <a:ext cx="1646605" cy="646331"/>
          </a:xfrm>
          <a:prstGeom prst="rect">
            <a:avLst/>
          </a:prstGeom>
          <a:noFill/>
        </p:spPr>
        <p:txBody>
          <a:bodyPr wrap="none" rtlCol="0">
            <a:spAutoFit/>
          </a:bodyPr>
          <a:lstStyle/>
          <a:p>
            <a:r>
              <a:rPr lang="uk-UA" altLang="ko-KR" sz="3600" b="1" dirty="0" smtClean="0">
                <a:solidFill>
                  <a:schemeClr val="accent4"/>
                </a:solidFill>
                <a:cs typeface="Arial" pitchFamily="34" charset="0"/>
              </a:rPr>
              <a:t>Крок 1</a:t>
            </a:r>
            <a:endParaRPr lang="ko-KR" altLang="en-US" sz="3600" b="1" dirty="0">
              <a:solidFill>
                <a:schemeClr val="accent4"/>
              </a:solidFill>
              <a:cs typeface="Arial" pitchFamily="34" charset="0"/>
            </a:endParaRPr>
          </a:p>
        </p:txBody>
      </p:sp>
      <p:sp>
        <p:nvSpPr>
          <p:cNvPr id="16" name="TextBox 15">
            <a:extLst>
              <a:ext uri="{FF2B5EF4-FFF2-40B4-BE49-F238E27FC236}">
                <a16:creationId xmlns:a16="http://schemas.microsoft.com/office/drawing/2014/main" id="{868EEA21-80B4-435C-A9B1-8C9D7E28A4C8}"/>
              </a:ext>
            </a:extLst>
          </p:cNvPr>
          <p:cNvSpPr txBox="1"/>
          <p:nvPr/>
        </p:nvSpPr>
        <p:spPr>
          <a:xfrm>
            <a:off x="4313502" y="3484090"/>
            <a:ext cx="1646605" cy="646331"/>
          </a:xfrm>
          <a:prstGeom prst="rect">
            <a:avLst/>
          </a:prstGeom>
          <a:noFill/>
        </p:spPr>
        <p:txBody>
          <a:bodyPr wrap="none" rtlCol="0">
            <a:spAutoFit/>
          </a:bodyPr>
          <a:lstStyle/>
          <a:p>
            <a:r>
              <a:rPr lang="uk-UA" altLang="ko-KR" sz="3600" b="1" dirty="0" smtClean="0">
                <a:solidFill>
                  <a:schemeClr val="accent4"/>
                </a:solidFill>
                <a:cs typeface="Arial" pitchFamily="34" charset="0"/>
              </a:rPr>
              <a:t>Крок 2</a:t>
            </a:r>
            <a:endParaRPr lang="ko-KR" altLang="en-US" sz="3600" b="1" dirty="0">
              <a:solidFill>
                <a:schemeClr val="accent4"/>
              </a:solidFill>
              <a:cs typeface="Arial" pitchFamily="34" charset="0"/>
            </a:endParaRPr>
          </a:p>
        </p:txBody>
      </p:sp>
      <p:sp>
        <p:nvSpPr>
          <p:cNvPr id="14" name="Прямоугольник 13"/>
          <p:cNvSpPr/>
          <p:nvPr/>
        </p:nvSpPr>
        <p:spPr>
          <a:xfrm>
            <a:off x="673832" y="4289747"/>
            <a:ext cx="6111386" cy="1200329"/>
          </a:xfrm>
          <a:prstGeom prst="rect">
            <a:avLst/>
          </a:prstGeom>
        </p:spPr>
        <p:txBody>
          <a:bodyPr wrap="square">
            <a:spAutoFit/>
          </a:bodyPr>
          <a:lstStyle/>
          <a:p>
            <a:pPr indent="449580" algn="just">
              <a:spcAft>
                <a:spcPts val="0"/>
              </a:spcAft>
            </a:pPr>
            <a:r>
              <a:rPr lang="uk-UA" dirty="0" smtClean="0">
                <a:solidFill>
                  <a:schemeClr val="accent4">
                    <a:lumMod val="75000"/>
                  </a:schemeClr>
                </a:solidFill>
                <a:latin typeface="Times New Roman" panose="02020603050405020304" pitchFamily="18" charset="0"/>
                <a:ea typeface="Calibri" panose="020F0502020204030204" pitchFamily="34" charset="0"/>
              </a:rPr>
              <a:t>представити </a:t>
            </a:r>
            <a:r>
              <a:rPr lang="uk-UA" dirty="0">
                <a:solidFill>
                  <a:schemeClr val="accent4">
                    <a:lumMod val="75000"/>
                  </a:schemeClr>
                </a:solidFill>
                <a:latin typeface="Times New Roman" panose="02020603050405020304" pitchFamily="18" charset="0"/>
                <a:ea typeface="Calibri" panose="020F0502020204030204" pitchFamily="34" charset="0"/>
              </a:rPr>
              <a:t>висновки з виявлених вторинних джерел доказової медицини, якщо такі джерела знайдено, та обговорити їх обмеження, зокрема в контексті мети та виконання даного аналізу. </a:t>
            </a:r>
          </a:p>
        </p:txBody>
      </p:sp>
    </p:spTree>
    <p:extLst>
      <p:ext uri="{BB962C8B-B14F-4D97-AF65-F5344CB8AC3E}">
        <p14:creationId xmlns:p14="http://schemas.microsoft.com/office/powerpoint/2010/main" val="3101227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3"/>
          </p:nvPr>
        </p:nvPicPr>
        <p:blipFill>
          <a:blip r:embed="rId2"/>
          <a:srcRect l="7597" r="7597"/>
          <a:stretch>
            <a:fillRect/>
          </a:stretch>
        </p:blipFill>
        <p:spPr>
          <a:xfrm>
            <a:off x="1413936" y="1007581"/>
            <a:ext cx="3638356" cy="4124509"/>
          </a:xfrm>
          <a:prstGeom prst="rect">
            <a:avLst/>
          </a:prstGeom>
        </p:spPr>
      </p:pic>
      <p:sp>
        <p:nvSpPr>
          <p:cNvPr id="19" name="Trapezoid 18">
            <a:extLst>
              <a:ext uri="{FF2B5EF4-FFF2-40B4-BE49-F238E27FC236}">
                <a16:creationId xmlns:a16="http://schemas.microsoft.com/office/drawing/2014/main" id="{12EE96DA-B8E1-4988-8CD3-FA2608EE4E35}"/>
              </a:ext>
            </a:extLst>
          </p:cNvPr>
          <p:cNvSpPr/>
          <p:nvPr/>
        </p:nvSpPr>
        <p:spPr>
          <a:xfrm rot="18835027">
            <a:off x="-299887" y="226245"/>
            <a:ext cx="1229012" cy="247273"/>
          </a:xfrm>
          <a:prstGeom prst="trapezoid">
            <a:avLst>
              <a:gd name="adj" fmla="val 104056"/>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a:extLst>
              <a:ext uri="{FF2B5EF4-FFF2-40B4-BE49-F238E27FC236}">
                <a16:creationId xmlns:a16="http://schemas.microsoft.com/office/drawing/2014/main" id="{D3569421-D400-4086-A2F8-B171AAA6482E}"/>
              </a:ext>
            </a:extLst>
          </p:cNvPr>
          <p:cNvSpPr/>
          <p:nvPr/>
        </p:nvSpPr>
        <p:spPr>
          <a:xfrm rot="18840000">
            <a:off x="-387953" y="713782"/>
            <a:ext cx="2268150" cy="87944"/>
          </a:xfrm>
          <a:prstGeom prst="trapezoid">
            <a:avLst>
              <a:gd name="adj" fmla="val 117003"/>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16">
            <a:extLst>
              <a:ext uri="{FF2B5EF4-FFF2-40B4-BE49-F238E27FC236}">
                <a16:creationId xmlns:a16="http://schemas.microsoft.com/office/drawing/2014/main" id="{1A4E1692-19ED-4EAD-9B6C-049FE34FEF6C}"/>
              </a:ext>
            </a:extLst>
          </p:cNvPr>
          <p:cNvSpPr/>
          <p:nvPr/>
        </p:nvSpPr>
        <p:spPr>
          <a:xfrm rot="18840000">
            <a:off x="-665493" y="1059597"/>
            <a:ext cx="3645757" cy="255185"/>
          </a:xfrm>
          <a:prstGeom prst="trapezoid">
            <a:avLst>
              <a:gd name="adj" fmla="val 117003"/>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0B0B05C6-6196-48A6-B238-990381A2D096}"/>
              </a:ext>
            </a:extLst>
          </p:cNvPr>
          <p:cNvCxnSpPr>
            <a:cxnSpLocks/>
          </p:cNvCxnSpPr>
          <p:nvPr/>
        </p:nvCxnSpPr>
        <p:spPr>
          <a:xfrm flipH="1">
            <a:off x="1485901" y="1143000"/>
            <a:ext cx="4143374" cy="4543425"/>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rapezoid 14">
            <a:extLst>
              <a:ext uri="{FF2B5EF4-FFF2-40B4-BE49-F238E27FC236}">
                <a16:creationId xmlns:a16="http://schemas.microsoft.com/office/drawing/2014/main" id="{5172D5DD-6B30-428E-9C8A-1241563235E4}"/>
              </a:ext>
            </a:extLst>
          </p:cNvPr>
          <p:cNvSpPr/>
          <p:nvPr/>
        </p:nvSpPr>
        <p:spPr>
          <a:xfrm rot="18840000">
            <a:off x="-1060794" y="2003303"/>
            <a:ext cx="6202264" cy="241295"/>
          </a:xfrm>
          <a:prstGeom prst="trapezoid">
            <a:avLst>
              <a:gd name="adj" fmla="val 117003"/>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a:extLst>
              <a:ext uri="{FF2B5EF4-FFF2-40B4-BE49-F238E27FC236}">
                <a16:creationId xmlns:a16="http://schemas.microsoft.com/office/drawing/2014/main" id="{0D991AFB-9ADC-4E92-AB46-508C89D5383B}"/>
              </a:ext>
            </a:extLst>
          </p:cNvPr>
          <p:cNvSpPr/>
          <p:nvPr/>
        </p:nvSpPr>
        <p:spPr>
          <a:xfrm rot="18840000">
            <a:off x="-887233" y="1317047"/>
            <a:ext cx="4753844" cy="442209"/>
          </a:xfrm>
          <a:prstGeom prst="trapezoid">
            <a:avLst>
              <a:gd name="adj" fmla="val 100196"/>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Схема 5"/>
          <p:cNvGraphicFramePr/>
          <p:nvPr>
            <p:extLst>
              <p:ext uri="{D42A27DB-BD31-4B8C-83A1-F6EECF244321}">
                <p14:modId xmlns:p14="http://schemas.microsoft.com/office/powerpoint/2010/main" val="518909808"/>
              </p:ext>
            </p:extLst>
          </p:nvPr>
        </p:nvGraphicFramePr>
        <p:xfrm>
          <a:off x="5961784" y="1858145"/>
          <a:ext cx="6096000" cy="47181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 Placeholder 1">
            <a:extLst>
              <a:ext uri="{FF2B5EF4-FFF2-40B4-BE49-F238E27FC236}">
                <a16:creationId xmlns:a16="http://schemas.microsoft.com/office/drawing/2014/main" id="{D735F7F3-C1B5-4B60-A00A-4EB618DDFB5A}"/>
              </a:ext>
            </a:extLst>
          </p:cNvPr>
          <p:cNvSpPr txBox="1">
            <a:spLocks/>
          </p:cNvSpPr>
          <p:nvPr/>
        </p:nvSpPr>
        <p:spPr>
          <a:xfrm>
            <a:off x="7700990" y="-88577"/>
            <a:ext cx="3003955" cy="724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uk-UA"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Джерела даних</a:t>
            </a:r>
            <a:endParaRPr lang="uk-UA"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5961784" y="912197"/>
            <a:ext cx="6096000" cy="646331"/>
          </a:xfrm>
          <a:prstGeom prst="rect">
            <a:avLst/>
          </a:prstGeom>
        </p:spPr>
        <p:txBody>
          <a:bodyPr>
            <a:spAutoFit/>
          </a:bodyPr>
          <a:lstStyle/>
          <a:p>
            <a:r>
              <a:rPr lang="uk-UA" dirty="0" smtClean="0">
                <a:solidFill>
                  <a:schemeClr val="accent4">
                    <a:lumMod val="75000"/>
                  </a:schemeClr>
                </a:solidFill>
              </a:rPr>
              <a:t>Рекомендовано доповнити пошук бази даних медичної інформації за  допомогою інших джерел, включаючи:</a:t>
            </a:r>
            <a:endParaRPr lang="uk-UA" dirty="0">
              <a:solidFill>
                <a:schemeClr val="accent4">
                  <a:lumMod val="75000"/>
                </a:schemeClr>
              </a:solidFill>
            </a:endParaRPr>
          </a:p>
        </p:txBody>
      </p:sp>
    </p:spTree>
    <p:extLst>
      <p:ext uri="{BB962C8B-B14F-4D97-AF65-F5344CB8AC3E}">
        <p14:creationId xmlns:p14="http://schemas.microsoft.com/office/powerpoint/2010/main" val="2473585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025237" y="129145"/>
            <a:ext cx="10601498" cy="724247"/>
          </a:xfrm>
        </p:spPr>
        <p:txBody>
          <a:bodyPr/>
          <a:lstStyle/>
          <a:p>
            <a:pPr>
              <a:lnSpc>
                <a:spcPct val="100000"/>
              </a:lnSpc>
              <a:spcBef>
                <a:spcPts val="0"/>
              </a:spcBef>
            </a:pPr>
            <a:r>
              <a:rPr lang="uk-UA" sz="36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Методи пошуку додаткової інформації </a:t>
            </a:r>
            <a:endParaRPr lang="uk-UA" sz="36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8" name="Схема 17"/>
          <p:cNvGraphicFramePr/>
          <p:nvPr>
            <p:extLst>
              <p:ext uri="{D42A27DB-BD31-4B8C-83A1-F6EECF244321}">
                <p14:modId xmlns:p14="http://schemas.microsoft.com/office/powerpoint/2010/main" val="2657236868"/>
              </p:ext>
            </p:extLst>
          </p:nvPr>
        </p:nvGraphicFramePr>
        <p:xfrm>
          <a:off x="462854" y="921122"/>
          <a:ext cx="10907109" cy="5486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46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791229" y="249218"/>
            <a:ext cx="6352771" cy="724247"/>
          </a:xfrm>
        </p:spPr>
        <p:txBody>
          <a:bodyPr/>
          <a:lstStyle/>
          <a:p>
            <a:pPr>
              <a:lnSpc>
                <a:spcPct val="100000"/>
              </a:lnSpc>
              <a:spcBef>
                <a:spcPts val="0"/>
              </a:spcBef>
            </a:pPr>
            <a:r>
              <a:rPr lang="uk-UA" sz="36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РЕАЛЬНІ ДАНІ</a:t>
            </a:r>
            <a:endParaRPr lang="uk-UA" sz="36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Схема 4"/>
          <p:cNvGraphicFramePr/>
          <p:nvPr>
            <p:extLst>
              <p:ext uri="{D42A27DB-BD31-4B8C-83A1-F6EECF244321}">
                <p14:modId xmlns:p14="http://schemas.microsoft.com/office/powerpoint/2010/main" val="3050692132"/>
              </p:ext>
            </p:extLst>
          </p:nvPr>
        </p:nvGraphicFramePr>
        <p:xfrm>
          <a:off x="618836" y="1148956"/>
          <a:ext cx="7407564" cy="3903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8829963" y="973465"/>
            <a:ext cx="2962913" cy="3590855"/>
          </a:xfrm>
          <a:prstGeom prst="rect">
            <a:avLst/>
          </a:prstGeom>
        </p:spPr>
      </p:pic>
    </p:spTree>
    <p:extLst>
      <p:ext uri="{BB962C8B-B14F-4D97-AF65-F5344CB8AC3E}">
        <p14:creationId xmlns:p14="http://schemas.microsoft.com/office/powerpoint/2010/main" val="192200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a:prstGeom prst="rect">
            <a:avLst/>
          </a:prstGeom>
        </p:spPr>
        <p:txBody>
          <a:bodyPr/>
          <a:lstStyle/>
          <a:p>
            <a:pPr>
              <a:lnSpc>
                <a:spcPct val="100000"/>
              </a:lnSpc>
              <a:spcBef>
                <a:spcPts val="0"/>
              </a:spcBef>
            </a:pPr>
            <a:r>
              <a:rPr lang="uk-UA"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Класифікація реальних даних</a:t>
            </a:r>
            <a:endParaRPr lang="uk-UA"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2872003499"/>
              </p:ext>
            </p:extLst>
          </p:nvPr>
        </p:nvGraphicFramePr>
        <p:xfrm>
          <a:off x="420527" y="1219199"/>
          <a:ext cx="11379200" cy="4802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078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a:xfrm>
            <a:off x="360475" y="0"/>
            <a:ext cx="11573197" cy="724247"/>
          </a:xfrm>
          <a:prstGeom prst="rect">
            <a:avLst/>
          </a:prstGeom>
        </p:spPr>
        <p:txBody>
          <a:bodyPr/>
          <a:lstStyle/>
          <a:p>
            <a:pPr>
              <a:lnSpc>
                <a:spcPct val="100000"/>
              </a:lnSpc>
              <a:spcBef>
                <a:spcPts val="0"/>
              </a:spcBef>
            </a:pPr>
            <a:r>
              <a:rPr lang="ru-RU" sz="36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Класифікація </a:t>
            </a:r>
            <a:r>
              <a:rPr lang="uk-UA" sz="36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даних за ступенями доказовості</a:t>
            </a:r>
            <a:endParaRPr lang="uk-UA" sz="36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2"/>
          <p:cNvGraphicFramePr>
            <a:graphicFrameLocks noGrp="1"/>
          </p:cNvGraphicFramePr>
          <p:nvPr>
            <p:extLst>
              <p:ext uri="{D42A27DB-BD31-4B8C-83A1-F6EECF244321}">
                <p14:modId xmlns:p14="http://schemas.microsoft.com/office/powerpoint/2010/main" val="2685915096"/>
              </p:ext>
            </p:extLst>
          </p:nvPr>
        </p:nvGraphicFramePr>
        <p:xfrm>
          <a:off x="443603" y="932871"/>
          <a:ext cx="11138798" cy="5023296"/>
        </p:xfrm>
        <a:graphic>
          <a:graphicData uri="http://schemas.openxmlformats.org/drawingml/2006/table">
            <a:tbl>
              <a:tblPr firstRow="1" bandRow="1">
                <a:tableStyleId>{5C22544A-7EE6-4342-B048-85BDC9FD1C3A}</a:tableStyleId>
              </a:tblPr>
              <a:tblGrid>
                <a:gridCol w="3343306">
                  <a:extLst>
                    <a:ext uri="{9D8B030D-6E8A-4147-A177-3AD203B41FA5}">
                      <a16:colId xmlns:a16="http://schemas.microsoft.com/office/drawing/2014/main" val="20000"/>
                    </a:ext>
                  </a:extLst>
                </a:gridCol>
                <a:gridCol w="923938">
                  <a:extLst>
                    <a:ext uri="{9D8B030D-6E8A-4147-A177-3AD203B41FA5}">
                      <a16:colId xmlns:a16="http://schemas.microsoft.com/office/drawing/2014/main" val="20001"/>
                    </a:ext>
                  </a:extLst>
                </a:gridCol>
                <a:gridCol w="6871554">
                  <a:extLst>
                    <a:ext uri="{9D8B030D-6E8A-4147-A177-3AD203B41FA5}">
                      <a16:colId xmlns:a16="http://schemas.microsoft.com/office/drawing/2014/main" val="20002"/>
                    </a:ext>
                  </a:extLst>
                </a:gridCol>
              </a:tblGrid>
              <a:tr h="921703">
                <a:tc>
                  <a:txBody>
                    <a:bodyPr/>
                    <a:lstStyle/>
                    <a:p>
                      <a:r>
                        <a:rPr dirty="0" err="1"/>
                        <a:t>Тип</a:t>
                      </a:r>
                      <a:r>
                        <a:rPr dirty="0"/>
                        <a:t> дослідження</a:t>
                      </a:r>
                    </a:p>
                  </a:txBody>
                  <a:tcPr/>
                </a:tc>
                <a:tc>
                  <a:txBody>
                    <a:bodyPr/>
                    <a:lstStyle/>
                    <a:p>
                      <a:r>
                        <a:t>Категорія</a:t>
                      </a:r>
                    </a:p>
                  </a:txBody>
                  <a:tcPr/>
                </a:tc>
                <a:tc>
                  <a:txBody>
                    <a:bodyPr/>
                    <a:lstStyle/>
                    <a:p>
                      <a:r>
                        <a:t>Опис категорії</a:t>
                      </a:r>
                    </a:p>
                  </a:txBody>
                  <a:tcPr/>
                </a:tc>
                <a:extLst>
                  <a:ext uri="{0D108BD9-81ED-4DB2-BD59-A6C34878D82A}">
                    <a16:rowId xmlns:a16="http://schemas.microsoft.com/office/drawing/2014/main" val="10000"/>
                  </a:ext>
                </a:extLst>
              </a:tr>
              <a:tr h="842444">
                <a:tc>
                  <a:txBody>
                    <a:bodyPr/>
                    <a:lstStyle/>
                    <a:p>
                      <a:r>
                        <a:rPr dirty="0" err="1"/>
                        <a:t>Систематичний</a:t>
                      </a:r>
                      <a:r>
                        <a:rPr dirty="0"/>
                        <a:t> </a:t>
                      </a:r>
                      <a:r>
                        <a:rPr dirty="0" err="1"/>
                        <a:t>огляд</a:t>
                      </a:r>
                      <a:r>
                        <a:rPr dirty="0"/>
                        <a:t> рандомізованих </a:t>
                      </a:r>
                      <a:r>
                        <a:rPr dirty="0" err="1"/>
                        <a:t>клінічних</a:t>
                      </a:r>
                      <a:r>
                        <a:rPr dirty="0"/>
                        <a:t> </a:t>
                      </a:r>
                      <a:r>
                        <a:rPr dirty="0" err="1"/>
                        <a:t>досліджень</a:t>
                      </a:r>
                      <a:endParaRPr dirty="0"/>
                    </a:p>
                  </a:txBody>
                  <a:tcPr/>
                </a:tc>
                <a:tc>
                  <a:txBody>
                    <a:bodyPr/>
                    <a:lstStyle/>
                    <a:p>
                      <a:r>
                        <a:t>IA</a:t>
                      </a:r>
                    </a:p>
                  </a:txBody>
                  <a:tcPr/>
                </a:tc>
                <a:tc>
                  <a:txBody>
                    <a:bodyPr/>
                    <a:lstStyle/>
                    <a:p>
                      <a:r>
                        <a:rPr dirty="0" err="1"/>
                        <a:t>Метааналіз</a:t>
                      </a:r>
                      <a:r>
                        <a:rPr dirty="0"/>
                        <a:t> </a:t>
                      </a:r>
                      <a:r>
                        <a:rPr dirty="0" err="1"/>
                        <a:t>на</a:t>
                      </a:r>
                      <a:r>
                        <a:rPr dirty="0"/>
                        <a:t> </a:t>
                      </a:r>
                      <a:r>
                        <a:rPr dirty="0" err="1"/>
                        <a:t>основі</a:t>
                      </a:r>
                      <a:r>
                        <a:rPr dirty="0"/>
                        <a:t> </a:t>
                      </a:r>
                      <a:r>
                        <a:rPr dirty="0" err="1"/>
                        <a:t>результатів</a:t>
                      </a:r>
                      <a:r>
                        <a:rPr dirty="0"/>
                        <a:t> </a:t>
                      </a:r>
                      <a:r>
                        <a:rPr dirty="0" err="1"/>
                        <a:t>систематичного</a:t>
                      </a:r>
                      <a:r>
                        <a:rPr dirty="0"/>
                        <a:t> </a:t>
                      </a:r>
                      <a:r>
                        <a:rPr dirty="0" err="1"/>
                        <a:t>огляду</a:t>
                      </a:r>
                      <a:r>
                        <a:rPr dirty="0"/>
                        <a:t> рандомізованих </a:t>
                      </a:r>
                      <a:r>
                        <a:rPr dirty="0" err="1"/>
                        <a:t>клінічних</a:t>
                      </a:r>
                      <a:r>
                        <a:rPr dirty="0"/>
                        <a:t> </a:t>
                      </a:r>
                      <a:r>
                        <a:rPr dirty="0" err="1"/>
                        <a:t>досліджень</a:t>
                      </a:r>
                      <a:endParaRPr dirty="0"/>
                    </a:p>
                  </a:txBody>
                  <a:tcPr/>
                </a:tc>
                <a:extLst>
                  <a:ext uri="{0D108BD9-81ED-4DB2-BD59-A6C34878D82A}">
                    <a16:rowId xmlns:a16="http://schemas.microsoft.com/office/drawing/2014/main" val="10001"/>
                  </a:ext>
                </a:extLst>
              </a:tr>
              <a:tr h="685426">
                <a:tc>
                  <a:txBody>
                    <a:bodyPr/>
                    <a:lstStyle/>
                    <a:p>
                      <a:endParaRPr dirty="0"/>
                    </a:p>
                  </a:txBody>
                  <a:tcPr/>
                </a:tc>
                <a:tc>
                  <a:txBody>
                    <a:bodyPr/>
                    <a:lstStyle/>
                    <a:p>
                      <a:r>
                        <a:t>IB</a:t>
                      </a:r>
                    </a:p>
                  </a:txBody>
                  <a:tcPr/>
                </a:tc>
                <a:tc>
                  <a:txBody>
                    <a:bodyPr/>
                    <a:lstStyle/>
                    <a:p>
                      <a:r>
                        <a:t>Систематичний огляд на основі рандомізованих клінічних досліджень без метааналізу</a:t>
                      </a:r>
                    </a:p>
                  </a:txBody>
                  <a:tcPr/>
                </a:tc>
                <a:extLst>
                  <a:ext uri="{0D108BD9-81ED-4DB2-BD59-A6C34878D82A}">
                    <a16:rowId xmlns:a16="http://schemas.microsoft.com/office/drawing/2014/main" val="10002"/>
                  </a:ext>
                </a:extLst>
              </a:tr>
              <a:tr h="921703">
                <a:tc>
                  <a:txBody>
                    <a:bodyPr/>
                    <a:lstStyle/>
                    <a:p>
                      <a:r>
                        <a:rPr dirty="0" err="1"/>
                        <a:t>Експериментальні</a:t>
                      </a:r>
                      <a:r>
                        <a:rPr dirty="0"/>
                        <a:t> дослідження</a:t>
                      </a:r>
                    </a:p>
                  </a:txBody>
                  <a:tcPr/>
                </a:tc>
                <a:tc>
                  <a:txBody>
                    <a:bodyPr/>
                    <a:lstStyle/>
                    <a:p>
                      <a:r>
                        <a:t>IIA</a:t>
                      </a:r>
                    </a:p>
                  </a:txBody>
                  <a:tcPr/>
                </a:tc>
                <a:tc>
                  <a:txBody>
                    <a:bodyPr/>
                    <a:lstStyle/>
                    <a:p>
                      <a:r>
                        <a:rPr dirty="0"/>
                        <a:t>Рандомізовані </a:t>
                      </a:r>
                      <a:r>
                        <a:rPr dirty="0" err="1"/>
                        <a:t>клінічні</a:t>
                      </a:r>
                      <a:r>
                        <a:rPr dirty="0"/>
                        <a:t> дослідження, </a:t>
                      </a:r>
                      <a:r>
                        <a:rPr dirty="0" err="1"/>
                        <a:t>включаючи</a:t>
                      </a:r>
                      <a:r>
                        <a:rPr dirty="0"/>
                        <a:t> </a:t>
                      </a:r>
                      <a:r>
                        <a:rPr dirty="0" err="1"/>
                        <a:t>прагматичні</a:t>
                      </a:r>
                      <a:r>
                        <a:rPr dirty="0"/>
                        <a:t> рандомізовані </a:t>
                      </a:r>
                      <a:r>
                        <a:rPr dirty="0" err="1"/>
                        <a:t>клінічні</a:t>
                      </a:r>
                      <a:r>
                        <a:rPr dirty="0"/>
                        <a:t> дослідження</a:t>
                      </a:r>
                    </a:p>
                  </a:txBody>
                  <a:tcPr/>
                </a:tc>
                <a:extLst>
                  <a:ext uri="{0D108BD9-81ED-4DB2-BD59-A6C34878D82A}">
                    <a16:rowId xmlns:a16="http://schemas.microsoft.com/office/drawing/2014/main" val="10003"/>
                  </a:ext>
                </a:extLst>
              </a:tr>
              <a:tr h="526688">
                <a:tc>
                  <a:txBody>
                    <a:bodyPr/>
                    <a:lstStyle/>
                    <a:p>
                      <a:endParaRPr/>
                    </a:p>
                  </a:txBody>
                  <a:tcPr/>
                </a:tc>
                <a:tc>
                  <a:txBody>
                    <a:bodyPr/>
                    <a:lstStyle/>
                    <a:p>
                      <a:r>
                        <a:t>IIB</a:t>
                      </a:r>
                    </a:p>
                  </a:txBody>
                  <a:tcPr/>
                </a:tc>
                <a:tc>
                  <a:txBody>
                    <a:bodyPr/>
                    <a:lstStyle/>
                    <a:p>
                      <a:r>
                        <a:t>Псевдорандомізовані клінічні дослідження</a:t>
                      </a:r>
                    </a:p>
                  </a:txBody>
                  <a:tcPr/>
                </a:tc>
                <a:extLst>
                  <a:ext uri="{0D108BD9-81ED-4DB2-BD59-A6C34878D82A}">
                    <a16:rowId xmlns:a16="http://schemas.microsoft.com/office/drawing/2014/main" val="10004"/>
                  </a:ext>
                </a:extLst>
              </a:tr>
              <a:tr h="526688">
                <a:tc>
                  <a:txBody>
                    <a:bodyPr/>
                    <a:lstStyle/>
                    <a:p>
                      <a:endParaRPr/>
                    </a:p>
                  </a:txBody>
                  <a:tcPr/>
                </a:tc>
                <a:tc>
                  <a:txBody>
                    <a:bodyPr/>
                    <a:lstStyle/>
                    <a:p>
                      <a:r>
                        <a:t>IIC</a:t>
                      </a:r>
                    </a:p>
                  </a:txBody>
                  <a:tcPr/>
                </a:tc>
                <a:tc>
                  <a:txBody>
                    <a:bodyPr/>
                    <a:lstStyle/>
                    <a:p>
                      <a:r>
                        <a:t>Нерандомізовані контрольовані клінічні дослідження</a:t>
                      </a:r>
                    </a:p>
                  </a:txBody>
                  <a:tcPr/>
                </a:tc>
                <a:extLst>
                  <a:ext uri="{0D108BD9-81ED-4DB2-BD59-A6C34878D82A}">
                    <a16:rowId xmlns:a16="http://schemas.microsoft.com/office/drawing/2014/main" val="10005"/>
                  </a:ext>
                </a:extLst>
              </a:tr>
              <a:tr h="526688">
                <a:tc>
                  <a:txBody>
                    <a:bodyPr/>
                    <a:lstStyle/>
                    <a:p>
                      <a:endParaRPr dirty="0"/>
                    </a:p>
                  </a:txBody>
                  <a:tcPr/>
                </a:tc>
                <a:tc>
                  <a:txBody>
                    <a:bodyPr/>
                    <a:lstStyle/>
                    <a:p>
                      <a:r>
                        <a:rPr dirty="0"/>
                        <a:t>IID</a:t>
                      </a:r>
                    </a:p>
                  </a:txBody>
                  <a:tcPr/>
                </a:tc>
                <a:tc>
                  <a:txBody>
                    <a:bodyPr/>
                    <a:lstStyle/>
                    <a:p>
                      <a:r>
                        <a:rPr dirty="0"/>
                        <a:t>Дослідження </a:t>
                      </a:r>
                      <a:r>
                        <a:rPr dirty="0" err="1"/>
                        <a:t>без</a:t>
                      </a:r>
                      <a:r>
                        <a:rPr dirty="0"/>
                        <a:t> </a:t>
                      </a:r>
                      <a:r>
                        <a:rPr dirty="0" err="1"/>
                        <a:t>порівняння</a:t>
                      </a:r>
                      <a:r>
                        <a:rPr dirty="0"/>
                        <a:t> (single arm study)</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15212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a:xfrm>
            <a:off x="360475" y="0"/>
            <a:ext cx="11573197" cy="724247"/>
          </a:xfrm>
          <a:prstGeom prst="rect">
            <a:avLst/>
          </a:prstGeom>
        </p:spPr>
        <p:txBody>
          <a:bodyPr/>
          <a:lstStyle/>
          <a:p>
            <a:pPr>
              <a:lnSpc>
                <a:spcPct val="100000"/>
              </a:lnSpc>
              <a:spcBef>
                <a:spcPts val="0"/>
              </a:spcBef>
            </a:pPr>
            <a:r>
              <a:rPr lang="ru-RU" sz="36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Класифікація </a:t>
            </a:r>
            <a:r>
              <a:rPr lang="uk-UA" sz="36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даних за ступенями доказовості</a:t>
            </a:r>
            <a:endParaRPr lang="uk-UA" sz="36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2"/>
          <p:cNvGraphicFramePr>
            <a:graphicFrameLocks noGrp="1"/>
          </p:cNvGraphicFramePr>
          <p:nvPr>
            <p:extLst>
              <p:ext uri="{D42A27DB-BD31-4B8C-83A1-F6EECF244321}">
                <p14:modId xmlns:p14="http://schemas.microsoft.com/office/powerpoint/2010/main" val="2480225258"/>
              </p:ext>
            </p:extLst>
          </p:nvPr>
        </p:nvGraphicFramePr>
        <p:xfrm>
          <a:off x="997528" y="724247"/>
          <a:ext cx="10843491" cy="6113678"/>
        </p:xfrm>
        <a:graphic>
          <a:graphicData uri="http://schemas.openxmlformats.org/drawingml/2006/table">
            <a:tbl>
              <a:tblPr firstRow="1" bandRow="1">
                <a:tableStyleId>{5C22544A-7EE6-4342-B048-85BDC9FD1C3A}</a:tableStyleId>
              </a:tblPr>
              <a:tblGrid>
                <a:gridCol w="3047999">
                  <a:extLst>
                    <a:ext uri="{9D8B030D-6E8A-4147-A177-3AD203B41FA5}">
                      <a16:colId xmlns:a16="http://schemas.microsoft.com/office/drawing/2014/main" val="20000"/>
                    </a:ext>
                  </a:extLst>
                </a:gridCol>
                <a:gridCol w="1265382">
                  <a:extLst>
                    <a:ext uri="{9D8B030D-6E8A-4147-A177-3AD203B41FA5}">
                      <a16:colId xmlns:a16="http://schemas.microsoft.com/office/drawing/2014/main" val="20001"/>
                    </a:ext>
                  </a:extLst>
                </a:gridCol>
                <a:gridCol w="6530110">
                  <a:extLst>
                    <a:ext uri="{9D8B030D-6E8A-4147-A177-3AD203B41FA5}">
                      <a16:colId xmlns:a16="http://schemas.microsoft.com/office/drawing/2014/main" val="20002"/>
                    </a:ext>
                  </a:extLst>
                </a:gridCol>
              </a:tblGrid>
              <a:tr h="535838">
                <a:tc>
                  <a:txBody>
                    <a:bodyPr/>
                    <a:lstStyle/>
                    <a:p>
                      <a:r>
                        <a:rPr lang="uk-UA" noProof="0" dirty="0" smtClean="0"/>
                        <a:t>Тип дослідження</a:t>
                      </a:r>
                      <a:endParaRPr lang="uk-UA" noProof="0" dirty="0"/>
                    </a:p>
                  </a:txBody>
                  <a:tcPr/>
                </a:tc>
                <a:tc>
                  <a:txBody>
                    <a:bodyPr/>
                    <a:lstStyle/>
                    <a:p>
                      <a:r>
                        <a:rPr lang="uk-UA" noProof="0" dirty="0" smtClean="0"/>
                        <a:t>Категорія</a:t>
                      </a:r>
                      <a:endParaRPr lang="uk-UA" noProof="0" dirty="0"/>
                    </a:p>
                  </a:txBody>
                  <a:tcPr/>
                </a:tc>
                <a:tc>
                  <a:txBody>
                    <a:bodyPr/>
                    <a:lstStyle/>
                    <a:p>
                      <a:r>
                        <a:rPr lang="uk-UA" noProof="0" dirty="0" smtClean="0"/>
                        <a:t>Опис категорії</a:t>
                      </a:r>
                      <a:endParaRPr lang="uk-UA" noProof="0" dirty="0"/>
                    </a:p>
                  </a:txBody>
                  <a:tcPr/>
                </a:tc>
                <a:extLst>
                  <a:ext uri="{0D108BD9-81ED-4DB2-BD59-A6C34878D82A}">
                    <a16:rowId xmlns:a16="http://schemas.microsoft.com/office/drawing/2014/main" val="10000"/>
                  </a:ext>
                </a:extLst>
              </a:tr>
              <a:tr h="535838">
                <a:tc>
                  <a:txBody>
                    <a:bodyPr/>
                    <a:lstStyle/>
                    <a:p>
                      <a:r>
                        <a:rPr lang="uk-UA" noProof="0" dirty="0" smtClean="0"/>
                        <a:t>Контрольовані спостережні дослідження</a:t>
                      </a:r>
                      <a:endParaRPr lang="uk-UA" noProof="0" dirty="0"/>
                    </a:p>
                  </a:txBody>
                  <a:tcPr/>
                </a:tc>
                <a:tc>
                  <a:txBody>
                    <a:bodyPr/>
                    <a:lstStyle/>
                    <a:p>
                      <a:r>
                        <a:rPr lang="uk-UA" noProof="0" dirty="0" smtClean="0"/>
                        <a:t>IIIA</a:t>
                      </a:r>
                      <a:endParaRPr lang="uk-UA" noProof="0" dirty="0"/>
                    </a:p>
                  </a:txBody>
                  <a:tcPr/>
                </a:tc>
                <a:tc>
                  <a:txBody>
                    <a:bodyPr/>
                    <a:lstStyle/>
                    <a:p>
                      <a:r>
                        <a:rPr lang="uk-UA" noProof="0" dirty="0" smtClean="0"/>
                        <a:t>Систематичний огляд спостережних досліджень</a:t>
                      </a:r>
                      <a:endParaRPr lang="uk-UA" noProof="0" dirty="0"/>
                    </a:p>
                  </a:txBody>
                  <a:tcPr/>
                </a:tc>
                <a:extLst>
                  <a:ext uri="{0D108BD9-81ED-4DB2-BD59-A6C34878D82A}">
                    <a16:rowId xmlns:a16="http://schemas.microsoft.com/office/drawing/2014/main" val="10001"/>
                  </a:ext>
                </a:extLst>
              </a:tr>
              <a:tr h="535838">
                <a:tc>
                  <a:txBody>
                    <a:bodyPr/>
                    <a:lstStyle/>
                    <a:p>
                      <a:endParaRPr lang="uk-UA" noProof="0" dirty="0"/>
                    </a:p>
                  </a:txBody>
                  <a:tcPr/>
                </a:tc>
                <a:tc>
                  <a:txBody>
                    <a:bodyPr/>
                    <a:lstStyle/>
                    <a:p>
                      <a:r>
                        <a:rPr lang="uk-UA" noProof="0" dirty="0" smtClean="0"/>
                        <a:t>IIIB</a:t>
                      </a:r>
                      <a:endParaRPr lang="uk-UA" noProof="0" dirty="0"/>
                    </a:p>
                  </a:txBody>
                  <a:tcPr/>
                </a:tc>
                <a:tc>
                  <a:txBody>
                    <a:bodyPr/>
                    <a:lstStyle/>
                    <a:p>
                      <a:r>
                        <a:rPr lang="uk-UA" noProof="0" dirty="0" smtClean="0"/>
                        <a:t>Проспективні когортні дослідження з паралельною контрольною групою</a:t>
                      </a:r>
                      <a:endParaRPr lang="uk-UA" noProof="0" dirty="0"/>
                    </a:p>
                  </a:txBody>
                  <a:tcPr/>
                </a:tc>
                <a:extLst>
                  <a:ext uri="{0D108BD9-81ED-4DB2-BD59-A6C34878D82A}">
                    <a16:rowId xmlns:a16="http://schemas.microsoft.com/office/drawing/2014/main" val="10002"/>
                  </a:ext>
                </a:extLst>
              </a:tr>
              <a:tr h="535838">
                <a:tc>
                  <a:txBody>
                    <a:bodyPr/>
                    <a:lstStyle/>
                    <a:p>
                      <a:endParaRPr lang="uk-UA" noProof="0" dirty="0"/>
                    </a:p>
                  </a:txBody>
                  <a:tcPr/>
                </a:tc>
                <a:tc>
                  <a:txBody>
                    <a:bodyPr/>
                    <a:lstStyle/>
                    <a:p>
                      <a:r>
                        <a:rPr lang="uk-UA" noProof="0" dirty="0" smtClean="0"/>
                        <a:t>IIIC</a:t>
                      </a:r>
                      <a:endParaRPr lang="uk-UA" noProof="0" dirty="0"/>
                    </a:p>
                  </a:txBody>
                  <a:tcPr/>
                </a:tc>
                <a:tc>
                  <a:txBody>
                    <a:bodyPr/>
                    <a:lstStyle/>
                    <a:p>
                      <a:r>
                        <a:rPr lang="uk-UA" noProof="0" dirty="0" smtClean="0"/>
                        <a:t>Проспективні когортні дослідження з історичною контрольною групою</a:t>
                      </a:r>
                      <a:endParaRPr lang="uk-UA" noProof="0" dirty="0"/>
                    </a:p>
                  </a:txBody>
                  <a:tcPr/>
                </a:tc>
                <a:extLst>
                  <a:ext uri="{0D108BD9-81ED-4DB2-BD59-A6C34878D82A}">
                    <a16:rowId xmlns:a16="http://schemas.microsoft.com/office/drawing/2014/main" val="10003"/>
                  </a:ext>
                </a:extLst>
              </a:tr>
              <a:tr h="535838">
                <a:tc>
                  <a:txBody>
                    <a:bodyPr/>
                    <a:lstStyle/>
                    <a:p>
                      <a:endParaRPr lang="uk-UA" noProof="0" dirty="0"/>
                    </a:p>
                  </a:txBody>
                  <a:tcPr/>
                </a:tc>
                <a:tc>
                  <a:txBody>
                    <a:bodyPr/>
                    <a:lstStyle/>
                    <a:p>
                      <a:r>
                        <a:rPr lang="uk-UA" noProof="0" dirty="0" smtClean="0"/>
                        <a:t>IIID</a:t>
                      </a:r>
                      <a:endParaRPr lang="uk-UA" noProof="0" dirty="0"/>
                    </a:p>
                  </a:txBody>
                  <a:tcPr/>
                </a:tc>
                <a:tc>
                  <a:txBody>
                    <a:bodyPr/>
                    <a:lstStyle/>
                    <a:p>
                      <a:r>
                        <a:rPr lang="uk-UA" noProof="0" dirty="0" smtClean="0"/>
                        <a:t>Ретроспективні когортні дослідження з паралельною контрольною групою</a:t>
                      </a:r>
                      <a:endParaRPr lang="uk-UA" noProof="0" dirty="0"/>
                    </a:p>
                  </a:txBody>
                  <a:tcPr/>
                </a:tc>
                <a:extLst>
                  <a:ext uri="{0D108BD9-81ED-4DB2-BD59-A6C34878D82A}">
                    <a16:rowId xmlns:a16="http://schemas.microsoft.com/office/drawing/2014/main" val="10004"/>
                  </a:ext>
                </a:extLst>
              </a:tr>
              <a:tr h="306193">
                <a:tc>
                  <a:txBody>
                    <a:bodyPr/>
                    <a:lstStyle/>
                    <a:p>
                      <a:endParaRPr lang="uk-UA" noProof="0" dirty="0"/>
                    </a:p>
                  </a:txBody>
                  <a:tcPr/>
                </a:tc>
                <a:tc>
                  <a:txBody>
                    <a:bodyPr/>
                    <a:lstStyle/>
                    <a:p>
                      <a:r>
                        <a:rPr lang="uk-UA" noProof="0" dirty="0" smtClean="0"/>
                        <a:t>IIIE</a:t>
                      </a:r>
                      <a:endParaRPr lang="uk-UA" noProof="0" dirty="0"/>
                    </a:p>
                  </a:txBody>
                  <a:tcPr/>
                </a:tc>
                <a:tc>
                  <a:txBody>
                    <a:bodyPr/>
                    <a:lstStyle/>
                    <a:p>
                      <a:r>
                        <a:rPr lang="uk-UA" noProof="0" dirty="0" smtClean="0"/>
                        <a:t>Дослідження випадок–контроль (ретроспективні)</a:t>
                      </a:r>
                      <a:endParaRPr lang="uk-UA" noProof="0" dirty="0"/>
                    </a:p>
                  </a:txBody>
                  <a:tcPr/>
                </a:tc>
                <a:extLst>
                  <a:ext uri="{0D108BD9-81ED-4DB2-BD59-A6C34878D82A}">
                    <a16:rowId xmlns:a16="http://schemas.microsoft.com/office/drawing/2014/main" val="10005"/>
                  </a:ext>
                </a:extLst>
              </a:tr>
              <a:tr h="535838">
                <a:tc>
                  <a:txBody>
                    <a:bodyPr/>
                    <a:lstStyle/>
                    <a:p>
                      <a:r>
                        <a:rPr lang="uk-UA" noProof="0" dirty="0" smtClean="0"/>
                        <a:t>Описові дослідження</a:t>
                      </a:r>
                      <a:endParaRPr lang="uk-UA" noProof="0" dirty="0"/>
                    </a:p>
                  </a:txBody>
                  <a:tcPr/>
                </a:tc>
                <a:tc>
                  <a:txBody>
                    <a:bodyPr/>
                    <a:lstStyle/>
                    <a:p>
                      <a:r>
                        <a:rPr lang="uk-UA" noProof="0" dirty="0" smtClean="0"/>
                        <a:t>IVA</a:t>
                      </a:r>
                      <a:endParaRPr lang="uk-UA" noProof="0" dirty="0"/>
                    </a:p>
                  </a:txBody>
                  <a:tcPr/>
                </a:tc>
                <a:tc>
                  <a:txBody>
                    <a:bodyPr/>
                    <a:lstStyle/>
                    <a:p>
                      <a:r>
                        <a:rPr lang="uk-UA" noProof="0" dirty="0" smtClean="0"/>
                        <a:t>Дослідження серій випадків з результатами до та після тесту (</a:t>
                      </a:r>
                      <a:r>
                        <a:rPr lang="uk-UA" noProof="0" dirty="0" err="1" smtClean="0"/>
                        <a:t>case</a:t>
                      </a:r>
                      <a:r>
                        <a:rPr lang="uk-UA" noProof="0" dirty="0" smtClean="0"/>
                        <a:t> </a:t>
                      </a:r>
                      <a:r>
                        <a:rPr lang="uk-UA" noProof="0" dirty="0" err="1" smtClean="0"/>
                        <a:t>series</a:t>
                      </a:r>
                      <a:r>
                        <a:rPr lang="uk-UA" noProof="0" dirty="0" smtClean="0"/>
                        <a:t> – </a:t>
                      </a:r>
                      <a:r>
                        <a:rPr lang="uk-UA" noProof="0" dirty="0" err="1" smtClean="0"/>
                        <a:t>pretest</a:t>
                      </a:r>
                      <a:r>
                        <a:rPr lang="uk-UA" noProof="0" dirty="0" smtClean="0"/>
                        <a:t>, </a:t>
                      </a:r>
                      <a:r>
                        <a:rPr lang="uk-UA" noProof="0" dirty="0" err="1" smtClean="0"/>
                        <a:t>post</a:t>
                      </a:r>
                      <a:r>
                        <a:rPr lang="uk-UA" noProof="0" dirty="0" smtClean="0"/>
                        <a:t> </a:t>
                      </a:r>
                      <a:r>
                        <a:rPr lang="uk-UA" noProof="0" dirty="0" err="1" smtClean="0"/>
                        <a:t>test</a:t>
                      </a:r>
                      <a:r>
                        <a:rPr lang="uk-UA" noProof="0" dirty="0" smtClean="0"/>
                        <a:t> study)</a:t>
                      </a:r>
                      <a:endParaRPr lang="uk-UA" noProof="0" dirty="0"/>
                    </a:p>
                  </a:txBody>
                  <a:tcPr/>
                </a:tc>
                <a:extLst>
                  <a:ext uri="{0D108BD9-81ED-4DB2-BD59-A6C34878D82A}">
                    <a16:rowId xmlns:a16="http://schemas.microsoft.com/office/drawing/2014/main" val="10006"/>
                  </a:ext>
                </a:extLst>
              </a:tr>
              <a:tr h="535838">
                <a:tc>
                  <a:txBody>
                    <a:bodyPr/>
                    <a:lstStyle/>
                    <a:p>
                      <a:endParaRPr lang="uk-UA" noProof="0" dirty="0"/>
                    </a:p>
                  </a:txBody>
                  <a:tcPr/>
                </a:tc>
                <a:tc>
                  <a:txBody>
                    <a:bodyPr/>
                    <a:lstStyle/>
                    <a:p>
                      <a:r>
                        <a:rPr lang="uk-UA" noProof="0" dirty="0" smtClean="0"/>
                        <a:t>IVB</a:t>
                      </a:r>
                      <a:endParaRPr lang="uk-UA" noProof="0" dirty="0"/>
                    </a:p>
                  </a:txBody>
                  <a:tcPr/>
                </a:tc>
                <a:tc>
                  <a:txBody>
                    <a:bodyPr/>
                    <a:lstStyle/>
                    <a:p>
                      <a:r>
                        <a:rPr lang="uk-UA" noProof="0" dirty="0" smtClean="0"/>
                        <a:t>Дослідження серій випадків з результатами після тесту (</a:t>
                      </a:r>
                      <a:r>
                        <a:rPr lang="uk-UA" noProof="0" dirty="0" err="1" smtClean="0"/>
                        <a:t>case</a:t>
                      </a:r>
                      <a:r>
                        <a:rPr lang="uk-UA" noProof="0" dirty="0" smtClean="0"/>
                        <a:t> </a:t>
                      </a:r>
                      <a:r>
                        <a:rPr lang="uk-UA" noProof="0" dirty="0" err="1" smtClean="0"/>
                        <a:t>series</a:t>
                      </a:r>
                      <a:r>
                        <a:rPr lang="uk-UA" noProof="0" dirty="0" smtClean="0"/>
                        <a:t> – </a:t>
                      </a:r>
                      <a:r>
                        <a:rPr lang="uk-UA" noProof="0" dirty="0" err="1" smtClean="0"/>
                        <a:t>post</a:t>
                      </a:r>
                      <a:r>
                        <a:rPr lang="uk-UA" noProof="0" dirty="0" smtClean="0"/>
                        <a:t> </a:t>
                      </a:r>
                      <a:r>
                        <a:rPr lang="uk-UA" noProof="0" dirty="0" err="1" smtClean="0"/>
                        <a:t>test</a:t>
                      </a:r>
                      <a:r>
                        <a:rPr lang="uk-UA" noProof="0" dirty="0" smtClean="0"/>
                        <a:t> study)</a:t>
                      </a:r>
                      <a:endParaRPr lang="uk-UA" noProof="0" dirty="0"/>
                    </a:p>
                  </a:txBody>
                  <a:tcPr/>
                </a:tc>
                <a:extLst>
                  <a:ext uri="{0D108BD9-81ED-4DB2-BD59-A6C34878D82A}">
                    <a16:rowId xmlns:a16="http://schemas.microsoft.com/office/drawing/2014/main" val="10007"/>
                  </a:ext>
                </a:extLst>
              </a:tr>
              <a:tr h="306193">
                <a:tc>
                  <a:txBody>
                    <a:bodyPr/>
                    <a:lstStyle/>
                    <a:p>
                      <a:endParaRPr lang="uk-UA" noProof="0" dirty="0"/>
                    </a:p>
                  </a:txBody>
                  <a:tcPr/>
                </a:tc>
                <a:tc>
                  <a:txBody>
                    <a:bodyPr/>
                    <a:lstStyle/>
                    <a:p>
                      <a:r>
                        <a:rPr lang="uk-UA" noProof="0" dirty="0" smtClean="0"/>
                        <a:t>IVC</a:t>
                      </a:r>
                      <a:endParaRPr lang="uk-UA" noProof="0" dirty="0"/>
                    </a:p>
                  </a:txBody>
                  <a:tcPr/>
                </a:tc>
                <a:tc>
                  <a:txBody>
                    <a:bodyPr/>
                    <a:lstStyle/>
                    <a:p>
                      <a:r>
                        <a:rPr lang="uk-UA" noProof="0" dirty="0" smtClean="0"/>
                        <a:t>Інші дослідження в групі пацієнтів</a:t>
                      </a:r>
                      <a:endParaRPr lang="uk-UA" noProof="0" dirty="0"/>
                    </a:p>
                  </a:txBody>
                  <a:tcPr/>
                </a:tc>
                <a:extLst>
                  <a:ext uri="{0D108BD9-81ED-4DB2-BD59-A6C34878D82A}">
                    <a16:rowId xmlns:a16="http://schemas.microsoft.com/office/drawing/2014/main" val="10008"/>
                  </a:ext>
                </a:extLst>
              </a:tr>
              <a:tr h="306193">
                <a:tc>
                  <a:txBody>
                    <a:bodyPr/>
                    <a:lstStyle/>
                    <a:p>
                      <a:endParaRPr lang="uk-UA" noProof="0" dirty="0"/>
                    </a:p>
                  </a:txBody>
                  <a:tcPr/>
                </a:tc>
                <a:tc>
                  <a:txBody>
                    <a:bodyPr/>
                    <a:lstStyle/>
                    <a:p>
                      <a:r>
                        <a:rPr lang="uk-UA" noProof="0" dirty="0" smtClean="0"/>
                        <a:t>IVD</a:t>
                      </a:r>
                      <a:endParaRPr lang="uk-UA" noProof="0" dirty="0"/>
                    </a:p>
                  </a:txBody>
                  <a:tcPr/>
                </a:tc>
                <a:tc>
                  <a:txBody>
                    <a:bodyPr/>
                    <a:lstStyle/>
                    <a:p>
                      <a:r>
                        <a:rPr lang="uk-UA" noProof="0" dirty="0" smtClean="0"/>
                        <a:t>Опис клінічного випадку (</a:t>
                      </a:r>
                      <a:r>
                        <a:rPr lang="uk-UA" noProof="0" dirty="0" err="1" smtClean="0"/>
                        <a:t>case</a:t>
                      </a:r>
                      <a:r>
                        <a:rPr lang="uk-UA" noProof="0" dirty="0" smtClean="0"/>
                        <a:t> </a:t>
                      </a:r>
                      <a:r>
                        <a:rPr lang="uk-UA" noProof="0" dirty="0" err="1" smtClean="0"/>
                        <a:t>report</a:t>
                      </a:r>
                      <a:r>
                        <a:rPr lang="uk-UA" noProof="0" dirty="0" smtClean="0"/>
                        <a:t>)</a:t>
                      </a:r>
                      <a:endParaRPr lang="uk-UA" noProof="0" dirty="0"/>
                    </a:p>
                  </a:txBody>
                  <a:tcPr/>
                </a:tc>
                <a:extLst>
                  <a:ext uri="{0D108BD9-81ED-4DB2-BD59-A6C34878D82A}">
                    <a16:rowId xmlns:a16="http://schemas.microsoft.com/office/drawing/2014/main" val="10009"/>
                  </a:ext>
                </a:extLst>
              </a:tr>
              <a:tr h="535838">
                <a:tc>
                  <a:txBody>
                    <a:bodyPr/>
                    <a:lstStyle/>
                    <a:p>
                      <a:r>
                        <a:rPr lang="uk-UA" noProof="0" dirty="0" smtClean="0"/>
                        <a:t>Експертна думка</a:t>
                      </a:r>
                      <a:endParaRPr lang="uk-UA" noProof="0" dirty="0"/>
                    </a:p>
                  </a:txBody>
                  <a:tcPr/>
                </a:tc>
                <a:tc>
                  <a:txBody>
                    <a:bodyPr/>
                    <a:lstStyle/>
                    <a:p>
                      <a:r>
                        <a:rPr lang="uk-UA" noProof="0" dirty="0" smtClean="0"/>
                        <a:t>V</a:t>
                      </a:r>
                      <a:endParaRPr lang="uk-UA" noProof="0" dirty="0"/>
                    </a:p>
                  </a:txBody>
                  <a:tcPr/>
                </a:tc>
                <a:tc>
                  <a:txBody>
                    <a:bodyPr/>
                    <a:lstStyle/>
                    <a:p>
                      <a:r>
                        <a:rPr lang="uk-UA" noProof="0" dirty="0" smtClean="0"/>
                        <a:t>Експертна думка на основі клінічного досвіду та звітів опитування експертів</a:t>
                      </a:r>
                      <a:endParaRPr lang="uk-UA" noProof="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462394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uk-UA" sz="3200" dirty="0">
                <a:solidFill>
                  <a:srgbClr val="C00000"/>
                </a:solidFill>
              </a:rPr>
              <a:t>Інформаційні медичні бази даних та стратегії пошуку відповіді на клінічне </a:t>
            </a:r>
            <a:r>
              <a:rPr lang="uk-UA" sz="3200" dirty="0" smtClean="0">
                <a:solidFill>
                  <a:srgbClr val="C00000"/>
                </a:solidFill>
              </a:rPr>
              <a:t>запитання</a:t>
            </a:r>
            <a:endParaRPr lang="uk-UA" sz="3200" dirty="0">
              <a:solidFill>
                <a:srgbClr val="C00000"/>
              </a:solidFill>
            </a:endParaRPr>
          </a:p>
        </p:txBody>
      </p:sp>
      <p:sp>
        <p:nvSpPr>
          <p:cNvPr id="3" name="Hexagon 68">
            <a:extLst>
              <a:ext uri="{FF2B5EF4-FFF2-40B4-BE49-F238E27FC236}">
                <a16:creationId xmlns:a16="http://schemas.microsoft.com/office/drawing/2014/main" id="{D3264FB0-E4F4-4EC7-AD7F-90D6EFD4A61F}"/>
              </a:ext>
            </a:extLst>
          </p:cNvPr>
          <p:cNvSpPr/>
          <p:nvPr/>
        </p:nvSpPr>
        <p:spPr>
          <a:xfrm rot="10800000">
            <a:off x="4563050" y="3292510"/>
            <a:ext cx="4125238" cy="2483033"/>
          </a:xfrm>
          <a:custGeom>
            <a:avLst/>
            <a:gdLst/>
            <a:ahLst/>
            <a:cxnLst/>
            <a:rect l="l" t="t" r="r" b="b"/>
            <a:pathLst>
              <a:path w="4125238" h="2483033">
                <a:moveTo>
                  <a:pt x="780492" y="242020"/>
                </a:moveTo>
                <a:lnTo>
                  <a:pt x="280743" y="1241517"/>
                </a:lnTo>
                <a:lnTo>
                  <a:pt x="780492" y="2241014"/>
                </a:lnTo>
                <a:lnTo>
                  <a:pt x="2099829" y="2241014"/>
                </a:lnTo>
                <a:lnTo>
                  <a:pt x="2599577" y="1241517"/>
                </a:lnTo>
                <a:lnTo>
                  <a:pt x="2099829" y="242020"/>
                </a:lnTo>
                <a:close/>
                <a:moveTo>
                  <a:pt x="2186212" y="0"/>
                </a:moveTo>
                <a:lnTo>
                  <a:pt x="3407726" y="0"/>
                </a:lnTo>
                <a:cubicBezTo>
                  <a:pt x="3699951" y="0"/>
                  <a:pt x="3936847" y="236897"/>
                  <a:pt x="3936847" y="529122"/>
                </a:cubicBezTo>
                <a:lnTo>
                  <a:pt x="3936847" y="907065"/>
                </a:lnTo>
                <a:lnTo>
                  <a:pt x="4125238" y="907065"/>
                </a:lnTo>
                <a:lnTo>
                  <a:pt x="3822883" y="1209420"/>
                </a:lnTo>
                <a:lnTo>
                  <a:pt x="3520528" y="907065"/>
                </a:lnTo>
                <a:lnTo>
                  <a:pt x="3708920" y="907065"/>
                </a:lnTo>
                <a:lnTo>
                  <a:pt x="3708920" y="529122"/>
                </a:lnTo>
                <a:cubicBezTo>
                  <a:pt x="3708920" y="362777"/>
                  <a:pt x="3574071" y="227928"/>
                  <a:pt x="3407726" y="227928"/>
                </a:cubicBezTo>
                <a:lnTo>
                  <a:pt x="2373526" y="227928"/>
                </a:lnTo>
                <a:lnTo>
                  <a:pt x="2880320" y="1241517"/>
                </a:lnTo>
                <a:lnTo>
                  <a:pt x="2259562" y="2483033"/>
                </a:lnTo>
                <a:lnTo>
                  <a:pt x="620759" y="2483033"/>
                </a:lnTo>
                <a:lnTo>
                  <a:pt x="0" y="1241517"/>
                </a:lnTo>
                <a:lnTo>
                  <a:pt x="620759" y="1"/>
                </a:lnTo>
                <a:lnTo>
                  <a:pt x="2186212" y="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Hexagon 68">
            <a:extLst>
              <a:ext uri="{FF2B5EF4-FFF2-40B4-BE49-F238E27FC236}">
                <a16:creationId xmlns:a16="http://schemas.microsoft.com/office/drawing/2014/main" id="{55896F2B-DD4A-46BE-BA72-290CF6399B61}"/>
              </a:ext>
            </a:extLst>
          </p:cNvPr>
          <p:cNvSpPr/>
          <p:nvPr/>
        </p:nvSpPr>
        <p:spPr>
          <a:xfrm>
            <a:off x="3554938" y="2052394"/>
            <a:ext cx="4125238" cy="2483033"/>
          </a:xfrm>
          <a:custGeom>
            <a:avLst/>
            <a:gdLst/>
            <a:ahLst/>
            <a:cxnLst/>
            <a:rect l="l" t="t" r="r" b="b"/>
            <a:pathLst>
              <a:path w="4125238" h="2483033">
                <a:moveTo>
                  <a:pt x="780492" y="242020"/>
                </a:moveTo>
                <a:lnTo>
                  <a:pt x="280743" y="1241517"/>
                </a:lnTo>
                <a:lnTo>
                  <a:pt x="780492" y="2241014"/>
                </a:lnTo>
                <a:lnTo>
                  <a:pt x="2099829" y="2241014"/>
                </a:lnTo>
                <a:lnTo>
                  <a:pt x="2599577" y="1241517"/>
                </a:lnTo>
                <a:lnTo>
                  <a:pt x="2099829" y="242020"/>
                </a:lnTo>
                <a:close/>
                <a:moveTo>
                  <a:pt x="2186212" y="0"/>
                </a:moveTo>
                <a:lnTo>
                  <a:pt x="3407726" y="0"/>
                </a:lnTo>
                <a:cubicBezTo>
                  <a:pt x="3699951" y="0"/>
                  <a:pt x="3936847" y="236897"/>
                  <a:pt x="3936847" y="529122"/>
                </a:cubicBezTo>
                <a:lnTo>
                  <a:pt x="3936847" y="907065"/>
                </a:lnTo>
                <a:lnTo>
                  <a:pt x="4125238" y="907065"/>
                </a:lnTo>
                <a:lnTo>
                  <a:pt x="3822883" y="1209420"/>
                </a:lnTo>
                <a:lnTo>
                  <a:pt x="3520528" y="907065"/>
                </a:lnTo>
                <a:lnTo>
                  <a:pt x="3708920" y="907065"/>
                </a:lnTo>
                <a:lnTo>
                  <a:pt x="3708920" y="529122"/>
                </a:lnTo>
                <a:cubicBezTo>
                  <a:pt x="3708920" y="362777"/>
                  <a:pt x="3574071" y="227928"/>
                  <a:pt x="3407726" y="227928"/>
                </a:cubicBezTo>
                <a:lnTo>
                  <a:pt x="2373526" y="227928"/>
                </a:lnTo>
                <a:lnTo>
                  <a:pt x="2880320" y="1241517"/>
                </a:lnTo>
                <a:lnTo>
                  <a:pt x="2259562" y="2483033"/>
                </a:lnTo>
                <a:lnTo>
                  <a:pt x="620759" y="2483033"/>
                </a:lnTo>
                <a:lnTo>
                  <a:pt x="0" y="1241517"/>
                </a:lnTo>
                <a:lnTo>
                  <a:pt x="620759" y="1"/>
                </a:lnTo>
                <a:lnTo>
                  <a:pt x="2186212" y="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 name="TextBox 5">
            <a:extLst>
              <a:ext uri="{FF2B5EF4-FFF2-40B4-BE49-F238E27FC236}">
                <a16:creationId xmlns:a16="http://schemas.microsoft.com/office/drawing/2014/main" id="{F59B3515-2036-44AC-8196-0C3AAE97CE2A}"/>
              </a:ext>
            </a:extLst>
          </p:cNvPr>
          <p:cNvSpPr txBox="1"/>
          <p:nvPr/>
        </p:nvSpPr>
        <p:spPr>
          <a:xfrm>
            <a:off x="7896414" y="2011883"/>
            <a:ext cx="3582230" cy="1077218"/>
          </a:xfrm>
          <a:prstGeom prst="rect">
            <a:avLst/>
          </a:prstGeom>
          <a:noFill/>
        </p:spPr>
        <p:txBody>
          <a:bodyPr wrap="square" rtlCol="0">
            <a:spAutoFit/>
          </a:bodyPr>
          <a:lstStyle/>
          <a:p>
            <a:r>
              <a:rPr lang="pl-PL" sz="3200" dirty="0">
                <a:solidFill>
                  <a:schemeClr val="accent5">
                    <a:lumMod val="75000"/>
                  </a:schemeClr>
                </a:solidFill>
              </a:rPr>
              <a:t>CINAHL, PubMed, BMJ, BNF,</a:t>
            </a:r>
            <a:endParaRPr lang="ko-KR" altLang="en-US" sz="3200" dirty="0">
              <a:solidFill>
                <a:schemeClr val="accent5">
                  <a:lumMod val="75000"/>
                </a:schemeClr>
              </a:solidFill>
            </a:endParaRPr>
          </a:p>
        </p:txBody>
      </p:sp>
      <p:sp>
        <p:nvSpPr>
          <p:cNvPr id="17" name="Rectangle 3">
            <a:extLst>
              <a:ext uri="{FF2B5EF4-FFF2-40B4-BE49-F238E27FC236}">
                <a16:creationId xmlns:a16="http://schemas.microsoft.com/office/drawing/2014/main" id="{E3CC4449-F6DD-4AD1-8E32-0AB8BB13AD98}"/>
              </a:ext>
            </a:extLst>
          </p:cNvPr>
          <p:cNvSpPr/>
          <p:nvPr/>
        </p:nvSpPr>
        <p:spPr>
          <a:xfrm rot="18900000">
            <a:off x="6938414" y="3852744"/>
            <a:ext cx="697254" cy="560096"/>
          </a:xfrm>
          <a:custGeom>
            <a:avLst/>
            <a:gdLst/>
            <a:ahLst/>
            <a:cxnLst/>
            <a:rect l="l" t="t" r="r" b="b"/>
            <a:pathLst>
              <a:path w="5420988" h="4354613">
                <a:moveTo>
                  <a:pt x="1348767" y="746532"/>
                </a:moveTo>
                <a:lnTo>
                  <a:pt x="557008" y="1538292"/>
                </a:lnTo>
                <a:lnTo>
                  <a:pt x="242696" y="1223981"/>
                </a:lnTo>
                <a:lnTo>
                  <a:pt x="720144" y="746532"/>
                </a:lnTo>
                <a:close/>
                <a:moveTo>
                  <a:pt x="2953020" y="1710427"/>
                </a:moveTo>
                <a:lnTo>
                  <a:pt x="1841912" y="2821534"/>
                </a:lnTo>
                <a:lnTo>
                  <a:pt x="1527601" y="2507223"/>
                </a:lnTo>
                <a:lnTo>
                  <a:pt x="2507669" y="1527155"/>
                </a:lnTo>
                <a:lnTo>
                  <a:pt x="2507669" y="1710427"/>
                </a:lnTo>
                <a:close/>
                <a:moveTo>
                  <a:pt x="2204816" y="746532"/>
                </a:moveTo>
                <a:lnTo>
                  <a:pt x="984202" y="1967146"/>
                </a:lnTo>
                <a:lnTo>
                  <a:pt x="669891" y="1652835"/>
                </a:lnTo>
                <a:lnTo>
                  <a:pt x="1576193" y="746532"/>
                </a:lnTo>
                <a:close/>
                <a:moveTo>
                  <a:pt x="2507669" y="704276"/>
                </a:moveTo>
                <a:lnTo>
                  <a:pt x="2507669" y="1299728"/>
                </a:lnTo>
                <a:lnTo>
                  <a:pt x="1413057" y="2394340"/>
                </a:lnTo>
                <a:lnTo>
                  <a:pt x="1098746" y="2080028"/>
                </a:lnTo>
                <a:lnTo>
                  <a:pt x="2474499" y="704276"/>
                </a:lnTo>
                <a:close/>
                <a:moveTo>
                  <a:pt x="3783840" y="1735655"/>
                </a:moveTo>
                <a:lnTo>
                  <a:pt x="2270767" y="3248728"/>
                </a:lnTo>
                <a:lnTo>
                  <a:pt x="1956456" y="2934416"/>
                </a:lnTo>
                <a:lnTo>
                  <a:pt x="3136451" y="1754421"/>
                </a:lnTo>
                <a:close/>
                <a:moveTo>
                  <a:pt x="4496799" y="1714987"/>
                </a:moveTo>
                <a:lnTo>
                  <a:pt x="4496799" y="1878748"/>
                </a:lnTo>
                <a:lnTo>
                  <a:pt x="2696301" y="3679245"/>
                </a:lnTo>
                <a:lnTo>
                  <a:pt x="2381990" y="3364934"/>
                </a:lnTo>
                <a:lnTo>
                  <a:pt x="4018059" y="1728865"/>
                </a:lnTo>
                <a:close/>
                <a:moveTo>
                  <a:pt x="5188803" y="1234621"/>
                </a:moveTo>
                <a:lnTo>
                  <a:pt x="4712161" y="1707180"/>
                </a:lnTo>
                <a:lnTo>
                  <a:pt x="4712161" y="1499750"/>
                </a:lnTo>
                <a:lnTo>
                  <a:pt x="3254907" y="1499750"/>
                </a:lnTo>
                <a:lnTo>
                  <a:pt x="3254907" y="1501015"/>
                </a:lnTo>
                <a:lnTo>
                  <a:pt x="2718814" y="1501014"/>
                </a:lnTo>
                <a:lnTo>
                  <a:pt x="2718814" y="536093"/>
                </a:lnTo>
                <a:lnTo>
                  <a:pt x="931605" y="536093"/>
                </a:lnTo>
                <a:lnTo>
                  <a:pt x="931605" y="535070"/>
                </a:lnTo>
                <a:lnTo>
                  <a:pt x="1489071" y="0"/>
                </a:lnTo>
                <a:lnTo>
                  <a:pt x="3243560" y="0"/>
                </a:lnTo>
                <a:lnTo>
                  <a:pt x="3243560" y="11638"/>
                </a:lnTo>
                <a:lnTo>
                  <a:pt x="3254907" y="11638"/>
                </a:lnTo>
                <a:lnTo>
                  <a:pt x="3254907" y="969491"/>
                </a:lnTo>
                <a:lnTo>
                  <a:pt x="4712161" y="969491"/>
                </a:lnTo>
                <a:lnTo>
                  <a:pt x="4712161" y="762061"/>
                </a:lnTo>
                <a:close/>
                <a:moveTo>
                  <a:pt x="5420988" y="1433714"/>
                </a:moveTo>
                <a:cubicBezTo>
                  <a:pt x="5477229" y="1489956"/>
                  <a:pt x="5477229" y="1581142"/>
                  <a:pt x="5420988" y="1637384"/>
                </a:cubicBezTo>
                <a:lnTo>
                  <a:pt x="2907428" y="4150943"/>
                </a:lnTo>
                <a:lnTo>
                  <a:pt x="2703759" y="4354613"/>
                </a:lnTo>
                <a:lnTo>
                  <a:pt x="2500089" y="4150943"/>
                </a:lnTo>
                <a:lnTo>
                  <a:pt x="0" y="1650854"/>
                </a:lnTo>
                <a:cubicBezTo>
                  <a:pt x="-56242" y="1594612"/>
                  <a:pt x="-56242" y="1503426"/>
                  <a:pt x="0" y="1447185"/>
                </a:cubicBezTo>
                <a:cubicBezTo>
                  <a:pt x="56242" y="1390943"/>
                  <a:pt x="147427" y="1390943"/>
                  <a:pt x="203669" y="1447185"/>
                </a:cubicBezTo>
                <a:lnTo>
                  <a:pt x="2703759" y="3947274"/>
                </a:lnTo>
                <a:lnTo>
                  <a:pt x="5217318" y="1433714"/>
                </a:lnTo>
                <a:cubicBezTo>
                  <a:pt x="5273560" y="1377472"/>
                  <a:pt x="5364746" y="1377472"/>
                  <a:pt x="5420988" y="143371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Прямоугольник 18"/>
          <p:cNvSpPr/>
          <p:nvPr/>
        </p:nvSpPr>
        <p:spPr>
          <a:xfrm>
            <a:off x="500489" y="1393303"/>
            <a:ext cx="3682113" cy="1569660"/>
          </a:xfrm>
          <a:prstGeom prst="rect">
            <a:avLst/>
          </a:prstGeom>
        </p:spPr>
        <p:txBody>
          <a:bodyPr wrap="square">
            <a:spAutoFit/>
          </a:bodyPr>
          <a:lstStyle/>
          <a:p>
            <a:r>
              <a:rPr lang="pl-PL" sz="3200" dirty="0">
                <a:solidFill>
                  <a:schemeClr val="accent5">
                    <a:lumMod val="75000"/>
                  </a:schemeClr>
                </a:solidFill>
              </a:rPr>
              <a:t>Cochranelibrary, MedLine, </a:t>
            </a:r>
            <a:r>
              <a:rPr lang="pl-PL" sz="3200" dirty="0" smtClean="0">
                <a:solidFill>
                  <a:schemeClr val="accent5">
                    <a:lumMod val="75000"/>
                  </a:schemeClr>
                </a:solidFill>
              </a:rPr>
              <a:t>TripDataBase</a:t>
            </a:r>
            <a:r>
              <a:rPr lang="pl-PL" sz="3200" dirty="0">
                <a:solidFill>
                  <a:schemeClr val="accent5">
                    <a:lumMod val="75000"/>
                  </a:schemeClr>
                </a:solidFill>
              </a:rPr>
              <a:t>, </a:t>
            </a:r>
            <a:endParaRPr lang="uk-UA" sz="3200" dirty="0">
              <a:solidFill>
                <a:schemeClr val="accent5">
                  <a:lumMod val="75000"/>
                </a:schemeClr>
              </a:solidFill>
            </a:endParaRPr>
          </a:p>
        </p:txBody>
      </p:sp>
      <p:sp>
        <p:nvSpPr>
          <p:cNvPr id="20" name="Прямоугольник 19"/>
          <p:cNvSpPr/>
          <p:nvPr/>
        </p:nvSpPr>
        <p:spPr>
          <a:xfrm>
            <a:off x="323529" y="5035300"/>
            <a:ext cx="4036035" cy="584775"/>
          </a:xfrm>
          <a:prstGeom prst="rect">
            <a:avLst/>
          </a:prstGeom>
        </p:spPr>
        <p:txBody>
          <a:bodyPr wrap="square">
            <a:spAutoFit/>
          </a:bodyPr>
          <a:lstStyle/>
          <a:p>
            <a:r>
              <a:rPr lang="pl-PL" sz="3200" dirty="0">
                <a:solidFill>
                  <a:schemeClr val="accent5">
                    <a:lumMod val="75000"/>
                  </a:schemeClr>
                </a:solidFill>
              </a:rPr>
              <a:t>CADTH, Elsevier, </a:t>
            </a:r>
            <a:endParaRPr lang="uk-UA" sz="3200" dirty="0">
              <a:solidFill>
                <a:schemeClr val="accent5">
                  <a:lumMod val="75000"/>
                </a:schemeClr>
              </a:solidFill>
            </a:endParaRPr>
          </a:p>
        </p:txBody>
      </p:sp>
      <p:sp>
        <p:nvSpPr>
          <p:cNvPr id="21" name="Прямоугольник 20"/>
          <p:cNvSpPr/>
          <p:nvPr/>
        </p:nvSpPr>
        <p:spPr>
          <a:xfrm>
            <a:off x="8891774" y="4780029"/>
            <a:ext cx="2714205" cy="584775"/>
          </a:xfrm>
          <a:prstGeom prst="rect">
            <a:avLst/>
          </a:prstGeom>
        </p:spPr>
        <p:txBody>
          <a:bodyPr wrap="none">
            <a:spAutoFit/>
          </a:bodyPr>
          <a:lstStyle/>
          <a:p>
            <a:r>
              <a:rPr lang="pl-PL" sz="3200" dirty="0">
                <a:solidFill>
                  <a:schemeClr val="accent5">
                    <a:lumMod val="75000"/>
                  </a:schemeClr>
                </a:solidFill>
              </a:rPr>
              <a:t>ScienceDirect</a:t>
            </a:r>
            <a:endParaRPr lang="uk-UA" sz="3200" dirty="0">
              <a:solidFill>
                <a:schemeClr val="accent5">
                  <a:lumMod val="75000"/>
                </a:schemeClr>
              </a:solidFill>
            </a:endParaRPr>
          </a:p>
        </p:txBody>
      </p:sp>
      <p:pic>
        <p:nvPicPr>
          <p:cNvPr id="22" name="Рисунок 21"/>
          <p:cNvPicPr>
            <a:picLocks noChangeAspect="1"/>
          </p:cNvPicPr>
          <p:nvPr/>
        </p:nvPicPr>
        <p:blipFill>
          <a:blip r:embed="rId2"/>
          <a:stretch>
            <a:fillRect/>
          </a:stretch>
        </p:blipFill>
        <p:spPr>
          <a:xfrm>
            <a:off x="4082364" y="2350439"/>
            <a:ext cx="1806461" cy="1751499"/>
          </a:xfrm>
          <a:prstGeom prst="rect">
            <a:avLst/>
          </a:prstGeom>
        </p:spPr>
      </p:pic>
      <p:sp>
        <p:nvSpPr>
          <p:cNvPr id="23" name="Rounded Rectangle 8">
            <a:extLst>
              <a:ext uri="{FF2B5EF4-FFF2-40B4-BE49-F238E27FC236}">
                <a16:creationId xmlns:a16="http://schemas.microsoft.com/office/drawing/2014/main" id="{70886F2D-334A-4302-A38E-732815DDF607}"/>
              </a:ext>
            </a:extLst>
          </p:cNvPr>
          <p:cNvSpPr/>
          <p:nvPr/>
        </p:nvSpPr>
        <p:spPr>
          <a:xfrm>
            <a:off x="7024453" y="4504063"/>
            <a:ext cx="525175" cy="604248"/>
          </a:xfrm>
          <a:custGeom>
            <a:avLst/>
            <a:gdLst/>
            <a:ahLst/>
            <a:cxnLst/>
            <a:rect l="l" t="t" r="r" b="b"/>
            <a:pathLst>
              <a:path w="3442170" h="3960441">
                <a:moveTo>
                  <a:pt x="658867" y="3240361"/>
                </a:moveTo>
                <a:lnTo>
                  <a:pt x="2539193" y="3240361"/>
                </a:lnTo>
                <a:cubicBezTo>
                  <a:pt x="2596541" y="3240361"/>
                  <a:pt x="2643030" y="3286850"/>
                  <a:pt x="2643030" y="3344198"/>
                </a:cubicBezTo>
                <a:lnTo>
                  <a:pt x="2643030" y="3352549"/>
                </a:lnTo>
                <a:cubicBezTo>
                  <a:pt x="2643030" y="3409897"/>
                  <a:pt x="2596541" y="3456386"/>
                  <a:pt x="2539193" y="3456386"/>
                </a:cubicBezTo>
                <a:lnTo>
                  <a:pt x="658867" y="3456386"/>
                </a:lnTo>
                <a:cubicBezTo>
                  <a:pt x="601519" y="3456386"/>
                  <a:pt x="555030" y="3409897"/>
                  <a:pt x="555030" y="3352549"/>
                </a:cubicBezTo>
                <a:lnTo>
                  <a:pt x="555030" y="3344198"/>
                </a:lnTo>
                <a:cubicBezTo>
                  <a:pt x="555030" y="3286850"/>
                  <a:pt x="601519" y="3240361"/>
                  <a:pt x="658867" y="3240361"/>
                </a:cubicBezTo>
                <a:close/>
                <a:moveTo>
                  <a:pt x="658867" y="2833796"/>
                </a:moveTo>
                <a:lnTo>
                  <a:pt x="2539193" y="2833796"/>
                </a:lnTo>
                <a:cubicBezTo>
                  <a:pt x="2596541" y="2833796"/>
                  <a:pt x="2643030" y="2880285"/>
                  <a:pt x="2643030" y="2937633"/>
                </a:cubicBezTo>
                <a:lnTo>
                  <a:pt x="2643030" y="2945984"/>
                </a:lnTo>
                <a:cubicBezTo>
                  <a:pt x="2643030" y="3003332"/>
                  <a:pt x="2596541" y="3049821"/>
                  <a:pt x="2539193" y="3049821"/>
                </a:cubicBezTo>
                <a:lnTo>
                  <a:pt x="658867" y="3049821"/>
                </a:lnTo>
                <a:cubicBezTo>
                  <a:pt x="601519" y="3049821"/>
                  <a:pt x="555030" y="3003332"/>
                  <a:pt x="555030" y="2945984"/>
                </a:cubicBezTo>
                <a:lnTo>
                  <a:pt x="555030" y="2937633"/>
                </a:lnTo>
                <a:cubicBezTo>
                  <a:pt x="555030" y="2880285"/>
                  <a:pt x="601519" y="2833796"/>
                  <a:pt x="658867" y="2833796"/>
                </a:cubicBezTo>
                <a:close/>
                <a:moveTo>
                  <a:pt x="658867" y="2427229"/>
                </a:moveTo>
                <a:lnTo>
                  <a:pt x="2539193" y="2427229"/>
                </a:lnTo>
                <a:cubicBezTo>
                  <a:pt x="2596541" y="2427229"/>
                  <a:pt x="2643030" y="2473718"/>
                  <a:pt x="2643030" y="2531066"/>
                </a:cubicBezTo>
                <a:lnTo>
                  <a:pt x="2643030" y="2539417"/>
                </a:lnTo>
                <a:cubicBezTo>
                  <a:pt x="2643030" y="2596765"/>
                  <a:pt x="2596541" y="2643254"/>
                  <a:pt x="2539193" y="2643254"/>
                </a:cubicBezTo>
                <a:lnTo>
                  <a:pt x="658867" y="2643254"/>
                </a:lnTo>
                <a:cubicBezTo>
                  <a:pt x="601519" y="2643254"/>
                  <a:pt x="555030" y="2596765"/>
                  <a:pt x="555030" y="2539417"/>
                </a:cubicBezTo>
                <a:lnTo>
                  <a:pt x="555030" y="2531066"/>
                </a:lnTo>
                <a:cubicBezTo>
                  <a:pt x="555030" y="2473718"/>
                  <a:pt x="601519" y="2427229"/>
                  <a:pt x="658867" y="2427229"/>
                </a:cubicBezTo>
                <a:close/>
                <a:moveTo>
                  <a:pt x="658867" y="2020662"/>
                </a:moveTo>
                <a:lnTo>
                  <a:pt x="2539193" y="2020662"/>
                </a:lnTo>
                <a:cubicBezTo>
                  <a:pt x="2596541" y="2020662"/>
                  <a:pt x="2643030" y="2067151"/>
                  <a:pt x="2643030" y="2124499"/>
                </a:cubicBezTo>
                <a:lnTo>
                  <a:pt x="2643030" y="2132850"/>
                </a:lnTo>
                <a:cubicBezTo>
                  <a:pt x="2643030" y="2190198"/>
                  <a:pt x="2596541" y="2236687"/>
                  <a:pt x="2539193" y="2236687"/>
                </a:cubicBezTo>
                <a:lnTo>
                  <a:pt x="658867" y="2236687"/>
                </a:lnTo>
                <a:cubicBezTo>
                  <a:pt x="601519" y="2236687"/>
                  <a:pt x="555030" y="2190198"/>
                  <a:pt x="555030" y="2132850"/>
                </a:cubicBezTo>
                <a:lnTo>
                  <a:pt x="555030" y="2124499"/>
                </a:lnTo>
                <a:cubicBezTo>
                  <a:pt x="555030" y="2067151"/>
                  <a:pt x="601519" y="2020662"/>
                  <a:pt x="658867" y="2020662"/>
                </a:cubicBezTo>
                <a:close/>
                <a:moveTo>
                  <a:pt x="658867" y="1614095"/>
                </a:moveTo>
                <a:lnTo>
                  <a:pt x="1891193" y="1614095"/>
                </a:lnTo>
                <a:cubicBezTo>
                  <a:pt x="1948541" y="1614095"/>
                  <a:pt x="1995030" y="1660584"/>
                  <a:pt x="1995030" y="1717932"/>
                </a:cubicBezTo>
                <a:lnTo>
                  <a:pt x="1995030" y="1726283"/>
                </a:lnTo>
                <a:cubicBezTo>
                  <a:pt x="1995030" y="1783631"/>
                  <a:pt x="1948541" y="1830120"/>
                  <a:pt x="1891193" y="1830120"/>
                </a:cubicBezTo>
                <a:lnTo>
                  <a:pt x="658867" y="1830120"/>
                </a:lnTo>
                <a:cubicBezTo>
                  <a:pt x="601519" y="1830120"/>
                  <a:pt x="555030" y="1783631"/>
                  <a:pt x="555030" y="1726283"/>
                </a:cubicBezTo>
                <a:lnTo>
                  <a:pt x="555030" y="1717932"/>
                </a:lnTo>
                <a:cubicBezTo>
                  <a:pt x="555030" y="1660584"/>
                  <a:pt x="601519" y="1614095"/>
                  <a:pt x="658867" y="1614095"/>
                </a:cubicBezTo>
                <a:close/>
                <a:moveTo>
                  <a:pt x="658867" y="1207528"/>
                </a:moveTo>
                <a:lnTo>
                  <a:pt x="1423193" y="1207528"/>
                </a:lnTo>
                <a:cubicBezTo>
                  <a:pt x="1480541" y="1207528"/>
                  <a:pt x="1527030" y="1254017"/>
                  <a:pt x="1527030" y="1311365"/>
                </a:cubicBezTo>
                <a:lnTo>
                  <a:pt x="1527030" y="1319716"/>
                </a:lnTo>
                <a:cubicBezTo>
                  <a:pt x="1527030" y="1377064"/>
                  <a:pt x="1480541" y="1423553"/>
                  <a:pt x="1423193" y="1423553"/>
                </a:cubicBezTo>
                <a:lnTo>
                  <a:pt x="658867" y="1423553"/>
                </a:lnTo>
                <a:cubicBezTo>
                  <a:pt x="601519" y="1423553"/>
                  <a:pt x="555030" y="1377064"/>
                  <a:pt x="555030" y="1319716"/>
                </a:cubicBezTo>
                <a:lnTo>
                  <a:pt x="555030" y="1311365"/>
                </a:lnTo>
                <a:cubicBezTo>
                  <a:pt x="555030" y="1254017"/>
                  <a:pt x="601519" y="1207528"/>
                  <a:pt x="658867" y="1207528"/>
                </a:cubicBezTo>
                <a:close/>
                <a:moveTo>
                  <a:pt x="2554664" y="1037849"/>
                </a:moveTo>
                <a:lnTo>
                  <a:pt x="2603884" y="1221540"/>
                </a:lnTo>
                <a:lnTo>
                  <a:pt x="2505443" y="1221541"/>
                </a:lnTo>
                <a:close/>
                <a:moveTo>
                  <a:pt x="2" y="1007696"/>
                </a:moveTo>
                <a:lnTo>
                  <a:pt x="2" y="1007697"/>
                </a:lnTo>
                <a:lnTo>
                  <a:pt x="3" y="1007696"/>
                </a:lnTo>
                <a:close/>
                <a:moveTo>
                  <a:pt x="2535559" y="782523"/>
                </a:moveTo>
                <a:cubicBezTo>
                  <a:pt x="2512072" y="785793"/>
                  <a:pt x="2491672" y="802716"/>
                  <a:pt x="2485149" y="827062"/>
                </a:cubicBezTo>
                <a:lnTo>
                  <a:pt x="2304257" y="1502155"/>
                </a:lnTo>
                <a:lnTo>
                  <a:pt x="2430252" y="1502155"/>
                </a:lnTo>
                <a:lnTo>
                  <a:pt x="2472833" y="1343242"/>
                </a:lnTo>
                <a:lnTo>
                  <a:pt x="2632558" y="1343243"/>
                </a:lnTo>
                <a:cubicBezTo>
                  <a:pt x="2633824" y="1343243"/>
                  <a:pt x="2635083" y="1343204"/>
                  <a:pt x="2636292" y="1342489"/>
                </a:cubicBezTo>
                <a:lnTo>
                  <a:pt x="2679075" y="1502155"/>
                </a:lnTo>
                <a:lnTo>
                  <a:pt x="2805068" y="1502155"/>
                </a:lnTo>
                <a:lnTo>
                  <a:pt x="2624179" y="827062"/>
                </a:lnTo>
                <a:cubicBezTo>
                  <a:pt x="2617655" y="802716"/>
                  <a:pt x="2597255" y="785793"/>
                  <a:pt x="2573768" y="782523"/>
                </a:cubicBezTo>
                <a:cubicBezTo>
                  <a:pt x="2567504" y="781650"/>
                  <a:pt x="2561019" y="781749"/>
                  <a:pt x="2554663" y="783720"/>
                </a:cubicBezTo>
                <a:close/>
                <a:moveTo>
                  <a:pt x="2950357" y="752352"/>
                </a:moveTo>
                <a:lnTo>
                  <a:pt x="2950357" y="894396"/>
                </a:lnTo>
                <a:lnTo>
                  <a:pt x="2808313" y="894396"/>
                </a:lnTo>
                <a:lnTo>
                  <a:pt x="2808313" y="1053088"/>
                </a:lnTo>
                <a:lnTo>
                  <a:pt x="2950357" y="1053088"/>
                </a:lnTo>
                <a:lnTo>
                  <a:pt x="2950357" y="1195132"/>
                </a:lnTo>
                <a:lnTo>
                  <a:pt x="3109049" y="1195132"/>
                </a:lnTo>
                <a:lnTo>
                  <a:pt x="3109049" y="1053088"/>
                </a:lnTo>
                <a:lnTo>
                  <a:pt x="3251093" y="1053088"/>
                </a:lnTo>
                <a:lnTo>
                  <a:pt x="3251093" y="894396"/>
                </a:lnTo>
                <a:lnTo>
                  <a:pt x="3109049" y="894396"/>
                </a:lnTo>
                <a:lnTo>
                  <a:pt x="3109049" y="752352"/>
                </a:lnTo>
                <a:close/>
                <a:moveTo>
                  <a:pt x="2706685" y="459647"/>
                </a:moveTo>
                <a:cubicBezTo>
                  <a:pt x="3112882" y="459647"/>
                  <a:pt x="3442170" y="788935"/>
                  <a:pt x="3442170" y="1195132"/>
                </a:cubicBezTo>
                <a:cubicBezTo>
                  <a:pt x="3442170" y="1601329"/>
                  <a:pt x="3112882" y="1930617"/>
                  <a:pt x="2706685" y="1930617"/>
                </a:cubicBezTo>
                <a:cubicBezTo>
                  <a:pt x="2300488" y="1930617"/>
                  <a:pt x="1971200" y="1601329"/>
                  <a:pt x="1971200" y="1195132"/>
                </a:cubicBezTo>
                <a:cubicBezTo>
                  <a:pt x="1971200" y="788935"/>
                  <a:pt x="2300488" y="459647"/>
                  <a:pt x="2706685" y="459647"/>
                </a:cubicBezTo>
                <a:close/>
                <a:moveTo>
                  <a:pt x="998319" y="0"/>
                </a:moveTo>
                <a:lnTo>
                  <a:pt x="998319" y="3"/>
                </a:lnTo>
                <a:lnTo>
                  <a:pt x="998321" y="1"/>
                </a:lnTo>
                <a:lnTo>
                  <a:pt x="2969887" y="1"/>
                </a:lnTo>
                <a:cubicBezTo>
                  <a:pt x="3079497" y="1"/>
                  <a:pt x="3168353" y="88857"/>
                  <a:pt x="3168353" y="198467"/>
                </a:cubicBezTo>
                <a:lnTo>
                  <a:pt x="3168353" y="493185"/>
                </a:lnTo>
                <a:cubicBezTo>
                  <a:pt x="3085099" y="439990"/>
                  <a:pt x="2990228" y="404581"/>
                  <a:pt x="2888890" y="388838"/>
                </a:cubicBezTo>
                <a:cubicBezTo>
                  <a:pt x="2871295" y="319942"/>
                  <a:pt x="2808233" y="270221"/>
                  <a:pt x="2733559" y="270221"/>
                </a:cubicBezTo>
                <a:lnTo>
                  <a:pt x="998319" y="270221"/>
                </a:lnTo>
                <a:lnTo>
                  <a:pt x="998319" y="809230"/>
                </a:lnTo>
                <a:cubicBezTo>
                  <a:pt x="998319" y="918840"/>
                  <a:pt x="909463" y="1007696"/>
                  <a:pt x="799853" y="1007696"/>
                </a:cubicBezTo>
                <a:lnTo>
                  <a:pt x="270177" y="1007696"/>
                </a:lnTo>
                <a:lnTo>
                  <a:pt x="270177" y="3525603"/>
                </a:lnTo>
                <a:cubicBezTo>
                  <a:pt x="270177" y="3616519"/>
                  <a:pt x="343879" y="3690221"/>
                  <a:pt x="434795" y="3690221"/>
                </a:cubicBezTo>
                <a:lnTo>
                  <a:pt x="2733559" y="3690221"/>
                </a:lnTo>
                <a:cubicBezTo>
                  <a:pt x="2824475" y="3690221"/>
                  <a:pt x="2898177" y="3616519"/>
                  <a:pt x="2898177" y="3525603"/>
                </a:cubicBezTo>
                <a:lnTo>
                  <a:pt x="2898177" y="1987149"/>
                </a:lnTo>
                <a:cubicBezTo>
                  <a:pt x="2996024" y="1970642"/>
                  <a:pt x="3087696" y="1935870"/>
                  <a:pt x="3168353" y="1884219"/>
                </a:cubicBezTo>
                <a:lnTo>
                  <a:pt x="3168353" y="3761975"/>
                </a:lnTo>
                <a:cubicBezTo>
                  <a:pt x="3168353" y="3871585"/>
                  <a:pt x="3079497" y="3960441"/>
                  <a:pt x="2969887" y="3960441"/>
                </a:cubicBezTo>
                <a:lnTo>
                  <a:pt x="198467" y="3960441"/>
                </a:lnTo>
                <a:cubicBezTo>
                  <a:pt x="88857" y="3960441"/>
                  <a:pt x="1" y="3871585"/>
                  <a:pt x="1" y="3761975"/>
                </a:cubicBezTo>
                <a:lnTo>
                  <a:pt x="1" y="1007696"/>
                </a:lnTo>
                <a:lnTo>
                  <a:pt x="0" y="1007696"/>
                </a:lnTo>
                <a:lnTo>
                  <a:pt x="1" y="1007695"/>
                </a:lnTo>
                <a:lnTo>
                  <a:pt x="1" y="198467"/>
                </a:lnTo>
                <a:cubicBezTo>
                  <a:pt x="1" y="88857"/>
                  <a:pt x="88857" y="1"/>
                  <a:pt x="198467" y="1"/>
                </a:cubicBezTo>
                <a:lnTo>
                  <a:pt x="198468" y="1"/>
                </a:lnTo>
                <a:cubicBezTo>
                  <a:pt x="88858" y="1"/>
                  <a:pt x="2" y="88857"/>
                  <a:pt x="2" y="198467"/>
                </a:cubicBezTo>
                <a:lnTo>
                  <a:pt x="2" y="100769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318365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p:txBody>
          <a:bodyPr/>
          <a:lstStyle/>
          <a:p>
            <a:r>
              <a:rPr lang="uk-UA" sz="2800" dirty="0" smtClean="0">
                <a:solidFill>
                  <a:schemeClr val="accent4">
                    <a:lumMod val="75000"/>
                  </a:schemeClr>
                </a:solidFill>
              </a:rPr>
              <a:t>Етапи доказової </a:t>
            </a:r>
            <a:r>
              <a:rPr lang="uk-UA" sz="2800" dirty="0">
                <a:solidFill>
                  <a:schemeClr val="accent4">
                    <a:lumMod val="75000"/>
                  </a:schemeClr>
                </a:solidFill>
              </a:rPr>
              <a:t>медицини </a:t>
            </a:r>
            <a:endParaRPr lang="en-US" sz="2800" dirty="0">
              <a:solidFill>
                <a:schemeClr val="accent4">
                  <a:lumMod val="75000"/>
                </a:schemeClr>
              </a:solidFill>
            </a:endParaRPr>
          </a:p>
        </p:txBody>
      </p:sp>
      <p:sp>
        <p:nvSpPr>
          <p:cNvPr id="4" name="사각형: 둥근 위쪽 모서리 34">
            <a:extLst>
              <a:ext uri="{FF2B5EF4-FFF2-40B4-BE49-F238E27FC236}">
                <a16:creationId xmlns:a16="http://schemas.microsoft.com/office/drawing/2014/main" id="{7EB414FE-9C61-4F44-BAC8-B46DF4D3DE4C}"/>
              </a:ext>
            </a:extLst>
          </p:cNvPr>
          <p:cNvSpPr/>
          <p:nvPr/>
        </p:nvSpPr>
        <p:spPr>
          <a:xfrm rot="16200000">
            <a:off x="2210295" y="2378981"/>
            <a:ext cx="874800" cy="19008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ight Arrow 6">
            <a:extLst>
              <a:ext uri="{FF2B5EF4-FFF2-40B4-BE49-F238E27FC236}">
                <a16:creationId xmlns:a16="http://schemas.microsoft.com/office/drawing/2014/main" id="{D4BE351C-C6A3-4679-BB85-1C041CAE0E79}"/>
              </a:ext>
            </a:extLst>
          </p:cNvPr>
          <p:cNvSpPr/>
          <p:nvPr/>
        </p:nvSpPr>
        <p:spPr>
          <a:xfrm>
            <a:off x="8335335" y="2455558"/>
            <a:ext cx="2240049" cy="1745697"/>
          </a:xfrm>
          <a:prstGeom prst="rightArrow">
            <a:avLst>
              <a:gd name="adj1" fmla="val 50000"/>
              <a:gd name="adj2" fmla="val 495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ectangle 7">
            <a:extLst>
              <a:ext uri="{FF2B5EF4-FFF2-40B4-BE49-F238E27FC236}">
                <a16:creationId xmlns:a16="http://schemas.microsoft.com/office/drawing/2014/main" id="{79DA5ACB-2571-42A0-9471-755382D11951}"/>
              </a:ext>
            </a:extLst>
          </p:cNvPr>
          <p:cNvSpPr/>
          <p:nvPr/>
        </p:nvSpPr>
        <p:spPr>
          <a:xfrm>
            <a:off x="6755800" y="2891982"/>
            <a:ext cx="1579534" cy="8728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Rectangle 9">
            <a:extLst>
              <a:ext uri="{FF2B5EF4-FFF2-40B4-BE49-F238E27FC236}">
                <a16:creationId xmlns:a16="http://schemas.microsoft.com/office/drawing/2014/main" id="{53EF6EB3-0F48-40D9-A803-13C454138954}"/>
              </a:ext>
            </a:extLst>
          </p:cNvPr>
          <p:cNvSpPr/>
          <p:nvPr/>
        </p:nvSpPr>
        <p:spPr>
          <a:xfrm>
            <a:off x="5176266" y="2891982"/>
            <a:ext cx="1579534" cy="8728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Rectangle 11">
            <a:extLst>
              <a:ext uri="{FF2B5EF4-FFF2-40B4-BE49-F238E27FC236}">
                <a16:creationId xmlns:a16="http://schemas.microsoft.com/office/drawing/2014/main" id="{0EFB238F-FAAF-411C-9783-DC9A641E81BA}"/>
              </a:ext>
            </a:extLst>
          </p:cNvPr>
          <p:cNvSpPr/>
          <p:nvPr/>
        </p:nvSpPr>
        <p:spPr>
          <a:xfrm>
            <a:off x="3596732" y="2891982"/>
            <a:ext cx="1579534" cy="8728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직사각형 113">
            <a:extLst>
              <a:ext uri="{FF2B5EF4-FFF2-40B4-BE49-F238E27FC236}">
                <a16:creationId xmlns:a16="http://schemas.microsoft.com/office/drawing/2014/main" id="{2B27D56F-BF5F-43EB-90EB-66EF1DBB5F2F}"/>
              </a:ext>
            </a:extLst>
          </p:cNvPr>
          <p:cNvSpPr>
            <a:spLocks noChangeArrowheads="1"/>
          </p:cNvSpPr>
          <p:nvPr/>
        </p:nvSpPr>
        <p:spPr bwMode="auto">
          <a:xfrm>
            <a:off x="5251363" y="3082179"/>
            <a:ext cx="1429341" cy="52322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800" b="1" dirty="0">
                <a:solidFill>
                  <a:schemeClr val="bg1"/>
                </a:solidFill>
                <a:cs typeface="Arial" charset="0"/>
              </a:rPr>
              <a:t>3th</a:t>
            </a:r>
            <a:endParaRPr lang="ko-KR" altLang="en-US" sz="2800" dirty="0">
              <a:solidFill>
                <a:schemeClr val="bg1"/>
              </a:solidFill>
            </a:endParaRPr>
          </a:p>
        </p:txBody>
      </p:sp>
      <p:sp>
        <p:nvSpPr>
          <p:cNvPr id="16" name="직사각형 113">
            <a:extLst>
              <a:ext uri="{FF2B5EF4-FFF2-40B4-BE49-F238E27FC236}">
                <a16:creationId xmlns:a16="http://schemas.microsoft.com/office/drawing/2014/main" id="{3BF22086-867B-4FC4-A5E1-FDA46392E317}"/>
              </a:ext>
            </a:extLst>
          </p:cNvPr>
          <p:cNvSpPr>
            <a:spLocks noChangeArrowheads="1"/>
          </p:cNvSpPr>
          <p:nvPr/>
        </p:nvSpPr>
        <p:spPr bwMode="auto">
          <a:xfrm>
            <a:off x="8447256" y="3082179"/>
            <a:ext cx="1429341" cy="52322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800" b="1" dirty="0">
                <a:solidFill>
                  <a:schemeClr val="bg1"/>
                </a:solidFill>
                <a:cs typeface="Arial" charset="0"/>
              </a:rPr>
              <a:t>5th</a:t>
            </a:r>
            <a:endParaRPr lang="ko-KR" altLang="en-US" sz="2800" dirty="0">
              <a:solidFill>
                <a:schemeClr val="bg1"/>
              </a:solidFill>
            </a:endParaRPr>
          </a:p>
        </p:txBody>
      </p:sp>
      <p:sp>
        <p:nvSpPr>
          <p:cNvPr id="18" name="직사각형 113">
            <a:extLst>
              <a:ext uri="{FF2B5EF4-FFF2-40B4-BE49-F238E27FC236}">
                <a16:creationId xmlns:a16="http://schemas.microsoft.com/office/drawing/2014/main" id="{AA0578FC-72FE-41C3-87B7-FF78CB4089AB}"/>
              </a:ext>
            </a:extLst>
          </p:cNvPr>
          <p:cNvSpPr>
            <a:spLocks noChangeArrowheads="1"/>
          </p:cNvSpPr>
          <p:nvPr/>
        </p:nvSpPr>
        <p:spPr bwMode="auto">
          <a:xfrm>
            <a:off x="6830897" y="3082179"/>
            <a:ext cx="1429341" cy="52322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800" b="1" dirty="0">
                <a:solidFill>
                  <a:schemeClr val="bg1"/>
                </a:solidFill>
                <a:cs typeface="Arial" charset="0"/>
              </a:rPr>
              <a:t>4th</a:t>
            </a:r>
            <a:endParaRPr lang="ko-KR" altLang="en-US" sz="2800" dirty="0">
              <a:solidFill>
                <a:schemeClr val="bg1"/>
              </a:solidFill>
            </a:endParaRPr>
          </a:p>
        </p:txBody>
      </p:sp>
      <p:sp>
        <p:nvSpPr>
          <p:cNvPr id="20" name="직사각형 113">
            <a:extLst>
              <a:ext uri="{FF2B5EF4-FFF2-40B4-BE49-F238E27FC236}">
                <a16:creationId xmlns:a16="http://schemas.microsoft.com/office/drawing/2014/main" id="{54A453D1-F724-4922-AC5D-201BB1986217}"/>
              </a:ext>
            </a:extLst>
          </p:cNvPr>
          <p:cNvSpPr>
            <a:spLocks noChangeArrowheads="1"/>
          </p:cNvSpPr>
          <p:nvPr/>
        </p:nvSpPr>
        <p:spPr bwMode="auto">
          <a:xfrm>
            <a:off x="3671829" y="3082179"/>
            <a:ext cx="1429341" cy="52322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800" b="1" dirty="0">
                <a:solidFill>
                  <a:schemeClr val="bg1"/>
                </a:solidFill>
                <a:cs typeface="Arial" charset="0"/>
              </a:rPr>
              <a:t>2th</a:t>
            </a:r>
            <a:endParaRPr lang="ko-KR" altLang="en-US" sz="2800" dirty="0">
              <a:solidFill>
                <a:schemeClr val="bg1"/>
              </a:solidFill>
            </a:endParaRPr>
          </a:p>
        </p:txBody>
      </p:sp>
      <p:sp>
        <p:nvSpPr>
          <p:cNvPr id="22" name="직사각형 113">
            <a:extLst>
              <a:ext uri="{FF2B5EF4-FFF2-40B4-BE49-F238E27FC236}">
                <a16:creationId xmlns:a16="http://schemas.microsoft.com/office/drawing/2014/main" id="{1EB5A88A-97D0-4386-976A-3D6E33057BCE}"/>
              </a:ext>
            </a:extLst>
          </p:cNvPr>
          <p:cNvSpPr>
            <a:spLocks noChangeArrowheads="1"/>
          </p:cNvSpPr>
          <p:nvPr/>
        </p:nvSpPr>
        <p:spPr bwMode="auto">
          <a:xfrm>
            <a:off x="2071501" y="3082179"/>
            <a:ext cx="1429341" cy="52322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800" b="1" dirty="0">
                <a:solidFill>
                  <a:schemeClr val="bg1"/>
                </a:solidFill>
                <a:cs typeface="Arial" charset="0"/>
              </a:rPr>
              <a:t>1th</a:t>
            </a:r>
            <a:endParaRPr lang="ko-KR" altLang="en-US" sz="2800" dirty="0">
              <a:solidFill>
                <a:schemeClr val="bg1"/>
              </a:solidFill>
            </a:endParaRPr>
          </a:p>
        </p:txBody>
      </p:sp>
      <p:sp>
        <p:nvSpPr>
          <p:cNvPr id="24" name="Rectangle 9">
            <a:extLst>
              <a:ext uri="{FF2B5EF4-FFF2-40B4-BE49-F238E27FC236}">
                <a16:creationId xmlns:a16="http://schemas.microsoft.com/office/drawing/2014/main" id="{AA038CAA-5099-49CE-8DB7-2E8B10F75154}"/>
              </a:ext>
            </a:extLst>
          </p:cNvPr>
          <p:cNvSpPr/>
          <p:nvPr/>
        </p:nvSpPr>
        <p:spPr>
          <a:xfrm>
            <a:off x="2444867" y="2131013"/>
            <a:ext cx="512139" cy="47940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30" name="Group 29">
            <a:extLst>
              <a:ext uri="{FF2B5EF4-FFF2-40B4-BE49-F238E27FC236}">
                <a16:creationId xmlns:a16="http://schemas.microsoft.com/office/drawing/2014/main" id="{D9C0DE87-4A54-4881-B95D-3C18A8D0751F}"/>
              </a:ext>
            </a:extLst>
          </p:cNvPr>
          <p:cNvGrpSpPr/>
          <p:nvPr/>
        </p:nvGrpSpPr>
        <p:grpSpPr>
          <a:xfrm>
            <a:off x="3970277" y="1993534"/>
            <a:ext cx="832443" cy="661394"/>
            <a:chOff x="4002843" y="1987306"/>
            <a:chExt cx="832443" cy="661394"/>
          </a:xfrm>
        </p:grpSpPr>
        <p:sp>
          <p:nvSpPr>
            <p:cNvPr id="26" name="Rectangle 18">
              <a:extLst>
                <a:ext uri="{FF2B5EF4-FFF2-40B4-BE49-F238E27FC236}">
                  <a16:creationId xmlns:a16="http://schemas.microsoft.com/office/drawing/2014/main" id="{B268D1EE-3F38-44CA-A294-BDDDF62446A6}"/>
                </a:ext>
              </a:extLst>
            </p:cNvPr>
            <p:cNvSpPr/>
            <p:nvPr/>
          </p:nvSpPr>
          <p:spPr>
            <a:xfrm>
              <a:off x="4002843" y="1987306"/>
              <a:ext cx="832443" cy="661394"/>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9" name="Freeform: Shape 28">
              <a:extLst>
                <a:ext uri="{FF2B5EF4-FFF2-40B4-BE49-F238E27FC236}">
                  <a16:creationId xmlns:a16="http://schemas.microsoft.com/office/drawing/2014/main" id="{956D5450-40E2-487C-83E4-7179253A39C9}"/>
                </a:ext>
              </a:extLst>
            </p:cNvPr>
            <p:cNvSpPr>
              <a:spLocks noChangeArrowheads="1"/>
            </p:cNvSpPr>
            <p:nvPr/>
          </p:nvSpPr>
          <p:spPr bwMode="auto">
            <a:xfrm>
              <a:off x="4116776" y="2182747"/>
              <a:ext cx="589749" cy="110877"/>
            </a:xfrm>
            <a:custGeom>
              <a:avLst/>
              <a:gdLst/>
              <a:ahLst/>
              <a:cxnLst/>
              <a:rect l="l" t="t" r="r" b="b"/>
              <a:pathLst>
                <a:path w="589749" h="110877">
                  <a:moveTo>
                    <a:pt x="553417" y="44276"/>
                  </a:moveTo>
                  <a:cubicBezTo>
                    <a:pt x="548853" y="44276"/>
                    <a:pt x="545083" y="45938"/>
                    <a:pt x="542106" y="49262"/>
                  </a:cubicBezTo>
                  <a:cubicBezTo>
                    <a:pt x="539130" y="52586"/>
                    <a:pt x="537666" y="57101"/>
                    <a:pt x="537716" y="62806"/>
                  </a:cubicBezTo>
                  <a:lnTo>
                    <a:pt x="568970" y="62806"/>
                  </a:lnTo>
                  <a:cubicBezTo>
                    <a:pt x="568821" y="56753"/>
                    <a:pt x="567258" y="52152"/>
                    <a:pt x="564282" y="49002"/>
                  </a:cubicBezTo>
                  <a:cubicBezTo>
                    <a:pt x="561305" y="45852"/>
                    <a:pt x="557684" y="44276"/>
                    <a:pt x="553417" y="44276"/>
                  </a:cubicBezTo>
                  <a:close/>
                  <a:moveTo>
                    <a:pt x="124792" y="44276"/>
                  </a:moveTo>
                  <a:cubicBezTo>
                    <a:pt x="120228" y="44276"/>
                    <a:pt x="116458" y="45938"/>
                    <a:pt x="113481" y="49262"/>
                  </a:cubicBezTo>
                  <a:cubicBezTo>
                    <a:pt x="110505" y="52586"/>
                    <a:pt x="109041" y="57101"/>
                    <a:pt x="109091" y="62806"/>
                  </a:cubicBezTo>
                  <a:lnTo>
                    <a:pt x="140345" y="62806"/>
                  </a:lnTo>
                  <a:cubicBezTo>
                    <a:pt x="140196" y="56753"/>
                    <a:pt x="138633" y="52152"/>
                    <a:pt x="135657" y="49002"/>
                  </a:cubicBezTo>
                  <a:cubicBezTo>
                    <a:pt x="132680" y="45852"/>
                    <a:pt x="129059" y="44276"/>
                    <a:pt x="124792" y="44276"/>
                  </a:cubicBezTo>
                  <a:close/>
                  <a:moveTo>
                    <a:pt x="445815" y="30063"/>
                  </a:moveTo>
                  <a:lnTo>
                    <a:pt x="466725" y="30063"/>
                  </a:lnTo>
                  <a:lnTo>
                    <a:pt x="466725" y="109091"/>
                  </a:lnTo>
                  <a:lnTo>
                    <a:pt x="445815" y="109091"/>
                  </a:lnTo>
                  <a:close/>
                  <a:moveTo>
                    <a:pt x="170259" y="30063"/>
                  </a:moveTo>
                  <a:lnTo>
                    <a:pt x="195783" y="30063"/>
                  </a:lnTo>
                  <a:lnTo>
                    <a:pt x="209773" y="51792"/>
                  </a:lnTo>
                  <a:lnTo>
                    <a:pt x="224507" y="30063"/>
                  </a:lnTo>
                  <a:lnTo>
                    <a:pt x="249064" y="30063"/>
                  </a:lnTo>
                  <a:lnTo>
                    <a:pt x="222275" y="67494"/>
                  </a:lnTo>
                  <a:lnTo>
                    <a:pt x="251519" y="109091"/>
                  </a:lnTo>
                  <a:lnTo>
                    <a:pt x="225847" y="109091"/>
                  </a:lnTo>
                  <a:lnTo>
                    <a:pt x="209773" y="84609"/>
                  </a:lnTo>
                  <a:lnTo>
                    <a:pt x="193551" y="109091"/>
                  </a:lnTo>
                  <a:lnTo>
                    <a:pt x="169069" y="109091"/>
                  </a:lnTo>
                  <a:lnTo>
                    <a:pt x="197569" y="68387"/>
                  </a:lnTo>
                  <a:close/>
                  <a:moveTo>
                    <a:pt x="552152" y="28277"/>
                  </a:moveTo>
                  <a:cubicBezTo>
                    <a:pt x="563910" y="28277"/>
                    <a:pt x="573187" y="32159"/>
                    <a:pt x="579983" y="39923"/>
                  </a:cubicBezTo>
                  <a:cubicBezTo>
                    <a:pt x="586780" y="47687"/>
                    <a:pt x="590029" y="59581"/>
                    <a:pt x="589731" y="75605"/>
                  </a:cubicBezTo>
                  <a:lnTo>
                    <a:pt x="537344" y="75605"/>
                  </a:lnTo>
                  <a:cubicBezTo>
                    <a:pt x="537493" y="81806"/>
                    <a:pt x="539179" y="86630"/>
                    <a:pt x="542404" y="90078"/>
                  </a:cubicBezTo>
                  <a:cubicBezTo>
                    <a:pt x="545629" y="93526"/>
                    <a:pt x="549647" y="95250"/>
                    <a:pt x="554459" y="95250"/>
                  </a:cubicBezTo>
                  <a:cubicBezTo>
                    <a:pt x="557733" y="95250"/>
                    <a:pt x="560487" y="94357"/>
                    <a:pt x="562719" y="92571"/>
                  </a:cubicBezTo>
                  <a:cubicBezTo>
                    <a:pt x="564952" y="90785"/>
                    <a:pt x="566638" y="87908"/>
                    <a:pt x="567779" y="83939"/>
                  </a:cubicBezTo>
                  <a:lnTo>
                    <a:pt x="588615" y="87437"/>
                  </a:lnTo>
                  <a:cubicBezTo>
                    <a:pt x="585936" y="95076"/>
                    <a:pt x="581707" y="100893"/>
                    <a:pt x="575928" y="104887"/>
                  </a:cubicBezTo>
                  <a:cubicBezTo>
                    <a:pt x="570148" y="108880"/>
                    <a:pt x="562917" y="110877"/>
                    <a:pt x="554236" y="110877"/>
                  </a:cubicBezTo>
                  <a:cubicBezTo>
                    <a:pt x="540494" y="110877"/>
                    <a:pt x="530324" y="106387"/>
                    <a:pt x="523726" y="97408"/>
                  </a:cubicBezTo>
                  <a:cubicBezTo>
                    <a:pt x="518517" y="90215"/>
                    <a:pt x="515913" y="81136"/>
                    <a:pt x="515913" y="70173"/>
                  </a:cubicBezTo>
                  <a:cubicBezTo>
                    <a:pt x="515913" y="57076"/>
                    <a:pt x="519336" y="46819"/>
                    <a:pt x="526182" y="39402"/>
                  </a:cubicBezTo>
                  <a:cubicBezTo>
                    <a:pt x="533028" y="31986"/>
                    <a:pt x="541685" y="28277"/>
                    <a:pt x="552152" y="28277"/>
                  </a:cubicBezTo>
                  <a:close/>
                  <a:moveTo>
                    <a:pt x="123527" y="28277"/>
                  </a:moveTo>
                  <a:cubicBezTo>
                    <a:pt x="135285" y="28277"/>
                    <a:pt x="144562" y="32159"/>
                    <a:pt x="151358" y="39923"/>
                  </a:cubicBezTo>
                  <a:cubicBezTo>
                    <a:pt x="158155" y="47687"/>
                    <a:pt x="161404" y="59581"/>
                    <a:pt x="161106" y="75605"/>
                  </a:cubicBezTo>
                  <a:lnTo>
                    <a:pt x="108719" y="75605"/>
                  </a:lnTo>
                  <a:cubicBezTo>
                    <a:pt x="108868" y="81806"/>
                    <a:pt x="110554" y="86630"/>
                    <a:pt x="113779" y="90078"/>
                  </a:cubicBezTo>
                  <a:cubicBezTo>
                    <a:pt x="117004" y="93526"/>
                    <a:pt x="121022" y="95250"/>
                    <a:pt x="125834" y="95250"/>
                  </a:cubicBezTo>
                  <a:cubicBezTo>
                    <a:pt x="129108" y="95250"/>
                    <a:pt x="131862" y="94357"/>
                    <a:pt x="134094" y="92571"/>
                  </a:cubicBezTo>
                  <a:cubicBezTo>
                    <a:pt x="136327" y="90785"/>
                    <a:pt x="138013" y="87908"/>
                    <a:pt x="139154" y="83939"/>
                  </a:cubicBezTo>
                  <a:lnTo>
                    <a:pt x="159990" y="87437"/>
                  </a:lnTo>
                  <a:cubicBezTo>
                    <a:pt x="157311" y="95076"/>
                    <a:pt x="153082" y="100893"/>
                    <a:pt x="147303" y="104887"/>
                  </a:cubicBezTo>
                  <a:cubicBezTo>
                    <a:pt x="141523" y="108880"/>
                    <a:pt x="134293" y="110877"/>
                    <a:pt x="125611" y="110877"/>
                  </a:cubicBezTo>
                  <a:cubicBezTo>
                    <a:pt x="111869" y="110877"/>
                    <a:pt x="101699" y="106387"/>
                    <a:pt x="95101" y="97408"/>
                  </a:cubicBezTo>
                  <a:cubicBezTo>
                    <a:pt x="89892" y="90215"/>
                    <a:pt x="87288" y="81136"/>
                    <a:pt x="87288" y="70173"/>
                  </a:cubicBezTo>
                  <a:cubicBezTo>
                    <a:pt x="87288" y="57076"/>
                    <a:pt x="90711" y="46819"/>
                    <a:pt x="97557" y="39402"/>
                  </a:cubicBezTo>
                  <a:cubicBezTo>
                    <a:pt x="104403" y="31986"/>
                    <a:pt x="113060" y="28277"/>
                    <a:pt x="123527" y="28277"/>
                  </a:cubicBezTo>
                  <a:close/>
                  <a:moveTo>
                    <a:pt x="286792" y="2158"/>
                  </a:moveTo>
                  <a:lnTo>
                    <a:pt x="286792" y="30063"/>
                  </a:lnTo>
                  <a:lnTo>
                    <a:pt x="301079" y="30063"/>
                  </a:lnTo>
                  <a:lnTo>
                    <a:pt x="301079" y="46732"/>
                  </a:lnTo>
                  <a:lnTo>
                    <a:pt x="286792" y="46732"/>
                  </a:lnTo>
                  <a:lnTo>
                    <a:pt x="286792" y="78581"/>
                  </a:lnTo>
                  <a:cubicBezTo>
                    <a:pt x="286792" y="85031"/>
                    <a:pt x="286928" y="88788"/>
                    <a:pt x="287201" y="89855"/>
                  </a:cubicBezTo>
                  <a:cubicBezTo>
                    <a:pt x="287474" y="90922"/>
                    <a:pt x="288094" y="91802"/>
                    <a:pt x="289061" y="92497"/>
                  </a:cubicBezTo>
                  <a:cubicBezTo>
                    <a:pt x="290029" y="93191"/>
                    <a:pt x="291207" y="93539"/>
                    <a:pt x="292596" y="93539"/>
                  </a:cubicBezTo>
                  <a:cubicBezTo>
                    <a:pt x="294531" y="93539"/>
                    <a:pt x="297334" y="92869"/>
                    <a:pt x="301005" y="91529"/>
                  </a:cubicBezTo>
                  <a:lnTo>
                    <a:pt x="302791" y="107752"/>
                  </a:lnTo>
                  <a:cubicBezTo>
                    <a:pt x="297929" y="109835"/>
                    <a:pt x="292422" y="110877"/>
                    <a:pt x="286271" y="110877"/>
                  </a:cubicBezTo>
                  <a:cubicBezTo>
                    <a:pt x="282501" y="110877"/>
                    <a:pt x="279102" y="110245"/>
                    <a:pt x="276076" y="108980"/>
                  </a:cubicBezTo>
                  <a:cubicBezTo>
                    <a:pt x="273050" y="107714"/>
                    <a:pt x="270830" y="106077"/>
                    <a:pt x="269416" y="104068"/>
                  </a:cubicBezTo>
                  <a:cubicBezTo>
                    <a:pt x="268002" y="102059"/>
                    <a:pt x="267022" y="99343"/>
                    <a:pt x="266477" y="95920"/>
                  </a:cubicBezTo>
                  <a:cubicBezTo>
                    <a:pt x="266030" y="93489"/>
                    <a:pt x="265807" y="88578"/>
                    <a:pt x="265807" y="81186"/>
                  </a:cubicBezTo>
                  <a:lnTo>
                    <a:pt x="265807" y="46732"/>
                  </a:lnTo>
                  <a:lnTo>
                    <a:pt x="256208" y="46732"/>
                  </a:lnTo>
                  <a:lnTo>
                    <a:pt x="256208" y="30063"/>
                  </a:lnTo>
                  <a:lnTo>
                    <a:pt x="265807" y="30063"/>
                  </a:lnTo>
                  <a:lnTo>
                    <a:pt x="265807" y="14362"/>
                  </a:lnTo>
                  <a:close/>
                  <a:moveTo>
                    <a:pt x="483915" y="0"/>
                  </a:moveTo>
                  <a:lnTo>
                    <a:pt x="504825" y="0"/>
                  </a:lnTo>
                  <a:lnTo>
                    <a:pt x="504825" y="109091"/>
                  </a:lnTo>
                  <a:lnTo>
                    <a:pt x="483915" y="109091"/>
                  </a:lnTo>
                  <a:close/>
                  <a:moveTo>
                    <a:pt x="445815" y="0"/>
                  </a:moveTo>
                  <a:lnTo>
                    <a:pt x="466725" y="0"/>
                  </a:lnTo>
                  <a:lnTo>
                    <a:pt x="466725" y="19348"/>
                  </a:lnTo>
                  <a:lnTo>
                    <a:pt x="445815" y="19348"/>
                  </a:lnTo>
                  <a:close/>
                  <a:moveTo>
                    <a:pt x="350862" y="0"/>
                  </a:moveTo>
                  <a:lnTo>
                    <a:pt x="425648" y="0"/>
                  </a:lnTo>
                  <a:lnTo>
                    <a:pt x="425648" y="18455"/>
                  </a:lnTo>
                  <a:lnTo>
                    <a:pt x="372889" y="18455"/>
                  </a:lnTo>
                  <a:lnTo>
                    <a:pt x="372889" y="44276"/>
                  </a:lnTo>
                  <a:lnTo>
                    <a:pt x="418430" y="44276"/>
                  </a:lnTo>
                  <a:lnTo>
                    <a:pt x="418430" y="62731"/>
                  </a:lnTo>
                  <a:lnTo>
                    <a:pt x="372889" y="62731"/>
                  </a:lnTo>
                  <a:lnTo>
                    <a:pt x="372889" y="109091"/>
                  </a:lnTo>
                  <a:lnTo>
                    <a:pt x="350862" y="109091"/>
                  </a:lnTo>
                  <a:close/>
                  <a:moveTo>
                    <a:pt x="0" y="0"/>
                  </a:moveTo>
                  <a:lnTo>
                    <a:pt x="86692" y="0"/>
                  </a:lnTo>
                  <a:lnTo>
                    <a:pt x="86692" y="18455"/>
                  </a:lnTo>
                  <a:lnTo>
                    <a:pt x="54397" y="18455"/>
                  </a:lnTo>
                  <a:lnTo>
                    <a:pt x="54397" y="109091"/>
                  </a:lnTo>
                  <a:lnTo>
                    <a:pt x="32370" y="109091"/>
                  </a:lnTo>
                  <a:lnTo>
                    <a:pt x="32370" y="18455"/>
                  </a:lnTo>
                  <a:lnTo>
                    <a:pt x="0" y="18455"/>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ko-KR" altLang="en-US" sz="1200" dirty="0">
                <a:solidFill>
                  <a:schemeClr val="accent2"/>
                </a:solidFill>
              </a:endParaRPr>
            </a:p>
          </p:txBody>
        </p:sp>
      </p:grpSp>
      <p:grpSp>
        <p:nvGrpSpPr>
          <p:cNvPr id="46" name="Group 45">
            <a:extLst>
              <a:ext uri="{FF2B5EF4-FFF2-40B4-BE49-F238E27FC236}">
                <a16:creationId xmlns:a16="http://schemas.microsoft.com/office/drawing/2014/main" id="{60E59C55-B353-40CD-93A9-4AB03FF87596}"/>
              </a:ext>
            </a:extLst>
          </p:cNvPr>
          <p:cNvGrpSpPr/>
          <p:nvPr/>
        </p:nvGrpSpPr>
        <p:grpSpPr>
          <a:xfrm>
            <a:off x="5683857" y="1993534"/>
            <a:ext cx="596412" cy="710732"/>
            <a:chOff x="5683857" y="1993534"/>
            <a:chExt cx="596412" cy="710732"/>
          </a:xfrm>
        </p:grpSpPr>
        <p:sp>
          <p:nvSpPr>
            <p:cNvPr id="43" name="Rounded Rectangle 12">
              <a:extLst>
                <a:ext uri="{FF2B5EF4-FFF2-40B4-BE49-F238E27FC236}">
                  <a16:creationId xmlns:a16="http://schemas.microsoft.com/office/drawing/2014/main" id="{983FAB98-7DEB-4862-9194-DF8325D40838}"/>
                </a:ext>
              </a:extLst>
            </p:cNvPr>
            <p:cNvSpPr>
              <a:spLocks noChangeAspect="1"/>
            </p:cNvSpPr>
            <p:nvPr/>
          </p:nvSpPr>
          <p:spPr>
            <a:xfrm>
              <a:off x="5683857" y="1993534"/>
              <a:ext cx="596412" cy="710732"/>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5" name="Frame 1">
              <a:extLst>
                <a:ext uri="{FF2B5EF4-FFF2-40B4-BE49-F238E27FC236}">
                  <a16:creationId xmlns:a16="http://schemas.microsoft.com/office/drawing/2014/main" id="{C3EBE64B-E1D3-456D-AD7B-590318E33D43}"/>
                </a:ext>
              </a:extLst>
            </p:cNvPr>
            <p:cNvSpPr>
              <a:spLocks noChangeAspect="1"/>
            </p:cNvSpPr>
            <p:nvPr/>
          </p:nvSpPr>
          <p:spPr>
            <a:xfrm>
              <a:off x="5820945" y="2188975"/>
              <a:ext cx="301638" cy="301638"/>
            </a:xfrm>
            <a:custGeom>
              <a:avLst/>
              <a:gdLst/>
              <a:ahLst/>
              <a:cxnLst/>
              <a:rect l="l" t="t" r="r" b="b"/>
              <a:pathLst>
                <a:path w="3960000" h="3960000">
                  <a:moveTo>
                    <a:pt x="0" y="2700080"/>
                  </a:moveTo>
                  <a:lnTo>
                    <a:pt x="569408" y="2700080"/>
                  </a:lnTo>
                  <a:lnTo>
                    <a:pt x="569408" y="3390592"/>
                  </a:lnTo>
                  <a:lnTo>
                    <a:pt x="3390592" y="3390592"/>
                  </a:lnTo>
                  <a:lnTo>
                    <a:pt x="3390592" y="2700080"/>
                  </a:lnTo>
                  <a:lnTo>
                    <a:pt x="3960000" y="2700080"/>
                  </a:lnTo>
                  <a:lnTo>
                    <a:pt x="3960000" y="3960000"/>
                  </a:lnTo>
                  <a:lnTo>
                    <a:pt x="0" y="3960000"/>
                  </a:lnTo>
                  <a:close/>
                  <a:moveTo>
                    <a:pt x="1530791" y="0"/>
                  </a:moveTo>
                  <a:lnTo>
                    <a:pt x="2429209" y="0"/>
                  </a:lnTo>
                  <a:lnTo>
                    <a:pt x="2429209" y="2108456"/>
                  </a:lnTo>
                  <a:lnTo>
                    <a:pt x="2772088" y="2108456"/>
                  </a:lnTo>
                  <a:lnTo>
                    <a:pt x="1980000" y="3198242"/>
                  </a:lnTo>
                  <a:lnTo>
                    <a:pt x="1187912" y="2108456"/>
                  </a:lnTo>
                  <a:lnTo>
                    <a:pt x="1530791" y="2108456"/>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sp>
        <p:nvSpPr>
          <p:cNvPr id="48" name="Rounded Rectangle 12">
            <a:extLst>
              <a:ext uri="{FF2B5EF4-FFF2-40B4-BE49-F238E27FC236}">
                <a16:creationId xmlns:a16="http://schemas.microsoft.com/office/drawing/2014/main" id="{4DDED426-4F1D-42D8-8124-35A2BD5E34F7}"/>
              </a:ext>
            </a:extLst>
          </p:cNvPr>
          <p:cNvSpPr>
            <a:spLocks noChangeAspect="1"/>
          </p:cNvSpPr>
          <p:nvPr/>
        </p:nvSpPr>
        <p:spPr>
          <a:xfrm>
            <a:off x="7233167" y="1978102"/>
            <a:ext cx="596412" cy="710732"/>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50" name="Down Arrow 1">
            <a:extLst>
              <a:ext uri="{FF2B5EF4-FFF2-40B4-BE49-F238E27FC236}">
                <a16:creationId xmlns:a16="http://schemas.microsoft.com/office/drawing/2014/main" id="{35525A38-D47C-4844-9EF9-8A2899F149E8}"/>
              </a:ext>
            </a:extLst>
          </p:cNvPr>
          <p:cNvSpPr>
            <a:spLocks noChangeAspect="1"/>
          </p:cNvSpPr>
          <p:nvPr/>
        </p:nvSpPr>
        <p:spPr>
          <a:xfrm rot="10800000" flipH="1">
            <a:off x="7289485" y="2131013"/>
            <a:ext cx="323117" cy="362860"/>
          </a:xfrm>
          <a:custGeom>
            <a:avLst/>
            <a:gdLst/>
            <a:ahLst/>
            <a:cxnLst/>
            <a:rect l="l" t="t" r="r" b="b"/>
            <a:pathLst>
              <a:path w="3496146" h="3926159">
                <a:moveTo>
                  <a:pt x="1476067" y="1782198"/>
                </a:moveTo>
                <a:lnTo>
                  <a:pt x="2085005" y="1782198"/>
                </a:lnTo>
                <a:lnTo>
                  <a:pt x="2085005" y="560436"/>
                </a:lnTo>
                <a:lnTo>
                  <a:pt x="2389473" y="560436"/>
                </a:lnTo>
                <a:lnTo>
                  <a:pt x="1780536" y="0"/>
                </a:lnTo>
                <a:lnTo>
                  <a:pt x="1171598" y="560436"/>
                </a:lnTo>
                <a:lnTo>
                  <a:pt x="1476067" y="560436"/>
                </a:lnTo>
                <a:close/>
                <a:moveTo>
                  <a:pt x="2794909" y="2376264"/>
                </a:moveTo>
                <a:lnTo>
                  <a:pt x="3403846" y="1815828"/>
                </a:lnTo>
                <a:lnTo>
                  <a:pt x="3099377" y="1815828"/>
                </a:lnTo>
                <a:lnTo>
                  <a:pt x="3099377" y="594066"/>
                </a:lnTo>
                <a:lnTo>
                  <a:pt x="2490440" y="594066"/>
                </a:lnTo>
                <a:lnTo>
                  <a:pt x="2490440" y="1815828"/>
                </a:lnTo>
                <a:lnTo>
                  <a:pt x="2185971" y="1815828"/>
                </a:lnTo>
                <a:close/>
                <a:moveTo>
                  <a:pt x="1738539" y="2704452"/>
                </a:moveTo>
                <a:cubicBezTo>
                  <a:pt x="2025742" y="2708651"/>
                  <a:pt x="2249289" y="2617027"/>
                  <a:pt x="2474392" y="2519294"/>
                </a:cubicBezTo>
                <a:cubicBezTo>
                  <a:pt x="2631335" y="2431624"/>
                  <a:pt x="2641220" y="2356014"/>
                  <a:pt x="2614641" y="2282563"/>
                </a:cubicBezTo>
                <a:cubicBezTo>
                  <a:pt x="2582745" y="2203226"/>
                  <a:pt x="2511446" y="2141129"/>
                  <a:pt x="2374721" y="2203680"/>
                </a:cubicBezTo>
                <a:cubicBezTo>
                  <a:pt x="2195292" y="2350932"/>
                  <a:pt x="1621166" y="2470817"/>
                  <a:pt x="1266317" y="2262320"/>
                </a:cubicBezTo>
                <a:cubicBezTo>
                  <a:pt x="1169173" y="2191011"/>
                  <a:pt x="970584" y="2135007"/>
                  <a:pt x="918755" y="2260582"/>
                </a:cubicBezTo>
                <a:cubicBezTo>
                  <a:pt x="905798" y="2301917"/>
                  <a:pt x="901034" y="2336556"/>
                  <a:pt x="904186" y="2366667"/>
                </a:cubicBezTo>
                <a:cubicBezTo>
                  <a:pt x="913642" y="2457000"/>
                  <a:pt x="994333" y="2506589"/>
                  <a:pt x="1138739" y="2574025"/>
                </a:cubicBezTo>
                <a:cubicBezTo>
                  <a:pt x="1370979" y="2664916"/>
                  <a:pt x="1566218" y="2701932"/>
                  <a:pt x="1738539" y="2704452"/>
                </a:cubicBezTo>
                <a:close/>
                <a:moveTo>
                  <a:pt x="1709810" y="3318171"/>
                </a:moveTo>
                <a:cubicBezTo>
                  <a:pt x="2287461" y="3321186"/>
                  <a:pt x="2747532" y="3089987"/>
                  <a:pt x="2907033" y="2982480"/>
                </a:cubicBezTo>
                <a:cubicBezTo>
                  <a:pt x="3019837" y="2919930"/>
                  <a:pt x="3127019" y="2830470"/>
                  <a:pt x="3047283" y="2692494"/>
                </a:cubicBezTo>
                <a:cubicBezTo>
                  <a:pt x="2931427" y="2583612"/>
                  <a:pt x="2859428" y="2623285"/>
                  <a:pt x="2747560" y="2705958"/>
                </a:cubicBezTo>
                <a:cubicBezTo>
                  <a:pt x="2476410" y="2811508"/>
                  <a:pt x="1878339" y="3347087"/>
                  <a:pt x="714142" y="2686413"/>
                </a:cubicBezTo>
                <a:cubicBezTo>
                  <a:pt x="581403" y="2592588"/>
                  <a:pt x="478211" y="2639047"/>
                  <a:pt x="434354" y="2730111"/>
                </a:cubicBezTo>
                <a:cubicBezTo>
                  <a:pt x="423118" y="2754726"/>
                  <a:pt x="419107" y="2778362"/>
                  <a:pt x="421326" y="2801084"/>
                </a:cubicBezTo>
                <a:cubicBezTo>
                  <a:pt x="427982" y="2869247"/>
                  <a:pt x="490703" y="2929162"/>
                  <a:pt x="582577" y="2982481"/>
                </a:cubicBezTo>
                <a:cubicBezTo>
                  <a:pt x="974299" y="3230234"/>
                  <a:pt x="1363219" y="3316361"/>
                  <a:pt x="1709810" y="3318171"/>
                </a:cubicBezTo>
                <a:close/>
                <a:moveTo>
                  <a:pt x="1650124" y="3925606"/>
                </a:moveTo>
                <a:cubicBezTo>
                  <a:pt x="2273556" y="3938577"/>
                  <a:pt x="2858828" y="3722251"/>
                  <a:pt x="3329308" y="3414392"/>
                </a:cubicBezTo>
                <a:cubicBezTo>
                  <a:pt x="3434138" y="3367480"/>
                  <a:pt x="3549293" y="3215474"/>
                  <a:pt x="3469556" y="3100952"/>
                </a:cubicBezTo>
                <a:cubicBezTo>
                  <a:pt x="3361675" y="3005103"/>
                  <a:pt x="3225886" y="3077348"/>
                  <a:pt x="3149901" y="3145689"/>
                </a:cubicBezTo>
                <a:cubicBezTo>
                  <a:pt x="2987266" y="3247333"/>
                  <a:pt x="1796029" y="4146474"/>
                  <a:pt x="297808" y="3098777"/>
                </a:cubicBezTo>
                <a:cubicBezTo>
                  <a:pt x="177029" y="2997135"/>
                  <a:pt x="65861" y="3063139"/>
                  <a:pt x="18020" y="3134657"/>
                </a:cubicBezTo>
                <a:cubicBezTo>
                  <a:pt x="4124" y="3161552"/>
                  <a:pt x="-1298" y="3188690"/>
                  <a:pt x="257" y="3215218"/>
                </a:cubicBezTo>
                <a:cubicBezTo>
                  <a:pt x="4919" y="3294803"/>
                  <a:pt x="72375" y="3368892"/>
                  <a:pt x="162256" y="3414392"/>
                </a:cubicBezTo>
                <a:cubicBezTo>
                  <a:pt x="657258" y="3766720"/>
                  <a:pt x="1165233" y="3915518"/>
                  <a:pt x="1650124" y="3925606"/>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nvGrpSpPr>
          <p:cNvPr id="53" name="Group 52">
            <a:extLst>
              <a:ext uri="{FF2B5EF4-FFF2-40B4-BE49-F238E27FC236}">
                <a16:creationId xmlns:a16="http://schemas.microsoft.com/office/drawing/2014/main" id="{3E627DEC-3984-4028-AF2F-56D16E465D34}"/>
              </a:ext>
            </a:extLst>
          </p:cNvPr>
          <p:cNvGrpSpPr/>
          <p:nvPr/>
        </p:nvGrpSpPr>
        <p:grpSpPr>
          <a:xfrm>
            <a:off x="8691836" y="1941813"/>
            <a:ext cx="752541" cy="710732"/>
            <a:chOff x="8691836" y="1941813"/>
            <a:chExt cx="752541" cy="710732"/>
          </a:xfrm>
        </p:grpSpPr>
        <p:grpSp>
          <p:nvGrpSpPr>
            <p:cNvPr id="31" name="Graphic 87">
              <a:extLst>
                <a:ext uri="{FF2B5EF4-FFF2-40B4-BE49-F238E27FC236}">
                  <a16:creationId xmlns:a16="http://schemas.microsoft.com/office/drawing/2014/main" id="{2475F2AF-07EE-4E3F-BEFD-9C91CA618973}"/>
                </a:ext>
              </a:extLst>
            </p:cNvPr>
            <p:cNvGrpSpPr/>
            <p:nvPr/>
          </p:nvGrpSpPr>
          <p:grpSpPr>
            <a:xfrm>
              <a:off x="8691836" y="1941813"/>
              <a:ext cx="752541" cy="710732"/>
              <a:chOff x="7058484" y="4842516"/>
              <a:chExt cx="1371600" cy="1295400"/>
            </a:xfrm>
          </p:grpSpPr>
          <p:sp>
            <p:nvSpPr>
              <p:cNvPr id="32" name="Freeform: Shape 31">
                <a:extLst>
                  <a:ext uri="{FF2B5EF4-FFF2-40B4-BE49-F238E27FC236}">
                    <a16:creationId xmlns:a16="http://schemas.microsoft.com/office/drawing/2014/main" id="{182A7E5E-A154-40CD-8C63-0F6253F3D54B}"/>
                  </a:ext>
                </a:extLst>
              </p:cNvPr>
              <p:cNvSpPr/>
              <p:nvPr/>
            </p:nvSpPr>
            <p:spPr>
              <a:xfrm>
                <a:off x="8272236" y="5859034"/>
                <a:ext cx="142875" cy="180975"/>
              </a:xfrm>
              <a:custGeom>
                <a:avLst/>
                <a:gdLst>
                  <a:gd name="connsiteX0" fmla="*/ 101650 w 142875"/>
                  <a:gd name="connsiteY0" fmla="*/ 155057 h 180975"/>
                  <a:gd name="connsiteX1" fmla="*/ 134035 w 142875"/>
                  <a:gd name="connsiteY1" fmla="*/ 69332 h 180975"/>
                  <a:gd name="connsiteX2" fmla="*/ 134035 w 142875"/>
                  <a:gd name="connsiteY2" fmla="*/ 41709 h 180975"/>
                  <a:gd name="connsiteX3" fmla="*/ 115938 w 142875"/>
                  <a:gd name="connsiteY3" fmla="*/ 16944 h 180975"/>
                  <a:gd name="connsiteX4" fmla="*/ 94983 w 142875"/>
                  <a:gd name="connsiteY4" fmla="*/ 9324 h 180975"/>
                  <a:gd name="connsiteX5" fmla="*/ 42595 w 142875"/>
                  <a:gd name="connsiteY5" fmla="*/ 34089 h 180975"/>
                  <a:gd name="connsiteX6" fmla="*/ 10210 w 142875"/>
                  <a:gd name="connsiteY6" fmla="*/ 119814 h 180975"/>
                  <a:gd name="connsiteX7" fmla="*/ 29260 w 142875"/>
                  <a:gd name="connsiteY7" fmla="*/ 172202 h 180975"/>
                  <a:gd name="connsiteX8" fmla="*/ 50215 w 142875"/>
                  <a:gd name="connsiteY8" fmla="*/ 179822 h 180975"/>
                  <a:gd name="connsiteX9" fmla="*/ 92125 w 142875"/>
                  <a:gd name="connsiteY9" fmla="*/ 169344 h 180975"/>
                  <a:gd name="connsiteX10" fmla="*/ 101650 w 142875"/>
                  <a:gd name="connsiteY10" fmla="*/ 155057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 h="180975">
                    <a:moveTo>
                      <a:pt x="101650" y="155057"/>
                    </a:moveTo>
                    <a:lnTo>
                      <a:pt x="134035" y="69332"/>
                    </a:lnTo>
                    <a:cubicBezTo>
                      <a:pt x="137845" y="59807"/>
                      <a:pt x="136893" y="50282"/>
                      <a:pt x="134035" y="41709"/>
                    </a:cubicBezTo>
                    <a:cubicBezTo>
                      <a:pt x="130225" y="32184"/>
                      <a:pt x="125463" y="20754"/>
                      <a:pt x="115938" y="16944"/>
                    </a:cubicBezTo>
                    <a:lnTo>
                      <a:pt x="94983" y="9324"/>
                    </a:lnTo>
                    <a:cubicBezTo>
                      <a:pt x="74980" y="1704"/>
                      <a:pt x="50215" y="15039"/>
                      <a:pt x="42595" y="34089"/>
                    </a:cubicBezTo>
                    <a:lnTo>
                      <a:pt x="10210" y="119814"/>
                    </a:lnTo>
                    <a:cubicBezTo>
                      <a:pt x="2590" y="139817"/>
                      <a:pt x="9258" y="164582"/>
                      <a:pt x="29260" y="172202"/>
                    </a:cubicBezTo>
                    <a:lnTo>
                      <a:pt x="50215" y="179822"/>
                    </a:lnTo>
                    <a:cubicBezTo>
                      <a:pt x="63550" y="184584"/>
                      <a:pt x="81648" y="178869"/>
                      <a:pt x="92125" y="169344"/>
                    </a:cubicBezTo>
                    <a:cubicBezTo>
                      <a:pt x="95935" y="165534"/>
                      <a:pt x="99745" y="160772"/>
                      <a:pt x="101650" y="155057"/>
                    </a:cubicBezTo>
                    <a:close/>
                  </a:path>
                </a:pathLst>
              </a:custGeom>
              <a:solidFill>
                <a:schemeClr val="accent1"/>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1D2EB97-4600-452E-BB12-982E68352FCF}"/>
                  </a:ext>
                </a:extLst>
              </p:cNvPr>
              <p:cNvSpPr/>
              <p:nvPr/>
            </p:nvSpPr>
            <p:spPr>
              <a:xfrm>
                <a:off x="7072640" y="5859034"/>
                <a:ext cx="142875" cy="180975"/>
              </a:xfrm>
              <a:custGeom>
                <a:avLst/>
                <a:gdLst>
                  <a:gd name="connsiteX0" fmla="*/ 42042 w 142875"/>
                  <a:gd name="connsiteY0" fmla="*/ 155057 h 180975"/>
                  <a:gd name="connsiteX1" fmla="*/ 9657 w 142875"/>
                  <a:gd name="connsiteY1" fmla="*/ 69332 h 180975"/>
                  <a:gd name="connsiteX2" fmla="*/ 9657 w 142875"/>
                  <a:gd name="connsiteY2" fmla="*/ 41709 h 180975"/>
                  <a:gd name="connsiteX3" fmla="*/ 27754 w 142875"/>
                  <a:gd name="connsiteY3" fmla="*/ 16944 h 180975"/>
                  <a:gd name="connsiteX4" fmla="*/ 48709 w 142875"/>
                  <a:gd name="connsiteY4" fmla="*/ 9324 h 180975"/>
                  <a:gd name="connsiteX5" fmla="*/ 101097 w 142875"/>
                  <a:gd name="connsiteY5" fmla="*/ 34089 h 180975"/>
                  <a:gd name="connsiteX6" fmla="*/ 133482 w 142875"/>
                  <a:gd name="connsiteY6" fmla="*/ 119814 h 180975"/>
                  <a:gd name="connsiteX7" fmla="*/ 114432 w 142875"/>
                  <a:gd name="connsiteY7" fmla="*/ 172202 h 180975"/>
                  <a:gd name="connsiteX8" fmla="*/ 93477 w 142875"/>
                  <a:gd name="connsiteY8" fmla="*/ 179822 h 180975"/>
                  <a:gd name="connsiteX9" fmla="*/ 51567 w 142875"/>
                  <a:gd name="connsiteY9" fmla="*/ 169344 h 180975"/>
                  <a:gd name="connsiteX10" fmla="*/ 42042 w 142875"/>
                  <a:gd name="connsiteY10" fmla="*/ 155057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 h="180975">
                    <a:moveTo>
                      <a:pt x="42042" y="155057"/>
                    </a:moveTo>
                    <a:lnTo>
                      <a:pt x="9657" y="69332"/>
                    </a:lnTo>
                    <a:cubicBezTo>
                      <a:pt x="5847" y="59807"/>
                      <a:pt x="6799" y="50282"/>
                      <a:pt x="9657" y="41709"/>
                    </a:cubicBezTo>
                    <a:cubicBezTo>
                      <a:pt x="13467" y="32184"/>
                      <a:pt x="18229" y="20754"/>
                      <a:pt x="27754" y="16944"/>
                    </a:cubicBezTo>
                    <a:lnTo>
                      <a:pt x="48709" y="9324"/>
                    </a:lnTo>
                    <a:cubicBezTo>
                      <a:pt x="68712" y="1704"/>
                      <a:pt x="93477" y="15039"/>
                      <a:pt x="101097" y="34089"/>
                    </a:cubicBezTo>
                    <a:lnTo>
                      <a:pt x="133482" y="119814"/>
                    </a:lnTo>
                    <a:cubicBezTo>
                      <a:pt x="141102" y="139817"/>
                      <a:pt x="134434" y="164582"/>
                      <a:pt x="114432" y="172202"/>
                    </a:cubicBezTo>
                    <a:lnTo>
                      <a:pt x="93477" y="179822"/>
                    </a:lnTo>
                    <a:cubicBezTo>
                      <a:pt x="80142" y="184584"/>
                      <a:pt x="62044" y="178869"/>
                      <a:pt x="51567" y="169344"/>
                    </a:cubicBezTo>
                    <a:cubicBezTo>
                      <a:pt x="47757" y="165534"/>
                      <a:pt x="43947" y="160772"/>
                      <a:pt x="42042" y="155057"/>
                    </a:cubicBezTo>
                    <a:close/>
                  </a:path>
                </a:pathLst>
              </a:custGeom>
              <a:solidFill>
                <a:schemeClr val="accent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E5F2802-6593-47F5-8377-5A1333646243}"/>
                  </a:ext>
                </a:extLst>
              </p:cNvPr>
              <p:cNvSpPr/>
              <p:nvPr/>
            </p:nvSpPr>
            <p:spPr>
              <a:xfrm>
                <a:off x="7051340" y="4835372"/>
                <a:ext cx="1381125" cy="962025"/>
              </a:xfrm>
              <a:custGeom>
                <a:avLst/>
                <a:gdLst>
                  <a:gd name="connsiteX0" fmla="*/ 1313021 w 1381125"/>
                  <a:gd name="connsiteY0" fmla="*/ 947261 h 962025"/>
                  <a:gd name="connsiteX1" fmla="*/ 1323499 w 1381125"/>
                  <a:gd name="connsiteY1" fmla="*/ 955834 h 962025"/>
                  <a:gd name="connsiteX2" fmla="*/ 1376839 w 1381125"/>
                  <a:gd name="connsiteY2" fmla="*/ 691039 h 962025"/>
                  <a:gd name="connsiteX3" fmla="*/ 691991 w 1381125"/>
                  <a:gd name="connsiteY3" fmla="*/ 7144 h 962025"/>
                  <a:gd name="connsiteX4" fmla="*/ 7144 w 1381125"/>
                  <a:gd name="connsiteY4" fmla="*/ 691991 h 962025"/>
                  <a:gd name="connsiteX5" fmla="*/ 59531 w 1381125"/>
                  <a:gd name="connsiteY5" fmla="*/ 956786 h 962025"/>
                  <a:gd name="connsiteX6" fmla="*/ 70961 w 1381125"/>
                  <a:gd name="connsiteY6" fmla="*/ 947261 h 962025"/>
                  <a:gd name="connsiteX7" fmla="*/ 110966 w 1381125"/>
                  <a:gd name="connsiteY7" fmla="*/ 892016 h 962025"/>
                  <a:gd name="connsiteX8" fmla="*/ 77629 w 1381125"/>
                  <a:gd name="connsiteY8" fmla="*/ 691991 h 962025"/>
                  <a:gd name="connsiteX9" fmla="*/ 691991 w 1381125"/>
                  <a:gd name="connsiteY9" fmla="*/ 77629 h 962025"/>
                  <a:gd name="connsiteX10" fmla="*/ 1306354 w 1381125"/>
                  <a:gd name="connsiteY10" fmla="*/ 691991 h 962025"/>
                  <a:gd name="connsiteX11" fmla="*/ 1273016 w 1381125"/>
                  <a:gd name="connsiteY11" fmla="*/ 892969 h 962025"/>
                  <a:gd name="connsiteX12" fmla="*/ 1313021 w 1381125"/>
                  <a:gd name="connsiteY12" fmla="*/ 947261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1125" h="962025">
                    <a:moveTo>
                      <a:pt x="1313021" y="947261"/>
                    </a:moveTo>
                    <a:cubicBezTo>
                      <a:pt x="1316831" y="950119"/>
                      <a:pt x="1320641" y="952976"/>
                      <a:pt x="1323499" y="955834"/>
                    </a:cubicBezTo>
                    <a:cubicBezTo>
                      <a:pt x="1358741" y="872966"/>
                      <a:pt x="1376839" y="782479"/>
                      <a:pt x="1376839" y="691039"/>
                    </a:cubicBezTo>
                    <a:cubicBezTo>
                      <a:pt x="1376839" y="313849"/>
                      <a:pt x="1069181" y="7144"/>
                      <a:pt x="691991" y="7144"/>
                    </a:cubicBezTo>
                    <a:cubicBezTo>
                      <a:pt x="313849" y="7144"/>
                      <a:pt x="7144" y="313849"/>
                      <a:pt x="7144" y="691991"/>
                    </a:cubicBezTo>
                    <a:cubicBezTo>
                      <a:pt x="7144" y="784384"/>
                      <a:pt x="25241" y="873919"/>
                      <a:pt x="59531" y="956786"/>
                    </a:cubicBezTo>
                    <a:cubicBezTo>
                      <a:pt x="63341" y="952976"/>
                      <a:pt x="66199" y="950119"/>
                      <a:pt x="70961" y="947261"/>
                    </a:cubicBezTo>
                    <a:cubicBezTo>
                      <a:pt x="76676" y="924401"/>
                      <a:pt x="90964" y="904399"/>
                      <a:pt x="110966" y="892016"/>
                    </a:cubicBezTo>
                    <a:cubicBezTo>
                      <a:pt x="89059" y="828199"/>
                      <a:pt x="77629" y="760571"/>
                      <a:pt x="77629" y="691991"/>
                    </a:cubicBezTo>
                    <a:cubicBezTo>
                      <a:pt x="77629" y="353854"/>
                      <a:pt x="352901" y="77629"/>
                      <a:pt x="691991" y="77629"/>
                    </a:cubicBezTo>
                    <a:cubicBezTo>
                      <a:pt x="1030129" y="77629"/>
                      <a:pt x="1306354" y="352901"/>
                      <a:pt x="1306354" y="691991"/>
                    </a:cubicBezTo>
                    <a:cubicBezTo>
                      <a:pt x="1306354" y="761524"/>
                      <a:pt x="1294924" y="829151"/>
                      <a:pt x="1273016" y="892969"/>
                    </a:cubicBezTo>
                    <a:cubicBezTo>
                      <a:pt x="1293019" y="905351"/>
                      <a:pt x="1307306" y="925354"/>
                      <a:pt x="1313021" y="947261"/>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130734BA-3D3A-4AC7-8BE2-C03E49C30A8A}"/>
                  </a:ext>
                </a:extLst>
              </p:cNvPr>
              <p:cNvSpPr/>
              <p:nvPr/>
            </p:nvSpPr>
            <p:spPr>
              <a:xfrm>
                <a:off x="8239108" y="5775490"/>
                <a:ext cx="161925" cy="323850"/>
              </a:xfrm>
              <a:custGeom>
                <a:avLst/>
                <a:gdLst>
                  <a:gd name="connsiteX0" fmla="*/ 125254 w 161925"/>
                  <a:gd name="connsiteY0" fmla="*/ 7144 h 323850"/>
                  <a:gd name="connsiteX1" fmla="*/ 122396 w 161925"/>
                  <a:gd name="connsiteY1" fmla="*/ 64294 h 323850"/>
                  <a:gd name="connsiteX2" fmla="*/ 42386 w 161925"/>
                  <a:gd name="connsiteY2" fmla="*/ 272891 h 323850"/>
                  <a:gd name="connsiteX3" fmla="*/ 7144 w 161925"/>
                  <a:gd name="connsiteY3" fmla="*/ 316706 h 323850"/>
                  <a:gd name="connsiteX4" fmla="*/ 84296 w 161925"/>
                  <a:gd name="connsiteY4" fmla="*/ 270034 h 323850"/>
                  <a:gd name="connsiteX5" fmla="*/ 151924 w 161925"/>
                  <a:gd name="connsiteY5" fmla="*/ 93821 h 323850"/>
                  <a:gd name="connsiteX6" fmla="*/ 135731 w 161925"/>
                  <a:gd name="connsiteY6" fmla="*/ 15716 h 323850"/>
                  <a:gd name="connsiteX7" fmla="*/ 125254 w 161925"/>
                  <a:gd name="connsiteY7"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323850">
                    <a:moveTo>
                      <a:pt x="125254" y="7144"/>
                    </a:moveTo>
                    <a:cubicBezTo>
                      <a:pt x="130016" y="25241"/>
                      <a:pt x="129064" y="45244"/>
                      <a:pt x="122396" y="64294"/>
                    </a:cubicBezTo>
                    <a:lnTo>
                      <a:pt x="42386" y="272891"/>
                    </a:lnTo>
                    <a:cubicBezTo>
                      <a:pt x="34766" y="291941"/>
                      <a:pt x="22384" y="306229"/>
                      <a:pt x="7144" y="316706"/>
                    </a:cubicBezTo>
                    <a:cubicBezTo>
                      <a:pt x="39529" y="320516"/>
                      <a:pt x="72866" y="302419"/>
                      <a:pt x="84296" y="270034"/>
                    </a:cubicBezTo>
                    <a:lnTo>
                      <a:pt x="151924" y="93821"/>
                    </a:lnTo>
                    <a:cubicBezTo>
                      <a:pt x="162401" y="66199"/>
                      <a:pt x="154781" y="35719"/>
                      <a:pt x="135731" y="15716"/>
                    </a:cubicBezTo>
                    <a:cubicBezTo>
                      <a:pt x="131921" y="12859"/>
                      <a:pt x="129064" y="10001"/>
                      <a:pt x="125254" y="7144"/>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614485B-9EDF-449F-8622-E03C422DE440}"/>
                  </a:ext>
                </a:extLst>
              </p:cNvPr>
              <p:cNvSpPr/>
              <p:nvPr/>
            </p:nvSpPr>
            <p:spPr>
              <a:xfrm>
                <a:off x="8147668" y="5703100"/>
                <a:ext cx="219075" cy="409575"/>
              </a:xfrm>
              <a:custGeom>
                <a:avLst/>
                <a:gdLst>
                  <a:gd name="connsiteX0" fmla="*/ 133826 w 219075"/>
                  <a:gd name="connsiteY0" fmla="*/ 345281 h 409575"/>
                  <a:gd name="connsiteX1" fmla="*/ 213836 w 219075"/>
                  <a:gd name="connsiteY1" fmla="*/ 136684 h 409575"/>
                  <a:gd name="connsiteX2" fmla="*/ 216694 w 219075"/>
                  <a:gd name="connsiteY2" fmla="*/ 79534 h 409575"/>
                  <a:gd name="connsiteX3" fmla="*/ 176689 w 219075"/>
                  <a:gd name="connsiteY3" fmla="*/ 24289 h 409575"/>
                  <a:gd name="connsiteX4" fmla="*/ 159544 w 219075"/>
                  <a:gd name="connsiteY4" fmla="*/ 15716 h 409575"/>
                  <a:gd name="connsiteX5" fmla="*/ 136684 w 219075"/>
                  <a:gd name="connsiteY5" fmla="*/ 7144 h 409575"/>
                  <a:gd name="connsiteX6" fmla="*/ 137636 w 219075"/>
                  <a:gd name="connsiteY6" fmla="*/ 90964 h 409575"/>
                  <a:gd name="connsiteX7" fmla="*/ 38576 w 219075"/>
                  <a:gd name="connsiteY7" fmla="*/ 350996 h 409575"/>
                  <a:gd name="connsiteX8" fmla="*/ 7144 w 219075"/>
                  <a:gd name="connsiteY8" fmla="*/ 395764 h 409575"/>
                  <a:gd name="connsiteX9" fmla="*/ 13811 w 219075"/>
                  <a:gd name="connsiteY9" fmla="*/ 398621 h 409575"/>
                  <a:gd name="connsiteX10" fmla="*/ 99536 w 219075"/>
                  <a:gd name="connsiteY10" fmla="*/ 389096 h 409575"/>
                  <a:gd name="connsiteX11" fmla="*/ 133826 w 219075"/>
                  <a:gd name="connsiteY11" fmla="*/ 345281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75" h="409575">
                    <a:moveTo>
                      <a:pt x="133826" y="345281"/>
                    </a:moveTo>
                    <a:lnTo>
                      <a:pt x="213836" y="136684"/>
                    </a:lnTo>
                    <a:cubicBezTo>
                      <a:pt x="221456" y="117634"/>
                      <a:pt x="221456" y="97631"/>
                      <a:pt x="216694" y="79534"/>
                    </a:cubicBezTo>
                    <a:cubicBezTo>
                      <a:pt x="210979" y="57626"/>
                      <a:pt x="196691" y="37624"/>
                      <a:pt x="176689" y="24289"/>
                    </a:cubicBezTo>
                    <a:cubicBezTo>
                      <a:pt x="171926" y="21431"/>
                      <a:pt x="166211" y="18574"/>
                      <a:pt x="159544" y="15716"/>
                    </a:cubicBezTo>
                    <a:lnTo>
                      <a:pt x="136684" y="7144"/>
                    </a:lnTo>
                    <a:cubicBezTo>
                      <a:pt x="147161" y="32861"/>
                      <a:pt x="148114" y="63341"/>
                      <a:pt x="137636" y="90964"/>
                    </a:cubicBezTo>
                    <a:lnTo>
                      <a:pt x="38576" y="350996"/>
                    </a:lnTo>
                    <a:cubicBezTo>
                      <a:pt x="31909" y="369094"/>
                      <a:pt x="20479" y="384334"/>
                      <a:pt x="7144" y="395764"/>
                    </a:cubicBezTo>
                    <a:lnTo>
                      <a:pt x="13811" y="398621"/>
                    </a:lnTo>
                    <a:cubicBezTo>
                      <a:pt x="43339" y="410051"/>
                      <a:pt x="74771" y="405289"/>
                      <a:pt x="99536" y="389096"/>
                    </a:cubicBezTo>
                    <a:cubicBezTo>
                      <a:pt x="113824" y="378619"/>
                      <a:pt x="126206" y="363379"/>
                      <a:pt x="133826" y="345281"/>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096E3B0-6D77-4D96-A21C-CA862AE6E916}"/>
                  </a:ext>
                </a:extLst>
              </p:cNvPr>
              <p:cNvSpPr/>
              <p:nvPr/>
            </p:nvSpPr>
            <p:spPr>
              <a:xfrm>
                <a:off x="7082810" y="5775490"/>
                <a:ext cx="161925" cy="323850"/>
              </a:xfrm>
              <a:custGeom>
                <a:avLst/>
                <a:gdLst>
                  <a:gd name="connsiteX0" fmla="*/ 122359 w 161925"/>
                  <a:gd name="connsiteY0" fmla="*/ 272891 h 323850"/>
                  <a:gd name="connsiteX1" fmla="*/ 42349 w 161925"/>
                  <a:gd name="connsiteY1" fmla="*/ 64294 h 323850"/>
                  <a:gd name="connsiteX2" fmla="*/ 39492 w 161925"/>
                  <a:gd name="connsiteY2" fmla="*/ 7144 h 323850"/>
                  <a:gd name="connsiteX3" fmla="*/ 28062 w 161925"/>
                  <a:gd name="connsiteY3" fmla="*/ 16669 h 323850"/>
                  <a:gd name="connsiteX4" fmla="*/ 11869 w 161925"/>
                  <a:gd name="connsiteY4" fmla="*/ 93821 h 323850"/>
                  <a:gd name="connsiteX5" fmla="*/ 79497 w 161925"/>
                  <a:gd name="connsiteY5" fmla="*/ 270034 h 323850"/>
                  <a:gd name="connsiteX6" fmla="*/ 156649 w 161925"/>
                  <a:gd name="connsiteY6" fmla="*/ 316706 h 323850"/>
                  <a:gd name="connsiteX7" fmla="*/ 122359 w 161925"/>
                  <a:gd name="connsiteY7" fmla="*/ 272891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925" h="323850">
                    <a:moveTo>
                      <a:pt x="122359" y="272891"/>
                    </a:moveTo>
                    <a:lnTo>
                      <a:pt x="42349" y="64294"/>
                    </a:lnTo>
                    <a:cubicBezTo>
                      <a:pt x="34729" y="45244"/>
                      <a:pt x="34729" y="25241"/>
                      <a:pt x="39492" y="7144"/>
                    </a:cubicBezTo>
                    <a:cubicBezTo>
                      <a:pt x="35682" y="10001"/>
                      <a:pt x="31872" y="12859"/>
                      <a:pt x="28062" y="16669"/>
                    </a:cubicBezTo>
                    <a:cubicBezTo>
                      <a:pt x="9012" y="36671"/>
                      <a:pt x="1392" y="66199"/>
                      <a:pt x="11869" y="93821"/>
                    </a:cubicBezTo>
                    <a:lnTo>
                      <a:pt x="79497" y="270034"/>
                    </a:lnTo>
                    <a:cubicBezTo>
                      <a:pt x="91879" y="302419"/>
                      <a:pt x="124264" y="320516"/>
                      <a:pt x="156649" y="316706"/>
                    </a:cubicBezTo>
                    <a:cubicBezTo>
                      <a:pt x="141409" y="306229"/>
                      <a:pt x="129027" y="290989"/>
                      <a:pt x="122359" y="272891"/>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5CFB10C7-161C-466F-A044-259415E16FEB}"/>
                  </a:ext>
                </a:extLst>
              </p:cNvPr>
              <p:cNvSpPr/>
              <p:nvPr/>
            </p:nvSpPr>
            <p:spPr>
              <a:xfrm>
                <a:off x="7112181" y="5704052"/>
                <a:ext cx="219075" cy="409575"/>
              </a:xfrm>
              <a:custGeom>
                <a:avLst/>
                <a:gdLst>
                  <a:gd name="connsiteX0" fmla="*/ 10120 w 219075"/>
                  <a:gd name="connsiteY0" fmla="*/ 78581 h 409575"/>
                  <a:gd name="connsiteX1" fmla="*/ 12978 w 219075"/>
                  <a:gd name="connsiteY1" fmla="*/ 135731 h 409575"/>
                  <a:gd name="connsiteX2" fmla="*/ 92988 w 219075"/>
                  <a:gd name="connsiteY2" fmla="*/ 344329 h 409575"/>
                  <a:gd name="connsiteX3" fmla="*/ 128230 w 219075"/>
                  <a:gd name="connsiteY3" fmla="*/ 388144 h 409575"/>
                  <a:gd name="connsiteX4" fmla="*/ 213955 w 219075"/>
                  <a:gd name="connsiteY4" fmla="*/ 397669 h 409575"/>
                  <a:gd name="connsiteX5" fmla="*/ 220623 w 219075"/>
                  <a:gd name="connsiteY5" fmla="*/ 394811 h 409575"/>
                  <a:gd name="connsiteX6" fmla="*/ 189190 w 219075"/>
                  <a:gd name="connsiteY6" fmla="*/ 350044 h 409575"/>
                  <a:gd name="connsiteX7" fmla="*/ 89178 w 219075"/>
                  <a:gd name="connsiteY7" fmla="*/ 90964 h 409575"/>
                  <a:gd name="connsiteX8" fmla="*/ 90130 w 219075"/>
                  <a:gd name="connsiteY8" fmla="*/ 7144 h 409575"/>
                  <a:gd name="connsiteX9" fmla="*/ 67270 w 219075"/>
                  <a:gd name="connsiteY9" fmla="*/ 15716 h 409575"/>
                  <a:gd name="connsiteX10" fmla="*/ 50125 w 219075"/>
                  <a:gd name="connsiteY10" fmla="*/ 24289 h 409575"/>
                  <a:gd name="connsiteX11" fmla="*/ 10120 w 219075"/>
                  <a:gd name="connsiteY11" fmla="*/ 78581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075" h="409575">
                    <a:moveTo>
                      <a:pt x="10120" y="78581"/>
                    </a:moveTo>
                    <a:cubicBezTo>
                      <a:pt x="5358" y="96679"/>
                      <a:pt x="6310" y="116681"/>
                      <a:pt x="12978" y="135731"/>
                    </a:cubicBezTo>
                    <a:lnTo>
                      <a:pt x="92988" y="344329"/>
                    </a:lnTo>
                    <a:cubicBezTo>
                      <a:pt x="99655" y="363379"/>
                      <a:pt x="112990" y="377666"/>
                      <a:pt x="128230" y="388144"/>
                    </a:cubicBezTo>
                    <a:cubicBezTo>
                      <a:pt x="152995" y="404336"/>
                      <a:pt x="184428" y="409099"/>
                      <a:pt x="213955" y="397669"/>
                    </a:cubicBezTo>
                    <a:lnTo>
                      <a:pt x="220623" y="394811"/>
                    </a:lnTo>
                    <a:cubicBezTo>
                      <a:pt x="207288" y="382429"/>
                      <a:pt x="195858" y="368141"/>
                      <a:pt x="189190" y="350044"/>
                    </a:cubicBezTo>
                    <a:lnTo>
                      <a:pt x="89178" y="90964"/>
                    </a:lnTo>
                    <a:cubicBezTo>
                      <a:pt x="78700" y="62389"/>
                      <a:pt x="79653" y="32861"/>
                      <a:pt x="90130" y="7144"/>
                    </a:cubicBezTo>
                    <a:lnTo>
                      <a:pt x="67270" y="15716"/>
                    </a:lnTo>
                    <a:cubicBezTo>
                      <a:pt x="61555" y="17621"/>
                      <a:pt x="55840" y="20479"/>
                      <a:pt x="50125" y="24289"/>
                    </a:cubicBezTo>
                    <a:cubicBezTo>
                      <a:pt x="30123" y="36671"/>
                      <a:pt x="15835" y="56674"/>
                      <a:pt x="10120" y="78581"/>
                    </a:cubicBezTo>
                    <a:close/>
                  </a:path>
                </a:pathLst>
              </a:custGeom>
              <a:solidFill>
                <a:schemeClr val="tx1">
                  <a:lumMod val="85000"/>
                  <a:lumOff val="15000"/>
                </a:schemeClr>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3115FD4-FCC1-4617-A5BE-F328C9FA64FD}"/>
                  </a:ext>
                </a:extLst>
              </p:cNvPr>
              <p:cNvSpPr/>
              <p:nvPr/>
            </p:nvSpPr>
            <p:spPr>
              <a:xfrm>
                <a:off x="7186441" y="5598466"/>
                <a:ext cx="400050" cy="542925"/>
              </a:xfrm>
              <a:custGeom>
                <a:avLst/>
                <a:gdLst>
                  <a:gd name="connsiteX0" fmla="*/ 14918 w 400050"/>
                  <a:gd name="connsiteY0" fmla="*/ 196550 h 542925"/>
                  <a:gd name="connsiteX1" fmla="*/ 113978 w 400050"/>
                  <a:gd name="connsiteY1" fmla="*/ 456583 h 542925"/>
                  <a:gd name="connsiteX2" fmla="*/ 145410 w 400050"/>
                  <a:gd name="connsiteY2" fmla="*/ 501350 h 542925"/>
                  <a:gd name="connsiteX3" fmla="*/ 273045 w 400050"/>
                  <a:gd name="connsiteY3" fmla="*/ 532783 h 542925"/>
                  <a:gd name="connsiteX4" fmla="*/ 335910 w 400050"/>
                  <a:gd name="connsiteY4" fmla="*/ 508970 h 542925"/>
                  <a:gd name="connsiteX5" fmla="*/ 393060 w 400050"/>
                  <a:gd name="connsiteY5" fmla="*/ 350855 h 542925"/>
                  <a:gd name="connsiteX6" fmla="*/ 293048 w 400050"/>
                  <a:gd name="connsiteY6" fmla="*/ 89870 h 542925"/>
                  <a:gd name="connsiteX7" fmla="*/ 134933 w 400050"/>
                  <a:gd name="connsiteY7" fmla="*/ 13670 h 542925"/>
                  <a:gd name="connsiteX8" fmla="*/ 72068 w 400050"/>
                  <a:gd name="connsiteY8" fmla="*/ 37483 h 542925"/>
                  <a:gd name="connsiteX9" fmla="*/ 15870 w 400050"/>
                  <a:gd name="connsiteY9" fmla="*/ 111778 h 542925"/>
                  <a:gd name="connsiteX10" fmla="*/ 14918 w 400050"/>
                  <a:gd name="connsiteY10" fmla="*/ 196550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542925">
                    <a:moveTo>
                      <a:pt x="14918" y="196550"/>
                    </a:moveTo>
                    <a:lnTo>
                      <a:pt x="113978" y="456583"/>
                    </a:lnTo>
                    <a:cubicBezTo>
                      <a:pt x="120645" y="474680"/>
                      <a:pt x="132075" y="489920"/>
                      <a:pt x="145410" y="501350"/>
                    </a:cubicBezTo>
                    <a:cubicBezTo>
                      <a:pt x="176843" y="528973"/>
                      <a:pt x="231135" y="548023"/>
                      <a:pt x="273045" y="532783"/>
                    </a:cubicBezTo>
                    <a:lnTo>
                      <a:pt x="335910" y="508970"/>
                    </a:lnTo>
                    <a:cubicBezTo>
                      <a:pt x="394965" y="486110"/>
                      <a:pt x="415920" y="409910"/>
                      <a:pt x="393060" y="350855"/>
                    </a:cubicBezTo>
                    <a:lnTo>
                      <a:pt x="293048" y="89870"/>
                    </a:lnTo>
                    <a:cubicBezTo>
                      <a:pt x="270188" y="30815"/>
                      <a:pt x="193988" y="-9190"/>
                      <a:pt x="134933" y="13670"/>
                    </a:cubicBezTo>
                    <a:lnTo>
                      <a:pt x="72068" y="37483"/>
                    </a:lnTo>
                    <a:cubicBezTo>
                      <a:pt x="40635" y="49865"/>
                      <a:pt x="27300" y="83203"/>
                      <a:pt x="15870" y="111778"/>
                    </a:cubicBezTo>
                    <a:cubicBezTo>
                      <a:pt x="5393" y="138448"/>
                      <a:pt x="3488" y="167975"/>
                      <a:pt x="14918" y="196550"/>
                    </a:cubicBezTo>
                    <a:close/>
                  </a:path>
                </a:pathLst>
              </a:custGeom>
              <a:solidFill>
                <a:schemeClr val="accent5"/>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9B9070D-0A31-4A7B-8C40-E272F1B2005E}"/>
                  </a:ext>
                </a:extLst>
              </p:cNvPr>
              <p:cNvSpPr/>
              <p:nvPr/>
            </p:nvSpPr>
            <p:spPr>
              <a:xfrm>
                <a:off x="7891771" y="5598377"/>
                <a:ext cx="400050" cy="542925"/>
              </a:xfrm>
              <a:custGeom>
                <a:avLst/>
                <a:gdLst>
                  <a:gd name="connsiteX0" fmla="*/ 294473 w 400050"/>
                  <a:gd name="connsiteY0" fmla="*/ 455719 h 542925"/>
                  <a:gd name="connsiteX1" fmla="*/ 393533 w 400050"/>
                  <a:gd name="connsiteY1" fmla="*/ 195686 h 542925"/>
                  <a:gd name="connsiteX2" fmla="*/ 392580 w 400050"/>
                  <a:gd name="connsiteY2" fmla="*/ 111866 h 542925"/>
                  <a:gd name="connsiteX3" fmla="*/ 336383 w 400050"/>
                  <a:gd name="connsiteY3" fmla="*/ 37571 h 542925"/>
                  <a:gd name="connsiteX4" fmla="*/ 273518 w 400050"/>
                  <a:gd name="connsiteY4" fmla="*/ 13759 h 542925"/>
                  <a:gd name="connsiteX5" fmla="*/ 115403 w 400050"/>
                  <a:gd name="connsiteY5" fmla="*/ 89959 h 542925"/>
                  <a:gd name="connsiteX6" fmla="*/ 16343 w 400050"/>
                  <a:gd name="connsiteY6" fmla="*/ 349991 h 542925"/>
                  <a:gd name="connsiteX7" fmla="*/ 73493 w 400050"/>
                  <a:gd name="connsiteY7" fmla="*/ 508106 h 542925"/>
                  <a:gd name="connsiteX8" fmla="*/ 136358 w 400050"/>
                  <a:gd name="connsiteY8" fmla="*/ 531919 h 542925"/>
                  <a:gd name="connsiteX9" fmla="*/ 263993 w 400050"/>
                  <a:gd name="connsiteY9" fmla="*/ 500486 h 542925"/>
                  <a:gd name="connsiteX10" fmla="*/ 294473 w 400050"/>
                  <a:gd name="connsiteY10" fmla="*/ 455719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542925">
                    <a:moveTo>
                      <a:pt x="294473" y="455719"/>
                    </a:moveTo>
                    <a:lnTo>
                      <a:pt x="393533" y="195686"/>
                    </a:lnTo>
                    <a:cubicBezTo>
                      <a:pt x="404010" y="167111"/>
                      <a:pt x="403058" y="137584"/>
                      <a:pt x="392580" y="111866"/>
                    </a:cubicBezTo>
                    <a:cubicBezTo>
                      <a:pt x="381150" y="83291"/>
                      <a:pt x="367815" y="49001"/>
                      <a:pt x="336383" y="37571"/>
                    </a:cubicBezTo>
                    <a:lnTo>
                      <a:pt x="273518" y="13759"/>
                    </a:lnTo>
                    <a:cubicBezTo>
                      <a:pt x="213510" y="-9101"/>
                      <a:pt x="138263" y="29951"/>
                      <a:pt x="115403" y="89959"/>
                    </a:cubicBezTo>
                    <a:lnTo>
                      <a:pt x="16343" y="349991"/>
                    </a:lnTo>
                    <a:cubicBezTo>
                      <a:pt x="-6517" y="409046"/>
                      <a:pt x="13485" y="485246"/>
                      <a:pt x="73493" y="508106"/>
                    </a:cubicBezTo>
                    <a:lnTo>
                      <a:pt x="136358" y="531919"/>
                    </a:lnTo>
                    <a:cubicBezTo>
                      <a:pt x="178268" y="548111"/>
                      <a:pt x="232560" y="528109"/>
                      <a:pt x="263993" y="500486"/>
                    </a:cubicBezTo>
                    <a:cubicBezTo>
                      <a:pt x="276375" y="489056"/>
                      <a:pt x="286853" y="473816"/>
                      <a:pt x="294473" y="455719"/>
                    </a:cubicBezTo>
                    <a:close/>
                  </a:path>
                </a:pathLst>
              </a:custGeom>
              <a:solidFill>
                <a:schemeClr val="accent5"/>
              </a:solidFill>
              <a:ln w="9525" cap="flat">
                <a:noFill/>
                <a:prstDash val="solid"/>
                <a:miter/>
              </a:ln>
            </p:spPr>
            <p:txBody>
              <a:bodyPr rtlCol="0" anchor="ctr"/>
              <a:lstStyle/>
              <a:p>
                <a:endParaRPr lang="en-US"/>
              </a:p>
            </p:txBody>
          </p:sp>
        </p:grpSp>
        <p:sp>
          <p:nvSpPr>
            <p:cNvPr id="52" name="Rounded Rectangle 7">
              <a:extLst>
                <a:ext uri="{FF2B5EF4-FFF2-40B4-BE49-F238E27FC236}">
                  <a16:creationId xmlns:a16="http://schemas.microsoft.com/office/drawing/2014/main" id="{644885DA-D1A7-4E9B-AF9E-82A20ED3D4A1}"/>
                </a:ext>
              </a:extLst>
            </p:cNvPr>
            <p:cNvSpPr/>
            <p:nvPr/>
          </p:nvSpPr>
          <p:spPr>
            <a:xfrm>
              <a:off x="8947491" y="2019659"/>
              <a:ext cx="244646" cy="423379"/>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54" name="Group 53">
            <a:extLst>
              <a:ext uri="{FF2B5EF4-FFF2-40B4-BE49-F238E27FC236}">
                <a16:creationId xmlns:a16="http://schemas.microsoft.com/office/drawing/2014/main" id="{642EEEBF-5D7E-41DA-B2B3-7818D3F4EC9E}"/>
              </a:ext>
            </a:extLst>
          </p:cNvPr>
          <p:cNvGrpSpPr/>
          <p:nvPr/>
        </p:nvGrpSpPr>
        <p:grpSpPr>
          <a:xfrm>
            <a:off x="717000" y="4043950"/>
            <a:ext cx="2624270" cy="1084161"/>
            <a:chOff x="1985513" y="4307149"/>
            <a:chExt cx="2380861" cy="1084161"/>
          </a:xfrm>
        </p:grpSpPr>
        <p:sp>
          <p:nvSpPr>
            <p:cNvPr id="55" name="TextBox 54">
              <a:extLst>
                <a:ext uri="{FF2B5EF4-FFF2-40B4-BE49-F238E27FC236}">
                  <a16:creationId xmlns:a16="http://schemas.microsoft.com/office/drawing/2014/main" id="{05526F09-F985-462A-8656-48F3AA06F85F}"/>
                </a:ext>
              </a:extLst>
            </p:cNvPr>
            <p:cNvSpPr txBox="1"/>
            <p:nvPr/>
          </p:nvSpPr>
          <p:spPr>
            <a:xfrm>
              <a:off x="2004346" y="4560313"/>
              <a:ext cx="2346637" cy="830997"/>
            </a:xfrm>
            <a:prstGeom prst="rect">
              <a:avLst/>
            </a:prstGeom>
            <a:noFill/>
          </p:spPr>
          <p:txBody>
            <a:bodyPr wrap="square" rtlCol="0">
              <a:spAutoFit/>
            </a:bodyPr>
            <a:lstStyle/>
            <a:p>
              <a:r>
                <a:rPr lang="uk-UA" sz="1600" dirty="0">
                  <a:solidFill>
                    <a:schemeClr val="bg2">
                      <a:lumMod val="25000"/>
                    </a:schemeClr>
                  </a:solidFill>
                </a:rPr>
                <a:t>формулювання клінічного запитання за принципом PICO</a:t>
              </a:r>
              <a:r>
                <a:rPr lang="en-US" altLang="ko-KR" sz="1600" dirty="0" smtClean="0">
                  <a:solidFill>
                    <a:schemeClr val="bg2">
                      <a:lumMod val="25000"/>
                    </a:schemeClr>
                  </a:solidFill>
                  <a:cs typeface="Arial" pitchFamily="34" charset="0"/>
                </a:rPr>
                <a:t>  </a:t>
              </a:r>
              <a:endParaRPr lang="en-US" altLang="ko-KR" sz="1600" dirty="0">
                <a:solidFill>
                  <a:schemeClr val="bg2">
                    <a:lumMod val="25000"/>
                  </a:schemeClr>
                </a:solidFill>
                <a:cs typeface="Arial" pitchFamily="34" charset="0"/>
              </a:endParaRPr>
            </a:p>
          </p:txBody>
        </p:sp>
        <p:sp>
          <p:nvSpPr>
            <p:cNvPr id="56" name="TextBox 55">
              <a:extLst>
                <a:ext uri="{FF2B5EF4-FFF2-40B4-BE49-F238E27FC236}">
                  <a16:creationId xmlns:a16="http://schemas.microsoft.com/office/drawing/2014/main" id="{DB5056F8-EEAB-484A-817A-BB741AA856D3}"/>
                </a:ext>
              </a:extLst>
            </p:cNvPr>
            <p:cNvSpPr txBox="1"/>
            <p:nvPr/>
          </p:nvSpPr>
          <p:spPr>
            <a:xfrm>
              <a:off x="1985513" y="4307149"/>
              <a:ext cx="2380861" cy="276999"/>
            </a:xfrm>
            <a:prstGeom prst="rect">
              <a:avLst/>
            </a:prstGeom>
            <a:noFill/>
          </p:spPr>
          <p:txBody>
            <a:bodyPr wrap="square" rtlCol="0">
              <a:spAutoFit/>
            </a:bodyPr>
            <a:lstStyle/>
            <a:p>
              <a:r>
                <a:rPr lang="en-US" altLang="ko-KR" sz="1200" b="1" dirty="0">
                  <a:solidFill>
                    <a:schemeClr val="accent1"/>
                  </a:solidFill>
                  <a:cs typeface="Arial" pitchFamily="34" charset="0"/>
                </a:rPr>
                <a:t>1th generation</a:t>
              </a:r>
              <a:endParaRPr lang="ko-KR" altLang="en-US" sz="1200" b="1" dirty="0">
                <a:solidFill>
                  <a:schemeClr val="accent1"/>
                </a:solidFill>
                <a:cs typeface="Arial" pitchFamily="34" charset="0"/>
              </a:endParaRPr>
            </a:p>
          </p:txBody>
        </p:sp>
      </p:grpSp>
      <p:grpSp>
        <p:nvGrpSpPr>
          <p:cNvPr id="58" name="Group 57">
            <a:extLst>
              <a:ext uri="{FF2B5EF4-FFF2-40B4-BE49-F238E27FC236}">
                <a16:creationId xmlns:a16="http://schemas.microsoft.com/office/drawing/2014/main" id="{B3513EB7-FC79-4550-BB0E-099B5B0FE2BB}"/>
              </a:ext>
            </a:extLst>
          </p:cNvPr>
          <p:cNvGrpSpPr/>
          <p:nvPr/>
        </p:nvGrpSpPr>
        <p:grpSpPr>
          <a:xfrm>
            <a:off x="2551996" y="4896557"/>
            <a:ext cx="2624270" cy="1330382"/>
            <a:chOff x="1985513" y="4307149"/>
            <a:chExt cx="2380861" cy="1330382"/>
          </a:xfrm>
        </p:grpSpPr>
        <p:sp>
          <p:nvSpPr>
            <p:cNvPr id="59" name="TextBox 58">
              <a:extLst>
                <a:ext uri="{FF2B5EF4-FFF2-40B4-BE49-F238E27FC236}">
                  <a16:creationId xmlns:a16="http://schemas.microsoft.com/office/drawing/2014/main" id="{1B9E3761-B2A3-471D-92F6-82D9EA2915BC}"/>
                </a:ext>
              </a:extLst>
            </p:cNvPr>
            <p:cNvSpPr txBox="1"/>
            <p:nvPr/>
          </p:nvSpPr>
          <p:spPr>
            <a:xfrm>
              <a:off x="2004346" y="4560313"/>
              <a:ext cx="2346637" cy="1077218"/>
            </a:xfrm>
            <a:prstGeom prst="rect">
              <a:avLst/>
            </a:prstGeom>
            <a:noFill/>
          </p:spPr>
          <p:txBody>
            <a:bodyPr wrap="square" rtlCol="0">
              <a:spAutoFit/>
            </a:bodyPr>
            <a:lstStyle/>
            <a:p>
              <a:r>
                <a:rPr lang="uk-UA" sz="1600" dirty="0">
                  <a:solidFill>
                    <a:schemeClr val="bg2">
                      <a:lumMod val="25000"/>
                    </a:schemeClr>
                  </a:solidFill>
                </a:rPr>
                <a:t>пошук доказів для клінічної практики та задається запитання у форматі PICO</a:t>
              </a:r>
              <a:r>
                <a:rPr lang="en-US" altLang="ko-KR" sz="1600" dirty="0">
                  <a:solidFill>
                    <a:schemeClr val="bg2">
                      <a:lumMod val="25000"/>
                    </a:schemeClr>
                  </a:solidFill>
                </a:rPr>
                <a:t>.  </a:t>
              </a:r>
              <a:r>
                <a:rPr lang="en-US" altLang="ko-KR" sz="1600" dirty="0">
                  <a:solidFill>
                    <a:srgbClr val="C00000"/>
                  </a:solidFill>
                </a:rPr>
                <a:t>  </a:t>
              </a:r>
            </a:p>
          </p:txBody>
        </p:sp>
        <p:sp>
          <p:nvSpPr>
            <p:cNvPr id="60" name="TextBox 59">
              <a:extLst>
                <a:ext uri="{FF2B5EF4-FFF2-40B4-BE49-F238E27FC236}">
                  <a16:creationId xmlns:a16="http://schemas.microsoft.com/office/drawing/2014/main" id="{63B62C24-521D-4126-851C-3AA5DFE3301F}"/>
                </a:ext>
              </a:extLst>
            </p:cNvPr>
            <p:cNvSpPr txBox="1"/>
            <p:nvPr/>
          </p:nvSpPr>
          <p:spPr>
            <a:xfrm>
              <a:off x="1985513" y="4307149"/>
              <a:ext cx="2380861" cy="276999"/>
            </a:xfrm>
            <a:prstGeom prst="rect">
              <a:avLst/>
            </a:prstGeom>
            <a:noFill/>
          </p:spPr>
          <p:txBody>
            <a:bodyPr wrap="square" rtlCol="0">
              <a:spAutoFit/>
            </a:bodyPr>
            <a:lstStyle/>
            <a:p>
              <a:r>
                <a:rPr lang="en-US" altLang="ko-KR" sz="1200" b="1" dirty="0">
                  <a:solidFill>
                    <a:schemeClr val="accent1"/>
                  </a:solidFill>
                  <a:cs typeface="Arial" pitchFamily="34" charset="0"/>
                </a:rPr>
                <a:t>2th generation</a:t>
              </a:r>
              <a:endParaRPr lang="ko-KR" altLang="en-US" sz="1200" b="1" dirty="0">
                <a:solidFill>
                  <a:schemeClr val="accent1"/>
                </a:solidFill>
                <a:cs typeface="Arial" pitchFamily="34" charset="0"/>
              </a:endParaRPr>
            </a:p>
          </p:txBody>
        </p:sp>
      </p:grpSp>
      <p:grpSp>
        <p:nvGrpSpPr>
          <p:cNvPr id="61" name="Group 60">
            <a:extLst>
              <a:ext uri="{FF2B5EF4-FFF2-40B4-BE49-F238E27FC236}">
                <a16:creationId xmlns:a16="http://schemas.microsoft.com/office/drawing/2014/main" id="{1152F87E-3D96-48B7-9936-F81748554CC9}"/>
              </a:ext>
            </a:extLst>
          </p:cNvPr>
          <p:cNvGrpSpPr/>
          <p:nvPr/>
        </p:nvGrpSpPr>
        <p:grpSpPr>
          <a:xfrm>
            <a:off x="4980934" y="3858563"/>
            <a:ext cx="2624270" cy="1422715"/>
            <a:chOff x="1985513" y="4307149"/>
            <a:chExt cx="2380861" cy="1422715"/>
          </a:xfrm>
        </p:grpSpPr>
        <p:sp>
          <p:nvSpPr>
            <p:cNvPr id="62" name="TextBox 61">
              <a:extLst>
                <a:ext uri="{FF2B5EF4-FFF2-40B4-BE49-F238E27FC236}">
                  <a16:creationId xmlns:a16="http://schemas.microsoft.com/office/drawing/2014/main" id="{BC8409F6-F0F1-4F0C-A259-18B05B7DA8A5}"/>
                </a:ext>
              </a:extLst>
            </p:cNvPr>
            <p:cNvSpPr txBox="1"/>
            <p:nvPr/>
          </p:nvSpPr>
          <p:spPr>
            <a:xfrm>
              <a:off x="2004346" y="4560313"/>
              <a:ext cx="2346637" cy="1169551"/>
            </a:xfrm>
            <a:prstGeom prst="rect">
              <a:avLst/>
            </a:prstGeom>
            <a:noFill/>
          </p:spPr>
          <p:txBody>
            <a:bodyPr wrap="square" rtlCol="0">
              <a:spAutoFit/>
            </a:bodyPr>
            <a:lstStyle/>
            <a:p>
              <a:r>
                <a:rPr lang="uk-UA" sz="1400" dirty="0">
                  <a:solidFill>
                    <a:schemeClr val="bg2">
                      <a:lumMod val="25000"/>
                    </a:schemeClr>
                  </a:solidFill>
                </a:rPr>
                <a:t>сортуванням статей за силою доказовості, обґрунтованості, надійності та застосування щодо клінічного питання .</a:t>
              </a:r>
            </a:p>
          </p:txBody>
        </p:sp>
        <p:sp>
          <p:nvSpPr>
            <p:cNvPr id="63" name="TextBox 62">
              <a:extLst>
                <a:ext uri="{FF2B5EF4-FFF2-40B4-BE49-F238E27FC236}">
                  <a16:creationId xmlns:a16="http://schemas.microsoft.com/office/drawing/2014/main" id="{8D8ED820-D3F7-4154-8E1D-54400B5ABBA6}"/>
                </a:ext>
              </a:extLst>
            </p:cNvPr>
            <p:cNvSpPr txBox="1"/>
            <p:nvPr/>
          </p:nvSpPr>
          <p:spPr>
            <a:xfrm>
              <a:off x="1985513" y="4307149"/>
              <a:ext cx="2380861" cy="276999"/>
            </a:xfrm>
            <a:prstGeom prst="rect">
              <a:avLst/>
            </a:prstGeom>
            <a:noFill/>
          </p:spPr>
          <p:txBody>
            <a:bodyPr wrap="square" rtlCol="0">
              <a:spAutoFit/>
            </a:bodyPr>
            <a:lstStyle/>
            <a:p>
              <a:r>
                <a:rPr lang="en-US" altLang="ko-KR" sz="1200" b="1" dirty="0">
                  <a:solidFill>
                    <a:schemeClr val="accent1"/>
                  </a:solidFill>
                  <a:cs typeface="Arial" pitchFamily="34" charset="0"/>
                </a:rPr>
                <a:t>3th generation</a:t>
              </a:r>
              <a:endParaRPr lang="ko-KR" altLang="en-US" sz="1200" b="1" dirty="0">
                <a:solidFill>
                  <a:schemeClr val="accent1"/>
                </a:solidFill>
                <a:cs typeface="Arial" pitchFamily="34" charset="0"/>
              </a:endParaRPr>
            </a:p>
          </p:txBody>
        </p:sp>
      </p:grpSp>
      <p:grpSp>
        <p:nvGrpSpPr>
          <p:cNvPr id="64" name="Group 63">
            <a:extLst>
              <a:ext uri="{FF2B5EF4-FFF2-40B4-BE49-F238E27FC236}">
                <a16:creationId xmlns:a16="http://schemas.microsoft.com/office/drawing/2014/main" id="{C7C7987B-76D6-4B58-B71D-18D4DA5C2984}"/>
              </a:ext>
            </a:extLst>
          </p:cNvPr>
          <p:cNvGrpSpPr/>
          <p:nvPr/>
        </p:nvGrpSpPr>
        <p:grpSpPr>
          <a:xfrm>
            <a:off x="6871497" y="5281278"/>
            <a:ext cx="2927673" cy="1226947"/>
            <a:chOff x="1985513" y="4307149"/>
            <a:chExt cx="2380861" cy="1077447"/>
          </a:xfrm>
        </p:grpSpPr>
        <p:sp>
          <p:nvSpPr>
            <p:cNvPr id="65" name="TextBox 64">
              <a:extLst>
                <a:ext uri="{FF2B5EF4-FFF2-40B4-BE49-F238E27FC236}">
                  <a16:creationId xmlns:a16="http://schemas.microsoft.com/office/drawing/2014/main" id="{F960A00A-33DE-4A37-BE84-BD61ACB01DFC}"/>
                </a:ext>
              </a:extLst>
            </p:cNvPr>
            <p:cNvSpPr txBox="1"/>
            <p:nvPr/>
          </p:nvSpPr>
          <p:spPr>
            <a:xfrm>
              <a:off x="2004346" y="4560313"/>
              <a:ext cx="2346637" cy="824283"/>
            </a:xfrm>
            <a:prstGeom prst="rect">
              <a:avLst/>
            </a:prstGeom>
            <a:noFill/>
          </p:spPr>
          <p:txBody>
            <a:bodyPr wrap="square" rtlCol="0">
              <a:spAutoFit/>
            </a:bodyPr>
            <a:lstStyle/>
            <a:p>
              <a:r>
                <a:rPr lang="uk-UA" sz="900" dirty="0">
                  <a:solidFill>
                    <a:schemeClr val="bg2">
                      <a:lumMod val="25000"/>
                    </a:schemeClr>
                  </a:solidFill>
                </a:rPr>
                <a:t>об’єднуються усі докази з пошукових баз </a:t>
              </a:r>
              <a:r>
                <a:rPr lang="uk-UA" sz="900" dirty="0" smtClean="0">
                  <a:solidFill>
                    <a:schemeClr val="bg2">
                      <a:lumMod val="25000"/>
                    </a:schemeClr>
                  </a:solidFill>
                </a:rPr>
                <a:t>даних (Cochranelibrary</a:t>
              </a:r>
              <a:r>
                <a:rPr lang="uk-UA" sz="900" dirty="0">
                  <a:solidFill>
                    <a:schemeClr val="bg2">
                      <a:lumMod val="25000"/>
                    </a:schemeClr>
                  </a:solidFill>
                </a:rPr>
                <a:t>, MedLine, CINAHL, PubMed та ін.) з клінічним досвідом </a:t>
              </a:r>
              <a:r>
                <a:rPr lang="uk-UA" sz="900" dirty="0" smtClean="0">
                  <a:solidFill>
                    <a:schemeClr val="bg2">
                      <a:lumMod val="25000"/>
                    </a:schemeClr>
                  </a:solidFill>
                </a:rPr>
                <a:t>та користю </a:t>
              </a:r>
              <a:r>
                <a:rPr lang="uk-UA" sz="900" dirty="0">
                  <a:solidFill>
                    <a:schemeClr val="bg2">
                      <a:lumMod val="25000"/>
                    </a:schemeClr>
                  </a:solidFill>
                </a:rPr>
                <a:t>для пацієнтів і робляться клінічні висновки, засновані на лабораторних даних та даних програм управління результатами</a:t>
              </a:r>
              <a:endParaRPr lang="en-US" altLang="ko-KR" sz="900" dirty="0">
                <a:solidFill>
                  <a:schemeClr val="bg2">
                    <a:lumMod val="25000"/>
                  </a:schemeClr>
                </a:solidFill>
                <a:cs typeface="Arial" pitchFamily="34" charset="0"/>
              </a:endParaRPr>
            </a:p>
          </p:txBody>
        </p:sp>
        <p:sp>
          <p:nvSpPr>
            <p:cNvPr id="66" name="TextBox 65">
              <a:extLst>
                <a:ext uri="{FF2B5EF4-FFF2-40B4-BE49-F238E27FC236}">
                  <a16:creationId xmlns:a16="http://schemas.microsoft.com/office/drawing/2014/main" id="{BB986583-0EE0-4D8B-AC88-9911B093201E}"/>
                </a:ext>
              </a:extLst>
            </p:cNvPr>
            <p:cNvSpPr txBox="1"/>
            <p:nvPr/>
          </p:nvSpPr>
          <p:spPr>
            <a:xfrm>
              <a:off x="1985513" y="4307149"/>
              <a:ext cx="2380861" cy="276999"/>
            </a:xfrm>
            <a:prstGeom prst="rect">
              <a:avLst/>
            </a:prstGeom>
            <a:noFill/>
          </p:spPr>
          <p:txBody>
            <a:bodyPr wrap="square" rtlCol="0">
              <a:spAutoFit/>
            </a:bodyPr>
            <a:lstStyle/>
            <a:p>
              <a:r>
                <a:rPr lang="en-US" altLang="ko-KR" sz="1200" b="1" dirty="0">
                  <a:solidFill>
                    <a:schemeClr val="accent1"/>
                  </a:solidFill>
                  <a:cs typeface="Arial" pitchFamily="34" charset="0"/>
                </a:rPr>
                <a:t>4th generation</a:t>
              </a:r>
              <a:endParaRPr lang="ko-KR" altLang="en-US" sz="1200" b="1" dirty="0">
                <a:solidFill>
                  <a:schemeClr val="accent1"/>
                </a:solidFill>
                <a:cs typeface="Arial" pitchFamily="34" charset="0"/>
              </a:endParaRPr>
            </a:p>
          </p:txBody>
        </p:sp>
      </p:grpSp>
      <p:grpSp>
        <p:nvGrpSpPr>
          <p:cNvPr id="67" name="Group 66">
            <a:extLst>
              <a:ext uri="{FF2B5EF4-FFF2-40B4-BE49-F238E27FC236}">
                <a16:creationId xmlns:a16="http://schemas.microsoft.com/office/drawing/2014/main" id="{44C34D87-F93A-482E-8693-18FB32609ED5}"/>
              </a:ext>
            </a:extLst>
          </p:cNvPr>
          <p:cNvGrpSpPr/>
          <p:nvPr/>
        </p:nvGrpSpPr>
        <p:grpSpPr>
          <a:xfrm>
            <a:off x="9570654" y="4209546"/>
            <a:ext cx="2624270" cy="1330382"/>
            <a:chOff x="1985513" y="4307149"/>
            <a:chExt cx="2380861" cy="1330382"/>
          </a:xfrm>
        </p:grpSpPr>
        <p:sp>
          <p:nvSpPr>
            <p:cNvPr id="68" name="TextBox 67">
              <a:extLst>
                <a:ext uri="{FF2B5EF4-FFF2-40B4-BE49-F238E27FC236}">
                  <a16:creationId xmlns:a16="http://schemas.microsoft.com/office/drawing/2014/main" id="{A00128E9-93CC-4531-9DB3-4BCC9E314D1D}"/>
                </a:ext>
              </a:extLst>
            </p:cNvPr>
            <p:cNvSpPr txBox="1"/>
            <p:nvPr/>
          </p:nvSpPr>
          <p:spPr>
            <a:xfrm>
              <a:off x="2004346" y="4560313"/>
              <a:ext cx="2346637" cy="1077218"/>
            </a:xfrm>
            <a:prstGeom prst="rect">
              <a:avLst/>
            </a:prstGeom>
            <a:noFill/>
          </p:spPr>
          <p:txBody>
            <a:bodyPr wrap="square" rtlCol="0">
              <a:spAutoFit/>
            </a:bodyPr>
            <a:lstStyle/>
            <a:p>
              <a:r>
                <a:rPr lang="uk-UA" altLang="ko-KR" sz="1600" dirty="0" smtClean="0">
                  <a:solidFill>
                    <a:schemeClr val="bg2">
                      <a:lumMod val="25000"/>
                    </a:schemeClr>
                  </a:solidFill>
                </a:rPr>
                <a:t>оцінювання результатів прийняття практичних рішень на основі доказової медицини. </a:t>
              </a:r>
              <a:endParaRPr lang="uk-UA" altLang="ko-KR" sz="1600" dirty="0">
                <a:solidFill>
                  <a:schemeClr val="bg2">
                    <a:lumMod val="25000"/>
                  </a:schemeClr>
                </a:solidFill>
              </a:endParaRPr>
            </a:p>
          </p:txBody>
        </p:sp>
        <p:sp>
          <p:nvSpPr>
            <p:cNvPr id="69" name="TextBox 68">
              <a:extLst>
                <a:ext uri="{FF2B5EF4-FFF2-40B4-BE49-F238E27FC236}">
                  <a16:creationId xmlns:a16="http://schemas.microsoft.com/office/drawing/2014/main" id="{70669B1C-811F-4255-A93A-FFE97ED7BEBF}"/>
                </a:ext>
              </a:extLst>
            </p:cNvPr>
            <p:cNvSpPr txBox="1"/>
            <p:nvPr/>
          </p:nvSpPr>
          <p:spPr>
            <a:xfrm>
              <a:off x="1985513" y="4307149"/>
              <a:ext cx="2380861" cy="276999"/>
            </a:xfrm>
            <a:prstGeom prst="rect">
              <a:avLst/>
            </a:prstGeom>
            <a:noFill/>
          </p:spPr>
          <p:txBody>
            <a:bodyPr wrap="square" rtlCol="0">
              <a:spAutoFit/>
            </a:bodyPr>
            <a:lstStyle/>
            <a:p>
              <a:r>
                <a:rPr lang="en-US" altLang="ko-KR" sz="1200" b="1" dirty="0">
                  <a:solidFill>
                    <a:schemeClr val="accent1"/>
                  </a:solidFill>
                  <a:cs typeface="Arial" pitchFamily="34" charset="0"/>
                </a:rPr>
                <a:t>5th generation</a:t>
              </a:r>
              <a:endParaRPr lang="ko-KR" altLang="en-US" sz="1200" b="1" dirty="0">
                <a:solidFill>
                  <a:schemeClr val="accent1"/>
                </a:solidFill>
                <a:cs typeface="Arial" pitchFamily="34" charset="0"/>
              </a:endParaRPr>
            </a:p>
          </p:txBody>
        </p:sp>
      </p:grpSp>
    </p:spTree>
    <p:extLst>
      <p:ext uri="{BB962C8B-B14F-4D97-AF65-F5344CB8AC3E}">
        <p14:creationId xmlns:p14="http://schemas.microsoft.com/office/powerpoint/2010/main" val="3979649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9" y="1369629"/>
            <a:ext cx="4525562" cy="2031325"/>
          </a:xfrm>
          <a:prstGeom prst="rect">
            <a:avLst/>
          </a:prstGeom>
        </p:spPr>
        <p:txBody>
          <a:bodyPr wrap="square">
            <a:spAutoFit/>
          </a:bodyPr>
          <a:lstStyle/>
          <a:p>
            <a:pPr algn="just"/>
            <a:r>
              <a:rPr lang="uk-UA" dirty="0" smtClean="0">
                <a:solidFill>
                  <a:schemeClr val="accent2">
                    <a:lumMod val="50000"/>
                  </a:schemeClr>
                </a:solidFill>
              </a:rPr>
              <a:t>Систематичний огляд - це повна і прозора оцінка наявних доказів щодо конкретного дослідження з використанням суворого і заздалегідь визначеного процесу для виявлення, відбору та критичної оцінки відповідних досліджень. </a:t>
            </a:r>
            <a:endParaRPr lang="uk-UA" dirty="0">
              <a:solidFill>
                <a:schemeClr val="accent2">
                  <a:lumMod val="50000"/>
                </a:schemeClr>
              </a:solidFill>
            </a:endParaRPr>
          </a:p>
        </p:txBody>
      </p:sp>
      <p:sp>
        <p:nvSpPr>
          <p:cNvPr id="9" name="Текст 8"/>
          <p:cNvSpPr>
            <a:spLocks noGrp="1"/>
          </p:cNvSpPr>
          <p:nvPr>
            <p:ph type="body" sz="quarter" idx="16"/>
          </p:nvPr>
        </p:nvSpPr>
        <p:spPr/>
        <p:txBody>
          <a:bodyPr/>
          <a:lstStyle/>
          <a:p>
            <a:r>
              <a:rPr lang="uk-UA" dirty="0">
                <a:solidFill>
                  <a:schemeClr val="accent2">
                    <a:lumMod val="50000"/>
                  </a:schemeClr>
                </a:solidFill>
              </a:rPr>
              <a:t>Систематичний огляд</a:t>
            </a:r>
            <a:endParaRPr lang="uk-UA" dirty="0"/>
          </a:p>
        </p:txBody>
      </p:sp>
      <p:sp>
        <p:nvSpPr>
          <p:cNvPr id="10" name="Прямоугольник 9"/>
          <p:cNvSpPr/>
          <p:nvPr/>
        </p:nvSpPr>
        <p:spPr>
          <a:xfrm>
            <a:off x="5338618" y="1230898"/>
            <a:ext cx="3389745" cy="2677656"/>
          </a:xfrm>
          <a:prstGeom prst="rect">
            <a:avLst/>
          </a:prstGeom>
        </p:spPr>
        <p:txBody>
          <a:bodyPr wrap="square">
            <a:spAutoFit/>
          </a:bodyPr>
          <a:lstStyle/>
          <a:p>
            <a:pPr algn="just"/>
            <a:r>
              <a:rPr lang="uk-UA" sz="2400" dirty="0">
                <a:solidFill>
                  <a:schemeClr val="bg1"/>
                </a:solidFill>
              </a:rPr>
              <a:t>Мета систематичного огляду - надати стислий виклад поточного стану знань з певної теми та виявити прогалини в існуючій літературі.</a:t>
            </a:r>
          </a:p>
        </p:txBody>
      </p:sp>
      <p:pic>
        <p:nvPicPr>
          <p:cNvPr id="11" name="Рисунок 10"/>
          <p:cNvPicPr>
            <a:picLocks noChangeAspect="1"/>
          </p:cNvPicPr>
          <p:nvPr/>
        </p:nvPicPr>
        <p:blipFill>
          <a:blip r:embed="rId2"/>
          <a:stretch>
            <a:fillRect/>
          </a:stretch>
        </p:blipFill>
        <p:spPr>
          <a:xfrm>
            <a:off x="9892145" y="973465"/>
            <a:ext cx="1900731" cy="2303561"/>
          </a:xfrm>
          <a:prstGeom prst="rect">
            <a:avLst/>
          </a:prstGeom>
        </p:spPr>
      </p:pic>
    </p:spTree>
    <p:extLst>
      <p:ext uri="{BB962C8B-B14F-4D97-AF65-F5344CB8AC3E}">
        <p14:creationId xmlns:p14="http://schemas.microsoft.com/office/powerpoint/2010/main" val="1738894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1454226624"/>
              </p:ext>
            </p:extLst>
          </p:nvPr>
        </p:nvGraphicFramePr>
        <p:xfrm>
          <a:off x="323529" y="1249567"/>
          <a:ext cx="7268761" cy="4246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Текст 2"/>
          <p:cNvSpPr>
            <a:spLocks noGrp="1"/>
          </p:cNvSpPr>
          <p:nvPr>
            <p:ph type="body" sz="quarter" idx="10"/>
          </p:nvPr>
        </p:nvSpPr>
        <p:spPr/>
        <p:txBody>
          <a:bodyPr/>
          <a:lstStyle/>
          <a:p>
            <a:r>
              <a:rPr lang="uk-UA" dirty="0">
                <a:solidFill>
                  <a:schemeClr val="accent2">
                    <a:lumMod val="50000"/>
                  </a:schemeClr>
                </a:solidFill>
              </a:rPr>
              <a:t>Мета-аналіз</a:t>
            </a:r>
            <a:endParaRPr lang="uk-UA" dirty="0"/>
          </a:p>
        </p:txBody>
      </p:sp>
      <p:pic>
        <p:nvPicPr>
          <p:cNvPr id="11" name="Рисунок 10"/>
          <p:cNvPicPr>
            <a:picLocks noChangeAspect="1"/>
          </p:cNvPicPr>
          <p:nvPr/>
        </p:nvPicPr>
        <p:blipFill>
          <a:blip r:embed="rId7"/>
          <a:stretch>
            <a:fillRect/>
          </a:stretch>
        </p:blipFill>
        <p:spPr>
          <a:xfrm>
            <a:off x="8829963" y="973465"/>
            <a:ext cx="2962913" cy="3590855"/>
          </a:xfrm>
          <a:prstGeom prst="rect">
            <a:avLst/>
          </a:prstGeom>
        </p:spPr>
      </p:pic>
    </p:spTree>
    <p:extLst>
      <p:ext uri="{BB962C8B-B14F-4D97-AF65-F5344CB8AC3E}">
        <p14:creationId xmlns:p14="http://schemas.microsoft.com/office/powerpoint/2010/main" val="1658958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extLst>
              <p:ext uri="{D42A27DB-BD31-4B8C-83A1-F6EECF244321}">
                <p14:modId xmlns:p14="http://schemas.microsoft.com/office/powerpoint/2010/main" val="1223829055"/>
              </p:ext>
            </p:extLst>
          </p:nvPr>
        </p:nvGraphicFramePr>
        <p:xfrm>
          <a:off x="360218" y="1411630"/>
          <a:ext cx="8876145" cy="4730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2709450" y="288698"/>
            <a:ext cx="5247462" cy="369332"/>
          </a:xfrm>
          <a:prstGeom prst="rect">
            <a:avLst/>
          </a:prstGeom>
        </p:spPr>
        <p:txBody>
          <a:bodyPr wrap="none">
            <a:spAutoFit/>
          </a:bodyPr>
          <a:lstStyle/>
          <a:p>
            <a:r>
              <a:rPr lang="uk-UA"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СИСТЕМАТИЧНІ ОГЛЯДИ ТА МЕТА-АНАЛІЗ</a:t>
            </a:r>
            <a:endParaRPr lang="uk-UA" b="1" dirty="0">
              <a:solidFill>
                <a:schemeClr val="accent4">
                  <a:lumMod val="75000"/>
                </a:schemeClr>
              </a:solidFill>
            </a:endParaRPr>
          </a:p>
        </p:txBody>
      </p:sp>
      <p:sp>
        <p:nvSpPr>
          <p:cNvPr id="7" name="Прямоугольник 6"/>
          <p:cNvSpPr/>
          <p:nvPr/>
        </p:nvSpPr>
        <p:spPr>
          <a:xfrm>
            <a:off x="591126" y="658030"/>
            <a:ext cx="10095345" cy="463397"/>
          </a:xfrm>
          <a:prstGeom prst="rect">
            <a:avLst/>
          </a:prstGeom>
        </p:spPr>
        <p:txBody>
          <a:bodyPr wrap="square">
            <a:spAutoFit/>
          </a:bodyPr>
          <a:lstStyle/>
          <a:p>
            <a:pPr marL="449580" algn="just">
              <a:lnSpc>
                <a:spcPct val="150000"/>
              </a:lnSpc>
              <a:spcAft>
                <a:spcPts val="0"/>
              </a:spcAft>
            </a:pPr>
            <a:r>
              <a:rPr lang="uk-UA"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Для систематичних оглядів та мета-аналізу характерні такі властивості:</a:t>
            </a:r>
            <a:endParaRPr lang="uk-UA" sz="14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p:cNvPicPr>
            <a:picLocks noChangeAspect="1"/>
          </p:cNvPicPr>
          <p:nvPr/>
        </p:nvPicPr>
        <p:blipFill>
          <a:blip r:embed="rId7"/>
          <a:stretch>
            <a:fillRect/>
          </a:stretch>
        </p:blipFill>
        <p:spPr>
          <a:xfrm>
            <a:off x="9776864" y="658030"/>
            <a:ext cx="1648556" cy="1993839"/>
          </a:xfrm>
          <a:prstGeom prst="rect">
            <a:avLst/>
          </a:prstGeom>
        </p:spPr>
      </p:pic>
    </p:spTree>
    <p:extLst>
      <p:ext uri="{BB962C8B-B14F-4D97-AF65-F5344CB8AC3E}">
        <p14:creationId xmlns:p14="http://schemas.microsoft.com/office/powerpoint/2010/main" val="21866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50472" y="195489"/>
            <a:ext cx="7804727" cy="388696"/>
          </a:xfrm>
          <a:prstGeom prst="rect">
            <a:avLst/>
          </a:prstGeom>
        </p:spPr>
        <p:txBody>
          <a:bodyPr wrap="square">
            <a:spAutoFit/>
          </a:bodyPr>
          <a:lstStyle/>
          <a:p>
            <a:pPr algn="ctr">
              <a:lnSpc>
                <a:spcPct val="107000"/>
              </a:lnSpc>
              <a:spcBef>
                <a:spcPts val="200"/>
              </a:spcBef>
              <a:spcAft>
                <a:spcPts val="0"/>
              </a:spcAft>
            </a:pPr>
            <a:r>
              <a:rPr lang="uk-UA" b="1" dirty="0">
                <a:solidFill>
                  <a:srgbClr val="1F4D78"/>
                </a:solidFill>
                <a:latin typeface="Times New Roman" panose="02020603050405020304" pitchFamily="18" charset="0"/>
                <a:ea typeface="Times New Roman" panose="02020603050405020304" pitchFamily="18" charset="0"/>
                <a:cs typeface="Times New Roman" panose="02020603050405020304" pitchFamily="18" charset="0"/>
              </a:rPr>
              <a:t>Етапи підготовки систематичного огляду та мета-аналізу</a:t>
            </a:r>
            <a:endParaRPr lang="uk-UA" sz="16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236373554"/>
              </p:ext>
            </p:extLst>
          </p:nvPr>
        </p:nvGraphicFramePr>
        <p:xfrm>
          <a:off x="460663" y="812800"/>
          <a:ext cx="10984344" cy="5883563"/>
        </p:xfrm>
        <a:graphic>
          <a:graphicData uri="http://schemas.openxmlformats.org/drawingml/2006/table">
            <a:tbl>
              <a:tblPr firstRow="1" firstCol="1" bandRow="1">
                <a:tableStyleId>{5C22544A-7EE6-4342-B048-85BDC9FD1C3A}</a:tableStyleId>
              </a:tblPr>
              <a:tblGrid>
                <a:gridCol w="3031836">
                  <a:extLst>
                    <a:ext uri="{9D8B030D-6E8A-4147-A177-3AD203B41FA5}">
                      <a16:colId xmlns:a16="http://schemas.microsoft.com/office/drawing/2014/main" val="4109135132"/>
                    </a:ext>
                  </a:extLst>
                </a:gridCol>
                <a:gridCol w="3620655">
                  <a:extLst>
                    <a:ext uri="{9D8B030D-6E8A-4147-A177-3AD203B41FA5}">
                      <a16:colId xmlns:a16="http://schemas.microsoft.com/office/drawing/2014/main" val="3700818454"/>
                    </a:ext>
                  </a:extLst>
                </a:gridCol>
                <a:gridCol w="4331853">
                  <a:extLst>
                    <a:ext uri="{9D8B030D-6E8A-4147-A177-3AD203B41FA5}">
                      <a16:colId xmlns:a16="http://schemas.microsoft.com/office/drawing/2014/main" val="520303965"/>
                    </a:ext>
                  </a:extLst>
                </a:gridCol>
              </a:tblGrid>
              <a:tr h="335637">
                <a:tc>
                  <a:txBody>
                    <a:bodyPr/>
                    <a:lstStyle/>
                    <a:p>
                      <a:pPr>
                        <a:lnSpc>
                          <a:spcPct val="107000"/>
                        </a:lnSpc>
                        <a:spcAft>
                          <a:spcPts val="0"/>
                        </a:spcAft>
                      </a:pPr>
                      <a:r>
                        <a:rPr lang="uk-UA" sz="1200">
                          <a:effectLst/>
                        </a:rPr>
                        <a:t>Етап роботи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Систематичний огляд</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dirty="0">
                          <a:effectLst/>
                        </a:rPr>
                        <a:t>Мета-аналіз</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4103058"/>
                  </a:ext>
                </a:extLst>
              </a:tr>
              <a:tr h="1042458">
                <a:tc>
                  <a:txBody>
                    <a:bodyPr/>
                    <a:lstStyle/>
                    <a:p>
                      <a:pPr>
                        <a:lnSpc>
                          <a:spcPct val="107000"/>
                        </a:lnSpc>
                        <a:spcAft>
                          <a:spcPts val="0"/>
                        </a:spcAft>
                      </a:pPr>
                      <a:r>
                        <a:rPr lang="uk-UA" sz="1200">
                          <a:effectLst/>
                        </a:rPr>
                        <a:t>Визначення дослідницького питання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Чітке формулювання проблеми дослідження, визначення мети та критеріїв включення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Формулювання дослідницького питання або гіпотези для кількісного узагальнення результатів</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2155464"/>
                  </a:ext>
                </a:extLst>
              </a:tr>
              <a:tr h="689047">
                <a:tc>
                  <a:txBody>
                    <a:bodyPr/>
                    <a:lstStyle/>
                    <a:p>
                      <a:pPr>
                        <a:lnSpc>
                          <a:spcPct val="107000"/>
                        </a:lnSpc>
                        <a:spcAft>
                          <a:spcPts val="0"/>
                        </a:spcAft>
                      </a:pPr>
                      <a:r>
                        <a:rPr lang="uk-UA" sz="1200">
                          <a:effectLst/>
                        </a:rPr>
                        <a:t>Пошук літератури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Комплексний пошук у кількох базах даних для виявлення всіх релевантних досліджень</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Всебічний пошук літератури, включаючи опубліковані та неопубліковані дослідження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0302130"/>
                  </a:ext>
                </a:extLst>
              </a:tr>
              <a:tr h="689047">
                <a:tc>
                  <a:txBody>
                    <a:bodyPr/>
                    <a:lstStyle/>
                    <a:p>
                      <a:pPr>
                        <a:lnSpc>
                          <a:spcPct val="107000"/>
                        </a:lnSpc>
                        <a:spcAft>
                          <a:spcPts val="0"/>
                        </a:spcAft>
                      </a:pPr>
                      <a:r>
                        <a:rPr lang="uk-UA" sz="1200">
                          <a:effectLst/>
                        </a:rPr>
                        <a:t>Відбір досліджень</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Скринінг анотацій і повних текстів відповідно до критеріїв включення та виключення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Оцінка придатності досліджень за дизайном, розміром вибірки та показниками результатів</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6548648"/>
                  </a:ext>
                </a:extLst>
              </a:tr>
              <a:tr h="1042458">
                <a:tc>
                  <a:txBody>
                    <a:bodyPr/>
                    <a:lstStyle/>
                    <a:p>
                      <a:pPr>
                        <a:lnSpc>
                          <a:spcPct val="107000"/>
                        </a:lnSpc>
                        <a:spcAft>
                          <a:spcPts val="0"/>
                        </a:spcAft>
                      </a:pPr>
                      <a:r>
                        <a:rPr lang="uk-UA" sz="1200">
                          <a:effectLst/>
                        </a:rPr>
                        <a:t>Витяг даних</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Збір інформації про дизайн дослідження, вибірку, втручання, результати та наслідки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Вилучення кількісних показників (розміри ефекту, обсяг вибірки, статистичні дані) у стандартизованій формі</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98712362"/>
                  </a:ext>
                </a:extLst>
              </a:tr>
              <a:tr h="1042458">
                <a:tc>
                  <a:txBody>
                    <a:bodyPr/>
                    <a:lstStyle/>
                    <a:p>
                      <a:pPr>
                        <a:lnSpc>
                          <a:spcPct val="107000"/>
                        </a:lnSpc>
                        <a:spcAft>
                          <a:spcPts val="0"/>
                        </a:spcAft>
                      </a:pPr>
                      <a:r>
                        <a:rPr lang="uk-UA" sz="1200">
                          <a:effectLst/>
                        </a:rPr>
                        <a:t>Оцінка якості доказів</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Оцінка ризику упередженості та якості досліджень, узагальнення результатів у таблицях або рисунках</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Оцінка якості включених досліджень перед статистичним об’єднанням результатів</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9205542"/>
                  </a:ext>
                </a:extLst>
              </a:tr>
              <a:tr h="1042458">
                <a:tc>
                  <a:txBody>
                    <a:bodyPr/>
                    <a:lstStyle/>
                    <a:p>
                      <a:pPr>
                        <a:lnSpc>
                          <a:spcPct val="107000"/>
                        </a:lnSpc>
                        <a:spcAft>
                          <a:spcPts val="0"/>
                        </a:spcAft>
                      </a:pPr>
                      <a:r>
                        <a:rPr lang="uk-UA" sz="1200" dirty="0">
                          <a:effectLst/>
                        </a:rPr>
                        <a:t>Аналіз результатів</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a:effectLst/>
                        </a:rPr>
                        <a:t>Якісний (описовий) синтез отриманих даних</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uk-UA" sz="1200" dirty="0">
                          <a:effectLst/>
                        </a:rPr>
                        <a:t>Статистичне об’єднання результатів, розрахунок загального ефекту та показників варіабельності</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5828174"/>
                  </a:ext>
                </a:extLst>
              </a:tr>
            </a:tbl>
          </a:graphicData>
        </a:graphic>
      </p:graphicFrame>
    </p:spTree>
    <p:extLst>
      <p:ext uri="{BB962C8B-B14F-4D97-AF65-F5344CB8AC3E}">
        <p14:creationId xmlns:p14="http://schemas.microsoft.com/office/powerpoint/2010/main" val="2761625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ru-RU" sz="18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СИСТЕМАТИЧНІ ОГЛЯДИ ДОЗВОЛЯЮТЬ ЗРОБИТИ НАСТУПНІ ВИСНОВКИ:</a:t>
            </a:r>
            <a:endParaRPr lang="uk-UA" sz="18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6" name="Схема 5"/>
          <p:cNvGraphicFramePr/>
          <p:nvPr>
            <p:extLst>
              <p:ext uri="{D42A27DB-BD31-4B8C-83A1-F6EECF244321}">
                <p14:modId xmlns:p14="http://schemas.microsoft.com/office/powerpoint/2010/main" val="3511250109"/>
              </p:ext>
            </p:extLst>
          </p:nvPr>
        </p:nvGraphicFramePr>
        <p:xfrm>
          <a:off x="1853945" y="1566417"/>
          <a:ext cx="9303582" cy="4169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7550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801091" y="311800"/>
            <a:ext cx="9818544" cy="724247"/>
          </a:xfrm>
        </p:spPr>
        <p:txBody>
          <a:bodyPr/>
          <a:lstStyle/>
          <a:p>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КРИТЕР</a:t>
            </a:r>
            <a:r>
              <a:rPr lang="uk-UA"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ІЇ ВІДБОРУ КЛІНІЧНИХ ДОСЛІДЖЕНЬ ДЛЯ ВКЛЮЧЕННЯ В МЕТА-АНАЛІЗ</a:t>
            </a:r>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5" name="Freeform: Shape 5">
            <a:extLst>
              <a:ext uri="{FF2B5EF4-FFF2-40B4-BE49-F238E27FC236}">
                <a16:creationId xmlns:a16="http://schemas.microsoft.com/office/drawing/2014/main" id="{A298110B-AA7B-4E20-B910-1E6858FE598E}"/>
              </a:ext>
            </a:extLst>
          </p:cNvPr>
          <p:cNvSpPr/>
          <p:nvPr/>
        </p:nvSpPr>
        <p:spPr>
          <a:xfrm>
            <a:off x="244180" y="210945"/>
            <a:ext cx="1834002" cy="2208982"/>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1"/>
          </a:solidFill>
          <a:ln w="4638" cap="flat">
            <a:noFill/>
            <a:prstDash val="solid"/>
            <a:miter/>
          </a:ln>
        </p:spPr>
        <p:txBody>
          <a:bodyPr wrap="square" rtlCol="0" anchor="ctr">
            <a:noAutofit/>
          </a:bodyPr>
          <a:lstStyle/>
          <a:p>
            <a:endParaRPr lang="en-US"/>
          </a:p>
        </p:txBody>
      </p:sp>
      <p:graphicFrame>
        <p:nvGraphicFramePr>
          <p:cNvPr id="69" name="Схема 68"/>
          <p:cNvGraphicFramePr/>
          <p:nvPr>
            <p:extLst>
              <p:ext uri="{D42A27DB-BD31-4B8C-83A1-F6EECF244321}">
                <p14:modId xmlns:p14="http://schemas.microsoft.com/office/powerpoint/2010/main" val="370587468"/>
              </p:ext>
            </p:extLst>
          </p:nvPr>
        </p:nvGraphicFramePr>
        <p:xfrm>
          <a:off x="2415454" y="1136902"/>
          <a:ext cx="8866909" cy="5393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7995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801091" y="311800"/>
            <a:ext cx="9818544" cy="724247"/>
          </a:xfrm>
        </p:spPr>
        <p:txBody>
          <a:bodyPr/>
          <a:lstStyle/>
          <a:p>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КРИТЕР</a:t>
            </a:r>
            <a:r>
              <a:rPr lang="uk-UA"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ІЇ ВІДБОРУ КЛІНІЧНИХ ДОСЛІДЖЕНЬ ДЛЯ ВКЛЮЧЕННЯ В МЕТА-АНАЛІЗ</a:t>
            </a:r>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5" name="Freeform: Shape 5">
            <a:extLst>
              <a:ext uri="{FF2B5EF4-FFF2-40B4-BE49-F238E27FC236}">
                <a16:creationId xmlns:a16="http://schemas.microsoft.com/office/drawing/2014/main" id="{A298110B-AA7B-4E20-B910-1E6858FE598E}"/>
              </a:ext>
            </a:extLst>
          </p:cNvPr>
          <p:cNvSpPr/>
          <p:nvPr/>
        </p:nvSpPr>
        <p:spPr>
          <a:xfrm>
            <a:off x="244180" y="210945"/>
            <a:ext cx="1834002" cy="2208982"/>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1"/>
          </a:solidFill>
          <a:ln w="4638" cap="flat">
            <a:noFill/>
            <a:prstDash val="solid"/>
            <a:miter/>
          </a:ln>
        </p:spPr>
        <p:txBody>
          <a:bodyPr wrap="square" rtlCol="0" anchor="ctr">
            <a:noAutofit/>
          </a:bodyPr>
          <a:lstStyle/>
          <a:p>
            <a:endParaRPr lang="en-US"/>
          </a:p>
        </p:txBody>
      </p:sp>
      <p:sp>
        <p:nvSpPr>
          <p:cNvPr id="3" name="Прямоугольник 2"/>
          <p:cNvSpPr/>
          <p:nvPr/>
        </p:nvSpPr>
        <p:spPr>
          <a:xfrm>
            <a:off x="2346036" y="1036047"/>
            <a:ext cx="9180945" cy="1250983"/>
          </a:xfrm>
          <a:prstGeom prst="rect">
            <a:avLst/>
          </a:prstGeom>
        </p:spPr>
        <p:txBody>
          <a:bodyPr wrap="square">
            <a:spAutoFit/>
          </a:bodyPr>
          <a:lstStyle/>
          <a:p>
            <a:pPr marL="12700" marR="5080" algn="just">
              <a:lnSpc>
                <a:spcPct val="145000"/>
              </a:lnSpc>
              <a:spcBef>
                <a:spcPts val="100"/>
              </a:spcBef>
            </a:pPr>
            <a:r>
              <a:rPr lang="uk-UA"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Дослідження,  включені  в  мета-аналіз,  повинні  бути  </a:t>
            </a:r>
            <a:r>
              <a:rPr lang="uk-UA"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максимально однорідними</a:t>
            </a:r>
            <a:r>
              <a:rPr lang="uk-UA"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вид втручання (лікування), популяція (включені хворі) і вивчаючі результати у всіх дослідженнях повинні бути схожими.</a:t>
            </a:r>
          </a:p>
        </p:txBody>
      </p:sp>
      <p:sp>
        <p:nvSpPr>
          <p:cNvPr id="4" name="Прямоугольник 3"/>
          <p:cNvSpPr/>
          <p:nvPr/>
        </p:nvSpPr>
        <p:spPr>
          <a:xfrm>
            <a:off x="3158085" y="2419927"/>
            <a:ext cx="6413872" cy="369332"/>
          </a:xfrm>
          <a:prstGeom prst="rect">
            <a:avLst/>
          </a:prstGeom>
        </p:spPr>
        <p:txBody>
          <a:bodyPr wrap="none">
            <a:spAutoFit/>
          </a:bodyPr>
          <a:lstStyle/>
          <a:p>
            <a:r>
              <a:rPr lang="ru-RU" b="1" dirty="0" smtClean="0">
                <a:solidFill>
                  <a:srgbClr val="C00000"/>
                </a:solidFill>
                <a:cs typeface="Verdana"/>
              </a:rPr>
              <a:t>НЕ</a:t>
            </a:r>
            <a:r>
              <a:rPr lang="ru-RU" b="1" spc="-40" dirty="0" smtClean="0">
                <a:solidFill>
                  <a:srgbClr val="C00000"/>
                </a:solidFill>
                <a:cs typeface="Verdana"/>
              </a:rPr>
              <a:t> </a:t>
            </a:r>
            <a:r>
              <a:rPr lang="ru-RU" b="1" dirty="0" smtClean="0">
                <a:solidFill>
                  <a:srgbClr val="C00000"/>
                </a:solidFill>
                <a:cs typeface="Verdana"/>
              </a:rPr>
              <a:t>МОЖНА</a:t>
            </a:r>
            <a:r>
              <a:rPr lang="ru-RU" b="1" spc="-25" dirty="0" smtClean="0">
                <a:solidFill>
                  <a:srgbClr val="C00000"/>
                </a:solidFill>
                <a:cs typeface="Verdana"/>
              </a:rPr>
              <a:t> </a:t>
            </a:r>
            <a:r>
              <a:rPr lang="ru-RU" b="1" dirty="0" smtClean="0">
                <a:solidFill>
                  <a:srgbClr val="C00000"/>
                </a:solidFill>
                <a:cs typeface="Verdana"/>
              </a:rPr>
              <a:t>ОБ’ЄДНАТИ</a:t>
            </a:r>
            <a:r>
              <a:rPr lang="ru-RU" b="1" spc="-35" dirty="0" smtClean="0">
                <a:solidFill>
                  <a:srgbClr val="C00000"/>
                </a:solidFill>
                <a:cs typeface="Verdana"/>
              </a:rPr>
              <a:t> </a:t>
            </a:r>
            <a:r>
              <a:rPr lang="ru-RU" b="1" dirty="0" smtClean="0">
                <a:solidFill>
                  <a:srgbClr val="C00000"/>
                </a:solidFill>
                <a:cs typeface="Verdana"/>
              </a:rPr>
              <a:t>ДОСЛІДЖЕННЯ,</a:t>
            </a:r>
            <a:r>
              <a:rPr lang="ru-RU" b="1" spc="-15" dirty="0" smtClean="0">
                <a:solidFill>
                  <a:srgbClr val="C00000"/>
                </a:solidFill>
                <a:cs typeface="Verdana"/>
              </a:rPr>
              <a:t> </a:t>
            </a:r>
            <a:r>
              <a:rPr lang="ru-RU" b="1" dirty="0" smtClean="0">
                <a:solidFill>
                  <a:srgbClr val="C00000"/>
                </a:solidFill>
                <a:cs typeface="Verdana"/>
              </a:rPr>
              <a:t>ЯКЩО</a:t>
            </a:r>
            <a:r>
              <a:rPr lang="ru-RU" b="1" spc="-35" dirty="0" smtClean="0">
                <a:solidFill>
                  <a:srgbClr val="C00000"/>
                </a:solidFill>
                <a:cs typeface="Verdana"/>
              </a:rPr>
              <a:t> </a:t>
            </a:r>
            <a:r>
              <a:rPr lang="ru-RU" b="1" dirty="0" smtClean="0">
                <a:solidFill>
                  <a:srgbClr val="C00000"/>
                </a:solidFill>
                <a:cs typeface="Verdana"/>
              </a:rPr>
              <a:t>В</a:t>
            </a:r>
            <a:r>
              <a:rPr lang="ru-RU" b="1" spc="-25" dirty="0" smtClean="0">
                <a:solidFill>
                  <a:srgbClr val="C00000"/>
                </a:solidFill>
                <a:cs typeface="Verdana"/>
              </a:rPr>
              <a:t> </a:t>
            </a:r>
            <a:r>
              <a:rPr lang="ru-RU" b="1" spc="-20" dirty="0" smtClean="0">
                <a:solidFill>
                  <a:srgbClr val="C00000"/>
                </a:solidFill>
                <a:cs typeface="Verdana"/>
              </a:rPr>
              <a:t>НИХ:</a:t>
            </a:r>
            <a:endParaRPr lang="uk-UA" b="1" dirty="0"/>
          </a:p>
        </p:txBody>
      </p:sp>
      <p:graphicFrame>
        <p:nvGraphicFramePr>
          <p:cNvPr id="6" name="Схема 5"/>
          <p:cNvGraphicFramePr/>
          <p:nvPr>
            <p:extLst>
              <p:ext uri="{D42A27DB-BD31-4B8C-83A1-F6EECF244321}">
                <p14:modId xmlns:p14="http://schemas.microsoft.com/office/powerpoint/2010/main" val="2910750289"/>
              </p:ext>
            </p:extLst>
          </p:nvPr>
        </p:nvGraphicFramePr>
        <p:xfrm>
          <a:off x="1161181" y="3011277"/>
          <a:ext cx="9901381" cy="3598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428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801091" y="311800"/>
            <a:ext cx="9818544" cy="724247"/>
          </a:xfrm>
        </p:spPr>
        <p:txBody>
          <a:bodyPr/>
          <a:lstStyle/>
          <a:p>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КРИТЕР</a:t>
            </a:r>
            <a:r>
              <a:rPr lang="uk-UA"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ІЇ ВІДБОРУ КЛІНІЧНИХ ДОСЛІДЖЕНЬ ДЛЯ ВКЛЮЧЕННЯ В МЕТА-АНАЛІЗ</a:t>
            </a:r>
            <a:r>
              <a:rPr lang="ru-RU" sz="1800" b="1" dirty="0" smtClean="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uk-UA" sz="1800" b="1" dirty="0">
              <a:solidFill>
                <a:schemeClr val="accent4">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5" name="Freeform: Shape 5">
            <a:extLst>
              <a:ext uri="{FF2B5EF4-FFF2-40B4-BE49-F238E27FC236}">
                <a16:creationId xmlns:a16="http://schemas.microsoft.com/office/drawing/2014/main" id="{A298110B-AA7B-4E20-B910-1E6858FE598E}"/>
              </a:ext>
            </a:extLst>
          </p:cNvPr>
          <p:cNvSpPr/>
          <p:nvPr/>
        </p:nvSpPr>
        <p:spPr>
          <a:xfrm>
            <a:off x="244180" y="210945"/>
            <a:ext cx="1834002" cy="2208982"/>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1"/>
          </a:solidFill>
          <a:ln w="4638" cap="flat">
            <a:noFill/>
            <a:prstDash val="solid"/>
            <a:miter/>
          </a:ln>
        </p:spPr>
        <p:txBody>
          <a:bodyPr wrap="square" rtlCol="0" anchor="ctr">
            <a:noAutofit/>
          </a:bodyPr>
          <a:lstStyle/>
          <a:p>
            <a:endParaRPr lang="en-US"/>
          </a:p>
        </p:txBody>
      </p:sp>
      <p:sp>
        <p:nvSpPr>
          <p:cNvPr id="7" name="Прямоугольник 6"/>
          <p:cNvSpPr/>
          <p:nvPr/>
        </p:nvSpPr>
        <p:spPr>
          <a:xfrm>
            <a:off x="1902981" y="1598785"/>
            <a:ext cx="9716654" cy="646331"/>
          </a:xfrm>
          <a:prstGeom prst="rect">
            <a:avLst/>
          </a:prstGeom>
        </p:spPr>
        <p:txBody>
          <a:bodyPr wrap="square">
            <a:spAutoFit/>
          </a:bodyPr>
          <a:lstStyle/>
          <a:p>
            <a:r>
              <a:rPr lang="uk-UA"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РЕЗУЛЬТАТИ	МЕТА-АНАЛІЗУ	БАЖАНО ПРЕДСТАВЛЯТИ В РІЗНИХ ПОКАЗНИКАХ:</a:t>
            </a:r>
          </a:p>
          <a:p>
            <a:endParaRPr lang="uk-UA"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9" name="Схема 8"/>
          <p:cNvGraphicFramePr/>
          <p:nvPr>
            <p:extLst>
              <p:ext uri="{D42A27DB-BD31-4B8C-83A1-F6EECF244321}">
                <p14:modId xmlns:p14="http://schemas.microsoft.com/office/powerpoint/2010/main" val="3439054880"/>
              </p:ext>
            </p:extLst>
          </p:nvPr>
        </p:nvGraphicFramePr>
        <p:xfrm>
          <a:off x="1801091" y="2173238"/>
          <a:ext cx="9735127" cy="3460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4991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2800" dirty="0" smtClean="0">
                <a:solidFill>
                  <a:schemeClr val="accent4">
                    <a:lumMod val="75000"/>
                  </a:schemeClr>
                </a:solidFill>
              </a:rPr>
              <a:t>ЕЛЕКТРОННІ БАЗИ ДАНИХ ДОКАЗОВОЇ МЕДИЦИНИ</a:t>
            </a:r>
            <a:endParaRPr lang="uk-UA" sz="2800" dirty="0">
              <a:solidFill>
                <a:schemeClr val="accent4">
                  <a:lumMod val="75000"/>
                </a:schemeClr>
              </a:solidFill>
            </a:endParaRPr>
          </a:p>
        </p:txBody>
      </p:sp>
      <p:grpSp>
        <p:nvGrpSpPr>
          <p:cNvPr id="4" name="Group 151">
            <a:extLst>
              <a:ext uri="{FF2B5EF4-FFF2-40B4-BE49-F238E27FC236}">
                <a16:creationId xmlns:a16="http://schemas.microsoft.com/office/drawing/2014/main" id="{34FBB522-7383-4149-860C-514F06E0EBD6}"/>
              </a:ext>
            </a:extLst>
          </p:cNvPr>
          <p:cNvGrpSpPr/>
          <p:nvPr/>
        </p:nvGrpSpPr>
        <p:grpSpPr>
          <a:xfrm>
            <a:off x="323530" y="1063756"/>
            <a:ext cx="1813998" cy="1707153"/>
            <a:chOff x="3544388" y="1380450"/>
            <a:chExt cx="5477691" cy="5477691"/>
          </a:xfrm>
        </p:grpSpPr>
        <p:grpSp>
          <p:nvGrpSpPr>
            <p:cNvPr id="5" name="Group 152">
              <a:extLst>
                <a:ext uri="{FF2B5EF4-FFF2-40B4-BE49-F238E27FC236}">
                  <a16:creationId xmlns:a16="http://schemas.microsoft.com/office/drawing/2014/main" id="{5FF60CA3-D07F-4498-9CEC-A97A15304447}"/>
                </a:ext>
              </a:extLst>
            </p:cNvPr>
            <p:cNvGrpSpPr/>
            <p:nvPr/>
          </p:nvGrpSpPr>
          <p:grpSpPr>
            <a:xfrm flipH="1">
              <a:off x="4172545" y="2472415"/>
              <a:ext cx="4849534" cy="3982909"/>
              <a:chOff x="694037" y="1907584"/>
              <a:chExt cx="4600185" cy="3778119"/>
            </a:xfrm>
          </p:grpSpPr>
          <p:grpSp>
            <p:nvGrpSpPr>
              <p:cNvPr id="7" name="Group 154">
                <a:extLst>
                  <a:ext uri="{FF2B5EF4-FFF2-40B4-BE49-F238E27FC236}">
                    <a16:creationId xmlns:a16="http://schemas.microsoft.com/office/drawing/2014/main" id="{99BFFFFD-13BB-43E1-9486-0A60DCCC6058}"/>
                  </a:ext>
                </a:extLst>
              </p:cNvPr>
              <p:cNvGrpSpPr/>
              <p:nvPr/>
            </p:nvGrpSpPr>
            <p:grpSpPr>
              <a:xfrm>
                <a:off x="694037" y="1907584"/>
                <a:ext cx="4600185" cy="3778119"/>
                <a:chOff x="6317071" y="541239"/>
                <a:chExt cx="4600185" cy="3778119"/>
              </a:xfrm>
            </p:grpSpPr>
            <p:sp>
              <p:nvSpPr>
                <p:cNvPr id="9" name="Freeform: Shape 156">
                  <a:extLst>
                    <a:ext uri="{FF2B5EF4-FFF2-40B4-BE49-F238E27FC236}">
                      <a16:creationId xmlns:a16="http://schemas.microsoft.com/office/drawing/2014/main" id="{40C4644A-77F1-42BC-B854-A8AEEFA32E37}"/>
                    </a:ext>
                  </a:extLst>
                </p:cNvPr>
                <p:cNvSpPr/>
                <p:nvPr/>
              </p:nvSpPr>
              <p:spPr>
                <a:xfrm>
                  <a:off x="7792347" y="541239"/>
                  <a:ext cx="1769425" cy="2142119"/>
                </a:xfrm>
                <a:custGeom>
                  <a:avLst/>
                  <a:gdLst>
                    <a:gd name="connsiteX0" fmla="*/ 2660333 w 2715559"/>
                    <a:gd name="connsiteY0" fmla="*/ 1901649 h 3287536"/>
                    <a:gd name="connsiteX1" fmla="*/ 2655570 w 2715559"/>
                    <a:gd name="connsiteY1" fmla="*/ 1765441 h 3287536"/>
                    <a:gd name="connsiteX2" fmla="*/ 2713672 w 2715559"/>
                    <a:gd name="connsiteY2" fmla="*/ 1554939 h 3287536"/>
                    <a:gd name="connsiteX3" fmla="*/ 2673668 w 2715559"/>
                    <a:gd name="connsiteY3" fmla="*/ 1450164 h 3287536"/>
                    <a:gd name="connsiteX4" fmla="*/ 2648903 w 2715559"/>
                    <a:gd name="connsiteY4" fmla="*/ 1334911 h 3287536"/>
                    <a:gd name="connsiteX5" fmla="*/ 2655570 w 2715559"/>
                    <a:gd name="connsiteY5" fmla="*/ 1231089 h 3287536"/>
                    <a:gd name="connsiteX6" fmla="*/ 2480310 w 2715559"/>
                    <a:gd name="connsiteY6" fmla="*/ 1001536 h 3287536"/>
                    <a:gd name="connsiteX7" fmla="*/ 1182052 w 2715559"/>
                    <a:gd name="connsiteY7" fmla="*/ 964389 h 3287536"/>
                    <a:gd name="connsiteX8" fmla="*/ 886777 w 2715559"/>
                    <a:gd name="connsiteY8" fmla="*/ 993916 h 3287536"/>
                    <a:gd name="connsiteX9" fmla="*/ 865823 w 2715559"/>
                    <a:gd name="connsiteY9" fmla="*/ 979629 h 3287536"/>
                    <a:gd name="connsiteX10" fmla="*/ 901065 w 2715559"/>
                    <a:gd name="connsiteY10" fmla="*/ 824371 h 3287536"/>
                    <a:gd name="connsiteX11" fmla="*/ 973455 w 2715559"/>
                    <a:gd name="connsiteY11" fmla="*/ 680544 h 3287536"/>
                    <a:gd name="connsiteX12" fmla="*/ 973455 w 2715559"/>
                    <a:gd name="connsiteY12" fmla="*/ 680544 h 3287536"/>
                    <a:gd name="connsiteX13" fmla="*/ 985838 w 2715559"/>
                    <a:gd name="connsiteY13" fmla="*/ 133809 h 3287536"/>
                    <a:gd name="connsiteX14" fmla="*/ 1012508 w 2715559"/>
                    <a:gd name="connsiteY14" fmla="*/ 103329 h 3287536"/>
                    <a:gd name="connsiteX15" fmla="*/ 983933 w 2715559"/>
                    <a:gd name="connsiteY15" fmla="*/ 57609 h 3287536"/>
                    <a:gd name="connsiteX16" fmla="*/ 784860 w 2715559"/>
                    <a:gd name="connsiteY16" fmla="*/ 42369 h 3287536"/>
                    <a:gd name="connsiteX17" fmla="*/ 716280 w 2715559"/>
                    <a:gd name="connsiteY17" fmla="*/ 156669 h 3287536"/>
                    <a:gd name="connsiteX18" fmla="*/ 649605 w 2715559"/>
                    <a:gd name="connsiteY18" fmla="*/ 318594 h 3287536"/>
                    <a:gd name="connsiteX19" fmla="*/ 258127 w 2715559"/>
                    <a:gd name="connsiteY19" fmla="*/ 921526 h 3287536"/>
                    <a:gd name="connsiteX20" fmla="*/ 160020 w 2715559"/>
                    <a:gd name="connsiteY20" fmla="*/ 1078689 h 3287536"/>
                    <a:gd name="connsiteX21" fmla="*/ 40005 w 2715559"/>
                    <a:gd name="connsiteY21" fmla="*/ 1474929 h 3287536"/>
                    <a:gd name="connsiteX22" fmla="*/ 0 w 2715559"/>
                    <a:gd name="connsiteY22" fmla="*/ 1522554 h 3287536"/>
                    <a:gd name="connsiteX23" fmla="*/ 3810 w 2715559"/>
                    <a:gd name="connsiteY23" fmla="*/ 1534936 h 3287536"/>
                    <a:gd name="connsiteX24" fmla="*/ 303848 w 2715559"/>
                    <a:gd name="connsiteY24" fmla="*/ 2331226 h 3287536"/>
                    <a:gd name="connsiteX25" fmla="*/ 664845 w 2715559"/>
                    <a:gd name="connsiteY25" fmla="*/ 3287536 h 3287536"/>
                    <a:gd name="connsiteX26" fmla="*/ 701040 w 2715559"/>
                    <a:gd name="connsiteY26" fmla="*/ 3279916 h 3287536"/>
                    <a:gd name="connsiteX27" fmla="*/ 992505 w 2715559"/>
                    <a:gd name="connsiteY27" fmla="*/ 3169426 h 3287536"/>
                    <a:gd name="connsiteX28" fmla="*/ 1344930 w 2715559"/>
                    <a:gd name="connsiteY28" fmla="*/ 3009406 h 3287536"/>
                    <a:gd name="connsiteX29" fmla="*/ 2436495 w 2715559"/>
                    <a:gd name="connsiteY29" fmla="*/ 2568399 h 3287536"/>
                    <a:gd name="connsiteX30" fmla="*/ 2579370 w 2715559"/>
                    <a:gd name="connsiteY30" fmla="*/ 2518869 h 3287536"/>
                    <a:gd name="connsiteX31" fmla="*/ 2651760 w 2715559"/>
                    <a:gd name="connsiteY31" fmla="*/ 2436001 h 3287536"/>
                    <a:gd name="connsiteX32" fmla="*/ 2594610 w 2715559"/>
                    <a:gd name="connsiteY32" fmla="*/ 2215974 h 3287536"/>
                    <a:gd name="connsiteX33" fmla="*/ 2700338 w 2715559"/>
                    <a:gd name="connsiteY33" fmla="*/ 2056906 h 3287536"/>
                    <a:gd name="connsiteX34" fmla="*/ 2660333 w 2715559"/>
                    <a:gd name="connsiteY34" fmla="*/ 1901649 h 328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15559" h="3287536">
                      <a:moveTo>
                        <a:pt x="2660333" y="1901649"/>
                      </a:moveTo>
                      <a:cubicBezTo>
                        <a:pt x="2630805" y="1854024"/>
                        <a:pt x="2619375" y="1812114"/>
                        <a:pt x="2655570" y="1765441"/>
                      </a:cubicBezTo>
                      <a:cubicBezTo>
                        <a:pt x="2695575" y="1700671"/>
                        <a:pt x="2723197" y="1633044"/>
                        <a:pt x="2713672" y="1554939"/>
                      </a:cubicBezTo>
                      <a:cubicBezTo>
                        <a:pt x="2707005" y="1506361"/>
                        <a:pt x="2686050" y="1459689"/>
                        <a:pt x="2673668" y="1450164"/>
                      </a:cubicBezTo>
                      <a:cubicBezTo>
                        <a:pt x="2630805" y="1418731"/>
                        <a:pt x="2627947" y="1379679"/>
                        <a:pt x="2648903" y="1334911"/>
                      </a:cubicBezTo>
                      <a:cubicBezTo>
                        <a:pt x="2663190" y="1310146"/>
                        <a:pt x="2662238" y="1257759"/>
                        <a:pt x="2655570" y="1231089"/>
                      </a:cubicBezTo>
                      <a:cubicBezTo>
                        <a:pt x="2627947" y="1131076"/>
                        <a:pt x="2575560" y="1050114"/>
                        <a:pt x="2480310" y="1001536"/>
                      </a:cubicBezTo>
                      <a:cubicBezTo>
                        <a:pt x="2211705" y="870091"/>
                        <a:pt x="1816418" y="870091"/>
                        <a:pt x="1182052" y="964389"/>
                      </a:cubicBezTo>
                      <a:cubicBezTo>
                        <a:pt x="1154430" y="977724"/>
                        <a:pt x="998220" y="981534"/>
                        <a:pt x="886777" y="993916"/>
                      </a:cubicBezTo>
                      <a:cubicBezTo>
                        <a:pt x="867727" y="995821"/>
                        <a:pt x="863918" y="996774"/>
                        <a:pt x="865823" y="979629"/>
                      </a:cubicBezTo>
                      <a:cubicBezTo>
                        <a:pt x="871538" y="927241"/>
                        <a:pt x="869633" y="873901"/>
                        <a:pt x="901065" y="824371"/>
                      </a:cubicBezTo>
                      <a:cubicBezTo>
                        <a:pt x="929640" y="779604"/>
                        <a:pt x="949643" y="729121"/>
                        <a:pt x="973455" y="680544"/>
                      </a:cubicBezTo>
                      <a:cubicBezTo>
                        <a:pt x="973455" y="680544"/>
                        <a:pt x="973455" y="680544"/>
                        <a:pt x="973455" y="680544"/>
                      </a:cubicBezTo>
                      <a:cubicBezTo>
                        <a:pt x="978218" y="498616"/>
                        <a:pt x="982027" y="315736"/>
                        <a:pt x="985838" y="133809"/>
                      </a:cubicBezTo>
                      <a:cubicBezTo>
                        <a:pt x="985838" y="112854"/>
                        <a:pt x="990600" y="101424"/>
                        <a:pt x="1012508" y="103329"/>
                      </a:cubicBezTo>
                      <a:cubicBezTo>
                        <a:pt x="1002983" y="88089"/>
                        <a:pt x="995363" y="71896"/>
                        <a:pt x="983933" y="57609"/>
                      </a:cubicBezTo>
                      <a:cubicBezTo>
                        <a:pt x="929640" y="-12876"/>
                        <a:pt x="848677" y="-19544"/>
                        <a:pt x="784860" y="42369"/>
                      </a:cubicBezTo>
                      <a:cubicBezTo>
                        <a:pt x="751523" y="74754"/>
                        <a:pt x="729615" y="112854"/>
                        <a:pt x="716280" y="156669"/>
                      </a:cubicBezTo>
                      <a:cubicBezTo>
                        <a:pt x="698183" y="211914"/>
                        <a:pt x="681990" y="269064"/>
                        <a:pt x="649605" y="318594"/>
                      </a:cubicBezTo>
                      <a:cubicBezTo>
                        <a:pt x="519113" y="519571"/>
                        <a:pt x="387667" y="719596"/>
                        <a:pt x="258127" y="921526"/>
                      </a:cubicBezTo>
                      <a:cubicBezTo>
                        <a:pt x="224790" y="972961"/>
                        <a:pt x="182880" y="1020586"/>
                        <a:pt x="160020" y="1078689"/>
                      </a:cubicBezTo>
                      <a:cubicBezTo>
                        <a:pt x="109538" y="1207276"/>
                        <a:pt x="78105" y="1342531"/>
                        <a:pt x="40005" y="1474929"/>
                      </a:cubicBezTo>
                      <a:cubicBezTo>
                        <a:pt x="33338" y="1497789"/>
                        <a:pt x="26670" y="1517791"/>
                        <a:pt x="0" y="1522554"/>
                      </a:cubicBezTo>
                      <a:cubicBezTo>
                        <a:pt x="953" y="1526364"/>
                        <a:pt x="1905" y="1531126"/>
                        <a:pt x="3810" y="1534936"/>
                      </a:cubicBezTo>
                      <a:cubicBezTo>
                        <a:pt x="103823" y="1800684"/>
                        <a:pt x="203835" y="2065479"/>
                        <a:pt x="303848" y="2331226"/>
                      </a:cubicBezTo>
                      <a:cubicBezTo>
                        <a:pt x="423863" y="2650314"/>
                        <a:pt x="544830" y="2968449"/>
                        <a:pt x="664845" y="3287536"/>
                      </a:cubicBezTo>
                      <a:cubicBezTo>
                        <a:pt x="677227" y="3284679"/>
                        <a:pt x="688658" y="3282774"/>
                        <a:pt x="701040" y="3279916"/>
                      </a:cubicBezTo>
                      <a:cubicBezTo>
                        <a:pt x="801052" y="3250389"/>
                        <a:pt x="896302" y="3208479"/>
                        <a:pt x="992505" y="3169426"/>
                      </a:cubicBezTo>
                      <a:cubicBezTo>
                        <a:pt x="1109663" y="3121801"/>
                        <a:pt x="1229677" y="3062746"/>
                        <a:pt x="1344930" y="3009406"/>
                      </a:cubicBezTo>
                      <a:cubicBezTo>
                        <a:pt x="1480185" y="2930349"/>
                        <a:pt x="2380298" y="2584591"/>
                        <a:pt x="2436495" y="2568399"/>
                      </a:cubicBezTo>
                      <a:cubicBezTo>
                        <a:pt x="2484120" y="2551254"/>
                        <a:pt x="2536508" y="2534109"/>
                        <a:pt x="2579370" y="2518869"/>
                      </a:cubicBezTo>
                      <a:cubicBezTo>
                        <a:pt x="2617470" y="2505534"/>
                        <a:pt x="2642235" y="2476959"/>
                        <a:pt x="2651760" y="2436001"/>
                      </a:cubicBezTo>
                      <a:cubicBezTo>
                        <a:pt x="2670810" y="2353134"/>
                        <a:pt x="2670810" y="2275029"/>
                        <a:pt x="2594610" y="2215974"/>
                      </a:cubicBezTo>
                      <a:cubicBezTo>
                        <a:pt x="2682240" y="2173111"/>
                        <a:pt x="2707958" y="2135964"/>
                        <a:pt x="2700338" y="2056906"/>
                      </a:cubicBezTo>
                      <a:cubicBezTo>
                        <a:pt x="2696528" y="2003566"/>
                        <a:pt x="2688908" y="1947369"/>
                        <a:pt x="2660333" y="1901649"/>
                      </a:cubicBezTo>
                      <a:close/>
                    </a:path>
                  </a:pathLst>
                </a:custGeom>
                <a:solidFill>
                  <a:srgbClr val="FDCBA3"/>
                </a:solidFill>
                <a:ln w="9525" cap="flat">
                  <a:noFill/>
                  <a:prstDash val="solid"/>
                  <a:miter/>
                </a:ln>
              </p:spPr>
              <p:txBody>
                <a:bodyPr rtlCol="0" anchor="ctr"/>
                <a:lstStyle/>
                <a:p>
                  <a:endParaRPr lang="en-US"/>
                </a:p>
              </p:txBody>
            </p:sp>
            <p:sp>
              <p:nvSpPr>
                <p:cNvPr id="10" name="Freeform: Shape 157">
                  <a:extLst>
                    <a:ext uri="{FF2B5EF4-FFF2-40B4-BE49-F238E27FC236}">
                      <a16:creationId xmlns:a16="http://schemas.microsoft.com/office/drawing/2014/main" id="{8DA936C5-CC0C-40BD-B1C6-07281261342C}"/>
                    </a:ext>
                  </a:extLst>
                </p:cNvPr>
                <p:cNvSpPr/>
                <p:nvPr/>
              </p:nvSpPr>
              <p:spPr>
                <a:xfrm>
                  <a:off x="8393113" y="600488"/>
                  <a:ext cx="1045795" cy="1919653"/>
                </a:xfrm>
                <a:custGeom>
                  <a:avLst/>
                  <a:gdLst>
                    <a:gd name="connsiteX0" fmla="*/ 1460199 w 1604995"/>
                    <a:gd name="connsiteY0" fmla="*/ 2946099 h 2946115"/>
                    <a:gd name="connsiteX1" fmla="*/ 92409 w 1604995"/>
                    <a:gd name="connsiteY1" fmla="*/ 2921334 h 2946115"/>
                    <a:gd name="connsiteX2" fmla="*/ 16 w 1604995"/>
                    <a:gd name="connsiteY2" fmla="*/ 2825131 h 2946115"/>
                    <a:gd name="connsiteX3" fmla="*/ 48594 w 1604995"/>
                    <a:gd name="connsiteY3" fmla="*/ 92409 h 2946115"/>
                    <a:gd name="connsiteX4" fmla="*/ 144796 w 1604995"/>
                    <a:gd name="connsiteY4" fmla="*/ 16 h 2946115"/>
                    <a:gd name="connsiteX5" fmla="*/ 1512586 w 1604995"/>
                    <a:gd name="connsiteY5" fmla="*/ 24781 h 2946115"/>
                    <a:gd name="connsiteX6" fmla="*/ 1604979 w 1604995"/>
                    <a:gd name="connsiteY6" fmla="*/ 120984 h 2946115"/>
                    <a:gd name="connsiteX7" fmla="*/ 1555449 w 1604995"/>
                    <a:gd name="connsiteY7" fmla="*/ 2853706 h 2946115"/>
                    <a:gd name="connsiteX8" fmla="*/ 1460199 w 1604995"/>
                    <a:gd name="connsiteY8" fmla="*/ 2946099 h 294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4995" h="2946115">
                      <a:moveTo>
                        <a:pt x="1460199" y="2946099"/>
                      </a:moveTo>
                      <a:lnTo>
                        <a:pt x="92409" y="2921334"/>
                      </a:lnTo>
                      <a:cubicBezTo>
                        <a:pt x="40021" y="2920381"/>
                        <a:pt x="-936" y="2877519"/>
                        <a:pt x="16" y="2825131"/>
                      </a:cubicBezTo>
                      <a:lnTo>
                        <a:pt x="48594" y="92409"/>
                      </a:lnTo>
                      <a:cubicBezTo>
                        <a:pt x="49546" y="40021"/>
                        <a:pt x="92409" y="-936"/>
                        <a:pt x="144796" y="16"/>
                      </a:cubicBezTo>
                      <a:lnTo>
                        <a:pt x="1512586" y="24781"/>
                      </a:lnTo>
                      <a:cubicBezTo>
                        <a:pt x="1564974" y="25734"/>
                        <a:pt x="1605931" y="68596"/>
                        <a:pt x="1604979" y="120984"/>
                      </a:cubicBezTo>
                      <a:lnTo>
                        <a:pt x="1555449" y="2853706"/>
                      </a:lnTo>
                      <a:cubicBezTo>
                        <a:pt x="1554496" y="2906094"/>
                        <a:pt x="1511634" y="2947051"/>
                        <a:pt x="1460199" y="2946099"/>
                      </a:cubicBezTo>
                      <a:close/>
                    </a:path>
                  </a:pathLst>
                </a:custGeom>
                <a:solidFill>
                  <a:srgbClr val="000000"/>
                </a:solidFill>
                <a:ln w="9525" cap="flat">
                  <a:noFill/>
                  <a:prstDash val="solid"/>
                  <a:miter/>
                </a:ln>
              </p:spPr>
              <p:txBody>
                <a:bodyPr rtlCol="0" anchor="ctr"/>
                <a:lstStyle/>
                <a:p>
                  <a:endParaRPr lang="en-US" dirty="0"/>
                </a:p>
              </p:txBody>
            </p:sp>
            <p:sp>
              <p:nvSpPr>
                <p:cNvPr id="11" name="Freeform: Shape 158">
                  <a:extLst>
                    <a:ext uri="{FF2B5EF4-FFF2-40B4-BE49-F238E27FC236}">
                      <a16:creationId xmlns:a16="http://schemas.microsoft.com/office/drawing/2014/main" id="{CBA233D5-02CC-4B63-B69B-A87570FAA93C}"/>
                    </a:ext>
                  </a:extLst>
                </p:cNvPr>
                <p:cNvSpPr/>
                <p:nvPr/>
              </p:nvSpPr>
              <p:spPr>
                <a:xfrm>
                  <a:off x="8458911" y="789793"/>
                  <a:ext cx="909854" cy="1477737"/>
                </a:xfrm>
                <a:custGeom>
                  <a:avLst/>
                  <a:gdLst>
                    <a:gd name="connsiteX0" fmla="*/ 1320165 w 1396365"/>
                    <a:gd name="connsiteY0" fmla="*/ 2267903 h 2267902"/>
                    <a:gd name="connsiteX1" fmla="*/ 36195 w 1396365"/>
                    <a:gd name="connsiteY1" fmla="*/ 2245043 h 2267902"/>
                    <a:gd name="connsiteX2" fmla="*/ 0 w 1396365"/>
                    <a:gd name="connsiteY2" fmla="*/ 2207895 h 2267902"/>
                    <a:gd name="connsiteX3" fmla="*/ 39053 w 1396365"/>
                    <a:gd name="connsiteY3" fmla="*/ 36195 h 2267902"/>
                    <a:gd name="connsiteX4" fmla="*/ 76200 w 1396365"/>
                    <a:gd name="connsiteY4" fmla="*/ 0 h 2267902"/>
                    <a:gd name="connsiteX5" fmla="*/ 1360170 w 1396365"/>
                    <a:gd name="connsiteY5" fmla="*/ 22860 h 2267902"/>
                    <a:gd name="connsiteX6" fmla="*/ 1396365 w 1396365"/>
                    <a:gd name="connsiteY6" fmla="*/ 60007 h 2267902"/>
                    <a:gd name="connsiteX7" fmla="*/ 1357313 w 1396365"/>
                    <a:gd name="connsiteY7" fmla="*/ 2231708 h 2267902"/>
                    <a:gd name="connsiteX8" fmla="*/ 1320165 w 1396365"/>
                    <a:gd name="connsiteY8" fmla="*/ 2267903 h 226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365" h="2267902">
                      <a:moveTo>
                        <a:pt x="1320165" y="2267903"/>
                      </a:moveTo>
                      <a:lnTo>
                        <a:pt x="36195" y="2245043"/>
                      </a:lnTo>
                      <a:cubicBezTo>
                        <a:pt x="16192" y="2245043"/>
                        <a:pt x="0" y="2227897"/>
                        <a:pt x="0" y="2207895"/>
                      </a:cubicBezTo>
                      <a:lnTo>
                        <a:pt x="39053" y="36195"/>
                      </a:lnTo>
                      <a:cubicBezTo>
                        <a:pt x="39053" y="16192"/>
                        <a:pt x="56197" y="0"/>
                        <a:pt x="76200" y="0"/>
                      </a:cubicBezTo>
                      <a:lnTo>
                        <a:pt x="1360170" y="22860"/>
                      </a:lnTo>
                      <a:cubicBezTo>
                        <a:pt x="1380173" y="22860"/>
                        <a:pt x="1396365" y="40005"/>
                        <a:pt x="1396365" y="60007"/>
                      </a:cubicBezTo>
                      <a:lnTo>
                        <a:pt x="1357313" y="2231708"/>
                      </a:lnTo>
                      <a:cubicBezTo>
                        <a:pt x="1356360" y="2251710"/>
                        <a:pt x="1340167" y="2267903"/>
                        <a:pt x="1320165" y="2267903"/>
                      </a:cubicBezTo>
                      <a:close/>
                    </a:path>
                  </a:pathLst>
                </a:custGeom>
                <a:solidFill>
                  <a:srgbClr val="CDFEFE"/>
                </a:solidFill>
                <a:ln w="9525" cap="flat">
                  <a:noFill/>
                  <a:prstDash val="solid"/>
                  <a:miter/>
                </a:ln>
              </p:spPr>
              <p:txBody>
                <a:bodyPr rtlCol="0" anchor="ctr"/>
                <a:lstStyle/>
                <a:p>
                  <a:endParaRPr lang="en-US"/>
                </a:p>
              </p:txBody>
            </p:sp>
            <p:sp>
              <p:nvSpPr>
                <p:cNvPr id="12" name="Freeform: Shape 159">
                  <a:extLst>
                    <a:ext uri="{FF2B5EF4-FFF2-40B4-BE49-F238E27FC236}">
                      <a16:creationId xmlns:a16="http://schemas.microsoft.com/office/drawing/2014/main" id="{8521FF96-94E7-4550-B25D-F3E17A110FED}"/>
                    </a:ext>
                  </a:extLst>
                </p:cNvPr>
                <p:cNvSpPr/>
                <p:nvPr/>
              </p:nvSpPr>
              <p:spPr>
                <a:xfrm>
                  <a:off x="6317071" y="1517968"/>
                  <a:ext cx="1940714" cy="1844831"/>
                </a:xfrm>
                <a:custGeom>
                  <a:avLst/>
                  <a:gdLst>
                    <a:gd name="connsiteX0" fmla="*/ 2219357 w 2978438"/>
                    <a:gd name="connsiteY0" fmla="*/ 5459 h 2831285"/>
                    <a:gd name="connsiteX1" fmla="*/ 2265077 w 2978438"/>
                    <a:gd name="connsiteY1" fmla="*/ 24509 h 2831285"/>
                    <a:gd name="connsiteX2" fmla="*/ 2973737 w 2978438"/>
                    <a:gd name="connsiteY2" fmla="*/ 1905696 h 2831285"/>
                    <a:gd name="connsiteX3" fmla="*/ 2957544 w 2978438"/>
                    <a:gd name="connsiteY3" fmla="*/ 1943796 h 2831285"/>
                    <a:gd name="connsiteX4" fmla="*/ 627729 w 2978438"/>
                    <a:gd name="connsiteY4" fmla="*/ 2822954 h 2831285"/>
                    <a:gd name="connsiteX5" fmla="*/ 588677 w 2978438"/>
                    <a:gd name="connsiteY5" fmla="*/ 2828669 h 2831285"/>
                    <a:gd name="connsiteX6" fmla="*/ 361029 w 2978438"/>
                    <a:gd name="connsiteY6" fmla="*/ 2400996 h 2831285"/>
                    <a:gd name="connsiteX7" fmla="*/ 126714 w 2978438"/>
                    <a:gd name="connsiteY7" fmla="*/ 1732341 h 2831285"/>
                    <a:gd name="connsiteX8" fmla="*/ 36226 w 2978438"/>
                    <a:gd name="connsiteY8" fmla="*/ 1268474 h 2831285"/>
                    <a:gd name="connsiteX9" fmla="*/ 31 w 2978438"/>
                    <a:gd name="connsiteY9" fmla="*/ 826514 h 2831285"/>
                    <a:gd name="connsiteX10" fmla="*/ 7651 w 2978438"/>
                    <a:gd name="connsiteY10" fmla="*/ 794129 h 2831285"/>
                    <a:gd name="connsiteX11" fmla="*/ 40989 w 2978438"/>
                    <a:gd name="connsiteY11" fmla="*/ 773173 h 2831285"/>
                    <a:gd name="connsiteX12" fmla="*/ 2219357 w 2978438"/>
                    <a:gd name="connsiteY12" fmla="*/ 5459 h 2831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8438" h="2831285">
                      <a:moveTo>
                        <a:pt x="2219357" y="5459"/>
                      </a:moveTo>
                      <a:cubicBezTo>
                        <a:pt x="2244122" y="-4066"/>
                        <a:pt x="2258409" y="-3114"/>
                        <a:pt x="2265077" y="24509"/>
                      </a:cubicBezTo>
                      <a:cubicBezTo>
                        <a:pt x="2275554" y="32129"/>
                        <a:pt x="2957544" y="1867596"/>
                        <a:pt x="2973737" y="1905696"/>
                      </a:cubicBezTo>
                      <a:cubicBezTo>
                        <a:pt x="2982309" y="1926651"/>
                        <a:pt x="2980404" y="1935224"/>
                        <a:pt x="2957544" y="1943796"/>
                      </a:cubicBezTo>
                      <a:cubicBezTo>
                        <a:pt x="2807049" y="1998089"/>
                        <a:pt x="850614" y="2742944"/>
                        <a:pt x="627729" y="2822954"/>
                      </a:cubicBezTo>
                      <a:cubicBezTo>
                        <a:pt x="615347" y="2827716"/>
                        <a:pt x="602964" y="2835336"/>
                        <a:pt x="588677" y="2828669"/>
                      </a:cubicBezTo>
                      <a:cubicBezTo>
                        <a:pt x="504857" y="2690556"/>
                        <a:pt x="427704" y="2548634"/>
                        <a:pt x="361029" y="2400996"/>
                      </a:cubicBezTo>
                      <a:cubicBezTo>
                        <a:pt x="263874" y="2184779"/>
                        <a:pt x="184816" y="1962846"/>
                        <a:pt x="126714" y="1732341"/>
                      </a:cubicBezTo>
                      <a:cubicBezTo>
                        <a:pt x="87661" y="1578989"/>
                        <a:pt x="57181" y="1423731"/>
                        <a:pt x="36226" y="1268474"/>
                      </a:cubicBezTo>
                      <a:cubicBezTo>
                        <a:pt x="20986" y="1158936"/>
                        <a:pt x="31" y="863661"/>
                        <a:pt x="31" y="826514"/>
                      </a:cubicBezTo>
                      <a:cubicBezTo>
                        <a:pt x="31" y="815084"/>
                        <a:pt x="-921" y="803654"/>
                        <a:pt x="7651" y="794129"/>
                      </a:cubicBezTo>
                      <a:cubicBezTo>
                        <a:pt x="14319" y="779841"/>
                        <a:pt x="28606" y="777936"/>
                        <a:pt x="40989" y="773173"/>
                      </a:cubicBezTo>
                      <a:cubicBezTo>
                        <a:pt x="314357" y="675066"/>
                        <a:pt x="2105057" y="48321"/>
                        <a:pt x="2219357" y="5459"/>
                      </a:cubicBezTo>
                      <a:close/>
                    </a:path>
                  </a:pathLst>
                </a:custGeom>
                <a:solidFill>
                  <a:srgbClr val="000000"/>
                </a:solidFill>
                <a:ln w="9525" cap="flat">
                  <a:noFill/>
                  <a:prstDash val="solid"/>
                  <a:miter/>
                </a:ln>
              </p:spPr>
              <p:txBody>
                <a:bodyPr rtlCol="0" anchor="ctr"/>
                <a:lstStyle/>
                <a:p>
                  <a:endParaRPr lang="en-US"/>
                </a:p>
              </p:txBody>
            </p:sp>
            <p:sp>
              <p:nvSpPr>
                <p:cNvPr id="13" name="Freeform: Shape 160">
                  <a:extLst>
                    <a:ext uri="{FF2B5EF4-FFF2-40B4-BE49-F238E27FC236}">
                      <a16:creationId xmlns:a16="http://schemas.microsoft.com/office/drawing/2014/main" id="{7AAEFCA5-5CA2-4421-8B10-675905C61548}"/>
                    </a:ext>
                  </a:extLst>
                </p:cNvPr>
                <p:cNvSpPr/>
                <p:nvPr/>
              </p:nvSpPr>
              <p:spPr>
                <a:xfrm>
                  <a:off x="9780807" y="3331581"/>
                  <a:ext cx="1136449" cy="987777"/>
                </a:xfrm>
                <a:custGeom>
                  <a:avLst/>
                  <a:gdLst>
                    <a:gd name="connsiteX0" fmla="*/ 603980 w 1744122"/>
                    <a:gd name="connsiteY0" fmla="*/ 1515955 h 1515954"/>
                    <a:gd name="connsiteX1" fmla="*/ 18193 w 1744122"/>
                    <a:gd name="connsiteY1" fmla="*/ 836822 h 1515954"/>
                    <a:gd name="connsiteX2" fmla="*/ 24860 w 1744122"/>
                    <a:gd name="connsiteY2" fmla="*/ 774910 h 1515954"/>
                    <a:gd name="connsiteX3" fmla="*/ 1165003 w 1744122"/>
                    <a:gd name="connsiteY3" fmla="*/ 8147 h 1515954"/>
                    <a:gd name="connsiteX4" fmla="*/ 1203103 w 1744122"/>
                    <a:gd name="connsiteY4" fmla="*/ 11958 h 1515954"/>
                    <a:gd name="connsiteX5" fmla="*/ 1744123 w 1744122"/>
                    <a:gd name="connsiteY5" fmla="*/ 619652 h 1515954"/>
                    <a:gd name="connsiteX6" fmla="*/ 1651730 w 1744122"/>
                    <a:gd name="connsiteY6" fmla="*/ 733000 h 1515954"/>
                    <a:gd name="connsiteX7" fmla="*/ 684943 w 1744122"/>
                    <a:gd name="connsiteY7" fmla="*/ 1478808 h 1515954"/>
                    <a:gd name="connsiteX8" fmla="*/ 603980 w 1744122"/>
                    <a:gd name="connsiteY8" fmla="*/ 1515955 h 151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4122" h="1515954">
                      <a:moveTo>
                        <a:pt x="603980" y="1515955"/>
                      </a:moveTo>
                      <a:cubicBezTo>
                        <a:pt x="458248" y="1343552"/>
                        <a:pt x="53435" y="876827"/>
                        <a:pt x="18193" y="836822"/>
                      </a:cubicBezTo>
                      <a:cubicBezTo>
                        <a:pt x="-7525" y="807295"/>
                        <a:pt x="-6572" y="797770"/>
                        <a:pt x="24860" y="774910"/>
                      </a:cubicBezTo>
                      <a:cubicBezTo>
                        <a:pt x="86773" y="728238"/>
                        <a:pt x="1084993" y="63392"/>
                        <a:pt x="1165003" y="8147"/>
                      </a:cubicBezTo>
                      <a:cubicBezTo>
                        <a:pt x="1181195" y="-3283"/>
                        <a:pt x="1188816" y="-3283"/>
                        <a:pt x="1203103" y="11958"/>
                      </a:cubicBezTo>
                      <a:cubicBezTo>
                        <a:pt x="1383125" y="214840"/>
                        <a:pt x="1564100" y="416770"/>
                        <a:pt x="1744123" y="619652"/>
                      </a:cubicBezTo>
                      <a:cubicBezTo>
                        <a:pt x="1724120" y="666325"/>
                        <a:pt x="1685068" y="698710"/>
                        <a:pt x="1651730" y="733000"/>
                      </a:cubicBezTo>
                      <a:cubicBezTo>
                        <a:pt x="1365028" y="1027322"/>
                        <a:pt x="1044988" y="1278783"/>
                        <a:pt x="684943" y="1478808"/>
                      </a:cubicBezTo>
                      <a:cubicBezTo>
                        <a:pt x="659225" y="1492142"/>
                        <a:pt x="634460" y="1510240"/>
                        <a:pt x="603980" y="1515955"/>
                      </a:cubicBezTo>
                      <a:close/>
                    </a:path>
                  </a:pathLst>
                </a:custGeom>
                <a:solidFill>
                  <a:srgbClr val="000000"/>
                </a:solidFill>
                <a:ln w="9525" cap="flat">
                  <a:noFill/>
                  <a:prstDash val="solid"/>
                  <a:miter/>
                </a:ln>
              </p:spPr>
              <p:txBody>
                <a:bodyPr rtlCol="0" anchor="ctr"/>
                <a:lstStyle/>
                <a:p>
                  <a:endParaRPr lang="en-US"/>
                </a:p>
              </p:txBody>
            </p:sp>
            <p:sp>
              <p:nvSpPr>
                <p:cNvPr id="14" name="Freeform: Shape 161">
                  <a:extLst>
                    <a:ext uri="{FF2B5EF4-FFF2-40B4-BE49-F238E27FC236}">
                      <a16:creationId xmlns:a16="http://schemas.microsoft.com/office/drawing/2014/main" id="{0638E38C-5DFB-469B-8B3A-64402007DC00}"/>
                    </a:ext>
                  </a:extLst>
                </p:cNvPr>
                <p:cNvSpPr/>
                <p:nvPr/>
              </p:nvSpPr>
              <p:spPr>
                <a:xfrm>
                  <a:off x="9074897" y="1948024"/>
                  <a:ext cx="1306749" cy="1894064"/>
                </a:xfrm>
                <a:custGeom>
                  <a:avLst/>
                  <a:gdLst>
                    <a:gd name="connsiteX0" fmla="*/ 2005485 w 2005484"/>
                    <a:gd name="connsiteY0" fmla="*/ 2294387 h 2906844"/>
                    <a:gd name="connsiteX1" fmla="*/ 1502564 w 2005484"/>
                    <a:gd name="connsiteY1" fmla="*/ 2638239 h 2906844"/>
                    <a:gd name="connsiteX2" fmla="*/ 1095847 w 2005484"/>
                    <a:gd name="connsiteY2" fmla="*/ 2906845 h 2906844"/>
                    <a:gd name="connsiteX3" fmla="*/ 725324 w 2005484"/>
                    <a:gd name="connsiteY3" fmla="*/ 2624904 h 2906844"/>
                    <a:gd name="connsiteX4" fmla="*/ 351944 w 2005484"/>
                    <a:gd name="connsiteY4" fmla="*/ 2177229 h 2906844"/>
                    <a:gd name="connsiteX5" fmla="*/ 249074 w 2005484"/>
                    <a:gd name="connsiteY5" fmla="*/ 2015304 h 2906844"/>
                    <a:gd name="connsiteX6" fmla="*/ 227167 w 2005484"/>
                    <a:gd name="connsiteY6" fmla="*/ 1910529 h 2906844"/>
                    <a:gd name="connsiteX7" fmla="*/ 220499 w 2005484"/>
                    <a:gd name="connsiteY7" fmla="*/ 1660974 h 2906844"/>
                    <a:gd name="connsiteX8" fmla="*/ 201449 w 2005484"/>
                    <a:gd name="connsiteY8" fmla="*/ 1409514 h 2906844"/>
                    <a:gd name="connsiteX9" fmla="*/ 320512 w 2005484"/>
                    <a:gd name="connsiteY9" fmla="*/ 1135194 h 2906844"/>
                    <a:gd name="connsiteX10" fmla="*/ 329084 w 2005484"/>
                    <a:gd name="connsiteY10" fmla="*/ 1108524 h 2906844"/>
                    <a:gd name="connsiteX11" fmla="*/ 238597 w 2005484"/>
                    <a:gd name="connsiteY11" fmla="*/ 865637 h 2906844"/>
                    <a:gd name="connsiteX12" fmla="*/ 210974 w 2005484"/>
                    <a:gd name="connsiteY12" fmla="*/ 813249 h 2906844"/>
                    <a:gd name="connsiteX13" fmla="*/ 88102 w 2005484"/>
                    <a:gd name="connsiteY13" fmla="*/ 479874 h 2906844"/>
                    <a:gd name="connsiteX14" fmla="*/ 12855 w 2005484"/>
                    <a:gd name="connsiteY14" fmla="*/ 237939 h 2906844"/>
                    <a:gd name="connsiteX15" fmla="*/ 472 w 2005484"/>
                    <a:gd name="connsiteY15" fmla="*/ 117924 h 2906844"/>
                    <a:gd name="connsiteX16" fmla="*/ 108105 w 2005484"/>
                    <a:gd name="connsiteY16" fmla="*/ 3624 h 2906844"/>
                    <a:gd name="connsiteX17" fmla="*/ 188114 w 2005484"/>
                    <a:gd name="connsiteY17" fmla="*/ 767 h 2906844"/>
                    <a:gd name="connsiteX18" fmla="*/ 284317 w 2005484"/>
                    <a:gd name="connsiteY18" fmla="*/ 69347 h 2906844"/>
                    <a:gd name="connsiteX19" fmla="*/ 410999 w 2005484"/>
                    <a:gd name="connsiteY19" fmla="*/ 318902 h 2906844"/>
                    <a:gd name="connsiteX20" fmla="*/ 474817 w 2005484"/>
                    <a:gd name="connsiteY20" fmla="*/ 467492 h 2906844"/>
                    <a:gd name="connsiteX21" fmla="*/ 664364 w 2005484"/>
                    <a:gd name="connsiteY21" fmla="*/ 835157 h 2906844"/>
                    <a:gd name="connsiteX22" fmla="*/ 689130 w 2005484"/>
                    <a:gd name="connsiteY22" fmla="*/ 841824 h 2906844"/>
                    <a:gd name="connsiteX23" fmla="*/ 758662 w 2005484"/>
                    <a:gd name="connsiteY23" fmla="*/ 815154 h 2906844"/>
                    <a:gd name="connsiteX24" fmla="*/ 940589 w 2005484"/>
                    <a:gd name="connsiteY24" fmla="*/ 830394 h 2906844"/>
                    <a:gd name="connsiteX25" fmla="*/ 987262 w 2005484"/>
                    <a:gd name="connsiteY25" fmla="*/ 857064 h 2906844"/>
                    <a:gd name="connsiteX26" fmla="*/ 1163474 w 2005484"/>
                    <a:gd name="connsiteY26" fmla="*/ 918024 h 2906844"/>
                    <a:gd name="connsiteX27" fmla="*/ 1332067 w 2005484"/>
                    <a:gd name="connsiteY27" fmla="*/ 979937 h 2906844"/>
                    <a:gd name="connsiteX28" fmla="*/ 1627342 w 2005484"/>
                    <a:gd name="connsiteY28" fmla="*/ 1078997 h 2906844"/>
                    <a:gd name="connsiteX29" fmla="*/ 1854037 w 2005484"/>
                    <a:gd name="connsiteY29" fmla="*/ 1292357 h 2906844"/>
                    <a:gd name="connsiteX30" fmla="*/ 1879755 w 2005484"/>
                    <a:gd name="connsiteY30" fmla="*/ 1525719 h 2906844"/>
                    <a:gd name="connsiteX31" fmla="*/ 1927380 w 2005484"/>
                    <a:gd name="connsiteY31" fmla="*/ 2072454 h 2906844"/>
                    <a:gd name="connsiteX32" fmla="*/ 2005485 w 2005484"/>
                    <a:gd name="connsiteY32" fmla="*/ 2294387 h 290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05484" h="2906844">
                      <a:moveTo>
                        <a:pt x="2005485" y="2294387"/>
                      </a:moveTo>
                      <a:cubicBezTo>
                        <a:pt x="1837844" y="2408687"/>
                        <a:pt x="1670205" y="2523939"/>
                        <a:pt x="1502564" y="2638239"/>
                      </a:cubicBezTo>
                      <a:cubicBezTo>
                        <a:pt x="1371119" y="2727775"/>
                        <a:pt x="1229197" y="2818262"/>
                        <a:pt x="1095847" y="2906845"/>
                      </a:cubicBezTo>
                      <a:cubicBezTo>
                        <a:pt x="1025362" y="2854457"/>
                        <a:pt x="855817" y="2739204"/>
                        <a:pt x="725324" y="2624904"/>
                      </a:cubicBezTo>
                      <a:cubicBezTo>
                        <a:pt x="577687" y="2495364"/>
                        <a:pt x="465292" y="2336297"/>
                        <a:pt x="351944" y="2177229"/>
                      </a:cubicBezTo>
                      <a:cubicBezTo>
                        <a:pt x="314797" y="2124842"/>
                        <a:pt x="271934" y="2076264"/>
                        <a:pt x="249074" y="2015304"/>
                      </a:cubicBezTo>
                      <a:cubicBezTo>
                        <a:pt x="235739" y="1981014"/>
                        <a:pt x="229072" y="1945772"/>
                        <a:pt x="227167" y="1910529"/>
                      </a:cubicBezTo>
                      <a:cubicBezTo>
                        <a:pt x="223357" y="1827662"/>
                        <a:pt x="224309" y="1743842"/>
                        <a:pt x="220499" y="1660974"/>
                      </a:cubicBezTo>
                      <a:cubicBezTo>
                        <a:pt x="216689" y="1577154"/>
                        <a:pt x="209069" y="1493334"/>
                        <a:pt x="201449" y="1409514"/>
                      </a:cubicBezTo>
                      <a:cubicBezTo>
                        <a:pt x="191924" y="1296167"/>
                        <a:pt x="209069" y="1195202"/>
                        <a:pt x="320512" y="1135194"/>
                      </a:cubicBezTo>
                      <a:cubicBezTo>
                        <a:pt x="332894" y="1128527"/>
                        <a:pt x="334799" y="1121859"/>
                        <a:pt x="329084" y="1108524"/>
                      </a:cubicBezTo>
                      <a:cubicBezTo>
                        <a:pt x="298605" y="1027562"/>
                        <a:pt x="268124" y="946599"/>
                        <a:pt x="238597" y="865637"/>
                      </a:cubicBezTo>
                      <a:cubicBezTo>
                        <a:pt x="221452" y="852302"/>
                        <a:pt x="217642" y="831347"/>
                        <a:pt x="210974" y="813249"/>
                      </a:cubicBezTo>
                      <a:cubicBezTo>
                        <a:pt x="170017" y="701807"/>
                        <a:pt x="129059" y="591317"/>
                        <a:pt x="88102" y="479874"/>
                      </a:cubicBezTo>
                      <a:cubicBezTo>
                        <a:pt x="62384" y="399864"/>
                        <a:pt x="34762" y="319854"/>
                        <a:pt x="12855" y="237939"/>
                      </a:cubicBezTo>
                      <a:cubicBezTo>
                        <a:pt x="2377" y="198887"/>
                        <a:pt x="-1433" y="157929"/>
                        <a:pt x="472" y="117924"/>
                      </a:cubicBezTo>
                      <a:cubicBezTo>
                        <a:pt x="4282" y="55059"/>
                        <a:pt x="45239" y="10292"/>
                        <a:pt x="108105" y="3624"/>
                      </a:cubicBezTo>
                      <a:cubicBezTo>
                        <a:pt x="134774" y="767"/>
                        <a:pt x="161444" y="-1138"/>
                        <a:pt x="188114" y="767"/>
                      </a:cubicBezTo>
                      <a:cubicBezTo>
                        <a:pt x="236692" y="3624"/>
                        <a:pt x="263362" y="30294"/>
                        <a:pt x="284317" y="69347"/>
                      </a:cubicBezTo>
                      <a:cubicBezTo>
                        <a:pt x="329084" y="151262"/>
                        <a:pt x="370994" y="235082"/>
                        <a:pt x="410999" y="318902"/>
                      </a:cubicBezTo>
                      <a:cubicBezTo>
                        <a:pt x="428144" y="370337"/>
                        <a:pt x="463387" y="413199"/>
                        <a:pt x="474817" y="467492"/>
                      </a:cubicBezTo>
                      <a:cubicBezTo>
                        <a:pt x="527205" y="596079"/>
                        <a:pt x="601499" y="713237"/>
                        <a:pt x="664364" y="835157"/>
                      </a:cubicBezTo>
                      <a:cubicBezTo>
                        <a:pt x="671032" y="847539"/>
                        <a:pt x="677699" y="846587"/>
                        <a:pt x="689130" y="841824"/>
                      </a:cubicBezTo>
                      <a:cubicBezTo>
                        <a:pt x="711989" y="832299"/>
                        <a:pt x="734849" y="823727"/>
                        <a:pt x="758662" y="815154"/>
                      </a:cubicBezTo>
                      <a:cubicBezTo>
                        <a:pt x="821527" y="793247"/>
                        <a:pt x="882487" y="799914"/>
                        <a:pt x="940589" y="830394"/>
                      </a:cubicBezTo>
                      <a:cubicBezTo>
                        <a:pt x="956782" y="838967"/>
                        <a:pt x="973927" y="845634"/>
                        <a:pt x="987262" y="857064"/>
                      </a:cubicBezTo>
                      <a:cubicBezTo>
                        <a:pt x="1038697" y="898974"/>
                        <a:pt x="1096799" y="915167"/>
                        <a:pt x="1163474" y="918024"/>
                      </a:cubicBezTo>
                      <a:cubicBezTo>
                        <a:pt x="1225387" y="919929"/>
                        <a:pt x="1281585" y="947552"/>
                        <a:pt x="1332067" y="979937"/>
                      </a:cubicBezTo>
                      <a:cubicBezTo>
                        <a:pt x="1422555" y="1037087"/>
                        <a:pt x="1520662" y="1066614"/>
                        <a:pt x="1627342" y="1078997"/>
                      </a:cubicBezTo>
                      <a:cubicBezTo>
                        <a:pt x="1758787" y="1093284"/>
                        <a:pt x="1824510" y="1162817"/>
                        <a:pt x="1854037" y="1292357"/>
                      </a:cubicBezTo>
                      <a:cubicBezTo>
                        <a:pt x="1871182" y="1369509"/>
                        <a:pt x="1872135" y="1448567"/>
                        <a:pt x="1879755" y="1525719"/>
                      </a:cubicBezTo>
                      <a:cubicBezTo>
                        <a:pt x="1896899" y="1707647"/>
                        <a:pt x="1902614" y="1890527"/>
                        <a:pt x="1927380" y="2072454"/>
                      </a:cubicBezTo>
                      <a:cubicBezTo>
                        <a:pt x="1940714" y="2151512"/>
                        <a:pt x="1967385" y="2224854"/>
                        <a:pt x="2005485" y="2294387"/>
                      </a:cubicBezTo>
                      <a:close/>
                    </a:path>
                  </a:pathLst>
                </a:custGeom>
                <a:solidFill>
                  <a:srgbClr val="FECBA3"/>
                </a:solidFill>
                <a:ln w="9525" cap="flat">
                  <a:noFill/>
                  <a:prstDash val="solid"/>
                  <a:miter/>
                </a:ln>
              </p:spPr>
              <p:txBody>
                <a:bodyPr rtlCol="0" anchor="ctr"/>
                <a:lstStyle/>
                <a:p>
                  <a:endParaRPr lang="en-US"/>
                </a:p>
              </p:txBody>
            </p:sp>
            <p:sp>
              <p:nvSpPr>
                <p:cNvPr id="15" name="Freeform: Shape 162">
                  <a:extLst>
                    <a:ext uri="{FF2B5EF4-FFF2-40B4-BE49-F238E27FC236}">
                      <a16:creationId xmlns:a16="http://schemas.microsoft.com/office/drawing/2014/main" id="{3D9BC326-B7A3-426B-921C-A96F24F3A4DC}"/>
                    </a:ext>
                  </a:extLst>
                </p:cNvPr>
                <p:cNvSpPr/>
                <p:nvPr/>
              </p:nvSpPr>
              <p:spPr>
                <a:xfrm>
                  <a:off x="10152751" y="1107758"/>
                  <a:ext cx="209372" cy="83446"/>
                </a:xfrm>
                <a:custGeom>
                  <a:avLst/>
                  <a:gdLst>
                    <a:gd name="connsiteX0" fmla="*/ 145548 w 321326"/>
                    <a:gd name="connsiteY0" fmla="*/ 1600 h 128066"/>
                    <a:gd name="connsiteX1" fmla="*/ 302711 w 321326"/>
                    <a:gd name="connsiteY1" fmla="*/ 11125 h 128066"/>
                    <a:gd name="connsiteX2" fmla="*/ 316046 w 321326"/>
                    <a:gd name="connsiteY2" fmla="*/ 36842 h 128066"/>
                    <a:gd name="connsiteX3" fmla="*/ 8388 w 321326"/>
                    <a:gd name="connsiteY3" fmla="*/ 53035 h 128066"/>
                    <a:gd name="connsiteX4" fmla="*/ 18866 w 321326"/>
                    <a:gd name="connsiteY4" fmla="*/ 22555 h 128066"/>
                    <a:gd name="connsiteX5" fmla="*/ 145548 w 321326"/>
                    <a:gd name="connsiteY5" fmla="*/ 1600 h 128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326" h="128066">
                      <a:moveTo>
                        <a:pt x="145548" y="1600"/>
                      </a:moveTo>
                      <a:cubicBezTo>
                        <a:pt x="212223" y="-3163"/>
                        <a:pt x="257943" y="3505"/>
                        <a:pt x="302711" y="11125"/>
                      </a:cubicBezTo>
                      <a:cubicBezTo>
                        <a:pt x="316998" y="13982"/>
                        <a:pt x="328428" y="16840"/>
                        <a:pt x="316046" y="36842"/>
                      </a:cubicBezTo>
                      <a:cubicBezTo>
                        <a:pt x="244608" y="151142"/>
                        <a:pt x="87446" y="159715"/>
                        <a:pt x="8388" y="53035"/>
                      </a:cubicBezTo>
                      <a:cubicBezTo>
                        <a:pt x="-4947" y="34937"/>
                        <a:pt x="-3042" y="28270"/>
                        <a:pt x="18866" y="22555"/>
                      </a:cubicBezTo>
                      <a:cubicBezTo>
                        <a:pt x="67443" y="10172"/>
                        <a:pt x="116021" y="2552"/>
                        <a:pt x="145548" y="1600"/>
                      </a:cubicBezTo>
                      <a:close/>
                    </a:path>
                  </a:pathLst>
                </a:custGeom>
                <a:solidFill>
                  <a:srgbClr val="FEFEFD"/>
                </a:solidFill>
                <a:ln w="9525" cap="flat">
                  <a:noFill/>
                  <a:prstDash val="solid"/>
                  <a:miter/>
                </a:ln>
              </p:spPr>
              <p:txBody>
                <a:bodyPr rtlCol="0" anchor="ctr"/>
                <a:lstStyle/>
                <a:p>
                  <a:endParaRPr lang="en-US"/>
                </a:p>
              </p:txBody>
            </p:sp>
            <p:sp>
              <p:nvSpPr>
                <p:cNvPr id="16" name="Freeform: Shape 163">
                  <a:extLst>
                    <a:ext uri="{FF2B5EF4-FFF2-40B4-BE49-F238E27FC236}">
                      <a16:creationId xmlns:a16="http://schemas.microsoft.com/office/drawing/2014/main" id="{1BCDFD1A-FC17-4F84-B2FD-2BB47A9CF2F4}"/>
                    </a:ext>
                  </a:extLst>
                </p:cNvPr>
                <p:cNvSpPr/>
                <p:nvPr/>
              </p:nvSpPr>
              <p:spPr>
                <a:xfrm>
                  <a:off x="8820736" y="1893900"/>
                  <a:ext cx="185604" cy="184964"/>
                </a:xfrm>
                <a:custGeom>
                  <a:avLst/>
                  <a:gdLst>
                    <a:gd name="connsiteX0" fmla="*/ 11 w 284849"/>
                    <a:gd name="connsiteY0" fmla="*/ 139076 h 283866"/>
                    <a:gd name="connsiteX1" fmla="*/ 142886 w 284849"/>
                    <a:gd name="connsiteY1" fmla="*/ 11 h 283866"/>
                    <a:gd name="connsiteX2" fmla="*/ 284808 w 284849"/>
                    <a:gd name="connsiteY2" fmla="*/ 143838 h 283866"/>
                    <a:gd name="connsiteX3" fmla="*/ 140981 w 284849"/>
                    <a:gd name="connsiteY3" fmla="*/ 283856 h 283866"/>
                    <a:gd name="connsiteX4" fmla="*/ 11 w 284849"/>
                    <a:gd name="connsiteY4" fmla="*/ 139076 h 283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49" h="283866">
                      <a:moveTo>
                        <a:pt x="11" y="139076"/>
                      </a:moveTo>
                      <a:cubicBezTo>
                        <a:pt x="963" y="60019"/>
                        <a:pt x="62876" y="-942"/>
                        <a:pt x="142886" y="11"/>
                      </a:cubicBezTo>
                      <a:cubicBezTo>
                        <a:pt x="222896" y="11"/>
                        <a:pt x="286713" y="65733"/>
                        <a:pt x="284808" y="143838"/>
                      </a:cubicBezTo>
                      <a:cubicBezTo>
                        <a:pt x="282903" y="220991"/>
                        <a:pt x="218133" y="284808"/>
                        <a:pt x="140981" y="283856"/>
                      </a:cubicBezTo>
                      <a:cubicBezTo>
                        <a:pt x="61923" y="282903"/>
                        <a:pt x="-942" y="219086"/>
                        <a:pt x="11" y="139076"/>
                      </a:cubicBezTo>
                      <a:close/>
                    </a:path>
                  </a:pathLst>
                </a:custGeom>
                <a:solidFill>
                  <a:srgbClr val="000000"/>
                </a:solidFill>
                <a:ln w="9525" cap="flat">
                  <a:noFill/>
                  <a:prstDash val="solid"/>
                  <a:miter/>
                </a:ln>
              </p:spPr>
              <p:txBody>
                <a:bodyPr rtlCol="0" anchor="ctr"/>
                <a:lstStyle/>
                <a:p>
                  <a:endParaRPr lang="en-US"/>
                </a:p>
              </p:txBody>
            </p:sp>
            <p:sp>
              <p:nvSpPr>
                <p:cNvPr id="17" name="Freeform: Shape 164">
                  <a:extLst>
                    <a:ext uri="{FF2B5EF4-FFF2-40B4-BE49-F238E27FC236}">
                      <a16:creationId xmlns:a16="http://schemas.microsoft.com/office/drawing/2014/main" id="{E9DF78B0-05E3-4661-870B-FA081D98D6BF}"/>
                    </a:ext>
                  </a:extLst>
                </p:cNvPr>
                <p:cNvSpPr/>
                <p:nvPr/>
              </p:nvSpPr>
              <p:spPr>
                <a:xfrm>
                  <a:off x="8879065" y="1951626"/>
                  <a:ext cx="67046" cy="67668"/>
                </a:xfrm>
                <a:custGeom>
                  <a:avLst/>
                  <a:gdLst>
                    <a:gd name="connsiteX0" fmla="*/ 102898 w 102897"/>
                    <a:gd name="connsiteY0" fmla="*/ 51435 h 103851"/>
                    <a:gd name="connsiteX1" fmla="*/ 53368 w 102897"/>
                    <a:gd name="connsiteY1" fmla="*/ 103822 h 103851"/>
                    <a:gd name="connsiteX2" fmla="*/ 28 w 102897"/>
                    <a:gd name="connsiteY2" fmla="*/ 54292 h 103851"/>
                    <a:gd name="connsiteX3" fmla="*/ 51463 w 102897"/>
                    <a:gd name="connsiteY3" fmla="*/ 0 h 103851"/>
                    <a:gd name="connsiteX4" fmla="*/ 102898 w 102897"/>
                    <a:gd name="connsiteY4" fmla="*/ 51435 h 103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97" h="103851">
                      <a:moveTo>
                        <a:pt x="102898" y="51435"/>
                      </a:moveTo>
                      <a:cubicBezTo>
                        <a:pt x="102898" y="80010"/>
                        <a:pt x="81943" y="102870"/>
                        <a:pt x="53368" y="103822"/>
                      </a:cubicBezTo>
                      <a:cubicBezTo>
                        <a:pt x="25745" y="104775"/>
                        <a:pt x="1933" y="81915"/>
                        <a:pt x="28" y="54292"/>
                      </a:cubicBezTo>
                      <a:cubicBezTo>
                        <a:pt x="-925" y="24765"/>
                        <a:pt x="22888" y="0"/>
                        <a:pt x="51463" y="0"/>
                      </a:cubicBezTo>
                      <a:cubicBezTo>
                        <a:pt x="79085" y="0"/>
                        <a:pt x="102898" y="23813"/>
                        <a:pt x="102898" y="51435"/>
                      </a:cubicBezTo>
                      <a:close/>
                    </a:path>
                  </a:pathLst>
                </a:custGeom>
                <a:solidFill>
                  <a:srgbClr val="FCFCFC"/>
                </a:solidFill>
                <a:ln w="9525" cap="flat">
                  <a:noFill/>
                  <a:prstDash val="solid"/>
                  <a:miter/>
                </a:ln>
              </p:spPr>
              <p:txBody>
                <a:bodyPr rtlCol="0" anchor="ctr"/>
                <a:lstStyle/>
                <a:p>
                  <a:endParaRPr lang="en-US"/>
                </a:p>
              </p:txBody>
            </p:sp>
          </p:grpSp>
          <p:sp>
            <p:nvSpPr>
              <p:cNvPr id="8" name="Rectangle 9">
                <a:extLst>
                  <a:ext uri="{FF2B5EF4-FFF2-40B4-BE49-F238E27FC236}">
                    <a16:creationId xmlns:a16="http://schemas.microsoft.com/office/drawing/2014/main" id="{2C1722EC-47BA-4257-9D30-F3C9E3C80EA6}"/>
                  </a:ext>
                </a:extLst>
              </p:cNvPr>
              <p:cNvSpPr/>
              <p:nvPr/>
            </p:nvSpPr>
            <p:spPr>
              <a:xfrm>
                <a:off x="2995080" y="2432538"/>
                <a:ext cx="588948" cy="55130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6" name="Circle: Hollow 153">
              <a:extLst>
                <a:ext uri="{FF2B5EF4-FFF2-40B4-BE49-F238E27FC236}">
                  <a16:creationId xmlns:a16="http://schemas.microsoft.com/office/drawing/2014/main" id="{2B8F77AB-8EE8-4187-A371-37BB0DD1C9A2}"/>
                </a:ext>
              </a:extLst>
            </p:cNvPr>
            <p:cNvSpPr/>
            <p:nvPr/>
          </p:nvSpPr>
          <p:spPr>
            <a:xfrm>
              <a:off x="3544388" y="1380450"/>
              <a:ext cx="5477691" cy="5477691"/>
            </a:xfrm>
            <a:prstGeom prst="donut">
              <a:avLst>
                <a:gd name="adj" fmla="val 18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8" name="Group 165">
            <a:extLst>
              <a:ext uri="{FF2B5EF4-FFF2-40B4-BE49-F238E27FC236}">
                <a16:creationId xmlns:a16="http://schemas.microsoft.com/office/drawing/2014/main" id="{8A16BE94-9B68-4BF8-9051-5FB85B7B20B5}"/>
              </a:ext>
            </a:extLst>
          </p:cNvPr>
          <p:cNvGrpSpPr/>
          <p:nvPr/>
        </p:nvGrpSpPr>
        <p:grpSpPr>
          <a:xfrm>
            <a:off x="387961" y="3364943"/>
            <a:ext cx="1663477" cy="1853182"/>
            <a:chOff x="4596745" y="501496"/>
            <a:chExt cx="3509062" cy="3909240"/>
          </a:xfrm>
          <a:solidFill>
            <a:schemeClr val="accent3"/>
          </a:solidFill>
        </p:grpSpPr>
        <p:sp>
          <p:nvSpPr>
            <p:cNvPr id="19"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20"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21"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22"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23"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24"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25"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26"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27"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
        <p:nvSpPr>
          <p:cNvPr id="28" name="Прямоугольник 27"/>
          <p:cNvSpPr/>
          <p:nvPr/>
        </p:nvSpPr>
        <p:spPr>
          <a:xfrm>
            <a:off x="2842290" y="1063756"/>
            <a:ext cx="8349673" cy="4524315"/>
          </a:xfrm>
          <a:prstGeom prst="rect">
            <a:avLst/>
          </a:prstGeom>
        </p:spPr>
        <p:txBody>
          <a:bodyPr wrap="square">
            <a:spAutoFit/>
          </a:bodyPr>
          <a:lstStyle/>
          <a:p>
            <a:r>
              <a:rPr lang="uk-UA" dirty="0">
                <a:solidFill>
                  <a:schemeClr val="accent1">
                    <a:lumMod val="75000"/>
                  </a:schemeClr>
                </a:solidFill>
              </a:rPr>
              <a:t>Основними базами даних для пошуку </a:t>
            </a:r>
            <a:r>
              <a:rPr lang="uk-UA" dirty="0" smtClean="0">
                <a:solidFill>
                  <a:schemeClr val="accent1">
                    <a:lumMod val="75000"/>
                  </a:schemeClr>
                </a:solidFill>
              </a:rPr>
              <a:t>первинних досліджень </a:t>
            </a:r>
            <a:r>
              <a:rPr lang="uk-UA" dirty="0">
                <a:solidFill>
                  <a:schemeClr val="accent1">
                    <a:lumMod val="75000"/>
                  </a:schemeClr>
                </a:solidFill>
              </a:rPr>
              <a:t>є:</a:t>
            </a:r>
          </a:p>
          <a:p>
            <a:r>
              <a:rPr lang="uk-UA" dirty="0">
                <a:solidFill>
                  <a:schemeClr val="accent1">
                    <a:lumMod val="75000"/>
                  </a:schemeClr>
                </a:solidFill>
              </a:rPr>
              <a:t>–	</a:t>
            </a:r>
            <a:r>
              <a:rPr lang="pl-PL" dirty="0">
                <a:solidFill>
                  <a:schemeClr val="accent1">
                    <a:lumMod val="75000"/>
                  </a:schemeClr>
                </a:solidFill>
              </a:rPr>
              <a:t>MEDLINE (</a:t>
            </a:r>
            <a:r>
              <a:rPr lang="uk-UA" dirty="0">
                <a:solidFill>
                  <a:schemeClr val="accent1">
                    <a:lumMod val="75000"/>
                  </a:schemeClr>
                </a:solidFill>
              </a:rPr>
              <a:t>через сервер </a:t>
            </a:r>
            <a:r>
              <a:rPr lang="pl-PL" dirty="0">
                <a:solidFill>
                  <a:schemeClr val="accent1">
                    <a:lumMod val="75000"/>
                  </a:schemeClr>
                </a:solidFill>
              </a:rPr>
              <a:t>PubMed)</a:t>
            </a:r>
          </a:p>
          <a:p>
            <a:r>
              <a:rPr lang="pl-PL" dirty="0">
                <a:solidFill>
                  <a:schemeClr val="accent1">
                    <a:lumMod val="75000"/>
                  </a:schemeClr>
                </a:solidFill>
              </a:rPr>
              <a:t>–	EMBASE</a:t>
            </a:r>
          </a:p>
          <a:p>
            <a:r>
              <a:rPr lang="pl-PL" dirty="0">
                <a:solidFill>
                  <a:schemeClr val="accent1">
                    <a:lumMod val="75000"/>
                  </a:schemeClr>
                </a:solidFill>
              </a:rPr>
              <a:t>–	</a:t>
            </a:r>
            <a:r>
              <a:rPr lang="uk-UA" dirty="0">
                <a:solidFill>
                  <a:schemeClr val="accent1">
                    <a:lumMod val="75000"/>
                  </a:schemeClr>
                </a:solidFill>
              </a:rPr>
              <a:t>Кокрейнівська бібліотека</a:t>
            </a:r>
          </a:p>
          <a:p>
            <a:r>
              <a:rPr lang="uk-UA" dirty="0">
                <a:solidFill>
                  <a:schemeClr val="accent1">
                    <a:lumMod val="75000"/>
                  </a:schemeClr>
                </a:solidFill>
              </a:rPr>
              <a:t>–	</a:t>
            </a:r>
            <a:r>
              <a:rPr lang="pl-PL" dirty="0">
                <a:solidFill>
                  <a:schemeClr val="accent1">
                    <a:lumMod val="75000"/>
                  </a:schemeClr>
                </a:solidFill>
              </a:rPr>
              <a:t>NICE Evidence search</a:t>
            </a:r>
          </a:p>
          <a:p>
            <a:endParaRPr lang="pl-PL" dirty="0">
              <a:solidFill>
                <a:schemeClr val="accent1">
                  <a:lumMod val="75000"/>
                </a:schemeClr>
              </a:solidFill>
            </a:endParaRPr>
          </a:p>
          <a:p>
            <a:r>
              <a:rPr lang="uk-UA" dirty="0">
                <a:solidFill>
                  <a:schemeClr val="accent1">
                    <a:lumMod val="75000"/>
                  </a:schemeClr>
                </a:solidFill>
              </a:rPr>
              <a:t>Для пошуку джерел вторинної інформації - існуючих</a:t>
            </a:r>
          </a:p>
          <a:p>
            <a:r>
              <a:rPr lang="uk-UA" dirty="0">
                <a:solidFill>
                  <a:schemeClr val="accent1">
                    <a:lumMod val="75000"/>
                  </a:schemeClr>
                </a:solidFill>
              </a:rPr>
              <a:t>систематичних оглядів,	незалежних звітів з оцінки технологій охорони здоров'я - рекомендується використовувати інформаційні ресурси із доказової медицини:</a:t>
            </a:r>
          </a:p>
          <a:p>
            <a:r>
              <a:rPr lang="uk-UA" dirty="0">
                <a:solidFill>
                  <a:schemeClr val="accent1">
                    <a:lumMod val="75000"/>
                  </a:schemeClr>
                </a:solidFill>
              </a:rPr>
              <a:t>–	Кокрейнівська бібліотека</a:t>
            </a:r>
          </a:p>
          <a:p>
            <a:r>
              <a:rPr lang="uk-UA" dirty="0">
                <a:solidFill>
                  <a:schemeClr val="accent1">
                    <a:lumMod val="75000"/>
                  </a:schemeClr>
                </a:solidFill>
              </a:rPr>
              <a:t>–	база даних </a:t>
            </a:r>
            <a:r>
              <a:rPr lang="pl-PL" dirty="0">
                <a:solidFill>
                  <a:schemeClr val="accent1">
                    <a:lumMod val="75000"/>
                  </a:schemeClr>
                </a:solidFill>
              </a:rPr>
              <a:t>MEDLINE (</a:t>
            </a:r>
            <a:r>
              <a:rPr lang="uk-UA" dirty="0">
                <a:solidFill>
                  <a:schemeClr val="accent1">
                    <a:lumMod val="75000"/>
                  </a:schemeClr>
                </a:solidFill>
              </a:rPr>
              <a:t>через сервер </a:t>
            </a:r>
            <a:r>
              <a:rPr lang="pl-PL" dirty="0">
                <a:solidFill>
                  <a:schemeClr val="accent1">
                    <a:lumMod val="75000"/>
                  </a:schemeClr>
                </a:solidFill>
              </a:rPr>
              <a:t>PubMed)</a:t>
            </a:r>
          </a:p>
          <a:p>
            <a:r>
              <a:rPr lang="pl-PL" dirty="0">
                <a:solidFill>
                  <a:schemeClr val="accent1">
                    <a:lumMod val="75000"/>
                  </a:schemeClr>
                </a:solidFill>
              </a:rPr>
              <a:t>–	</a:t>
            </a:r>
            <a:r>
              <a:rPr lang="uk-UA" dirty="0">
                <a:solidFill>
                  <a:schemeClr val="accent1">
                    <a:lumMod val="75000"/>
                  </a:schemeClr>
                </a:solidFill>
              </a:rPr>
              <a:t>база даних </a:t>
            </a:r>
            <a:r>
              <a:rPr lang="pl-PL" dirty="0">
                <a:solidFill>
                  <a:schemeClr val="accent1">
                    <a:lumMod val="75000"/>
                  </a:schemeClr>
                </a:solidFill>
              </a:rPr>
              <a:t>EMBASE</a:t>
            </a:r>
          </a:p>
          <a:p>
            <a:r>
              <a:rPr lang="pl-PL" dirty="0">
                <a:solidFill>
                  <a:schemeClr val="accent1">
                    <a:lumMod val="75000"/>
                  </a:schemeClr>
                </a:solidFill>
              </a:rPr>
              <a:t>–	</a:t>
            </a:r>
            <a:r>
              <a:rPr lang="uk-UA" dirty="0">
                <a:solidFill>
                  <a:schemeClr val="accent1">
                    <a:lumMod val="75000"/>
                  </a:schemeClr>
                </a:solidFill>
              </a:rPr>
              <a:t>база даних </a:t>
            </a:r>
            <a:r>
              <a:rPr lang="pl-PL" dirty="0">
                <a:solidFill>
                  <a:schemeClr val="accent1">
                    <a:lumMod val="75000"/>
                  </a:schemeClr>
                </a:solidFill>
              </a:rPr>
              <a:t>TRIP</a:t>
            </a:r>
          </a:p>
          <a:p>
            <a:r>
              <a:rPr lang="pl-PL" dirty="0">
                <a:solidFill>
                  <a:schemeClr val="accent1">
                    <a:lumMod val="75000"/>
                  </a:schemeClr>
                </a:solidFill>
              </a:rPr>
              <a:t>–	</a:t>
            </a:r>
            <a:r>
              <a:rPr lang="uk-UA" dirty="0">
                <a:solidFill>
                  <a:schemeClr val="accent1">
                    <a:lumMod val="75000"/>
                  </a:schemeClr>
                </a:solidFill>
              </a:rPr>
              <a:t>база даних </a:t>
            </a:r>
            <a:r>
              <a:rPr lang="pl-PL" dirty="0">
                <a:solidFill>
                  <a:schemeClr val="accent1">
                    <a:lumMod val="75000"/>
                  </a:schemeClr>
                </a:solidFill>
              </a:rPr>
              <a:t>NHS EED</a:t>
            </a:r>
          </a:p>
          <a:p>
            <a:r>
              <a:rPr lang="pl-PL" dirty="0">
                <a:solidFill>
                  <a:schemeClr val="accent1">
                    <a:lumMod val="75000"/>
                  </a:schemeClr>
                </a:solidFill>
              </a:rPr>
              <a:t>–	INAHTA</a:t>
            </a:r>
          </a:p>
        </p:txBody>
      </p:sp>
    </p:spTree>
    <p:extLst>
      <p:ext uri="{BB962C8B-B14F-4D97-AF65-F5344CB8AC3E}">
        <p14:creationId xmlns:p14="http://schemas.microsoft.com/office/powerpoint/2010/main" val="2862702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2800" dirty="0" smtClean="0">
                <a:solidFill>
                  <a:schemeClr val="accent4">
                    <a:lumMod val="75000"/>
                  </a:schemeClr>
                </a:solidFill>
              </a:rPr>
              <a:t>ЕЛЕКТРОННІ БАЗИ ДАНИХ ДОКАЗОВОЇ МЕДИЦИНИ</a:t>
            </a:r>
            <a:endParaRPr lang="uk-UA" sz="2800" dirty="0">
              <a:solidFill>
                <a:schemeClr val="accent4">
                  <a:lumMod val="75000"/>
                </a:schemeClr>
              </a:solidFill>
            </a:endParaRPr>
          </a:p>
        </p:txBody>
      </p:sp>
      <p:grpSp>
        <p:nvGrpSpPr>
          <p:cNvPr id="18" name="Group 165">
            <a:extLst>
              <a:ext uri="{FF2B5EF4-FFF2-40B4-BE49-F238E27FC236}">
                <a16:creationId xmlns:a16="http://schemas.microsoft.com/office/drawing/2014/main" id="{8A16BE94-9B68-4BF8-9051-5FB85B7B20B5}"/>
              </a:ext>
            </a:extLst>
          </p:cNvPr>
          <p:cNvGrpSpPr/>
          <p:nvPr/>
        </p:nvGrpSpPr>
        <p:grpSpPr>
          <a:xfrm>
            <a:off x="0" y="64725"/>
            <a:ext cx="840475" cy="893020"/>
            <a:chOff x="4596745" y="501496"/>
            <a:chExt cx="3509062" cy="3909240"/>
          </a:xfrm>
          <a:solidFill>
            <a:schemeClr val="accent3"/>
          </a:solidFill>
        </p:grpSpPr>
        <p:sp>
          <p:nvSpPr>
            <p:cNvPr id="19"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20"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21"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22"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23"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24"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25"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26"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27"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
        <p:nvSpPr>
          <p:cNvPr id="29" name="Прямоугольник 28"/>
          <p:cNvSpPr/>
          <p:nvPr/>
        </p:nvSpPr>
        <p:spPr>
          <a:xfrm>
            <a:off x="1747876" y="1155963"/>
            <a:ext cx="10185796" cy="4524315"/>
          </a:xfrm>
          <a:prstGeom prst="rect">
            <a:avLst/>
          </a:prstGeom>
        </p:spPr>
        <p:txBody>
          <a:bodyPr wrap="square">
            <a:spAutoFit/>
          </a:bodyPr>
          <a:lstStyle/>
          <a:p>
            <a:r>
              <a:rPr lang="uk-UA" dirty="0">
                <a:solidFill>
                  <a:srgbClr val="C00000"/>
                </a:solidFill>
              </a:rPr>
              <a:t>Кокрейнівська бібліотека </a:t>
            </a:r>
            <a:r>
              <a:rPr lang="uk-UA" dirty="0">
                <a:solidFill>
                  <a:schemeClr val="accent1">
                    <a:lumMod val="75000"/>
                  </a:schemeClr>
                </a:solidFill>
              </a:rPr>
              <a:t> (</a:t>
            </a:r>
            <a:r>
              <a:rPr lang="pl-PL" dirty="0">
                <a:solidFill>
                  <a:schemeClr val="accent1">
                    <a:lumMod val="75000"/>
                  </a:schemeClr>
                </a:solidFill>
              </a:rPr>
              <a:t>http://www.cochrane.org) </a:t>
            </a:r>
            <a:r>
              <a:rPr lang="uk-UA" dirty="0">
                <a:solidFill>
                  <a:schemeClr val="accent1">
                    <a:lumMod val="75000"/>
                  </a:schemeClr>
                </a:solidFill>
              </a:rPr>
              <a:t>містить інформацію, що пройшла експертну оцінку. Фахівці суспільства  Кокрейнівської  співпраці  відшукують  і  узагальнюють  результати  всіх  коли-небудь  проведених рандомізованих клінічних випробувань медичних та діагностичних втручань з метою об'єктивної оцінки їх ефективності</a:t>
            </a:r>
            <a:r>
              <a:rPr lang="uk-UA" dirty="0" smtClean="0">
                <a:solidFill>
                  <a:schemeClr val="accent1">
                    <a:lumMod val="75000"/>
                  </a:schemeClr>
                </a:solidFill>
              </a:rPr>
              <a:t>.</a:t>
            </a:r>
          </a:p>
          <a:p>
            <a:endParaRPr lang="uk-UA" dirty="0" smtClean="0">
              <a:solidFill>
                <a:schemeClr val="accent1">
                  <a:lumMod val="75000"/>
                </a:schemeClr>
              </a:solidFill>
            </a:endParaRPr>
          </a:p>
          <a:p>
            <a:r>
              <a:rPr lang="uk-UA" dirty="0" smtClean="0">
                <a:solidFill>
                  <a:schemeClr val="accent1">
                    <a:lumMod val="75000"/>
                  </a:schemeClr>
                </a:solidFill>
              </a:rPr>
              <a:t> </a:t>
            </a:r>
            <a:r>
              <a:rPr lang="uk-UA" dirty="0">
                <a:solidFill>
                  <a:srgbClr val="C00000"/>
                </a:solidFill>
              </a:rPr>
              <a:t>Кокрейнівський СО </a:t>
            </a:r>
            <a:r>
              <a:rPr lang="uk-UA" dirty="0">
                <a:solidFill>
                  <a:schemeClr val="accent1">
                    <a:lumMod val="75000"/>
                  </a:schemeClr>
                </a:solidFill>
              </a:rPr>
              <a:t>- найнадійніше джерело новітньої, ретельно відібраної і критично обробленої інформації. Кожне з досліджень, яке включається в СО, проходить експертизу на достовірність з використанням суворих критеріїв, що дозволяє знизити ймовірність систематичних помилок. </a:t>
            </a:r>
            <a:r>
              <a:rPr lang="uk-UA" dirty="0" smtClean="0">
                <a:solidFill>
                  <a:schemeClr val="accent1">
                    <a:lumMod val="75000"/>
                  </a:schemeClr>
                </a:solidFill>
              </a:rPr>
              <a:t>Бібліотека </a:t>
            </a:r>
            <a:r>
              <a:rPr lang="uk-UA" dirty="0">
                <a:solidFill>
                  <a:schemeClr val="accent1">
                    <a:lumMod val="75000"/>
                  </a:schemeClr>
                </a:solidFill>
              </a:rPr>
              <a:t>містить шість окремих електронних баз даних:</a:t>
            </a:r>
          </a:p>
          <a:p>
            <a:endParaRPr lang="uk-UA" dirty="0" smtClean="0">
              <a:solidFill>
                <a:schemeClr val="accent1">
                  <a:lumMod val="75000"/>
                </a:schemeClr>
              </a:solidFill>
            </a:endParaRPr>
          </a:p>
          <a:p>
            <a:r>
              <a:rPr lang="uk-UA" dirty="0" smtClean="0">
                <a:solidFill>
                  <a:srgbClr val="C00000"/>
                </a:solidFill>
              </a:rPr>
              <a:t>Кокрейнівський  </a:t>
            </a:r>
            <a:r>
              <a:rPr lang="uk-UA" dirty="0">
                <a:solidFill>
                  <a:srgbClr val="C00000"/>
                </a:solidFill>
              </a:rPr>
              <a:t>регістр  контрольованих  випробувань  (</a:t>
            </a:r>
            <a:r>
              <a:rPr lang="pl-PL" dirty="0">
                <a:solidFill>
                  <a:srgbClr val="C00000"/>
                </a:solidFill>
              </a:rPr>
              <a:t>Cochrane  Registry  of  Controlled  Studies)</a:t>
            </a:r>
            <a:r>
              <a:rPr lang="pl-PL" dirty="0">
                <a:solidFill>
                  <a:schemeClr val="accent1">
                    <a:lumMod val="75000"/>
                  </a:schemeClr>
                </a:solidFill>
              </a:rPr>
              <a:t>,  </a:t>
            </a:r>
            <a:r>
              <a:rPr lang="uk-UA" dirty="0">
                <a:solidFill>
                  <a:schemeClr val="accent1">
                    <a:lumMod val="75000"/>
                  </a:schemeClr>
                </a:solidFill>
              </a:rPr>
              <a:t>який  є бібліографічною базою даних всіх виявлених публікацій контрольованих клінічних випробувань (КВ</a:t>
            </a:r>
            <a:r>
              <a:rPr lang="uk-UA" dirty="0" smtClean="0">
                <a:solidFill>
                  <a:schemeClr val="accent1">
                    <a:lumMod val="75000"/>
                  </a:schemeClr>
                </a:solidFill>
              </a:rPr>
              <a:t>);</a:t>
            </a:r>
          </a:p>
          <a:p>
            <a:endParaRPr lang="uk-UA" dirty="0">
              <a:solidFill>
                <a:schemeClr val="accent1">
                  <a:lumMod val="75000"/>
                </a:schemeClr>
              </a:solidFill>
            </a:endParaRPr>
          </a:p>
          <a:p>
            <a:r>
              <a:rPr lang="uk-UA" dirty="0">
                <a:solidFill>
                  <a:srgbClr val="C00000"/>
                </a:solidFill>
              </a:rPr>
              <a:t>Кокрейнівська база даних з методології оглядів (</a:t>
            </a:r>
            <a:r>
              <a:rPr lang="pl-PL" dirty="0">
                <a:solidFill>
                  <a:schemeClr val="accent1">
                    <a:lumMod val="75000"/>
                  </a:schemeClr>
                </a:solidFill>
              </a:rPr>
              <a:t>Cochrane Review Methodology Database), </a:t>
            </a:r>
            <a:r>
              <a:rPr lang="uk-UA" dirty="0">
                <a:solidFill>
                  <a:schemeClr val="accent1">
                    <a:lumMod val="75000"/>
                  </a:schemeClr>
                </a:solidFill>
              </a:rPr>
              <a:t>яка містить статті </a:t>
            </a:r>
            <a:r>
              <a:rPr lang="uk-UA" dirty="0" smtClean="0">
                <a:solidFill>
                  <a:schemeClr val="accent1">
                    <a:lumMod val="75000"/>
                  </a:schemeClr>
                </a:solidFill>
              </a:rPr>
              <a:t>з методології </a:t>
            </a:r>
            <a:r>
              <a:rPr lang="uk-UA" dirty="0">
                <a:solidFill>
                  <a:schemeClr val="accent1">
                    <a:lumMod val="75000"/>
                  </a:schemeClr>
                </a:solidFill>
              </a:rPr>
              <a:t>обробки інформації</a:t>
            </a:r>
            <a:r>
              <a:rPr lang="uk-UA" dirty="0" smtClean="0">
                <a:solidFill>
                  <a:schemeClr val="accent1">
                    <a:lumMod val="75000"/>
                  </a:schemeClr>
                </a:solidFill>
              </a:rPr>
              <a:t>;</a:t>
            </a:r>
            <a:endParaRPr lang="uk-UA" dirty="0">
              <a:solidFill>
                <a:schemeClr val="accent1">
                  <a:lumMod val="75000"/>
                </a:schemeClr>
              </a:solidFill>
            </a:endParaRPr>
          </a:p>
        </p:txBody>
      </p:sp>
      <p:sp>
        <p:nvSpPr>
          <p:cNvPr id="30" name="Скругленный прямоугольник 29"/>
          <p:cNvSpPr/>
          <p:nvPr/>
        </p:nvSpPr>
        <p:spPr>
          <a:xfrm>
            <a:off x="1" y="1727054"/>
            <a:ext cx="1828800" cy="1856656"/>
          </a:xfrm>
          <a:prstGeom prst="roundRect">
            <a:avLst>
              <a:gd name="adj" fmla="val 10000"/>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058624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749770" y="91252"/>
            <a:ext cx="5756921" cy="518350"/>
          </a:xfrm>
        </p:spPr>
        <p:txBody>
          <a:bodyPr/>
          <a:lstStyle/>
          <a:p>
            <a:r>
              <a:rPr lang="uk-UA" sz="1600" b="1" dirty="0" smtClean="0">
                <a:solidFill>
                  <a:schemeClr val="accent4">
                    <a:lumMod val="75000"/>
                  </a:schemeClr>
                </a:solidFill>
              </a:rPr>
              <a:t>ЕЛЕКТРОННІ БАЗИ ДАНИХ ДОКАЗОВОЇ МЕДИЦИНИ</a:t>
            </a:r>
            <a:endParaRPr lang="uk-UA" sz="1600" b="1" dirty="0">
              <a:solidFill>
                <a:schemeClr val="accent4">
                  <a:lumMod val="75000"/>
                </a:schemeClr>
              </a:solidFill>
            </a:endParaRPr>
          </a:p>
        </p:txBody>
      </p:sp>
      <p:graphicFrame>
        <p:nvGraphicFramePr>
          <p:cNvPr id="3" name="Схема 2"/>
          <p:cNvGraphicFramePr/>
          <p:nvPr>
            <p:extLst>
              <p:ext uri="{D42A27DB-BD31-4B8C-83A1-F6EECF244321}">
                <p14:modId xmlns:p14="http://schemas.microsoft.com/office/powerpoint/2010/main" val="3352303991"/>
              </p:ext>
            </p:extLst>
          </p:nvPr>
        </p:nvGraphicFramePr>
        <p:xfrm>
          <a:off x="314036" y="939272"/>
          <a:ext cx="11454295" cy="5184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1848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749770" y="91252"/>
            <a:ext cx="5756921" cy="518350"/>
          </a:xfrm>
        </p:spPr>
        <p:txBody>
          <a:bodyPr/>
          <a:lstStyle/>
          <a:p>
            <a:r>
              <a:rPr lang="uk-UA" sz="1600" b="1" dirty="0" smtClean="0">
                <a:solidFill>
                  <a:schemeClr val="accent4">
                    <a:lumMod val="75000"/>
                  </a:schemeClr>
                </a:solidFill>
              </a:rPr>
              <a:t>ЕЛЕКТРОННІ БАЗИ ДАНИХ ДОКАЗОВОЇ МЕДИЦИНИ</a:t>
            </a:r>
            <a:endParaRPr lang="uk-UA" sz="1600" b="1" dirty="0">
              <a:solidFill>
                <a:schemeClr val="accent4">
                  <a:lumMod val="75000"/>
                </a:schemeClr>
              </a:solidFill>
            </a:endParaRPr>
          </a:p>
        </p:txBody>
      </p:sp>
      <p:graphicFrame>
        <p:nvGraphicFramePr>
          <p:cNvPr id="5" name="Схема 4"/>
          <p:cNvGraphicFramePr/>
          <p:nvPr>
            <p:extLst>
              <p:ext uri="{D42A27DB-BD31-4B8C-83A1-F6EECF244321}">
                <p14:modId xmlns:p14="http://schemas.microsoft.com/office/powerpoint/2010/main" val="1085848047"/>
              </p:ext>
            </p:extLst>
          </p:nvPr>
        </p:nvGraphicFramePr>
        <p:xfrm>
          <a:off x="953729" y="609602"/>
          <a:ext cx="10815484" cy="5909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1878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2749770" y="91252"/>
            <a:ext cx="5756921" cy="518350"/>
          </a:xfrm>
        </p:spPr>
        <p:txBody>
          <a:bodyPr/>
          <a:lstStyle/>
          <a:p>
            <a:r>
              <a:rPr lang="uk-UA" sz="1600" b="1" dirty="0" smtClean="0">
                <a:solidFill>
                  <a:schemeClr val="accent4">
                    <a:lumMod val="75000"/>
                  </a:schemeClr>
                </a:solidFill>
              </a:rPr>
              <a:t>ЕЛЕКТРОННІ БАЗИ ДАНИХ ДОКАЗОВОЇ МЕДИЦИНИ</a:t>
            </a:r>
            <a:endParaRPr lang="uk-UA" sz="1600" b="1" dirty="0">
              <a:solidFill>
                <a:schemeClr val="accent4">
                  <a:lumMod val="75000"/>
                </a:schemeClr>
              </a:solidFill>
            </a:endParaRPr>
          </a:p>
        </p:txBody>
      </p:sp>
      <p:graphicFrame>
        <p:nvGraphicFramePr>
          <p:cNvPr id="6" name="Схема 5"/>
          <p:cNvGraphicFramePr/>
          <p:nvPr>
            <p:extLst>
              <p:ext uri="{D42A27DB-BD31-4B8C-83A1-F6EECF244321}">
                <p14:modId xmlns:p14="http://schemas.microsoft.com/office/powerpoint/2010/main" val="3112964719"/>
              </p:ext>
            </p:extLst>
          </p:nvPr>
        </p:nvGraphicFramePr>
        <p:xfrm>
          <a:off x="835743" y="609602"/>
          <a:ext cx="10500851" cy="6186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6005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2800" b="1" dirty="0" smtClean="0">
                <a:solidFill>
                  <a:schemeClr val="accent4">
                    <a:lumMod val="75000"/>
                  </a:schemeClr>
                </a:solidFill>
                <a:cs typeface="Arial"/>
              </a:rPr>
              <a:t>ОСНОВИ</a:t>
            </a:r>
            <a:r>
              <a:rPr lang="uk-UA" sz="2800" b="1" spc="-50" dirty="0" smtClean="0">
                <a:solidFill>
                  <a:schemeClr val="accent4">
                    <a:lumMod val="75000"/>
                  </a:schemeClr>
                </a:solidFill>
                <a:cs typeface="Arial"/>
              </a:rPr>
              <a:t> </a:t>
            </a:r>
            <a:r>
              <a:rPr lang="uk-UA" sz="2800" b="1" dirty="0" smtClean="0">
                <a:solidFill>
                  <a:schemeClr val="accent4">
                    <a:lumMod val="75000"/>
                  </a:schemeClr>
                </a:solidFill>
                <a:cs typeface="Arial"/>
              </a:rPr>
              <a:t>ПОШУКУ</a:t>
            </a:r>
            <a:r>
              <a:rPr lang="uk-UA" sz="2800" b="1" spc="-45" dirty="0" smtClean="0">
                <a:solidFill>
                  <a:schemeClr val="accent4">
                    <a:lumMod val="75000"/>
                  </a:schemeClr>
                </a:solidFill>
                <a:cs typeface="Arial"/>
              </a:rPr>
              <a:t> </a:t>
            </a:r>
            <a:r>
              <a:rPr lang="uk-UA" sz="2800" b="1" dirty="0" smtClean="0">
                <a:solidFill>
                  <a:schemeClr val="accent4">
                    <a:lumMod val="75000"/>
                  </a:schemeClr>
                </a:solidFill>
                <a:cs typeface="Arial"/>
              </a:rPr>
              <a:t>ІНФОРМАЦІЇ</a:t>
            </a:r>
            <a:r>
              <a:rPr lang="uk-UA" sz="2800" b="1" spc="-40" dirty="0" smtClean="0">
                <a:solidFill>
                  <a:schemeClr val="accent4">
                    <a:lumMod val="75000"/>
                  </a:schemeClr>
                </a:solidFill>
                <a:cs typeface="Arial"/>
              </a:rPr>
              <a:t> </a:t>
            </a:r>
            <a:r>
              <a:rPr lang="uk-UA" sz="2800" b="1" spc="-50" dirty="0" smtClean="0">
                <a:solidFill>
                  <a:schemeClr val="accent4">
                    <a:lumMod val="75000"/>
                  </a:schemeClr>
                </a:solidFill>
                <a:cs typeface="Arial"/>
              </a:rPr>
              <a:t>В </a:t>
            </a:r>
            <a:r>
              <a:rPr lang="uk-UA" sz="2800" b="1" dirty="0" smtClean="0">
                <a:solidFill>
                  <a:schemeClr val="accent4">
                    <a:lumMod val="75000"/>
                  </a:schemeClr>
                </a:solidFill>
                <a:cs typeface="Arial"/>
              </a:rPr>
              <a:t>БАЗАХ</a:t>
            </a:r>
            <a:r>
              <a:rPr lang="uk-UA" sz="2800" b="1" spc="-20" dirty="0" smtClean="0">
                <a:solidFill>
                  <a:schemeClr val="accent4">
                    <a:lumMod val="75000"/>
                  </a:schemeClr>
                </a:solidFill>
                <a:cs typeface="Arial"/>
              </a:rPr>
              <a:t> </a:t>
            </a:r>
            <a:r>
              <a:rPr lang="uk-UA" sz="2800" b="1" spc="-10" dirty="0" smtClean="0">
                <a:solidFill>
                  <a:schemeClr val="accent4">
                    <a:lumMod val="75000"/>
                  </a:schemeClr>
                </a:solidFill>
                <a:cs typeface="Arial"/>
              </a:rPr>
              <a:t>ДАНИХ</a:t>
            </a:r>
            <a:endParaRPr lang="uk-UA" sz="2800" b="1" dirty="0">
              <a:solidFill>
                <a:schemeClr val="accent4">
                  <a:lumMod val="75000"/>
                </a:schemeClr>
              </a:solidFill>
            </a:endParaRPr>
          </a:p>
        </p:txBody>
      </p:sp>
      <p:sp>
        <p:nvSpPr>
          <p:cNvPr id="7" name="Прямоугольник 6"/>
          <p:cNvSpPr/>
          <p:nvPr/>
        </p:nvSpPr>
        <p:spPr>
          <a:xfrm>
            <a:off x="1410307" y="1063756"/>
            <a:ext cx="9399640" cy="1022360"/>
          </a:xfrm>
          <a:prstGeom prst="rect">
            <a:avLst/>
          </a:prstGeom>
        </p:spPr>
        <p:txBody>
          <a:bodyPr/>
          <a:lstStyle/>
          <a:p>
            <a:pPr lvl="0" rtl="0"/>
            <a:r>
              <a:rPr lang="uk-UA" dirty="0" smtClean="0">
                <a:solidFill>
                  <a:schemeClr val="accent4">
                    <a:lumMod val="75000"/>
                  </a:schemeClr>
                </a:solidFill>
              </a:rPr>
              <a:t>Встановлення пошукових фільтрів при роботі з деякими базами даних (</a:t>
            </a:r>
            <a:r>
              <a:rPr lang="pl-PL" dirty="0" smtClean="0">
                <a:solidFill>
                  <a:schemeClr val="accent4">
                    <a:lumMod val="75000"/>
                  </a:schemeClr>
                </a:solidFill>
              </a:rPr>
              <a:t>Cochrane Library, MEDLINE/PubMed, TRIP </a:t>
            </a:r>
            <a:r>
              <a:rPr lang="uk-UA" dirty="0" smtClean="0">
                <a:solidFill>
                  <a:schemeClr val="accent4">
                    <a:lumMod val="75000"/>
                  </a:schemeClr>
                </a:solidFill>
              </a:rPr>
              <a:t>тощо):</a:t>
            </a:r>
          </a:p>
          <a:p>
            <a:pPr lvl="0" rtl="0">
              <a:buChar char="•"/>
            </a:pPr>
            <a:endParaRPr lang="uk-UA" dirty="0"/>
          </a:p>
        </p:txBody>
      </p:sp>
      <p:graphicFrame>
        <p:nvGraphicFramePr>
          <p:cNvPr id="9" name="Схема 8"/>
          <p:cNvGraphicFramePr/>
          <p:nvPr>
            <p:extLst>
              <p:ext uri="{D42A27DB-BD31-4B8C-83A1-F6EECF244321}">
                <p14:modId xmlns:p14="http://schemas.microsoft.com/office/powerpoint/2010/main" val="1015420654"/>
              </p:ext>
            </p:extLst>
          </p:nvPr>
        </p:nvGraphicFramePr>
        <p:xfrm>
          <a:off x="1120878" y="2320510"/>
          <a:ext cx="9419303" cy="4355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7523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2800" b="1" dirty="0" smtClean="0">
                <a:solidFill>
                  <a:schemeClr val="accent4">
                    <a:lumMod val="75000"/>
                  </a:schemeClr>
                </a:solidFill>
                <a:cs typeface="Arial"/>
              </a:rPr>
              <a:t>ОСНОВИ</a:t>
            </a:r>
            <a:r>
              <a:rPr lang="uk-UA" sz="2800" b="1" spc="-50" dirty="0" smtClean="0">
                <a:solidFill>
                  <a:schemeClr val="accent4">
                    <a:lumMod val="75000"/>
                  </a:schemeClr>
                </a:solidFill>
                <a:cs typeface="Arial"/>
              </a:rPr>
              <a:t> </a:t>
            </a:r>
            <a:r>
              <a:rPr lang="uk-UA" sz="2800" b="1" dirty="0" smtClean="0">
                <a:solidFill>
                  <a:schemeClr val="accent4">
                    <a:lumMod val="75000"/>
                  </a:schemeClr>
                </a:solidFill>
                <a:cs typeface="Arial"/>
              </a:rPr>
              <a:t>ПОШУКУ</a:t>
            </a:r>
            <a:r>
              <a:rPr lang="uk-UA" sz="2800" b="1" spc="-45" dirty="0" smtClean="0">
                <a:solidFill>
                  <a:schemeClr val="accent4">
                    <a:lumMod val="75000"/>
                  </a:schemeClr>
                </a:solidFill>
                <a:cs typeface="Arial"/>
              </a:rPr>
              <a:t> </a:t>
            </a:r>
            <a:r>
              <a:rPr lang="uk-UA" sz="2800" b="1" dirty="0" smtClean="0">
                <a:solidFill>
                  <a:schemeClr val="accent4">
                    <a:lumMod val="75000"/>
                  </a:schemeClr>
                </a:solidFill>
                <a:cs typeface="Arial"/>
              </a:rPr>
              <a:t>ІНФОРМАЦІЇ</a:t>
            </a:r>
            <a:r>
              <a:rPr lang="uk-UA" sz="2800" b="1" spc="-40" dirty="0" smtClean="0">
                <a:solidFill>
                  <a:schemeClr val="accent4">
                    <a:lumMod val="75000"/>
                  </a:schemeClr>
                </a:solidFill>
                <a:cs typeface="Arial"/>
              </a:rPr>
              <a:t> </a:t>
            </a:r>
            <a:r>
              <a:rPr lang="uk-UA" sz="2800" b="1" spc="-50" dirty="0" smtClean="0">
                <a:solidFill>
                  <a:schemeClr val="accent4">
                    <a:lumMod val="75000"/>
                  </a:schemeClr>
                </a:solidFill>
                <a:cs typeface="Arial"/>
              </a:rPr>
              <a:t>В </a:t>
            </a:r>
            <a:r>
              <a:rPr lang="uk-UA" sz="2800" b="1" dirty="0" smtClean="0">
                <a:solidFill>
                  <a:schemeClr val="accent4">
                    <a:lumMod val="75000"/>
                  </a:schemeClr>
                </a:solidFill>
                <a:cs typeface="Arial"/>
              </a:rPr>
              <a:t>БАЗАХ</a:t>
            </a:r>
            <a:r>
              <a:rPr lang="uk-UA" sz="2800" b="1" spc="-20" dirty="0" smtClean="0">
                <a:solidFill>
                  <a:schemeClr val="accent4">
                    <a:lumMod val="75000"/>
                  </a:schemeClr>
                </a:solidFill>
                <a:cs typeface="Arial"/>
              </a:rPr>
              <a:t> </a:t>
            </a:r>
            <a:r>
              <a:rPr lang="uk-UA" sz="2800" b="1" spc="-10" dirty="0" smtClean="0">
                <a:solidFill>
                  <a:schemeClr val="accent4">
                    <a:lumMod val="75000"/>
                  </a:schemeClr>
                </a:solidFill>
                <a:cs typeface="Arial"/>
              </a:rPr>
              <a:t>ДАНИХ</a:t>
            </a:r>
            <a:endParaRPr lang="uk-UA" sz="2800" b="1" dirty="0">
              <a:solidFill>
                <a:schemeClr val="accent4">
                  <a:lumMod val="75000"/>
                </a:schemeClr>
              </a:solidFill>
            </a:endParaRPr>
          </a:p>
        </p:txBody>
      </p:sp>
      <p:sp>
        <p:nvSpPr>
          <p:cNvPr id="3" name="Прямоугольник 2"/>
          <p:cNvSpPr/>
          <p:nvPr/>
        </p:nvSpPr>
        <p:spPr>
          <a:xfrm>
            <a:off x="1710811" y="1218042"/>
            <a:ext cx="9615949" cy="369332"/>
          </a:xfrm>
          <a:prstGeom prst="rect">
            <a:avLst/>
          </a:prstGeom>
        </p:spPr>
        <p:txBody>
          <a:bodyPr wrap="square">
            <a:spAutoFit/>
          </a:bodyPr>
          <a:lstStyle/>
          <a:p>
            <a:r>
              <a:rPr lang="uk-UA" spc="-20" dirty="0" smtClean="0">
                <a:solidFill>
                  <a:schemeClr val="accent4">
                    <a:lumMod val="75000"/>
                  </a:schemeClr>
                </a:solidFill>
                <a:latin typeface="Microsoft Sans Serif"/>
                <a:cs typeface="Microsoft Sans Serif"/>
              </a:rPr>
              <a:t>Використання</a:t>
            </a:r>
            <a:r>
              <a:rPr lang="uk-UA" spc="-95"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логічних</a:t>
            </a:r>
            <a:r>
              <a:rPr lang="uk-UA" spc="-95"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операторів</a:t>
            </a:r>
            <a:r>
              <a:rPr lang="uk-UA" spc="-80" dirty="0" smtClean="0">
                <a:solidFill>
                  <a:schemeClr val="accent4">
                    <a:lumMod val="75000"/>
                  </a:schemeClr>
                </a:solidFill>
                <a:latin typeface="Microsoft Sans Serif"/>
                <a:cs typeface="Microsoft Sans Serif"/>
              </a:rPr>
              <a:t> </a:t>
            </a:r>
            <a:r>
              <a:rPr lang="uk-UA" spc="-25" dirty="0" smtClean="0">
                <a:solidFill>
                  <a:schemeClr val="accent4">
                    <a:lumMod val="75000"/>
                  </a:schemeClr>
                </a:solidFill>
                <a:latin typeface="Microsoft Sans Serif"/>
                <a:cs typeface="Microsoft Sans Serif"/>
              </a:rPr>
              <a:t>для </a:t>
            </a:r>
            <a:r>
              <a:rPr lang="uk-UA" spc="-10" dirty="0" smtClean="0">
                <a:solidFill>
                  <a:schemeClr val="accent4">
                    <a:lumMod val="75000"/>
                  </a:schemeClr>
                </a:solidFill>
                <a:latin typeface="Microsoft Sans Serif"/>
                <a:cs typeface="Microsoft Sans Serif"/>
              </a:rPr>
              <a:t>з‘єднання</a:t>
            </a:r>
            <a:r>
              <a:rPr lang="uk-UA" spc="-75" dirty="0" smtClean="0">
                <a:solidFill>
                  <a:schemeClr val="accent4">
                    <a:lumMod val="75000"/>
                  </a:schemeClr>
                </a:solidFill>
                <a:latin typeface="Microsoft Sans Serif"/>
                <a:cs typeface="Microsoft Sans Serif"/>
              </a:rPr>
              <a:t> </a:t>
            </a:r>
            <a:r>
              <a:rPr lang="uk-UA" spc="-20" dirty="0" smtClean="0">
                <a:solidFill>
                  <a:schemeClr val="accent4">
                    <a:lumMod val="75000"/>
                  </a:schemeClr>
                </a:solidFill>
                <a:latin typeface="Microsoft Sans Serif"/>
                <a:cs typeface="Microsoft Sans Serif"/>
              </a:rPr>
              <a:t>ключових</a:t>
            </a:r>
            <a:r>
              <a:rPr lang="uk-UA" spc="-90"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слів</a:t>
            </a:r>
            <a:r>
              <a:rPr lang="uk-UA" spc="-70"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(пошукових термінів):</a:t>
            </a:r>
            <a:endParaRPr lang="uk-UA" dirty="0">
              <a:solidFill>
                <a:schemeClr val="accent4">
                  <a:lumMod val="75000"/>
                </a:schemeClr>
              </a:solidFill>
            </a:endParaRPr>
          </a:p>
        </p:txBody>
      </p:sp>
      <p:graphicFrame>
        <p:nvGraphicFramePr>
          <p:cNvPr id="5" name="Схема 4"/>
          <p:cNvGraphicFramePr/>
          <p:nvPr>
            <p:extLst>
              <p:ext uri="{D42A27DB-BD31-4B8C-83A1-F6EECF244321}">
                <p14:modId xmlns:p14="http://schemas.microsoft.com/office/powerpoint/2010/main" val="606854376"/>
              </p:ext>
            </p:extLst>
          </p:nvPr>
        </p:nvGraphicFramePr>
        <p:xfrm>
          <a:off x="1710811" y="2090041"/>
          <a:ext cx="9547123" cy="3062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1710811" y="5654771"/>
            <a:ext cx="9684775" cy="369332"/>
          </a:xfrm>
          <a:prstGeom prst="rect">
            <a:avLst/>
          </a:prstGeom>
        </p:spPr>
        <p:txBody>
          <a:bodyPr wrap="square">
            <a:spAutoFit/>
          </a:bodyPr>
          <a:lstStyle/>
          <a:p>
            <a:r>
              <a:rPr lang="ru-RU" b="1" dirty="0" smtClean="0">
                <a:solidFill>
                  <a:srgbClr val="C00000"/>
                </a:solidFill>
              </a:rPr>
              <a:t>ОПЕРАТОРИ ПОВИННІ БУТИ ЗАВЖДИ ВВЕДЕНІ ВЕЛИКИМИ ЛІТЕРАМИ!!!</a:t>
            </a:r>
            <a:endParaRPr lang="uk-UA" b="1" dirty="0">
              <a:solidFill>
                <a:srgbClr val="C00000"/>
              </a:solidFill>
            </a:endParaRPr>
          </a:p>
        </p:txBody>
      </p:sp>
      <p:grpSp>
        <p:nvGrpSpPr>
          <p:cNvPr id="10" name="Group 165">
            <a:extLst>
              <a:ext uri="{FF2B5EF4-FFF2-40B4-BE49-F238E27FC236}">
                <a16:creationId xmlns:a16="http://schemas.microsoft.com/office/drawing/2014/main" id="{8A16BE94-9B68-4BF8-9051-5FB85B7B20B5}"/>
              </a:ext>
            </a:extLst>
          </p:cNvPr>
          <p:cNvGrpSpPr/>
          <p:nvPr/>
        </p:nvGrpSpPr>
        <p:grpSpPr>
          <a:xfrm>
            <a:off x="491613" y="573432"/>
            <a:ext cx="714251" cy="1216039"/>
            <a:chOff x="4596745" y="501496"/>
            <a:chExt cx="3509062" cy="3909240"/>
          </a:xfrm>
          <a:solidFill>
            <a:schemeClr val="accent3"/>
          </a:solidFill>
        </p:grpSpPr>
        <p:sp>
          <p:nvSpPr>
            <p:cNvPr id="11" name="Freeform: Shape 166">
              <a:extLst>
                <a:ext uri="{FF2B5EF4-FFF2-40B4-BE49-F238E27FC236}">
                  <a16:creationId xmlns:a16="http://schemas.microsoft.com/office/drawing/2014/main" id="{FB227955-EEF5-47FE-BCC9-805D4BD2B584}"/>
                </a:ext>
              </a:extLst>
            </p:cNvPr>
            <p:cNvSpPr/>
            <p:nvPr/>
          </p:nvSpPr>
          <p:spPr>
            <a:xfrm>
              <a:off x="5382584" y="501496"/>
              <a:ext cx="1871286" cy="1317493"/>
            </a:xfrm>
            <a:custGeom>
              <a:avLst/>
              <a:gdLst>
                <a:gd name="connsiteX0" fmla="*/ 1376075 w 1871286"/>
                <a:gd name="connsiteY0" fmla="*/ 0 h 1317493"/>
                <a:gd name="connsiteX1" fmla="*/ 1460693 w 1871286"/>
                <a:gd name="connsiteY1" fmla="*/ 9645 h 1317493"/>
                <a:gd name="connsiteX2" fmla="*/ 1581895 w 1871286"/>
                <a:gd name="connsiteY2" fmla="*/ 32688 h 1317493"/>
                <a:gd name="connsiteX3" fmla="*/ 1592917 w 1871286"/>
                <a:gd name="connsiteY3" fmla="*/ 47226 h 1317493"/>
                <a:gd name="connsiteX4" fmla="*/ 1592822 w 1871286"/>
                <a:gd name="connsiteY4" fmla="*/ 163249 h 1317493"/>
                <a:gd name="connsiteX5" fmla="*/ 1604653 w 1871286"/>
                <a:gd name="connsiteY5" fmla="*/ 179023 h 1317493"/>
                <a:gd name="connsiteX6" fmla="*/ 1718965 w 1871286"/>
                <a:gd name="connsiteY6" fmla="*/ 220976 h 1317493"/>
                <a:gd name="connsiteX7" fmla="*/ 1732411 w 1871286"/>
                <a:gd name="connsiteY7" fmla="*/ 241453 h 1317493"/>
                <a:gd name="connsiteX8" fmla="*/ 1732126 w 1871286"/>
                <a:gd name="connsiteY8" fmla="*/ 286684 h 1317493"/>
                <a:gd name="connsiteX9" fmla="*/ 1871287 w 1871286"/>
                <a:gd name="connsiteY9" fmla="*/ 286684 h 1317493"/>
                <a:gd name="connsiteX10" fmla="*/ 1871287 w 1871286"/>
                <a:gd name="connsiteY10" fmla="*/ 1310557 h 1317493"/>
                <a:gd name="connsiteX11" fmla="*/ 0 w 1871286"/>
                <a:gd name="connsiteY11" fmla="*/ 1317493 h 1317493"/>
                <a:gd name="connsiteX12" fmla="*/ 0 w 1871286"/>
                <a:gd name="connsiteY12" fmla="*/ 293526 h 1317493"/>
                <a:gd name="connsiteX13" fmla="*/ 134030 w 1871286"/>
                <a:gd name="connsiteY13" fmla="*/ 293526 h 1317493"/>
                <a:gd name="connsiteX14" fmla="*/ 133697 w 1871286"/>
                <a:gd name="connsiteY14" fmla="*/ 249530 h 1317493"/>
                <a:gd name="connsiteX15" fmla="*/ 149091 w 1871286"/>
                <a:gd name="connsiteY15" fmla="*/ 225775 h 1317493"/>
                <a:gd name="connsiteX16" fmla="*/ 260268 w 1871286"/>
                <a:gd name="connsiteY16" fmla="*/ 184059 h 1317493"/>
                <a:gd name="connsiteX17" fmla="*/ 272621 w 1871286"/>
                <a:gd name="connsiteY17" fmla="*/ 167003 h 1317493"/>
                <a:gd name="connsiteX18" fmla="*/ 271148 w 1871286"/>
                <a:gd name="connsiteY18" fmla="*/ 54021 h 1317493"/>
                <a:gd name="connsiteX19" fmla="*/ 284689 w 1871286"/>
                <a:gd name="connsiteY19" fmla="*/ 36536 h 1317493"/>
                <a:gd name="connsiteX20" fmla="*/ 624966 w 1871286"/>
                <a:gd name="connsiteY20" fmla="*/ 3136 h 1317493"/>
                <a:gd name="connsiteX21" fmla="*/ 925809 w 1871286"/>
                <a:gd name="connsiteY21" fmla="*/ 61717 h 1317493"/>
                <a:gd name="connsiteX22" fmla="*/ 941487 w 1871286"/>
                <a:gd name="connsiteY22" fmla="*/ 61575 h 1317493"/>
                <a:gd name="connsiteX23" fmla="*/ 1216104 w 1871286"/>
                <a:gd name="connsiteY23" fmla="*/ 2803 h 1317493"/>
                <a:gd name="connsiteX24" fmla="*/ 1235583 w 1871286"/>
                <a:gd name="connsiteY24" fmla="*/ 0 h 1317493"/>
                <a:gd name="connsiteX25" fmla="*/ 1376075 w 1871286"/>
                <a:gd name="connsiteY25" fmla="*/ 0 h 1317493"/>
                <a:gd name="connsiteX26" fmla="*/ 909085 w 1871286"/>
                <a:gd name="connsiteY26" fmla="*/ 1022162 h 1317493"/>
                <a:gd name="connsiteX27" fmla="*/ 909085 w 1871286"/>
                <a:gd name="connsiteY27" fmla="*/ 1006341 h 1317493"/>
                <a:gd name="connsiteX28" fmla="*/ 904571 w 1871286"/>
                <a:gd name="connsiteY28" fmla="*/ 128709 h 1317493"/>
                <a:gd name="connsiteX29" fmla="*/ 885851 w 1871286"/>
                <a:gd name="connsiteY29" fmla="*/ 103242 h 1317493"/>
                <a:gd name="connsiteX30" fmla="*/ 585484 w 1871286"/>
                <a:gd name="connsiteY30" fmla="*/ 57869 h 1317493"/>
                <a:gd name="connsiteX31" fmla="*/ 331298 w 1871286"/>
                <a:gd name="connsiteY31" fmla="*/ 82812 h 1317493"/>
                <a:gd name="connsiteX32" fmla="*/ 331298 w 1871286"/>
                <a:gd name="connsiteY32" fmla="*/ 993465 h 1317493"/>
                <a:gd name="connsiteX33" fmla="*/ 909085 w 1871286"/>
                <a:gd name="connsiteY33" fmla="*/ 1022162 h 1317493"/>
                <a:gd name="connsiteX34" fmla="*/ 1540227 w 1871286"/>
                <a:gd name="connsiteY34" fmla="*/ 989997 h 1317493"/>
                <a:gd name="connsiteX35" fmla="*/ 1540940 w 1871286"/>
                <a:gd name="connsiteY35" fmla="*/ 975553 h 1317493"/>
                <a:gd name="connsiteX36" fmla="*/ 1537661 w 1871286"/>
                <a:gd name="connsiteY36" fmla="*/ 94785 h 1317493"/>
                <a:gd name="connsiteX37" fmla="*/ 1520652 w 1871286"/>
                <a:gd name="connsiteY37" fmla="*/ 76113 h 1317493"/>
                <a:gd name="connsiteX38" fmla="*/ 1379876 w 1871286"/>
                <a:gd name="connsiteY38" fmla="*/ 59817 h 1317493"/>
                <a:gd name="connsiteX39" fmla="*/ 976598 w 1871286"/>
                <a:gd name="connsiteY39" fmla="*/ 107899 h 1317493"/>
                <a:gd name="connsiteX40" fmla="*/ 960635 w 1871286"/>
                <a:gd name="connsiteY40" fmla="*/ 130324 h 1317493"/>
                <a:gd name="connsiteX41" fmla="*/ 963960 w 1871286"/>
                <a:gd name="connsiteY41" fmla="*/ 1008051 h 1317493"/>
                <a:gd name="connsiteX42" fmla="*/ 964768 w 1871286"/>
                <a:gd name="connsiteY42" fmla="*/ 1024062 h 1317493"/>
                <a:gd name="connsiteX43" fmla="*/ 1249314 w 1871286"/>
                <a:gd name="connsiteY43" fmla="*/ 969567 h 1317493"/>
                <a:gd name="connsiteX44" fmla="*/ 1540227 w 1871286"/>
                <a:gd name="connsiteY44" fmla="*/ 989997 h 1317493"/>
                <a:gd name="connsiteX45" fmla="*/ 274664 w 1871286"/>
                <a:gd name="connsiteY45" fmla="*/ 1059601 h 1317493"/>
                <a:gd name="connsiteX46" fmla="*/ 274664 w 1871286"/>
                <a:gd name="connsiteY46" fmla="*/ 235372 h 1317493"/>
                <a:gd name="connsiteX47" fmla="*/ 205345 w 1871286"/>
                <a:gd name="connsiteY47" fmla="*/ 260648 h 1317493"/>
                <a:gd name="connsiteX48" fmla="*/ 188145 w 1871286"/>
                <a:gd name="connsiteY48" fmla="*/ 285877 h 1317493"/>
                <a:gd name="connsiteX49" fmla="*/ 194322 w 1871286"/>
                <a:gd name="connsiteY49" fmla="*/ 1160658 h 1317493"/>
                <a:gd name="connsiteX50" fmla="*/ 194322 w 1871286"/>
                <a:gd name="connsiteY50" fmla="*/ 1175244 h 1317493"/>
                <a:gd name="connsiteX51" fmla="*/ 204157 w 1871286"/>
                <a:gd name="connsiteY51" fmla="*/ 1172678 h 1317493"/>
                <a:gd name="connsiteX52" fmla="*/ 466515 w 1871286"/>
                <a:gd name="connsiteY52" fmla="*/ 1113859 h 1317493"/>
                <a:gd name="connsiteX53" fmla="*/ 928564 w 1871286"/>
                <a:gd name="connsiteY53" fmla="*/ 1164221 h 1317493"/>
                <a:gd name="connsiteX54" fmla="*/ 945811 w 1871286"/>
                <a:gd name="connsiteY54" fmla="*/ 1164174 h 1317493"/>
                <a:gd name="connsiteX55" fmla="*/ 1247461 w 1871286"/>
                <a:gd name="connsiteY55" fmla="*/ 1108158 h 1317493"/>
                <a:gd name="connsiteX56" fmla="*/ 1596671 w 1871286"/>
                <a:gd name="connsiteY56" fmla="*/ 1142651 h 1317493"/>
                <a:gd name="connsiteX57" fmla="*/ 1679721 w 1871286"/>
                <a:gd name="connsiteY57" fmla="*/ 1168307 h 1317493"/>
                <a:gd name="connsiteX58" fmla="*/ 1679721 w 1871286"/>
                <a:gd name="connsiteY58" fmla="*/ 1149255 h 1317493"/>
                <a:gd name="connsiteX59" fmla="*/ 1678153 w 1871286"/>
                <a:gd name="connsiteY59" fmla="*/ 282123 h 1317493"/>
                <a:gd name="connsiteX60" fmla="*/ 1677963 w 1871286"/>
                <a:gd name="connsiteY60" fmla="*/ 269960 h 1317493"/>
                <a:gd name="connsiteX61" fmla="*/ 1673734 w 1871286"/>
                <a:gd name="connsiteY61" fmla="*/ 261361 h 1317493"/>
                <a:gd name="connsiteX62" fmla="*/ 1594628 w 1871286"/>
                <a:gd name="connsiteY62" fmla="*/ 231571 h 1317493"/>
                <a:gd name="connsiteX63" fmla="*/ 1594628 w 1871286"/>
                <a:gd name="connsiteY63" fmla="*/ 1059696 h 1317493"/>
                <a:gd name="connsiteX64" fmla="*/ 1436795 w 1871286"/>
                <a:gd name="connsiteY64" fmla="*/ 1032329 h 1317493"/>
                <a:gd name="connsiteX65" fmla="*/ 1190067 w 1871286"/>
                <a:gd name="connsiteY65" fmla="*/ 1029241 h 1317493"/>
                <a:gd name="connsiteX66" fmla="*/ 972512 w 1871286"/>
                <a:gd name="connsiteY66" fmla="*/ 1072524 h 1317493"/>
                <a:gd name="connsiteX67" fmla="*/ 902908 w 1871286"/>
                <a:gd name="connsiteY67" fmla="*/ 1072619 h 1317493"/>
                <a:gd name="connsiteX68" fmla="*/ 688251 w 1871286"/>
                <a:gd name="connsiteY68" fmla="*/ 1030714 h 1317493"/>
                <a:gd name="connsiteX69" fmla="*/ 379332 w 1871286"/>
                <a:gd name="connsiteY69" fmla="*/ 1040311 h 1317493"/>
                <a:gd name="connsiteX70" fmla="*/ 274664 w 1871286"/>
                <a:gd name="connsiteY70" fmla="*/ 1059601 h 1317493"/>
                <a:gd name="connsiteX71" fmla="*/ 145148 w 1871286"/>
                <a:gd name="connsiteY71" fmla="*/ 1256726 h 1317493"/>
                <a:gd name="connsiteX72" fmla="*/ 146573 w 1871286"/>
                <a:gd name="connsiteY72" fmla="*/ 1261430 h 1317493"/>
                <a:gd name="connsiteX73" fmla="*/ 1728515 w 1871286"/>
                <a:gd name="connsiteY73" fmla="*/ 1255348 h 1317493"/>
                <a:gd name="connsiteX74" fmla="*/ 1729418 w 1871286"/>
                <a:gd name="connsiteY74" fmla="*/ 1250835 h 1317493"/>
                <a:gd name="connsiteX75" fmla="*/ 1655537 w 1871286"/>
                <a:gd name="connsiteY75" fmla="*/ 1219335 h 1317493"/>
                <a:gd name="connsiteX76" fmla="*/ 1379923 w 1871286"/>
                <a:gd name="connsiteY76" fmla="*/ 1165171 h 1317493"/>
                <a:gd name="connsiteX77" fmla="*/ 947521 w 1871286"/>
                <a:gd name="connsiteY77" fmla="*/ 1221520 h 1317493"/>
                <a:gd name="connsiteX78" fmla="*/ 927471 w 1871286"/>
                <a:gd name="connsiteY78" fmla="*/ 1221615 h 1317493"/>
                <a:gd name="connsiteX79" fmla="*/ 820713 w 1871286"/>
                <a:gd name="connsiteY79" fmla="*/ 1190875 h 1317493"/>
                <a:gd name="connsiteX80" fmla="*/ 484142 w 1871286"/>
                <a:gd name="connsiteY80" fmla="*/ 1168687 h 1317493"/>
                <a:gd name="connsiteX81" fmla="*/ 228245 w 1871286"/>
                <a:gd name="connsiteY81" fmla="*/ 1221330 h 1317493"/>
                <a:gd name="connsiteX82" fmla="*/ 145148 w 1871286"/>
                <a:gd name="connsiteY82" fmla="*/ 1256726 h 1317493"/>
                <a:gd name="connsiteX83" fmla="*/ 1735642 w 1871286"/>
                <a:gd name="connsiteY83" fmla="*/ 343080 h 1317493"/>
                <a:gd name="connsiteX84" fmla="*/ 1735642 w 1871286"/>
                <a:gd name="connsiteY84" fmla="*/ 1254303 h 1317493"/>
                <a:gd name="connsiteX85" fmla="*/ 1815556 w 1871286"/>
                <a:gd name="connsiteY85" fmla="*/ 1254303 h 1317493"/>
                <a:gd name="connsiteX86" fmla="*/ 1815556 w 1871286"/>
                <a:gd name="connsiteY86" fmla="*/ 343080 h 1317493"/>
                <a:gd name="connsiteX87" fmla="*/ 1735642 w 1871286"/>
                <a:gd name="connsiteY87" fmla="*/ 343080 h 1317493"/>
                <a:gd name="connsiteX88" fmla="*/ 136025 w 1871286"/>
                <a:gd name="connsiteY88" fmla="*/ 1260955 h 1317493"/>
                <a:gd name="connsiteX89" fmla="*/ 136025 w 1871286"/>
                <a:gd name="connsiteY89" fmla="*/ 352298 h 1317493"/>
                <a:gd name="connsiteX90" fmla="*/ 56206 w 1871286"/>
                <a:gd name="connsiteY90" fmla="*/ 352298 h 1317493"/>
                <a:gd name="connsiteX91" fmla="*/ 56206 w 1871286"/>
                <a:gd name="connsiteY91" fmla="*/ 1260955 h 1317493"/>
                <a:gd name="connsiteX92" fmla="*/ 136025 w 1871286"/>
                <a:gd name="connsiteY92" fmla="*/ 1260955 h 131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871286" h="1317493">
                  <a:moveTo>
                    <a:pt x="1376075" y="0"/>
                  </a:moveTo>
                  <a:cubicBezTo>
                    <a:pt x="1404297" y="3136"/>
                    <a:pt x="1432709" y="5036"/>
                    <a:pt x="1460693" y="9645"/>
                  </a:cubicBezTo>
                  <a:cubicBezTo>
                    <a:pt x="1501268" y="16344"/>
                    <a:pt x="1541462" y="25181"/>
                    <a:pt x="1581895" y="32688"/>
                  </a:cubicBezTo>
                  <a:cubicBezTo>
                    <a:pt x="1590827" y="34351"/>
                    <a:pt x="1593012" y="38627"/>
                    <a:pt x="1592917" y="47226"/>
                  </a:cubicBezTo>
                  <a:cubicBezTo>
                    <a:pt x="1592585" y="85901"/>
                    <a:pt x="1593250" y="124575"/>
                    <a:pt x="1592822" y="163249"/>
                  </a:cubicBezTo>
                  <a:cubicBezTo>
                    <a:pt x="1592727" y="172562"/>
                    <a:pt x="1595815" y="175935"/>
                    <a:pt x="1604653" y="179023"/>
                  </a:cubicBezTo>
                  <a:cubicBezTo>
                    <a:pt x="1642994" y="192374"/>
                    <a:pt x="1680861" y="206960"/>
                    <a:pt x="1718965" y="220976"/>
                  </a:cubicBezTo>
                  <a:cubicBezTo>
                    <a:pt x="1728705" y="224539"/>
                    <a:pt x="1733266" y="230241"/>
                    <a:pt x="1732411" y="241453"/>
                  </a:cubicBezTo>
                  <a:cubicBezTo>
                    <a:pt x="1731271" y="256039"/>
                    <a:pt x="1732126" y="270768"/>
                    <a:pt x="1732126" y="286684"/>
                  </a:cubicBezTo>
                  <a:cubicBezTo>
                    <a:pt x="1778449" y="286684"/>
                    <a:pt x="1823443" y="286684"/>
                    <a:pt x="1871287" y="286684"/>
                  </a:cubicBezTo>
                  <a:cubicBezTo>
                    <a:pt x="1871287" y="628149"/>
                    <a:pt x="1871287" y="968331"/>
                    <a:pt x="1871287" y="1310557"/>
                  </a:cubicBezTo>
                  <a:cubicBezTo>
                    <a:pt x="1249599" y="1312837"/>
                    <a:pt x="626534" y="1315165"/>
                    <a:pt x="0" y="1317493"/>
                  </a:cubicBezTo>
                  <a:cubicBezTo>
                    <a:pt x="0" y="975648"/>
                    <a:pt x="0" y="635513"/>
                    <a:pt x="0" y="293526"/>
                  </a:cubicBezTo>
                  <a:cubicBezTo>
                    <a:pt x="42760" y="293526"/>
                    <a:pt x="87754" y="293526"/>
                    <a:pt x="134030" y="293526"/>
                  </a:cubicBezTo>
                  <a:cubicBezTo>
                    <a:pt x="134030" y="277657"/>
                    <a:pt x="135075" y="263499"/>
                    <a:pt x="133697" y="249530"/>
                  </a:cubicBezTo>
                  <a:cubicBezTo>
                    <a:pt x="132415" y="236512"/>
                    <a:pt x="137546" y="230051"/>
                    <a:pt x="149091" y="225775"/>
                  </a:cubicBezTo>
                  <a:cubicBezTo>
                    <a:pt x="186197" y="211996"/>
                    <a:pt x="222971" y="197220"/>
                    <a:pt x="260268" y="184059"/>
                  </a:cubicBezTo>
                  <a:cubicBezTo>
                    <a:pt x="269818" y="180686"/>
                    <a:pt x="272811" y="176743"/>
                    <a:pt x="272621" y="167003"/>
                  </a:cubicBezTo>
                  <a:cubicBezTo>
                    <a:pt x="271813" y="129374"/>
                    <a:pt x="272193" y="91697"/>
                    <a:pt x="271148" y="54021"/>
                  </a:cubicBezTo>
                  <a:cubicBezTo>
                    <a:pt x="270863" y="43188"/>
                    <a:pt x="274616" y="39197"/>
                    <a:pt x="284689" y="36536"/>
                  </a:cubicBezTo>
                  <a:cubicBezTo>
                    <a:pt x="396341" y="6842"/>
                    <a:pt x="510036" y="-1805"/>
                    <a:pt x="624966" y="3136"/>
                  </a:cubicBezTo>
                  <a:cubicBezTo>
                    <a:pt x="728113" y="7602"/>
                    <a:pt x="829218" y="23091"/>
                    <a:pt x="925809" y="61717"/>
                  </a:cubicBezTo>
                  <a:cubicBezTo>
                    <a:pt x="930322" y="63523"/>
                    <a:pt x="936926" y="63428"/>
                    <a:pt x="941487" y="61575"/>
                  </a:cubicBezTo>
                  <a:cubicBezTo>
                    <a:pt x="1029526" y="25466"/>
                    <a:pt x="1121841" y="9740"/>
                    <a:pt x="1216104" y="2803"/>
                  </a:cubicBezTo>
                  <a:cubicBezTo>
                    <a:pt x="1222613" y="2328"/>
                    <a:pt x="1229074" y="950"/>
                    <a:pt x="1235583" y="0"/>
                  </a:cubicBezTo>
                  <a:cubicBezTo>
                    <a:pt x="1282430" y="0"/>
                    <a:pt x="1329276" y="0"/>
                    <a:pt x="1376075" y="0"/>
                  </a:cubicBezTo>
                  <a:close/>
                  <a:moveTo>
                    <a:pt x="909085" y="1022162"/>
                  </a:moveTo>
                  <a:cubicBezTo>
                    <a:pt x="909085" y="1016318"/>
                    <a:pt x="909132" y="1011329"/>
                    <a:pt x="909085" y="1006341"/>
                  </a:cubicBezTo>
                  <a:cubicBezTo>
                    <a:pt x="907469" y="713812"/>
                    <a:pt x="905711" y="421284"/>
                    <a:pt x="904571" y="128709"/>
                  </a:cubicBezTo>
                  <a:cubicBezTo>
                    <a:pt x="904523" y="113695"/>
                    <a:pt x="899440" y="107661"/>
                    <a:pt x="885851" y="103242"/>
                  </a:cubicBezTo>
                  <a:cubicBezTo>
                    <a:pt x="788215" y="71220"/>
                    <a:pt x="687586" y="59532"/>
                    <a:pt x="585484" y="57869"/>
                  </a:cubicBezTo>
                  <a:cubicBezTo>
                    <a:pt x="499298" y="56491"/>
                    <a:pt x="414205" y="66231"/>
                    <a:pt x="331298" y="82812"/>
                  </a:cubicBezTo>
                  <a:cubicBezTo>
                    <a:pt x="331298" y="386838"/>
                    <a:pt x="331298" y="689629"/>
                    <a:pt x="331298" y="993465"/>
                  </a:cubicBezTo>
                  <a:cubicBezTo>
                    <a:pt x="527615" y="958306"/>
                    <a:pt x="719324" y="959114"/>
                    <a:pt x="909085" y="1022162"/>
                  </a:cubicBezTo>
                  <a:close/>
                  <a:moveTo>
                    <a:pt x="1540227" y="989997"/>
                  </a:moveTo>
                  <a:cubicBezTo>
                    <a:pt x="1540512" y="984438"/>
                    <a:pt x="1540940" y="980019"/>
                    <a:pt x="1540940" y="975553"/>
                  </a:cubicBezTo>
                  <a:cubicBezTo>
                    <a:pt x="1539752" y="681980"/>
                    <a:pt x="1538422" y="388359"/>
                    <a:pt x="1537661" y="94785"/>
                  </a:cubicBezTo>
                  <a:cubicBezTo>
                    <a:pt x="1537614" y="81150"/>
                    <a:pt x="1532530" y="77444"/>
                    <a:pt x="1520652" y="76113"/>
                  </a:cubicBezTo>
                  <a:cubicBezTo>
                    <a:pt x="1473711" y="70840"/>
                    <a:pt x="1426960" y="62858"/>
                    <a:pt x="1379876" y="59817"/>
                  </a:cubicBezTo>
                  <a:cubicBezTo>
                    <a:pt x="1242663" y="50932"/>
                    <a:pt x="1107778" y="64378"/>
                    <a:pt x="976598" y="107899"/>
                  </a:cubicBezTo>
                  <a:cubicBezTo>
                    <a:pt x="964483" y="111890"/>
                    <a:pt x="960587" y="117401"/>
                    <a:pt x="960635" y="130324"/>
                  </a:cubicBezTo>
                  <a:cubicBezTo>
                    <a:pt x="962060" y="422900"/>
                    <a:pt x="962915" y="715475"/>
                    <a:pt x="963960" y="1008051"/>
                  </a:cubicBezTo>
                  <a:cubicBezTo>
                    <a:pt x="963960" y="1012850"/>
                    <a:pt x="964436" y="1017696"/>
                    <a:pt x="964768" y="1024062"/>
                  </a:cubicBezTo>
                  <a:cubicBezTo>
                    <a:pt x="1057463" y="989331"/>
                    <a:pt x="1152533" y="974413"/>
                    <a:pt x="1249314" y="969567"/>
                  </a:cubicBezTo>
                  <a:cubicBezTo>
                    <a:pt x="1346618" y="964625"/>
                    <a:pt x="1443351" y="970849"/>
                    <a:pt x="1540227" y="989997"/>
                  </a:cubicBezTo>
                  <a:close/>
                  <a:moveTo>
                    <a:pt x="274664" y="1059601"/>
                  </a:moveTo>
                  <a:cubicBezTo>
                    <a:pt x="274664" y="785792"/>
                    <a:pt x="274664" y="512364"/>
                    <a:pt x="274664" y="235372"/>
                  </a:cubicBezTo>
                  <a:cubicBezTo>
                    <a:pt x="248960" y="244827"/>
                    <a:pt x="227342" y="253379"/>
                    <a:pt x="205345" y="260648"/>
                  </a:cubicBezTo>
                  <a:cubicBezTo>
                    <a:pt x="192421" y="264924"/>
                    <a:pt x="188050" y="271528"/>
                    <a:pt x="188145" y="285877"/>
                  </a:cubicBezTo>
                  <a:cubicBezTo>
                    <a:pt x="190616" y="577454"/>
                    <a:pt x="192421" y="869032"/>
                    <a:pt x="194322" y="1160658"/>
                  </a:cubicBezTo>
                  <a:cubicBezTo>
                    <a:pt x="194369" y="1165171"/>
                    <a:pt x="194322" y="1169638"/>
                    <a:pt x="194322" y="1175244"/>
                  </a:cubicBezTo>
                  <a:cubicBezTo>
                    <a:pt x="198455" y="1174151"/>
                    <a:pt x="201449" y="1173723"/>
                    <a:pt x="204157" y="1172678"/>
                  </a:cubicBezTo>
                  <a:cubicBezTo>
                    <a:pt x="288727" y="1140228"/>
                    <a:pt x="376481" y="1121698"/>
                    <a:pt x="466515" y="1113859"/>
                  </a:cubicBezTo>
                  <a:cubicBezTo>
                    <a:pt x="623826" y="1100176"/>
                    <a:pt x="778333" y="1112434"/>
                    <a:pt x="928564" y="1164221"/>
                  </a:cubicBezTo>
                  <a:cubicBezTo>
                    <a:pt x="933743" y="1166027"/>
                    <a:pt x="940680" y="1166027"/>
                    <a:pt x="945811" y="1164174"/>
                  </a:cubicBezTo>
                  <a:cubicBezTo>
                    <a:pt x="1043352" y="1129205"/>
                    <a:pt x="1144314" y="1112956"/>
                    <a:pt x="1247461" y="1108158"/>
                  </a:cubicBezTo>
                  <a:cubicBezTo>
                    <a:pt x="1365575" y="1102694"/>
                    <a:pt x="1482215" y="1112006"/>
                    <a:pt x="1596671" y="1142651"/>
                  </a:cubicBezTo>
                  <a:cubicBezTo>
                    <a:pt x="1623990" y="1149968"/>
                    <a:pt x="1650786" y="1159328"/>
                    <a:pt x="1679721" y="1168307"/>
                  </a:cubicBezTo>
                  <a:cubicBezTo>
                    <a:pt x="1679721" y="1161228"/>
                    <a:pt x="1679721" y="1155242"/>
                    <a:pt x="1679721" y="1149255"/>
                  </a:cubicBezTo>
                  <a:cubicBezTo>
                    <a:pt x="1679198" y="860195"/>
                    <a:pt x="1678675" y="571135"/>
                    <a:pt x="1678153" y="282123"/>
                  </a:cubicBezTo>
                  <a:cubicBezTo>
                    <a:pt x="1678153" y="278037"/>
                    <a:pt x="1678675" y="273904"/>
                    <a:pt x="1677963" y="269960"/>
                  </a:cubicBezTo>
                  <a:cubicBezTo>
                    <a:pt x="1677393" y="266872"/>
                    <a:pt x="1675967" y="262263"/>
                    <a:pt x="1673734" y="261361"/>
                  </a:cubicBezTo>
                  <a:cubicBezTo>
                    <a:pt x="1647603" y="251146"/>
                    <a:pt x="1621282" y="241501"/>
                    <a:pt x="1594628" y="231571"/>
                  </a:cubicBezTo>
                  <a:cubicBezTo>
                    <a:pt x="1594628" y="510511"/>
                    <a:pt x="1594628" y="785982"/>
                    <a:pt x="1594628" y="1059696"/>
                  </a:cubicBezTo>
                  <a:cubicBezTo>
                    <a:pt x="1541795" y="1050431"/>
                    <a:pt x="1489532" y="1039694"/>
                    <a:pt x="1436795" y="1032329"/>
                  </a:cubicBezTo>
                  <a:cubicBezTo>
                    <a:pt x="1354837" y="1020927"/>
                    <a:pt x="1272357" y="1022162"/>
                    <a:pt x="1190067" y="1029241"/>
                  </a:cubicBezTo>
                  <a:cubicBezTo>
                    <a:pt x="1115997" y="1035655"/>
                    <a:pt x="1042117" y="1045110"/>
                    <a:pt x="972512" y="1072524"/>
                  </a:cubicBezTo>
                  <a:cubicBezTo>
                    <a:pt x="947569" y="1082359"/>
                    <a:pt x="927709" y="1082216"/>
                    <a:pt x="902908" y="1072619"/>
                  </a:cubicBezTo>
                  <a:cubicBezTo>
                    <a:pt x="834159" y="1045918"/>
                    <a:pt x="761324" y="1036795"/>
                    <a:pt x="688251" y="1030714"/>
                  </a:cubicBezTo>
                  <a:cubicBezTo>
                    <a:pt x="584914" y="1022114"/>
                    <a:pt x="481861" y="1024918"/>
                    <a:pt x="379332" y="1040311"/>
                  </a:cubicBezTo>
                  <a:cubicBezTo>
                    <a:pt x="345408" y="1045442"/>
                    <a:pt x="311675" y="1052759"/>
                    <a:pt x="274664" y="1059601"/>
                  </a:cubicBezTo>
                  <a:close/>
                  <a:moveTo>
                    <a:pt x="145148" y="1256726"/>
                  </a:moveTo>
                  <a:cubicBezTo>
                    <a:pt x="145623" y="1258294"/>
                    <a:pt x="146098" y="1259862"/>
                    <a:pt x="146573" y="1261430"/>
                  </a:cubicBezTo>
                  <a:cubicBezTo>
                    <a:pt x="673903" y="1259387"/>
                    <a:pt x="1201185" y="1257344"/>
                    <a:pt x="1728515" y="1255348"/>
                  </a:cubicBezTo>
                  <a:cubicBezTo>
                    <a:pt x="1728800" y="1253828"/>
                    <a:pt x="1729133" y="1252355"/>
                    <a:pt x="1729418" y="1250835"/>
                  </a:cubicBezTo>
                  <a:cubicBezTo>
                    <a:pt x="1704807" y="1240287"/>
                    <a:pt x="1680576" y="1228694"/>
                    <a:pt x="1655537" y="1219335"/>
                  </a:cubicBezTo>
                  <a:cubicBezTo>
                    <a:pt x="1566691" y="1186267"/>
                    <a:pt x="1474234" y="1170113"/>
                    <a:pt x="1379923" y="1165171"/>
                  </a:cubicBezTo>
                  <a:cubicBezTo>
                    <a:pt x="1232448" y="1157427"/>
                    <a:pt x="1087395" y="1169970"/>
                    <a:pt x="947521" y="1221520"/>
                  </a:cubicBezTo>
                  <a:cubicBezTo>
                    <a:pt x="941582" y="1223705"/>
                    <a:pt x="933696" y="1223325"/>
                    <a:pt x="927471" y="1221615"/>
                  </a:cubicBezTo>
                  <a:cubicBezTo>
                    <a:pt x="891790" y="1211685"/>
                    <a:pt x="856727" y="1199095"/>
                    <a:pt x="820713" y="1190875"/>
                  </a:cubicBezTo>
                  <a:cubicBezTo>
                    <a:pt x="709821" y="1165551"/>
                    <a:pt x="597409" y="1160135"/>
                    <a:pt x="484142" y="1168687"/>
                  </a:cubicBezTo>
                  <a:cubicBezTo>
                    <a:pt x="396531" y="1175291"/>
                    <a:pt x="310820" y="1190780"/>
                    <a:pt x="228245" y="1221330"/>
                  </a:cubicBezTo>
                  <a:cubicBezTo>
                    <a:pt x="200023" y="1231688"/>
                    <a:pt x="172799" y="1244801"/>
                    <a:pt x="145148" y="1256726"/>
                  </a:cubicBezTo>
                  <a:close/>
                  <a:moveTo>
                    <a:pt x="1735642" y="343080"/>
                  </a:moveTo>
                  <a:cubicBezTo>
                    <a:pt x="1735642" y="647391"/>
                    <a:pt x="1735642" y="950847"/>
                    <a:pt x="1735642" y="1254303"/>
                  </a:cubicBezTo>
                  <a:cubicBezTo>
                    <a:pt x="1764909" y="1254303"/>
                    <a:pt x="1791088" y="1254303"/>
                    <a:pt x="1815556" y="1254303"/>
                  </a:cubicBezTo>
                  <a:cubicBezTo>
                    <a:pt x="1815556" y="950134"/>
                    <a:pt x="1815556" y="647106"/>
                    <a:pt x="1815556" y="343080"/>
                  </a:cubicBezTo>
                  <a:cubicBezTo>
                    <a:pt x="1786717" y="343080"/>
                    <a:pt x="1760965" y="343080"/>
                    <a:pt x="1735642" y="343080"/>
                  </a:cubicBezTo>
                  <a:close/>
                  <a:moveTo>
                    <a:pt x="136025" y="1260955"/>
                  </a:moveTo>
                  <a:cubicBezTo>
                    <a:pt x="136025" y="956834"/>
                    <a:pt x="136025" y="654471"/>
                    <a:pt x="136025" y="352298"/>
                  </a:cubicBezTo>
                  <a:cubicBezTo>
                    <a:pt x="106996" y="352298"/>
                    <a:pt x="80817" y="352298"/>
                    <a:pt x="56206" y="352298"/>
                  </a:cubicBezTo>
                  <a:cubicBezTo>
                    <a:pt x="56206" y="655991"/>
                    <a:pt x="56206" y="958306"/>
                    <a:pt x="56206" y="1260955"/>
                  </a:cubicBezTo>
                  <a:cubicBezTo>
                    <a:pt x="84903" y="1260955"/>
                    <a:pt x="110702" y="1260955"/>
                    <a:pt x="136025" y="1260955"/>
                  </a:cubicBezTo>
                  <a:close/>
                </a:path>
              </a:pathLst>
            </a:custGeom>
            <a:solidFill>
              <a:schemeClr val="accent1"/>
            </a:solidFill>
            <a:ln w="4751" cap="flat">
              <a:noFill/>
              <a:prstDash val="solid"/>
              <a:miter/>
            </a:ln>
          </p:spPr>
          <p:txBody>
            <a:bodyPr rtlCol="0" anchor="ctr"/>
            <a:lstStyle/>
            <a:p>
              <a:endParaRPr lang="en-US"/>
            </a:p>
          </p:txBody>
        </p:sp>
        <p:sp>
          <p:nvSpPr>
            <p:cNvPr id="12" name="Freeform: Shape 167">
              <a:extLst>
                <a:ext uri="{FF2B5EF4-FFF2-40B4-BE49-F238E27FC236}">
                  <a16:creationId xmlns:a16="http://schemas.microsoft.com/office/drawing/2014/main" id="{D82F0A42-67FA-4A17-B014-B5F4CE1FA22C}"/>
                </a:ext>
              </a:extLst>
            </p:cNvPr>
            <p:cNvSpPr/>
            <p:nvPr/>
          </p:nvSpPr>
          <p:spPr>
            <a:xfrm>
              <a:off x="4596745" y="2476691"/>
              <a:ext cx="422947" cy="1069625"/>
            </a:xfrm>
            <a:custGeom>
              <a:avLst/>
              <a:gdLst>
                <a:gd name="connsiteX0" fmla="*/ 0 w 422947"/>
                <a:gd name="connsiteY0" fmla="*/ 95308 h 1069625"/>
                <a:gd name="connsiteX1" fmla="*/ 6272 w 422947"/>
                <a:gd name="connsiteY1" fmla="*/ 27272 h 1069625"/>
                <a:gd name="connsiteX2" fmla="*/ 9075 w 422947"/>
                <a:gd name="connsiteY2" fmla="*/ 0 h 1069625"/>
                <a:gd name="connsiteX3" fmla="*/ 217127 w 422947"/>
                <a:gd name="connsiteY3" fmla="*/ 21285 h 1069625"/>
                <a:gd name="connsiteX4" fmla="*/ 245302 w 422947"/>
                <a:gd name="connsiteY4" fmla="*/ 509703 h 1069625"/>
                <a:gd name="connsiteX5" fmla="*/ 422947 w 422947"/>
                <a:gd name="connsiteY5" fmla="*/ 963770 h 1069625"/>
                <a:gd name="connsiteX6" fmla="*/ 243401 w 422947"/>
                <a:gd name="connsiteY6" fmla="*/ 1069626 h 1069625"/>
                <a:gd name="connsiteX7" fmla="*/ 236417 w 422947"/>
                <a:gd name="connsiteY7" fmla="*/ 1059696 h 1069625"/>
                <a:gd name="connsiteX8" fmla="*/ 18434 w 422947"/>
                <a:gd name="connsiteY8" fmla="*/ 429836 h 1069625"/>
                <a:gd name="connsiteX9" fmla="*/ 2471 w 422947"/>
                <a:gd name="connsiteY9" fmla="*/ 275139 h 1069625"/>
                <a:gd name="connsiteX10" fmla="*/ 0 w 422947"/>
                <a:gd name="connsiteY10" fmla="*/ 260220 h 1069625"/>
                <a:gd name="connsiteX11" fmla="*/ 0 w 422947"/>
                <a:gd name="connsiteY11" fmla="*/ 95308 h 106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2947" h="1069625">
                  <a:moveTo>
                    <a:pt x="0" y="95308"/>
                  </a:moveTo>
                  <a:cubicBezTo>
                    <a:pt x="2091" y="72645"/>
                    <a:pt x="4133" y="49935"/>
                    <a:pt x="6272" y="27272"/>
                  </a:cubicBezTo>
                  <a:cubicBezTo>
                    <a:pt x="7079" y="18767"/>
                    <a:pt x="8029" y="10310"/>
                    <a:pt x="9075" y="0"/>
                  </a:cubicBezTo>
                  <a:cubicBezTo>
                    <a:pt x="78822" y="7127"/>
                    <a:pt x="147333" y="14111"/>
                    <a:pt x="217127" y="21285"/>
                  </a:cubicBezTo>
                  <a:cubicBezTo>
                    <a:pt x="201354" y="186673"/>
                    <a:pt x="210096" y="349019"/>
                    <a:pt x="245302" y="509703"/>
                  </a:cubicBezTo>
                  <a:cubicBezTo>
                    <a:pt x="280365" y="669769"/>
                    <a:pt x="339137" y="820618"/>
                    <a:pt x="422947" y="963770"/>
                  </a:cubicBezTo>
                  <a:cubicBezTo>
                    <a:pt x="362893" y="999166"/>
                    <a:pt x="303551" y="1034135"/>
                    <a:pt x="243401" y="1069626"/>
                  </a:cubicBezTo>
                  <a:cubicBezTo>
                    <a:pt x="240836" y="1066015"/>
                    <a:pt x="238318" y="1063022"/>
                    <a:pt x="236417" y="1059696"/>
                  </a:cubicBezTo>
                  <a:cubicBezTo>
                    <a:pt x="123197" y="863759"/>
                    <a:pt x="49982" y="653900"/>
                    <a:pt x="18434" y="429836"/>
                  </a:cubicBezTo>
                  <a:cubicBezTo>
                    <a:pt x="11213" y="378524"/>
                    <a:pt x="7744" y="326689"/>
                    <a:pt x="2471" y="275139"/>
                  </a:cubicBezTo>
                  <a:cubicBezTo>
                    <a:pt x="1948" y="270150"/>
                    <a:pt x="855" y="265209"/>
                    <a:pt x="0" y="260220"/>
                  </a:cubicBezTo>
                  <a:cubicBezTo>
                    <a:pt x="0" y="205250"/>
                    <a:pt x="0" y="150279"/>
                    <a:pt x="0" y="95308"/>
                  </a:cubicBezTo>
                  <a:close/>
                </a:path>
              </a:pathLst>
            </a:custGeom>
            <a:grpFill/>
            <a:ln w="4751" cap="flat">
              <a:noFill/>
              <a:prstDash val="solid"/>
              <a:miter/>
            </a:ln>
          </p:spPr>
          <p:txBody>
            <a:bodyPr rtlCol="0" anchor="ctr"/>
            <a:lstStyle/>
            <a:p>
              <a:endParaRPr lang="en-US"/>
            </a:p>
          </p:txBody>
        </p:sp>
        <p:sp>
          <p:nvSpPr>
            <p:cNvPr id="13" name="Freeform: Shape 168">
              <a:extLst>
                <a:ext uri="{FF2B5EF4-FFF2-40B4-BE49-F238E27FC236}">
                  <a16:creationId xmlns:a16="http://schemas.microsoft.com/office/drawing/2014/main" id="{EE19C72F-8148-45A9-B494-82BC3E43ECB1}"/>
                </a:ext>
              </a:extLst>
            </p:cNvPr>
            <p:cNvSpPr/>
            <p:nvPr/>
          </p:nvSpPr>
          <p:spPr>
            <a:xfrm>
              <a:off x="5435744" y="1934007"/>
              <a:ext cx="1864314" cy="1864980"/>
            </a:xfrm>
            <a:custGeom>
              <a:avLst/>
              <a:gdLst>
                <a:gd name="connsiteX0" fmla="*/ 931848 w 1864314"/>
                <a:gd name="connsiteY0" fmla="*/ 1864976 h 1864980"/>
                <a:gd name="connsiteX1" fmla="*/ 5 w 1864314"/>
                <a:gd name="connsiteY1" fmla="*/ 928334 h 1864980"/>
                <a:gd name="connsiteX2" fmla="*/ 941398 w 1864314"/>
                <a:gd name="connsiteY2" fmla="*/ 8 h 1864980"/>
                <a:gd name="connsiteX3" fmla="*/ 1864308 w 1864314"/>
                <a:gd name="connsiteY3" fmla="*/ 931755 h 1864980"/>
                <a:gd name="connsiteX4" fmla="*/ 931848 w 1864314"/>
                <a:gd name="connsiteY4" fmla="*/ 1864976 h 1864980"/>
                <a:gd name="connsiteX5" fmla="*/ 425328 w 1864314"/>
                <a:gd name="connsiteY5" fmla="*/ 979362 h 1864980"/>
                <a:gd name="connsiteX6" fmla="*/ 92463 w 1864314"/>
                <a:gd name="connsiteY6" fmla="*/ 979362 h 1864980"/>
                <a:gd name="connsiteX7" fmla="*/ 251911 w 1864314"/>
                <a:gd name="connsiteY7" fmla="*/ 1426777 h 1864980"/>
                <a:gd name="connsiteX8" fmla="*/ 487758 w 1864314"/>
                <a:gd name="connsiteY8" fmla="*/ 1304910 h 1864980"/>
                <a:gd name="connsiteX9" fmla="*/ 425328 w 1864314"/>
                <a:gd name="connsiteY9" fmla="*/ 979362 h 1864980"/>
                <a:gd name="connsiteX10" fmla="*/ 1387673 w 1864314"/>
                <a:gd name="connsiteY10" fmla="*/ 1309804 h 1864980"/>
                <a:gd name="connsiteX11" fmla="*/ 1611975 w 1864314"/>
                <a:gd name="connsiteY11" fmla="*/ 1427157 h 1864980"/>
                <a:gd name="connsiteX12" fmla="*/ 1771613 w 1864314"/>
                <a:gd name="connsiteY12" fmla="*/ 979124 h 1864980"/>
                <a:gd name="connsiteX13" fmla="*/ 1451433 w 1864314"/>
                <a:gd name="connsiteY13" fmla="*/ 979124 h 1864980"/>
                <a:gd name="connsiteX14" fmla="*/ 1387673 w 1864314"/>
                <a:gd name="connsiteY14" fmla="*/ 1309804 h 1864980"/>
                <a:gd name="connsiteX15" fmla="*/ 238893 w 1864314"/>
                <a:gd name="connsiteY15" fmla="*/ 456260 h 1864980"/>
                <a:gd name="connsiteX16" fmla="*/ 92558 w 1864314"/>
                <a:gd name="connsiteY16" fmla="*/ 885194 h 1864980"/>
                <a:gd name="connsiteX17" fmla="*/ 425185 w 1864314"/>
                <a:gd name="connsiteY17" fmla="*/ 885194 h 1864980"/>
                <a:gd name="connsiteX18" fmla="*/ 479159 w 1864314"/>
                <a:gd name="connsiteY18" fmla="*/ 583353 h 1864980"/>
                <a:gd name="connsiteX19" fmla="*/ 238893 w 1864314"/>
                <a:gd name="connsiteY19" fmla="*/ 456260 h 1864980"/>
                <a:gd name="connsiteX20" fmla="*/ 1771661 w 1864314"/>
                <a:gd name="connsiteY20" fmla="*/ 885241 h 1864980"/>
                <a:gd name="connsiteX21" fmla="*/ 1624945 w 1864314"/>
                <a:gd name="connsiteY21" fmla="*/ 455975 h 1864980"/>
                <a:gd name="connsiteX22" fmla="*/ 1394990 w 1864314"/>
                <a:gd name="connsiteY22" fmla="*/ 578935 h 1864980"/>
                <a:gd name="connsiteX23" fmla="*/ 1451386 w 1864314"/>
                <a:gd name="connsiteY23" fmla="*/ 885241 h 1864980"/>
                <a:gd name="connsiteX24" fmla="*/ 1771661 w 1864314"/>
                <a:gd name="connsiteY24" fmla="*/ 885241 h 1864980"/>
                <a:gd name="connsiteX25" fmla="*/ 1359499 w 1864314"/>
                <a:gd name="connsiteY25" fmla="*/ 979172 h 1864980"/>
                <a:gd name="connsiteX26" fmla="*/ 978742 w 1864314"/>
                <a:gd name="connsiteY26" fmla="*/ 979172 h 1864980"/>
                <a:gd name="connsiteX27" fmla="*/ 978742 w 1864314"/>
                <a:gd name="connsiteY27" fmla="*/ 1227609 h 1864980"/>
                <a:gd name="connsiteX28" fmla="*/ 1299872 w 1864314"/>
                <a:gd name="connsiteY28" fmla="*/ 1283102 h 1864980"/>
                <a:gd name="connsiteX29" fmla="*/ 1359499 w 1864314"/>
                <a:gd name="connsiteY29" fmla="*/ 979172 h 1864980"/>
                <a:gd name="connsiteX30" fmla="*/ 576129 w 1864314"/>
                <a:gd name="connsiteY30" fmla="*/ 1279682 h 1864980"/>
                <a:gd name="connsiteX31" fmla="*/ 885809 w 1864314"/>
                <a:gd name="connsiteY31" fmla="*/ 1227372 h 1864980"/>
                <a:gd name="connsiteX32" fmla="*/ 885809 w 1864314"/>
                <a:gd name="connsiteY32" fmla="*/ 979077 h 1864980"/>
                <a:gd name="connsiteX33" fmla="*/ 517263 w 1864314"/>
                <a:gd name="connsiteY33" fmla="*/ 979077 h 1864980"/>
                <a:gd name="connsiteX34" fmla="*/ 576129 w 1864314"/>
                <a:gd name="connsiteY34" fmla="*/ 1279682 h 1864980"/>
                <a:gd name="connsiteX35" fmla="*/ 978219 w 1864314"/>
                <a:gd name="connsiteY35" fmla="*/ 885004 h 1864980"/>
                <a:gd name="connsiteX36" fmla="*/ 1359404 w 1864314"/>
                <a:gd name="connsiteY36" fmla="*/ 885004 h 1864980"/>
                <a:gd name="connsiteX37" fmla="*/ 1307046 w 1864314"/>
                <a:gd name="connsiteY37" fmla="*/ 605969 h 1864980"/>
                <a:gd name="connsiteX38" fmla="*/ 978219 w 1864314"/>
                <a:gd name="connsiteY38" fmla="*/ 663743 h 1864980"/>
                <a:gd name="connsiteX39" fmla="*/ 978219 w 1864314"/>
                <a:gd name="connsiteY39" fmla="*/ 885004 h 1864980"/>
                <a:gd name="connsiteX40" fmla="*/ 885239 w 1864314"/>
                <a:gd name="connsiteY40" fmla="*/ 885431 h 1864980"/>
                <a:gd name="connsiteX41" fmla="*/ 885239 w 1864314"/>
                <a:gd name="connsiteY41" fmla="*/ 663505 h 1864980"/>
                <a:gd name="connsiteX42" fmla="*/ 567055 w 1864314"/>
                <a:gd name="connsiteY42" fmla="*/ 609342 h 1864980"/>
                <a:gd name="connsiteX43" fmla="*/ 517263 w 1864314"/>
                <a:gd name="connsiteY43" fmla="*/ 885431 h 1864980"/>
                <a:gd name="connsiteX44" fmla="*/ 885239 w 1864314"/>
                <a:gd name="connsiteY44" fmla="*/ 885431 h 1864980"/>
                <a:gd name="connsiteX45" fmla="*/ 1275213 w 1864314"/>
                <a:gd name="connsiteY45" fmla="*/ 519878 h 1864980"/>
                <a:gd name="connsiteX46" fmla="*/ 978884 w 1864314"/>
                <a:gd name="connsiteY46" fmla="*/ 91325 h 1864980"/>
                <a:gd name="connsiteX47" fmla="*/ 978884 w 1864314"/>
                <a:gd name="connsiteY47" fmla="*/ 571761 h 1864980"/>
                <a:gd name="connsiteX48" fmla="*/ 1275213 w 1864314"/>
                <a:gd name="connsiteY48" fmla="*/ 519878 h 1864980"/>
                <a:gd name="connsiteX49" fmla="*/ 885382 w 1864314"/>
                <a:gd name="connsiteY49" fmla="*/ 571666 h 1864980"/>
                <a:gd name="connsiteX50" fmla="*/ 885382 w 1864314"/>
                <a:gd name="connsiteY50" fmla="*/ 98119 h 1864980"/>
                <a:gd name="connsiteX51" fmla="*/ 598650 w 1864314"/>
                <a:gd name="connsiteY51" fmla="*/ 522966 h 1864980"/>
                <a:gd name="connsiteX52" fmla="*/ 885382 w 1864314"/>
                <a:gd name="connsiteY52" fmla="*/ 571666 h 1864980"/>
                <a:gd name="connsiteX53" fmla="*/ 979169 w 1864314"/>
                <a:gd name="connsiteY53" fmla="*/ 1321064 h 1864980"/>
                <a:gd name="connsiteX54" fmla="*/ 979169 w 1864314"/>
                <a:gd name="connsiteY54" fmla="*/ 1775511 h 1864980"/>
                <a:gd name="connsiteX55" fmla="*/ 1265236 w 1864314"/>
                <a:gd name="connsiteY55" fmla="*/ 1370096 h 1864980"/>
                <a:gd name="connsiteX56" fmla="*/ 979169 w 1864314"/>
                <a:gd name="connsiteY56" fmla="*/ 1321064 h 1864980"/>
                <a:gd name="connsiteX57" fmla="*/ 609768 w 1864314"/>
                <a:gd name="connsiteY57" fmla="*/ 1365392 h 1864980"/>
                <a:gd name="connsiteX58" fmla="*/ 885049 w 1864314"/>
                <a:gd name="connsiteY58" fmla="*/ 1763919 h 1864980"/>
                <a:gd name="connsiteX59" fmla="*/ 885049 w 1864314"/>
                <a:gd name="connsiteY59" fmla="*/ 1319544 h 1864980"/>
                <a:gd name="connsiteX60" fmla="*/ 609768 w 1864314"/>
                <a:gd name="connsiteY60" fmla="*/ 1365392 h 1864980"/>
                <a:gd name="connsiteX61" fmla="*/ 512131 w 1864314"/>
                <a:gd name="connsiteY61" fmla="*/ 492464 h 1864980"/>
                <a:gd name="connsiteX62" fmla="*/ 748786 w 1864314"/>
                <a:gd name="connsiteY62" fmla="*/ 111374 h 1864980"/>
                <a:gd name="connsiteX63" fmla="*/ 298235 w 1864314"/>
                <a:gd name="connsiteY63" fmla="*/ 379624 h 1864980"/>
                <a:gd name="connsiteX64" fmla="*/ 512131 w 1864314"/>
                <a:gd name="connsiteY64" fmla="*/ 492464 h 1864980"/>
                <a:gd name="connsiteX65" fmla="*/ 1361399 w 1864314"/>
                <a:gd name="connsiteY65" fmla="*/ 488663 h 1864980"/>
                <a:gd name="connsiteX66" fmla="*/ 1565889 w 1864314"/>
                <a:gd name="connsiteY66" fmla="*/ 379624 h 1864980"/>
                <a:gd name="connsiteX67" fmla="*/ 1129448 w 1864314"/>
                <a:gd name="connsiteY67" fmla="*/ 116316 h 1864980"/>
                <a:gd name="connsiteX68" fmla="*/ 1361399 w 1864314"/>
                <a:gd name="connsiteY68" fmla="*/ 488663 h 1864980"/>
                <a:gd name="connsiteX69" fmla="*/ 751114 w 1864314"/>
                <a:gd name="connsiteY69" fmla="*/ 1753704 h 1864980"/>
                <a:gd name="connsiteX70" fmla="*/ 522536 w 1864314"/>
                <a:gd name="connsiteY70" fmla="*/ 1394897 h 1864980"/>
                <a:gd name="connsiteX71" fmla="*/ 313486 w 1864314"/>
                <a:gd name="connsiteY71" fmla="*/ 1502035 h 1864980"/>
                <a:gd name="connsiteX72" fmla="*/ 751114 w 1864314"/>
                <a:gd name="connsiteY72" fmla="*/ 1753704 h 1864980"/>
                <a:gd name="connsiteX73" fmla="*/ 1127928 w 1864314"/>
                <a:gd name="connsiteY73" fmla="*/ 1750378 h 1864980"/>
                <a:gd name="connsiteX74" fmla="*/ 1550827 w 1864314"/>
                <a:gd name="connsiteY74" fmla="*/ 1501798 h 1864980"/>
                <a:gd name="connsiteX75" fmla="*/ 1352514 w 1864314"/>
                <a:gd name="connsiteY75" fmla="*/ 1399316 h 1864980"/>
                <a:gd name="connsiteX76" fmla="*/ 1127928 w 1864314"/>
                <a:gd name="connsiteY76" fmla="*/ 1750378 h 186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64314" h="1864980">
                  <a:moveTo>
                    <a:pt x="931848" y="1864976"/>
                  </a:moveTo>
                  <a:cubicBezTo>
                    <a:pt x="413973" y="1863313"/>
                    <a:pt x="-1705" y="1445497"/>
                    <a:pt x="5" y="928334"/>
                  </a:cubicBezTo>
                  <a:cubicBezTo>
                    <a:pt x="1716" y="411409"/>
                    <a:pt x="421005" y="-2035"/>
                    <a:pt x="941398" y="8"/>
                  </a:cubicBezTo>
                  <a:cubicBezTo>
                    <a:pt x="1448915" y="2003"/>
                    <a:pt x="1866256" y="423382"/>
                    <a:pt x="1864308" y="931755"/>
                  </a:cubicBezTo>
                  <a:cubicBezTo>
                    <a:pt x="1862313" y="1449297"/>
                    <a:pt x="1445304" y="1866638"/>
                    <a:pt x="931848" y="1864976"/>
                  </a:cubicBezTo>
                  <a:close/>
                  <a:moveTo>
                    <a:pt x="425328" y="979362"/>
                  </a:moveTo>
                  <a:cubicBezTo>
                    <a:pt x="313391" y="979362"/>
                    <a:pt x="203354" y="979362"/>
                    <a:pt x="92463" y="979362"/>
                  </a:cubicBezTo>
                  <a:cubicBezTo>
                    <a:pt x="103010" y="1146269"/>
                    <a:pt x="156603" y="1295931"/>
                    <a:pt x="251911" y="1426777"/>
                  </a:cubicBezTo>
                  <a:cubicBezTo>
                    <a:pt x="331540" y="1385632"/>
                    <a:pt x="409032" y="1345580"/>
                    <a:pt x="487758" y="1304910"/>
                  </a:cubicBezTo>
                  <a:cubicBezTo>
                    <a:pt x="451887" y="1201905"/>
                    <a:pt x="430839" y="1092582"/>
                    <a:pt x="425328" y="979362"/>
                  </a:cubicBezTo>
                  <a:close/>
                  <a:moveTo>
                    <a:pt x="1387673" y="1309804"/>
                  </a:moveTo>
                  <a:cubicBezTo>
                    <a:pt x="1463454" y="1349429"/>
                    <a:pt x="1537049" y="1387960"/>
                    <a:pt x="1611975" y="1427157"/>
                  </a:cubicBezTo>
                  <a:cubicBezTo>
                    <a:pt x="1707853" y="1294980"/>
                    <a:pt x="1761398" y="1145319"/>
                    <a:pt x="1771613" y="979124"/>
                  </a:cubicBezTo>
                  <a:cubicBezTo>
                    <a:pt x="1664190" y="979124"/>
                    <a:pt x="1558097" y="979124"/>
                    <a:pt x="1451433" y="979124"/>
                  </a:cubicBezTo>
                  <a:cubicBezTo>
                    <a:pt x="1446160" y="1094054"/>
                    <a:pt x="1424494" y="1204851"/>
                    <a:pt x="1387673" y="1309804"/>
                  </a:cubicBezTo>
                  <a:close/>
                  <a:moveTo>
                    <a:pt x="238893" y="456260"/>
                  </a:moveTo>
                  <a:cubicBezTo>
                    <a:pt x="151519" y="583448"/>
                    <a:pt x="102250" y="726791"/>
                    <a:pt x="92558" y="885194"/>
                  </a:cubicBezTo>
                  <a:cubicBezTo>
                    <a:pt x="203924" y="885194"/>
                    <a:pt x="313961" y="885194"/>
                    <a:pt x="425185" y="885194"/>
                  </a:cubicBezTo>
                  <a:cubicBezTo>
                    <a:pt x="430174" y="780526"/>
                    <a:pt x="448324" y="678852"/>
                    <a:pt x="479159" y="583353"/>
                  </a:cubicBezTo>
                  <a:cubicBezTo>
                    <a:pt x="398959" y="540973"/>
                    <a:pt x="320138" y="499258"/>
                    <a:pt x="238893" y="456260"/>
                  </a:cubicBezTo>
                  <a:close/>
                  <a:moveTo>
                    <a:pt x="1771661" y="885241"/>
                  </a:moveTo>
                  <a:cubicBezTo>
                    <a:pt x="1761731" y="726600"/>
                    <a:pt x="1712604" y="582878"/>
                    <a:pt x="1624945" y="455975"/>
                  </a:cubicBezTo>
                  <a:cubicBezTo>
                    <a:pt x="1547359" y="497500"/>
                    <a:pt x="1471816" y="537838"/>
                    <a:pt x="1394990" y="578935"/>
                  </a:cubicBezTo>
                  <a:cubicBezTo>
                    <a:pt x="1427060" y="676191"/>
                    <a:pt x="1446160" y="779196"/>
                    <a:pt x="1451386" y="885241"/>
                  </a:cubicBezTo>
                  <a:cubicBezTo>
                    <a:pt x="1558524" y="885241"/>
                    <a:pt x="1664522" y="885241"/>
                    <a:pt x="1771661" y="885241"/>
                  </a:cubicBezTo>
                  <a:close/>
                  <a:moveTo>
                    <a:pt x="1359499" y="979172"/>
                  </a:moveTo>
                  <a:cubicBezTo>
                    <a:pt x="1231408" y="979172"/>
                    <a:pt x="1105027" y="979172"/>
                    <a:pt x="978742" y="979172"/>
                  </a:cubicBezTo>
                  <a:cubicBezTo>
                    <a:pt x="978742" y="1062507"/>
                    <a:pt x="978742" y="1144701"/>
                    <a:pt x="978742" y="1227609"/>
                  </a:cubicBezTo>
                  <a:cubicBezTo>
                    <a:pt x="1088636" y="1232360"/>
                    <a:pt x="1195346" y="1250605"/>
                    <a:pt x="1299872" y="1283102"/>
                  </a:cubicBezTo>
                  <a:cubicBezTo>
                    <a:pt x="1334650" y="1183898"/>
                    <a:pt x="1354652" y="1083744"/>
                    <a:pt x="1359499" y="979172"/>
                  </a:cubicBezTo>
                  <a:close/>
                  <a:moveTo>
                    <a:pt x="576129" y="1279682"/>
                  </a:moveTo>
                  <a:cubicBezTo>
                    <a:pt x="677756" y="1248657"/>
                    <a:pt x="780761" y="1232503"/>
                    <a:pt x="885809" y="1227372"/>
                  </a:cubicBezTo>
                  <a:cubicBezTo>
                    <a:pt x="885809" y="1143704"/>
                    <a:pt x="885809" y="1061937"/>
                    <a:pt x="885809" y="979077"/>
                  </a:cubicBezTo>
                  <a:cubicBezTo>
                    <a:pt x="762897" y="979077"/>
                    <a:pt x="640555" y="979077"/>
                    <a:pt x="517263" y="979077"/>
                  </a:cubicBezTo>
                  <a:cubicBezTo>
                    <a:pt x="522346" y="1082556"/>
                    <a:pt x="541779" y="1182141"/>
                    <a:pt x="576129" y="1279682"/>
                  </a:cubicBezTo>
                  <a:close/>
                  <a:moveTo>
                    <a:pt x="978219" y="885004"/>
                  </a:moveTo>
                  <a:cubicBezTo>
                    <a:pt x="1106025" y="885004"/>
                    <a:pt x="1232358" y="885004"/>
                    <a:pt x="1359404" y="885004"/>
                  </a:cubicBezTo>
                  <a:cubicBezTo>
                    <a:pt x="1354367" y="789078"/>
                    <a:pt x="1337596" y="696763"/>
                    <a:pt x="1307046" y="605969"/>
                  </a:cubicBezTo>
                  <a:cubicBezTo>
                    <a:pt x="1199052" y="640272"/>
                    <a:pt x="1089918" y="659182"/>
                    <a:pt x="978219" y="663743"/>
                  </a:cubicBezTo>
                  <a:cubicBezTo>
                    <a:pt x="978219" y="738573"/>
                    <a:pt x="978219" y="811171"/>
                    <a:pt x="978219" y="885004"/>
                  </a:cubicBezTo>
                  <a:close/>
                  <a:moveTo>
                    <a:pt x="885239" y="885431"/>
                  </a:moveTo>
                  <a:cubicBezTo>
                    <a:pt x="885239" y="810553"/>
                    <a:pt x="885239" y="737671"/>
                    <a:pt x="885239" y="663505"/>
                  </a:cubicBezTo>
                  <a:cubicBezTo>
                    <a:pt x="776390" y="659657"/>
                    <a:pt x="670915" y="640747"/>
                    <a:pt x="567055" y="609342"/>
                  </a:cubicBezTo>
                  <a:cubicBezTo>
                    <a:pt x="538073" y="700374"/>
                    <a:pt x="521301" y="791501"/>
                    <a:pt x="517263" y="885431"/>
                  </a:cubicBezTo>
                  <a:cubicBezTo>
                    <a:pt x="641078" y="885431"/>
                    <a:pt x="762849" y="885431"/>
                    <a:pt x="885239" y="885431"/>
                  </a:cubicBezTo>
                  <a:close/>
                  <a:moveTo>
                    <a:pt x="1275213" y="519878"/>
                  </a:moveTo>
                  <a:cubicBezTo>
                    <a:pt x="1205371" y="356439"/>
                    <a:pt x="1104790" y="217135"/>
                    <a:pt x="978884" y="91325"/>
                  </a:cubicBezTo>
                  <a:cubicBezTo>
                    <a:pt x="978884" y="254051"/>
                    <a:pt x="978884" y="412407"/>
                    <a:pt x="978884" y="571761"/>
                  </a:cubicBezTo>
                  <a:cubicBezTo>
                    <a:pt x="1080131" y="567770"/>
                    <a:pt x="1177720" y="550428"/>
                    <a:pt x="1275213" y="519878"/>
                  </a:cubicBezTo>
                  <a:close/>
                  <a:moveTo>
                    <a:pt x="885382" y="571666"/>
                  </a:moveTo>
                  <a:cubicBezTo>
                    <a:pt x="885382" y="413215"/>
                    <a:pt x="885382" y="257377"/>
                    <a:pt x="885382" y="98119"/>
                  </a:cubicBezTo>
                  <a:cubicBezTo>
                    <a:pt x="763182" y="223834"/>
                    <a:pt x="665593" y="362092"/>
                    <a:pt x="598650" y="522966"/>
                  </a:cubicBezTo>
                  <a:cubicBezTo>
                    <a:pt x="692960" y="551378"/>
                    <a:pt x="787460" y="568102"/>
                    <a:pt x="885382" y="571666"/>
                  </a:cubicBezTo>
                  <a:close/>
                  <a:moveTo>
                    <a:pt x="979169" y="1321064"/>
                  </a:moveTo>
                  <a:cubicBezTo>
                    <a:pt x="979169" y="1470963"/>
                    <a:pt x="979169" y="1620909"/>
                    <a:pt x="979169" y="1775511"/>
                  </a:cubicBezTo>
                  <a:cubicBezTo>
                    <a:pt x="1099991" y="1654642"/>
                    <a:pt x="1196629" y="1522370"/>
                    <a:pt x="1265236" y="1370096"/>
                  </a:cubicBezTo>
                  <a:cubicBezTo>
                    <a:pt x="1217914" y="1347623"/>
                    <a:pt x="1028581" y="1315315"/>
                    <a:pt x="979169" y="1321064"/>
                  </a:cubicBezTo>
                  <a:close/>
                  <a:moveTo>
                    <a:pt x="609768" y="1365392"/>
                  </a:moveTo>
                  <a:cubicBezTo>
                    <a:pt x="676616" y="1515861"/>
                    <a:pt x="770071" y="1645948"/>
                    <a:pt x="885049" y="1763919"/>
                  </a:cubicBezTo>
                  <a:cubicBezTo>
                    <a:pt x="885049" y="1614210"/>
                    <a:pt x="885049" y="1467209"/>
                    <a:pt x="885049" y="1319544"/>
                  </a:cubicBezTo>
                  <a:cubicBezTo>
                    <a:pt x="791024" y="1323725"/>
                    <a:pt x="700229" y="1338406"/>
                    <a:pt x="609768" y="1365392"/>
                  </a:cubicBezTo>
                  <a:close/>
                  <a:moveTo>
                    <a:pt x="512131" y="492464"/>
                  </a:moveTo>
                  <a:cubicBezTo>
                    <a:pt x="569573" y="352828"/>
                    <a:pt x="649107" y="228348"/>
                    <a:pt x="748786" y="111374"/>
                  </a:cubicBezTo>
                  <a:cubicBezTo>
                    <a:pt x="567672" y="154325"/>
                    <a:pt x="419579" y="243124"/>
                    <a:pt x="298235" y="379624"/>
                  </a:cubicBezTo>
                  <a:cubicBezTo>
                    <a:pt x="366414" y="425378"/>
                    <a:pt x="436303" y="462199"/>
                    <a:pt x="512131" y="492464"/>
                  </a:cubicBezTo>
                  <a:close/>
                  <a:moveTo>
                    <a:pt x="1361399" y="488663"/>
                  </a:moveTo>
                  <a:cubicBezTo>
                    <a:pt x="1434044" y="458873"/>
                    <a:pt x="1501083" y="423287"/>
                    <a:pt x="1565889" y="379624"/>
                  </a:cubicBezTo>
                  <a:cubicBezTo>
                    <a:pt x="1447110" y="246022"/>
                    <a:pt x="1302532" y="157841"/>
                    <a:pt x="1129448" y="116316"/>
                  </a:cubicBezTo>
                  <a:cubicBezTo>
                    <a:pt x="1224566" y="229108"/>
                    <a:pt x="1303673" y="351497"/>
                    <a:pt x="1361399" y="488663"/>
                  </a:cubicBezTo>
                  <a:close/>
                  <a:moveTo>
                    <a:pt x="751114" y="1753704"/>
                  </a:moveTo>
                  <a:cubicBezTo>
                    <a:pt x="656139" y="1643002"/>
                    <a:pt x="579503" y="1525173"/>
                    <a:pt x="522536" y="1394897"/>
                  </a:cubicBezTo>
                  <a:cubicBezTo>
                    <a:pt x="448466" y="1423831"/>
                    <a:pt x="379527" y="1458610"/>
                    <a:pt x="313486" y="1502035"/>
                  </a:cubicBezTo>
                  <a:cubicBezTo>
                    <a:pt x="433975" y="1630221"/>
                    <a:pt x="577697" y="1713509"/>
                    <a:pt x="751114" y="1753704"/>
                  </a:cubicBezTo>
                  <a:close/>
                  <a:moveTo>
                    <a:pt x="1127928" y="1750378"/>
                  </a:moveTo>
                  <a:cubicBezTo>
                    <a:pt x="1295738" y="1708093"/>
                    <a:pt x="1434567" y="1626040"/>
                    <a:pt x="1550827" y="1501798"/>
                  </a:cubicBezTo>
                  <a:cubicBezTo>
                    <a:pt x="1487304" y="1460843"/>
                    <a:pt x="1422451" y="1426920"/>
                    <a:pt x="1352514" y="1399316"/>
                  </a:cubicBezTo>
                  <a:cubicBezTo>
                    <a:pt x="1295976" y="1527026"/>
                    <a:pt x="1221003" y="1641814"/>
                    <a:pt x="1127928" y="1750378"/>
                  </a:cubicBezTo>
                  <a:close/>
                </a:path>
              </a:pathLst>
            </a:custGeom>
            <a:solidFill>
              <a:schemeClr val="accent1"/>
            </a:solidFill>
            <a:ln w="4751" cap="flat">
              <a:noFill/>
              <a:prstDash val="solid"/>
              <a:miter/>
            </a:ln>
          </p:spPr>
          <p:txBody>
            <a:bodyPr rtlCol="0" anchor="ctr"/>
            <a:lstStyle/>
            <a:p>
              <a:endParaRPr lang="en-US"/>
            </a:p>
          </p:txBody>
        </p:sp>
        <p:sp>
          <p:nvSpPr>
            <p:cNvPr id="14" name="Freeform: Shape 169">
              <a:extLst>
                <a:ext uri="{FF2B5EF4-FFF2-40B4-BE49-F238E27FC236}">
                  <a16:creationId xmlns:a16="http://schemas.microsoft.com/office/drawing/2014/main" id="{11451C58-0245-4B58-B572-7D784BE52C4D}"/>
                </a:ext>
              </a:extLst>
            </p:cNvPr>
            <p:cNvSpPr/>
            <p:nvPr/>
          </p:nvSpPr>
          <p:spPr>
            <a:xfrm>
              <a:off x="7740151" y="2333396"/>
              <a:ext cx="365656" cy="1090673"/>
            </a:xfrm>
            <a:custGeom>
              <a:avLst/>
              <a:gdLst>
                <a:gd name="connsiteX0" fmla="*/ 188193 w 365656"/>
                <a:gd name="connsiteY0" fmla="*/ 1090673 h 1090673"/>
                <a:gd name="connsiteX1" fmla="*/ 0 w 365656"/>
                <a:gd name="connsiteY1" fmla="*/ 998834 h 1090673"/>
                <a:gd name="connsiteX2" fmla="*/ 142107 w 365656"/>
                <a:gd name="connsiteY2" fmla="*/ 528993 h 1090673"/>
                <a:gd name="connsiteX3" fmla="*/ 129231 w 365656"/>
                <a:gd name="connsiteY3" fmla="*/ 38579 h 1090673"/>
                <a:gd name="connsiteX4" fmla="*/ 335003 w 365656"/>
                <a:gd name="connsiteY4" fmla="*/ 0 h 1090673"/>
                <a:gd name="connsiteX5" fmla="*/ 360992 w 365656"/>
                <a:gd name="connsiteY5" fmla="*/ 450361 h 1090673"/>
                <a:gd name="connsiteX6" fmla="*/ 188193 w 365656"/>
                <a:gd name="connsiteY6" fmla="*/ 1090673 h 109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656" h="1090673">
                  <a:moveTo>
                    <a:pt x="188193" y="1090673"/>
                  </a:moveTo>
                  <a:cubicBezTo>
                    <a:pt x="124718" y="1059696"/>
                    <a:pt x="63143" y="1029669"/>
                    <a:pt x="0" y="998834"/>
                  </a:cubicBezTo>
                  <a:cubicBezTo>
                    <a:pt x="72503" y="849030"/>
                    <a:pt x="120252" y="692812"/>
                    <a:pt x="142107" y="528993"/>
                  </a:cubicBezTo>
                  <a:cubicBezTo>
                    <a:pt x="163962" y="365411"/>
                    <a:pt x="159401" y="202399"/>
                    <a:pt x="129231" y="38579"/>
                  </a:cubicBezTo>
                  <a:cubicBezTo>
                    <a:pt x="198170" y="25656"/>
                    <a:pt x="265827" y="12971"/>
                    <a:pt x="335003" y="0"/>
                  </a:cubicBezTo>
                  <a:cubicBezTo>
                    <a:pt x="363558" y="149851"/>
                    <a:pt x="372015" y="299655"/>
                    <a:pt x="360992" y="450361"/>
                  </a:cubicBezTo>
                  <a:cubicBezTo>
                    <a:pt x="344553" y="674330"/>
                    <a:pt x="287065" y="887372"/>
                    <a:pt x="188193" y="1090673"/>
                  </a:cubicBezTo>
                  <a:close/>
                </a:path>
              </a:pathLst>
            </a:custGeom>
            <a:grpFill/>
            <a:ln w="4751" cap="flat">
              <a:noFill/>
              <a:prstDash val="solid"/>
              <a:miter/>
            </a:ln>
          </p:spPr>
          <p:txBody>
            <a:bodyPr rtlCol="0" anchor="ctr"/>
            <a:lstStyle/>
            <a:p>
              <a:endParaRPr lang="en-US"/>
            </a:p>
          </p:txBody>
        </p:sp>
        <p:sp>
          <p:nvSpPr>
            <p:cNvPr id="15" name="Freeform: Shape 170">
              <a:extLst>
                <a:ext uri="{FF2B5EF4-FFF2-40B4-BE49-F238E27FC236}">
                  <a16:creationId xmlns:a16="http://schemas.microsoft.com/office/drawing/2014/main" id="{57D8D79D-373A-4235-AD4D-9238614C466F}"/>
                </a:ext>
              </a:extLst>
            </p:cNvPr>
            <p:cNvSpPr/>
            <p:nvPr/>
          </p:nvSpPr>
          <p:spPr>
            <a:xfrm>
              <a:off x="5869767" y="4103578"/>
              <a:ext cx="1094474" cy="307158"/>
            </a:xfrm>
            <a:custGeom>
              <a:avLst/>
              <a:gdLst>
                <a:gd name="connsiteX0" fmla="*/ 0 w 1094474"/>
                <a:gd name="connsiteY0" fmla="*/ 239790 h 307158"/>
                <a:gd name="connsiteX1" fmla="*/ 57631 w 1094474"/>
                <a:gd name="connsiteY1" fmla="*/ 38342 h 307158"/>
                <a:gd name="connsiteX2" fmla="*/ 541963 w 1094474"/>
                <a:gd name="connsiteY2" fmla="*/ 96116 h 307158"/>
                <a:gd name="connsiteX3" fmla="*/ 1021449 w 1094474"/>
                <a:gd name="connsiteY3" fmla="*/ 0 h 307158"/>
                <a:gd name="connsiteX4" fmla="*/ 1094474 w 1094474"/>
                <a:gd name="connsiteY4" fmla="*/ 196222 h 307158"/>
                <a:gd name="connsiteX5" fmla="*/ 666966 w 1094474"/>
                <a:gd name="connsiteY5" fmla="*/ 297042 h 307158"/>
                <a:gd name="connsiteX6" fmla="*/ 0 w 1094474"/>
                <a:gd name="connsiteY6" fmla="*/ 239790 h 30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474" h="307158">
                  <a:moveTo>
                    <a:pt x="0" y="239790"/>
                  </a:moveTo>
                  <a:cubicBezTo>
                    <a:pt x="19480" y="171707"/>
                    <a:pt x="38294" y="105951"/>
                    <a:pt x="57631" y="38342"/>
                  </a:cubicBezTo>
                  <a:cubicBezTo>
                    <a:pt x="216557" y="83763"/>
                    <a:pt x="377859" y="102625"/>
                    <a:pt x="541963" y="96116"/>
                  </a:cubicBezTo>
                  <a:cubicBezTo>
                    <a:pt x="706116" y="89607"/>
                    <a:pt x="865374" y="57394"/>
                    <a:pt x="1021449" y="0"/>
                  </a:cubicBezTo>
                  <a:cubicBezTo>
                    <a:pt x="1045823" y="65423"/>
                    <a:pt x="1069816" y="129849"/>
                    <a:pt x="1094474" y="196222"/>
                  </a:cubicBezTo>
                  <a:cubicBezTo>
                    <a:pt x="955741" y="248247"/>
                    <a:pt x="813396" y="281505"/>
                    <a:pt x="666966" y="297042"/>
                  </a:cubicBezTo>
                  <a:cubicBezTo>
                    <a:pt x="441572" y="321035"/>
                    <a:pt x="219693" y="302505"/>
                    <a:pt x="0" y="239790"/>
                  </a:cubicBezTo>
                  <a:close/>
                </a:path>
              </a:pathLst>
            </a:custGeom>
            <a:grpFill/>
            <a:ln w="4751" cap="flat">
              <a:noFill/>
              <a:prstDash val="solid"/>
              <a:miter/>
            </a:ln>
          </p:spPr>
          <p:txBody>
            <a:bodyPr rtlCol="0" anchor="ctr"/>
            <a:lstStyle/>
            <a:p>
              <a:endParaRPr lang="en-US"/>
            </a:p>
          </p:txBody>
        </p:sp>
        <p:sp>
          <p:nvSpPr>
            <p:cNvPr id="16" name="Freeform: Shape 171">
              <a:extLst>
                <a:ext uri="{FF2B5EF4-FFF2-40B4-BE49-F238E27FC236}">
                  <a16:creationId xmlns:a16="http://schemas.microsoft.com/office/drawing/2014/main" id="{8283B3F1-8FC6-4649-9083-915FC7970738}"/>
                </a:ext>
              </a:extLst>
            </p:cNvPr>
            <p:cNvSpPr/>
            <p:nvPr/>
          </p:nvSpPr>
          <p:spPr>
            <a:xfrm>
              <a:off x="4619883" y="1398085"/>
              <a:ext cx="654803" cy="1003299"/>
            </a:xfrm>
            <a:custGeom>
              <a:avLst/>
              <a:gdLst>
                <a:gd name="connsiteX0" fmla="*/ 654803 w 654803"/>
                <a:gd name="connsiteY0" fmla="*/ 149376 h 1003299"/>
                <a:gd name="connsiteX1" fmla="*/ 206770 w 654803"/>
                <a:gd name="connsiteY1" fmla="*/ 1003300 h 1003299"/>
                <a:gd name="connsiteX2" fmla="*/ 0 w 654803"/>
                <a:gd name="connsiteY2" fmla="*/ 968807 h 1003299"/>
                <a:gd name="connsiteX3" fmla="*/ 507755 w 654803"/>
                <a:gd name="connsiteY3" fmla="*/ 0 h 1003299"/>
                <a:gd name="connsiteX4" fmla="*/ 513789 w 654803"/>
                <a:gd name="connsiteY4" fmla="*/ 4609 h 1003299"/>
                <a:gd name="connsiteX5" fmla="*/ 654803 w 654803"/>
                <a:gd name="connsiteY5" fmla="*/ 149376 h 100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803" h="1003299">
                  <a:moveTo>
                    <a:pt x="654803" y="149376"/>
                  </a:moveTo>
                  <a:cubicBezTo>
                    <a:pt x="415678" y="386553"/>
                    <a:pt x="266017" y="670007"/>
                    <a:pt x="206770" y="1003300"/>
                  </a:cubicBezTo>
                  <a:cubicBezTo>
                    <a:pt x="138543" y="991945"/>
                    <a:pt x="70697" y="980589"/>
                    <a:pt x="0" y="968807"/>
                  </a:cubicBezTo>
                  <a:cubicBezTo>
                    <a:pt x="66754" y="591185"/>
                    <a:pt x="236417" y="269485"/>
                    <a:pt x="507755" y="0"/>
                  </a:cubicBezTo>
                  <a:cubicBezTo>
                    <a:pt x="510701" y="2233"/>
                    <a:pt x="512411" y="3231"/>
                    <a:pt x="513789" y="4609"/>
                  </a:cubicBezTo>
                  <a:cubicBezTo>
                    <a:pt x="560635" y="52643"/>
                    <a:pt x="607482" y="100772"/>
                    <a:pt x="654803" y="149376"/>
                  </a:cubicBezTo>
                  <a:close/>
                </a:path>
              </a:pathLst>
            </a:custGeom>
            <a:grpFill/>
            <a:ln w="4751" cap="flat">
              <a:noFill/>
              <a:prstDash val="solid"/>
              <a:miter/>
            </a:ln>
          </p:spPr>
          <p:txBody>
            <a:bodyPr rtlCol="0" anchor="ctr"/>
            <a:lstStyle/>
            <a:p>
              <a:endParaRPr lang="en-US"/>
            </a:p>
          </p:txBody>
        </p:sp>
        <p:sp>
          <p:nvSpPr>
            <p:cNvPr id="17" name="Freeform: Shape 172">
              <a:extLst>
                <a:ext uri="{FF2B5EF4-FFF2-40B4-BE49-F238E27FC236}">
                  <a16:creationId xmlns:a16="http://schemas.microsoft.com/office/drawing/2014/main" id="{0BCF46E6-EC22-4166-BBEA-DB7C720DABAD}"/>
                </a:ext>
              </a:extLst>
            </p:cNvPr>
            <p:cNvSpPr/>
            <p:nvPr/>
          </p:nvSpPr>
          <p:spPr>
            <a:xfrm>
              <a:off x="4898965" y="3522941"/>
              <a:ext cx="935595" cy="785602"/>
            </a:xfrm>
            <a:custGeom>
              <a:avLst/>
              <a:gdLst>
                <a:gd name="connsiteX0" fmla="*/ 865849 w 935595"/>
                <a:gd name="connsiteY0" fmla="*/ 785602 h 785602"/>
                <a:gd name="connsiteX1" fmla="*/ 0 w 935595"/>
                <a:gd name="connsiteY1" fmla="*/ 116926 h 785602"/>
                <a:gd name="connsiteX2" fmla="*/ 85331 w 935595"/>
                <a:gd name="connsiteY2" fmla="*/ 59009 h 785602"/>
                <a:gd name="connsiteX3" fmla="*/ 172419 w 935595"/>
                <a:gd name="connsiteY3" fmla="*/ 0 h 785602"/>
                <a:gd name="connsiteX4" fmla="*/ 935596 w 935595"/>
                <a:gd name="connsiteY4" fmla="*/ 589712 h 785602"/>
                <a:gd name="connsiteX5" fmla="*/ 865849 w 935595"/>
                <a:gd name="connsiteY5" fmla="*/ 785602 h 78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595" h="785602">
                  <a:moveTo>
                    <a:pt x="865849" y="785602"/>
                  </a:moveTo>
                  <a:cubicBezTo>
                    <a:pt x="540158" y="675898"/>
                    <a:pt x="208908" y="432402"/>
                    <a:pt x="0" y="116926"/>
                  </a:cubicBezTo>
                  <a:cubicBezTo>
                    <a:pt x="28412" y="97636"/>
                    <a:pt x="56871" y="78299"/>
                    <a:pt x="85331" y="59009"/>
                  </a:cubicBezTo>
                  <a:cubicBezTo>
                    <a:pt x="113932" y="39625"/>
                    <a:pt x="142487" y="20287"/>
                    <a:pt x="172419" y="0"/>
                  </a:cubicBezTo>
                  <a:cubicBezTo>
                    <a:pt x="364461" y="277324"/>
                    <a:pt x="618694" y="473500"/>
                    <a:pt x="935596" y="589712"/>
                  </a:cubicBezTo>
                  <a:cubicBezTo>
                    <a:pt x="912078" y="655801"/>
                    <a:pt x="888987" y="720702"/>
                    <a:pt x="865849" y="785602"/>
                  </a:cubicBezTo>
                  <a:close/>
                </a:path>
              </a:pathLst>
            </a:custGeom>
            <a:grpFill/>
            <a:ln w="4751" cap="flat">
              <a:noFill/>
              <a:prstDash val="solid"/>
              <a:miter/>
            </a:ln>
          </p:spPr>
          <p:txBody>
            <a:bodyPr rtlCol="0" anchor="ctr"/>
            <a:lstStyle/>
            <a:p>
              <a:endParaRPr lang="en-US"/>
            </a:p>
          </p:txBody>
        </p:sp>
        <p:sp>
          <p:nvSpPr>
            <p:cNvPr id="18" name="Freeform: Shape 173">
              <a:extLst>
                <a:ext uri="{FF2B5EF4-FFF2-40B4-BE49-F238E27FC236}">
                  <a16:creationId xmlns:a16="http://schemas.microsoft.com/office/drawing/2014/main" id="{A7DE1F0B-F380-4B8D-BFB3-B21638158AF1}"/>
                </a:ext>
              </a:extLst>
            </p:cNvPr>
            <p:cNvSpPr/>
            <p:nvPr/>
          </p:nvSpPr>
          <p:spPr>
            <a:xfrm>
              <a:off x="7332218" y="1300734"/>
              <a:ext cx="719513" cy="975600"/>
            </a:xfrm>
            <a:custGeom>
              <a:avLst/>
              <a:gdLst>
                <a:gd name="connsiteX0" fmla="*/ 516450 w 719513"/>
                <a:gd name="connsiteY0" fmla="*/ 975601 h 975600"/>
                <a:gd name="connsiteX1" fmla="*/ 0 w 719513"/>
                <a:gd name="connsiteY1" fmla="*/ 161967 h 975600"/>
                <a:gd name="connsiteX2" fmla="*/ 133032 w 719513"/>
                <a:gd name="connsiteY2" fmla="*/ 0 h 975600"/>
                <a:gd name="connsiteX3" fmla="*/ 719514 w 719513"/>
                <a:gd name="connsiteY3" fmla="*/ 923718 h 975600"/>
                <a:gd name="connsiteX4" fmla="*/ 704310 w 719513"/>
                <a:gd name="connsiteY4" fmla="*/ 928279 h 975600"/>
                <a:gd name="connsiteX5" fmla="*/ 516450 w 719513"/>
                <a:gd name="connsiteY5" fmla="*/ 975601 h 9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513" h="975600">
                  <a:moveTo>
                    <a:pt x="516450" y="975601"/>
                  </a:moveTo>
                  <a:cubicBezTo>
                    <a:pt x="430882" y="648579"/>
                    <a:pt x="258748" y="378239"/>
                    <a:pt x="0" y="161967"/>
                  </a:cubicBezTo>
                  <a:cubicBezTo>
                    <a:pt x="44376" y="107946"/>
                    <a:pt x="88181" y="54638"/>
                    <a:pt x="133032" y="0"/>
                  </a:cubicBezTo>
                  <a:cubicBezTo>
                    <a:pt x="427223" y="246109"/>
                    <a:pt x="622590" y="552986"/>
                    <a:pt x="719514" y="923718"/>
                  </a:cubicBezTo>
                  <a:cubicBezTo>
                    <a:pt x="712957" y="925713"/>
                    <a:pt x="708681" y="927186"/>
                    <a:pt x="704310" y="928279"/>
                  </a:cubicBezTo>
                  <a:cubicBezTo>
                    <a:pt x="642355" y="943910"/>
                    <a:pt x="580353" y="959542"/>
                    <a:pt x="516450" y="975601"/>
                  </a:cubicBezTo>
                  <a:close/>
                </a:path>
              </a:pathLst>
            </a:custGeom>
            <a:grpFill/>
            <a:ln w="4751" cap="flat">
              <a:noFill/>
              <a:prstDash val="solid"/>
              <a:miter/>
            </a:ln>
          </p:spPr>
          <p:txBody>
            <a:bodyPr rtlCol="0" anchor="ctr"/>
            <a:lstStyle/>
            <a:p>
              <a:endParaRPr lang="en-US"/>
            </a:p>
          </p:txBody>
        </p:sp>
        <p:sp>
          <p:nvSpPr>
            <p:cNvPr id="19" name="Freeform: Shape 174">
              <a:extLst>
                <a:ext uri="{FF2B5EF4-FFF2-40B4-BE49-F238E27FC236}">
                  <a16:creationId xmlns:a16="http://schemas.microsoft.com/office/drawing/2014/main" id="{93B37BFE-37EA-4C3C-95E7-B3C140E89E94}"/>
                </a:ext>
              </a:extLst>
            </p:cNvPr>
            <p:cNvSpPr/>
            <p:nvPr/>
          </p:nvSpPr>
          <p:spPr>
            <a:xfrm>
              <a:off x="6981393" y="3418415"/>
              <a:ext cx="895828" cy="840240"/>
            </a:xfrm>
            <a:custGeom>
              <a:avLst/>
              <a:gdLst>
                <a:gd name="connsiteX0" fmla="*/ 85521 w 895828"/>
                <a:gd name="connsiteY0" fmla="*/ 840241 h 840240"/>
                <a:gd name="connsiteX1" fmla="*/ 0 w 895828"/>
                <a:gd name="connsiteY1" fmla="*/ 648437 h 840240"/>
                <a:gd name="connsiteX2" fmla="*/ 408884 w 895828"/>
                <a:gd name="connsiteY2" fmla="*/ 380805 h 840240"/>
                <a:gd name="connsiteX3" fmla="*/ 713290 w 895828"/>
                <a:gd name="connsiteY3" fmla="*/ 0 h 840240"/>
                <a:gd name="connsiteX4" fmla="*/ 895829 w 895828"/>
                <a:gd name="connsiteY4" fmla="*/ 103718 h 840240"/>
                <a:gd name="connsiteX5" fmla="*/ 85521 w 895828"/>
                <a:gd name="connsiteY5" fmla="*/ 840241 h 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5828" h="840240">
                  <a:moveTo>
                    <a:pt x="85521" y="840241"/>
                  </a:moveTo>
                  <a:cubicBezTo>
                    <a:pt x="56586" y="775340"/>
                    <a:pt x="28507" y="712387"/>
                    <a:pt x="0" y="648437"/>
                  </a:cubicBezTo>
                  <a:cubicBezTo>
                    <a:pt x="151134" y="580543"/>
                    <a:pt x="287207" y="491601"/>
                    <a:pt x="408884" y="380805"/>
                  </a:cubicBezTo>
                  <a:cubicBezTo>
                    <a:pt x="530181" y="270340"/>
                    <a:pt x="631142" y="143437"/>
                    <a:pt x="713290" y="0"/>
                  </a:cubicBezTo>
                  <a:cubicBezTo>
                    <a:pt x="774152" y="34588"/>
                    <a:pt x="834111" y="68654"/>
                    <a:pt x="895829" y="103718"/>
                  </a:cubicBezTo>
                  <a:cubicBezTo>
                    <a:pt x="703360" y="435015"/>
                    <a:pt x="434825" y="680317"/>
                    <a:pt x="85521" y="840241"/>
                  </a:cubicBezTo>
                  <a:close/>
                </a:path>
              </a:pathLst>
            </a:custGeom>
            <a:grpFill/>
            <a:ln w="4751" cap="flat">
              <a:noFill/>
              <a:prstDash val="solid"/>
              <a:miter/>
            </a:ln>
          </p:spPr>
          <p:txBody>
            <a:bodyPr rtlCol="0" anchor="ctr"/>
            <a:lstStyle/>
            <a:p>
              <a:endParaRPr lang="en-US"/>
            </a:p>
          </p:txBody>
        </p:sp>
      </p:grpSp>
    </p:spTree>
    <p:extLst>
      <p:ext uri="{BB962C8B-B14F-4D97-AF65-F5344CB8AC3E}">
        <p14:creationId xmlns:p14="http://schemas.microsoft.com/office/powerpoint/2010/main" val="2765850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uk-UA" sz="2800" b="1" dirty="0" smtClean="0">
                <a:solidFill>
                  <a:schemeClr val="accent4">
                    <a:lumMod val="75000"/>
                  </a:schemeClr>
                </a:solidFill>
                <a:cs typeface="Arial"/>
              </a:rPr>
              <a:t>ОСНОВИ</a:t>
            </a:r>
            <a:r>
              <a:rPr lang="uk-UA" sz="2800" b="1" spc="-50" dirty="0" smtClean="0">
                <a:solidFill>
                  <a:schemeClr val="accent4">
                    <a:lumMod val="75000"/>
                  </a:schemeClr>
                </a:solidFill>
                <a:cs typeface="Arial"/>
              </a:rPr>
              <a:t> </a:t>
            </a:r>
            <a:r>
              <a:rPr lang="uk-UA" sz="2800" b="1" dirty="0" smtClean="0">
                <a:solidFill>
                  <a:schemeClr val="accent4">
                    <a:lumMod val="75000"/>
                  </a:schemeClr>
                </a:solidFill>
                <a:cs typeface="Arial"/>
              </a:rPr>
              <a:t>ПОШУКУ</a:t>
            </a:r>
            <a:r>
              <a:rPr lang="uk-UA" sz="2800" b="1" spc="-45" dirty="0" smtClean="0">
                <a:solidFill>
                  <a:schemeClr val="accent4">
                    <a:lumMod val="75000"/>
                  </a:schemeClr>
                </a:solidFill>
                <a:cs typeface="Arial"/>
              </a:rPr>
              <a:t> </a:t>
            </a:r>
            <a:r>
              <a:rPr lang="uk-UA" sz="2800" b="1" dirty="0" smtClean="0">
                <a:solidFill>
                  <a:schemeClr val="accent4">
                    <a:lumMod val="75000"/>
                  </a:schemeClr>
                </a:solidFill>
                <a:cs typeface="Arial"/>
              </a:rPr>
              <a:t>ІНФОРМАЦІЇ</a:t>
            </a:r>
            <a:r>
              <a:rPr lang="uk-UA" sz="2800" b="1" spc="-40" dirty="0" smtClean="0">
                <a:solidFill>
                  <a:schemeClr val="accent4">
                    <a:lumMod val="75000"/>
                  </a:schemeClr>
                </a:solidFill>
                <a:cs typeface="Arial"/>
              </a:rPr>
              <a:t> </a:t>
            </a:r>
            <a:r>
              <a:rPr lang="uk-UA" sz="2800" b="1" spc="-50" dirty="0" smtClean="0">
                <a:solidFill>
                  <a:schemeClr val="accent4">
                    <a:lumMod val="75000"/>
                  </a:schemeClr>
                </a:solidFill>
                <a:cs typeface="Arial"/>
              </a:rPr>
              <a:t>В </a:t>
            </a:r>
            <a:r>
              <a:rPr lang="uk-UA" sz="2800" b="1" dirty="0" smtClean="0">
                <a:solidFill>
                  <a:schemeClr val="accent4">
                    <a:lumMod val="75000"/>
                  </a:schemeClr>
                </a:solidFill>
                <a:cs typeface="Arial"/>
              </a:rPr>
              <a:t>БАЗАХ</a:t>
            </a:r>
            <a:r>
              <a:rPr lang="uk-UA" sz="2800" b="1" spc="-20" dirty="0" smtClean="0">
                <a:solidFill>
                  <a:schemeClr val="accent4">
                    <a:lumMod val="75000"/>
                  </a:schemeClr>
                </a:solidFill>
                <a:cs typeface="Arial"/>
              </a:rPr>
              <a:t> </a:t>
            </a:r>
            <a:r>
              <a:rPr lang="uk-UA" sz="2800" b="1" spc="-10" dirty="0" smtClean="0">
                <a:solidFill>
                  <a:schemeClr val="accent4">
                    <a:lumMod val="75000"/>
                  </a:schemeClr>
                </a:solidFill>
                <a:cs typeface="Arial"/>
              </a:rPr>
              <a:t>ДАНИХ</a:t>
            </a:r>
            <a:endParaRPr lang="uk-UA" sz="2800" b="1" dirty="0">
              <a:solidFill>
                <a:schemeClr val="accent4">
                  <a:lumMod val="75000"/>
                </a:schemeClr>
              </a:solidFill>
            </a:endParaRPr>
          </a:p>
        </p:txBody>
      </p:sp>
      <p:sp>
        <p:nvSpPr>
          <p:cNvPr id="3" name="Прямоугольник 2"/>
          <p:cNvSpPr/>
          <p:nvPr/>
        </p:nvSpPr>
        <p:spPr>
          <a:xfrm>
            <a:off x="1710811" y="1218042"/>
            <a:ext cx="9615949" cy="1754326"/>
          </a:xfrm>
          <a:prstGeom prst="rect">
            <a:avLst/>
          </a:prstGeom>
        </p:spPr>
        <p:txBody>
          <a:bodyPr wrap="square">
            <a:spAutoFit/>
          </a:bodyPr>
          <a:lstStyle/>
          <a:p>
            <a:r>
              <a:rPr lang="uk-UA" dirty="0" smtClean="0">
                <a:solidFill>
                  <a:schemeClr val="accent4">
                    <a:lumMod val="75000"/>
                  </a:schemeClr>
                </a:solidFill>
                <a:latin typeface="Microsoft Sans Serif"/>
                <a:cs typeface="Microsoft Sans Serif"/>
              </a:rPr>
              <a:t>Проведення</a:t>
            </a:r>
            <a:r>
              <a:rPr lang="uk-UA" spc="-70"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пошуку</a:t>
            </a:r>
            <a:r>
              <a:rPr lang="uk-UA" spc="-80"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в</a:t>
            </a:r>
            <a:r>
              <a:rPr lang="uk-UA" spc="-40"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базі</a:t>
            </a:r>
            <a:r>
              <a:rPr lang="uk-UA" spc="-55"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даних</a:t>
            </a:r>
            <a:r>
              <a:rPr lang="uk-UA" spc="-65" dirty="0" smtClean="0">
                <a:solidFill>
                  <a:schemeClr val="accent4">
                    <a:lumMod val="75000"/>
                  </a:schemeClr>
                </a:solidFill>
                <a:latin typeface="Microsoft Sans Serif"/>
                <a:cs typeface="Microsoft Sans Serif"/>
              </a:rPr>
              <a:t> </a:t>
            </a:r>
            <a:r>
              <a:rPr lang="uk-UA" spc="-50" dirty="0" smtClean="0">
                <a:solidFill>
                  <a:schemeClr val="accent4">
                    <a:lumMod val="75000"/>
                  </a:schemeClr>
                </a:solidFill>
                <a:latin typeface="Microsoft Sans Serif"/>
                <a:cs typeface="Microsoft Sans Serif"/>
              </a:rPr>
              <a:t>в </a:t>
            </a:r>
            <a:r>
              <a:rPr lang="uk-UA" spc="-40" dirty="0" smtClean="0">
                <a:solidFill>
                  <a:schemeClr val="accent4">
                    <a:lumMod val="75000"/>
                  </a:schemeClr>
                </a:solidFill>
                <a:latin typeface="Microsoft Sans Serif"/>
                <a:cs typeface="Microsoft Sans Serif"/>
              </a:rPr>
              <a:t>конкретному</a:t>
            </a:r>
            <a:r>
              <a:rPr lang="uk-UA" spc="-130"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полі</a:t>
            </a:r>
            <a:r>
              <a:rPr lang="uk-UA" spc="-100" dirty="0" smtClean="0">
                <a:solidFill>
                  <a:schemeClr val="accent4">
                    <a:lumMod val="75000"/>
                  </a:schemeClr>
                </a:solidFill>
                <a:latin typeface="Microsoft Sans Serif"/>
                <a:cs typeface="Microsoft Sans Serif"/>
              </a:rPr>
              <a:t> </a:t>
            </a:r>
            <a:r>
              <a:rPr lang="uk-UA" dirty="0" smtClean="0">
                <a:solidFill>
                  <a:schemeClr val="accent4">
                    <a:lumMod val="75000"/>
                  </a:schemeClr>
                </a:solidFill>
                <a:latin typeface="Microsoft Sans Serif"/>
                <a:cs typeface="Microsoft Sans Serif"/>
              </a:rPr>
              <a:t>за</a:t>
            </a:r>
            <a:r>
              <a:rPr lang="uk-UA" spc="-130"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допомогою</a:t>
            </a:r>
            <a:r>
              <a:rPr lang="uk-UA" spc="-125"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суфіксів </a:t>
            </a:r>
            <a:r>
              <a:rPr lang="uk-UA" dirty="0" smtClean="0">
                <a:solidFill>
                  <a:schemeClr val="accent4">
                    <a:lumMod val="75000"/>
                  </a:schemeClr>
                </a:solidFill>
                <a:latin typeface="Microsoft Sans Serif"/>
                <a:cs typeface="Microsoft Sans Serif"/>
              </a:rPr>
              <a:t>(абревіатури),</a:t>
            </a:r>
            <a:r>
              <a:rPr lang="uk-UA" spc="-155"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які</a:t>
            </a:r>
            <a:r>
              <a:rPr lang="uk-UA" spc="-120"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використовуються</a:t>
            </a:r>
            <a:r>
              <a:rPr lang="uk-UA" spc="-155" dirty="0" smtClean="0">
                <a:solidFill>
                  <a:schemeClr val="accent4">
                    <a:lumMod val="75000"/>
                  </a:schemeClr>
                </a:solidFill>
                <a:latin typeface="Microsoft Sans Serif"/>
                <a:cs typeface="Microsoft Sans Serif"/>
              </a:rPr>
              <a:t> </a:t>
            </a:r>
            <a:r>
              <a:rPr lang="uk-UA" spc="-25" dirty="0" smtClean="0">
                <a:solidFill>
                  <a:schemeClr val="accent4">
                    <a:lumMod val="75000"/>
                  </a:schemeClr>
                </a:solidFill>
                <a:latin typeface="Microsoft Sans Serif"/>
                <a:cs typeface="Microsoft Sans Serif"/>
              </a:rPr>
              <a:t>для </a:t>
            </a:r>
            <a:r>
              <a:rPr lang="uk-UA" dirty="0" smtClean="0">
                <a:solidFill>
                  <a:schemeClr val="accent4">
                    <a:lumMod val="75000"/>
                  </a:schemeClr>
                </a:solidFill>
                <a:latin typeface="Microsoft Sans Serif"/>
                <a:cs typeface="Microsoft Sans Serif"/>
              </a:rPr>
              <a:t>побудови</a:t>
            </a:r>
            <a:r>
              <a:rPr lang="uk-UA" spc="-130" dirty="0" smtClean="0">
                <a:solidFill>
                  <a:schemeClr val="accent4">
                    <a:lumMod val="75000"/>
                  </a:schemeClr>
                </a:solidFill>
                <a:latin typeface="Microsoft Sans Serif"/>
                <a:cs typeface="Microsoft Sans Serif"/>
              </a:rPr>
              <a:t> </a:t>
            </a:r>
            <a:r>
              <a:rPr lang="uk-UA" spc="-20" dirty="0" smtClean="0">
                <a:solidFill>
                  <a:schemeClr val="accent4">
                    <a:lumMod val="75000"/>
                  </a:schemeClr>
                </a:solidFill>
                <a:latin typeface="Microsoft Sans Serif"/>
                <a:cs typeface="Microsoft Sans Serif"/>
              </a:rPr>
              <a:t>пошукових</a:t>
            </a:r>
            <a:r>
              <a:rPr lang="uk-UA" spc="-135" dirty="0" smtClean="0">
                <a:solidFill>
                  <a:schemeClr val="accent4">
                    <a:lumMod val="75000"/>
                  </a:schemeClr>
                </a:solidFill>
                <a:latin typeface="Microsoft Sans Serif"/>
                <a:cs typeface="Microsoft Sans Serif"/>
              </a:rPr>
              <a:t> </a:t>
            </a:r>
            <a:r>
              <a:rPr lang="uk-UA" spc="-10" dirty="0" smtClean="0">
                <a:solidFill>
                  <a:schemeClr val="accent4">
                    <a:lumMod val="75000"/>
                  </a:schemeClr>
                </a:solidFill>
                <a:latin typeface="Microsoft Sans Serif"/>
                <a:cs typeface="Microsoft Sans Serif"/>
              </a:rPr>
              <a:t>запитів:</a:t>
            </a:r>
          </a:p>
          <a:p>
            <a:pPr marL="285750" indent="-285750">
              <a:buFont typeface="Wingdings" panose="05000000000000000000" pitchFamily="2" charset="2"/>
              <a:buChar char="q"/>
            </a:pPr>
            <a:r>
              <a:rPr lang="uk-UA" dirty="0">
                <a:solidFill>
                  <a:srgbClr val="C00000"/>
                </a:solidFill>
              </a:rPr>
              <a:t>рік публікації</a:t>
            </a:r>
          </a:p>
          <a:p>
            <a:pPr marL="285750" indent="-285750">
              <a:buFont typeface="Wingdings" panose="05000000000000000000" pitchFamily="2" charset="2"/>
              <a:buChar char="q"/>
            </a:pPr>
            <a:r>
              <a:rPr lang="uk-UA" dirty="0">
                <a:solidFill>
                  <a:srgbClr val="C00000"/>
                </a:solidFill>
              </a:rPr>
              <a:t>місце публікації</a:t>
            </a:r>
          </a:p>
          <a:p>
            <a:pPr marL="285750" indent="-285750">
              <a:buFont typeface="Wingdings" panose="05000000000000000000" pitchFamily="2" charset="2"/>
              <a:buChar char="q"/>
            </a:pPr>
            <a:r>
              <a:rPr lang="uk-UA" dirty="0">
                <a:solidFill>
                  <a:srgbClr val="C00000"/>
                </a:solidFill>
              </a:rPr>
              <a:t>пошук за авторами та ін.</a:t>
            </a:r>
          </a:p>
          <a:p>
            <a:endParaRPr lang="uk-UA" dirty="0">
              <a:solidFill>
                <a:schemeClr val="accent4">
                  <a:lumMod val="75000"/>
                </a:schemeClr>
              </a:solidFill>
            </a:endParaRPr>
          </a:p>
        </p:txBody>
      </p:sp>
      <p:sp>
        <p:nvSpPr>
          <p:cNvPr id="6" name="Прямоугольник 5"/>
          <p:cNvSpPr/>
          <p:nvPr/>
        </p:nvSpPr>
        <p:spPr>
          <a:xfrm>
            <a:off x="1769804" y="2595911"/>
            <a:ext cx="9497961" cy="2862322"/>
          </a:xfrm>
          <a:prstGeom prst="rect">
            <a:avLst/>
          </a:prstGeom>
        </p:spPr>
        <p:txBody>
          <a:bodyPr wrap="square">
            <a:spAutoFit/>
          </a:bodyPr>
          <a:lstStyle/>
          <a:p>
            <a:endParaRPr lang="uk-UA" dirty="0"/>
          </a:p>
          <a:p>
            <a:endParaRPr lang="uk-UA" dirty="0"/>
          </a:p>
          <a:p>
            <a:r>
              <a:rPr lang="uk-UA" dirty="0" smtClean="0"/>
              <a:t>Синтаксис </a:t>
            </a:r>
            <a:r>
              <a:rPr lang="uk-UA" dirty="0"/>
              <a:t>суфіксів може відрізнятись в різних пошукових системах.</a:t>
            </a:r>
          </a:p>
          <a:p>
            <a:r>
              <a:rPr lang="uk-UA" dirty="0"/>
              <a:t>Наприклад, в </a:t>
            </a:r>
            <a:r>
              <a:rPr lang="pl-PL" dirty="0"/>
              <a:t>PubMed </a:t>
            </a:r>
            <a:r>
              <a:rPr lang="uk-UA" dirty="0"/>
              <a:t>використовуються наступні суфікси для позначення</a:t>
            </a:r>
          </a:p>
          <a:p>
            <a:r>
              <a:rPr lang="uk-UA" dirty="0"/>
              <a:t>полів:</a:t>
            </a:r>
          </a:p>
          <a:p>
            <a:r>
              <a:rPr lang="uk-UA" dirty="0"/>
              <a:t>поле автори  [</a:t>
            </a:r>
            <a:r>
              <a:rPr lang="pl-PL" dirty="0"/>
              <a:t>au]</a:t>
            </a:r>
          </a:p>
          <a:p>
            <a:r>
              <a:rPr lang="uk-UA" dirty="0"/>
              <a:t>поле з короткою назвою журналу  [</a:t>
            </a:r>
            <a:r>
              <a:rPr lang="pl-PL" dirty="0"/>
              <a:t>so]</a:t>
            </a:r>
          </a:p>
          <a:p>
            <a:r>
              <a:rPr lang="uk-UA" dirty="0" smtClean="0"/>
              <a:t>поле з фільтрами підмножини журналів, типів публікацій  [</a:t>
            </a:r>
            <a:r>
              <a:rPr lang="pl-PL" dirty="0" smtClean="0"/>
              <a:t>sb] </a:t>
            </a:r>
            <a:r>
              <a:rPr lang="uk-UA" dirty="0"/>
              <a:t>і </a:t>
            </a:r>
            <a:r>
              <a:rPr lang="uk-UA" dirty="0" err="1"/>
              <a:t>т.п</a:t>
            </a:r>
            <a:r>
              <a:rPr lang="uk-UA" dirty="0" smtClean="0"/>
              <a:t>.</a:t>
            </a:r>
          </a:p>
          <a:p>
            <a:r>
              <a:rPr lang="uk-UA" dirty="0" smtClean="0"/>
              <a:t> </a:t>
            </a:r>
            <a:r>
              <a:rPr lang="uk-UA" dirty="0"/>
              <a:t>Так, якщо необхідні всі статті під авторством </a:t>
            </a:r>
            <a:r>
              <a:rPr lang="pl-PL" dirty="0"/>
              <a:t>David S.E., </a:t>
            </a:r>
            <a:r>
              <a:rPr lang="uk-UA" dirty="0"/>
              <a:t>запит буде виглядати</a:t>
            </a:r>
          </a:p>
          <a:p>
            <a:r>
              <a:rPr lang="uk-UA" dirty="0"/>
              <a:t> </a:t>
            </a:r>
            <a:r>
              <a:rPr lang="pl-PL" dirty="0"/>
              <a:t>David SE [au].</a:t>
            </a:r>
            <a:endParaRPr lang="uk-UA" dirty="0"/>
          </a:p>
        </p:txBody>
      </p:sp>
      <p:pic>
        <p:nvPicPr>
          <p:cNvPr id="7" name="Рисунок 6"/>
          <p:cNvPicPr>
            <a:picLocks noChangeAspect="1"/>
          </p:cNvPicPr>
          <p:nvPr/>
        </p:nvPicPr>
        <p:blipFill>
          <a:blip r:embed="rId2"/>
          <a:stretch>
            <a:fillRect/>
          </a:stretch>
        </p:blipFill>
        <p:spPr>
          <a:xfrm>
            <a:off x="528256" y="701632"/>
            <a:ext cx="713294" cy="1219306"/>
          </a:xfrm>
          <a:prstGeom prst="rect">
            <a:avLst/>
          </a:prstGeom>
        </p:spPr>
      </p:pic>
    </p:spTree>
    <p:extLst>
      <p:ext uri="{BB962C8B-B14F-4D97-AF65-F5344CB8AC3E}">
        <p14:creationId xmlns:p14="http://schemas.microsoft.com/office/powerpoint/2010/main" val="1365435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15244" y="251018"/>
            <a:ext cx="11573197" cy="724247"/>
          </a:xfrm>
        </p:spPr>
        <p:txBody>
          <a:bodyPr/>
          <a:lstStyle/>
          <a:p>
            <a:r>
              <a:rPr lang="en-US" sz="2800" b="1" dirty="0">
                <a:solidFill>
                  <a:schemeClr val="accent4">
                    <a:lumMod val="75000"/>
                  </a:schemeClr>
                </a:solidFill>
                <a:cs typeface="Arial"/>
              </a:rPr>
              <a:t>Cochrane Database of Systematic Reviews</a:t>
            </a:r>
          </a:p>
          <a:p>
            <a:r>
              <a:rPr lang="en-US" sz="2800" b="1" dirty="0">
                <a:solidFill>
                  <a:schemeClr val="accent4">
                    <a:lumMod val="75000"/>
                  </a:schemeClr>
                </a:solidFill>
                <a:cs typeface="Arial"/>
              </a:rPr>
              <a:t>http://www.cochranelibrary.com/</a:t>
            </a:r>
            <a:endParaRPr lang="uk-UA" sz="2800" b="1" dirty="0">
              <a:solidFill>
                <a:schemeClr val="accent4">
                  <a:lumMod val="75000"/>
                </a:schemeClr>
              </a:solidFill>
            </a:endParaRPr>
          </a:p>
        </p:txBody>
      </p:sp>
      <p:pic>
        <p:nvPicPr>
          <p:cNvPr id="7" name="Рисунок 6"/>
          <p:cNvPicPr>
            <a:picLocks noChangeAspect="1"/>
          </p:cNvPicPr>
          <p:nvPr/>
        </p:nvPicPr>
        <p:blipFill>
          <a:blip r:embed="rId2"/>
          <a:stretch>
            <a:fillRect/>
          </a:stretch>
        </p:blipFill>
        <p:spPr>
          <a:xfrm>
            <a:off x="528256" y="701632"/>
            <a:ext cx="713294" cy="1219306"/>
          </a:xfrm>
          <a:prstGeom prst="rect">
            <a:avLst/>
          </a:prstGeom>
        </p:spPr>
      </p:pic>
      <p:grpSp>
        <p:nvGrpSpPr>
          <p:cNvPr id="8" name="object 4"/>
          <p:cNvGrpSpPr/>
          <p:nvPr/>
        </p:nvGrpSpPr>
        <p:grpSpPr>
          <a:xfrm>
            <a:off x="1725825" y="1144189"/>
            <a:ext cx="9852025" cy="5833110"/>
            <a:chOff x="1766316" y="970788"/>
            <a:chExt cx="9852025" cy="5833110"/>
          </a:xfrm>
        </p:grpSpPr>
        <p:pic>
          <p:nvPicPr>
            <p:cNvPr id="9" name="object 5"/>
            <p:cNvPicPr/>
            <p:nvPr/>
          </p:nvPicPr>
          <p:blipFill>
            <a:blip r:embed="rId3" cstate="print"/>
            <a:stretch>
              <a:fillRect/>
            </a:stretch>
          </p:blipFill>
          <p:spPr>
            <a:xfrm>
              <a:off x="1766316" y="970788"/>
              <a:ext cx="8712708" cy="5524500"/>
            </a:xfrm>
            <a:prstGeom prst="rect">
              <a:avLst/>
            </a:prstGeom>
          </p:spPr>
        </p:pic>
        <p:pic>
          <p:nvPicPr>
            <p:cNvPr id="10" name="object 6"/>
            <p:cNvPicPr/>
            <p:nvPr/>
          </p:nvPicPr>
          <p:blipFill>
            <a:blip r:embed="rId4" cstate="print"/>
            <a:stretch>
              <a:fillRect/>
            </a:stretch>
          </p:blipFill>
          <p:spPr>
            <a:xfrm>
              <a:off x="11178539" y="6402327"/>
              <a:ext cx="439686" cy="401561"/>
            </a:xfrm>
            <a:prstGeom prst="rect">
              <a:avLst/>
            </a:prstGeom>
          </p:spPr>
        </p:pic>
      </p:grpSp>
    </p:spTree>
    <p:extLst>
      <p:ext uri="{BB962C8B-B14F-4D97-AF65-F5344CB8AC3E}">
        <p14:creationId xmlns:p14="http://schemas.microsoft.com/office/powerpoint/2010/main" val="1586817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15244" y="251018"/>
            <a:ext cx="11573197" cy="724247"/>
          </a:xfrm>
        </p:spPr>
        <p:txBody>
          <a:bodyPr/>
          <a:lstStyle/>
          <a:p>
            <a:r>
              <a:rPr lang="en-US" sz="2800" b="1" dirty="0">
                <a:solidFill>
                  <a:schemeClr val="accent4">
                    <a:lumMod val="75000"/>
                  </a:schemeClr>
                </a:solidFill>
                <a:cs typeface="Arial"/>
              </a:rPr>
              <a:t>Cochrane Database of Systematic Reviews</a:t>
            </a:r>
          </a:p>
          <a:p>
            <a:r>
              <a:rPr lang="en-US" sz="2800" b="1" dirty="0">
                <a:solidFill>
                  <a:schemeClr val="accent4">
                    <a:lumMod val="75000"/>
                  </a:schemeClr>
                </a:solidFill>
                <a:cs typeface="Arial"/>
              </a:rPr>
              <a:t>http://onlinelibrary.wiley.com/cochranelibrary/search/</a:t>
            </a:r>
            <a:endParaRPr lang="uk-UA" sz="2800" b="1" dirty="0">
              <a:solidFill>
                <a:schemeClr val="accent4">
                  <a:lumMod val="75000"/>
                </a:schemeClr>
              </a:solidFill>
            </a:endParaRPr>
          </a:p>
        </p:txBody>
      </p:sp>
      <p:pic>
        <p:nvPicPr>
          <p:cNvPr id="7" name="Рисунок 6"/>
          <p:cNvPicPr>
            <a:picLocks noChangeAspect="1"/>
          </p:cNvPicPr>
          <p:nvPr/>
        </p:nvPicPr>
        <p:blipFill>
          <a:blip r:embed="rId2"/>
          <a:stretch>
            <a:fillRect/>
          </a:stretch>
        </p:blipFill>
        <p:spPr>
          <a:xfrm>
            <a:off x="528256" y="701632"/>
            <a:ext cx="713294" cy="1219306"/>
          </a:xfrm>
          <a:prstGeom prst="rect">
            <a:avLst/>
          </a:prstGeom>
        </p:spPr>
      </p:pic>
      <p:grpSp>
        <p:nvGrpSpPr>
          <p:cNvPr id="11" name="object 2"/>
          <p:cNvGrpSpPr/>
          <p:nvPr/>
        </p:nvGrpSpPr>
        <p:grpSpPr>
          <a:xfrm>
            <a:off x="315244" y="975265"/>
            <a:ext cx="11220680" cy="5550310"/>
            <a:chOff x="0" y="0"/>
            <a:chExt cx="12192000" cy="6858000"/>
          </a:xfrm>
        </p:grpSpPr>
        <p:pic>
          <p:nvPicPr>
            <p:cNvPr id="12" name="object 3"/>
            <p:cNvPicPr/>
            <p:nvPr/>
          </p:nvPicPr>
          <p:blipFill>
            <a:blip r:embed="rId3" cstate="print"/>
            <a:stretch>
              <a:fillRect/>
            </a:stretch>
          </p:blipFill>
          <p:spPr>
            <a:xfrm>
              <a:off x="2834639" y="198120"/>
              <a:ext cx="6624065" cy="677417"/>
            </a:xfrm>
            <a:prstGeom prst="rect">
              <a:avLst/>
            </a:prstGeom>
          </p:spPr>
        </p:pic>
        <p:pic>
          <p:nvPicPr>
            <p:cNvPr id="13" name="object 4"/>
            <p:cNvPicPr/>
            <p:nvPr/>
          </p:nvPicPr>
          <p:blipFill>
            <a:blip r:embed="rId4" cstate="print"/>
            <a:stretch>
              <a:fillRect/>
            </a:stretch>
          </p:blipFill>
          <p:spPr>
            <a:xfrm>
              <a:off x="1725167" y="1194816"/>
              <a:ext cx="8822436" cy="5340096"/>
            </a:xfrm>
            <a:prstGeom prst="rect">
              <a:avLst/>
            </a:prstGeom>
          </p:spPr>
        </p:pic>
      </p:grpSp>
    </p:spTree>
    <p:extLst>
      <p:ext uri="{BB962C8B-B14F-4D97-AF65-F5344CB8AC3E}">
        <p14:creationId xmlns:p14="http://schemas.microsoft.com/office/powerpoint/2010/main" val="3978664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323529" y="91979"/>
            <a:ext cx="1047591" cy="1219306"/>
          </a:xfrm>
          <a:prstGeom prst="rect">
            <a:avLst/>
          </a:prstGeom>
        </p:spPr>
      </p:pic>
      <p:sp>
        <p:nvSpPr>
          <p:cNvPr id="3" name="Текст 2"/>
          <p:cNvSpPr>
            <a:spLocks noGrp="1"/>
          </p:cNvSpPr>
          <p:nvPr>
            <p:ph type="body" sz="quarter" idx="10"/>
          </p:nvPr>
        </p:nvSpPr>
        <p:spPr/>
        <p:txBody>
          <a:bodyPr/>
          <a:lstStyle/>
          <a:p>
            <a:r>
              <a:rPr lang="en-US" dirty="0" smtClean="0">
                <a:solidFill>
                  <a:schemeClr val="accent4">
                    <a:lumMod val="75000"/>
                  </a:schemeClr>
                </a:solidFill>
              </a:rPr>
              <a:t>MEDLINE</a:t>
            </a:r>
            <a:endParaRPr lang="uk-UA" dirty="0">
              <a:solidFill>
                <a:schemeClr val="accent4">
                  <a:lumMod val="75000"/>
                </a:schemeClr>
              </a:solidFill>
            </a:endParaRPr>
          </a:p>
        </p:txBody>
      </p:sp>
      <p:sp>
        <p:nvSpPr>
          <p:cNvPr id="5" name="Прямоугольник 4"/>
          <p:cNvSpPr/>
          <p:nvPr/>
        </p:nvSpPr>
        <p:spPr>
          <a:xfrm>
            <a:off x="1042219" y="1397675"/>
            <a:ext cx="10432025" cy="923330"/>
          </a:xfrm>
          <a:prstGeom prst="rect">
            <a:avLst/>
          </a:prstGeom>
        </p:spPr>
        <p:txBody>
          <a:bodyPr wrap="square">
            <a:spAutoFit/>
          </a:bodyPr>
          <a:lstStyle/>
          <a:p>
            <a:r>
              <a:rPr lang="uk-UA" dirty="0">
                <a:solidFill>
                  <a:schemeClr val="accent4">
                    <a:lumMod val="75000"/>
                  </a:schemeClr>
                </a:solidFill>
              </a:rPr>
              <a:t>Бібліографічна база даних статей і їх реферати, </a:t>
            </a:r>
            <a:r>
              <a:rPr lang="uk-UA" dirty="0" smtClean="0">
                <a:solidFill>
                  <a:schemeClr val="accent4">
                    <a:lumMod val="75000"/>
                  </a:schemeClr>
                </a:solidFill>
              </a:rPr>
              <a:t>яка</a:t>
            </a:r>
            <a:r>
              <a:rPr lang="en-US" dirty="0" smtClean="0">
                <a:solidFill>
                  <a:schemeClr val="accent4">
                    <a:lumMod val="75000"/>
                  </a:schemeClr>
                </a:solidFill>
              </a:rPr>
              <a:t>  </a:t>
            </a:r>
            <a:r>
              <a:rPr lang="uk-UA" dirty="0" smtClean="0">
                <a:solidFill>
                  <a:schemeClr val="accent4">
                    <a:lumMod val="75000"/>
                  </a:schemeClr>
                </a:solidFill>
              </a:rPr>
              <a:t>підтримується </a:t>
            </a:r>
            <a:r>
              <a:rPr lang="uk-UA" dirty="0">
                <a:solidFill>
                  <a:schemeClr val="accent4">
                    <a:lumMod val="75000"/>
                  </a:schemeClr>
                </a:solidFill>
              </a:rPr>
              <a:t>Національною медичною бібліотекою </a:t>
            </a:r>
            <a:r>
              <a:rPr lang="uk-UA" dirty="0" smtClean="0">
                <a:solidFill>
                  <a:schemeClr val="accent4">
                    <a:lumMod val="75000"/>
                  </a:schemeClr>
                </a:solidFill>
              </a:rPr>
              <a:t>США.</a:t>
            </a:r>
            <a:r>
              <a:rPr lang="en-US" dirty="0" smtClean="0">
                <a:solidFill>
                  <a:schemeClr val="accent4">
                    <a:lumMod val="75000"/>
                  </a:schemeClr>
                </a:solidFill>
              </a:rPr>
              <a:t> </a:t>
            </a:r>
            <a:r>
              <a:rPr lang="uk-UA" dirty="0" smtClean="0">
                <a:solidFill>
                  <a:schemeClr val="accent4">
                    <a:lumMod val="75000"/>
                  </a:schemeClr>
                </a:solidFill>
              </a:rPr>
              <a:t>Дозволяє </a:t>
            </a:r>
            <a:r>
              <a:rPr lang="uk-UA" dirty="0">
                <a:solidFill>
                  <a:schemeClr val="accent4">
                    <a:lumMod val="75000"/>
                  </a:schemeClr>
                </a:solidFill>
              </a:rPr>
              <a:t>найбільш ефективно вирішувати </a:t>
            </a:r>
            <a:r>
              <a:rPr lang="uk-UA" dirty="0" smtClean="0">
                <a:solidFill>
                  <a:schemeClr val="accent4">
                    <a:lumMod val="75000"/>
                  </a:schemeClr>
                </a:solidFill>
              </a:rPr>
              <a:t>чітко</a:t>
            </a:r>
            <a:r>
              <a:rPr lang="en-US" dirty="0" smtClean="0">
                <a:solidFill>
                  <a:schemeClr val="accent4">
                    <a:lumMod val="75000"/>
                  </a:schemeClr>
                </a:solidFill>
              </a:rPr>
              <a:t> </a:t>
            </a:r>
            <a:r>
              <a:rPr lang="uk-UA" dirty="0" smtClean="0">
                <a:solidFill>
                  <a:schemeClr val="accent4">
                    <a:lumMod val="75000"/>
                  </a:schemeClr>
                </a:solidFill>
              </a:rPr>
              <a:t>сформульовані </a:t>
            </a:r>
            <a:r>
              <a:rPr lang="uk-UA" dirty="0">
                <a:solidFill>
                  <a:schemeClr val="accent4">
                    <a:lumMod val="75000"/>
                  </a:schemeClr>
                </a:solidFill>
              </a:rPr>
              <a:t>клінічні питання</a:t>
            </a:r>
            <a:r>
              <a:rPr lang="uk-UA" dirty="0" smtClean="0">
                <a:solidFill>
                  <a:schemeClr val="accent4">
                    <a:lumMod val="75000"/>
                  </a:schemeClr>
                </a:solidFill>
              </a:rPr>
              <a:t>.</a:t>
            </a:r>
            <a:endParaRPr lang="uk-UA" dirty="0"/>
          </a:p>
        </p:txBody>
      </p:sp>
      <p:graphicFrame>
        <p:nvGraphicFramePr>
          <p:cNvPr id="17" name="Схема 16"/>
          <p:cNvGraphicFramePr/>
          <p:nvPr>
            <p:extLst>
              <p:ext uri="{D42A27DB-BD31-4B8C-83A1-F6EECF244321}">
                <p14:modId xmlns:p14="http://schemas.microsoft.com/office/powerpoint/2010/main" val="337849904"/>
              </p:ext>
            </p:extLst>
          </p:nvPr>
        </p:nvGraphicFramePr>
        <p:xfrm>
          <a:off x="5594554" y="2654924"/>
          <a:ext cx="5879690" cy="2357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Схема 15"/>
          <p:cNvGraphicFramePr/>
          <p:nvPr>
            <p:extLst>
              <p:ext uri="{D42A27DB-BD31-4B8C-83A1-F6EECF244321}">
                <p14:modId xmlns:p14="http://schemas.microsoft.com/office/powerpoint/2010/main" val="33967154"/>
              </p:ext>
            </p:extLst>
          </p:nvPr>
        </p:nvGraphicFramePr>
        <p:xfrm>
          <a:off x="953729" y="2598004"/>
          <a:ext cx="4198374" cy="23574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741673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323529" y="91979"/>
            <a:ext cx="1047591" cy="1219306"/>
          </a:xfrm>
          <a:prstGeom prst="rect">
            <a:avLst/>
          </a:prstGeom>
        </p:spPr>
      </p:pic>
      <p:sp>
        <p:nvSpPr>
          <p:cNvPr id="3" name="Текст 2"/>
          <p:cNvSpPr>
            <a:spLocks noGrp="1"/>
          </p:cNvSpPr>
          <p:nvPr>
            <p:ph type="body" sz="quarter" idx="10"/>
          </p:nvPr>
        </p:nvSpPr>
        <p:spPr/>
        <p:txBody>
          <a:bodyPr/>
          <a:lstStyle/>
          <a:p>
            <a:r>
              <a:rPr lang="en-US" dirty="0" smtClean="0">
                <a:solidFill>
                  <a:schemeClr val="accent4">
                    <a:lumMod val="75000"/>
                  </a:schemeClr>
                </a:solidFill>
              </a:rPr>
              <a:t>MEDLINE</a:t>
            </a:r>
            <a:endParaRPr lang="uk-UA" dirty="0">
              <a:solidFill>
                <a:schemeClr val="accent4">
                  <a:lumMod val="75000"/>
                </a:schemeClr>
              </a:solidFill>
            </a:endParaRPr>
          </a:p>
        </p:txBody>
      </p:sp>
      <p:graphicFrame>
        <p:nvGraphicFramePr>
          <p:cNvPr id="4" name="Схема 3"/>
          <p:cNvGraphicFramePr/>
          <p:nvPr>
            <p:extLst>
              <p:ext uri="{D42A27DB-BD31-4B8C-83A1-F6EECF244321}">
                <p14:modId xmlns:p14="http://schemas.microsoft.com/office/powerpoint/2010/main" val="2864394109"/>
              </p:ext>
            </p:extLst>
          </p:nvPr>
        </p:nvGraphicFramePr>
        <p:xfrm>
          <a:off x="1093130" y="1444073"/>
          <a:ext cx="10489270" cy="5212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9411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323529" y="91979"/>
            <a:ext cx="1047591" cy="1219306"/>
          </a:xfrm>
          <a:prstGeom prst="rect">
            <a:avLst/>
          </a:prstGeom>
        </p:spPr>
      </p:pic>
      <p:sp>
        <p:nvSpPr>
          <p:cNvPr id="3" name="Текст 2"/>
          <p:cNvSpPr>
            <a:spLocks noGrp="1"/>
          </p:cNvSpPr>
          <p:nvPr>
            <p:ph type="body" sz="quarter" idx="10"/>
          </p:nvPr>
        </p:nvSpPr>
        <p:spPr/>
        <p:txBody>
          <a:bodyPr/>
          <a:lstStyle/>
          <a:p>
            <a:r>
              <a:rPr lang="en-US" dirty="0">
                <a:solidFill>
                  <a:schemeClr val="accent4">
                    <a:lumMod val="75000"/>
                  </a:schemeClr>
                </a:solidFill>
              </a:rPr>
              <a:t>PubMed</a:t>
            </a:r>
            <a:endParaRPr lang="uk-UA" dirty="0">
              <a:solidFill>
                <a:schemeClr val="accent4">
                  <a:lumMod val="75000"/>
                </a:schemeClr>
              </a:solidFill>
            </a:endParaRPr>
          </a:p>
        </p:txBody>
      </p:sp>
      <p:grpSp>
        <p:nvGrpSpPr>
          <p:cNvPr id="5" name="object 5"/>
          <p:cNvGrpSpPr/>
          <p:nvPr/>
        </p:nvGrpSpPr>
        <p:grpSpPr>
          <a:xfrm>
            <a:off x="1725167" y="1210055"/>
            <a:ext cx="9893300" cy="5594350"/>
            <a:chOff x="1725167" y="1210055"/>
            <a:chExt cx="9893300" cy="5594350"/>
          </a:xfrm>
        </p:grpSpPr>
        <p:pic>
          <p:nvPicPr>
            <p:cNvPr id="6" name="object 6"/>
            <p:cNvPicPr/>
            <p:nvPr/>
          </p:nvPicPr>
          <p:blipFill>
            <a:blip r:embed="rId3" cstate="print"/>
            <a:stretch>
              <a:fillRect/>
            </a:stretch>
          </p:blipFill>
          <p:spPr>
            <a:xfrm>
              <a:off x="1725167" y="1210055"/>
              <a:ext cx="8875776" cy="5338572"/>
            </a:xfrm>
            <a:prstGeom prst="rect">
              <a:avLst/>
            </a:prstGeom>
          </p:spPr>
        </p:pic>
        <p:pic>
          <p:nvPicPr>
            <p:cNvPr id="8" name="object 7"/>
            <p:cNvPicPr/>
            <p:nvPr/>
          </p:nvPicPr>
          <p:blipFill>
            <a:blip r:embed="rId4" cstate="print"/>
            <a:stretch>
              <a:fillRect/>
            </a:stretch>
          </p:blipFill>
          <p:spPr>
            <a:xfrm>
              <a:off x="11178539" y="6402327"/>
              <a:ext cx="439686" cy="401561"/>
            </a:xfrm>
            <a:prstGeom prst="rect">
              <a:avLst/>
            </a:prstGeom>
          </p:spPr>
        </p:pic>
      </p:grpSp>
    </p:spTree>
    <p:extLst>
      <p:ext uri="{BB962C8B-B14F-4D97-AF65-F5344CB8AC3E}">
        <p14:creationId xmlns:p14="http://schemas.microsoft.com/office/powerpoint/2010/main" val="3281179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323529" y="91979"/>
            <a:ext cx="1047591" cy="1219306"/>
          </a:xfrm>
          <a:prstGeom prst="rect">
            <a:avLst/>
          </a:prstGeom>
        </p:spPr>
      </p:pic>
      <p:sp>
        <p:nvSpPr>
          <p:cNvPr id="3" name="Текст 2"/>
          <p:cNvSpPr>
            <a:spLocks noGrp="1"/>
          </p:cNvSpPr>
          <p:nvPr>
            <p:ph type="body" sz="quarter" idx="10"/>
          </p:nvPr>
        </p:nvSpPr>
        <p:spPr/>
        <p:txBody>
          <a:bodyPr/>
          <a:lstStyle/>
          <a:p>
            <a:r>
              <a:rPr lang="en-US" dirty="0">
                <a:solidFill>
                  <a:schemeClr val="accent4">
                    <a:lumMod val="75000"/>
                  </a:schemeClr>
                </a:solidFill>
              </a:rPr>
              <a:t>PubMed</a:t>
            </a:r>
            <a:endParaRPr lang="uk-UA" dirty="0">
              <a:solidFill>
                <a:schemeClr val="accent4">
                  <a:lumMod val="75000"/>
                </a:schemeClr>
              </a:solidFill>
            </a:endParaRPr>
          </a:p>
        </p:txBody>
      </p:sp>
      <p:pic>
        <p:nvPicPr>
          <p:cNvPr id="9" name="object 4"/>
          <p:cNvPicPr/>
          <p:nvPr/>
        </p:nvPicPr>
        <p:blipFill>
          <a:blip r:embed="rId3" cstate="print"/>
          <a:stretch>
            <a:fillRect/>
          </a:stretch>
        </p:blipFill>
        <p:spPr>
          <a:xfrm>
            <a:off x="1805939" y="1048511"/>
            <a:ext cx="8741664" cy="5448300"/>
          </a:xfrm>
          <a:prstGeom prst="rect">
            <a:avLst/>
          </a:prstGeom>
        </p:spPr>
      </p:pic>
    </p:spTree>
    <p:extLst>
      <p:ext uri="{BB962C8B-B14F-4D97-AF65-F5344CB8AC3E}">
        <p14:creationId xmlns:p14="http://schemas.microsoft.com/office/powerpoint/2010/main" val="3174087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323529" y="91979"/>
            <a:ext cx="1047591" cy="1219306"/>
          </a:xfrm>
          <a:prstGeom prst="rect">
            <a:avLst/>
          </a:prstGeom>
        </p:spPr>
      </p:pic>
      <p:sp>
        <p:nvSpPr>
          <p:cNvPr id="3" name="Текст 2"/>
          <p:cNvSpPr>
            <a:spLocks noGrp="1"/>
          </p:cNvSpPr>
          <p:nvPr>
            <p:ph type="body" sz="quarter" idx="10"/>
          </p:nvPr>
        </p:nvSpPr>
        <p:spPr/>
        <p:txBody>
          <a:bodyPr/>
          <a:lstStyle/>
          <a:p>
            <a:r>
              <a:rPr lang="en-US" dirty="0">
                <a:solidFill>
                  <a:schemeClr val="accent4">
                    <a:lumMod val="75000"/>
                  </a:schemeClr>
                </a:solidFill>
              </a:rPr>
              <a:t>PubMed</a:t>
            </a:r>
            <a:endParaRPr lang="uk-UA" dirty="0">
              <a:solidFill>
                <a:schemeClr val="accent4">
                  <a:lumMod val="75000"/>
                </a:schemeClr>
              </a:solidFill>
            </a:endParaRPr>
          </a:p>
        </p:txBody>
      </p:sp>
      <p:grpSp>
        <p:nvGrpSpPr>
          <p:cNvPr id="5" name="object 4"/>
          <p:cNvGrpSpPr/>
          <p:nvPr/>
        </p:nvGrpSpPr>
        <p:grpSpPr>
          <a:xfrm>
            <a:off x="1833372" y="1114044"/>
            <a:ext cx="9785350" cy="5690235"/>
            <a:chOff x="1833372" y="1114044"/>
            <a:chExt cx="9785350" cy="5690235"/>
          </a:xfrm>
        </p:grpSpPr>
        <p:pic>
          <p:nvPicPr>
            <p:cNvPr id="6" name="object 5"/>
            <p:cNvPicPr/>
            <p:nvPr/>
          </p:nvPicPr>
          <p:blipFill>
            <a:blip r:embed="rId3" cstate="print"/>
            <a:stretch>
              <a:fillRect/>
            </a:stretch>
          </p:blipFill>
          <p:spPr>
            <a:xfrm>
              <a:off x="1833372" y="1114044"/>
              <a:ext cx="8633460" cy="5462016"/>
            </a:xfrm>
            <a:prstGeom prst="rect">
              <a:avLst/>
            </a:prstGeom>
          </p:spPr>
        </p:pic>
        <p:pic>
          <p:nvPicPr>
            <p:cNvPr id="8" name="object 6"/>
            <p:cNvPicPr/>
            <p:nvPr/>
          </p:nvPicPr>
          <p:blipFill>
            <a:blip r:embed="rId4" cstate="print"/>
            <a:stretch>
              <a:fillRect/>
            </a:stretch>
          </p:blipFill>
          <p:spPr>
            <a:xfrm>
              <a:off x="11178540" y="6402327"/>
              <a:ext cx="439686" cy="401561"/>
            </a:xfrm>
            <a:prstGeom prst="rect">
              <a:avLst/>
            </a:prstGeom>
          </p:spPr>
        </p:pic>
      </p:grpSp>
    </p:spTree>
    <p:extLst>
      <p:ext uri="{BB962C8B-B14F-4D97-AF65-F5344CB8AC3E}">
        <p14:creationId xmlns:p14="http://schemas.microsoft.com/office/powerpoint/2010/main" val="2151281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18803" y="93701"/>
            <a:ext cx="11573197" cy="724247"/>
          </a:xfrm>
        </p:spPr>
        <p:txBody>
          <a:bodyPr/>
          <a:lstStyle/>
          <a:p>
            <a:endParaRPr lang="pl-PL" sz="2800" dirty="0" smtClean="0">
              <a:solidFill>
                <a:schemeClr val="accent4">
                  <a:lumMod val="75000"/>
                </a:schemeClr>
              </a:solidFill>
            </a:endParaRPr>
          </a:p>
          <a:p>
            <a:r>
              <a:rPr lang="uk-UA" sz="3200" dirty="0">
                <a:solidFill>
                  <a:schemeClr val="accent4">
                    <a:lumMod val="75000"/>
                  </a:schemeClr>
                </a:solidFill>
              </a:rPr>
              <a:t>База даних </a:t>
            </a:r>
            <a:r>
              <a:rPr lang="pl-PL" sz="3200" dirty="0">
                <a:solidFill>
                  <a:schemeClr val="accent4">
                    <a:lumMod val="75000"/>
                  </a:schemeClr>
                </a:solidFill>
              </a:rPr>
              <a:t>TRIPhttp://www. tripdatabase. com/</a:t>
            </a:r>
            <a:endParaRPr lang="uk-UA" sz="3200" dirty="0">
              <a:solidFill>
                <a:schemeClr val="accent4">
                  <a:lumMod val="75000"/>
                </a:schemeClr>
              </a:solidFill>
            </a:endParaRPr>
          </a:p>
        </p:txBody>
      </p:sp>
      <p:graphicFrame>
        <p:nvGraphicFramePr>
          <p:cNvPr id="6" name="Схема 5"/>
          <p:cNvGraphicFramePr/>
          <p:nvPr>
            <p:extLst>
              <p:ext uri="{D42A27DB-BD31-4B8C-83A1-F6EECF244321}">
                <p14:modId xmlns:p14="http://schemas.microsoft.com/office/powerpoint/2010/main" val="3028924248"/>
              </p:ext>
            </p:extLst>
          </p:nvPr>
        </p:nvGraphicFramePr>
        <p:xfrm>
          <a:off x="1042220" y="1622519"/>
          <a:ext cx="10392697" cy="983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4051890259"/>
              </p:ext>
            </p:extLst>
          </p:nvPr>
        </p:nvGraphicFramePr>
        <p:xfrm>
          <a:off x="1042220" y="2836540"/>
          <a:ext cx="10481186" cy="32594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38981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18803" y="93701"/>
            <a:ext cx="11573197" cy="724247"/>
          </a:xfrm>
        </p:spPr>
        <p:txBody>
          <a:bodyPr/>
          <a:lstStyle/>
          <a:p>
            <a:endParaRPr lang="pl-PL" sz="2800" dirty="0" smtClean="0">
              <a:solidFill>
                <a:schemeClr val="accent4">
                  <a:lumMod val="75000"/>
                </a:schemeClr>
              </a:solidFill>
            </a:endParaRPr>
          </a:p>
          <a:p>
            <a:r>
              <a:rPr lang="uk-UA" sz="3200" dirty="0">
                <a:solidFill>
                  <a:schemeClr val="accent4">
                    <a:lumMod val="75000"/>
                  </a:schemeClr>
                </a:solidFill>
              </a:rPr>
              <a:t>База даних </a:t>
            </a:r>
            <a:r>
              <a:rPr lang="pl-PL" sz="3200" dirty="0">
                <a:solidFill>
                  <a:schemeClr val="accent4">
                    <a:lumMod val="75000"/>
                  </a:schemeClr>
                </a:solidFill>
              </a:rPr>
              <a:t>TRIPhttp://www. tripdatabase. com/</a:t>
            </a:r>
            <a:endParaRPr lang="uk-UA" sz="3200" dirty="0">
              <a:solidFill>
                <a:schemeClr val="accent4">
                  <a:lumMod val="75000"/>
                </a:schemeClr>
              </a:solidFill>
            </a:endParaRPr>
          </a:p>
        </p:txBody>
      </p:sp>
      <p:grpSp>
        <p:nvGrpSpPr>
          <p:cNvPr id="4" name="object 3"/>
          <p:cNvGrpSpPr/>
          <p:nvPr/>
        </p:nvGrpSpPr>
        <p:grpSpPr>
          <a:xfrm>
            <a:off x="1081549" y="1295646"/>
            <a:ext cx="9799627" cy="4997000"/>
            <a:chOff x="914400" y="1226819"/>
            <a:chExt cx="10704195" cy="5577205"/>
          </a:xfrm>
        </p:grpSpPr>
        <p:pic>
          <p:nvPicPr>
            <p:cNvPr id="6" name="object 4"/>
            <p:cNvPicPr/>
            <p:nvPr/>
          </p:nvPicPr>
          <p:blipFill>
            <a:blip r:embed="rId2" cstate="print"/>
            <a:stretch>
              <a:fillRect/>
            </a:stretch>
          </p:blipFill>
          <p:spPr>
            <a:xfrm>
              <a:off x="914400" y="1226819"/>
              <a:ext cx="10623804" cy="5047488"/>
            </a:xfrm>
            <a:prstGeom prst="rect">
              <a:avLst/>
            </a:prstGeom>
          </p:spPr>
        </p:pic>
        <p:pic>
          <p:nvPicPr>
            <p:cNvPr id="7" name="object 5"/>
            <p:cNvPicPr/>
            <p:nvPr/>
          </p:nvPicPr>
          <p:blipFill>
            <a:blip r:embed="rId3" cstate="print"/>
            <a:stretch>
              <a:fillRect/>
            </a:stretch>
          </p:blipFill>
          <p:spPr>
            <a:xfrm>
              <a:off x="11178540" y="6402327"/>
              <a:ext cx="439686" cy="401561"/>
            </a:xfrm>
            <a:prstGeom prst="rect">
              <a:avLst/>
            </a:prstGeom>
          </p:spPr>
        </p:pic>
      </p:grpSp>
    </p:spTree>
    <p:extLst>
      <p:ext uri="{BB962C8B-B14F-4D97-AF65-F5344CB8AC3E}">
        <p14:creationId xmlns:p14="http://schemas.microsoft.com/office/powerpoint/2010/main" val="2135794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18803" y="93701"/>
            <a:ext cx="11573197" cy="724247"/>
          </a:xfrm>
        </p:spPr>
        <p:txBody>
          <a:bodyPr/>
          <a:lstStyle/>
          <a:p>
            <a:endParaRPr lang="pl-PL" sz="2800" dirty="0" smtClean="0">
              <a:solidFill>
                <a:schemeClr val="accent4">
                  <a:lumMod val="75000"/>
                </a:schemeClr>
              </a:solidFill>
            </a:endParaRPr>
          </a:p>
          <a:p>
            <a:r>
              <a:rPr lang="uk-UA" sz="3200" dirty="0">
                <a:solidFill>
                  <a:schemeClr val="accent4">
                    <a:lumMod val="75000"/>
                  </a:schemeClr>
                </a:solidFill>
              </a:rPr>
              <a:t>База даних </a:t>
            </a:r>
            <a:r>
              <a:rPr lang="pl-PL" sz="3200" dirty="0">
                <a:solidFill>
                  <a:schemeClr val="accent4">
                    <a:lumMod val="75000"/>
                  </a:schemeClr>
                </a:solidFill>
              </a:rPr>
              <a:t>TRIPhttp://www. tripdatabase. com/</a:t>
            </a:r>
            <a:endParaRPr lang="uk-UA" sz="3200" dirty="0">
              <a:solidFill>
                <a:schemeClr val="accent4">
                  <a:lumMod val="75000"/>
                </a:schemeClr>
              </a:solidFill>
            </a:endParaRPr>
          </a:p>
        </p:txBody>
      </p:sp>
      <p:grpSp>
        <p:nvGrpSpPr>
          <p:cNvPr id="8" name="object 4"/>
          <p:cNvGrpSpPr/>
          <p:nvPr/>
        </p:nvGrpSpPr>
        <p:grpSpPr>
          <a:xfrm>
            <a:off x="747251" y="1238274"/>
            <a:ext cx="10497972" cy="5054371"/>
            <a:chOff x="794004" y="1139952"/>
            <a:chExt cx="10824845" cy="5664200"/>
          </a:xfrm>
        </p:grpSpPr>
        <p:sp>
          <p:nvSpPr>
            <p:cNvPr id="9" name="object 5"/>
            <p:cNvSpPr/>
            <p:nvPr/>
          </p:nvSpPr>
          <p:spPr>
            <a:xfrm>
              <a:off x="1981962" y="2391918"/>
              <a:ext cx="2382520" cy="1430020"/>
            </a:xfrm>
            <a:custGeom>
              <a:avLst/>
              <a:gdLst/>
              <a:ahLst/>
              <a:cxnLst/>
              <a:rect l="l" t="t" r="r" b="b"/>
              <a:pathLst>
                <a:path w="2382520" h="1430020">
                  <a:moveTo>
                    <a:pt x="2382012" y="0"/>
                  </a:moveTo>
                  <a:lnTo>
                    <a:pt x="0" y="0"/>
                  </a:lnTo>
                  <a:lnTo>
                    <a:pt x="0" y="1429511"/>
                  </a:lnTo>
                  <a:lnTo>
                    <a:pt x="2382012" y="1429511"/>
                  </a:lnTo>
                  <a:lnTo>
                    <a:pt x="2382012" y="0"/>
                  </a:lnTo>
                  <a:close/>
                </a:path>
              </a:pathLst>
            </a:custGeom>
            <a:solidFill>
              <a:srgbClr val="009999"/>
            </a:solidFill>
          </p:spPr>
          <p:txBody>
            <a:bodyPr wrap="square" lIns="0" tIns="0" rIns="0" bIns="0" rtlCol="0"/>
            <a:lstStyle/>
            <a:p>
              <a:endParaRPr/>
            </a:p>
          </p:txBody>
        </p:sp>
        <p:sp>
          <p:nvSpPr>
            <p:cNvPr id="10" name="object 6"/>
            <p:cNvSpPr/>
            <p:nvPr/>
          </p:nvSpPr>
          <p:spPr>
            <a:xfrm>
              <a:off x="1981962" y="2391918"/>
              <a:ext cx="2382520" cy="1430020"/>
            </a:xfrm>
            <a:custGeom>
              <a:avLst/>
              <a:gdLst/>
              <a:ahLst/>
              <a:cxnLst/>
              <a:rect l="l" t="t" r="r" b="b"/>
              <a:pathLst>
                <a:path w="2382520" h="1430020">
                  <a:moveTo>
                    <a:pt x="0" y="1429511"/>
                  </a:moveTo>
                  <a:lnTo>
                    <a:pt x="2382012" y="1429511"/>
                  </a:lnTo>
                  <a:lnTo>
                    <a:pt x="2382012" y="0"/>
                  </a:lnTo>
                  <a:lnTo>
                    <a:pt x="0" y="0"/>
                  </a:lnTo>
                  <a:lnTo>
                    <a:pt x="0" y="1429511"/>
                  </a:lnTo>
                  <a:close/>
                </a:path>
              </a:pathLst>
            </a:custGeom>
            <a:ln w="25400">
              <a:solidFill>
                <a:srgbClr val="FFFFFF"/>
              </a:solidFill>
            </a:ln>
          </p:spPr>
          <p:txBody>
            <a:bodyPr wrap="square" lIns="0" tIns="0" rIns="0" bIns="0" rtlCol="0"/>
            <a:lstStyle/>
            <a:p>
              <a:endParaRPr/>
            </a:p>
          </p:txBody>
        </p:sp>
        <p:sp>
          <p:nvSpPr>
            <p:cNvPr id="11" name="object 7"/>
            <p:cNvSpPr/>
            <p:nvPr/>
          </p:nvSpPr>
          <p:spPr>
            <a:xfrm>
              <a:off x="4601718" y="2391918"/>
              <a:ext cx="2380615" cy="1430020"/>
            </a:xfrm>
            <a:custGeom>
              <a:avLst/>
              <a:gdLst/>
              <a:ahLst/>
              <a:cxnLst/>
              <a:rect l="l" t="t" r="r" b="b"/>
              <a:pathLst>
                <a:path w="2380615" h="1430020">
                  <a:moveTo>
                    <a:pt x="2380488" y="0"/>
                  </a:moveTo>
                  <a:lnTo>
                    <a:pt x="0" y="0"/>
                  </a:lnTo>
                  <a:lnTo>
                    <a:pt x="0" y="1429511"/>
                  </a:lnTo>
                  <a:lnTo>
                    <a:pt x="2380488" y="1429511"/>
                  </a:lnTo>
                  <a:lnTo>
                    <a:pt x="2380488" y="0"/>
                  </a:lnTo>
                  <a:close/>
                </a:path>
              </a:pathLst>
            </a:custGeom>
            <a:solidFill>
              <a:srgbClr val="009999"/>
            </a:solidFill>
          </p:spPr>
          <p:txBody>
            <a:bodyPr wrap="square" lIns="0" tIns="0" rIns="0" bIns="0" rtlCol="0"/>
            <a:lstStyle/>
            <a:p>
              <a:endParaRPr/>
            </a:p>
          </p:txBody>
        </p:sp>
        <p:sp>
          <p:nvSpPr>
            <p:cNvPr id="12" name="object 8"/>
            <p:cNvSpPr/>
            <p:nvPr/>
          </p:nvSpPr>
          <p:spPr>
            <a:xfrm>
              <a:off x="4601718" y="2391918"/>
              <a:ext cx="2380615" cy="1430020"/>
            </a:xfrm>
            <a:custGeom>
              <a:avLst/>
              <a:gdLst/>
              <a:ahLst/>
              <a:cxnLst/>
              <a:rect l="l" t="t" r="r" b="b"/>
              <a:pathLst>
                <a:path w="2380615" h="1430020">
                  <a:moveTo>
                    <a:pt x="0" y="1429511"/>
                  </a:moveTo>
                  <a:lnTo>
                    <a:pt x="2380488" y="1429511"/>
                  </a:lnTo>
                  <a:lnTo>
                    <a:pt x="2380488" y="0"/>
                  </a:lnTo>
                  <a:lnTo>
                    <a:pt x="0" y="0"/>
                  </a:lnTo>
                  <a:lnTo>
                    <a:pt x="0" y="1429511"/>
                  </a:lnTo>
                  <a:close/>
                </a:path>
              </a:pathLst>
            </a:custGeom>
            <a:ln w="25400">
              <a:solidFill>
                <a:srgbClr val="FFFFFF"/>
              </a:solidFill>
            </a:ln>
          </p:spPr>
          <p:txBody>
            <a:bodyPr wrap="square" lIns="0" tIns="0" rIns="0" bIns="0" rtlCol="0"/>
            <a:lstStyle/>
            <a:p>
              <a:endParaRPr/>
            </a:p>
          </p:txBody>
        </p:sp>
        <p:sp>
          <p:nvSpPr>
            <p:cNvPr id="13" name="object 9"/>
            <p:cNvSpPr/>
            <p:nvPr/>
          </p:nvSpPr>
          <p:spPr>
            <a:xfrm>
              <a:off x="7219950" y="2391918"/>
              <a:ext cx="2382520" cy="1430020"/>
            </a:xfrm>
            <a:custGeom>
              <a:avLst/>
              <a:gdLst/>
              <a:ahLst/>
              <a:cxnLst/>
              <a:rect l="l" t="t" r="r" b="b"/>
              <a:pathLst>
                <a:path w="2382520" h="1430020">
                  <a:moveTo>
                    <a:pt x="2382011" y="0"/>
                  </a:moveTo>
                  <a:lnTo>
                    <a:pt x="0" y="0"/>
                  </a:lnTo>
                  <a:lnTo>
                    <a:pt x="0" y="1429511"/>
                  </a:lnTo>
                  <a:lnTo>
                    <a:pt x="2382011" y="1429511"/>
                  </a:lnTo>
                  <a:lnTo>
                    <a:pt x="2382011" y="0"/>
                  </a:lnTo>
                  <a:close/>
                </a:path>
              </a:pathLst>
            </a:custGeom>
            <a:solidFill>
              <a:srgbClr val="009999"/>
            </a:solidFill>
          </p:spPr>
          <p:txBody>
            <a:bodyPr wrap="square" lIns="0" tIns="0" rIns="0" bIns="0" rtlCol="0"/>
            <a:lstStyle/>
            <a:p>
              <a:endParaRPr/>
            </a:p>
          </p:txBody>
        </p:sp>
        <p:sp>
          <p:nvSpPr>
            <p:cNvPr id="14" name="object 10"/>
            <p:cNvSpPr/>
            <p:nvPr/>
          </p:nvSpPr>
          <p:spPr>
            <a:xfrm>
              <a:off x="7219950" y="2391918"/>
              <a:ext cx="2382520" cy="1430020"/>
            </a:xfrm>
            <a:custGeom>
              <a:avLst/>
              <a:gdLst/>
              <a:ahLst/>
              <a:cxnLst/>
              <a:rect l="l" t="t" r="r" b="b"/>
              <a:pathLst>
                <a:path w="2382520" h="1430020">
                  <a:moveTo>
                    <a:pt x="0" y="1429511"/>
                  </a:moveTo>
                  <a:lnTo>
                    <a:pt x="2382011" y="1429511"/>
                  </a:lnTo>
                  <a:lnTo>
                    <a:pt x="2382011" y="0"/>
                  </a:lnTo>
                  <a:lnTo>
                    <a:pt x="0" y="0"/>
                  </a:lnTo>
                  <a:lnTo>
                    <a:pt x="0" y="1429511"/>
                  </a:lnTo>
                  <a:close/>
                </a:path>
              </a:pathLst>
            </a:custGeom>
            <a:ln w="25400">
              <a:solidFill>
                <a:srgbClr val="FFFFFF"/>
              </a:solidFill>
            </a:ln>
          </p:spPr>
          <p:txBody>
            <a:bodyPr wrap="square" lIns="0" tIns="0" rIns="0" bIns="0" rtlCol="0"/>
            <a:lstStyle/>
            <a:p>
              <a:endParaRPr/>
            </a:p>
          </p:txBody>
        </p:sp>
        <p:sp>
          <p:nvSpPr>
            <p:cNvPr id="15" name="object 11"/>
            <p:cNvSpPr/>
            <p:nvPr/>
          </p:nvSpPr>
          <p:spPr>
            <a:xfrm>
              <a:off x="3291077" y="4059174"/>
              <a:ext cx="2382520" cy="1430020"/>
            </a:xfrm>
            <a:custGeom>
              <a:avLst/>
              <a:gdLst/>
              <a:ahLst/>
              <a:cxnLst/>
              <a:rect l="l" t="t" r="r" b="b"/>
              <a:pathLst>
                <a:path w="2382520" h="1430020">
                  <a:moveTo>
                    <a:pt x="2382012" y="0"/>
                  </a:moveTo>
                  <a:lnTo>
                    <a:pt x="0" y="0"/>
                  </a:lnTo>
                  <a:lnTo>
                    <a:pt x="0" y="1429512"/>
                  </a:lnTo>
                  <a:lnTo>
                    <a:pt x="2382012" y="1429512"/>
                  </a:lnTo>
                  <a:lnTo>
                    <a:pt x="2382012" y="0"/>
                  </a:lnTo>
                  <a:close/>
                </a:path>
              </a:pathLst>
            </a:custGeom>
            <a:solidFill>
              <a:srgbClr val="009999"/>
            </a:solidFill>
          </p:spPr>
          <p:txBody>
            <a:bodyPr wrap="square" lIns="0" tIns="0" rIns="0" bIns="0" rtlCol="0"/>
            <a:lstStyle/>
            <a:p>
              <a:endParaRPr/>
            </a:p>
          </p:txBody>
        </p:sp>
        <p:sp>
          <p:nvSpPr>
            <p:cNvPr id="16" name="object 12"/>
            <p:cNvSpPr/>
            <p:nvPr/>
          </p:nvSpPr>
          <p:spPr>
            <a:xfrm>
              <a:off x="3291077" y="4059174"/>
              <a:ext cx="2382520" cy="1430020"/>
            </a:xfrm>
            <a:custGeom>
              <a:avLst/>
              <a:gdLst/>
              <a:ahLst/>
              <a:cxnLst/>
              <a:rect l="l" t="t" r="r" b="b"/>
              <a:pathLst>
                <a:path w="2382520" h="1430020">
                  <a:moveTo>
                    <a:pt x="0" y="1429512"/>
                  </a:moveTo>
                  <a:lnTo>
                    <a:pt x="2382012" y="1429512"/>
                  </a:lnTo>
                  <a:lnTo>
                    <a:pt x="2382012" y="0"/>
                  </a:lnTo>
                  <a:lnTo>
                    <a:pt x="0" y="0"/>
                  </a:lnTo>
                  <a:lnTo>
                    <a:pt x="0" y="1429512"/>
                  </a:lnTo>
                  <a:close/>
                </a:path>
              </a:pathLst>
            </a:custGeom>
            <a:ln w="25399">
              <a:solidFill>
                <a:srgbClr val="FFFFFF"/>
              </a:solidFill>
            </a:ln>
          </p:spPr>
          <p:txBody>
            <a:bodyPr wrap="square" lIns="0" tIns="0" rIns="0" bIns="0" rtlCol="0"/>
            <a:lstStyle/>
            <a:p>
              <a:endParaRPr/>
            </a:p>
          </p:txBody>
        </p:sp>
        <p:sp>
          <p:nvSpPr>
            <p:cNvPr id="17" name="object 13"/>
            <p:cNvSpPr/>
            <p:nvPr/>
          </p:nvSpPr>
          <p:spPr>
            <a:xfrm>
              <a:off x="5910833" y="4059174"/>
              <a:ext cx="2382520" cy="1430020"/>
            </a:xfrm>
            <a:custGeom>
              <a:avLst/>
              <a:gdLst/>
              <a:ahLst/>
              <a:cxnLst/>
              <a:rect l="l" t="t" r="r" b="b"/>
              <a:pathLst>
                <a:path w="2382520" h="1430020">
                  <a:moveTo>
                    <a:pt x="2382012" y="0"/>
                  </a:moveTo>
                  <a:lnTo>
                    <a:pt x="0" y="0"/>
                  </a:lnTo>
                  <a:lnTo>
                    <a:pt x="0" y="1429512"/>
                  </a:lnTo>
                  <a:lnTo>
                    <a:pt x="2382012" y="1429512"/>
                  </a:lnTo>
                  <a:lnTo>
                    <a:pt x="2382012" y="0"/>
                  </a:lnTo>
                  <a:close/>
                </a:path>
              </a:pathLst>
            </a:custGeom>
            <a:solidFill>
              <a:srgbClr val="009999"/>
            </a:solidFill>
          </p:spPr>
          <p:txBody>
            <a:bodyPr wrap="square" lIns="0" tIns="0" rIns="0" bIns="0" rtlCol="0"/>
            <a:lstStyle/>
            <a:p>
              <a:endParaRPr/>
            </a:p>
          </p:txBody>
        </p:sp>
        <p:sp>
          <p:nvSpPr>
            <p:cNvPr id="18" name="object 14"/>
            <p:cNvSpPr/>
            <p:nvPr/>
          </p:nvSpPr>
          <p:spPr>
            <a:xfrm>
              <a:off x="5910833" y="4059174"/>
              <a:ext cx="2382520" cy="1430020"/>
            </a:xfrm>
            <a:custGeom>
              <a:avLst/>
              <a:gdLst/>
              <a:ahLst/>
              <a:cxnLst/>
              <a:rect l="l" t="t" r="r" b="b"/>
              <a:pathLst>
                <a:path w="2382520" h="1430020">
                  <a:moveTo>
                    <a:pt x="0" y="1429512"/>
                  </a:moveTo>
                  <a:lnTo>
                    <a:pt x="2382012" y="1429512"/>
                  </a:lnTo>
                  <a:lnTo>
                    <a:pt x="2382012" y="0"/>
                  </a:lnTo>
                  <a:lnTo>
                    <a:pt x="0" y="0"/>
                  </a:lnTo>
                  <a:lnTo>
                    <a:pt x="0" y="1429512"/>
                  </a:lnTo>
                  <a:close/>
                </a:path>
              </a:pathLst>
            </a:custGeom>
            <a:ln w="25399">
              <a:solidFill>
                <a:srgbClr val="FFFFFF"/>
              </a:solidFill>
            </a:ln>
          </p:spPr>
          <p:txBody>
            <a:bodyPr wrap="square" lIns="0" tIns="0" rIns="0" bIns="0" rtlCol="0"/>
            <a:lstStyle/>
            <a:p>
              <a:endParaRPr/>
            </a:p>
          </p:txBody>
        </p:sp>
        <p:pic>
          <p:nvPicPr>
            <p:cNvPr id="19" name="object 15"/>
            <p:cNvPicPr/>
            <p:nvPr/>
          </p:nvPicPr>
          <p:blipFill>
            <a:blip r:embed="rId2" cstate="print"/>
            <a:stretch>
              <a:fillRect/>
            </a:stretch>
          </p:blipFill>
          <p:spPr>
            <a:xfrm>
              <a:off x="794004" y="1139952"/>
              <a:ext cx="10646664" cy="5288280"/>
            </a:xfrm>
            <a:prstGeom prst="rect">
              <a:avLst/>
            </a:prstGeom>
          </p:spPr>
        </p:pic>
        <p:sp>
          <p:nvSpPr>
            <p:cNvPr id="20" name="object 16"/>
            <p:cNvSpPr/>
            <p:nvPr/>
          </p:nvSpPr>
          <p:spPr>
            <a:xfrm>
              <a:off x="3662933" y="3335274"/>
              <a:ext cx="2350135" cy="675640"/>
            </a:xfrm>
            <a:custGeom>
              <a:avLst/>
              <a:gdLst/>
              <a:ahLst/>
              <a:cxnLst/>
              <a:rect l="l" t="t" r="r" b="b"/>
              <a:pathLst>
                <a:path w="2350135" h="675639">
                  <a:moveTo>
                    <a:pt x="0" y="337565"/>
                  </a:moveTo>
                  <a:lnTo>
                    <a:pt x="8495" y="296764"/>
                  </a:lnTo>
                  <a:lnTo>
                    <a:pt x="33325" y="257406"/>
                  </a:lnTo>
                  <a:lnTo>
                    <a:pt x="73507" y="219776"/>
                  </a:lnTo>
                  <a:lnTo>
                    <a:pt x="128058" y="184156"/>
                  </a:lnTo>
                  <a:lnTo>
                    <a:pt x="195995" y="150828"/>
                  </a:lnTo>
                  <a:lnTo>
                    <a:pt x="234676" y="135112"/>
                  </a:lnTo>
                  <a:lnTo>
                    <a:pt x="276335" y="120075"/>
                  </a:lnTo>
                  <a:lnTo>
                    <a:pt x="320849" y="105752"/>
                  </a:lnTo>
                  <a:lnTo>
                    <a:pt x="368095" y="92178"/>
                  </a:lnTo>
                  <a:lnTo>
                    <a:pt x="417950" y="79390"/>
                  </a:lnTo>
                  <a:lnTo>
                    <a:pt x="470291" y="67421"/>
                  </a:lnTo>
                  <a:lnTo>
                    <a:pt x="524996" y="56308"/>
                  </a:lnTo>
                  <a:lnTo>
                    <a:pt x="581942" y="46086"/>
                  </a:lnTo>
                  <a:lnTo>
                    <a:pt x="641005" y="36790"/>
                  </a:lnTo>
                  <a:lnTo>
                    <a:pt x="702063" y="28456"/>
                  </a:lnTo>
                  <a:lnTo>
                    <a:pt x="764993" y="21118"/>
                  </a:lnTo>
                  <a:lnTo>
                    <a:pt x="829672" y="14812"/>
                  </a:lnTo>
                  <a:lnTo>
                    <a:pt x="895978" y="9574"/>
                  </a:lnTo>
                  <a:lnTo>
                    <a:pt x="963786" y="5438"/>
                  </a:lnTo>
                  <a:lnTo>
                    <a:pt x="1032975" y="2440"/>
                  </a:lnTo>
                  <a:lnTo>
                    <a:pt x="1103422" y="616"/>
                  </a:lnTo>
                  <a:lnTo>
                    <a:pt x="1175003" y="0"/>
                  </a:lnTo>
                  <a:lnTo>
                    <a:pt x="1246585" y="616"/>
                  </a:lnTo>
                  <a:lnTo>
                    <a:pt x="1317032" y="2440"/>
                  </a:lnTo>
                  <a:lnTo>
                    <a:pt x="1386221" y="5438"/>
                  </a:lnTo>
                  <a:lnTo>
                    <a:pt x="1454029" y="9574"/>
                  </a:lnTo>
                  <a:lnTo>
                    <a:pt x="1520335" y="14812"/>
                  </a:lnTo>
                  <a:lnTo>
                    <a:pt x="1585014" y="21118"/>
                  </a:lnTo>
                  <a:lnTo>
                    <a:pt x="1647944" y="28456"/>
                  </a:lnTo>
                  <a:lnTo>
                    <a:pt x="1709002" y="36790"/>
                  </a:lnTo>
                  <a:lnTo>
                    <a:pt x="1768065" y="46086"/>
                  </a:lnTo>
                  <a:lnTo>
                    <a:pt x="1825011" y="56308"/>
                  </a:lnTo>
                  <a:lnTo>
                    <a:pt x="1879716" y="67421"/>
                  </a:lnTo>
                  <a:lnTo>
                    <a:pt x="1932057" y="79390"/>
                  </a:lnTo>
                  <a:lnTo>
                    <a:pt x="1981912" y="92178"/>
                  </a:lnTo>
                  <a:lnTo>
                    <a:pt x="2029158" y="105752"/>
                  </a:lnTo>
                  <a:lnTo>
                    <a:pt x="2073672" y="120075"/>
                  </a:lnTo>
                  <a:lnTo>
                    <a:pt x="2115331" y="135112"/>
                  </a:lnTo>
                  <a:lnTo>
                    <a:pt x="2154012" y="150828"/>
                  </a:lnTo>
                  <a:lnTo>
                    <a:pt x="2189592" y="167188"/>
                  </a:lnTo>
                  <a:lnTo>
                    <a:pt x="2250959" y="201697"/>
                  </a:lnTo>
                  <a:lnTo>
                    <a:pt x="2298449" y="238358"/>
                  </a:lnTo>
                  <a:lnTo>
                    <a:pt x="2331078" y="276887"/>
                  </a:lnTo>
                  <a:lnTo>
                    <a:pt x="2347863" y="317002"/>
                  </a:lnTo>
                  <a:lnTo>
                    <a:pt x="2350007" y="337565"/>
                  </a:lnTo>
                  <a:lnTo>
                    <a:pt x="2347863" y="358129"/>
                  </a:lnTo>
                  <a:lnTo>
                    <a:pt x="2331078" y="398244"/>
                  </a:lnTo>
                  <a:lnTo>
                    <a:pt x="2298449" y="436773"/>
                  </a:lnTo>
                  <a:lnTo>
                    <a:pt x="2250959" y="473434"/>
                  </a:lnTo>
                  <a:lnTo>
                    <a:pt x="2189592" y="507943"/>
                  </a:lnTo>
                  <a:lnTo>
                    <a:pt x="2154012" y="524303"/>
                  </a:lnTo>
                  <a:lnTo>
                    <a:pt x="2115331" y="540019"/>
                  </a:lnTo>
                  <a:lnTo>
                    <a:pt x="2073672" y="555056"/>
                  </a:lnTo>
                  <a:lnTo>
                    <a:pt x="2029158" y="569379"/>
                  </a:lnTo>
                  <a:lnTo>
                    <a:pt x="1981912" y="582953"/>
                  </a:lnTo>
                  <a:lnTo>
                    <a:pt x="1932057" y="595741"/>
                  </a:lnTo>
                  <a:lnTo>
                    <a:pt x="1879716" y="607710"/>
                  </a:lnTo>
                  <a:lnTo>
                    <a:pt x="1825011" y="618823"/>
                  </a:lnTo>
                  <a:lnTo>
                    <a:pt x="1768065" y="629045"/>
                  </a:lnTo>
                  <a:lnTo>
                    <a:pt x="1709002" y="638341"/>
                  </a:lnTo>
                  <a:lnTo>
                    <a:pt x="1647944" y="646675"/>
                  </a:lnTo>
                  <a:lnTo>
                    <a:pt x="1585014" y="654013"/>
                  </a:lnTo>
                  <a:lnTo>
                    <a:pt x="1520335" y="660319"/>
                  </a:lnTo>
                  <a:lnTo>
                    <a:pt x="1454029" y="665557"/>
                  </a:lnTo>
                  <a:lnTo>
                    <a:pt x="1386221" y="669693"/>
                  </a:lnTo>
                  <a:lnTo>
                    <a:pt x="1317032" y="672691"/>
                  </a:lnTo>
                  <a:lnTo>
                    <a:pt x="1246585" y="674515"/>
                  </a:lnTo>
                  <a:lnTo>
                    <a:pt x="1175003" y="675132"/>
                  </a:lnTo>
                  <a:lnTo>
                    <a:pt x="1103422" y="674515"/>
                  </a:lnTo>
                  <a:lnTo>
                    <a:pt x="1032975" y="672691"/>
                  </a:lnTo>
                  <a:lnTo>
                    <a:pt x="963786" y="669693"/>
                  </a:lnTo>
                  <a:lnTo>
                    <a:pt x="895978" y="665557"/>
                  </a:lnTo>
                  <a:lnTo>
                    <a:pt x="829672" y="660319"/>
                  </a:lnTo>
                  <a:lnTo>
                    <a:pt x="764993" y="654013"/>
                  </a:lnTo>
                  <a:lnTo>
                    <a:pt x="702063" y="646675"/>
                  </a:lnTo>
                  <a:lnTo>
                    <a:pt x="641005" y="638341"/>
                  </a:lnTo>
                  <a:lnTo>
                    <a:pt x="581942" y="629045"/>
                  </a:lnTo>
                  <a:lnTo>
                    <a:pt x="524996" y="618823"/>
                  </a:lnTo>
                  <a:lnTo>
                    <a:pt x="470291" y="607710"/>
                  </a:lnTo>
                  <a:lnTo>
                    <a:pt x="417950" y="595741"/>
                  </a:lnTo>
                  <a:lnTo>
                    <a:pt x="368095" y="582953"/>
                  </a:lnTo>
                  <a:lnTo>
                    <a:pt x="320849" y="569379"/>
                  </a:lnTo>
                  <a:lnTo>
                    <a:pt x="276335" y="555056"/>
                  </a:lnTo>
                  <a:lnTo>
                    <a:pt x="234676" y="540019"/>
                  </a:lnTo>
                  <a:lnTo>
                    <a:pt x="195995" y="524303"/>
                  </a:lnTo>
                  <a:lnTo>
                    <a:pt x="160415" y="507943"/>
                  </a:lnTo>
                  <a:lnTo>
                    <a:pt x="99048" y="473434"/>
                  </a:lnTo>
                  <a:lnTo>
                    <a:pt x="51558" y="436773"/>
                  </a:lnTo>
                  <a:lnTo>
                    <a:pt x="18929" y="398244"/>
                  </a:lnTo>
                  <a:lnTo>
                    <a:pt x="2144" y="358129"/>
                  </a:lnTo>
                  <a:lnTo>
                    <a:pt x="0" y="337565"/>
                  </a:lnTo>
                  <a:close/>
                </a:path>
              </a:pathLst>
            </a:custGeom>
            <a:ln w="25400">
              <a:solidFill>
                <a:srgbClr val="FF0000"/>
              </a:solidFill>
            </a:ln>
          </p:spPr>
          <p:txBody>
            <a:bodyPr wrap="square" lIns="0" tIns="0" rIns="0" bIns="0" rtlCol="0"/>
            <a:lstStyle/>
            <a:p>
              <a:endParaRPr/>
            </a:p>
          </p:txBody>
        </p:sp>
        <p:pic>
          <p:nvPicPr>
            <p:cNvPr id="21" name="object 17"/>
            <p:cNvPicPr/>
            <p:nvPr/>
          </p:nvPicPr>
          <p:blipFill>
            <a:blip r:embed="rId3" cstate="print"/>
            <a:stretch>
              <a:fillRect/>
            </a:stretch>
          </p:blipFill>
          <p:spPr>
            <a:xfrm>
              <a:off x="11178539" y="6402327"/>
              <a:ext cx="439686" cy="401561"/>
            </a:xfrm>
            <a:prstGeom prst="rect">
              <a:avLst/>
            </a:prstGeom>
          </p:spPr>
        </p:pic>
      </p:grpSp>
    </p:spTree>
    <p:extLst>
      <p:ext uri="{BB962C8B-B14F-4D97-AF65-F5344CB8AC3E}">
        <p14:creationId xmlns:p14="http://schemas.microsoft.com/office/powerpoint/2010/main" val="2016582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618803" y="93701"/>
            <a:ext cx="11573197" cy="724247"/>
          </a:xfrm>
        </p:spPr>
        <p:txBody>
          <a:bodyPr/>
          <a:lstStyle/>
          <a:p>
            <a:endParaRPr lang="pl-PL" sz="2800" dirty="0" smtClean="0">
              <a:solidFill>
                <a:schemeClr val="accent4">
                  <a:lumMod val="75000"/>
                </a:schemeClr>
              </a:solidFill>
            </a:endParaRPr>
          </a:p>
          <a:p>
            <a:r>
              <a:rPr lang="uk-UA" sz="3200" dirty="0">
                <a:solidFill>
                  <a:schemeClr val="accent4">
                    <a:lumMod val="75000"/>
                  </a:schemeClr>
                </a:solidFill>
              </a:rPr>
              <a:t>База даних </a:t>
            </a:r>
            <a:r>
              <a:rPr lang="pl-PL" sz="3200" dirty="0">
                <a:solidFill>
                  <a:schemeClr val="accent4">
                    <a:lumMod val="75000"/>
                  </a:schemeClr>
                </a:solidFill>
              </a:rPr>
              <a:t>TRIPhttp://www. tripdatabase. com/</a:t>
            </a:r>
            <a:endParaRPr lang="uk-UA" sz="3200" dirty="0">
              <a:solidFill>
                <a:schemeClr val="accent4">
                  <a:lumMod val="75000"/>
                </a:schemeClr>
              </a:solidFill>
            </a:endParaRPr>
          </a:p>
        </p:txBody>
      </p:sp>
      <p:grpSp>
        <p:nvGrpSpPr>
          <p:cNvPr id="22" name="object 4"/>
          <p:cNvGrpSpPr/>
          <p:nvPr/>
        </p:nvGrpSpPr>
        <p:grpSpPr>
          <a:xfrm>
            <a:off x="618803" y="1255775"/>
            <a:ext cx="10999665" cy="5125360"/>
            <a:chOff x="772668" y="1255775"/>
            <a:chExt cx="10845800" cy="5548630"/>
          </a:xfrm>
        </p:grpSpPr>
        <p:pic>
          <p:nvPicPr>
            <p:cNvPr id="23" name="object 5"/>
            <p:cNvPicPr/>
            <p:nvPr/>
          </p:nvPicPr>
          <p:blipFill>
            <a:blip r:embed="rId2" cstate="print"/>
            <a:stretch>
              <a:fillRect/>
            </a:stretch>
          </p:blipFill>
          <p:spPr>
            <a:xfrm>
              <a:off x="772668" y="1255775"/>
              <a:ext cx="10809732" cy="5244084"/>
            </a:xfrm>
            <a:prstGeom prst="rect">
              <a:avLst/>
            </a:prstGeom>
          </p:spPr>
        </p:pic>
        <p:sp>
          <p:nvSpPr>
            <p:cNvPr id="24" name="object 6"/>
            <p:cNvSpPr/>
            <p:nvPr/>
          </p:nvSpPr>
          <p:spPr>
            <a:xfrm>
              <a:off x="4168902" y="3461765"/>
              <a:ext cx="2350135" cy="871855"/>
            </a:xfrm>
            <a:custGeom>
              <a:avLst/>
              <a:gdLst/>
              <a:ahLst/>
              <a:cxnLst/>
              <a:rect l="l" t="t" r="r" b="b"/>
              <a:pathLst>
                <a:path w="2350134" h="871854">
                  <a:moveTo>
                    <a:pt x="0" y="435864"/>
                  </a:moveTo>
                  <a:lnTo>
                    <a:pt x="7373" y="386769"/>
                  </a:lnTo>
                  <a:lnTo>
                    <a:pt x="28965" y="339266"/>
                  </a:lnTo>
                  <a:lnTo>
                    <a:pt x="63982" y="293650"/>
                  </a:lnTo>
                  <a:lnTo>
                    <a:pt x="111631" y="250216"/>
                  </a:lnTo>
                  <a:lnTo>
                    <a:pt x="171118" y="209258"/>
                  </a:lnTo>
                  <a:lnTo>
                    <a:pt x="205052" y="189799"/>
                  </a:lnTo>
                  <a:lnTo>
                    <a:pt x="241649" y="171070"/>
                  </a:lnTo>
                  <a:lnTo>
                    <a:pt x="280809" y="153108"/>
                  </a:lnTo>
                  <a:lnTo>
                    <a:pt x="322433" y="135949"/>
                  </a:lnTo>
                  <a:lnTo>
                    <a:pt x="366421" y="119630"/>
                  </a:lnTo>
                  <a:lnTo>
                    <a:pt x="412675" y="104188"/>
                  </a:lnTo>
                  <a:lnTo>
                    <a:pt x="461095" y="89659"/>
                  </a:lnTo>
                  <a:lnTo>
                    <a:pt x="511582" y="76082"/>
                  </a:lnTo>
                  <a:lnTo>
                    <a:pt x="564037" y="63491"/>
                  </a:lnTo>
                  <a:lnTo>
                    <a:pt x="618360" y="51925"/>
                  </a:lnTo>
                  <a:lnTo>
                    <a:pt x="674453" y="41420"/>
                  </a:lnTo>
                  <a:lnTo>
                    <a:pt x="732217" y="32013"/>
                  </a:lnTo>
                  <a:lnTo>
                    <a:pt x="791552" y="23741"/>
                  </a:lnTo>
                  <a:lnTo>
                    <a:pt x="852359" y="16640"/>
                  </a:lnTo>
                  <a:lnTo>
                    <a:pt x="914539" y="10748"/>
                  </a:lnTo>
                  <a:lnTo>
                    <a:pt x="977992" y="6101"/>
                  </a:lnTo>
                  <a:lnTo>
                    <a:pt x="1042620" y="2736"/>
                  </a:lnTo>
                  <a:lnTo>
                    <a:pt x="1108324" y="690"/>
                  </a:lnTo>
                  <a:lnTo>
                    <a:pt x="1175003" y="0"/>
                  </a:lnTo>
                  <a:lnTo>
                    <a:pt x="1241683" y="690"/>
                  </a:lnTo>
                  <a:lnTo>
                    <a:pt x="1307387" y="2736"/>
                  </a:lnTo>
                  <a:lnTo>
                    <a:pt x="1372015" y="6101"/>
                  </a:lnTo>
                  <a:lnTo>
                    <a:pt x="1435468" y="10748"/>
                  </a:lnTo>
                  <a:lnTo>
                    <a:pt x="1497648" y="16640"/>
                  </a:lnTo>
                  <a:lnTo>
                    <a:pt x="1558455" y="23741"/>
                  </a:lnTo>
                  <a:lnTo>
                    <a:pt x="1617790" y="32013"/>
                  </a:lnTo>
                  <a:lnTo>
                    <a:pt x="1675554" y="41420"/>
                  </a:lnTo>
                  <a:lnTo>
                    <a:pt x="1731647" y="51925"/>
                  </a:lnTo>
                  <a:lnTo>
                    <a:pt x="1785970" y="63491"/>
                  </a:lnTo>
                  <a:lnTo>
                    <a:pt x="1838425" y="76082"/>
                  </a:lnTo>
                  <a:lnTo>
                    <a:pt x="1888912" y="89659"/>
                  </a:lnTo>
                  <a:lnTo>
                    <a:pt x="1937332" y="104188"/>
                  </a:lnTo>
                  <a:lnTo>
                    <a:pt x="1983586" y="119630"/>
                  </a:lnTo>
                  <a:lnTo>
                    <a:pt x="2027574" y="135949"/>
                  </a:lnTo>
                  <a:lnTo>
                    <a:pt x="2069198" y="153108"/>
                  </a:lnTo>
                  <a:lnTo>
                    <a:pt x="2108358" y="171070"/>
                  </a:lnTo>
                  <a:lnTo>
                    <a:pt x="2144955" y="189799"/>
                  </a:lnTo>
                  <a:lnTo>
                    <a:pt x="2178889" y="209258"/>
                  </a:lnTo>
                  <a:lnTo>
                    <a:pt x="2238376" y="250216"/>
                  </a:lnTo>
                  <a:lnTo>
                    <a:pt x="2286025" y="293650"/>
                  </a:lnTo>
                  <a:lnTo>
                    <a:pt x="2321042" y="339266"/>
                  </a:lnTo>
                  <a:lnTo>
                    <a:pt x="2342634" y="386769"/>
                  </a:lnTo>
                  <a:lnTo>
                    <a:pt x="2350007" y="435864"/>
                  </a:lnTo>
                  <a:lnTo>
                    <a:pt x="2348148" y="460592"/>
                  </a:lnTo>
                  <a:lnTo>
                    <a:pt x="2333566" y="508927"/>
                  </a:lnTo>
                  <a:lnTo>
                    <a:pt x="2305162" y="555523"/>
                  </a:lnTo>
                  <a:lnTo>
                    <a:pt x="2263730" y="600085"/>
                  </a:lnTo>
                  <a:lnTo>
                    <a:pt x="2210063" y="642318"/>
                  </a:lnTo>
                  <a:lnTo>
                    <a:pt x="2144955" y="681928"/>
                  </a:lnTo>
                  <a:lnTo>
                    <a:pt x="2108358" y="700657"/>
                  </a:lnTo>
                  <a:lnTo>
                    <a:pt x="2069198" y="718619"/>
                  </a:lnTo>
                  <a:lnTo>
                    <a:pt x="2027574" y="735778"/>
                  </a:lnTo>
                  <a:lnTo>
                    <a:pt x="1983586" y="752097"/>
                  </a:lnTo>
                  <a:lnTo>
                    <a:pt x="1937332" y="767539"/>
                  </a:lnTo>
                  <a:lnTo>
                    <a:pt x="1888912" y="782068"/>
                  </a:lnTo>
                  <a:lnTo>
                    <a:pt x="1838425" y="795645"/>
                  </a:lnTo>
                  <a:lnTo>
                    <a:pt x="1785970" y="808236"/>
                  </a:lnTo>
                  <a:lnTo>
                    <a:pt x="1731647" y="819802"/>
                  </a:lnTo>
                  <a:lnTo>
                    <a:pt x="1675554" y="830307"/>
                  </a:lnTo>
                  <a:lnTo>
                    <a:pt x="1617790" y="839714"/>
                  </a:lnTo>
                  <a:lnTo>
                    <a:pt x="1558455" y="847986"/>
                  </a:lnTo>
                  <a:lnTo>
                    <a:pt x="1497648" y="855087"/>
                  </a:lnTo>
                  <a:lnTo>
                    <a:pt x="1435468" y="860979"/>
                  </a:lnTo>
                  <a:lnTo>
                    <a:pt x="1372015" y="865626"/>
                  </a:lnTo>
                  <a:lnTo>
                    <a:pt x="1307387" y="868991"/>
                  </a:lnTo>
                  <a:lnTo>
                    <a:pt x="1241683" y="871037"/>
                  </a:lnTo>
                  <a:lnTo>
                    <a:pt x="1175003" y="871728"/>
                  </a:lnTo>
                  <a:lnTo>
                    <a:pt x="1108324" y="871037"/>
                  </a:lnTo>
                  <a:lnTo>
                    <a:pt x="1042620" y="868991"/>
                  </a:lnTo>
                  <a:lnTo>
                    <a:pt x="977992" y="865626"/>
                  </a:lnTo>
                  <a:lnTo>
                    <a:pt x="914539" y="860979"/>
                  </a:lnTo>
                  <a:lnTo>
                    <a:pt x="852359" y="855087"/>
                  </a:lnTo>
                  <a:lnTo>
                    <a:pt x="791552" y="847986"/>
                  </a:lnTo>
                  <a:lnTo>
                    <a:pt x="732217" y="839714"/>
                  </a:lnTo>
                  <a:lnTo>
                    <a:pt x="674453" y="830307"/>
                  </a:lnTo>
                  <a:lnTo>
                    <a:pt x="618360" y="819802"/>
                  </a:lnTo>
                  <a:lnTo>
                    <a:pt x="564037" y="808236"/>
                  </a:lnTo>
                  <a:lnTo>
                    <a:pt x="511582" y="795645"/>
                  </a:lnTo>
                  <a:lnTo>
                    <a:pt x="461095" y="782068"/>
                  </a:lnTo>
                  <a:lnTo>
                    <a:pt x="412675" y="767539"/>
                  </a:lnTo>
                  <a:lnTo>
                    <a:pt x="366421" y="752097"/>
                  </a:lnTo>
                  <a:lnTo>
                    <a:pt x="322433" y="735778"/>
                  </a:lnTo>
                  <a:lnTo>
                    <a:pt x="280809" y="718619"/>
                  </a:lnTo>
                  <a:lnTo>
                    <a:pt x="241649" y="700657"/>
                  </a:lnTo>
                  <a:lnTo>
                    <a:pt x="205052" y="681928"/>
                  </a:lnTo>
                  <a:lnTo>
                    <a:pt x="171118" y="662469"/>
                  </a:lnTo>
                  <a:lnTo>
                    <a:pt x="111631" y="621511"/>
                  </a:lnTo>
                  <a:lnTo>
                    <a:pt x="63982" y="578077"/>
                  </a:lnTo>
                  <a:lnTo>
                    <a:pt x="28965" y="532461"/>
                  </a:lnTo>
                  <a:lnTo>
                    <a:pt x="7373" y="484958"/>
                  </a:lnTo>
                  <a:lnTo>
                    <a:pt x="0" y="435864"/>
                  </a:lnTo>
                  <a:close/>
                </a:path>
              </a:pathLst>
            </a:custGeom>
            <a:ln w="25400">
              <a:solidFill>
                <a:srgbClr val="FF0000"/>
              </a:solidFill>
            </a:ln>
          </p:spPr>
          <p:txBody>
            <a:bodyPr wrap="square" lIns="0" tIns="0" rIns="0" bIns="0" rtlCol="0"/>
            <a:lstStyle/>
            <a:p>
              <a:endParaRPr/>
            </a:p>
          </p:txBody>
        </p:sp>
        <p:pic>
          <p:nvPicPr>
            <p:cNvPr id="25" name="object 7"/>
            <p:cNvPicPr/>
            <p:nvPr/>
          </p:nvPicPr>
          <p:blipFill>
            <a:blip r:embed="rId3" cstate="print"/>
            <a:stretch>
              <a:fillRect/>
            </a:stretch>
          </p:blipFill>
          <p:spPr>
            <a:xfrm>
              <a:off x="11178539" y="6402327"/>
              <a:ext cx="439686" cy="401561"/>
            </a:xfrm>
            <a:prstGeom prst="rect">
              <a:avLst/>
            </a:prstGeom>
          </p:spPr>
        </p:pic>
      </p:grpSp>
    </p:spTree>
    <p:extLst>
      <p:ext uri="{BB962C8B-B14F-4D97-AF65-F5344CB8AC3E}">
        <p14:creationId xmlns:p14="http://schemas.microsoft.com/office/powerpoint/2010/main" val="4251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E4A0D5-C90C-47FF-AE34-0C94AAF3EDDB}"/>
              </a:ext>
            </a:extLst>
          </p:cNvPr>
          <p:cNvSpPr txBox="1"/>
          <p:nvPr/>
        </p:nvSpPr>
        <p:spPr>
          <a:xfrm>
            <a:off x="8384168" y="2434680"/>
            <a:ext cx="3001664" cy="1446550"/>
          </a:xfrm>
          <a:prstGeom prst="rect">
            <a:avLst/>
          </a:prstGeom>
          <a:noFill/>
        </p:spPr>
        <p:txBody>
          <a:bodyPr wrap="square" rtlCol="0">
            <a:spAutoFit/>
          </a:bodyPr>
          <a:lstStyle/>
          <a:p>
            <a:r>
              <a:rPr lang="uk-UA" altLang="ko-KR" sz="4400" b="1" dirty="0" smtClean="0">
                <a:solidFill>
                  <a:schemeClr val="accent5">
                    <a:lumMod val="75000"/>
                  </a:schemeClr>
                </a:solidFill>
                <a:cs typeface="Arial" pitchFamily="34" charset="0"/>
              </a:rPr>
              <a:t>ДЯКУЮ ЗА УВАГУ!</a:t>
            </a:r>
            <a:endParaRPr lang="en-US" sz="4400" b="1" dirty="0">
              <a:solidFill>
                <a:schemeClr val="accent5">
                  <a:lumMod val="75000"/>
                </a:schemeClr>
              </a:solidFill>
            </a:endParaRPr>
          </a:p>
        </p:txBody>
      </p:sp>
      <p:sp>
        <p:nvSpPr>
          <p:cNvPr id="31" name="TextBox 30">
            <a:extLst>
              <a:ext uri="{FF2B5EF4-FFF2-40B4-BE49-F238E27FC236}">
                <a16:creationId xmlns:a16="http://schemas.microsoft.com/office/drawing/2014/main" id="{E8FE7A70-EA48-4368-8112-8A4B6795EC34}"/>
              </a:ext>
            </a:extLst>
          </p:cNvPr>
          <p:cNvSpPr txBox="1"/>
          <p:nvPr/>
        </p:nvSpPr>
        <p:spPr>
          <a:xfrm>
            <a:off x="6868596" y="624442"/>
            <a:ext cx="1616081" cy="3170227"/>
          </a:xfrm>
          <a:prstGeom prst="rect">
            <a:avLst/>
          </a:prstGeom>
          <a:noFill/>
        </p:spPr>
        <p:txBody>
          <a:bodyPr wrap="square" rtlCol="0">
            <a:spAutoFit/>
          </a:bodyPr>
          <a:lstStyle/>
          <a:p>
            <a:r>
              <a:rPr lang="en-US" altLang="ko-KR" sz="20001" b="1" dirty="0">
                <a:solidFill>
                  <a:schemeClr val="accent3"/>
                </a:solidFill>
                <a:cs typeface="Arial" pitchFamily="34" charset="0"/>
              </a:rPr>
              <a:t>“</a:t>
            </a:r>
            <a:endParaRPr lang="ko-KR" altLang="en-US" sz="20001" b="1" dirty="0">
              <a:solidFill>
                <a:schemeClr val="accent3"/>
              </a:solidFill>
              <a:cs typeface="Arial" pitchFamily="34" charset="0"/>
            </a:endParaRPr>
          </a:p>
        </p:txBody>
      </p:sp>
    </p:spTree>
    <p:extLst>
      <p:ext uri="{BB962C8B-B14F-4D97-AF65-F5344CB8AC3E}">
        <p14:creationId xmlns:p14="http://schemas.microsoft.com/office/powerpoint/2010/main" val="1585171815"/>
      </p:ext>
    </p:extLst>
  </p:cSld>
  <p:clrMapOvr>
    <a:masterClrMapping/>
  </p:clrMapOvr>
</p:sld>
</file>

<file path=ppt/theme/theme1.xml><?xml version="1.0" encoding="utf-8"?>
<a:theme xmlns:a="http://schemas.openxmlformats.org/drawingml/2006/main" name="1_Contents Slide Master">
  <a:themeElements>
    <a:clrScheme name="ALLPPT-402">
      <a:dk1>
        <a:sysClr val="windowText" lastClr="000000"/>
      </a:dk1>
      <a:lt1>
        <a:sysClr val="window" lastClr="FFFFFF"/>
      </a:lt1>
      <a:dk2>
        <a:srgbClr val="44546A"/>
      </a:dk2>
      <a:lt2>
        <a:srgbClr val="E7E6E6"/>
      </a:lt2>
      <a:accent1>
        <a:srgbClr val="507C89"/>
      </a:accent1>
      <a:accent2>
        <a:srgbClr val="8CBABE"/>
      </a:accent2>
      <a:accent3>
        <a:srgbClr val="9CCCD2"/>
      </a:accent3>
      <a:accent4>
        <a:srgbClr val="507C89"/>
      </a:accent4>
      <a:accent5>
        <a:srgbClr val="8CBABE"/>
      </a:accent5>
      <a:accent6>
        <a:srgbClr val="9CCCD2"/>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COLOR 01">
      <a:dk1>
        <a:sysClr val="windowText" lastClr="000000"/>
      </a:dk1>
      <a:lt1>
        <a:sysClr val="window" lastClr="FFFFFF"/>
      </a:lt1>
      <a:dk2>
        <a:srgbClr val="44546A"/>
      </a:dk2>
      <a:lt2>
        <a:srgbClr val="E7E6E6"/>
      </a:lt2>
      <a:accent1>
        <a:srgbClr val="8AC7D3"/>
      </a:accent1>
      <a:accent2>
        <a:srgbClr val="307689"/>
      </a:accent2>
      <a:accent3>
        <a:srgbClr val="F7C76A"/>
      </a:accent3>
      <a:accent4>
        <a:srgbClr val="E93A0F"/>
      </a:accent4>
      <a:accent5>
        <a:srgbClr val="C1C3C4"/>
      </a:accent5>
      <a:accent6>
        <a:srgbClr val="506272"/>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1934</TotalTime>
  <Words>3416</Words>
  <Application>Microsoft Office PowerPoint</Application>
  <PresentationFormat>Широкоэкранный</PresentationFormat>
  <Paragraphs>313</Paragraphs>
  <Slides>51</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2</vt:i4>
      </vt:variant>
      <vt:variant>
        <vt:lpstr>Заголовки слайдов</vt:lpstr>
      </vt:variant>
      <vt:variant>
        <vt:i4>51</vt:i4>
      </vt:variant>
    </vt:vector>
  </HeadingPairs>
  <TitlesOfParts>
    <vt:vector size="63" baseType="lpstr">
      <vt:lpstr>Arial</vt:lpstr>
      <vt:lpstr>Arial MT</vt:lpstr>
      <vt:lpstr>Arial Unicode MS</vt:lpstr>
      <vt:lpstr>Calibri</vt:lpstr>
      <vt:lpstr>Calibri Light</vt:lpstr>
      <vt:lpstr>Microsoft Sans Serif</vt:lpstr>
      <vt:lpstr>Symbol</vt:lpstr>
      <vt:lpstr>Times New Roman</vt:lpstr>
      <vt:lpstr>Verdana</vt:lpstr>
      <vt:lpstr>Wingdings</vt:lpstr>
      <vt:lpstr>1_Contents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RePack by Diakov</cp:lastModifiedBy>
  <cp:revision>203</cp:revision>
  <dcterms:created xsi:type="dcterms:W3CDTF">2020-01-20T05:08:25Z</dcterms:created>
  <dcterms:modified xsi:type="dcterms:W3CDTF">2026-03-21T20:11:14Z</dcterms:modified>
</cp:coreProperties>
</file>