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301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58" r:id="rId45"/>
    <p:sldId id="300" r:id="rId46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78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B03151-E0E9-4487-B1B7-54A302AA27ED}" type="doc">
      <dgm:prSet loTypeId="urn:microsoft.com/office/officeart/2005/8/layout/vList2" loCatId="list" qsTypeId="urn:microsoft.com/office/officeart/2005/8/quickstyle/simple1" qsCatId="simple" csTypeId="urn:microsoft.com/office/officeart/2005/8/colors/accent0_2" csCatId="mainScheme"/>
      <dgm:spPr/>
      <dgm:t>
        <a:bodyPr/>
        <a:lstStyle/>
        <a:p>
          <a:endParaRPr lang="ru-RU"/>
        </a:p>
      </dgm:t>
    </dgm:pt>
    <dgm:pt modelId="{20746269-2826-414F-8DF0-01E066082135}">
      <dgm:prSet/>
      <dgm:spPr/>
      <dgm:t>
        <a:bodyPr/>
        <a:lstStyle/>
        <a:p>
          <a:r>
            <a:rPr lang="uk-UA" b="0" i="0" dirty="0" smtClean="0"/>
            <a:t>Формулярна система – комплекс управлінських методик в охороні здоров’я, що забезпечує застосування раціональних, організаційно та економічно ефективних методів постачання і використання лікарських засобів з метою забезпечення в конкретних умовах високої якості медичної допомоги і оптимального використання наявних ресурсів; інформаційно-економічна доктрина раціонального застосування лікарських засобів. </a:t>
          </a:r>
          <a:endParaRPr lang="uk-UA" dirty="0"/>
        </a:p>
      </dgm:t>
    </dgm:pt>
    <dgm:pt modelId="{B724B818-0274-48E2-99C7-C3796278363C}" type="parTrans" cxnId="{C774E0D6-0FBE-4BBB-BB00-28624F64F8D0}">
      <dgm:prSet/>
      <dgm:spPr/>
      <dgm:t>
        <a:bodyPr/>
        <a:lstStyle/>
        <a:p>
          <a:endParaRPr lang="ru-RU"/>
        </a:p>
      </dgm:t>
    </dgm:pt>
    <dgm:pt modelId="{5FF8AAF4-450C-425E-81FC-4ECB80679BCB}" type="sibTrans" cxnId="{C774E0D6-0FBE-4BBB-BB00-28624F64F8D0}">
      <dgm:prSet/>
      <dgm:spPr/>
      <dgm:t>
        <a:bodyPr/>
        <a:lstStyle/>
        <a:p>
          <a:endParaRPr lang="ru-RU"/>
        </a:p>
      </dgm:t>
    </dgm:pt>
    <dgm:pt modelId="{D915AAE0-1122-4E4F-A5C9-9D4CDBFBFF20}" type="pres">
      <dgm:prSet presAssocID="{0FB03151-E0E9-4487-B1B7-54A302AA27E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A04F612-0F67-41FB-878C-09AF3BD7D259}" type="pres">
      <dgm:prSet presAssocID="{20746269-2826-414F-8DF0-01E06608213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BCB8F1-3059-4F9B-ADE4-D54519E7BEB1}" type="presOf" srcId="{20746269-2826-414F-8DF0-01E066082135}" destId="{5A04F612-0F67-41FB-878C-09AF3BD7D259}" srcOrd="0" destOrd="0" presId="urn:microsoft.com/office/officeart/2005/8/layout/vList2"/>
    <dgm:cxn modelId="{C774E0D6-0FBE-4BBB-BB00-28624F64F8D0}" srcId="{0FB03151-E0E9-4487-B1B7-54A302AA27ED}" destId="{20746269-2826-414F-8DF0-01E066082135}" srcOrd="0" destOrd="0" parTransId="{B724B818-0274-48E2-99C7-C3796278363C}" sibTransId="{5FF8AAF4-450C-425E-81FC-4ECB80679BCB}"/>
    <dgm:cxn modelId="{F30B3ACE-C6F5-4944-B314-3A9AD0B76919}" type="presOf" srcId="{0FB03151-E0E9-4487-B1B7-54A302AA27ED}" destId="{D915AAE0-1122-4E4F-A5C9-9D4CDBFBFF20}" srcOrd="0" destOrd="0" presId="urn:microsoft.com/office/officeart/2005/8/layout/vList2"/>
    <dgm:cxn modelId="{052FB7C0-C11E-478E-AA1A-09FEA0A0949A}" type="presParOf" srcId="{D915AAE0-1122-4E4F-A5C9-9D4CDBFBFF20}" destId="{5A04F612-0F67-41FB-878C-09AF3BD7D25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CC4CD7-1E54-417E-A406-679EA8F6610C}" type="doc">
      <dgm:prSet loTypeId="urn:microsoft.com/office/officeart/2005/8/layout/vList2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07B77A55-A48A-4DB2-A2D6-7AE886CEBCD3}">
      <dgm:prSet/>
      <dgm:spPr/>
      <dgm:t>
        <a:bodyPr/>
        <a:lstStyle/>
        <a:p>
          <a:r>
            <a:rPr lang="uk-UA" dirty="0" smtClean="0"/>
            <a:t>Основний принцип формулярної системи – використання ліків з доведеною ефективністю їх дії при певному патологічному процесі.</a:t>
          </a:r>
          <a:endParaRPr lang="uk-UA" dirty="0"/>
        </a:p>
      </dgm:t>
    </dgm:pt>
    <dgm:pt modelId="{B40548AE-0A12-40D8-BE11-6FACE1E978AE}" type="parTrans" cxnId="{F26C5D09-5E9E-4261-A18E-CBF960E6660F}">
      <dgm:prSet/>
      <dgm:spPr/>
      <dgm:t>
        <a:bodyPr/>
        <a:lstStyle/>
        <a:p>
          <a:endParaRPr lang="ru-RU"/>
        </a:p>
      </dgm:t>
    </dgm:pt>
    <dgm:pt modelId="{35B73ABD-D6B3-46CA-AF22-C6CCF1ABC048}" type="sibTrans" cxnId="{F26C5D09-5E9E-4261-A18E-CBF960E6660F}">
      <dgm:prSet/>
      <dgm:spPr/>
      <dgm:t>
        <a:bodyPr/>
        <a:lstStyle/>
        <a:p>
          <a:endParaRPr lang="ru-RU"/>
        </a:p>
      </dgm:t>
    </dgm:pt>
    <dgm:pt modelId="{C7A3A8A1-DD9D-4B18-8A0A-777CFAB1A15A}" type="pres">
      <dgm:prSet presAssocID="{97CC4CD7-1E54-417E-A406-679EA8F6610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0B9B008-5742-4BE5-84EE-0BF6DBAA18F1}" type="pres">
      <dgm:prSet presAssocID="{07B77A55-A48A-4DB2-A2D6-7AE886CEBCD3}" presName="parentText" presStyleLbl="node1" presStyleIdx="0" presStyleCnt="1" custScaleX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0C4E038-F84E-4B0F-B7EB-84C23D8BF865}" type="presOf" srcId="{97CC4CD7-1E54-417E-A406-679EA8F6610C}" destId="{C7A3A8A1-DD9D-4B18-8A0A-777CFAB1A15A}" srcOrd="0" destOrd="0" presId="urn:microsoft.com/office/officeart/2005/8/layout/vList2"/>
    <dgm:cxn modelId="{3EF4AE81-B4B0-4CCF-9001-9B226F1264E3}" type="presOf" srcId="{07B77A55-A48A-4DB2-A2D6-7AE886CEBCD3}" destId="{F0B9B008-5742-4BE5-84EE-0BF6DBAA18F1}" srcOrd="0" destOrd="0" presId="urn:microsoft.com/office/officeart/2005/8/layout/vList2"/>
    <dgm:cxn modelId="{F26C5D09-5E9E-4261-A18E-CBF960E6660F}" srcId="{97CC4CD7-1E54-417E-A406-679EA8F6610C}" destId="{07B77A55-A48A-4DB2-A2D6-7AE886CEBCD3}" srcOrd="0" destOrd="0" parTransId="{B40548AE-0A12-40D8-BE11-6FACE1E978AE}" sibTransId="{35B73ABD-D6B3-46CA-AF22-C6CCF1ABC048}"/>
    <dgm:cxn modelId="{D8F74734-57B9-4D69-BA4F-8D34CCE38363}" type="presParOf" srcId="{C7A3A8A1-DD9D-4B18-8A0A-777CFAB1A15A}" destId="{F0B9B008-5742-4BE5-84EE-0BF6DBAA18F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58E1B9-5BD2-4AF2-BE1D-C91F00E06C5D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/>
      <dgm:spPr/>
      <dgm:t>
        <a:bodyPr/>
        <a:lstStyle/>
        <a:p>
          <a:endParaRPr lang="ru-RU"/>
        </a:p>
      </dgm:t>
    </dgm:pt>
    <dgm:pt modelId="{AB8709C7-9C17-4E0D-AF33-800AF8691C56}">
      <dgm:prSet/>
      <dgm:spPr/>
      <dgm:t>
        <a:bodyPr/>
        <a:lstStyle/>
        <a:p>
          <a:r>
            <a:rPr lang="uk-UA" b="1" i="0" dirty="0" smtClean="0"/>
            <a:t>Медична </a:t>
          </a:r>
          <a:r>
            <a:rPr lang="uk-UA" b="0" i="0" dirty="0" smtClean="0"/>
            <a:t>– визначення та розробка методів раціональної фармакотерапії поширених захворювань.</a:t>
          </a:r>
          <a:endParaRPr lang="uk-UA" dirty="0"/>
        </a:p>
      </dgm:t>
    </dgm:pt>
    <dgm:pt modelId="{8EBEF79E-0807-4507-B169-B935BA06623D}" type="parTrans" cxnId="{201953F6-07BA-4F23-917E-7F03D3375770}">
      <dgm:prSet/>
      <dgm:spPr/>
      <dgm:t>
        <a:bodyPr/>
        <a:lstStyle/>
        <a:p>
          <a:endParaRPr lang="ru-RU"/>
        </a:p>
      </dgm:t>
    </dgm:pt>
    <dgm:pt modelId="{66613CA6-54AD-410D-A447-0D000CC337D4}" type="sibTrans" cxnId="{201953F6-07BA-4F23-917E-7F03D3375770}">
      <dgm:prSet/>
      <dgm:spPr/>
      <dgm:t>
        <a:bodyPr/>
        <a:lstStyle/>
        <a:p>
          <a:endParaRPr lang="ru-RU"/>
        </a:p>
      </dgm:t>
    </dgm:pt>
    <dgm:pt modelId="{C9B37E98-964A-44A3-90E4-D515DF63A76A}">
      <dgm:prSet/>
      <dgm:spPr/>
      <dgm:t>
        <a:bodyPr/>
        <a:lstStyle/>
        <a:p>
          <a:r>
            <a:rPr lang="uk-UA" b="1" i="0" dirty="0" smtClean="0"/>
            <a:t>Фармакологічна </a:t>
          </a:r>
          <a:r>
            <a:rPr lang="uk-UA" b="0" i="0" dirty="0" smtClean="0"/>
            <a:t>– забезпечення контролю за правильним використанням лікарських засобів та прийняття заходів для попередження та виправлення ятрогенних помилок.</a:t>
          </a:r>
          <a:endParaRPr lang="uk-UA" dirty="0"/>
        </a:p>
      </dgm:t>
    </dgm:pt>
    <dgm:pt modelId="{6E21E787-B742-47B3-A9E6-FAACF7D7C837}" type="parTrans" cxnId="{01DE0238-6622-4EE4-B136-7F49D44E9F20}">
      <dgm:prSet/>
      <dgm:spPr/>
      <dgm:t>
        <a:bodyPr/>
        <a:lstStyle/>
        <a:p>
          <a:endParaRPr lang="ru-RU"/>
        </a:p>
      </dgm:t>
    </dgm:pt>
    <dgm:pt modelId="{17B9DF87-0E87-4F36-860E-4D61BD13EFA2}" type="sibTrans" cxnId="{01DE0238-6622-4EE4-B136-7F49D44E9F20}">
      <dgm:prSet/>
      <dgm:spPr/>
      <dgm:t>
        <a:bodyPr/>
        <a:lstStyle/>
        <a:p>
          <a:endParaRPr lang="ru-RU"/>
        </a:p>
      </dgm:t>
    </dgm:pt>
    <dgm:pt modelId="{1CBC0879-0531-455E-BFBC-121A629CD409}">
      <dgm:prSet/>
      <dgm:spPr/>
      <dgm:t>
        <a:bodyPr/>
        <a:lstStyle/>
        <a:p>
          <a:r>
            <a:rPr lang="uk-UA" b="1" i="0" dirty="0" smtClean="0"/>
            <a:t>Соціальна </a:t>
          </a:r>
          <a:r>
            <a:rPr lang="uk-UA" b="0" i="0" dirty="0" smtClean="0"/>
            <a:t>– забезпечення хворих ліками з доведеною клінічною ефективністю.</a:t>
          </a:r>
          <a:endParaRPr lang="uk-UA" dirty="0"/>
        </a:p>
      </dgm:t>
    </dgm:pt>
    <dgm:pt modelId="{4B591C7E-A0DC-4502-9AF8-F96BCB16EFA0}" type="parTrans" cxnId="{6D6B2061-F39A-45D6-B859-F3195CFE48BB}">
      <dgm:prSet/>
      <dgm:spPr/>
      <dgm:t>
        <a:bodyPr/>
        <a:lstStyle/>
        <a:p>
          <a:endParaRPr lang="ru-RU"/>
        </a:p>
      </dgm:t>
    </dgm:pt>
    <dgm:pt modelId="{3D882DD4-7613-40BF-B966-E7587B6FBEF4}" type="sibTrans" cxnId="{6D6B2061-F39A-45D6-B859-F3195CFE48BB}">
      <dgm:prSet/>
      <dgm:spPr/>
      <dgm:t>
        <a:bodyPr/>
        <a:lstStyle/>
        <a:p>
          <a:endParaRPr lang="ru-RU"/>
        </a:p>
      </dgm:t>
    </dgm:pt>
    <dgm:pt modelId="{0BD4FA30-B301-4720-A950-0F484C5939D3}">
      <dgm:prSet/>
      <dgm:spPr/>
      <dgm:t>
        <a:bodyPr/>
        <a:lstStyle/>
        <a:p>
          <a:r>
            <a:rPr lang="uk-UA" b="1" i="0" dirty="0" smtClean="0"/>
            <a:t>Економічна </a:t>
          </a:r>
          <a:r>
            <a:rPr lang="uk-UA" b="0" i="0" dirty="0" smtClean="0"/>
            <a:t>– використання клінічно та економічно найбільш ефективних лікарських засобів.</a:t>
          </a:r>
          <a:endParaRPr lang="uk-UA" dirty="0"/>
        </a:p>
      </dgm:t>
    </dgm:pt>
    <dgm:pt modelId="{5BBC64D9-DB92-4F06-BC26-5016AEEC0C41}" type="parTrans" cxnId="{F8EF5D71-E542-4885-9B57-4DBFD8F25801}">
      <dgm:prSet/>
      <dgm:spPr/>
      <dgm:t>
        <a:bodyPr/>
        <a:lstStyle/>
        <a:p>
          <a:endParaRPr lang="ru-RU"/>
        </a:p>
      </dgm:t>
    </dgm:pt>
    <dgm:pt modelId="{75A6473C-E838-4DB6-A68C-5DACCB9F479B}" type="sibTrans" cxnId="{F8EF5D71-E542-4885-9B57-4DBFD8F25801}">
      <dgm:prSet/>
      <dgm:spPr/>
      <dgm:t>
        <a:bodyPr/>
        <a:lstStyle/>
        <a:p>
          <a:endParaRPr lang="ru-RU"/>
        </a:p>
      </dgm:t>
    </dgm:pt>
    <dgm:pt modelId="{52DBE4B5-2A1C-474F-BD89-FB353E93909A}">
      <dgm:prSet/>
      <dgm:spPr/>
      <dgm:t>
        <a:bodyPr/>
        <a:lstStyle/>
        <a:p>
          <a:r>
            <a:rPr lang="uk-UA" b="1" i="0" dirty="0" smtClean="0"/>
            <a:t>Інформаційна </a:t>
          </a:r>
          <a:r>
            <a:rPr lang="uk-UA" b="0" i="0" dirty="0" smtClean="0"/>
            <a:t>– поширення об’єктивної інформації про ефективність та безпечність лікарських засобів.</a:t>
          </a:r>
          <a:endParaRPr lang="uk-UA" dirty="0"/>
        </a:p>
      </dgm:t>
    </dgm:pt>
    <dgm:pt modelId="{2D7C04BE-8484-4796-B1EB-7AABA12BEB31}" type="parTrans" cxnId="{6AB6C2C9-00F7-4C8E-80CA-0F054C40A173}">
      <dgm:prSet/>
      <dgm:spPr/>
      <dgm:t>
        <a:bodyPr/>
        <a:lstStyle/>
        <a:p>
          <a:endParaRPr lang="ru-RU"/>
        </a:p>
      </dgm:t>
    </dgm:pt>
    <dgm:pt modelId="{85F39E9B-3F53-40E5-BA62-ED42E4284958}" type="sibTrans" cxnId="{6AB6C2C9-00F7-4C8E-80CA-0F054C40A173}">
      <dgm:prSet/>
      <dgm:spPr/>
      <dgm:t>
        <a:bodyPr/>
        <a:lstStyle/>
        <a:p>
          <a:endParaRPr lang="ru-RU"/>
        </a:p>
      </dgm:t>
    </dgm:pt>
    <dgm:pt modelId="{4A9A7747-51D1-4DFE-A875-4A4E1C233802}">
      <dgm:prSet/>
      <dgm:spPr/>
      <dgm:t>
        <a:bodyPr/>
        <a:lstStyle/>
        <a:p>
          <a:r>
            <a:rPr lang="uk-UA" b="1" i="0" dirty="0" smtClean="0"/>
            <a:t>Професійно-освітня функція</a:t>
          </a:r>
          <a:r>
            <a:rPr lang="uk-UA" b="0" i="0" dirty="0" smtClean="0"/>
            <a:t> – підвищення компетентності та кваліфікації лікарів різного профілю, провізорів клінічних, провізорів, середнього медичного та фармацевтичного персоналу.</a:t>
          </a:r>
          <a:endParaRPr lang="uk-UA" dirty="0"/>
        </a:p>
      </dgm:t>
    </dgm:pt>
    <dgm:pt modelId="{461C7146-A4AE-4354-A36F-361C633EC4EA}" type="parTrans" cxnId="{381B61AE-7DCB-4FA7-8B19-08C9712FE1E5}">
      <dgm:prSet/>
      <dgm:spPr/>
      <dgm:t>
        <a:bodyPr/>
        <a:lstStyle/>
        <a:p>
          <a:endParaRPr lang="ru-RU"/>
        </a:p>
      </dgm:t>
    </dgm:pt>
    <dgm:pt modelId="{20E05EB5-C4A4-480A-8440-332AFE1F7EE7}" type="sibTrans" cxnId="{381B61AE-7DCB-4FA7-8B19-08C9712FE1E5}">
      <dgm:prSet/>
      <dgm:spPr/>
      <dgm:t>
        <a:bodyPr/>
        <a:lstStyle/>
        <a:p>
          <a:endParaRPr lang="ru-RU"/>
        </a:p>
      </dgm:t>
    </dgm:pt>
    <dgm:pt modelId="{8F41B395-05EC-4764-8661-3C160ABB9D52}" type="pres">
      <dgm:prSet presAssocID="{E758E1B9-5BD2-4AF2-BE1D-C91F00E06C5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9694CA0-00E1-4B73-AF5B-11AFE711576F}" type="pres">
      <dgm:prSet presAssocID="{AB8709C7-9C17-4E0D-AF33-800AF8691C56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9B065-A12E-4FA9-981D-6DBE71C36AA1}" type="pres">
      <dgm:prSet presAssocID="{66613CA6-54AD-410D-A447-0D000CC337D4}" presName="spacer" presStyleCnt="0"/>
      <dgm:spPr/>
    </dgm:pt>
    <dgm:pt modelId="{319CC8B1-7322-48AD-B8F3-D659CE097B3F}" type="pres">
      <dgm:prSet presAssocID="{C9B37E98-964A-44A3-90E4-D515DF63A76A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877442-2360-493A-A45A-4A64EB897DEB}" type="pres">
      <dgm:prSet presAssocID="{17B9DF87-0E87-4F36-860E-4D61BD13EFA2}" presName="spacer" presStyleCnt="0"/>
      <dgm:spPr/>
    </dgm:pt>
    <dgm:pt modelId="{6E87AF9F-F13B-46EB-BB4D-D10EF684209E}" type="pres">
      <dgm:prSet presAssocID="{1CBC0879-0531-455E-BFBC-121A629CD409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F4C433-C74D-45FC-8D23-891AF88C9A25}" type="pres">
      <dgm:prSet presAssocID="{3D882DD4-7613-40BF-B966-E7587B6FBEF4}" presName="spacer" presStyleCnt="0"/>
      <dgm:spPr/>
    </dgm:pt>
    <dgm:pt modelId="{FB847DE8-03BA-4A06-A51A-0B823C0A7C4F}" type="pres">
      <dgm:prSet presAssocID="{0BD4FA30-B301-4720-A950-0F484C5939D3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D9A10A-7AF0-4B1B-8840-B6418E212A6D}" type="pres">
      <dgm:prSet presAssocID="{75A6473C-E838-4DB6-A68C-5DACCB9F479B}" presName="spacer" presStyleCnt="0"/>
      <dgm:spPr/>
    </dgm:pt>
    <dgm:pt modelId="{1950B54E-75A1-427B-AFFD-BE86765C4F36}" type="pres">
      <dgm:prSet presAssocID="{52DBE4B5-2A1C-474F-BD89-FB353E93909A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886BF1-4964-4C9A-8F3C-BD7638A1FAD1}" type="pres">
      <dgm:prSet presAssocID="{85F39E9B-3F53-40E5-BA62-ED42E4284958}" presName="spacer" presStyleCnt="0"/>
      <dgm:spPr/>
    </dgm:pt>
    <dgm:pt modelId="{6EC89370-B1B4-46D9-8149-6CD8950334F0}" type="pres">
      <dgm:prSet presAssocID="{4A9A7747-51D1-4DFE-A875-4A4E1C233802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9DA45ED-FAFC-4C98-8971-DC75B9CA7984}" type="presOf" srcId="{1CBC0879-0531-455E-BFBC-121A629CD409}" destId="{6E87AF9F-F13B-46EB-BB4D-D10EF684209E}" srcOrd="0" destOrd="0" presId="urn:microsoft.com/office/officeart/2005/8/layout/vList2"/>
    <dgm:cxn modelId="{813091BD-9614-4A41-81BD-2DA351EBD7EC}" type="presOf" srcId="{E758E1B9-5BD2-4AF2-BE1D-C91F00E06C5D}" destId="{8F41B395-05EC-4764-8661-3C160ABB9D52}" srcOrd="0" destOrd="0" presId="urn:microsoft.com/office/officeart/2005/8/layout/vList2"/>
    <dgm:cxn modelId="{201953F6-07BA-4F23-917E-7F03D3375770}" srcId="{E758E1B9-5BD2-4AF2-BE1D-C91F00E06C5D}" destId="{AB8709C7-9C17-4E0D-AF33-800AF8691C56}" srcOrd="0" destOrd="0" parTransId="{8EBEF79E-0807-4507-B169-B935BA06623D}" sibTransId="{66613CA6-54AD-410D-A447-0D000CC337D4}"/>
    <dgm:cxn modelId="{F8EF5D71-E542-4885-9B57-4DBFD8F25801}" srcId="{E758E1B9-5BD2-4AF2-BE1D-C91F00E06C5D}" destId="{0BD4FA30-B301-4720-A950-0F484C5939D3}" srcOrd="3" destOrd="0" parTransId="{5BBC64D9-DB92-4F06-BC26-5016AEEC0C41}" sibTransId="{75A6473C-E838-4DB6-A68C-5DACCB9F479B}"/>
    <dgm:cxn modelId="{6D6B2061-F39A-45D6-B859-F3195CFE48BB}" srcId="{E758E1B9-5BD2-4AF2-BE1D-C91F00E06C5D}" destId="{1CBC0879-0531-455E-BFBC-121A629CD409}" srcOrd="2" destOrd="0" parTransId="{4B591C7E-A0DC-4502-9AF8-F96BCB16EFA0}" sibTransId="{3D882DD4-7613-40BF-B966-E7587B6FBEF4}"/>
    <dgm:cxn modelId="{41B844C8-1774-4C51-8C56-871BE5CB3C47}" type="presOf" srcId="{4A9A7747-51D1-4DFE-A875-4A4E1C233802}" destId="{6EC89370-B1B4-46D9-8149-6CD8950334F0}" srcOrd="0" destOrd="0" presId="urn:microsoft.com/office/officeart/2005/8/layout/vList2"/>
    <dgm:cxn modelId="{381B61AE-7DCB-4FA7-8B19-08C9712FE1E5}" srcId="{E758E1B9-5BD2-4AF2-BE1D-C91F00E06C5D}" destId="{4A9A7747-51D1-4DFE-A875-4A4E1C233802}" srcOrd="5" destOrd="0" parTransId="{461C7146-A4AE-4354-A36F-361C633EC4EA}" sibTransId="{20E05EB5-C4A4-480A-8440-332AFE1F7EE7}"/>
    <dgm:cxn modelId="{01DE0238-6622-4EE4-B136-7F49D44E9F20}" srcId="{E758E1B9-5BD2-4AF2-BE1D-C91F00E06C5D}" destId="{C9B37E98-964A-44A3-90E4-D515DF63A76A}" srcOrd="1" destOrd="0" parTransId="{6E21E787-B742-47B3-A9E6-FAACF7D7C837}" sibTransId="{17B9DF87-0E87-4F36-860E-4D61BD13EFA2}"/>
    <dgm:cxn modelId="{FFCF92F8-254F-4719-BB33-B754C83347D1}" type="presOf" srcId="{52DBE4B5-2A1C-474F-BD89-FB353E93909A}" destId="{1950B54E-75A1-427B-AFFD-BE86765C4F36}" srcOrd="0" destOrd="0" presId="urn:microsoft.com/office/officeart/2005/8/layout/vList2"/>
    <dgm:cxn modelId="{1CF3846E-DAC2-47B9-A111-F20ABFA8850F}" type="presOf" srcId="{AB8709C7-9C17-4E0D-AF33-800AF8691C56}" destId="{E9694CA0-00E1-4B73-AF5B-11AFE711576F}" srcOrd="0" destOrd="0" presId="urn:microsoft.com/office/officeart/2005/8/layout/vList2"/>
    <dgm:cxn modelId="{6AB6C2C9-00F7-4C8E-80CA-0F054C40A173}" srcId="{E758E1B9-5BD2-4AF2-BE1D-C91F00E06C5D}" destId="{52DBE4B5-2A1C-474F-BD89-FB353E93909A}" srcOrd="4" destOrd="0" parTransId="{2D7C04BE-8484-4796-B1EB-7AABA12BEB31}" sibTransId="{85F39E9B-3F53-40E5-BA62-ED42E4284958}"/>
    <dgm:cxn modelId="{0B6D1E8A-323B-46F7-905A-3B46283F29B7}" type="presOf" srcId="{0BD4FA30-B301-4720-A950-0F484C5939D3}" destId="{FB847DE8-03BA-4A06-A51A-0B823C0A7C4F}" srcOrd="0" destOrd="0" presId="urn:microsoft.com/office/officeart/2005/8/layout/vList2"/>
    <dgm:cxn modelId="{54FE2141-7AE4-47A2-99DA-283F97D1FFE1}" type="presOf" srcId="{C9B37E98-964A-44A3-90E4-D515DF63A76A}" destId="{319CC8B1-7322-48AD-B8F3-D659CE097B3F}" srcOrd="0" destOrd="0" presId="urn:microsoft.com/office/officeart/2005/8/layout/vList2"/>
    <dgm:cxn modelId="{FA12D4F8-67E8-4035-BAE0-5BEFA3C0FA63}" type="presParOf" srcId="{8F41B395-05EC-4764-8661-3C160ABB9D52}" destId="{E9694CA0-00E1-4B73-AF5B-11AFE711576F}" srcOrd="0" destOrd="0" presId="urn:microsoft.com/office/officeart/2005/8/layout/vList2"/>
    <dgm:cxn modelId="{A3317284-96B9-4B4B-933F-C1E6CB15B073}" type="presParOf" srcId="{8F41B395-05EC-4764-8661-3C160ABB9D52}" destId="{8879B065-A12E-4FA9-981D-6DBE71C36AA1}" srcOrd="1" destOrd="0" presId="urn:microsoft.com/office/officeart/2005/8/layout/vList2"/>
    <dgm:cxn modelId="{88E96634-DD71-4A56-A08D-63E7F09756B2}" type="presParOf" srcId="{8F41B395-05EC-4764-8661-3C160ABB9D52}" destId="{319CC8B1-7322-48AD-B8F3-D659CE097B3F}" srcOrd="2" destOrd="0" presId="urn:microsoft.com/office/officeart/2005/8/layout/vList2"/>
    <dgm:cxn modelId="{E43A612E-24DB-41DC-A423-DBA625EB4185}" type="presParOf" srcId="{8F41B395-05EC-4764-8661-3C160ABB9D52}" destId="{53877442-2360-493A-A45A-4A64EB897DEB}" srcOrd="3" destOrd="0" presId="urn:microsoft.com/office/officeart/2005/8/layout/vList2"/>
    <dgm:cxn modelId="{344FA349-A264-491E-9287-520EF627C6FE}" type="presParOf" srcId="{8F41B395-05EC-4764-8661-3C160ABB9D52}" destId="{6E87AF9F-F13B-46EB-BB4D-D10EF684209E}" srcOrd="4" destOrd="0" presId="urn:microsoft.com/office/officeart/2005/8/layout/vList2"/>
    <dgm:cxn modelId="{433A04F4-A8B4-4D6E-8A25-40E410AD8749}" type="presParOf" srcId="{8F41B395-05EC-4764-8661-3C160ABB9D52}" destId="{A5F4C433-C74D-45FC-8D23-891AF88C9A25}" srcOrd="5" destOrd="0" presId="urn:microsoft.com/office/officeart/2005/8/layout/vList2"/>
    <dgm:cxn modelId="{B7952459-2D2A-429A-8E8D-215D7B0E9B07}" type="presParOf" srcId="{8F41B395-05EC-4764-8661-3C160ABB9D52}" destId="{FB847DE8-03BA-4A06-A51A-0B823C0A7C4F}" srcOrd="6" destOrd="0" presId="urn:microsoft.com/office/officeart/2005/8/layout/vList2"/>
    <dgm:cxn modelId="{D37D0102-E0B8-4D40-9F34-D4E1F3D58E91}" type="presParOf" srcId="{8F41B395-05EC-4764-8661-3C160ABB9D52}" destId="{8AD9A10A-7AF0-4B1B-8840-B6418E212A6D}" srcOrd="7" destOrd="0" presId="urn:microsoft.com/office/officeart/2005/8/layout/vList2"/>
    <dgm:cxn modelId="{C5A52380-9008-494C-98AF-680A5286FC02}" type="presParOf" srcId="{8F41B395-05EC-4764-8661-3C160ABB9D52}" destId="{1950B54E-75A1-427B-AFFD-BE86765C4F36}" srcOrd="8" destOrd="0" presId="urn:microsoft.com/office/officeart/2005/8/layout/vList2"/>
    <dgm:cxn modelId="{018F9EFF-67BE-48F7-9AC3-105859399AF6}" type="presParOf" srcId="{8F41B395-05EC-4764-8661-3C160ABB9D52}" destId="{81886BF1-4964-4C9A-8F3C-BD7638A1FAD1}" srcOrd="9" destOrd="0" presId="urn:microsoft.com/office/officeart/2005/8/layout/vList2"/>
    <dgm:cxn modelId="{5CE8333B-DF6A-4C20-9E88-614FE35D0500}" type="presParOf" srcId="{8F41B395-05EC-4764-8661-3C160ABB9D52}" destId="{6EC89370-B1B4-46D9-8149-6CD8950334F0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04F612-0F67-41FB-878C-09AF3BD7D259}">
      <dsp:nvSpPr>
        <dsp:cNvPr id="0" name=""/>
        <dsp:cNvSpPr/>
      </dsp:nvSpPr>
      <dsp:spPr>
        <a:xfrm>
          <a:off x="0" y="5699"/>
          <a:ext cx="10210800" cy="28080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0" i="0" kern="1200" dirty="0" smtClean="0"/>
            <a:t>Формулярна система – комплекс управлінських методик в охороні здоров’я, що забезпечує застосування раціональних, організаційно та економічно ефективних методів постачання і використання лікарських засобів з метою забезпечення в конкретних умовах високої якості медичної допомоги і оптимального використання наявних ресурсів; інформаційно-економічна доктрина раціонального застосування лікарських засобів. </a:t>
          </a:r>
          <a:endParaRPr lang="uk-UA" sz="2400" kern="1200" dirty="0"/>
        </a:p>
      </dsp:txBody>
      <dsp:txXfrm>
        <a:off x="137075" y="142774"/>
        <a:ext cx="9936650" cy="25338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B9B008-5742-4BE5-84EE-0BF6DBAA18F1}">
      <dsp:nvSpPr>
        <dsp:cNvPr id="0" name=""/>
        <dsp:cNvSpPr/>
      </dsp:nvSpPr>
      <dsp:spPr>
        <a:xfrm>
          <a:off x="0" y="13350"/>
          <a:ext cx="10210800" cy="1649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kern="1200" dirty="0" smtClean="0"/>
            <a:t>Основний принцип формулярної системи – використання ліків з доведеною ефективністю їх дії при певному патологічному процесі.</a:t>
          </a:r>
          <a:endParaRPr lang="uk-UA" sz="3000" kern="1200" dirty="0"/>
        </a:p>
      </dsp:txBody>
      <dsp:txXfrm>
        <a:off x="80532" y="93882"/>
        <a:ext cx="10049736" cy="14886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694CA0-00E1-4B73-AF5B-11AFE711576F}">
      <dsp:nvSpPr>
        <dsp:cNvPr id="0" name=""/>
        <dsp:cNvSpPr/>
      </dsp:nvSpPr>
      <dsp:spPr>
        <a:xfrm>
          <a:off x="0" y="94594"/>
          <a:ext cx="11277600" cy="75477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i="0" kern="1200" dirty="0" smtClean="0"/>
            <a:t>Медична </a:t>
          </a:r>
          <a:r>
            <a:rPr lang="uk-UA" sz="1900" b="0" i="0" kern="1200" dirty="0" smtClean="0"/>
            <a:t>– визначення та розробка методів раціональної фармакотерапії поширених захворювань.</a:t>
          </a:r>
          <a:endParaRPr lang="uk-UA" sz="1900" kern="1200" dirty="0"/>
        </a:p>
      </dsp:txBody>
      <dsp:txXfrm>
        <a:off x="36845" y="131439"/>
        <a:ext cx="11203910" cy="681087"/>
      </dsp:txXfrm>
    </dsp:sp>
    <dsp:sp modelId="{319CC8B1-7322-48AD-B8F3-D659CE097B3F}">
      <dsp:nvSpPr>
        <dsp:cNvPr id="0" name=""/>
        <dsp:cNvSpPr/>
      </dsp:nvSpPr>
      <dsp:spPr>
        <a:xfrm>
          <a:off x="0" y="904092"/>
          <a:ext cx="11277600" cy="75477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i="0" kern="1200" dirty="0" smtClean="0"/>
            <a:t>Фармакологічна </a:t>
          </a:r>
          <a:r>
            <a:rPr lang="uk-UA" sz="1900" b="0" i="0" kern="1200" dirty="0" smtClean="0"/>
            <a:t>– забезпечення контролю за правильним використанням лікарських засобів та прийняття заходів для попередження та виправлення ятрогенних помилок.</a:t>
          </a:r>
          <a:endParaRPr lang="uk-UA" sz="1900" kern="1200" dirty="0"/>
        </a:p>
      </dsp:txBody>
      <dsp:txXfrm>
        <a:off x="36845" y="940937"/>
        <a:ext cx="11203910" cy="681087"/>
      </dsp:txXfrm>
    </dsp:sp>
    <dsp:sp modelId="{6E87AF9F-F13B-46EB-BB4D-D10EF684209E}">
      <dsp:nvSpPr>
        <dsp:cNvPr id="0" name=""/>
        <dsp:cNvSpPr/>
      </dsp:nvSpPr>
      <dsp:spPr>
        <a:xfrm>
          <a:off x="0" y="1713590"/>
          <a:ext cx="11277600" cy="75477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i="0" kern="1200" dirty="0" smtClean="0"/>
            <a:t>Соціальна </a:t>
          </a:r>
          <a:r>
            <a:rPr lang="uk-UA" sz="1900" b="0" i="0" kern="1200" dirty="0" smtClean="0"/>
            <a:t>– забезпечення хворих ліками з доведеною клінічною ефективністю.</a:t>
          </a:r>
          <a:endParaRPr lang="uk-UA" sz="1900" kern="1200" dirty="0"/>
        </a:p>
      </dsp:txBody>
      <dsp:txXfrm>
        <a:off x="36845" y="1750435"/>
        <a:ext cx="11203910" cy="681087"/>
      </dsp:txXfrm>
    </dsp:sp>
    <dsp:sp modelId="{FB847DE8-03BA-4A06-A51A-0B823C0A7C4F}">
      <dsp:nvSpPr>
        <dsp:cNvPr id="0" name=""/>
        <dsp:cNvSpPr/>
      </dsp:nvSpPr>
      <dsp:spPr>
        <a:xfrm>
          <a:off x="0" y="2523088"/>
          <a:ext cx="11277600" cy="75477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i="0" kern="1200" dirty="0" smtClean="0"/>
            <a:t>Економічна </a:t>
          </a:r>
          <a:r>
            <a:rPr lang="uk-UA" sz="1900" b="0" i="0" kern="1200" dirty="0" smtClean="0"/>
            <a:t>– використання клінічно та економічно найбільш ефективних лікарських засобів.</a:t>
          </a:r>
          <a:endParaRPr lang="uk-UA" sz="1900" kern="1200" dirty="0"/>
        </a:p>
      </dsp:txBody>
      <dsp:txXfrm>
        <a:off x="36845" y="2559933"/>
        <a:ext cx="11203910" cy="681087"/>
      </dsp:txXfrm>
    </dsp:sp>
    <dsp:sp modelId="{1950B54E-75A1-427B-AFFD-BE86765C4F36}">
      <dsp:nvSpPr>
        <dsp:cNvPr id="0" name=""/>
        <dsp:cNvSpPr/>
      </dsp:nvSpPr>
      <dsp:spPr>
        <a:xfrm>
          <a:off x="0" y="3332586"/>
          <a:ext cx="11277600" cy="75477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i="0" kern="1200" dirty="0" smtClean="0"/>
            <a:t>Інформаційна </a:t>
          </a:r>
          <a:r>
            <a:rPr lang="uk-UA" sz="1900" b="0" i="0" kern="1200" dirty="0" smtClean="0"/>
            <a:t>– поширення об’єктивної інформації про ефективність та безпечність лікарських засобів.</a:t>
          </a:r>
          <a:endParaRPr lang="uk-UA" sz="1900" kern="1200" dirty="0"/>
        </a:p>
      </dsp:txBody>
      <dsp:txXfrm>
        <a:off x="36845" y="3369431"/>
        <a:ext cx="11203910" cy="681087"/>
      </dsp:txXfrm>
    </dsp:sp>
    <dsp:sp modelId="{6EC89370-B1B4-46D9-8149-6CD8950334F0}">
      <dsp:nvSpPr>
        <dsp:cNvPr id="0" name=""/>
        <dsp:cNvSpPr/>
      </dsp:nvSpPr>
      <dsp:spPr>
        <a:xfrm>
          <a:off x="0" y="4142084"/>
          <a:ext cx="11277600" cy="75477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i="0" kern="1200" dirty="0" smtClean="0"/>
            <a:t>Професійно-освітня функція</a:t>
          </a:r>
          <a:r>
            <a:rPr lang="uk-UA" sz="1900" b="0" i="0" kern="1200" dirty="0" smtClean="0"/>
            <a:t> – підвищення компетентності та кваліфікації лікарів різного профілю, провізорів клінічних, провізорів, середнього медичного та фармацевтичного персоналу.</a:t>
          </a:r>
          <a:endParaRPr lang="uk-UA" sz="1900" kern="1200" dirty="0"/>
        </a:p>
      </dsp:txBody>
      <dsp:txXfrm>
        <a:off x="36845" y="4178929"/>
        <a:ext cx="11203910" cy="6810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33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33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136525">
              <a:lnSpc>
                <a:spcPts val="165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33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33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136525">
              <a:lnSpc>
                <a:spcPts val="165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33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136525">
              <a:lnSpc>
                <a:spcPts val="165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33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3/21/2026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136525">
              <a:lnSpc>
                <a:spcPts val="165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136525">
              <a:lnSpc>
                <a:spcPts val="165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0128" y="10160"/>
            <a:ext cx="11115040" cy="878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33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98726" y="2517393"/>
            <a:ext cx="8821420" cy="23298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33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255375" y="6290385"/>
            <a:ext cx="287654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136525">
              <a:lnSpc>
                <a:spcPts val="165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://apps.who.in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ec.gov.ua/materials/zakonodavstvo-nastanovy-metodychni-rekomendacziyi-2/?role=ua" TargetMode="External"/><Relationship Id="rId3" Type="http://schemas.openxmlformats.org/officeDocument/2006/relationships/hyperlink" Target="https://zakon.rada.gov.ua/laws/show/1022-2018-%D0%BF" TargetMode="External"/><Relationship Id="rId7" Type="http://schemas.openxmlformats.org/officeDocument/2006/relationships/hyperlink" Target="https://zakon.rada.gov.ua/rada/show/v0918282-10" TargetMode="External"/><Relationship Id="rId2" Type="http://schemas.openxmlformats.org/officeDocument/2006/relationships/hyperlink" Target="https://zakon.rada.gov.ua/laws/show/2801-1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zakon.rada.gov.ua/laws/show/z0073-07" TargetMode="External"/><Relationship Id="rId11" Type="http://schemas.openxmlformats.org/officeDocument/2006/relationships/hyperlink" Target="https://www.dec.gov.ua/ua/formulyarna-systema-zabezpechennya-likarskymy-zasobamy-raczionalna-farmakoterapiya/" TargetMode="External"/><Relationship Id="rId5" Type="http://schemas.openxmlformats.org/officeDocument/2006/relationships/hyperlink" Target="https://zakononline.com.ua/documents/show/76520___536143" TargetMode="External"/><Relationship Id="rId10" Type="http://schemas.openxmlformats.org/officeDocument/2006/relationships/hyperlink" Target="https://www.dec.gov.ua/ua/department-omt/" TargetMode="External"/><Relationship Id="rId4" Type="http://schemas.openxmlformats.org/officeDocument/2006/relationships/hyperlink" Target="https://zakon.rada.gov.ua/laws/show/z1003-09" TargetMode="External"/><Relationship Id="rId9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5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dec.gov.ua/ua/formulyarna-systema-zabezpechennya-likarskymy-zasobamy-raczionalna-farmakoterapiya/" TargetMode="External"/><Relationship Id="rId5" Type="http://schemas.openxmlformats.org/officeDocument/2006/relationships/hyperlink" Target="https://www.dec.gov.ua/ua/department-omt/" TargetMode="External"/><Relationship Id="rId4" Type="http://schemas.openxmlformats.org/officeDocument/2006/relationships/hyperlink" Target="http://www.dec.gov.ua/materials/zakonodavstvo-nastanovy-metodychni-rekomendacziyi-2/?role=ua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26" Type="http://schemas.openxmlformats.org/officeDocument/2006/relationships/image" Target="../media/image50.png"/><Relationship Id="rId39" Type="http://schemas.openxmlformats.org/officeDocument/2006/relationships/image" Target="../media/image63.png"/><Relationship Id="rId21" Type="http://schemas.openxmlformats.org/officeDocument/2006/relationships/image" Target="../media/image45.png"/><Relationship Id="rId34" Type="http://schemas.openxmlformats.org/officeDocument/2006/relationships/image" Target="../media/image58.png"/><Relationship Id="rId42" Type="http://schemas.openxmlformats.org/officeDocument/2006/relationships/image" Target="../media/image66.png"/><Relationship Id="rId47" Type="http://schemas.openxmlformats.org/officeDocument/2006/relationships/image" Target="../media/image71.png"/><Relationship Id="rId50" Type="http://schemas.openxmlformats.org/officeDocument/2006/relationships/image" Target="../media/image74.png"/><Relationship Id="rId55" Type="http://schemas.openxmlformats.org/officeDocument/2006/relationships/image" Target="../media/image79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6" Type="http://schemas.openxmlformats.org/officeDocument/2006/relationships/image" Target="../media/image40.png"/><Relationship Id="rId29" Type="http://schemas.openxmlformats.org/officeDocument/2006/relationships/image" Target="../media/image53.png"/><Relationship Id="rId11" Type="http://schemas.openxmlformats.org/officeDocument/2006/relationships/image" Target="../media/image35.png"/><Relationship Id="rId24" Type="http://schemas.openxmlformats.org/officeDocument/2006/relationships/image" Target="../media/image48.png"/><Relationship Id="rId32" Type="http://schemas.openxmlformats.org/officeDocument/2006/relationships/image" Target="../media/image56.png"/><Relationship Id="rId37" Type="http://schemas.openxmlformats.org/officeDocument/2006/relationships/image" Target="../media/image61.png"/><Relationship Id="rId40" Type="http://schemas.openxmlformats.org/officeDocument/2006/relationships/image" Target="../media/image64.png"/><Relationship Id="rId45" Type="http://schemas.openxmlformats.org/officeDocument/2006/relationships/image" Target="../media/image69.png"/><Relationship Id="rId53" Type="http://schemas.openxmlformats.org/officeDocument/2006/relationships/image" Target="../media/image77.png"/><Relationship Id="rId58" Type="http://schemas.openxmlformats.org/officeDocument/2006/relationships/image" Target="../media/image82.png"/><Relationship Id="rId5" Type="http://schemas.openxmlformats.org/officeDocument/2006/relationships/image" Target="../media/image29.png"/><Relationship Id="rId61" Type="http://schemas.openxmlformats.org/officeDocument/2006/relationships/image" Target="../media/image85.png"/><Relationship Id="rId19" Type="http://schemas.openxmlformats.org/officeDocument/2006/relationships/image" Target="../media/image43.png"/><Relationship Id="rId14" Type="http://schemas.openxmlformats.org/officeDocument/2006/relationships/image" Target="../media/image38.png"/><Relationship Id="rId22" Type="http://schemas.openxmlformats.org/officeDocument/2006/relationships/image" Target="../media/image46.png"/><Relationship Id="rId27" Type="http://schemas.openxmlformats.org/officeDocument/2006/relationships/image" Target="../media/image51.png"/><Relationship Id="rId30" Type="http://schemas.openxmlformats.org/officeDocument/2006/relationships/image" Target="../media/image54.png"/><Relationship Id="rId35" Type="http://schemas.openxmlformats.org/officeDocument/2006/relationships/image" Target="../media/image59.png"/><Relationship Id="rId43" Type="http://schemas.openxmlformats.org/officeDocument/2006/relationships/image" Target="../media/image67.png"/><Relationship Id="rId48" Type="http://schemas.openxmlformats.org/officeDocument/2006/relationships/image" Target="../media/image72.png"/><Relationship Id="rId56" Type="http://schemas.openxmlformats.org/officeDocument/2006/relationships/image" Target="../media/image80.png"/><Relationship Id="rId8" Type="http://schemas.openxmlformats.org/officeDocument/2006/relationships/image" Target="../media/image32.png"/><Relationship Id="rId51" Type="http://schemas.openxmlformats.org/officeDocument/2006/relationships/image" Target="../media/image75.png"/><Relationship Id="rId3" Type="http://schemas.openxmlformats.org/officeDocument/2006/relationships/image" Target="../media/image27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5" Type="http://schemas.openxmlformats.org/officeDocument/2006/relationships/image" Target="../media/image49.png"/><Relationship Id="rId33" Type="http://schemas.openxmlformats.org/officeDocument/2006/relationships/image" Target="../media/image57.png"/><Relationship Id="rId38" Type="http://schemas.openxmlformats.org/officeDocument/2006/relationships/image" Target="../media/image62.png"/><Relationship Id="rId46" Type="http://schemas.openxmlformats.org/officeDocument/2006/relationships/image" Target="../media/image70.png"/><Relationship Id="rId59" Type="http://schemas.openxmlformats.org/officeDocument/2006/relationships/image" Target="../media/image83.png"/><Relationship Id="rId20" Type="http://schemas.openxmlformats.org/officeDocument/2006/relationships/image" Target="../media/image44.png"/><Relationship Id="rId41" Type="http://schemas.openxmlformats.org/officeDocument/2006/relationships/image" Target="../media/image65.png"/><Relationship Id="rId54" Type="http://schemas.openxmlformats.org/officeDocument/2006/relationships/image" Target="../media/image78.png"/><Relationship Id="rId62" Type="http://schemas.openxmlformats.org/officeDocument/2006/relationships/image" Target="../media/image8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15" Type="http://schemas.openxmlformats.org/officeDocument/2006/relationships/image" Target="../media/image39.png"/><Relationship Id="rId23" Type="http://schemas.openxmlformats.org/officeDocument/2006/relationships/image" Target="../media/image47.png"/><Relationship Id="rId28" Type="http://schemas.openxmlformats.org/officeDocument/2006/relationships/image" Target="../media/image52.png"/><Relationship Id="rId36" Type="http://schemas.openxmlformats.org/officeDocument/2006/relationships/image" Target="../media/image60.png"/><Relationship Id="rId49" Type="http://schemas.openxmlformats.org/officeDocument/2006/relationships/image" Target="../media/image73.png"/><Relationship Id="rId57" Type="http://schemas.openxmlformats.org/officeDocument/2006/relationships/image" Target="../media/image81.png"/><Relationship Id="rId10" Type="http://schemas.openxmlformats.org/officeDocument/2006/relationships/image" Target="../media/image34.png"/><Relationship Id="rId31" Type="http://schemas.openxmlformats.org/officeDocument/2006/relationships/image" Target="../media/image55.png"/><Relationship Id="rId44" Type="http://schemas.openxmlformats.org/officeDocument/2006/relationships/image" Target="../media/image68.png"/><Relationship Id="rId52" Type="http://schemas.openxmlformats.org/officeDocument/2006/relationships/image" Target="../media/image76.png"/><Relationship Id="rId60" Type="http://schemas.openxmlformats.org/officeDocument/2006/relationships/image" Target="../media/image8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uk.wikipedia.org/wiki/%D0%9E%D1%80%D1%96%D1%94%D0%BD%D1%82%D0%BE%D0%B2%D0%BD%D0%B8%D0%B9_%D0%BF%D0%B5%D1%80%D0%B5%D0%BB%D1%96%D0%BA_%D0%BE%D1%81%D0%BD%D0%BE%D0%B2%D0%BD%D0%B8%D1%85_%D0%BB%D1%96%D0%BA%D0%B0%D1%80%D1%81%D1%8C%D0%BA%D0%B8%D1%85_%D0%B7%D0%B0%D1%81%D0%BE%D0%B1%D1%96%D0%B2,_%D1%80%D0%BE%D0%B7%D1%80%D0%BE%D0%B1%D0%BB%D0%B5%D0%BD%D0%B8%D0%B9_%D0%92%D0%9E%D0%9E%D0%97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://zakon.rada.gov.ua/laws/show/333-2009-%D0%BF" TargetMode="Externa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zakon.rada.gov.ua/laws/show/333-2009-%D0%BF" TargetMode="External"/><Relationship Id="rId2" Type="http://schemas.openxmlformats.org/officeDocument/2006/relationships/hyperlink" Target="http://zakon.rada.gov.ua/laws/show/2801-12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1022-2018-%D0%BF" TargetMode="External"/><Relationship Id="rId7" Type="http://schemas.openxmlformats.org/officeDocument/2006/relationships/hyperlink" Target="https://zakon.rada.gov.ua/rada/show/v0918282-10" TargetMode="External"/><Relationship Id="rId2" Type="http://schemas.openxmlformats.org/officeDocument/2006/relationships/hyperlink" Target="https://zakon.rada.gov.ua/laws/show/2801-1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zakon.rada.gov.ua/laws/show/z0073-07" TargetMode="External"/><Relationship Id="rId5" Type="http://schemas.openxmlformats.org/officeDocument/2006/relationships/hyperlink" Target="https://zakononline.com.ua/documents/show/76520___536143" TargetMode="External"/><Relationship Id="rId4" Type="http://schemas.openxmlformats.org/officeDocument/2006/relationships/hyperlink" Target="https://zakon.rada.gov.ua/laws/show/z1003-09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ОМТ для лікарських засобів: де, ким і коли проводиться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21"/>
            <a:ext cx="6781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ject 5"/>
          <p:cNvSpPr txBox="1"/>
          <p:nvPr/>
        </p:nvSpPr>
        <p:spPr>
          <a:xfrm>
            <a:off x="11379834" y="6273495"/>
            <a:ext cx="1250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latin typeface="Microsoft Sans Serif"/>
                <a:cs typeface="Microsoft Sans Serif"/>
              </a:rPr>
              <a:t>1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43475" y="4292536"/>
            <a:ext cx="6624955" cy="299697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R="85090" algn="r">
              <a:lnSpc>
                <a:spcPts val="2615"/>
              </a:lnSpc>
            </a:pPr>
            <a:endParaRPr sz="1700" dirty="0">
              <a:latin typeface="Arial"/>
              <a:cs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81800" y="2524376"/>
            <a:ext cx="5181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ФОРМУЛЯРНА СИСТЕМА ЯК СКЛАДОВА ПРОЦЕСУ РАЦІОНАЛЬНОГО ВИКОРИСТАННЯ МЕДИЧНИХ ТЕХНОЛОГІЙ.</a:t>
            </a:r>
            <a:endParaRPr lang="uk-UA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010400" y="228600"/>
            <a:ext cx="4800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Міністерство охорони здоров’я України </a:t>
            </a:r>
          </a:p>
          <a:p>
            <a:pPr algn="ctr"/>
            <a:r>
              <a:rPr lang="uk-UA" dirty="0" smtClean="0"/>
              <a:t>Одеський національний медичний університет</a:t>
            </a:r>
          </a:p>
          <a:p>
            <a:pPr algn="ctr"/>
            <a:r>
              <a:rPr lang="uk-UA" dirty="0" smtClean="0"/>
              <a:t> медико-фармацевтичний факультет</a:t>
            </a:r>
          </a:p>
          <a:p>
            <a:pPr algn="ctr"/>
            <a:r>
              <a:rPr lang="uk-UA" dirty="0" smtClean="0"/>
              <a:t> кафедра організації та економіки фармації</a:t>
            </a:r>
          </a:p>
          <a:p>
            <a:pPr algn="ctr"/>
            <a:r>
              <a:rPr lang="uk-UA" dirty="0" smtClean="0"/>
              <a:t> з післядипломною підготовкою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263962" y="5412461"/>
            <a:ext cx="46863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ko-KR" sz="1800" dirty="0" smtClean="0">
                <a:solidFill>
                  <a:srgbClr val="002060"/>
                </a:solidFill>
                <a:cs typeface="Arial" pitchFamily="34" charset="0"/>
              </a:rPr>
              <a:t>Лектор </a:t>
            </a:r>
          </a:p>
          <a:p>
            <a:pPr algn="ctr"/>
            <a:r>
              <a:rPr lang="uk-UA" altLang="ko-KR" sz="1800" dirty="0" smtClean="0">
                <a:solidFill>
                  <a:srgbClr val="002060"/>
                </a:solidFill>
                <a:cs typeface="Arial" pitchFamily="34" charset="0"/>
              </a:rPr>
              <a:t>Степанова Оксана Анатоліївна</a:t>
            </a:r>
            <a:endParaRPr lang="ko-KR" altLang="en-US" sz="1800" dirty="0">
              <a:solidFill>
                <a:srgbClr val="002060"/>
              </a:solidFill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79834" y="6273495"/>
            <a:ext cx="1250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latin typeface="Microsoft Sans Serif"/>
                <a:cs typeface="Microsoft Sans Serif"/>
              </a:rPr>
              <a:t>2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4400" y="914400"/>
            <a:ext cx="10185400" cy="4599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marR="285115" indent="-3429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54965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Формулярна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система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як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необхідна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складова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процесу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стандартизації</a:t>
            </a:r>
            <a:r>
              <a:rPr sz="2000" spc="-9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медицині, </a:t>
            </a:r>
            <a:r>
              <a:rPr sz="2000" dirty="0">
                <a:latin typeface="Microsoft Sans Serif"/>
                <a:cs typeface="Microsoft Sans Serif"/>
              </a:rPr>
              <a:t>основа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оптимізації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забезпечення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лікарськими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засобами.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Мета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і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основні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функції </a:t>
            </a:r>
            <a:r>
              <a:rPr sz="2000" dirty="0">
                <a:latin typeface="Microsoft Sans Serif"/>
                <a:cs typeface="Microsoft Sans Serif"/>
              </a:rPr>
              <a:t>формулярної </a:t>
            </a:r>
            <a:r>
              <a:rPr sz="2000" spc="-10" dirty="0">
                <a:latin typeface="Microsoft Sans Serif"/>
                <a:cs typeface="Microsoft Sans Serif"/>
              </a:rPr>
              <a:t>системи.</a:t>
            </a:r>
            <a:endParaRPr sz="2000" dirty="0">
              <a:latin typeface="Microsoft Sans Serif"/>
              <a:cs typeface="Microsoft Sans Serif"/>
            </a:endParaRPr>
          </a:p>
          <a:p>
            <a:pPr marL="354965" marR="520700" indent="-34290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354965" algn="l"/>
              </a:tabLst>
            </a:pPr>
            <a:r>
              <a:rPr sz="2000" dirty="0">
                <a:latin typeface="Microsoft Sans Serif"/>
                <a:cs typeface="Microsoft Sans Serif"/>
              </a:rPr>
              <a:t>Умови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функціонування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формулярної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системи.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Етапи</a:t>
            </a:r>
            <a:r>
              <a:rPr sz="2000" spc="-20" dirty="0">
                <a:latin typeface="Microsoft Sans Serif"/>
                <a:cs typeface="Microsoft Sans Serif"/>
              </a:rPr>
              <a:t> розробки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і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впровадження </a:t>
            </a:r>
            <a:r>
              <a:rPr sz="2000" dirty="0">
                <a:latin typeface="Microsoft Sans Serif"/>
                <a:cs typeface="Microsoft Sans Serif"/>
              </a:rPr>
              <a:t>формулярної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системи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практику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охорони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здоров'я.</a:t>
            </a:r>
            <a:endParaRPr sz="2000" dirty="0">
              <a:latin typeface="Microsoft Sans Serif"/>
              <a:cs typeface="Microsoft Sans Serif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354965" algn="l"/>
              </a:tabLst>
            </a:pPr>
            <a:r>
              <a:rPr sz="2000" spc="-30" dirty="0">
                <a:latin typeface="Microsoft Sans Serif"/>
                <a:cs typeface="Microsoft Sans Serif"/>
              </a:rPr>
              <a:t>Державний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формуляр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лікарських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засобів: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структура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та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призначення.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Формулярний</a:t>
            </a:r>
            <a:endParaRPr sz="2000" dirty="0">
              <a:latin typeface="Microsoft Sans Serif"/>
              <a:cs typeface="Microsoft Sans Serif"/>
            </a:endParaRPr>
          </a:p>
          <a:p>
            <a:pPr marL="354965">
              <a:lnSpc>
                <a:spcPct val="100000"/>
              </a:lnSpc>
            </a:pPr>
            <a:r>
              <a:rPr sz="2000" spc="-20" dirty="0">
                <a:latin typeface="Microsoft Sans Serif"/>
                <a:cs typeface="Microsoft Sans Serif"/>
              </a:rPr>
              <a:t>комітет,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його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склад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і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функції.</a:t>
            </a:r>
            <a:endParaRPr sz="2000" dirty="0">
              <a:latin typeface="Microsoft Sans Serif"/>
              <a:cs typeface="Microsoft Sans Serif"/>
            </a:endParaRPr>
          </a:p>
          <a:p>
            <a:pPr marL="354965" marR="149225" indent="-342900">
              <a:lnSpc>
                <a:spcPct val="100000"/>
              </a:lnSpc>
              <a:spcBef>
                <a:spcPts val="480"/>
              </a:spcBef>
              <a:buAutoNum type="arabicPeriod" startAt="4"/>
              <a:tabLst>
                <a:tab pos="354965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Формуляри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регіональні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та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локальні.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Використання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формулярів</a:t>
            </a:r>
            <a:r>
              <a:rPr sz="2000" spc="-20" dirty="0">
                <a:latin typeface="Microsoft Sans Serif"/>
                <a:cs typeface="Microsoft Sans Serif"/>
              </a:rPr>
              <a:t> лікарських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засобів </a:t>
            </a:r>
            <a:r>
              <a:rPr sz="2000" dirty="0">
                <a:latin typeface="Microsoft Sans Serif"/>
                <a:cs typeface="Microsoft Sans Serif"/>
              </a:rPr>
              <a:t>при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наповненні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фармацевтичної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частини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клінічних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протоколів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лікування</a:t>
            </a:r>
            <a:endParaRPr sz="2000" dirty="0">
              <a:latin typeface="Microsoft Sans Serif"/>
              <a:cs typeface="Microsoft Sans Serif"/>
            </a:endParaRPr>
          </a:p>
          <a:p>
            <a:pPr marL="354965">
              <a:lnSpc>
                <a:spcPct val="100000"/>
              </a:lnSpc>
            </a:pPr>
            <a:r>
              <a:rPr sz="2000" spc="-10" dirty="0">
                <a:latin typeface="Microsoft Sans Serif"/>
                <a:cs typeface="Microsoft Sans Serif"/>
              </a:rPr>
              <a:t>захворювань.</a:t>
            </a:r>
            <a:endParaRPr sz="2000" dirty="0">
              <a:latin typeface="Microsoft Sans Serif"/>
              <a:cs typeface="Microsoft Sans Serif"/>
            </a:endParaRPr>
          </a:p>
          <a:p>
            <a:pPr marL="354965" indent="-342265">
              <a:lnSpc>
                <a:spcPct val="100000"/>
              </a:lnSpc>
              <a:spcBef>
                <a:spcPts val="484"/>
              </a:spcBef>
              <a:buAutoNum type="arabicPeriod" startAt="5"/>
              <a:tabLst>
                <a:tab pos="354965" algn="l"/>
              </a:tabLst>
            </a:pPr>
            <a:r>
              <a:rPr sz="2000" dirty="0">
                <a:latin typeface="Microsoft Sans Serif"/>
                <a:cs typeface="Microsoft Sans Serif"/>
              </a:rPr>
              <a:t>Основні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функції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клінічного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фармацевта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у</a:t>
            </a:r>
            <a:r>
              <a:rPr sz="2000" spc="-10" dirty="0">
                <a:latin typeface="Microsoft Sans Serif"/>
                <a:cs typeface="Microsoft Sans Serif"/>
              </a:rPr>
              <a:t> складі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фармакотерапевтичної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комісії</a:t>
            </a:r>
            <a:endParaRPr sz="2000" dirty="0">
              <a:latin typeface="Microsoft Sans Serif"/>
              <a:cs typeface="Microsoft Sans Serif"/>
            </a:endParaRPr>
          </a:p>
          <a:p>
            <a:pPr marL="354965" marR="173990">
              <a:lnSpc>
                <a:spcPct val="100000"/>
              </a:lnSpc>
            </a:pPr>
            <a:r>
              <a:rPr sz="2000" spc="-10" dirty="0">
                <a:latin typeface="Microsoft Sans Serif"/>
                <a:cs typeface="Microsoft Sans Serif"/>
              </a:rPr>
              <a:t>ЗОЗ.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Вимоги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до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лікарських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засобів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для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включення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їх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у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формуляр.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Гармонізація </a:t>
            </a:r>
            <a:r>
              <a:rPr sz="2000" dirty="0">
                <a:latin typeface="Microsoft Sans Serif"/>
                <a:cs typeface="Microsoft Sans Serif"/>
              </a:rPr>
              <a:t>формулярів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лікарських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засобів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з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клінічними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протоколами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лікування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захворювань.</a:t>
            </a:r>
            <a:endParaRPr sz="2000" dirty="0">
              <a:latin typeface="Microsoft Sans Serif"/>
              <a:cs typeface="Microsoft Sans Serif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AutoNum type="arabicPeriod" startAt="6"/>
              <a:tabLst>
                <a:tab pos="354965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Оцінка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дієвості</a:t>
            </a:r>
            <a:r>
              <a:rPr sz="2000" spc="-20" dirty="0">
                <a:latin typeface="Microsoft Sans Serif"/>
                <a:cs typeface="Microsoft Sans Serif"/>
              </a:rPr>
              <a:t> впровадження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формулярної</a:t>
            </a:r>
            <a:r>
              <a:rPr sz="2000" spc="-10" dirty="0">
                <a:latin typeface="Microsoft Sans Serif"/>
                <a:cs typeface="Microsoft Sans Serif"/>
              </a:rPr>
              <a:t> системи.</a:t>
            </a:r>
            <a:endParaRPr sz="200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800600" y="304800"/>
            <a:ext cx="21482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2060"/>
                </a:solidFill>
              </a:rPr>
              <a:t>План</a:t>
            </a:r>
            <a:r>
              <a:rPr sz="2800" spc="-80" dirty="0">
                <a:solidFill>
                  <a:srgbClr val="002060"/>
                </a:solidFill>
              </a:rPr>
              <a:t> </a:t>
            </a:r>
            <a:r>
              <a:rPr sz="2800" spc="-10" dirty="0">
                <a:solidFill>
                  <a:srgbClr val="002060"/>
                </a:solidFill>
              </a:rPr>
              <a:t>лекції:</a:t>
            </a:r>
            <a:endParaRPr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40079" y="570357"/>
            <a:ext cx="6613525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21105" marR="5080" indent="-120904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C00000"/>
                </a:solidFill>
              </a:rPr>
              <a:t>«Раціональне</a:t>
            </a:r>
            <a:r>
              <a:rPr sz="3200" spc="-145" dirty="0">
                <a:solidFill>
                  <a:srgbClr val="C00000"/>
                </a:solidFill>
              </a:rPr>
              <a:t> </a:t>
            </a:r>
            <a:r>
              <a:rPr sz="3200" dirty="0">
                <a:solidFill>
                  <a:srgbClr val="C00000"/>
                </a:solidFill>
              </a:rPr>
              <a:t>використання</a:t>
            </a:r>
            <a:r>
              <a:rPr sz="3200" spc="-155" dirty="0">
                <a:solidFill>
                  <a:srgbClr val="C00000"/>
                </a:solidFill>
              </a:rPr>
              <a:t> </a:t>
            </a:r>
            <a:r>
              <a:rPr sz="3200" spc="-25" dirty="0">
                <a:solidFill>
                  <a:srgbClr val="C00000"/>
                </a:solidFill>
              </a:rPr>
              <a:t>ЛЗ» </a:t>
            </a:r>
            <a:r>
              <a:rPr sz="3200" dirty="0">
                <a:solidFill>
                  <a:srgbClr val="C00000"/>
                </a:solidFill>
              </a:rPr>
              <a:t>(rational</a:t>
            </a:r>
            <a:r>
              <a:rPr sz="3200" spc="-45" dirty="0">
                <a:solidFill>
                  <a:srgbClr val="C00000"/>
                </a:solidFill>
              </a:rPr>
              <a:t> </a:t>
            </a:r>
            <a:r>
              <a:rPr sz="3200" dirty="0">
                <a:solidFill>
                  <a:srgbClr val="C00000"/>
                </a:solidFill>
              </a:rPr>
              <a:t>use</a:t>
            </a:r>
            <a:r>
              <a:rPr sz="3200" spc="-35" dirty="0">
                <a:solidFill>
                  <a:srgbClr val="C00000"/>
                </a:solidFill>
              </a:rPr>
              <a:t> </a:t>
            </a:r>
            <a:r>
              <a:rPr sz="3200" dirty="0">
                <a:solidFill>
                  <a:srgbClr val="C00000"/>
                </a:solidFill>
              </a:rPr>
              <a:t>of</a:t>
            </a:r>
            <a:r>
              <a:rPr sz="3200" spc="-20" dirty="0">
                <a:solidFill>
                  <a:srgbClr val="C00000"/>
                </a:solidFill>
              </a:rPr>
              <a:t> </a:t>
            </a:r>
            <a:r>
              <a:rPr sz="3200" spc="-10" dirty="0">
                <a:solidFill>
                  <a:srgbClr val="C00000"/>
                </a:solidFill>
              </a:rPr>
              <a:t>drugs)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3582670" y="1940432"/>
            <a:ext cx="5935980" cy="81978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80"/>
              </a:spcBef>
            </a:pPr>
            <a:r>
              <a:rPr sz="2800" b="1" dirty="0">
                <a:solidFill>
                  <a:srgbClr val="001F5F"/>
                </a:solidFill>
                <a:latin typeface="Arial"/>
                <a:cs typeface="Arial"/>
              </a:rPr>
              <a:t>…</a:t>
            </a:r>
            <a:r>
              <a:rPr sz="2800" b="1" spc="-1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001F5F"/>
                </a:solidFill>
                <a:latin typeface="Arial"/>
                <a:cs typeface="Arial"/>
              </a:rPr>
              <a:t>Вперше</a:t>
            </a:r>
            <a:r>
              <a:rPr sz="2400" b="1" i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001F5F"/>
                </a:solidFill>
                <a:latin typeface="Arial"/>
                <a:cs typeface="Arial"/>
              </a:rPr>
              <a:t>термін</a:t>
            </a:r>
            <a:r>
              <a:rPr sz="2400" b="1" i="1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001F5F"/>
                </a:solidFill>
                <a:latin typeface="Arial"/>
                <a:cs typeface="Arial"/>
              </a:rPr>
              <a:t>визначено</a:t>
            </a:r>
            <a:r>
              <a:rPr sz="2400" b="1" i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400" b="1" i="1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001F5F"/>
                </a:solidFill>
                <a:latin typeface="Arial"/>
                <a:cs typeface="Arial"/>
              </a:rPr>
              <a:t>1985</a:t>
            </a:r>
            <a:r>
              <a:rPr sz="2400" b="1" i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i="1" spc="-25" dirty="0">
                <a:solidFill>
                  <a:srgbClr val="001F5F"/>
                </a:solidFill>
                <a:latin typeface="Arial"/>
                <a:cs typeface="Arial"/>
              </a:rPr>
              <a:t>р. </a:t>
            </a:r>
            <a:r>
              <a:rPr sz="2400" b="1" i="1" dirty="0">
                <a:solidFill>
                  <a:srgbClr val="001F5F"/>
                </a:solidFill>
                <a:latin typeface="Arial"/>
                <a:cs typeface="Arial"/>
              </a:rPr>
              <a:t>у</a:t>
            </a:r>
            <a:r>
              <a:rPr sz="2400" b="1" i="1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001F5F"/>
                </a:solidFill>
                <a:latin typeface="Arial"/>
                <a:cs typeface="Arial"/>
              </a:rPr>
              <a:t>висновках</a:t>
            </a:r>
            <a:r>
              <a:rPr sz="2400" b="1" i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001F5F"/>
                </a:solidFill>
                <a:latin typeface="Arial"/>
                <a:cs typeface="Arial"/>
              </a:rPr>
              <a:t>конференції</a:t>
            </a:r>
            <a:r>
              <a:rPr sz="2400" b="1" i="1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001F5F"/>
                </a:solidFill>
                <a:latin typeface="Arial"/>
                <a:cs typeface="Arial"/>
              </a:rPr>
              <a:t>ВООЗ</a:t>
            </a:r>
            <a:r>
              <a:rPr sz="2400" b="1" i="1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001F5F"/>
                </a:solidFill>
                <a:latin typeface="Arial"/>
                <a:cs typeface="Arial"/>
              </a:rPr>
              <a:t>у</a:t>
            </a:r>
            <a:r>
              <a:rPr sz="2400" b="1" i="1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i="1" spc="-10" dirty="0">
                <a:solidFill>
                  <a:srgbClr val="001F5F"/>
                </a:solidFill>
                <a:latin typeface="Arial"/>
                <a:cs typeface="Arial"/>
              </a:rPr>
              <a:t>Кенії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0104" y="3814064"/>
            <a:ext cx="10504170" cy="1611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0" algn="ctr">
              <a:lnSpc>
                <a:spcPct val="100000"/>
              </a:lnSpc>
              <a:spcBef>
                <a:spcPts val="100"/>
              </a:spcBef>
            </a:pPr>
            <a:r>
              <a:rPr sz="2600" b="1" dirty="0">
                <a:solidFill>
                  <a:srgbClr val="001F5F"/>
                </a:solidFill>
                <a:latin typeface="Arial"/>
                <a:cs typeface="Arial"/>
              </a:rPr>
              <a:t>«щоб</a:t>
            </a:r>
            <a:r>
              <a:rPr sz="2600" b="1" spc="-1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01F5F"/>
                </a:solidFill>
                <a:latin typeface="Arial"/>
                <a:cs typeface="Arial"/>
              </a:rPr>
              <a:t>пацієнти</a:t>
            </a:r>
            <a:r>
              <a:rPr sz="2600" b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01F5F"/>
                </a:solidFill>
                <a:latin typeface="Arial"/>
                <a:cs typeface="Arial"/>
              </a:rPr>
              <a:t>отримували</a:t>
            </a:r>
            <a:r>
              <a:rPr sz="2600" b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01F5F"/>
                </a:solidFill>
                <a:latin typeface="Arial"/>
                <a:cs typeface="Arial"/>
              </a:rPr>
              <a:t>ЛЗ</a:t>
            </a:r>
            <a:r>
              <a:rPr sz="2600" b="1" spc="-1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600" b="1" spc="-10" dirty="0">
                <a:solidFill>
                  <a:srgbClr val="001F5F"/>
                </a:solidFill>
                <a:latin typeface="Arial"/>
                <a:cs typeface="Arial"/>
              </a:rPr>
              <a:t>відповідно</a:t>
            </a:r>
            <a:endParaRPr sz="2600" dirty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5"/>
              </a:spcBef>
              <a:tabLst>
                <a:tab pos="7856220" algn="l"/>
              </a:tabLst>
            </a:pPr>
            <a:r>
              <a:rPr sz="2600" b="1" dirty="0">
                <a:solidFill>
                  <a:srgbClr val="001F5F"/>
                </a:solidFill>
                <a:latin typeface="Arial"/>
                <a:cs typeface="Arial"/>
              </a:rPr>
              <a:t>до</a:t>
            </a:r>
            <a:r>
              <a:rPr sz="2600" b="1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01F5F"/>
                </a:solidFill>
                <a:latin typeface="Arial"/>
                <a:cs typeface="Arial"/>
              </a:rPr>
              <a:t>клінічних</a:t>
            </a:r>
            <a:r>
              <a:rPr sz="2600" b="1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01F5F"/>
                </a:solidFill>
                <a:latin typeface="Arial"/>
                <a:cs typeface="Arial"/>
              </a:rPr>
              <a:t>потреб,</a:t>
            </a:r>
            <a:r>
              <a:rPr sz="2600" b="1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01F5F"/>
                </a:solidFill>
                <a:latin typeface="Arial"/>
                <a:cs typeface="Arial"/>
              </a:rPr>
              <a:t>у</a:t>
            </a:r>
            <a:r>
              <a:rPr sz="2600" b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01F5F"/>
                </a:solidFill>
                <a:latin typeface="Arial"/>
                <a:cs typeface="Arial"/>
              </a:rPr>
              <a:t>дозах,</a:t>
            </a:r>
            <a:r>
              <a:rPr sz="2600" b="1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01F5F"/>
                </a:solidFill>
                <a:latin typeface="Arial"/>
                <a:cs typeface="Arial"/>
              </a:rPr>
              <a:t>що</a:t>
            </a:r>
            <a:r>
              <a:rPr sz="2600" b="1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600" b="1" spc="-10" dirty="0">
                <a:solidFill>
                  <a:srgbClr val="001F5F"/>
                </a:solidFill>
                <a:latin typeface="Arial"/>
                <a:cs typeface="Arial"/>
              </a:rPr>
              <a:t>відповідають</a:t>
            </a:r>
            <a:r>
              <a:rPr sz="2600" b="1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600" b="1" spc="-10" dirty="0">
                <a:solidFill>
                  <a:srgbClr val="001F5F"/>
                </a:solidFill>
                <a:latin typeface="Arial"/>
                <a:cs typeface="Arial"/>
              </a:rPr>
              <a:t>індивідуальним </a:t>
            </a:r>
            <a:r>
              <a:rPr sz="2600" b="1" dirty="0">
                <a:solidFill>
                  <a:srgbClr val="001F5F"/>
                </a:solidFill>
                <a:latin typeface="Arial"/>
                <a:cs typeface="Arial"/>
              </a:rPr>
              <a:t>потребам,</a:t>
            </a:r>
            <a:r>
              <a:rPr sz="2600" b="1" spc="-1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01F5F"/>
                </a:solidFill>
                <a:latin typeface="Arial"/>
                <a:cs typeface="Arial"/>
              </a:rPr>
              <a:t>протягом</a:t>
            </a:r>
            <a:r>
              <a:rPr sz="2600" b="1" spc="-1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01F5F"/>
                </a:solidFill>
                <a:latin typeface="Arial"/>
                <a:cs typeface="Arial"/>
              </a:rPr>
              <a:t>достатнього</a:t>
            </a:r>
            <a:r>
              <a:rPr sz="2600" b="1" spc="-1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600" b="1" spc="-20" dirty="0">
                <a:solidFill>
                  <a:srgbClr val="001F5F"/>
                </a:solidFill>
                <a:latin typeface="Arial"/>
                <a:cs typeface="Arial"/>
              </a:rPr>
              <a:t>періоду,</a:t>
            </a:r>
            <a:r>
              <a:rPr sz="2600" b="1" spc="-1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01F5F"/>
                </a:solidFill>
                <a:latin typeface="Arial"/>
                <a:cs typeface="Arial"/>
              </a:rPr>
              <a:t>за</a:t>
            </a:r>
            <a:r>
              <a:rPr sz="2600" b="1" spc="-1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600" b="1" spc="-10" dirty="0">
                <a:solidFill>
                  <a:srgbClr val="001F5F"/>
                </a:solidFill>
                <a:latin typeface="Arial"/>
                <a:cs typeface="Arial"/>
              </a:rPr>
              <a:t>найнижчою</a:t>
            </a:r>
            <a:endParaRPr sz="26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600" b="1" dirty="0">
                <a:solidFill>
                  <a:srgbClr val="001F5F"/>
                </a:solidFill>
                <a:latin typeface="Arial"/>
                <a:cs typeface="Arial"/>
              </a:rPr>
              <a:t>вартістю</a:t>
            </a:r>
            <a:r>
              <a:rPr sz="2600" b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01F5F"/>
                </a:solidFill>
                <a:latin typeface="Arial"/>
                <a:cs typeface="Arial"/>
              </a:rPr>
              <a:t>для</a:t>
            </a:r>
            <a:r>
              <a:rPr sz="2600" b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01F5F"/>
                </a:solidFill>
                <a:latin typeface="Arial"/>
                <a:cs typeface="Arial"/>
              </a:rPr>
              <a:t>них</a:t>
            </a:r>
            <a:r>
              <a:rPr sz="2600" b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01F5F"/>
                </a:solidFill>
                <a:latin typeface="Arial"/>
                <a:cs typeface="Arial"/>
              </a:rPr>
              <a:t>і</a:t>
            </a:r>
            <a:r>
              <a:rPr sz="2600" b="1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600" b="1" spc="-10" dirty="0">
                <a:solidFill>
                  <a:srgbClr val="001F5F"/>
                </a:solidFill>
                <a:latin typeface="Arial"/>
                <a:cs typeface="Arial"/>
              </a:rPr>
              <a:t>громади»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27480" y="5754725"/>
            <a:ext cx="1020699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The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rational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use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drugs.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Report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Conference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Experts.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Geneva, World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Health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Organization,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1985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[Electronic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resource].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Available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at:</a:t>
            </a:r>
            <a:endParaRPr sz="1400" dirty="0">
              <a:latin typeface="Calibri"/>
              <a:cs typeface="Calibri"/>
            </a:endParaRPr>
          </a:p>
          <a:p>
            <a:pPr marR="6985" algn="r">
              <a:lnSpc>
                <a:spcPct val="100000"/>
              </a:lnSpc>
            </a:pPr>
            <a:r>
              <a:rPr sz="1400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Calibri"/>
                <a:cs typeface="Calibri"/>
                <a:hlinkClick r:id="rId2"/>
              </a:rPr>
              <a:t>http://apps.who.int/</a:t>
            </a:r>
            <a:r>
              <a:rPr sz="1400" spc="-65" dirty="0">
                <a:solidFill>
                  <a:srgbClr val="0099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medicinedocs/documents/s17054e/s17054e.pdf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01050" y="260350"/>
            <a:ext cx="3484626" cy="1584325"/>
          </a:xfrm>
          <a:prstGeom prst="rect">
            <a:avLst/>
          </a:prstGeom>
        </p:spPr>
      </p:pic>
      <p:pic>
        <p:nvPicPr>
          <p:cNvPr id="4102" name="Picture 6" descr="Что делать при появлении побочных эффектов от препарата?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14942"/>
            <a:ext cx="2992435" cy="19426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9294" y="212852"/>
            <a:ext cx="880427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96720" marR="5080" indent="-1684655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Нераціональне</a:t>
            </a:r>
            <a:r>
              <a:rPr sz="2800" spc="-105" dirty="0"/>
              <a:t> </a:t>
            </a:r>
            <a:r>
              <a:rPr sz="2800" spc="-10" dirty="0"/>
              <a:t>використаня</a:t>
            </a:r>
            <a:r>
              <a:rPr sz="2800" spc="-95" dirty="0"/>
              <a:t> </a:t>
            </a:r>
            <a:r>
              <a:rPr sz="2800" dirty="0"/>
              <a:t>лікарських</a:t>
            </a:r>
            <a:r>
              <a:rPr sz="2800" spc="-120" dirty="0"/>
              <a:t> </a:t>
            </a:r>
            <a:r>
              <a:rPr sz="2800" dirty="0"/>
              <a:t>засобів</a:t>
            </a:r>
            <a:r>
              <a:rPr sz="2800" spc="-95" dirty="0"/>
              <a:t> </a:t>
            </a:r>
            <a:r>
              <a:rPr sz="2800" spc="-50" dirty="0"/>
              <a:t>– </a:t>
            </a:r>
            <a:r>
              <a:rPr sz="2800" dirty="0"/>
              <a:t>серйозна</a:t>
            </a:r>
            <a:r>
              <a:rPr sz="2800" spc="-135" dirty="0"/>
              <a:t> </a:t>
            </a:r>
            <a:r>
              <a:rPr sz="2800" spc="-10" dirty="0"/>
              <a:t>глобальна</a:t>
            </a:r>
            <a:r>
              <a:rPr sz="2800" spc="-155" dirty="0"/>
              <a:t> </a:t>
            </a:r>
            <a:r>
              <a:rPr sz="2800" spc="-10" dirty="0"/>
              <a:t>проблема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918768" y="4031741"/>
            <a:ext cx="10031095" cy="2312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6465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ВООЗ</a:t>
            </a:r>
            <a:r>
              <a:rPr sz="2000" b="1" spc="-1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домагається</a:t>
            </a:r>
            <a:r>
              <a:rPr sz="2000" b="1" spc="-114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забезпечення</a:t>
            </a:r>
            <a:r>
              <a:rPr sz="2000" b="1" spc="-10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терапевтично</a:t>
            </a:r>
            <a:r>
              <a:rPr sz="20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Arial"/>
                <a:cs typeface="Arial"/>
              </a:rPr>
              <a:t>обгрунтованого</a:t>
            </a:r>
            <a:r>
              <a:rPr sz="20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та</a:t>
            </a:r>
            <a:endParaRPr sz="2000" dirty="0">
              <a:latin typeface="Arial"/>
              <a:cs typeface="Arial"/>
            </a:endParaRPr>
          </a:p>
          <a:p>
            <a:pPr marL="12700" marR="257810">
              <a:lnSpc>
                <a:spcPct val="100000"/>
              </a:lnSpc>
            </a:pPr>
            <a:r>
              <a:rPr sz="2000" b="1" spc="-10" dirty="0">
                <a:solidFill>
                  <a:srgbClr val="C00000"/>
                </a:solidFill>
                <a:latin typeface="Arial"/>
                <a:cs typeface="Arial"/>
              </a:rPr>
              <a:t>витратно-ефективного</a:t>
            </a:r>
            <a:r>
              <a:rPr sz="2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використання</a:t>
            </a:r>
            <a:r>
              <a:rPr sz="20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лікарських</a:t>
            </a:r>
            <a:r>
              <a:rPr sz="2000" b="1" spc="-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засобів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фахівцями</a:t>
            </a:r>
            <a:r>
              <a:rPr sz="20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охорони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здоров</a:t>
            </a:r>
            <a:r>
              <a:rPr sz="20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'я</a:t>
            </a:r>
            <a:r>
              <a:rPr sz="20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та</a:t>
            </a:r>
            <a:r>
              <a:rPr sz="20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споживачами</a:t>
            </a:r>
            <a:r>
              <a:rPr sz="2000" b="1" spc="-10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з</a:t>
            </a:r>
            <a:r>
              <a:rPr sz="20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метою</a:t>
            </a:r>
            <a:r>
              <a:rPr sz="20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досягнення</a:t>
            </a:r>
            <a:r>
              <a:rPr sz="20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максимального</a:t>
            </a:r>
            <a:r>
              <a:rPr sz="2000" b="1" spc="-9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потенціалу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лікарських</a:t>
            </a:r>
            <a:r>
              <a:rPr sz="20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засобів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при</a:t>
            </a:r>
            <a:r>
              <a:rPr sz="20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наданні</a:t>
            </a:r>
            <a:r>
              <a:rPr sz="20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медичної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допомоги.</a:t>
            </a:r>
            <a:endParaRPr sz="2000" dirty="0">
              <a:latin typeface="Arial"/>
              <a:cs typeface="Arial"/>
            </a:endParaRPr>
          </a:p>
          <a:p>
            <a:pPr marL="12700" marR="5080" indent="913765">
              <a:lnSpc>
                <a:spcPct val="100000"/>
              </a:lnSpc>
              <a:spcBef>
                <a:spcPts val="1205"/>
              </a:spcBef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Таким</a:t>
            </a:r>
            <a:r>
              <a:rPr sz="20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чином,</a:t>
            </a:r>
            <a:r>
              <a:rPr sz="20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раціональне,</a:t>
            </a:r>
            <a:r>
              <a:rPr sz="20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або</a:t>
            </a:r>
            <a:r>
              <a:rPr sz="20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якісне</a:t>
            </a:r>
            <a:r>
              <a:rPr sz="20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використання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лікарських</a:t>
            </a:r>
            <a:r>
              <a:rPr sz="20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засобів включає</a:t>
            </a:r>
            <a:r>
              <a:rPr sz="20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відмову</a:t>
            </a:r>
            <a:r>
              <a:rPr sz="20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від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зловживання</a:t>
            </a:r>
            <a:r>
              <a:rPr sz="20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їми,</a:t>
            </a:r>
            <a:r>
              <a:rPr sz="20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їх</a:t>
            </a:r>
            <a:r>
              <a:rPr sz="20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недостатнього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використання</a:t>
            </a:r>
            <a:r>
              <a:rPr sz="20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та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недотримування</a:t>
            </a:r>
            <a:r>
              <a:rPr sz="20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лікування.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3715" y="1725879"/>
            <a:ext cx="2652395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13384">
              <a:lnSpc>
                <a:spcPct val="100000"/>
              </a:lnSpc>
              <a:spcBef>
                <a:spcPts val="105"/>
              </a:spcBef>
              <a:tabLst>
                <a:tab pos="1456690" algn="l"/>
              </a:tabLst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Стратегія</a:t>
            </a:r>
            <a:r>
              <a:rPr sz="20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ВООЗ</a:t>
            </a:r>
            <a:r>
              <a:rPr sz="2000" b="1" spc="-114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в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галузі</a:t>
            </a:r>
            <a:r>
              <a:rPr sz="2000" b="1" spc="-1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лікарських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засобів</a:t>
            </a:r>
            <a:r>
              <a:rPr sz="20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з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2004</a:t>
            </a:r>
            <a:r>
              <a:rPr sz="20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р.,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заснована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резолюціі</a:t>
            </a:r>
            <a:r>
              <a:rPr sz="20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WHA54.11: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83176" y="1341500"/>
            <a:ext cx="6626225" cy="2508250"/>
          </a:xfrm>
          <a:prstGeom prst="rect">
            <a:avLst/>
          </a:prstGeom>
          <a:solidFill>
            <a:srgbClr val="FFFFFF"/>
          </a:solidFill>
          <a:ln w="25400">
            <a:solidFill>
              <a:srgbClr val="C00000"/>
            </a:solidFill>
          </a:ln>
        </p:spPr>
        <p:txBody>
          <a:bodyPr vert="horz" wrap="square" lIns="0" tIns="2038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605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92075">
              <a:lnSpc>
                <a:spcPct val="100000"/>
              </a:lnSpc>
              <a:tabLst>
                <a:tab pos="1389380" algn="l"/>
                <a:tab pos="2337435" algn="l"/>
                <a:tab pos="3475354" algn="l"/>
                <a:tab pos="4219575" algn="l"/>
              </a:tabLst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«…</a:t>
            </a:r>
            <a:r>
              <a:rPr sz="20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люди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усюди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повинні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мати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	доступ</a:t>
            </a:r>
            <a:r>
              <a:rPr sz="20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до</a:t>
            </a:r>
            <a:endParaRPr sz="2000" dirty="0">
              <a:latin typeface="Arial"/>
              <a:cs typeface="Arial"/>
            </a:endParaRPr>
          </a:p>
          <a:p>
            <a:pPr marL="92075" marR="97790">
              <a:lnSpc>
                <a:spcPct val="100000"/>
              </a:lnSpc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основних</a:t>
            </a:r>
            <a:r>
              <a:rPr sz="20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лікарських</a:t>
            </a:r>
            <a:r>
              <a:rPr sz="20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засобів,</a:t>
            </a:r>
            <a:r>
              <a:rPr sz="20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які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їм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необхідні;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щоб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лікарські</a:t>
            </a:r>
            <a:r>
              <a:rPr sz="2000" b="1" spc="-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засоби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були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безпечними,</a:t>
            </a:r>
            <a:r>
              <a:rPr sz="20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ефективними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та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якісними;</a:t>
            </a:r>
            <a:r>
              <a:rPr sz="20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призначались</a:t>
            </a:r>
            <a:r>
              <a:rPr sz="20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та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використовувались раціонально»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643312" y="2200338"/>
            <a:ext cx="695325" cy="495300"/>
            <a:chOff x="3643312" y="2200338"/>
            <a:chExt cx="695325" cy="495300"/>
          </a:xfrm>
        </p:grpSpPr>
        <p:sp>
          <p:nvSpPr>
            <p:cNvPr id="7" name="object 7"/>
            <p:cNvSpPr/>
            <p:nvPr/>
          </p:nvSpPr>
          <p:spPr>
            <a:xfrm>
              <a:off x="3648075" y="2205101"/>
              <a:ext cx="685800" cy="485775"/>
            </a:xfrm>
            <a:custGeom>
              <a:avLst/>
              <a:gdLst/>
              <a:ahLst/>
              <a:cxnLst/>
              <a:rect l="l" t="t" r="r" b="b"/>
              <a:pathLst>
                <a:path w="685800" h="485775">
                  <a:moveTo>
                    <a:pt x="514350" y="0"/>
                  </a:moveTo>
                  <a:lnTo>
                    <a:pt x="514350" y="121412"/>
                  </a:lnTo>
                  <a:lnTo>
                    <a:pt x="0" y="121412"/>
                  </a:lnTo>
                  <a:lnTo>
                    <a:pt x="0" y="364236"/>
                  </a:lnTo>
                  <a:lnTo>
                    <a:pt x="514350" y="364236"/>
                  </a:lnTo>
                  <a:lnTo>
                    <a:pt x="514350" y="485775"/>
                  </a:lnTo>
                  <a:lnTo>
                    <a:pt x="685800" y="242824"/>
                  </a:lnTo>
                  <a:lnTo>
                    <a:pt x="514350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3648075" y="2205101"/>
              <a:ext cx="685800" cy="485775"/>
            </a:xfrm>
            <a:custGeom>
              <a:avLst/>
              <a:gdLst/>
              <a:ahLst/>
              <a:cxnLst/>
              <a:rect l="l" t="t" r="r" b="b"/>
              <a:pathLst>
                <a:path w="685800" h="485775">
                  <a:moveTo>
                    <a:pt x="0" y="121412"/>
                  </a:moveTo>
                  <a:lnTo>
                    <a:pt x="514350" y="121412"/>
                  </a:lnTo>
                  <a:lnTo>
                    <a:pt x="514350" y="0"/>
                  </a:lnTo>
                  <a:lnTo>
                    <a:pt x="685800" y="242824"/>
                  </a:lnTo>
                  <a:lnTo>
                    <a:pt x="514350" y="485775"/>
                  </a:lnTo>
                  <a:lnTo>
                    <a:pt x="514350" y="364236"/>
                  </a:lnTo>
                  <a:lnTo>
                    <a:pt x="0" y="364236"/>
                  </a:lnTo>
                  <a:lnTo>
                    <a:pt x="0" y="12141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6525">
              <a:lnSpc>
                <a:spcPts val="1650"/>
              </a:lnSpc>
            </a:pPr>
            <a:fld id="{81D60167-4931-47E6-BA6A-407CBD079E47}" type="slidenum">
              <a:rPr spc="-50" dirty="0"/>
              <a:t>4</a:t>
            </a:fld>
            <a:endParaRPr spc="-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9125" y="954087"/>
            <a:ext cx="2954655" cy="1133475"/>
            <a:chOff x="619125" y="954087"/>
            <a:chExt cx="2954655" cy="1133475"/>
          </a:xfrm>
        </p:grpSpPr>
        <p:sp>
          <p:nvSpPr>
            <p:cNvPr id="3" name="object 3"/>
            <p:cNvSpPr/>
            <p:nvPr/>
          </p:nvSpPr>
          <p:spPr>
            <a:xfrm>
              <a:off x="623887" y="958850"/>
              <a:ext cx="2945130" cy="1123950"/>
            </a:xfrm>
            <a:custGeom>
              <a:avLst/>
              <a:gdLst/>
              <a:ahLst/>
              <a:cxnLst/>
              <a:rect l="l" t="t" r="r" b="b"/>
              <a:pathLst>
                <a:path w="2945129" h="1123950">
                  <a:moveTo>
                    <a:pt x="2757614" y="0"/>
                  </a:moveTo>
                  <a:lnTo>
                    <a:pt x="187325" y="0"/>
                  </a:lnTo>
                  <a:lnTo>
                    <a:pt x="137527" y="6688"/>
                  </a:lnTo>
                  <a:lnTo>
                    <a:pt x="92779" y="25564"/>
                  </a:lnTo>
                  <a:lnTo>
                    <a:pt x="54867" y="54848"/>
                  </a:lnTo>
                  <a:lnTo>
                    <a:pt x="25575" y="92757"/>
                  </a:lnTo>
                  <a:lnTo>
                    <a:pt x="6691" y="137509"/>
                  </a:lnTo>
                  <a:lnTo>
                    <a:pt x="0" y="187325"/>
                  </a:lnTo>
                  <a:lnTo>
                    <a:pt x="0" y="936625"/>
                  </a:lnTo>
                  <a:lnTo>
                    <a:pt x="6691" y="986440"/>
                  </a:lnTo>
                  <a:lnTo>
                    <a:pt x="25575" y="1031192"/>
                  </a:lnTo>
                  <a:lnTo>
                    <a:pt x="54867" y="1069101"/>
                  </a:lnTo>
                  <a:lnTo>
                    <a:pt x="92779" y="1098385"/>
                  </a:lnTo>
                  <a:lnTo>
                    <a:pt x="137527" y="1117261"/>
                  </a:lnTo>
                  <a:lnTo>
                    <a:pt x="187325" y="1123950"/>
                  </a:lnTo>
                  <a:lnTo>
                    <a:pt x="2757614" y="1123950"/>
                  </a:lnTo>
                  <a:lnTo>
                    <a:pt x="2807429" y="1117261"/>
                  </a:lnTo>
                  <a:lnTo>
                    <a:pt x="2852182" y="1098385"/>
                  </a:lnTo>
                  <a:lnTo>
                    <a:pt x="2890091" y="1069101"/>
                  </a:lnTo>
                  <a:lnTo>
                    <a:pt x="2919374" y="1031192"/>
                  </a:lnTo>
                  <a:lnTo>
                    <a:pt x="2938251" y="986440"/>
                  </a:lnTo>
                  <a:lnTo>
                    <a:pt x="2944939" y="936625"/>
                  </a:lnTo>
                  <a:lnTo>
                    <a:pt x="2944939" y="187325"/>
                  </a:lnTo>
                  <a:lnTo>
                    <a:pt x="2938251" y="137509"/>
                  </a:lnTo>
                  <a:lnTo>
                    <a:pt x="2919374" y="92757"/>
                  </a:lnTo>
                  <a:lnTo>
                    <a:pt x="2890091" y="54848"/>
                  </a:lnTo>
                  <a:lnTo>
                    <a:pt x="2852182" y="25564"/>
                  </a:lnTo>
                  <a:lnTo>
                    <a:pt x="2807429" y="6688"/>
                  </a:lnTo>
                  <a:lnTo>
                    <a:pt x="27576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623887" y="958850"/>
              <a:ext cx="2945130" cy="1123950"/>
            </a:xfrm>
            <a:custGeom>
              <a:avLst/>
              <a:gdLst/>
              <a:ahLst/>
              <a:cxnLst/>
              <a:rect l="l" t="t" r="r" b="b"/>
              <a:pathLst>
                <a:path w="2945129" h="1123950">
                  <a:moveTo>
                    <a:pt x="0" y="187325"/>
                  </a:moveTo>
                  <a:lnTo>
                    <a:pt x="6691" y="137509"/>
                  </a:lnTo>
                  <a:lnTo>
                    <a:pt x="25575" y="92757"/>
                  </a:lnTo>
                  <a:lnTo>
                    <a:pt x="54867" y="54848"/>
                  </a:lnTo>
                  <a:lnTo>
                    <a:pt x="92779" y="25564"/>
                  </a:lnTo>
                  <a:lnTo>
                    <a:pt x="137527" y="6688"/>
                  </a:lnTo>
                  <a:lnTo>
                    <a:pt x="187325" y="0"/>
                  </a:lnTo>
                  <a:lnTo>
                    <a:pt x="2757614" y="0"/>
                  </a:lnTo>
                  <a:lnTo>
                    <a:pt x="2807429" y="6688"/>
                  </a:lnTo>
                  <a:lnTo>
                    <a:pt x="2852182" y="25564"/>
                  </a:lnTo>
                  <a:lnTo>
                    <a:pt x="2890091" y="54848"/>
                  </a:lnTo>
                  <a:lnTo>
                    <a:pt x="2919374" y="92757"/>
                  </a:lnTo>
                  <a:lnTo>
                    <a:pt x="2938251" y="137509"/>
                  </a:lnTo>
                  <a:lnTo>
                    <a:pt x="2944939" y="187325"/>
                  </a:lnTo>
                  <a:lnTo>
                    <a:pt x="2944939" y="936625"/>
                  </a:lnTo>
                  <a:lnTo>
                    <a:pt x="2938251" y="986440"/>
                  </a:lnTo>
                  <a:lnTo>
                    <a:pt x="2919374" y="1031192"/>
                  </a:lnTo>
                  <a:lnTo>
                    <a:pt x="2890091" y="1069101"/>
                  </a:lnTo>
                  <a:lnTo>
                    <a:pt x="2852182" y="1098385"/>
                  </a:lnTo>
                  <a:lnTo>
                    <a:pt x="2807429" y="1117261"/>
                  </a:lnTo>
                  <a:lnTo>
                    <a:pt x="2757614" y="1123950"/>
                  </a:lnTo>
                  <a:lnTo>
                    <a:pt x="187325" y="1123950"/>
                  </a:lnTo>
                  <a:lnTo>
                    <a:pt x="137527" y="1117261"/>
                  </a:lnTo>
                  <a:lnTo>
                    <a:pt x="92779" y="1098385"/>
                  </a:lnTo>
                  <a:lnTo>
                    <a:pt x="54867" y="1069101"/>
                  </a:lnTo>
                  <a:lnTo>
                    <a:pt x="25575" y="1031192"/>
                  </a:lnTo>
                  <a:lnTo>
                    <a:pt x="6691" y="986440"/>
                  </a:lnTo>
                  <a:lnTo>
                    <a:pt x="0" y="936625"/>
                  </a:lnTo>
                  <a:lnTo>
                    <a:pt x="0" y="187325"/>
                  </a:lnTo>
                  <a:close/>
                </a:path>
              </a:pathLst>
            </a:custGeom>
            <a:ln w="9525">
              <a:solidFill>
                <a:srgbClr val="9933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57529" y="1042542"/>
            <a:ext cx="242125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ЗБІЛЬШЕННЯ</a:t>
            </a:r>
            <a:r>
              <a:rPr sz="12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АСИГНУВАНЬ</a:t>
            </a:r>
            <a:r>
              <a:rPr sz="12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003300"/>
                </a:solidFill>
                <a:latin typeface="Arial"/>
                <a:cs typeface="Arial"/>
              </a:rPr>
              <a:t>НА </a:t>
            </a:r>
            <a:r>
              <a:rPr sz="1200" b="1" spc="-20" dirty="0">
                <a:solidFill>
                  <a:srgbClr val="003300"/>
                </a:solidFill>
                <a:latin typeface="Arial"/>
                <a:cs typeface="Arial"/>
              </a:rPr>
              <a:t>ОХОРОНУ</a:t>
            </a:r>
            <a:r>
              <a:rPr sz="12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ЗДОРОВ</a:t>
            </a:r>
            <a:r>
              <a:rPr sz="12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'Я</a:t>
            </a:r>
            <a:r>
              <a:rPr sz="12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003300"/>
                </a:solidFill>
                <a:latin typeface="Arial"/>
                <a:cs typeface="Arial"/>
              </a:rPr>
              <a:t>–</a:t>
            </a:r>
            <a:endParaRPr sz="1200" dirty="0">
              <a:latin typeface="Arial"/>
              <a:cs typeface="Arial"/>
            </a:endParaRPr>
          </a:p>
          <a:p>
            <a:pPr marL="12700" marR="237490">
              <a:lnSpc>
                <a:spcPct val="100000"/>
              </a:lnSpc>
            </a:pP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ЗБІЛЬШЕННЯ</a:t>
            </a:r>
            <a:r>
              <a:rPr sz="12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НАЛОГОВОГО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ПРЕСУ</a:t>
            </a:r>
            <a:r>
              <a:rPr sz="12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r>
              <a:rPr sz="12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РЕНТАБЕЛЬНЕ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ПІДПРИЄМСТВО</a:t>
            </a:r>
            <a:endParaRPr sz="1200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218133" y="2455862"/>
            <a:ext cx="3155315" cy="723900"/>
            <a:chOff x="1218133" y="2455862"/>
            <a:chExt cx="3155315" cy="723900"/>
          </a:xfrm>
        </p:grpSpPr>
        <p:sp>
          <p:nvSpPr>
            <p:cNvPr id="7" name="object 7"/>
            <p:cNvSpPr/>
            <p:nvPr/>
          </p:nvSpPr>
          <p:spPr>
            <a:xfrm>
              <a:off x="1222895" y="2460625"/>
              <a:ext cx="3145790" cy="714375"/>
            </a:xfrm>
            <a:custGeom>
              <a:avLst/>
              <a:gdLst/>
              <a:ahLst/>
              <a:cxnLst/>
              <a:rect l="l" t="t" r="r" b="b"/>
              <a:pathLst>
                <a:path w="3145790" h="714375">
                  <a:moveTo>
                    <a:pt x="3026270" y="0"/>
                  </a:moveTo>
                  <a:lnTo>
                    <a:pt x="119113" y="0"/>
                  </a:lnTo>
                  <a:lnTo>
                    <a:pt x="72748" y="9362"/>
                  </a:lnTo>
                  <a:lnTo>
                    <a:pt x="34886" y="34893"/>
                  </a:lnTo>
                  <a:lnTo>
                    <a:pt x="9360" y="72759"/>
                  </a:lnTo>
                  <a:lnTo>
                    <a:pt x="0" y="119125"/>
                  </a:lnTo>
                  <a:lnTo>
                    <a:pt x="0" y="595249"/>
                  </a:lnTo>
                  <a:lnTo>
                    <a:pt x="9360" y="641615"/>
                  </a:lnTo>
                  <a:lnTo>
                    <a:pt x="34886" y="679481"/>
                  </a:lnTo>
                  <a:lnTo>
                    <a:pt x="72748" y="705012"/>
                  </a:lnTo>
                  <a:lnTo>
                    <a:pt x="119113" y="714375"/>
                  </a:lnTo>
                  <a:lnTo>
                    <a:pt x="3026270" y="714375"/>
                  </a:lnTo>
                  <a:lnTo>
                    <a:pt x="3072617" y="705012"/>
                  </a:lnTo>
                  <a:lnTo>
                    <a:pt x="3110439" y="679481"/>
                  </a:lnTo>
                  <a:lnTo>
                    <a:pt x="3135926" y="641615"/>
                  </a:lnTo>
                  <a:lnTo>
                    <a:pt x="3145269" y="595249"/>
                  </a:lnTo>
                  <a:lnTo>
                    <a:pt x="3145269" y="119125"/>
                  </a:lnTo>
                  <a:lnTo>
                    <a:pt x="3135926" y="72759"/>
                  </a:lnTo>
                  <a:lnTo>
                    <a:pt x="3110439" y="34893"/>
                  </a:lnTo>
                  <a:lnTo>
                    <a:pt x="3072617" y="9362"/>
                  </a:lnTo>
                  <a:lnTo>
                    <a:pt x="30262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1222895" y="2460625"/>
              <a:ext cx="3145790" cy="714375"/>
            </a:xfrm>
            <a:custGeom>
              <a:avLst/>
              <a:gdLst/>
              <a:ahLst/>
              <a:cxnLst/>
              <a:rect l="l" t="t" r="r" b="b"/>
              <a:pathLst>
                <a:path w="3145790" h="714375">
                  <a:moveTo>
                    <a:pt x="0" y="119125"/>
                  </a:moveTo>
                  <a:lnTo>
                    <a:pt x="9360" y="72759"/>
                  </a:lnTo>
                  <a:lnTo>
                    <a:pt x="34886" y="34893"/>
                  </a:lnTo>
                  <a:lnTo>
                    <a:pt x="72748" y="9362"/>
                  </a:lnTo>
                  <a:lnTo>
                    <a:pt x="119113" y="0"/>
                  </a:lnTo>
                  <a:lnTo>
                    <a:pt x="3026270" y="0"/>
                  </a:lnTo>
                  <a:lnTo>
                    <a:pt x="3072617" y="9362"/>
                  </a:lnTo>
                  <a:lnTo>
                    <a:pt x="3110439" y="34893"/>
                  </a:lnTo>
                  <a:lnTo>
                    <a:pt x="3135926" y="72759"/>
                  </a:lnTo>
                  <a:lnTo>
                    <a:pt x="3145269" y="119125"/>
                  </a:lnTo>
                  <a:lnTo>
                    <a:pt x="3145269" y="595249"/>
                  </a:lnTo>
                  <a:lnTo>
                    <a:pt x="3135926" y="641615"/>
                  </a:lnTo>
                  <a:lnTo>
                    <a:pt x="3110439" y="679481"/>
                  </a:lnTo>
                  <a:lnTo>
                    <a:pt x="3072617" y="705012"/>
                  </a:lnTo>
                  <a:lnTo>
                    <a:pt x="3026270" y="714375"/>
                  </a:lnTo>
                  <a:lnTo>
                    <a:pt x="119113" y="714375"/>
                  </a:lnTo>
                  <a:lnTo>
                    <a:pt x="72748" y="705012"/>
                  </a:lnTo>
                  <a:lnTo>
                    <a:pt x="34886" y="679481"/>
                  </a:lnTo>
                  <a:lnTo>
                    <a:pt x="9360" y="641615"/>
                  </a:lnTo>
                  <a:lnTo>
                    <a:pt x="0" y="595249"/>
                  </a:lnTo>
                  <a:lnTo>
                    <a:pt x="0" y="119125"/>
                  </a:lnTo>
                  <a:close/>
                </a:path>
              </a:pathLst>
            </a:custGeom>
            <a:ln w="9525">
              <a:solidFill>
                <a:srgbClr val="9933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336675" y="2524505"/>
            <a:ext cx="29044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РЕОРГАНІЗАЦІЯ</a:t>
            </a:r>
            <a:r>
              <a:rPr sz="12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ОХОРОНИ</a:t>
            </a:r>
            <a:r>
              <a:rPr sz="12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ЗДОРОВ'Я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–</a:t>
            </a:r>
            <a:r>
              <a:rPr sz="12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ПЕРЕХІД</a:t>
            </a:r>
            <a:r>
              <a:rPr sz="12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ДО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ОСНОВ</a:t>
            </a:r>
            <a:r>
              <a:rPr sz="12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СТРАХОВОЇ МЕДИЦИНИ</a:t>
            </a:r>
            <a:endParaRPr sz="1200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82117" y="3498850"/>
            <a:ext cx="5137150" cy="1002030"/>
            <a:chOff x="582117" y="3498850"/>
            <a:chExt cx="5137150" cy="1002030"/>
          </a:xfrm>
        </p:grpSpPr>
        <p:sp>
          <p:nvSpPr>
            <p:cNvPr id="11" name="object 11"/>
            <p:cNvSpPr/>
            <p:nvPr/>
          </p:nvSpPr>
          <p:spPr>
            <a:xfrm>
              <a:off x="623392" y="3540125"/>
              <a:ext cx="5054600" cy="919480"/>
            </a:xfrm>
            <a:custGeom>
              <a:avLst/>
              <a:gdLst/>
              <a:ahLst/>
              <a:cxnLst/>
              <a:rect l="l" t="t" r="r" b="b"/>
              <a:pathLst>
                <a:path w="5054600" h="919479">
                  <a:moveTo>
                    <a:pt x="4901361" y="0"/>
                  </a:moveTo>
                  <a:lnTo>
                    <a:pt x="153238" y="0"/>
                  </a:lnTo>
                  <a:lnTo>
                    <a:pt x="104802" y="7809"/>
                  </a:lnTo>
                  <a:lnTo>
                    <a:pt x="62736" y="29561"/>
                  </a:lnTo>
                  <a:lnTo>
                    <a:pt x="29565" y="62736"/>
                  </a:lnTo>
                  <a:lnTo>
                    <a:pt x="7812" y="104818"/>
                  </a:lnTo>
                  <a:lnTo>
                    <a:pt x="0" y="153288"/>
                  </a:lnTo>
                  <a:lnTo>
                    <a:pt x="0" y="766191"/>
                  </a:lnTo>
                  <a:lnTo>
                    <a:pt x="7812" y="814599"/>
                  </a:lnTo>
                  <a:lnTo>
                    <a:pt x="29565" y="856643"/>
                  </a:lnTo>
                  <a:lnTo>
                    <a:pt x="62736" y="889799"/>
                  </a:lnTo>
                  <a:lnTo>
                    <a:pt x="104802" y="911544"/>
                  </a:lnTo>
                  <a:lnTo>
                    <a:pt x="153238" y="919352"/>
                  </a:lnTo>
                  <a:lnTo>
                    <a:pt x="4901361" y="919352"/>
                  </a:lnTo>
                  <a:lnTo>
                    <a:pt x="4949770" y="911544"/>
                  </a:lnTo>
                  <a:lnTo>
                    <a:pt x="4991814" y="889799"/>
                  </a:lnTo>
                  <a:lnTo>
                    <a:pt x="5024970" y="856643"/>
                  </a:lnTo>
                  <a:lnTo>
                    <a:pt x="5046714" y="814599"/>
                  </a:lnTo>
                  <a:lnTo>
                    <a:pt x="5054523" y="766191"/>
                  </a:lnTo>
                  <a:lnTo>
                    <a:pt x="5054523" y="153288"/>
                  </a:lnTo>
                  <a:lnTo>
                    <a:pt x="5046714" y="104818"/>
                  </a:lnTo>
                  <a:lnTo>
                    <a:pt x="5024970" y="62736"/>
                  </a:lnTo>
                  <a:lnTo>
                    <a:pt x="4991814" y="29561"/>
                  </a:lnTo>
                  <a:lnTo>
                    <a:pt x="4949770" y="7809"/>
                  </a:lnTo>
                  <a:lnTo>
                    <a:pt x="49013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623392" y="3540125"/>
              <a:ext cx="5054600" cy="919480"/>
            </a:xfrm>
            <a:custGeom>
              <a:avLst/>
              <a:gdLst/>
              <a:ahLst/>
              <a:cxnLst/>
              <a:rect l="l" t="t" r="r" b="b"/>
              <a:pathLst>
                <a:path w="5054600" h="919479">
                  <a:moveTo>
                    <a:pt x="0" y="153288"/>
                  </a:moveTo>
                  <a:lnTo>
                    <a:pt x="7812" y="104818"/>
                  </a:lnTo>
                  <a:lnTo>
                    <a:pt x="29565" y="62736"/>
                  </a:lnTo>
                  <a:lnTo>
                    <a:pt x="62736" y="29561"/>
                  </a:lnTo>
                  <a:lnTo>
                    <a:pt x="104802" y="7809"/>
                  </a:lnTo>
                  <a:lnTo>
                    <a:pt x="153238" y="0"/>
                  </a:lnTo>
                  <a:lnTo>
                    <a:pt x="4901361" y="0"/>
                  </a:lnTo>
                  <a:lnTo>
                    <a:pt x="4949770" y="7809"/>
                  </a:lnTo>
                  <a:lnTo>
                    <a:pt x="4991814" y="29561"/>
                  </a:lnTo>
                  <a:lnTo>
                    <a:pt x="5024970" y="62736"/>
                  </a:lnTo>
                  <a:lnTo>
                    <a:pt x="5046714" y="104818"/>
                  </a:lnTo>
                  <a:lnTo>
                    <a:pt x="5054523" y="153288"/>
                  </a:lnTo>
                  <a:lnTo>
                    <a:pt x="5054523" y="766191"/>
                  </a:lnTo>
                  <a:lnTo>
                    <a:pt x="5046714" y="814599"/>
                  </a:lnTo>
                  <a:lnTo>
                    <a:pt x="5024970" y="856643"/>
                  </a:lnTo>
                  <a:lnTo>
                    <a:pt x="4991814" y="889799"/>
                  </a:lnTo>
                  <a:lnTo>
                    <a:pt x="4949770" y="911544"/>
                  </a:lnTo>
                  <a:lnTo>
                    <a:pt x="4901361" y="919352"/>
                  </a:lnTo>
                  <a:lnTo>
                    <a:pt x="153238" y="919352"/>
                  </a:lnTo>
                  <a:lnTo>
                    <a:pt x="104802" y="911544"/>
                  </a:lnTo>
                  <a:lnTo>
                    <a:pt x="62736" y="889799"/>
                  </a:lnTo>
                  <a:lnTo>
                    <a:pt x="29565" y="856643"/>
                  </a:lnTo>
                  <a:lnTo>
                    <a:pt x="7812" y="814599"/>
                  </a:lnTo>
                  <a:lnTo>
                    <a:pt x="0" y="766191"/>
                  </a:lnTo>
                  <a:lnTo>
                    <a:pt x="0" y="153288"/>
                  </a:lnTo>
                  <a:close/>
                </a:path>
              </a:pathLst>
            </a:custGeom>
            <a:ln w="82550">
              <a:solidFill>
                <a:srgbClr val="9933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47166" y="3614420"/>
            <a:ext cx="464058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spc="-20" dirty="0">
                <a:solidFill>
                  <a:srgbClr val="C00000"/>
                </a:solidFill>
                <a:latin typeface="Arial"/>
                <a:cs typeface="Arial"/>
              </a:rPr>
              <a:t>ВИКОРИСТАННЯ</a:t>
            </a:r>
            <a:r>
              <a:rPr sz="16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ДОКАЗОВОСТІ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У</a:t>
            </a:r>
            <a:r>
              <a:rPr sz="16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МЕДИЦИНІ,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ВВЕДЕННЯ</a:t>
            </a:r>
            <a:r>
              <a:rPr sz="16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C00000"/>
                </a:solidFill>
                <a:latin typeface="Arial"/>
                <a:cs typeface="Arial"/>
              </a:rPr>
              <a:t>СТАНДАРТИЗАЦІІ</a:t>
            </a:r>
            <a:r>
              <a:rPr sz="16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C00000"/>
                </a:solidFill>
                <a:latin typeface="Arial"/>
                <a:cs typeface="Arial"/>
              </a:rPr>
              <a:t>ТА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ФОРМУЛЯРНОЇ</a:t>
            </a:r>
            <a:r>
              <a:rPr sz="1600" b="1" spc="-9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СИСТЕМИ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935154" y="1447863"/>
            <a:ext cx="5422265" cy="4810125"/>
            <a:chOff x="5935154" y="1447863"/>
            <a:chExt cx="5422265" cy="4810125"/>
          </a:xfrm>
        </p:grpSpPr>
        <p:sp>
          <p:nvSpPr>
            <p:cNvPr id="15" name="object 15"/>
            <p:cNvSpPr/>
            <p:nvPr/>
          </p:nvSpPr>
          <p:spPr>
            <a:xfrm>
              <a:off x="5939916" y="1452625"/>
              <a:ext cx="5412740" cy="4800600"/>
            </a:xfrm>
            <a:custGeom>
              <a:avLst/>
              <a:gdLst/>
              <a:ahLst/>
              <a:cxnLst/>
              <a:rect l="l" t="t" r="r" b="b"/>
              <a:pathLst>
                <a:path w="5412740" h="4800600">
                  <a:moveTo>
                    <a:pt x="4612132" y="0"/>
                  </a:moveTo>
                  <a:lnTo>
                    <a:pt x="800100" y="0"/>
                  </a:lnTo>
                  <a:lnTo>
                    <a:pt x="751365" y="1459"/>
                  </a:lnTo>
                  <a:lnTo>
                    <a:pt x="703402" y="5783"/>
                  </a:lnTo>
                  <a:lnTo>
                    <a:pt x="656294" y="12888"/>
                  </a:lnTo>
                  <a:lnTo>
                    <a:pt x="610125" y="22689"/>
                  </a:lnTo>
                  <a:lnTo>
                    <a:pt x="564979" y="35103"/>
                  </a:lnTo>
                  <a:lnTo>
                    <a:pt x="520939" y="50047"/>
                  </a:lnTo>
                  <a:lnTo>
                    <a:pt x="478089" y="67437"/>
                  </a:lnTo>
                  <a:lnTo>
                    <a:pt x="436514" y="87189"/>
                  </a:lnTo>
                  <a:lnTo>
                    <a:pt x="396296" y="109220"/>
                  </a:lnTo>
                  <a:lnTo>
                    <a:pt x="357520" y="133445"/>
                  </a:lnTo>
                  <a:lnTo>
                    <a:pt x="320268" y="159783"/>
                  </a:lnTo>
                  <a:lnTo>
                    <a:pt x="284626" y="188148"/>
                  </a:lnTo>
                  <a:lnTo>
                    <a:pt x="250676" y="218457"/>
                  </a:lnTo>
                  <a:lnTo>
                    <a:pt x="218503" y="250627"/>
                  </a:lnTo>
                  <a:lnTo>
                    <a:pt x="188189" y="284574"/>
                  </a:lnTo>
                  <a:lnTo>
                    <a:pt x="159820" y="320214"/>
                  </a:lnTo>
                  <a:lnTo>
                    <a:pt x="133478" y="357464"/>
                  </a:lnTo>
                  <a:lnTo>
                    <a:pt x="109248" y="396239"/>
                  </a:lnTo>
                  <a:lnTo>
                    <a:pt x="87212" y="436458"/>
                  </a:lnTo>
                  <a:lnTo>
                    <a:pt x="67456" y="478035"/>
                  </a:lnTo>
                  <a:lnTo>
                    <a:pt x="50062" y="520888"/>
                  </a:lnTo>
                  <a:lnTo>
                    <a:pt x="35114" y="564932"/>
                  </a:lnTo>
                  <a:lnTo>
                    <a:pt x="22696" y="610084"/>
                  </a:lnTo>
                  <a:lnTo>
                    <a:pt x="12892" y="656260"/>
                  </a:lnTo>
                  <a:lnTo>
                    <a:pt x="5785" y="703377"/>
                  </a:lnTo>
                  <a:lnTo>
                    <a:pt x="1460" y="751352"/>
                  </a:lnTo>
                  <a:lnTo>
                    <a:pt x="0" y="800100"/>
                  </a:lnTo>
                  <a:lnTo>
                    <a:pt x="0" y="4000373"/>
                  </a:lnTo>
                  <a:lnTo>
                    <a:pt x="1460" y="4049118"/>
                  </a:lnTo>
                  <a:lnTo>
                    <a:pt x="5785" y="4097091"/>
                  </a:lnTo>
                  <a:lnTo>
                    <a:pt x="12892" y="4144207"/>
                  </a:lnTo>
                  <a:lnTo>
                    <a:pt x="22696" y="4190384"/>
                  </a:lnTo>
                  <a:lnTo>
                    <a:pt x="35114" y="4235537"/>
                  </a:lnTo>
                  <a:lnTo>
                    <a:pt x="50062" y="4279582"/>
                  </a:lnTo>
                  <a:lnTo>
                    <a:pt x="67456" y="4322437"/>
                  </a:lnTo>
                  <a:lnTo>
                    <a:pt x="87212" y="4364016"/>
                  </a:lnTo>
                  <a:lnTo>
                    <a:pt x="109248" y="4404238"/>
                  </a:lnTo>
                  <a:lnTo>
                    <a:pt x="133478" y="4443017"/>
                  </a:lnTo>
                  <a:lnTo>
                    <a:pt x="159820" y="4480270"/>
                  </a:lnTo>
                  <a:lnTo>
                    <a:pt x="188189" y="4515914"/>
                  </a:lnTo>
                  <a:lnTo>
                    <a:pt x="218503" y="4549865"/>
                  </a:lnTo>
                  <a:lnTo>
                    <a:pt x="250676" y="4582039"/>
                  </a:lnTo>
                  <a:lnTo>
                    <a:pt x="284626" y="4612353"/>
                  </a:lnTo>
                  <a:lnTo>
                    <a:pt x="320268" y="4640722"/>
                  </a:lnTo>
                  <a:lnTo>
                    <a:pt x="357520" y="4667064"/>
                  </a:lnTo>
                  <a:lnTo>
                    <a:pt x="396296" y="4691294"/>
                  </a:lnTo>
                  <a:lnTo>
                    <a:pt x="436514" y="4713329"/>
                  </a:lnTo>
                  <a:lnTo>
                    <a:pt x="478089" y="4733084"/>
                  </a:lnTo>
                  <a:lnTo>
                    <a:pt x="520939" y="4750478"/>
                  </a:lnTo>
                  <a:lnTo>
                    <a:pt x="564979" y="4765425"/>
                  </a:lnTo>
                  <a:lnTo>
                    <a:pt x="610125" y="4777842"/>
                  </a:lnTo>
                  <a:lnTo>
                    <a:pt x="656294" y="4787645"/>
                  </a:lnTo>
                  <a:lnTo>
                    <a:pt x="703402" y="4794751"/>
                  </a:lnTo>
                  <a:lnTo>
                    <a:pt x="751365" y="4799076"/>
                  </a:lnTo>
                  <a:lnTo>
                    <a:pt x="800100" y="4800536"/>
                  </a:lnTo>
                  <a:lnTo>
                    <a:pt x="4612132" y="4800536"/>
                  </a:lnTo>
                  <a:lnTo>
                    <a:pt x="4660880" y="4799076"/>
                  </a:lnTo>
                  <a:lnTo>
                    <a:pt x="4708856" y="4794751"/>
                  </a:lnTo>
                  <a:lnTo>
                    <a:pt x="4755975" y="4787645"/>
                  </a:lnTo>
                  <a:lnTo>
                    <a:pt x="4802154" y="4777842"/>
                  </a:lnTo>
                  <a:lnTo>
                    <a:pt x="4847310" y="4765425"/>
                  </a:lnTo>
                  <a:lnTo>
                    <a:pt x="4891358" y="4750478"/>
                  </a:lnTo>
                  <a:lnTo>
                    <a:pt x="4934215" y="4733084"/>
                  </a:lnTo>
                  <a:lnTo>
                    <a:pt x="4975797" y="4713329"/>
                  </a:lnTo>
                  <a:lnTo>
                    <a:pt x="5016020" y="4691294"/>
                  </a:lnTo>
                  <a:lnTo>
                    <a:pt x="5054800" y="4667064"/>
                  </a:lnTo>
                  <a:lnTo>
                    <a:pt x="5092055" y="4640722"/>
                  </a:lnTo>
                  <a:lnTo>
                    <a:pt x="5127699" y="4612353"/>
                  </a:lnTo>
                  <a:lnTo>
                    <a:pt x="5161650" y="4582039"/>
                  </a:lnTo>
                  <a:lnTo>
                    <a:pt x="5193823" y="4549865"/>
                  </a:lnTo>
                  <a:lnTo>
                    <a:pt x="5224136" y="4515914"/>
                  </a:lnTo>
                  <a:lnTo>
                    <a:pt x="5252503" y="4480270"/>
                  </a:lnTo>
                  <a:lnTo>
                    <a:pt x="5278842" y="4443017"/>
                  </a:lnTo>
                  <a:lnTo>
                    <a:pt x="5303068" y="4404238"/>
                  </a:lnTo>
                  <a:lnTo>
                    <a:pt x="5325098" y="4364016"/>
                  </a:lnTo>
                  <a:lnTo>
                    <a:pt x="5344849" y="4322437"/>
                  </a:lnTo>
                  <a:lnTo>
                    <a:pt x="5362235" y="4279582"/>
                  </a:lnTo>
                  <a:lnTo>
                    <a:pt x="5377175" y="4235537"/>
                  </a:lnTo>
                  <a:lnTo>
                    <a:pt x="5389583" y="4190384"/>
                  </a:lnTo>
                  <a:lnTo>
                    <a:pt x="5399377" y="4144207"/>
                  </a:lnTo>
                  <a:lnTo>
                    <a:pt x="5406472" y="4097091"/>
                  </a:lnTo>
                  <a:lnTo>
                    <a:pt x="5410785" y="4049118"/>
                  </a:lnTo>
                  <a:lnTo>
                    <a:pt x="5412359" y="4000373"/>
                  </a:lnTo>
                  <a:lnTo>
                    <a:pt x="5412232" y="800100"/>
                  </a:lnTo>
                  <a:lnTo>
                    <a:pt x="5410772" y="751352"/>
                  </a:lnTo>
                  <a:lnTo>
                    <a:pt x="5406448" y="703377"/>
                  </a:lnTo>
                  <a:lnTo>
                    <a:pt x="5399343" y="656260"/>
                  </a:lnTo>
                  <a:lnTo>
                    <a:pt x="5389542" y="610084"/>
                  </a:lnTo>
                  <a:lnTo>
                    <a:pt x="5377128" y="564932"/>
                  </a:lnTo>
                  <a:lnTo>
                    <a:pt x="5362184" y="520888"/>
                  </a:lnTo>
                  <a:lnTo>
                    <a:pt x="5344794" y="478035"/>
                  </a:lnTo>
                  <a:lnTo>
                    <a:pt x="5325042" y="436458"/>
                  </a:lnTo>
                  <a:lnTo>
                    <a:pt x="5303012" y="396239"/>
                  </a:lnTo>
                  <a:lnTo>
                    <a:pt x="5278786" y="357464"/>
                  </a:lnTo>
                  <a:lnTo>
                    <a:pt x="5252448" y="320214"/>
                  </a:lnTo>
                  <a:lnTo>
                    <a:pt x="5224083" y="284574"/>
                  </a:lnTo>
                  <a:lnTo>
                    <a:pt x="5193774" y="250627"/>
                  </a:lnTo>
                  <a:lnTo>
                    <a:pt x="5161604" y="218457"/>
                  </a:lnTo>
                  <a:lnTo>
                    <a:pt x="5127657" y="188148"/>
                  </a:lnTo>
                  <a:lnTo>
                    <a:pt x="5092017" y="159783"/>
                  </a:lnTo>
                  <a:lnTo>
                    <a:pt x="5054767" y="133445"/>
                  </a:lnTo>
                  <a:lnTo>
                    <a:pt x="5015992" y="109220"/>
                  </a:lnTo>
                  <a:lnTo>
                    <a:pt x="4975773" y="87189"/>
                  </a:lnTo>
                  <a:lnTo>
                    <a:pt x="4934196" y="67437"/>
                  </a:lnTo>
                  <a:lnTo>
                    <a:pt x="4891343" y="50047"/>
                  </a:lnTo>
                  <a:lnTo>
                    <a:pt x="4847299" y="35103"/>
                  </a:lnTo>
                  <a:lnTo>
                    <a:pt x="4802147" y="22689"/>
                  </a:lnTo>
                  <a:lnTo>
                    <a:pt x="4755971" y="12888"/>
                  </a:lnTo>
                  <a:lnTo>
                    <a:pt x="4708854" y="5783"/>
                  </a:lnTo>
                  <a:lnTo>
                    <a:pt x="4660879" y="1459"/>
                  </a:lnTo>
                  <a:lnTo>
                    <a:pt x="46121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5939916" y="1452625"/>
              <a:ext cx="5412740" cy="4800600"/>
            </a:xfrm>
            <a:custGeom>
              <a:avLst/>
              <a:gdLst/>
              <a:ahLst/>
              <a:cxnLst/>
              <a:rect l="l" t="t" r="r" b="b"/>
              <a:pathLst>
                <a:path w="5412740" h="4800600">
                  <a:moveTo>
                    <a:pt x="0" y="800100"/>
                  </a:moveTo>
                  <a:lnTo>
                    <a:pt x="1460" y="751352"/>
                  </a:lnTo>
                  <a:lnTo>
                    <a:pt x="5785" y="703377"/>
                  </a:lnTo>
                  <a:lnTo>
                    <a:pt x="12892" y="656260"/>
                  </a:lnTo>
                  <a:lnTo>
                    <a:pt x="22696" y="610084"/>
                  </a:lnTo>
                  <a:lnTo>
                    <a:pt x="35114" y="564932"/>
                  </a:lnTo>
                  <a:lnTo>
                    <a:pt x="50062" y="520888"/>
                  </a:lnTo>
                  <a:lnTo>
                    <a:pt x="67456" y="478035"/>
                  </a:lnTo>
                  <a:lnTo>
                    <a:pt x="87212" y="436458"/>
                  </a:lnTo>
                  <a:lnTo>
                    <a:pt x="109248" y="396239"/>
                  </a:lnTo>
                  <a:lnTo>
                    <a:pt x="133478" y="357464"/>
                  </a:lnTo>
                  <a:lnTo>
                    <a:pt x="159820" y="320214"/>
                  </a:lnTo>
                  <a:lnTo>
                    <a:pt x="188189" y="284574"/>
                  </a:lnTo>
                  <a:lnTo>
                    <a:pt x="218503" y="250627"/>
                  </a:lnTo>
                  <a:lnTo>
                    <a:pt x="250676" y="218457"/>
                  </a:lnTo>
                  <a:lnTo>
                    <a:pt x="284626" y="188148"/>
                  </a:lnTo>
                  <a:lnTo>
                    <a:pt x="320268" y="159783"/>
                  </a:lnTo>
                  <a:lnTo>
                    <a:pt x="357520" y="133445"/>
                  </a:lnTo>
                  <a:lnTo>
                    <a:pt x="396296" y="109220"/>
                  </a:lnTo>
                  <a:lnTo>
                    <a:pt x="436514" y="87189"/>
                  </a:lnTo>
                  <a:lnTo>
                    <a:pt x="478089" y="67437"/>
                  </a:lnTo>
                  <a:lnTo>
                    <a:pt x="520939" y="50047"/>
                  </a:lnTo>
                  <a:lnTo>
                    <a:pt x="564979" y="35103"/>
                  </a:lnTo>
                  <a:lnTo>
                    <a:pt x="610125" y="22689"/>
                  </a:lnTo>
                  <a:lnTo>
                    <a:pt x="656294" y="12888"/>
                  </a:lnTo>
                  <a:lnTo>
                    <a:pt x="703402" y="5783"/>
                  </a:lnTo>
                  <a:lnTo>
                    <a:pt x="751365" y="1459"/>
                  </a:lnTo>
                  <a:lnTo>
                    <a:pt x="800100" y="0"/>
                  </a:lnTo>
                  <a:lnTo>
                    <a:pt x="4612132" y="0"/>
                  </a:lnTo>
                  <a:lnTo>
                    <a:pt x="4660879" y="1459"/>
                  </a:lnTo>
                  <a:lnTo>
                    <a:pt x="4708854" y="5783"/>
                  </a:lnTo>
                  <a:lnTo>
                    <a:pt x="4755971" y="12888"/>
                  </a:lnTo>
                  <a:lnTo>
                    <a:pt x="4802147" y="22689"/>
                  </a:lnTo>
                  <a:lnTo>
                    <a:pt x="4847299" y="35103"/>
                  </a:lnTo>
                  <a:lnTo>
                    <a:pt x="4891343" y="50047"/>
                  </a:lnTo>
                  <a:lnTo>
                    <a:pt x="4934196" y="67437"/>
                  </a:lnTo>
                  <a:lnTo>
                    <a:pt x="4975773" y="87189"/>
                  </a:lnTo>
                  <a:lnTo>
                    <a:pt x="5015992" y="109220"/>
                  </a:lnTo>
                  <a:lnTo>
                    <a:pt x="5054767" y="133445"/>
                  </a:lnTo>
                  <a:lnTo>
                    <a:pt x="5092017" y="159783"/>
                  </a:lnTo>
                  <a:lnTo>
                    <a:pt x="5127657" y="188148"/>
                  </a:lnTo>
                  <a:lnTo>
                    <a:pt x="5161604" y="218457"/>
                  </a:lnTo>
                  <a:lnTo>
                    <a:pt x="5193774" y="250627"/>
                  </a:lnTo>
                  <a:lnTo>
                    <a:pt x="5224083" y="284574"/>
                  </a:lnTo>
                  <a:lnTo>
                    <a:pt x="5252448" y="320214"/>
                  </a:lnTo>
                  <a:lnTo>
                    <a:pt x="5278786" y="357464"/>
                  </a:lnTo>
                  <a:lnTo>
                    <a:pt x="5303012" y="396239"/>
                  </a:lnTo>
                  <a:lnTo>
                    <a:pt x="5325042" y="436458"/>
                  </a:lnTo>
                  <a:lnTo>
                    <a:pt x="5344794" y="478035"/>
                  </a:lnTo>
                  <a:lnTo>
                    <a:pt x="5362184" y="520888"/>
                  </a:lnTo>
                  <a:lnTo>
                    <a:pt x="5377128" y="564932"/>
                  </a:lnTo>
                  <a:lnTo>
                    <a:pt x="5389542" y="610084"/>
                  </a:lnTo>
                  <a:lnTo>
                    <a:pt x="5399343" y="656260"/>
                  </a:lnTo>
                  <a:lnTo>
                    <a:pt x="5406448" y="703377"/>
                  </a:lnTo>
                  <a:lnTo>
                    <a:pt x="5410772" y="751352"/>
                  </a:lnTo>
                  <a:lnTo>
                    <a:pt x="5412232" y="800100"/>
                  </a:lnTo>
                  <a:lnTo>
                    <a:pt x="5412359" y="4000373"/>
                  </a:lnTo>
                  <a:lnTo>
                    <a:pt x="5410785" y="4049118"/>
                  </a:lnTo>
                  <a:lnTo>
                    <a:pt x="5406472" y="4097091"/>
                  </a:lnTo>
                  <a:lnTo>
                    <a:pt x="5399377" y="4144207"/>
                  </a:lnTo>
                  <a:lnTo>
                    <a:pt x="5389583" y="4190384"/>
                  </a:lnTo>
                  <a:lnTo>
                    <a:pt x="5377175" y="4235537"/>
                  </a:lnTo>
                  <a:lnTo>
                    <a:pt x="5362235" y="4279582"/>
                  </a:lnTo>
                  <a:lnTo>
                    <a:pt x="5344849" y="4322437"/>
                  </a:lnTo>
                  <a:lnTo>
                    <a:pt x="5325098" y="4364016"/>
                  </a:lnTo>
                  <a:lnTo>
                    <a:pt x="5303068" y="4404238"/>
                  </a:lnTo>
                  <a:lnTo>
                    <a:pt x="5278842" y="4443017"/>
                  </a:lnTo>
                  <a:lnTo>
                    <a:pt x="5252503" y="4480270"/>
                  </a:lnTo>
                  <a:lnTo>
                    <a:pt x="5224136" y="4515914"/>
                  </a:lnTo>
                  <a:lnTo>
                    <a:pt x="5193823" y="4549865"/>
                  </a:lnTo>
                  <a:lnTo>
                    <a:pt x="5161650" y="4582039"/>
                  </a:lnTo>
                  <a:lnTo>
                    <a:pt x="5127699" y="4612353"/>
                  </a:lnTo>
                  <a:lnTo>
                    <a:pt x="5092055" y="4640722"/>
                  </a:lnTo>
                  <a:lnTo>
                    <a:pt x="5054800" y="4667064"/>
                  </a:lnTo>
                  <a:lnTo>
                    <a:pt x="5016020" y="4691294"/>
                  </a:lnTo>
                  <a:lnTo>
                    <a:pt x="4975797" y="4713329"/>
                  </a:lnTo>
                  <a:lnTo>
                    <a:pt x="4934215" y="4733084"/>
                  </a:lnTo>
                  <a:lnTo>
                    <a:pt x="4891358" y="4750478"/>
                  </a:lnTo>
                  <a:lnTo>
                    <a:pt x="4847310" y="4765425"/>
                  </a:lnTo>
                  <a:lnTo>
                    <a:pt x="4802154" y="4777842"/>
                  </a:lnTo>
                  <a:lnTo>
                    <a:pt x="4755975" y="4787645"/>
                  </a:lnTo>
                  <a:lnTo>
                    <a:pt x="4708856" y="4794751"/>
                  </a:lnTo>
                  <a:lnTo>
                    <a:pt x="4660880" y="4799076"/>
                  </a:lnTo>
                  <a:lnTo>
                    <a:pt x="4612132" y="4800536"/>
                  </a:lnTo>
                  <a:lnTo>
                    <a:pt x="800100" y="4800536"/>
                  </a:lnTo>
                  <a:lnTo>
                    <a:pt x="751365" y="4799076"/>
                  </a:lnTo>
                  <a:lnTo>
                    <a:pt x="703402" y="4794751"/>
                  </a:lnTo>
                  <a:lnTo>
                    <a:pt x="656294" y="4787645"/>
                  </a:lnTo>
                  <a:lnTo>
                    <a:pt x="610125" y="4777842"/>
                  </a:lnTo>
                  <a:lnTo>
                    <a:pt x="564979" y="4765425"/>
                  </a:lnTo>
                  <a:lnTo>
                    <a:pt x="520939" y="4750478"/>
                  </a:lnTo>
                  <a:lnTo>
                    <a:pt x="478089" y="4733084"/>
                  </a:lnTo>
                  <a:lnTo>
                    <a:pt x="436514" y="4713329"/>
                  </a:lnTo>
                  <a:lnTo>
                    <a:pt x="396296" y="4691294"/>
                  </a:lnTo>
                  <a:lnTo>
                    <a:pt x="357520" y="4667064"/>
                  </a:lnTo>
                  <a:lnTo>
                    <a:pt x="320268" y="4640722"/>
                  </a:lnTo>
                  <a:lnTo>
                    <a:pt x="284626" y="4612353"/>
                  </a:lnTo>
                  <a:lnTo>
                    <a:pt x="250676" y="4582039"/>
                  </a:lnTo>
                  <a:lnTo>
                    <a:pt x="218503" y="4549865"/>
                  </a:lnTo>
                  <a:lnTo>
                    <a:pt x="188189" y="4515914"/>
                  </a:lnTo>
                  <a:lnTo>
                    <a:pt x="159820" y="4480270"/>
                  </a:lnTo>
                  <a:lnTo>
                    <a:pt x="133478" y="4443017"/>
                  </a:lnTo>
                  <a:lnTo>
                    <a:pt x="109248" y="4404238"/>
                  </a:lnTo>
                  <a:lnTo>
                    <a:pt x="87212" y="4364016"/>
                  </a:lnTo>
                  <a:lnTo>
                    <a:pt x="67456" y="4322437"/>
                  </a:lnTo>
                  <a:lnTo>
                    <a:pt x="50062" y="4279582"/>
                  </a:lnTo>
                  <a:lnTo>
                    <a:pt x="35114" y="4235537"/>
                  </a:lnTo>
                  <a:lnTo>
                    <a:pt x="22696" y="4190384"/>
                  </a:lnTo>
                  <a:lnTo>
                    <a:pt x="12892" y="4144207"/>
                  </a:lnTo>
                  <a:lnTo>
                    <a:pt x="5785" y="4097091"/>
                  </a:lnTo>
                  <a:lnTo>
                    <a:pt x="1460" y="4049118"/>
                  </a:lnTo>
                  <a:lnTo>
                    <a:pt x="0" y="4000373"/>
                  </a:lnTo>
                  <a:lnTo>
                    <a:pt x="0" y="800100"/>
                  </a:lnTo>
                  <a:close/>
                </a:path>
              </a:pathLst>
            </a:custGeom>
            <a:ln w="9524">
              <a:solidFill>
                <a:srgbClr val="9933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999223" y="1715770"/>
            <a:ext cx="361822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ЗБІЛЬШЕННЯ</a:t>
            </a:r>
            <a:r>
              <a:rPr sz="12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САМОСТІЙНОЇ</a:t>
            </a:r>
            <a:r>
              <a:rPr sz="12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РОЛІ</a:t>
            </a:r>
            <a:r>
              <a:rPr sz="12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ПАЦІЄНТІВ</a:t>
            </a:r>
            <a:r>
              <a:rPr sz="12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003300"/>
                </a:solidFill>
                <a:latin typeface="Arial"/>
                <a:cs typeface="Arial"/>
              </a:rPr>
              <a:t>У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ЗБЕРІГАННІ</a:t>
            </a:r>
            <a:r>
              <a:rPr sz="12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СВОГО</a:t>
            </a:r>
            <a:r>
              <a:rPr sz="12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ЗДОРОВ</a:t>
            </a:r>
            <a:r>
              <a:rPr sz="12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003300"/>
                </a:solidFill>
                <a:latin typeface="Times New Roman"/>
                <a:cs typeface="Times New Roman"/>
              </a:rPr>
              <a:t>'</a:t>
            </a:r>
            <a:r>
              <a:rPr sz="1200" b="1" spc="-25" dirty="0">
                <a:solidFill>
                  <a:srgbClr val="003300"/>
                </a:solidFill>
                <a:latin typeface="Arial"/>
                <a:cs typeface="Arial"/>
              </a:rPr>
              <a:t>Я</a:t>
            </a:r>
            <a:endParaRPr sz="12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(РОЗВИТОК</a:t>
            </a:r>
            <a:r>
              <a:rPr sz="12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СИСТЕМИ</a:t>
            </a:r>
            <a:r>
              <a:rPr sz="12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"САМОЛІКУВАННЯ")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53988" y="2447290"/>
            <a:ext cx="4607560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3845" indent="-27114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283845" algn="l"/>
              </a:tabLst>
            </a:pP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РОЗПОВСЮДЖЕННЯ</a:t>
            </a:r>
            <a:r>
              <a:rPr sz="12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АКТИВНОЇ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ПРОПАГАНДИ</a:t>
            </a:r>
            <a:endParaRPr sz="1200" dirty="0">
              <a:latin typeface="Arial"/>
              <a:cs typeface="Arial"/>
            </a:endParaRPr>
          </a:p>
          <a:p>
            <a:pPr marL="283845" marR="213360">
              <a:lnSpc>
                <a:spcPct val="100000"/>
              </a:lnSpc>
            </a:pP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ЗДОРОВОГО</a:t>
            </a:r>
            <a:r>
              <a:rPr sz="12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003300"/>
                </a:solidFill>
                <a:latin typeface="Arial"/>
                <a:cs typeface="Arial"/>
              </a:rPr>
              <a:t>ОБРАЗУ</a:t>
            </a:r>
            <a:r>
              <a:rPr sz="12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ЖИТТЯ,</a:t>
            </a:r>
            <a:r>
              <a:rPr sz="12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КОЛИ</a:t>
            </a:r>
            <a:r>
              <a:rPr sz="12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ПОКРАЩЕННЯ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ЗДОРОВ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'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Я</a:t>
            </a:r>
            <a:r>
              <a:rPr sz="12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РОЗГЛЯДАЄТЬСЯ</a:t>
            </a:r>
            <a:r>
              <a:rPr sz="12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НЕ</a:t>
            </a:r>
            <a:r>
              <a:rPr sz="12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ТІЛЬКИ</a:t>
            </a:r>
            <a:r>
              <a:rPr sz="12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У</a:t>
            </a:r>
            <a:r>
              <a:rPr sz="12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ЗВ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'</a:t>
            </a:r>
            <a:r>
              <a:rPr sz="1200" b="1" spc="10" dirty="0">
                <a:solidFill>
                  <a:srgbClr val="0033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ЯЗКУ</a:t>
            </a:r>
            <a:r>
              <a:rPr sz="12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003300"/>
                </a:solidFill>
                <a:latin typeface="Arial"/>
                <a:cs typeface="Arial"/>
              </a:rPr>
              <a:t>З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ДОПОМОГОЮ</a:t>
            </a:r>
            <a:r>
              <a:rPr sz="12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ЛІКАРЯ</a:t>
            </a:r>
            <a:r>
              <a:rPr sz="1200" b="1" spc="2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ТА</a:t>
            </a:r>
            <a:r>
              <a:rPr sz="1200" b="1" spc="2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ЛІКІВ,</a:t>
            </a:r>
            <a:r>
              <a:rPr sz="12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АЛЕ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ТІСНО</a:t>
            </a:r>
            <a:r>
              <a:rPr sz="12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003300"/>
                </a:solidFill>
                <a:latin typeface="Arial"/>
                <a:cs typeface="Arial"/>
              </a:rPr>
              <a:t>ПОВ</a:t>
            </a:r>
            <a:r>
              <a:rPr sz="1200" b="1" spc="-20" dirty="0">
                <a:solidFill>
                  <a:srgbClr val="003300"/>
                </a:solidFill>
                <a:latin typeface="Times New Roman"/>
                <a:cs typeface="Times New Roman"/>
              </a:rPr>
              <a:t>'</a:t>
            </a:r>
            <a:endParaRPr sz="1200" dirty="0">
              <a:latin typeface="Times New Roman"/>
              <a:cs typeface="Times New Roman"/>
            </a:endParaRPr>
          </a:p>
          <a:p>
            <a:pPr marL="283845" marR="5080">
              <a:lnSpc>
                <a:spcPct val="100000"/>
              </a:lnSpc>
            </a:pP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ЯЗУЄТЬСЯ</a:t>
            </a:r>
            <a:r>
              <a:rPr sz="12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З</a:t>
            </a:r>
            <a:r>
              <a:rPr sz="12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РАЦІОНАЛЬНИМ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ХАРЧУВАННЯМ,</a:t>
            </a:r>
            <a:r>
              <a:rPr sz="12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ЗАНЯТЯМ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СПОРТОМ,</a:t>
            </a:r>
            <a:r>
              <a:rPr sz="12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БОРОТЬБОЮ</a:t>
            </a:r>
            <a:r>
              <a:rPr sz="12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ЗІ</a:t>
            </a:r>
            <a:r>
              <a:rPr sz="12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ШКІДЛИВИМИ</a:t>
            </a:r>
            <a:r>
              <a:rPr sz="12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ЗВИЧКАМИ, ЕКОЛОГІЄЮ</a:t>
            </a:r>
            <a:r>
              <a:rPr sz="12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003300"/>
                </a:solidFill>
                <a:latin typeface="Arial"/>
                <a:cs typeface="Arial"/>
              </a:rPr>
              <a:t>ТОЩО;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53988" y="3910710"/>
            <a:ext cx="421830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3845" marR="5080" indent="-27178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283845" algn="l"/>
              </a:tabLst>
            </a:pPr>
            <a:r>
              <a:rPr sz="1200" b="1" spc="-20" dirty="0">
                <a:solidFill>
                  <a:srgbClr val="003300"/>
                </a:solidFill>
                <a:latin typeface="Arial"/>
                <a:cs typeface="Arial"/>
              </a:rPr>
              <a:t>ЗРОСТАННЯ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ОСВІТНЬОГО</a:t>
            </a:r>
            <a:r>
              <a:rPr sz="12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РІВНЯ-</a:t>
            </a:r>
            <a:r>
              <a:rPr sz="12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ЗБІЛЬШУЄТЬСЯ КІЛЬКІСТЬ</a:t>
            </a:r>
            <a:r>
              <a:rPr sz="12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ОСІБ,</a:t>
            </a:r>
            <a:r>
              <a:rPr sz="12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СХИЛЬНИХ</a:t>
            </a:r>
            <a:r>
              <a:rPr sz="12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ДО</a:t>
            </a:r>
            <a:r>
              <a:rPr sz="12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ПРИЙНЯТТЯ САМОСТІЙНИХ</a:t>
            </a:r>
            <a:r>
              <a:rPr sz="12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(БЕЗ</a:t>
            </a:r>
            <a:r>
              <a:rPr sz="12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ДОПОМОГИ</a:t>
            </a:r>
            <a:r>
              <a:rPr sz="12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ЛІКАРЯ)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 РІШЕНЬ</a:t>
            </a:r>
            <a:r>
              <a:rPr sz="12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003300"/>
                </a:solidFill>
                <a:latin typeface="Arial"/>
                <a:cs typeface="Arial"/>
              </a:rPr>
              <a:t>У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ВІДНОШЕННІ</a:t>
            </a:r>
            <a:r>
              <a:rPr sz="12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СВОГО</a:t>
            </a:r>
            <a:r>
              <a:rPr sz="12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ЗДОРОВ'Я;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53988" y="4825365"/>
            <a:ext cx="424053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3845" indent="-27114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283845" algn="l"/>
              </a:tabLst>
            </a:pP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САМОЛІКУВАННЯ</a:t>
            </a:r>
            <a:r>
              <a:rPr sz="12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-</a:t>
            </a:r>
            <a:r>
              <a:rPr sz="12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ЦЕ</a:t>
            </a:r>
            <a:r>
              <a:rPr sz="12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003300"/>
                </a:solidFill>
                <a:latin typeface="Arial"/>
                <a:cs typeface="Arial"/>
              </a:rPr>
              <a:t>РАЗУМНЕ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 ВИКОРИСТАННЯ</a:t>
            </a:r>
            <a:endParaRPr sz="1200" dirty="0">
              <a:latin typeface="Arial"/>
              <a:cs typeface="Arial"/>
            </a:endParaRPr>
          </a:p>
          <a:p>
            <a:pPr marL="283845" marR="5080">
              <a:lnSpc>
                <a:spcPct val="100000"/>
              </a:lnSpc>
            </a:pPr>
            <a:r>
              <a:rPr sz="1200" b="1" spc="-20" dirty="0">
                <a:solidFill>
                  <a:srgbClr val="003300"/>
                </a:solidFill>
                <a:latin typeface="Arial"/>
                <a:cs typeface="Arial"/>
              </a:rPr>
              <a:t>СПОЖИВАЧЕМ</a:t>
            </a:r>
            <a:r>
              <a:rPr sz="12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ЛЗ,</a:t>
            </a:r>
            <a:r>
              <a:rPr sz="1200" b="1" spc="30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ЯКІ</a:t>
            </a:r>
            <a:r>
              <a:rPr sz="12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ЗНАХОДЯТЬСЯ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 У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 ВІЛЬНОМУ </a:t>
            </a:r>
            <a:r>
              <a:rPr sz="1200" b="1" spc="-20" dirty="0">
                <a:solidFill>
                  <a:srgbClr val="003300"/>
                </a:solidFill>
                <a:latin typeface="Arial"/>
                <a:cs typeface="Arial"/>
              </a:rPr>
              <a:t>ПРОДАЖУ,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2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ПРОФІЛАКТИКИ</a:t>
            </a:r>
            <a:r>
              <a:rPr sz="12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ТА</a:t>
            </a:r>
            <a:r>
              <a:rPr sz="12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ЛІКУВАННЯ</a:t>
            </a:r>
            <a:endParaRPr sz="1200" dirty="0">
              <a:latin typeface="Arial"/>
              <a:cs typeface="Arial"/>
            </a:endParaRPr>
          </a:p>
          <a:p>
            <a:pPr marL="283845">
              <a:lnSpc>
                <a:spcPct val="100000"/>
              </a:lnSpc>
            </a:pP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ПОРУШЕННЯ</a:t>
            </a:r>
            <a:r>
              <a:rPr sz="12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САМОПОЧУТТЯ</a:t>
            </a:r>
            <a:r>
              <a:rPr sz="12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2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СИМПТОМІВ,</a:t>
            </a:r>
            <a:endParaRPr sz="1200" dirty="0">
              <a:latin typeface="Arial"/>
              <a:cs typeface="Arial"/>
            </a:endParaRPr>
          </a:p>
          <a:p>
            <a:pPr marL="283845">
              <a:lnSpc>
                <a:spcPct val="100000"/>
              </a:lnSpc>
            </a:pP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РОЗПІЗНАНИХ</a:t>
            </a:r>
            <a:r>
              <a:rPr sz="12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ЇМ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 САМИМ.</a:t>
            </a:r>
            <a:endParaRPr sz="1200" dirty="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94245" y="4976812"/>
            <a:ext cx="4638040" cy="1235075"/>
            <a:chOff x="694245" y="4976812"/>
            <a:chExt cx="4638040" cy="1235075"/>
          </a:xfrm>
        </p:grpSpPr>
        <p:sp>
          <p:nvSpPr>
            <p:cNvPr id="22" name="object 22"/>
            <p:cNvSpPr/>
            <p:nvPr/>
          </p:nvSpPr>
          <p:spPr>
            <a:xfrm>
              <a:off x="699008" y="4981575"/>
              <a:ext cx="4628515" cy="1225550"/>
            </a:xfrm>
            <a:custGeom>
              <a:avLst/>
              <a:gdLst/>
              <a:ahLst/>
              <a:cxnLst/>
              <a:rect l="l" t="t" r="r" b="b"/>
              <a:pathLst>
                <a:path w="4628515" h="1225550">
                  <a:moveTo>
                    <a:pt x="4424171" y="0"/>
                  </a:moveTo>
                  <a:lnTo>
                    <a:pt x="204254" y="0"/>
                  </a:lnTo>
                  <a:lnTo>
                    <a:pt x="157422" y="5393"/>
                  </a:lnTo>
                  <a:lnTo>
                    <a:pt x="114430" y="20758"/>
                  </a:lnTo>
                  <a:lnTo>
                    <a:pt x="76505" y="44866"/>
                  </a:lnTo>
                  <a:lnTo>
                    <a:pt x="44873" y="76493"/>
                  </a:lnTo>
                  <a:lnTo>
                    <a:pt x="20761" y="114411"/>
                  </a:lnTo>
                  <a:lnTo>
                    <a:pt x="5394" y="157394"/>
                  </a:lnTo>
                  <a:lnTo>
                    <a:pt x="0" y="204216"/>
                  </a:lnTo>
                  <a:lnTo>
                    <a:pt x="0" y="1021283"/>
                  </a:lnTo>
                  <a:lnTo>
                    <a:pt x="5394" y="1068119"/>
                  </a:lnTo>
                  <a:lnTo>
                    <a:pt x="20761" y="1111114"/>
                  </a:lnTo>
                  <a:lnTo>
                    <a:pt x="44873" y="1149041"/>
                  </a:lnTo>
                  <a:lnTo>
                    <a:pt x="76505" y="1180675"/>
                  </a:lnTo>
                  <a:lnTo>
                    <a:pt x="114430" y="1204788"/>
                  </a:lnTo>
                  <a:lnTo>
                    <a:pt x="157422" y="1220155"/>
                  </a:lnTo>
                  <a:lnTo>
                    <a:pt x="204254" y="1225550"/>
                  </a:lnTo>
                  <a:lnTo>
                    <a:pt x="4424171" y="1225550"/>
                  </a:lnTo>
                  <a:lnTo>
                    <a:pt x="4470993" y="1220155"/>
                  </a:lnTo>
                  <a:lnTo>
                    <a:pt x="4513976" y="1204788"/>
                  </a:lnTo>
                  <a:lnTo>
                    <a:pt x="4551894" y="1180675"/>
                  </a:lnTo>
                  <a:lnTo>
                    <a:pt x="4583521" y="1149041"/>
                  </a:lnTo>
                  <a:lnTo>
                    <a:pt x="4607629" y="1111114"/>
                  </a:lnTo>
                  <a:lnTo>
                    <a:pt x="4622994" y="1068119"/>
                  </a:lnTo>
                  <a:lnTo>
                    <a:pt x="4628388" y="1021283"/>
                  </a:lnTo>
                  <a:lnTo>
                    <a:pt x="4628388" y="204216"/>
                  </a:lnTo>
                  <a:lnTo>
                    <a:pt x="4622994" y="157394"/>
                  </a:lnTo>
                  <a:lnTo>
                    <a:pt x="4607629" y="114411"/>
                  </a:lnTo>
                  <a:lnTo>
                    <a:pt x="4583521" y="76493"/>
                  </a:lnTo>
                  <a:lnTo>
                    <a:pt x="4551894" y="44866"/>
                  </a:lnTo>
                  <a:lnTo>
                    <a:pt x="4513976" y="20758"/>
                  </a:lnTo>
                  <a:lnTo>
                    <a:pt x="4470993" y="5393"/>
                  </a:lnTo>
                  <a:lnTo>
                    <a:pt x="44241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23"/>
            <p:cNvSpPr/>
            <p:nvPr/>
          </p:nvSpPr>
          <p:spPr>
            <a:xfrm>
              <a:off x="699008" y="4981575"/>
              <a:ext cx="4628515" cy="1225550"/>
            </a:xfrm>
            <a:custGeom>
              <a:avLst/>
              <a:gdLst/>
              <a:ahLst/>
              <a:cxnLst/>
              <a:rect l="l" t="t" r="r" b="b"/>
              <a:pathLst>
                <a:path w="4628515" h="1225550">
                  <a:moveTo>
                    <a:pt x="0" y="204216"/>
                  </a:moveTo>
                  <a:lnTo>
                    <a:pt x="5394" y="157394"/>
                  </a:lnTo>
                  <a:lnTo>
                    <a:pt x="20761" y="114411"/>
                  </a:lnTo>
                  <a:lnTo>
                    <a:pt x="44873" y="76493"/>
                  </a:lnTo>
                  <a:lnTo>
                    <a:pt x="76505" y="44866"/>
                  </a:lnTo>
                  <a:lnTo>
                    <a:pt x="114430" y="20758"/>
                  </a:lnTo>
                  <a:lnTo>
                    <a:pt x="157422" y="5393"/>
                  </a:lnTo>
                  <a:lnTo>
                    <a:pt x="204254" y="0"/>
                  </a:lnTo>
                  <a:lnTo>
                    <a:pt x="4424171" y="0"/>
                  </a:lnTo>
                  <a:lnTo>
                    <a:pt x="4470993" y="5393"/>
                  </a:lnTo>
                  <a:lnTo>
                    <a:pt x="4513976" y="20758"/>
                  </a:lnTo>
                  <a:lnTo>
                    <a:pt x="4551894" y="44866"/>
                  </a:lnTo>
                  <a:lnTo>
                    <a:pt x="4583521" y="76493"/>
                  </a:lnTo>
                  <a:lnTo>
                    <a:pt x="4607629" y="114411"/>
                  </a:lnTo>
                  <a:lnTo>
                    <a:pt x="4622994" y="157394"/>
                  </a:lnTo>
                  <a:lnTo>
                    <a:pt x="4628388" y="204216"/>
                  </a:lnTo>
                  <a:lnTo>
                    <a:pt x="4628388" y="1021283"/>
                  </a:lnTo>
                  <a:lnTo>
                    <a:pt x="4622994" y="1068119"/>
                  </a:lnTo>
                  <a:lnTo>
                    <a:pt x="4607629" y="1111114"/>
                  </a:lnTo>
                  <a:lnTo>
                    <a:pt x="4583521" y="1149041"/>
                  </a:lnTo>
                  <a:lnTo>
                    <a:pt x="4551894" y="1180675"/>
                  </a:lnTo>
                  <a:lnTo>
                    <a:pt x="4513976" y="1204788"/>
                  </a:lnTo>
                  <a:lnTo>
                    <a:pt x="4470993" y="1220155"/>
                  </a:lnTo>
                  <a:lnTo>
                    <a:pt x="4424171" y="1225550"/>
                  </a:lnTo>
                  <a:lnTo>
                    <a:pt x="204254" y="1225550"/>
                  </a:lnTo>
                  <a:lnTo>
                    <a:pt x="157422" y="1220155"/>
                  </a:lnTo>
                  <a:lnTo>
                    <a:pt x="114430" y="1204788"/>
                  </a:lnTo>
                  <a:lnTo>
                    <a:pt x="76505" y="1180675"/>
                  </a:lnTo>
                  <a:lnTo>
                    <a:pt x="44873" y="1149041"/>
                  </a:lnTo>
                  <a:lnTo>
                    <a:pt x="20761" y="1111114"/>
                  </a:lnTo>
                  <a:lnTo>
                    <a:pt x="5394" y="1068119"/>
                  </a:lnTo>
                  <a:lnTo>
                    <a:pt x="0" y="1021283"/>
                  </a:lnTo>
                  <a:lnTo>
                    <a:pt x="0" y="204216"/>
                  </a:lnTo>
                  <a:close/>
                </a:path>
              </a:pathLst>
            </a:custGeom>
            <a:ln w="9525">
              <a:solidFill>
                <a:srgbClr val="9933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837691" y="4979670"/>
            <a:ext cx="4305935" cy="112268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469900">
              <a:lnSpc>
                <a:spcPct val="100000"/>
              </a:lnSpc>
              <a:spcBef>
                <a:spcPts val="820"/>
              </a:spcBef>
            </a:pP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ЗБІЛЬШЕННЯ</a:t>
            </a:r>
            <a:r>
              <a:rPr sz="12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СЕКТОРУ</a:t>
            </a:r>
            <a:r>
              <a:rPr sz="12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ОТС-ПРЕПАРАТІВ</a:t>
            </a:r>
            <a:endParaRPr sz="12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720"/>
              </a:spcBef>
            </a:pPr>
            <a:r>
              <a:rPr sz="1200" b="1" u="sng" dirty="0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Arial"/>
                <a:cs typeface="Arial"/>
              </a:rPr>
              <a:t>ОТС</a:t>
            </a:r>
            <a:r>
              <a:rPr sz="12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–</a:t>
            </a:r>
            <a:r>
              <a:rPr sz="12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003300"/>
                </a:solidFill>
                <a:latin typeface="Arial"/>
                <a:cs typeface="Arial"/>
              </a:rPr>
              <a:t>ПРЕПАРАТИ</a:t>
            </a:r>
            <a:r>
              <a:rPr sz="12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–</a:t>
            </a:r>
            <a:r>
              <a:rPr sz="12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003300"/>
                </a:solidFill>
                <a:latin typeface="Arial"/>
                <a:cs typeface="Arial"/>
              </a:rPr>
              <a:t>ПРЕПАРАТИ</a:t>
            </a:r>
            <a:r>
              <a:rPr sz="12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БЕЗРЕЦЕПТУРНОГО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ВІДПУСКУ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(ВІД</a:t>
            </a:r>
            <a:r>
              <a:rPr sz="12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АНГЛ.</a:t>
            </a:r>
            <a:r>
              <a:rPr sz="12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OVER</a:t>
            </a:r>
            <a:r>
              <a:rPr sz="12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THE</a:t>
            </a:r>
            <a:r>
              <a:rPr sz="12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COUNTER</a:t>
            </a:r>
            <a:r>
              <a:rPr sz="12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–</a:t>
            </a:r>
            <a:r>
              <a:rPr sz="12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з</a:t>
            </a:r>
            <a:r>
              <a:rPr sz="12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прилавку)</a:t>
            </a:r>
            <a:endParaRPr sz="1200" dirty="0">
              <a:latin typeface="Arial"/>
              <a:cs typeface="Arial"/>
            </a:endParaRPr>
          </a:p>
          <a:p>
            <a:pPr marL="12700" marR="18415">
              <a:lnSpc>
                <a:spcPct val="100000"/>
              </a:lnSpc>
            </a:pP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-</a:t>
            </a:r>
            <a:r>
              <a:rPr sz="1200" b="1" spc="29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ВЕЛИКА</a:t>
            </a:r>
            <a:r>
              <a:rPr sz="12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ГРУППА</a:t>
            </a:r>
            <a:r>
              <a:rPr sz="12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ЛІКІВ,</a:t>
            </a:r>
            <a:r>
              <a:rPr sz="12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ЯКІ</a:t>
            </a:r>
            <a:r>
              <a:rPr sz="12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НАДХОДЯТЬ</a:t>
            </a:r>
            <a:r>
              <a:rPr sz="12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ДО</a:t>
            </a:r>
            <a:r>
              <a:rPr sz="12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ХВОРОГО БЕЗПОСЕРЕДНЬО</a:t>
            </a:r>
            <a:r>
              <a:rPr sz="12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З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РУК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003300"/>
                </a:solidFill>
                <a:latin typeface="Arial"/>
                <a:cs typeface="Arial"/>
              </a:rPr>
              <a:t>ПРОВІЗОРА,</a:t>
            </a:r>
            <a:r>
              <a:rPr sz="12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300"/>
                </a:solidFill>
                <a:latin typeface="Arial"/>
                <a:cs typeface="Arial"/>
              </a:rPr>
              <a:t>МИНУЮЧІ</a:t>
            </a:r>
            <a:r>
              <a:rPr sz="1200" b="1" spc="3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300"/>
                </a:solidFill>
                <a:latin typeface="Arial"/>
                <a:cs typeface="Arial"/>
              </a:rPr>
              <a:t>ЛІКАРЯ</a:t>
            </a:r>
            <a:endParaRPr sz="1200" dirty="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690384" y="255587"/>
            <a:ext cx="10643870" cy="571500"/>
            <a:chOff x="690384" y="255587"/>
            <a:chExt cx="10643870" cy="571500"/>
          </a:xfrm>
        </p:grpSpPr>
        <p:sp>
          <p:nvSpPr>
            <p:cNvPr id="26" name="object 26"/>
            <p:cNvSpPr/>
            <p:nvPr/>
          </p:nvSpPr>
          <p:spPr>
            <a:xfrm>
              <a:off x="695147" y="260350"/>
              <a:ext cx="10634345" cy="561975"/>
            </a:xfrm>
            <a:custGeom>
              <a:avLst/>
              <a:gdLst/>
              <a:ahLst/>
              <a:cxnLst/>
              <a:rect l="l" t="t" r="r" b="b"/>
              <a:pathLst>
                <a:path w="10634345" h="561975">
                  <a:moveTo>
                    <a:pt x="10469422" y="0"/>
                  </a:moveTo>
                  <a:lnTo>
                    <a:pt x="164592" y="0"/>
                  </a:lnTo>
                  <a:lnTo>
                    <a:pt x="0" y="164591"/>
                  </a:lnTo>
                  <a:lnTo>
                    <a:pt x="0" y="397383"/>
                  </a:lnTo>
                  <a:lnTo>
                    <a:pt x="164592" y="561975"/>
                  </a:lnTo>
                  <a:lnTo>
                    <a:pt x="10469422" y="561975"/>
                  </a:lnTo>
                  <a:lnTo>
                    <a:pt x="10634014" y="397383"/>
                  </a:lnTo>
                  <a:lnTo>
                    <a:pt x="10634014" y="164591"/>
                  </a:lnTo>
                  <a:lnTo>
                    <a:pt x="104694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object 27"/>
            <p:cNvSpPr/>
            <p:nvPr/>
          </p:nvSpPr>
          <p:spPr>
            <a:xfrm>
              <a:off x="695147" y="260350"/>
              <a:ext cx="10634345" cy="561975"/>
            </a:xfrm>
            <a:custGeom>
              <a:avLst/>
              <a:gdLst/>
              <a:ahLst/>
              <a:cxnLst/>
              <a:rect l="l" t="t" r="r" b="b"/>
              <a:pathLst>
                <a:path w="10634345" h="561975">
                  <a:moveTo>
                    <a:pt x="0" y="164591"/>
                  </a:moveTo>
                  <a:lnTo>
                    <a:pt x="164592" y="0"/>
                  </a:lnTo>
                  <a:lnTo>
                    <a:pt x="10469422" y="0"/>
                  </a:lnTo>
                  <a:lnTo>
                    <a:pt x="10634014" y="164591"/>
                  </a:lnTo>
                  <a:lnTo>
                    <a:pt x="10634014" y="397383"/>
                  </a:lnTo>
                  <a:lnTo>
                    <a:pt x="10469422" y="561975"/>
                  </a:lnTo>
                  <a:lnTo>
                    <a:pt x="164592" y="561975"/>
                  </a:lnTo>
                  <a:lnTo>
                    <a:pt x="0" y="397383"/>
                  </a:lnTo>
                  <a:lnTo>
                    <a:pt x="0" y="164591"/>
                  </a:lnTo>
                  <a:close/>
                </a:path>
              </a:pathLst>
            </a:custGeom>
            <a:ln w="9525">
              <a:solidFill>
                <a:srgbClr val="9933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9646" rIns="0" bIns="0" rtlCol="0">
            <a:spAutoFit/>
          </a:bodyPr>
          <a:lstStyle/>
          <a:p>
            <a:pPr marL="590550">
              <a:lnSpc>
                <a:spcPct val="100000"/>
              </a:lnSpc>
              <a:spcBef>
                <a:spcPts val="105"/>
              </a:spcBef>
            </a:pPr>
            <a:r>
              <a:rPr sz="2000" dirty="0"/>
              <a:t>ШЛЯХИ</a:t>
            </a:r>
            <a:r>
              <a:rPr sz="2000" spc="-80" dirty="0"/>
              <a:t> </a:t>
            </a:r>
            <a:r>
              <a:rPr sz="2000" dirty="0"/>
              <a:t>ВИРІШЕННЯ</a:t>
            </a:r>
            <a:r>
              <a:rPr sz="2000" spc="-55" dirty="0"/>
              <a:t> </a:t>
            </a:r>
            <a:r>
              <a:rPr sz="2000" dirty="0"/>
              <a:t>ПРОБЛЕМИ</a:t>
            </a:r>
            <a:r>
              <a:rPr sz="2000" spc="-80" dirty="0"/>
              <a:t> </a:t>
            </a:r>
            <a:r>
              <a:rPr sz="2000" spc="-25" dirty="0"/>
              <a:t>ЗРОСТАННЯ</a:t>
            </a:r>
            <a:r>
              <a:rPr sz="2000" spc="-85" dirty="0"/>
              <a:t> </a:t>
            </a:r>
            <a:r>
              <a:rPr sz="2000" spc="-35" dirty="0"/>
              <a:t>ВИТРАТ</a:t>
            </a:r>
            <a:r>
              <a:rPr sz="2000" spc="-55" dirty="0"/>
              <a:t> </a:t>
            </a:r>
            <a:r>
              <a:rPr sz="2000" dirty="0"/>
              <a:t>НА</a:t>
            </a:r>
            <a:r>
              <a:rPr sz="2000" spc="-65" dirty="0"/>
              <a:t> </a:t>
            </a:r>
            <a:r>
              <a:rPr sz="2000" spc="-20" dirty="0"/>
              <a:t>ОХОРОНУ</a:t>
            </a:r>
            <a:r>
              <a:rPr sz="2000" spc="-75" dirty="0"/>
              <a:t> </a:t>
            </a:r>
            <a:r>
              <a:rPr sz="2000" dirty="0"/>
              <a:t>ЗДОРОВ</a:t>
            </a:r>
            <a:r>
              <a:rPr sz="2000" dirty="0">
                <a:latin typeface="Times New Roman"/>
                <a:cs typeface="Times New Roman"/>
              </a:rPr>
              <a:t>'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50" dirty="0"/>
              <a:t>Я</a:t>
            </a:r>
            <a:endParaRPr sz="2000" dirty="0">
              <a:latin typeface="Times New Roman"/>
              <a:cs typeface="Times New Roman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003230" y="976312"/>
            <a:ext cx="7261859" cy="351155"/>
            <a:chOff x="4003230" y="976312"/>
            <a:chExt cx="7261859" cy="351155"/>
          </a:xfrm>
        </p:grpSpPr>
        <p:sp>
          <p:nvSpPr>
            <p:cNvPr id="30" name="object 30"/>
            <p:cNvSpPr/>
            <p:nvPr/>
          </p:nvSpPr>
          <p:spPr>
            <a:xfrm>
              <a:off x="4007992" y="981075"/>
              <a:ext cx="7252334" cy="341630"/>
            </a:xfrm>
            <a:custGeom>
              <a:avLst/>
              <a:gdLst/>
              <a:ahLst/>
              <a:cxnLst/>
              <a:rect l="l" t="t" r="r" b="b"/>
              <a:pathLst>
                <a:path w="7252334" h="341630">
                  <a:moveTo>
                    <a:pt x="7194931" y="0"/>
                  </a:moveTo>
                  <a:lnTo>
                    <a:pt x="56896" y="0"/>
                  </a:lnTo>
                  <a:lnTo>
                    <a:pt x="34772" y="4478"/>
                  </a:lnTo>
                  <a:lnTo>
                    <a:pt x="16684" y="16684"/>
                  </a:lnTo>
                  <a:lnTo>
                    <a:pt x="4478" y="34772"/>
                  </a:lnTo>
                  <a:lnTo>
                    <a:pt x="0" y="56896"/>
                  </a:lnTo>
                  <a:lnTo>
                    <a:pt x="0" y="284479"/>
                  </a:lnTo>
                  <a:lnTo>
                    <a:pt x="4478" y="306603"/>
                  </a:lnTo>
                  <a:lnTo>
                    <a:pt x="16684" y="324691"/>
                  </a:lnTo>
                  <a:lnTo>
                    <a:pt x="34772" y="336897"/>
                  </a:lnTo>
                  <a:lnTo>
                    <a:pt x="56896" y="341375"/>
                  </a:lnTo>
                  <a:lnTo>
                    <a:pt x="7194931" y="341375"/>
                  </a:lnTo>
                  <a:lnTo>
                    <a:pt x="7217054" y="336897"/>
                  </a:lnTo>
                  <a:lnTo>
                    <a:pt x="7235142" y="324691"/>
                  </a:lnTo>
                  <a:lnTo>
                    <a:pt x="7247348" y="306603"/>
                  </a:lnTo>
                  <a:lnTo>
                    <a:pt x="7251827" y="284479"/>
                  </a:lnTo>
                  <a:lnTo>
                    <a:pt x="7251827" y="56896"/>
                  </a:lnTo>
                  <a:lnTo>
                    <a:pt x="7247348" y="34772"/>
                  </a:lnTo>
                  <a:lnTo>
                    <a:pt x="7235142" y="16684"/>
                  </a:lnTo>
                  <a:lnTo>
                    <a:pt x="7217054" y="4478"/>
                  </a:lnTo>
                  <a:lnTo>
                    <a:pt x="71949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" name="object 31"/>
            <p:cNvSpPr/>
            <p:nvPr/>
          </p:nvSpPr>
          <p:spPr>
            <a:xfrm>
              <a:off x="4007992" y="981075"/>
              <a:ext cx="7252334" cy="341630"/>
            </a:xfrm>
            <a:custGeom>
              <a:avLst/>
              <a:gdLst/>
              <a:ahLst/>
              <a:cxnLst/>
              <a:rect l="l" t="t" r="r" b="b"/>
              <a:pathLst>
                <a:path w="7252334" h="341630">
                  <a:moveTo>
                    <a:pt x="0" y="56896"/>
                  </a:moveTo>
                  <a:lnTo>
                    <a:pt x="4478" y="34772"/>
                  </a:lnTo>
                  <a:lnTo>
                    <a:pt x="16684" y="16684"/>
                  </a:lnTo>
                  <a:lnTo>
                    <a:pt x="34772" y="4478"/>
                  </a:lnTo>
                  <a:lnTo>
                    <a:pt x="56896" y="0"/>
                  </a:lnTo>
                  <a:lnTo>
                    <a:pt x="7194931" y="0"/>
                  </a:lnTo>
                  <a:lnTo>
                    <a:pt x="7217054" y="4478"/>
                  </a:lnTo>
                  <a:lnTo>
                    <a:pt x="7235142" y="16684"/>
                  </a:lnTo>
                  <a:lnTo>
                    <a:pt x="7247348" y="34772"/>
                  </a:lnTo>
                  <a:lnTo>
                    <a:pt x="7251827" y="56896"/>
                  </a:lnTo>
                  <a:lnTo>
                    <a:pt x="7251827" y="284479"/>
                  </a:lnTo>
                  <a:lnTo>
                    <a:pt x="7247348" y="306603"/>
                  </a:lnTo>
                  <a:lnTo>
                    <a:pt x="7235142" y="324691"/>
                  </a:lnTo>
                  <a:lnTo>
                    <a:pt x="7217054" y="336897"/>
                  </a:lnTo>
                  <a:lnTo>
                    <a:pt x="7194931" y="341375"/>
                  </a:lnTo>
                  <a:lnTo>
                    <a:pt x="56896" y="341375"/>
                  </a:lnTo>
                  <a:lnTo>
                    <a:pt x="34772" y="336897"/>
                  </a:lnTo>
                  <a:lnTo>
                    <a:pt x="16684" y="324691"/>
                  </a:lnTo>
                  <a:lnTo>
                    <a:pt x="4478" y="306603"/>
                  </a:lnTo>
                  <a:lnTo>
                    <a:pt x="0" y="284479"/>
                  </a:lnTo>
                  <a:lnTo>
                    <a:pt x="0" y="56896"/>
                  </a:lnTo>
                  <a:close/>
                </a:path>
              </a:pathLst>
            </a:custGeom>
            <a:ln w="9524">
              <a:solidFill>
                <a:srgbClr val="9933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4752213" y="1024889"/>
            <a:ext cx="57632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ОПТИМІЗАЦІЯ</a:t>
            </a:r>
            <a:r>
              <a:rPr sz="1400" b="1" spc="-9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ВИКОРИСТАННЯ</a:t>
            </a:r>
            <a:r>
              <a:rPr sz="14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БЮДЖЕТУ</a:t>
            </a:r>
            <a:r>
              <a:rPr sz="14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003300"/>
                </a:solidFill>
                <a:latin typeface="Arial"/>
                <a:cs typeface="Arial"/>
              </a:rPr>
              <a:t>ОХОРОНИ</a:t>
            </a:r>
            <a:r>
              <a:rPr sz="14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ЗДОРОВ'</a:t>
            </a:r>
            <a:r>
              <a:rPr sz="14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0" dirty="0">
                <a:solidFill>
                  <a:srgbClr val="003300"/>
                </a:solidFill>
                <a:latin typeface="Arial"/>
                <a:cs typeface="Arial"/>
              </a:rPr>
              <a:t>Я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794508" y="739901"/>
            <a:ext cx="5243195" cy="5147310"/>
          </a:xfrm>
          <a:custGeom>
            <a:avLst/>
            <a:gdLst/>
            <a:ahLst/>
            <a:cxnLst/>
            <a:rect l="l" t="t" r="r" b="b"/>
            <a:pathLst>
              <a:path w="5243195" h="5147310">
                <a:moveTo>
                  <a:pt x="3189732" y="5008435"/>
                </a:moveTo>
                <a:lnTo>
                  <a:pt x="2677160" y="5007191"/>
                </a:lnTo>
                <a:lnTo>
                  <a:pt x="2677553" y="5006962"/>
                </a:lnTo>
                <a:lnTo>
                  <a:pt x="2748534" y="4965801"/>
                </a:lnTo>
                <a:lnTo>
                  <a:pt x="2756103" y="4959121"/>
                </a:lnTo>
                <a:lnTo>
                  <a:pt x="2760357" y="4950358"/>
                </a:lnTo>
                <a:lnTo>
                  <a:pt x="2761005" y="4940655"/>
                </a:lnTo>
                <a:lnTo>
                  <a:pt x="2757805" y="4931092"/>
                </a:lnTo>
                <a:lnTo>
                  <a:pt x="2751074" y="4923548"/>
                </a:lnTo>
                <a:lnTo>
                  <a:pt x="2742311" y="4919294"/>
                </a:lnTo>
                <a:lnTo>
                  <a:pt x="2732582" y="4918634"/>
                </a:lnTo>
                <a:lnTo>
                  <a:pt x="2723007" y="4921859"/>
                </a:lnTo>
                <a:lnTo>
                  <a:pt x="2532761" y="5032248"/>
                </a:lnTo>
                <a:lnTo>
                  <a:pt x="2722499" y="5143538"/>
                </a:lnTo>
                <a:lnTo>
                  <a:pt x="2732024" y="5146827"/>
                </a:lnTo>
                <a:lnTo>
                  <a:pt x="2741752" y="5146218"/>
                </a:lnTo>
                <a:lnTo>
                  <a:pt x="2755773" y="5106454"/>
                </a:lnTo>
                <a:lnTo>
                  <a:pt x="2677083" y="5057991"/>
                </a:lnTo>
                <a:lnTo>
                  <a:pt x="3189605" y="5059235"/>
                </a:lnTo>
                <a:lnTo>
                  <a:pt x="3189732" y="5008435"/>
                </a:lnTo>
                <a:close/>
              </a:path>
              <a:path w="5243195" h="5147310">
                <a:moveTo>
                  <a:pt x="4380103" y="241173"/>
                </a:moveTo>
                <a:lnTo>
                  <a:pt x="4202049" y="112014"/>
                </a:lnTo>
                <a:lnTo>
                  <a:pt x="4192905" y="107823"/>
                </a:lnTo>
                <a:lnTo>
                  <a:pt x="4183189" y="107480"/>
                </a:lnTo>
                <a:lnTo>
                  <a:pt x="4174045" y="110807"/>
                </a:lnTo>
                <a:lnTo>
                  <a:pt x="4166616" y="117602"/>
                </a:lnTo>
                <a:lnTo>
                  <a:pt x="4162412" y="126822"/>
                </a:lnTo>
                <a:lnTo>
                  <a:pt x="4162069" y="136575"/>
                </a:lnTo>
                <a:lnTo>
                  <a:pt x="4165396" y="145732"/>
                </a:lnTo>
                <a:lnTo>
                  <a:pt x="4172204" y="153162"/>
                </a:lnTo>
                <a:lnTo>
                  <a:pt x="4239069" y="201612"/>
                </a:lnTo>
                <a:lnTo>
                  <a:pt x="2223389" y="0"/>
                </a:lnTo>
                <a:lnTo>
                  <a:pt x="2220874" y="24930"/>
                </a:lnTo>
                <a:lnTo>
                  <a:pt x="2218817" y="0"/>
                </a:lnTo>
                <a:lnTo>
                  <a:pt x="141744" y="170751"/>
                </a:lnTo>
                <a:lnTo>
                  <a:pt x="100444" y="199605"/>
                </a:lnTo>
                <a:lnTo>
                  <a:pt x="127279" y="180848"/>
                </a:lnTo>
                <a:lnTo>
                  <a:pt x="141744" y="170751"/>
                </a:lnTo>
                <a:lnTo>
                  <a:pt x="209423" y="123444"/>
                </a:lnTo>
                <a:lnTo>
                  <a:pt x="208356" y="81153"/>
                </a:lnTo>
                <a:lnTo>
                  <a:pt x="199263" y="77635"/>
                </a:lnTo>
                <a:lnTo>
                  <a:pt x="189496" y="77787"/>
                </a:lnTo>
                <a:lnTo>
                  <a:pt x="180213" y="81788"/>
                </a:lnTo>
                <a:lnTo>
                  <a:pt x="0" y="207899"/>
                </a:lnTo>
                <a:lnTo>
                  <a:pt x="198374" y="302768"/>
                </a:lnTo>
                <a:lnTo>
                  <a:pt x="208165" y="305193"/>
                </a:lnTo>
                <a:lnTo>
                  <a:pt x="217805" y="303758"/>
                </a:lnTo>
                <a:lnTo>
                  <a:pt x="226187" y="298843"/>
                </a:lnTo>
                <a:lnTo>
                  <a:pt x="232283" y="290830"/>
                </a:lnTo>
                <a:lnTo>
                  <a:pt x="234772" y="281038"/>
                </a:lnTo>
                <a:lnTo>
                  <a:pt x="233362" y="271399"/>
                </a:lnTo>
                <a:lnTo>
                  <a:pt x="228422" y="263017"/>
                </a:lnTo>
                <a:lnTo>
                  <a:pt x="220345" y="256921"/>
                </a:lnTo>
                <a:lnTo>
                  <a:pt x="161886" y="228981"/>
                </a:lnTo>
                <a:lnTo>
                  <a:pt x="145821" y="221297"/>
                </a:lnTo>
                <a:lnTo>
                  <a:pt x="52324" y="228981"/>
                </a:lnTo>
                <a:lnTo>
                  <a:pt x="106387" y="224536"/>
                </a:lnTo>
                <a:lnTo>
                  <a:pt x="145821" y="221297"/>
                </a:lnTo>
                <a:lnTo>
                  <a:pt x="2220417" y="50761"/>
                </a:lnTo>
                <a:lnTo>
                  <a:pt x="4233875" y="252145"/>
                </a:lnTo>
                <a:lnTo>
                  <a:pt x="4158869" y="286385"/>
                </a:lnTo>
                <a:lnTo>
                  <a:pt x="4150741" y="292315"/>
                </a:lnTo>
                <a:lnTo>
                  <a:pt x="4145686" y="300596"/>
                </a:lnTo>
                <a:lnTo>
                  <a:pt x="4144111" y="310197"/>
                </a:lnTo>
                <a:lnTo>
                  <a:pt x="4146423" y="320040"/>
                </a:lnTo>
                <a:lnTo>
                  <a:pt x="4152341" y="328193"/>
                </a:lnTo>
                <a:lnTo>
                  <a:pt x="4160621" y="333286"/>
                </a:lnTo>
                <a:lnTo>
                  <a:pt x="4170222" y="334899"/>
                </a:lnTo>
                <a:lnTo>
                  <a:pt x="4180078" y="332613"/>
                </a:lnTo>
                <a:lnTo>
                  <a:pt x="4335653" y="261493"/>
                </a:lnTo>
                <a:lnTo>
                  <a:pt x="4380103" y="241173"/>
                </a:lnTo>
                <a:close/>
              </a:path>
              <a:path w="5243195" h="5147310">
                <a:moveTo>
                  <a:pt x="5243068" y="712724"/>
                </a:moveTo>
                <a:lnTo>
                  <a:pt x="5059807" y="591058"/>
                </a:lnTo>
                <a:lnTo>
                  <a:pt x="5050625" y="587286"/>
                </a:lnTo>
                <a:lnTo>
                  <a:pt x="5040668" y="587286"/>
                </a:lnTo>
                <a:lnTo>
                  <a:pt x="5031600" y="591058"/>
                </a:lnTo>
                <a:lnTo>
                  <a:pt x="5024501" y="598170"/>
                </a:lnTo>
                <a:lnTo>
                  <a:pt x="5020691" y="607517"/>
                </a:lnTo>
                <a:lnTo>
                  <a:pt x="5020767" y="617245"/>
                </a:lnTo>
                <a:lnTo>
                  <a:pt x="5024475" y="626237"/>
                </a:lnTo>
                <a:lnTo>
                  <a:pt x="5031613" y="633349"/>
                </a:lnTo>
                <a:lnTo>
                  <a:pt x="5100371" y="678967"/>
                </a:lnTo>
                <a:lnTo>
                  <a:pt x="3302889" y="574548"/>
                </a:lnTo>
                <a:lnTo>
                  <a:pt x="3301492" y="598665"/>
                </a:lnTo>
                <a:lnTo>
                  <a:pt x="3300539" y="597966"/>
                </a:lnTo>
                <a:lnTo>
                  <a:pt x="3291078" y="576707"/>
                </a:lnTo>
                <a:lnTo>
                  <a:pt x="907364" y="1638808"/>
                </a:lnTo>
                <a:lnTo>
                  <a:pt x="955548" y="1571879"/>
                </a:lnTo>
                <a:lnTo>
                  <a:pt x="940485" y="1532267"/>
                </a:lnTo>
                <a:lnTo>
                  <a:pt x="930744" y="1531975"/>
                </a:lnTo>
                <a:lnTo>
                  <a:pt x="921626" y="1535341"/>
                </a:lnTo>
                <a:lnTo>
                  <a:pt x="914273" y="1542161"/>
                </a:lnTo>
                <a:lnTo>
                  <a:pt x="785876" y="1720723"/>
                </a:lnTo>
                <a:lnTo>
                  <a:pt x="1004443" y="1744726"/>
                </a:lnTo>
                <a:lnTo>
                  <a:pt x="1014501" y="1743811"/>
                </a:lnTo>
                <a:lnTo>
                  <a:pt x="1023137" y="1739252"/>
                </a:lnTo>
                <a:lnTo>
                  <a:pt x="1029436" y="1731822"/>
                </a:lnTo>
                <a:lnTo>
                  <a:pt x="1032090" y="1723517"/>
                </a:lnTo>
                <a:lnTo>
                  <a:pt x="1032510" y="1722247"/>
                </a:lnTo>
                <a:lnTo>
                  <a:pt x="928179" y="1685239"/>
                </a:lnTo>
                <a:lnTo>
                  <a:pt x="3229546" y="659828"/>
                </a:lnTo>
                <a:lnTo>
                  <a:pt x="1803577" y="2661920"/>
                </a:lnTo>
                <a:lnTo>
                  <a:pt x="1800352" y="2666479"/>
                </a:lnTo>
                <a:lnTo>
                  <a:pt x="1745869" y="2742946"/>
                </a:lnTo>
                <a:lnTo>
                  <a:pt x="1800326" y="2666479"/>
                </a:lnTo>
                <a:lnTo>
                  <a:pt x="1800771" y="2661920"/>
                </a:lnTo>
                <a:lnTo>
                  <a:pt x="1807845" y="2584323"/>
                </a:lnTo>
                <a:lnTo>
                  <a:pt x="1806752" y="2574290"/>
                </a:lnTo>
                <a:lnTo>
                  <a:pt x="1802066" y="2565717"/>
                </a:lnTo>
                <a:lnTo>
                  <a:pt x="1794510" y="2559545"/>
                </a:lnTo>
                <a:lnTo>
                  <a:pt x="1784858" y="2556637"/>
                </a:lnTo>
                <a:lnTo>
                  <a:pt x="1774825" y="2557729"/>
                </a:lnTo>
                <a:lnTo>
                  <a:pt x="1766316" y="2562415"/>
                </a:lnTo>
                <a:lnTo>
                  <a:pt x="1760169" y="2569972"/>
                </a:lnTo>
                <a:lnTo>
                  <a:pt x="1757299" y="2579624"/>
                </a:lnTo>
                <a:lnTo>
                  <a:pt x="1737360" y="2798699"/>
                </a:lnTo>
                <a:lnTo>
                  <a:pt x="1795653" y="2772410"/>
                </a:lnTo>
                <a:lnTo>
                  <a:pt x="1937893" y="2708275"/>
                </a:lnTo>
                <a:lnTo>
                  <a:pt x="1946033" y="2702356"/>
                </a:lnTo>
                <a:lnTo>
                  <a:pt x="1951139" y="2694076"/>
                </a:lnTo>
                <a:lnTo>
                  <a:pt x="1952802" y="2684475"/>
                </a:lnTo>
                <a:lnTo>
                  <a:pt x="1950593" y="2674620"/>
                </a:lnTo>
                <a:lnTo>
                  <a:pt x="1944662" y="2666479"/>
                </a:lnTo>
                <a:lnTo>
                  <a:pt x="1936381" y="2661374"/>
                </a:lnTo>
                <a:lnTo>
                  <a:pt x="1926780" y="2659710"/>
                </a:lnTo>
                <a:lnTo>
                  <a:pt x="1916938" y="2661920"/>
                </a:lnTo>
                <a:lnTo>
                  <a:pt x="1841766" y="2695892"/>
                </a:lnTo>
                <a:lnTo>
                  <a:pt x="3315716" y="626262"/>
                </a:lnTo>
                <a:lnTo>
                  <a:pt x="5097500" y="729640"/>
                </a:lnTo>
                <a:lnTo>
                  <a:pt x="5023866" y="767080"/>
                </a:lnTo>
                <a:lnTo>
                  <a:pt x="5015966" y="773328"/>
                </a:lnTo>
                <a:lnTo>
                  <a:pt x="5011229" y="781812"/>
                </a:lnTo>
                <a:lnTo>
                  <a:pt x="5009997" y="791451"/>
                </a:lnTo>
                <a:lnTo>
                  <a:pt x="5012690" y="801116"/>
                </a:lnTo>
                <a:lnTo>
                  <a:pt x="5019002" y="809066"/>
                </a:lnTo>
                <a:lnTo>
                  <a:pt x="5027523" y="813803"/>
                </a:lnTo>
                <a:lnTo>
                  <a:pt x="5037163" y="814997"/>
                </a:lnTo>
                <a:lnTo>
                  <a:pt x="5046853" y="812292"/>
                </a:lnTo>
                <a:lnTo>
                  <a:pt x="5199011" y="735076"/>
                </a:lnTo>
                <a:lnTo>
                  <a:pt x="5243068" y="712724"/>
                </a:lnTo>
                <a:close/>
              </a:path>
            </a:pathLst>
          </a:custGeom>
          <a:solidFill>
            <a:srgbClr val="0033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6525">
              <a:lnSpc>
                <a:spcPts val="1650"/>
              </a:lnSpc>
            </a:pPr>
            <a:fld id="{81D60167-4931-47E6-BA6A-407CBD079E47}" type="slidenum">
              <a:rPr spc="-50" dirty="0"/>
              <a:t>5</a:t>
            </a:fld>
            <a:endParaRPr spc="-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97648" y="6046723"/>
            <a:ext cx="42691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Наказ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МОЗ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України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від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30.05.2013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р.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№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455</a:t>
            </a:r>
            <a:endParaRPr sz="1200" dirty="0">
              <a:latin typeface="Calibri"/>
              <a:cs typeface="Calibri"/>
            </a:endParaRPr>
          </a:p>
          <a:p>
            <a:pPr marR="6350" algn="r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Про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затвердження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настанови</a:t>
            </a:r>
            <a:endParaRPr sz="1200" dirty="0">
              <a:latin typeface="Calibri"/>
              <a:cs typeface="Calibri"/>
            </a:endParaRPr>
          </a:p>
          <a:p>
            <a:pPr marR="7620" algn="r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«Належна</a:t>
            </a:r>
            <a:r>
              <a:rPr sz="1200" b="1" spc="-6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аптечна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практика: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Стандарти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якості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аптечних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послуг»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28600" y="777303"/>
            <a:ext cx="8991600" cy="102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9144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001F5F"/>
                </a:solidFill>
                <a:latin typeface="Calibri"/>
                <a:cs typeface="Calibri"/>
              </a:rPr>
              <a:t>Раціональне</a:t>
            </a:r>
            <a:r>
              <a:rPr sz="22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1F5F"/>
                </a:solidFill>
                <a:latin typeface="Calibri"/>
                <a:cs typeface="Calibri"/>
              </a:rPr>
              <a:t>застосування</a:t>
            </a:r>
            <a:r>
              <a:rPr sz="22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22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1F5F"/>
                </a:solidFill>
                <a:latin typeface="Calibri"/>
                <a:cs typeface="Calibri"/>
              </a:rPr>
              <a:t>це</a:t>
            </a:r>
            <a:r>
              <a:rPr sz="2200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1F5F"/>
                </a:solidFill>
                <a:latin typeface="Calibri"/>
                <a:cs typeface="Calibri"/>
              </a:rPr>
              <a:t>таке</a:t>
            </a:r>
            <a:r>
              <a:rPr sz="22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1F5F"/>
                </a:solidFill>
                <a:latin typeface="Calibri"/>
                <a:cs typeface="Calibri"/>
              </a:rPr>
              <a:t>використання</a:t>
            </a:r>
            <a:r>
              <a:rPr sz="22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1F5F"/>
                </a:solidFill>
                <a:latin typeface="Calibri"/>
                <a:cs typeface="Calibri"/>
              </a:rPr>
              <a:t>Л3,</a:t>
            </a:r>
            <a:r>
              <a:rPr sz="2200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1F5F"/>
                </a:solidFill>
                <a:latin typeface="Calibri"/>
                <a:cs typeface="Calibri"/>
              </a:rPr>
              <a:t>«коли</a:t>
            </a:r>
            <a:r>
              <a:rPr sz="22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1F5F"/>
                </a:solidFill>
                <a:latin typeface="Calibri"/>
                <a:cs typeface="Calibri"/>
              </a:rPr>
              <a:t>пацієнт</a:t>
            </a:r>
            <a:r>
              <a:rPr sz="220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1F5F"/>
                </a:solidFill>
                <a:latin typeface="Calibri"/>
                <a:cs typeface="Calibri"/>
              </a:rPr>
              <a:t>отримує</a:t>
            </a:r>
            <a:r>
              <a:rPr sz="22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001F5F"/>
                </a:solidFill>
                <a:latin typeface="Calibri"/>
                <a:cs typeface="Calibri"/>
              </a:rPr>
              <a:t>ЛЗ </a:t>
            </a:r>
            <a:r>
              <a:rPr sz="2200" dirty="0">
                <a:solidFill>
                  <a:srgbClr val="001F5F"/>
                </a:solidFill>
                <a:latin typeface="Calibri"/>
                <a:cs typeface="Calibri"/>
              </a:rPr>
              <a:t>відповідно</a:t>
            </a:r>
            <a:r>
              <a:rPr sz="2200" spc="-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1F5F"/>
                </a:solidFill>
                <a:latin typeface="Calibri"/>
                <a:cs typeface="Calibri"/>
              </a:rPr>
              <a:t>до</a:t>
            </a:r>
            <a:r>
              <a:rPr sz="2200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1F5F"/>
                </a:solidFill>
                <a:latin typeface="Calibri"/>
                <a:cs typeface="Calibri"/>
              </a:rPr>
              <a:t>клінічних</a:t>
            </a:r>
            <a:r>
              <a:rPr sz="22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1F5F"/>
                </a:solidFill>
                <a:latin typeface="Calibri"/>
                <a:cs typeface="Calibri"/>
              </a:rPr>
              <a:t>показань</a:t>
            </a:r>
            <a:r>
              <a:rPr sz="22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1F5F"/>
                </a:solidFill>
                <a:latin typeface="Calibri"/>
                <a:cs typeface="Calibri"/>
              </a:rPr>
              <a:t>у</a:t>
            </a:r>
            <a:r>
              <a:rPr sz="2200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1F5F"/>
                </a:solidFill>
                <a:latin typeface="Calibri"/>
                <a:cs typeface="Calibri"/>
              </a:rPr>
              <a:t>правильній</a:t>
            </a:r>
            <a:r>
              <a:rPr sz="22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1F5F"/>
                </a:solidFill>
                <a:latin typeface="Calibri"/>
                <a:cs typeface="Calibri"/>
              </a:rPr>
              <a:t>дозі</a:t>
            </a:r>
            <a:r>
              <a:rPr sz="2200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1F5F"/>
                </a:solidFill>
                <a:latin typeface="Calibri"/>
                <a:cs typeface="Calibri"/>
              </a:rPr>
              <a:t>з</a:t>
            </a:r>
            <a:r>
              <a:rPr sz="2200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1F5F"/>
                </a:solidFill>
                <a:latin typeface="Calibri"/>
                <a:cs typeface="Calibri"/>
              </a:rPr>
              <a:t>правильними</a:t>
            </a:r>
            <a:r>
              <a:rPr sz="22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dirty="0" err="1">
                <a:solidFill>
                  <a:srgbClr val="001F5F"/>
                </a:solidFill>
                <a:latin typeface="Calibri"/>
                <a:cs typeface="Calibri"/>
              </a:rPr>
              <a:t>інтервалами</a:t>
            </a:r>
            <a:r>
              <a:rPr sz="22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spc="-25" dirty="0" smtClean="0">
                <a:solidFill>
                  <a:srgbClr val="001F5F"/>
                </a:solidFill>
                <a:latin typeface="Calibri"/>
                <a:cs typeface="Calibri"/>
              </a:rPr>
              <a:t>та</a:t>
            </a:r>
            <a:r>
              <a:rPr lang="uk-UA" sz="2200" dirty="0">
                <a:latin typeface="Calibri"/>
                <a:cs typeface="Calibri"/>
              </a:rPr>
              <a:t> </a:t>
            </a:r>
            <a:r>
              <a:rPr sz="2200" dirty="0" err="1" smtClean="0">
                <a:solidFill>
                  <a:srgbClr val="001F5F"/>
                </a:solidFill>
                <a:latin typeface="Calibri"/>
                <a:cs typeface="Calibri"/>
              </a:rPr>
              <a:t>правильною</a:t>
            </a:r>
            <a:r>
              <a:rPr sz="2200" spc="-70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1F5F"/>
                </a:solidFill>
                <a:latin typeface="Calibri"/>
                <a:cs typeface="Calibri"/>
              </a:rPr>
              <a:t>тривалістю,</a:t>
            </a:r>
            <a:r>
              <a:rPr sz="22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1F5F"/>
                </a:solidFill>
                <a:latin typeface="Calibri"/>
                <a:cs typeface="Calibri"/>
              </a:rPr>
              <a:t>які</a:t>
            </a:r>
            <a:r>
              <a:rPr sz="2200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dirty="0" err="1">
                <a:solidFill>
                  <a:srgbClr val="001F5F"/>
                </a:solidFill>
                <a:latin typeface="Calibri"/>
                <a:cs typeface="Calibri"/>
              </a:rPr>
              <a:t>мають</a:t>
            </a:r>
            <a:r>
              <a:rPr sz="22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spc="-20" dirty="0" err="1" smtClean="0">
                <a:solidFill>
                  <a:srgbClr val="001F5F"/>
                </a:solidFill>
                <a:latin typeface="Calibri"/>
                <a:cs typeface="Calibri"/>
              </a:rPr>
              <a:t>бути</a:t>
            </a:r>
            <a:r>
              <a:rPr lang="uk-UA" sz="2200" spc="-20" dirty="0" smtClean="0">
                <a:solidFill>
                  <a:srgbClr val="001F5F"/>
                </a:solidFill>
                <a:latin typeface="Calibri"/>
                <a:cs typeface="Calibri"/>
              </a:rPr>
              <a:t>: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3400" y="2286000"/>
            <a:ext cx="6336665" cy="238206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4930" marR="4232275" indent="-62865" algn="just">
              <a:lnSpc>
                <a:spcPct val="100000"/>
              </a:lnSpc>
              <a:spcBef>
                <a:spcPts val="95"/>
              </a:spcBef>
            </a:pPr>
            <a:r>
              <a:rPr lang="uk-UA" sz="2200" b="1" spc="-10" dirty="0" smtClean="0">
                <a:solidFill>
                  <a:srgbClr val="001F5F"/>
                </a:solidFill>
                <a:latin typeface="Calibri"/>
                <a:cs typeface="Calibri"/>
              </a:rPr>
              <a:t>Н</a:t>
            </a:r>
            <a:r>
              <a:rPr sz="2200" b="1" spc="-10" dirty="0" err="1" smtClean="0">
                <a:solidFill>
                  <a:srgbClr val="001F5F"/>
                </a:solidFill>
                <a:latin typeface="Calibri"/>
                <a:cs typeface="Calibri"/>
              </a:rPr>
              <a:t>алежної</a:t>
            </a:r>
            <a:r>
              <a:rPr lang="uk-UA" sz="2200" b="1" spc="-50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10" dirty="0" err="1" smtClean="0">
                <a:solidFill>
                  <a:srgbClr val="001F5F"/>
                </a:solidFill>
                <a:latin typeface="Calibri"/>
                <a:cs typeface="Calibri"/>
              </a:rPr>
              <a:t>якості</a:t>
            </a:r>
            <a:r>
              <a:rPr sz="2200" b="1" spc="-10" dirty="0" smtClean="0">
                <a:solidFill>
                  <a:srgbClr val="001F5F"/>
                </a:solidFill>
                <a:latin typeface="Calibri"/>
                <a:cs typeface="Calibri"/>
              </a:rPr>
              <a:t>,</a:t>
            </a:r>
            <a:r>
              <a:rPr lang="uk-UA" sz="22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uk-UA" sz="2200" b="1" spc="-10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dirty="0" err="1" smtClean="0">
                <a:solidFill>
                  <a:srgbClr val="001F5F"/>
                </a:solidFill>
                <a:latin typeface="Calibri"/>
                <a:cs typeface="Calibri"/>
              </a:rPr>
              <a:t>наявні</a:t>
            </a:r>
            <a:r>
              <a:rPr sz="2200" b="1" spc="-25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1F5F"/>
                </a:solidFill>
                <a:latin typeface="Calibri"/>
                <a:cs typeface="Calibri"/>
              </a:rPr>
              <a:t>і</a:t>
            </a:r>
            <a:r>
              <a:rPr sz="22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доступні</a:t>
            </a:r>
            <a:endParaRPr sz="2200" dirty="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2200" b="1" dirty="0">
                <a:solidFill>
                  <a:srgbClr val="001F5F"/>
                </a:solidFill>
                <a:latin typeface="Calibri"/>
                <a:cs typeface="Calibri"/>
              </a:rPr>
              <a:t>за</a:t>
            </a:r>
            <a:r>
              <a:rPr sz="2200" b="1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1F5F"/>
                </a:solidFill>
                <a:latin typeface="Calibri"/>
                <a:cs typeface="Calibri"/>
              </a:rPr>
              <a:t>найнижчою</a:t>
            </a:r>
            <a:r>
              <a:rPr sz="22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1F5F"/>
                </a:solidFill>
                <a:latin typeface="Calibri"/>
                <a:cs typeface="Calibri"/>
              </a:rPr>
              <a:t>вартістю</a:t>
            </a:r>
            <a:r>
              <a:rPr sz="22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1F5F"/>
                </a:solidFill>
                <a:latin typeface="Calibri"/>
                <a:cs typeface="Calibri"/>
              </a:rPr>
              <a:t>для</a:t>
            </a:r>
            <a:r>
              <a:rPr sz="22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1F5F"/>
                </a:solidFill>
                <a:latin typeface="Calibri"/>
                <a:cs typeface="Calibri"/>
              </a:rPr>
              <a:t>пацієнта</a:t>
            </a:r>
            <a:r>
              <a:rPr sz="22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1F5F"/>
                </a:solidFill>
                <a:latin typeface="Calibri"/>
                <a:cs typeface="Calibri"/>
              </a:rPr>
              <a:t>та</a:t>
            </a:r>
            <a:r>
              <a:rPr sz="22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суспільства,</a:t>
            </a:r>
            <a:endParaRPr sz="2200" dirty="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2200" b="1" dirty="0">
                <a:solidFill>
                  <a:srgbClr val="001F5F"/>
                </a:solidFill>
                <a:latin typeface="Calibri"/>
                <a:cs typeface="Calibri"/>
              </a:rPr>
              <a:t>що</a:t>
            </a:r>
            <a:r>
              <a:rPr sz="22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забезпечується</a:t>
            </a:r>
            <a:r>
              <a:rPr sz="22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1F5F"/>
                </a:solidFill>
                <a:latin typeface="Calibri"/>
                <a:cs typeface="Calibri"/>
              </a:rPr>
              <a:t>за</a:t>
            </a:r>
            <a:r>
              <a:rPr sz="22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допомогою</a:t>
            </a:r>
            <a:endParaRPr sz="2200" dirty="0">
              <a:latin typeface="Calibri"/>
              <a:cs typeface="Calibri"/>
            </a:endParaRPr>
          </a:p>
          <a:p>
            <a:pPr marL="234315" indent="-223520">
              <a:lnSpc>
                <a:spcPct val="100000"/>
              </a:lnSpc>
              <a:buSzPct val="95454"/>
              <a:buFont typeface="Wingdings"/>
              <a:buChar char=""/>
              <a:tabLst>
                <a:tab pos="234315" algn="l"/>
              </a:tabLst>
            </a:pPr>
            <a:r>
              <a:rPr sz="2200" b="1" spc="-10" dirty="0">
                <a:solidFill>
                  <a:srgbClr val="C00000"/>
                </a:solidFill>
                <a:latin typeface="Calibri"/>
                <a:cs typeface="Calibri"/>
              </a:rPr>
              <a:t>формулярної</a:t>
            </a:r>
            <a:r>
              <a:rPr sz="2200" b="1" spc="-1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C00000"/>
                </a:solidFill>
                <a:latin typeface="Calibri"/>
                <a:cs typeface="Calibri"/>
              </a:rPr>
              <a:t>системи,</a:t>
            </a:r>
            <a:endParaRPr sz="2200" dirty="0">
              <a:latin typeface="Calibri"/>
              <a:cs typeface="Calibri"/>
            </a:endParaRPr>
          </a:p>
          <a:p>
            <a:pPr marL="234315" indent="-223520">
              <a:lnSpc>
                <a:spcPct val="100000"/>
              </a:lnSpc>
              <a:buSzPct val="95454"/>
              <a:buFont typeface="Wingdings"/>
              <a:buChar char=""/>
              <a:tabLst>
                <a:tab pos="234315" algn="l"/>
              </a:tabLst>
            </a:pPr>
            <a:r>
              <a:rPr sz="2200" b="1" dirty="0">
                <a:solidFill>
                  <a:srgbClr val="C00000"/>
                </a:solidFill>
                <a:latin typeface="Calibri"/>
                <a:cs typeface="Calibri"/>
              </a:rPr>
              <a:t>стандартів</a:t>
            </a:r>
            <a:r>
              <a:rPr sz="2200" b="1" spc="-8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C00000"/>
                </a:solidFill>
                <a:latin typeface="Calibri"/>
                <a:cs typeface="Calibri"/>
              </a:rPr>
              <a:t>і</a:t>
            </a:r>
            <a:r>
              <a:rPr sz="2200" b="1" spc="-9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C00000"/>
                </a:solidFill>
                <a:latin typeface="Calibri"/>
                <a:cs typeface="Calibri"/>
              </a:rPr>
              <a:t>протоколів</a:t>
            </a:r>
            <a:r>
              <a:rPr sz="2200" b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C00000"/>
                </a:solidFill>
                <a:latin typeface="Calibri"/>
                <a:cs typeface="Calibri"/>
              </a:rPr>
              <a:t>медичної</a:t>
            </a:r>
            <a:r>
              <a:rPr sz="2200" b="1" spc="-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C00000"/>
                </a:solidFill>
                <a:latin typeface="Calibri"/>
                <a:cs typeface="Calibri"/>
              </a:rPr>
              <a:t>допомоги</a:t>
            </a:r>
            <a:r>
              <a:rPr sz="2200" b="1" spc="-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b="1" spc="-25" dirty="0">
                <a:solidFill>
                  <a:srgbClr val="C00000"/>
                </a:solidFill>
                <a:latin typeface="Calibri"/>
                <a:cs typeface="Calibri"/>
              </a:rPr>
              <a:t>та</a:t>
            </a:r>
            <a:endParaRPr sz="2200" dirty="0">
              <a:latin typeface="Calibri"/>
              <a:cs typeface="Calibri"/>
            </a:endParaRPr>
          </a:p>
          <a:p>
            <a:pPr marL="234315" indent="-223520">
              <a:lnSpc>
                <a:spcPct val="100000"/>
              </a:lnSpc>
              <a:buSzPct val="95454"/>
              <a:buFont typeface="Wingdings"/>
              <a:buChar char=""/>
              <a:tabLst>
                <a:tab pos="234315" algn="l"/>
              </a:tabLst>
            </a:pPr>
            <a:r>
              <a:rPr sz="2200" b="1" spc="-10" dirty="0">
                <a:solidFill>
                  <a:srgbClr val="C00000"/>
                </a:solidFill>
                <a:latin typeface="Calibri"/>
                <a:cs typeface="Calibri"/>
              </a:rPr>
              <a:t>протоколів</a:t>
            </a:r>
            <a:r>
              <a:rPr sz="2200" b="1" spc="-10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C00000"/>
                </a:solidFill>
                <a:latin typeface="Calibri"/>
                <a:cs typeface="Calibri"/>
              </a:rPr>
              <a:t>фармацевта.</a:t>
            </a:r>
            <a:endParaRPr sz="2200" dirty="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8077200" y="61149"/>
            <a:ext cx="4029075" cy="5805805"/>
            <a:chOff x="8040751" y="0"/>
            <a:chExt cx="4029075" cy="580580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52051" y="0"/>
              <a:ext cx="1631950" cy="16573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80474" y="2752598"/>
              <a:ext cx="2689288" cy="166217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40751" y="4149661"/>
              <a:ext cx="1490599" cy="165582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278382" y="1576578"/>
            <a:ext cx="45199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003300"/>
                </a:solidFill>
                <a:latin typeface="Arial"/>
                <a:cs typeface="Arial"/>
              </a:rPr>
              <a:t>Як</a:t>
            </a:r>
            <a:r>
              <a:rPr sz="4000" b="1" spc="-1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4000" b="1" spc="-10" dirty="0">
                <a:solidFill>
                  <a:srgbClr val="003300"/>
                </a:solidFill>
                <a:latin typeface="Arial"/>
                <a:cs typeface="Arial"/>
              </a:rPr>
              <a:t>реалізується</a:t>
            </a:r>
            <a:r>
              <a:rPr sz="4000" b="1" spc="-10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4000" b="1" spc="-50" dirty="0">
                <a:solidFill>
                  <a:srgbClr val="003300"/>
                </a:solidFill>
                <a:latin typeface="Arial"/>
                <a:cs typeface="Arial"/>
              </a:rPr>
              <a:t>?</a:t>
            </a:r>
            <a:endParaRPr sz="4000" dirty="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321244" y="1700910"/>
            <a:ext cx="9367520" cy="4924425"/>
            <a:chOff x="1321244" y="1700910"/>
            <a:chExt cx="9367520" cy="49244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71847" y="3573017"/>
              <a:ext cx="2784475" cy="187159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867147" y="3568318"/>
              <a:ext cx="2794000" cy="1881505"/>
            </a:xfrm>
            <a:custGeom>
              <a:avLst/>
              <a:gdLst/>
              <a:ahLst/>
              <a:cxnLst/>
              <a:rect l="l" t="t" r="r" b="b"/>
              <a:pathLst>
                <a:path w="2794000" h="1881504">
                  <a:moveTo>
                    <a:pt x="0" y="1881123"/>
                  </a:moveTo>
                  <a:lnTo>
                    <a:pt x="2794000" y="1881123"/>
                  </a:lnTo>
                  <a:lnTo>
                    <a:pt x="2794000" y="0"/>
                  </a:lnTo>
                  <a:lnTo>
                    <a:pt x="0" y="0"/>
                  </a:lnTo>
                  <a:lnTo>
                    <a:pt x="0" y="1881123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3533" y="4653140"/>
              <a:ext cx="2782951" cy="194945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332357" y="4642027"/>
              <a:ext cx="2805430" cy="1971675"/>
            </a:xfrm>
            <a:custGeom>
              <a:avLst/>
              <a:gdLst/>
              <a:ahLst/>
              <a:cxnLst/>
              <a:rect l="l" t="t" r="r" b="b"/>
              <a:pathLst>
                <a:path w="2805429" h="1971675">
                  <a:moveTo>
                    <a:pt x="0" y="1971675"/>
                  </a:moveTo>
                  <a:lnTo>
                    <a:pt x="2805175" y="1971675"/>
                  </a:lnTo>
                  <a:lnTo>
                    <a:pt x="2805175" y="0"/>
                  </a:lnTo>
                  <a:lnTo>
                    <a:pt x="0" y="0"/>
                  </a:lnTo>
                  <a:lnTo>
                    <a:pt x="0" y="1971675"/>
                  </a:lnTo>
                  <a:close/>
                </a:path>
              </a:pathLst>
            </a:custGeom>
            <a:ln w="222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96225" y="1700910"/>
              <a:ext cx="2792476" cy="1658874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726036" y="3880439"/>
            <a:ext cx="187553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0" dirty="0" err="1" smtClean="0">
                <a:latin typeface="Microsoft Sans Serif"/>
                <a:cs typeface="Microsoft Sans Serif"/>
              </a:rPr>
              <a:t>Апте</a:t>
            </a:r>
            <a:r>
              <a:rPr lang="uk-UA" sz="2000" spc="-20" dirty="0" smtClean="0">
                <a:latin typeface="Microsoft Sans Serif"/>
                <a:cs typeface="Microsoft Sans Serif"/>
              </a:rPr>
              <a:t>чний заклад</a:t>
            </a:r>
            <a:endParaRPr sz="2000" dirty="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31484" y="2806954"/>
            <a:ext cx="9290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latin typeface="Microsoft Sans Serif"/>
                <a:cs typeface="Microsoft Sans Serif"/>
              </a:rPr>
              <a:t>Лікарня</a:t>
            </a:r>
            <a:endParaRPr sz="200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8119998" y="1366520"/>
            <a:ext cx="15538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МОЗ</a:t>
            </a:r>
            <a:r>
              <a:rPr sz="2000" b="0" spc="-9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України</a:t>
            </a:r>
            <a:endParaRPr sz="20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42397" y="6410045"/>
            <a:ext cx="1250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latin typeface="Microsoft Sans Serif"/>
                <a:cs typeface="Microsoft Sans Serif"/>
              </a:rPr>
              <a:t>9</a:t>
            </a:r>
            <a:endParaRPr sz="1400" dirty="0">
              <a:latin typeface="Microsoft Sans Serif"/>
              <a:cs typeface="Microsoft Sans Serif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07377" y="1856041"/>
            <a:ext cx="7515225" cy="1680210"/>
            <a:chOff x="507377" y="1856041"/>
            <a:chExt cx="7515225" cy="1680210"/>
          </a:xfrm>
        </p:grpSpPr>
        <p:sp>
          <p:nvSpPr>
            <p:cNvPr id="4" name="object 4"/>
            <p:cNvSpPr/>
            <p:nvPr/>
          </p:nvSpPr>
          <p:spPr>
            <a:xfrm>
              <a:off x="6871081" y="2974848"/>
              <a:ext cx="1146810" cy="556260"/>
            </a:xfrm>
            <a:custGeom>
              <a:avLst/>
              <a:gdLst/>
              <a:ahLst/>
              <a:cxnLst/>
              <a:rect l="l" t="t" r="r" b="b"/>
              <a:pathLst>
                <a:path w="1146809" h="556260">
                  <a:moveTo>
                    <a:pt x="965708" y="0"/>
                  </a:moveTo>
                  <a:lnTo>
                    <a:pt x="965708" y="139064"/>
                  </a:lnTo>
                  <a:lnTo>
                    <a:pt x="180975" y="139064"/>
                  </a:lnTo>
                  <a:lnTo>
                    <a:pt x="180975" y="0"/>
                  </a:lnTo>
                  <a:lnTo>
                    <a:pt x="0" y="278129"/>
                  </a:lnTo>
                  <a:lnTo>
                    <a:pt x="180975" y="556260"/>
                  </a:lnTo>
                  <a:lnTo>
                    <a:pt x="180975" y="417194"/>
                  </a:lnTo>
                  <a:lnTo>
                    <a:pt x="965708" y="417194"/>
                  </a:lnTo>
                  <a:lnTo>
                    <a:pt x="965708" y="556260"/>
                  </a:lnTo>
                  <a:lnTo>
                    <a:pt x="1146683" y="278129"/>
                  </a:lnTo>
                  <a:lnTo>
                    <a:pt x="965708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6871081" y="2974848"/>
              <a:ext cx="1146810" cy="556260"/>
            </a:xfrm>
            <a:custGeom>
              <a:avLst/>
              <a:gdLst/>
              <a:ahLst/>
              <a:cxnLst/>
              <a:rect l="l" t="t" r="r" b="b"/>
              <a:pathLst>
                <a:path w="1146809" h="556260">
                  <a:moveTo>
                    <a:pt x="0" y="278129"/>
                  </a:moveTo>
                  <a:lnTo>
                    <a:pt x="180975" y="0"/>
                  </a:lnTo>
                  <a:lnTo>
                    <a:pt x="180975" y="139064"/>
                  </a:lnTo>
                  <a:lnTo>
                    <a:pt x="965708" y="139064"/>
                  </a:lnTo>
                  <a:lnTo>
                    <a:pt x="965708" y="0"/>
                  </a:lnTo>
                  <a:lnTo>
                    <a:pt x="1146683" y="278129"/>
                  </a:lnTo>
                  <a:lnTo>
                    <a:pt x="965708" y="556260"/>
                  </a:lnTo>
                  <a:lnTo>
                    <a:pt x="965708" y="417194"/>
                  </a:lnTo>
                  <a:lnTo>
                    <a:pt x="180975" y="417194"/>
                  </a:lnTo>
                  <a:lnTo>
                    <a:pt x="180975" y="556260"/>
                  </a:lnTo>
                  <a:lnTo>
                    <a:pt x="0" y="27812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512140" y="1860804"/>
              <a:ext cx="2738120" cy="767080"/>
            </a:xfrm>
            <a:custGeom>
              <a:avLst/>
              <a:gdLst/>
              <a:ahLst/>
              <a:cxnLst/>
              <a:rect l="l" t="t" r="r" b="b"/>
              <a:pathLst>
                <a:path w="2738120" h="767080">
                  <a:moveTo>
                    <a:pt x="1976678" y="0"/>
                  </a:moveTo>
                  <a:lnTo>
                    <a:pt x="760780" y="0"/>
                  </a:lnTo>
                  <a:lnTo>
                    <a:pt x="760780" y="450976"/>
                  </a:lnTo>
                  <a:lnTo>
                    <a:pt x="0" y="450976"/>
                  </a:lnTo>
                  <a:lnTo>
                    <a:pt x="1368729" y="766699"/>
                  </a:lnTo>
                  <a:lnTo>
                    <a:pt x="2737535" y="450976"/>
                  </a:lnTo>
                  <a:lnTo>
                    <a:pt x="1976678" y="450976"/>
                  </a:lnTo>
                  <a:lnTo>
                    <a:pt x="1976678" y="0"/>
                  </a:lnTo>
                  <a:close/>
                </a:path>
              </a:pathLst>
            </a:custGeom>
            <a:solidFill>
              <a:srgbClr val="E9F6A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512140" y="1860804"/>
              <a:ext cx="2738120" cy="767080"/>
            </a:xfrm>
            <a:custGeom>
              <a:avLst/>
              <a:gdLst/>
              <a:ahLst/>
              <a:cxnLst/>
              <a:rect l="l" t="t" r="r" b="b"/>
              <a:pathLst>
                <a:path w="2738120" h="767080">
                  <a:moveTo>
                    <a:pt x="0" y="450976"/>
                  </a:moveTo>
                  <a:lnTo>
                    <a:pt x="760780" y="450976"/>
                  </a:lnTo>
                  <a:lnTo>
                    <a:pt x="760780" y="0"/>
                  </a:lnTo>
                  <a:lnTo>
                    <a:pt x="1976678" y="0"/>
                  </a:lnTo>
                  <a:lnTo>
                    <a:pt x="1976678" y="450976"/>
                  </a:lnTo>
                  <a:lnTo>
                    <a:pt x="2737535" y="450976"/>
                  </a:lnTo>
                  <a:lnTo>
                    <a:pt x="1368729" y="766699"/>
                  </a:lnTo>
                  <a:lnTo>
                    <a:pt x="0" y="45097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88186" y="1892554"/>
            <a:ext cx="78549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5"/>
              </a:spcBef>
            </a:pPr>
            <a:r>
              <a:rPr sz="1400" b="1" spc="-25" dirty="0">
                <a:solidFill>
                  <a:srgbClr val="0000CC"/>
                </a:solidFill>
                <a:latin typeface="Tahoma"/>
                <a:cs typeface="Tahoma"/>
              </a:rPr>
              <a:t>Що</a:t>
            </a:r>
            <a:endParaRPr sz="1400" dirty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400" b="1" spc="-10" dirty="0">
                <a:solidFill>
                  <a:srgbClr val="0000CC"/>
                </a:solidFill>
                <a:latin typeface="Tahoma"/>
                <a:cs typeface="Tahoma"/>
              </a:rPr>
              <a:t>робити?</a:t>
            </a:r>
            <a:endParaRPr sz="1400" dirty="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774503" y="1856041"/>
            <a:ext cx="2482215" cy="776605"/>
            <a:chOff x="3774503" y="1856041"/>
            <a:chExt cx="2482215" cy="776605"/>
          </a:xfrm>
        </p:grpSpPr>
        <p:sp>
          <p:nvSpPr>
            <p:cNvPr id="10" name="object 10"/>
            <p:cNvSpPr/>
            <p:nvPr/>
          </p:nvSpPr>
          <p:spPr>
            <a:xfrm>
              <a:off x="3779265" y="1860804"/>
              <a:ext cx="2472690" cy="767080"/>
            </a:xfrm>
            <a:custGeom>
              <a:avLst/>
              <a:gdLst/>
              <a:ahLst/>
              <a:cxnLst/>
              <a:rect l="l" t="t" r="r" b="b"/>
              <a:pathLst>
                <a:path w="2472690" h="767080">
                  <a:moveTo>
                    <a:pt x="2091055" y="0"/>
                  </a:moveTo>
                  <a:lnTo>
                    <a:pt x="381508" y="0"/>
                  </a:lnTo>
                  <a:lnTo>
                    <a:pt x="381508" y="407543"/>
                  </a:lnTo>
                  <a:lnTo>
                    <a:pt x="0" y="407543"/>
                  </a:lnTo>
                  <a:lnTo>
                    <a:pt x="1236345" y="766699"/>
                  </a:lnTo>
                  <a:lnTo>
                    <a:pt x="2472563" y="407543"/>
                  </a:lnTo>
                  <a:lnTo>
                    <a:pt x="2091055" y="407543"/>
                  </a:lnTo>
                  <a:lnTo>
                    <a:pt x="2091055" y="0"/>
                  </a:lnTo>
                  <a:close/>
                </a:path>
              </a:pathLst>
            </a:custGeom>
            <a:solidFill>
              <a:srgbClr val="E9F6A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1"/>
            <p:cNvSpPr/>
            <p:nvPr/>
          </p:nvSpPr>
          <p:spPr>
            <a:xfrm>
              <a:off x="3779265" y="1860804"/>
              <a:ext cx="2472690" cy="767080"/>
            </a:xfrm>
            <a:custGeom>
              <a:avLst/>
              <a:gdLst/>
              <a:ahLst/>
              <a:cxnLst/>
              <a:rect l="l" t="t" r="r" b="b"/>
              <a:pathLst>
                <a:path w="2472690" h="767080">
                  <a:moveTo>
                    <a:pt x="0" y="407543"/>
                  </a:moveTo>
                  <a:lnTo>
                    <a:pt x="381508" y="407543"/>
                  </a:lnTo>
                  <a:lnTo>
                    <a:pt x="381508" y="0"/>
                  </a:lnTo>
                  <a:lnTo>
                    <a:pt x="2091055" y="0"/>
                  </a:lnTo>
                  <a:lnTo>
                    <a:pt x="2091055" y="407543"/>
                  </a:lnTo>
                  <a:lnTo>
                    <a:pt x="2472563" y="407543"/>
                  </a:lnTo>
                  <a:lnTo>
                    <a:pt x="1236345" y="766699"/>
                  </a:lnTo>
                  <a:lnTo>
                    <a:pt x="0" y="40754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331970" y="1892553"/>
            <a:ext cx="1367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CC"/>
                </a:solidFill>
                <a:latin typeface="Tahoma"/>
                <a:cs typeface="Tahoma"/>
              </a:rPr>
              <a:t>Як</a:t>
            </a:r>
            <a:r>
              <a:rPr sz="1800" b="1" spc="-45" dirty="0">
                <a:solidFill>
                  <a:srgbClr val="0000CC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0000CC"/>
                </a:solidFill>
                <a:latin typeface="Tahoma"/>
                <a:cs typeface="Tahoma"/>
              </a:rPr>
              <a:t>робити?</a:t>
            </a:r>
            <a:endParaRPr sz="1800" dirty="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49350" y="949388"/>
            <a:ext cx="9636125" cy="847090"/>
            <a:chOff x="949350" y="949388"/>
            <a:chExt cx="9636125" cy="847090"/>
          </a:xfrm>
        </p:grpSpPr>
        <p:sp>
          <p:nvSpPr>
            <p:cNvPr id="14" name="object 14"/>
            <p:cNvSpPr/>
            <p:nvPr/>
          </p:nvSpPr>
          <p:spPr>
            <a:xfrm>
              <a:off x="954112" y="954150"/>
              <a:ext cx="9626600" cy="837565"/>
            </a:xfrm>
            <a:custGeom>
              <a:avLst/>
              <a:gdLst/>
              <a:ahLst/>
              <a:cxnLst/>
              <a:rect l="l" t="t" r="r" b="b"/>
              <a:pathLst>
                <a:path w="9626600" h="837564">
                  <a:moveTo>
                    <a:pt x="9486430" y="0"/>
                  </a:moveTo>
                  <a:lnTo>
                    <a:pt x="139585" y="0"/>
                  </a:lnTo>
                  <a:lnTo>
                    <a:pt x="95466" y="7115"/>
                  </a:lnTo>
                  <a:lnTo>
                    <a:pt x="57149" y="26928"/>
                  </a:lnTo>
                  <a:lnTo>
                    <a:pt x="26932" y="57140"/>
                  </a:lnTo>
                  <a:lnTo>
                    <a:pt x="7116" y="95455"/>
                  </a:lnTo>
                  <a:lnTo>
                    <a:pt x="0" y="139573"/>
                  </a:lnTo>
                  <a:lnTo>
                    <a:pt x="0" y="697864"/>
                  </a:lnTo>
                  <a:lnTo>
                    <a:pt x="7116" y="741982"/>
                  </a:lnTo>
                  <a:lnTo>
                    <a:pt x="26932" y="780297"/>
                  </a:lnTo>
                  <a:lnTo>
                    <a:pt x="57149" y="810509"/>
                  </a:lnTo>
                  <a:lnTo>
                    <a:pt x="95466" y="830322"/>
                  </a:lnTo>
                  <a:lnTo>
                    <a:pt x="139585" y="837438"/>
                  </a:lnTo>
                  <a:lnTo>
                    <a:pt x="9486430" y="837438"/>
                  </a:lnTo>
                  <a:lnTo>
                    <a:pt x="9530547" y="830322"/>
                  </a:lnTo>
                  <a:lnTo>
                    <a:pt x="9568862" y="810509"/>
                  </a:lnTo>
                  <a:lnTo>
                    <a:pt x="9599075" y="780297"/>
                  </a:lnTo>
                  <a:lnTo>
                    <a:pt x="9618888" y="741982"/>
                  </a:lnTo>
                  <a:lnTo>
                    <a:pt x="9626003" y="697864"/>
                  </a:lnTo>
                  <a:lnTo>
                    <a:pt x="9626003" y="139573"/>
                  </a:lnTo>
                  <a:lnTo>
                    <a:pt x="9618888" y="95455"/>
                  </a:lnTo>
                  <a:lnTo>
                    <a:pt x="9599075" y="57140"/>
                  </a:lnTo>
                  <a:lnTo>
                    <a:pt x="9568862" y="26928"/>
                  </a:lnTo>
                  <a:lnTo>
                    <a:pt x="9530547" y="7115"/>
                  </a:lnTo>
                  <a:lnTo>
                    <a:pt x="9486430" y="0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15"/>
            <p:cNvSpPr/>
            <p:nvPr/>
          </p:nvSpPr>
          <p:spPr>
            <a:xfrm>
              <a:off x="954112" y="954150"/>
              <a:ext cx="9626600" cy="837565"/>
            </a:xfrm>
            <a:custGeom>
              <a:avLst/>
              <a:gdLst/>
              <a:ahLst/>
              <a:cxnLst/>
              <a:rect l="l" t="t" r="r" b="b"/>
              <a:pathLst>
                <a:path w="9626600" h="837564">
                  <a:moveTo>
                    <a:pt x="0" y="139573"/>
                  </a:moveTo>
                  <a:lnTo>
                    <a:pt x="7116" y="95455"/>
                  </a:lnTo>
                  <a:lnTo>
                    <a:pt x="26932" y="57140"/>
                  </a:lnTo>
                  <a:lnTo>
                    <a:pt x="57149" y="26928"/>
                  </a:lnTo>
                  <a:lnTo>
                    <a:pt x="95466" y="7115"/>
                  </a:lnTo>
                  <a:lnTo>
                    <a:pt x="139585" y="0"/>
                  </a:lnTo>
                  <a:lnTo>
                    <a:pt x="9486430" y="0"/>
                  </a:lnTo>
                  <a:lnTo>
                    <a:pt x="9530547" y="7115"/>
                  </a:lnTo>
                  <a:lnTo>
                    <a:pt x="9568862" y="26928"/>
                  </a:lnTo>
                  <a:lnTo>
                    <a:pt x="9599075" y="57140"/>
                  </a:lnTo>
                  <a:lnTo>
                    <a:pt x="9618888" y="95455"/>
                  </a:lnTo>
                  <a:lnTo>
                    <a:pt x="9626003" y="139573"/>
                  </a:lnTo>
                  <a:lnTo>
                    <a:pt x="9626003" y="697864"/>
                  </a:lnTo>
                  <a:lnTo>
                    <a:pt x="9618888" y="741982"/>
                  </a:lnTo>
                  <a:lnTo>
                    <a:pt x="9599075" y="780297"/>
                  </a:lnTo>
                  <a:lnTo>
                    <a:pt x="9568862" y="810509"/>
                  </a:lnTo>
                  <a:lnTo>
                    <a:pt x="9530547" y="830322"/>
                  </a:lnTo>
                  <a:lnTo>
                    <a:pt x="9486430" y="837438"/>
                  </a:lnTo>
                  <a:lnTo>
                    <a:pt x="139585" y="837438"/>
                  </a:lnTo>
                  <a:lnTo>
                    <a:pt x="95466" y="830322"/>
                  </a:lnTo>
                  <a:lnTo>
                    <a:pt x="57149" y="810509"/>
                  </a:lnTo>
                  <a:lnTo>
                    <a:pt x="26932" y="780297"/>
                  </a:lnTo>
                  <a:lnTo>
                    <a:pt x="7116" y="741982"/>
                  </a:lnTo>
                  <a:lnTo>
                    <a:pt x="0" y="697864"/>
                  </a:lnTo>
                  <a:lnTo>
                    <a:pt x="0" y="139573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585085" y="1048003"/>
            <a:ext cx="636333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74700" marR="5080" indent="-762000">
              <a:lnSpc>
                <a:spcPct val="100000"/>
              </a:lnSpc>
              <a:spcBef>
                <a:spcPts val="105"/>
              </a:spcBef>
            </a:pPr>
            <a:r>
              <a:rPr sz="2000" b="1" spc="-20" dirty="0">
                <a:solidFill>
                  <a:srgbClr val="336699"/>
                </a:solidFill>
                <a:latin typeface="Arial"/>
                <a:cs typeface="Arial"/>
              </a:rPr>
              <a:t>АДАПТОВАНІ</a:t>
            </a:r>
            <a:r>
              <a:rPr sz="2000" b="1" spc="-55" dirty="0">
                <a:solidFill>
                  <a:srgbClr val="33669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336699"/>
                </a:solidFill>
                <a:latin typeface="Arial"/>
                <a:cs typeface="Arial"/>
              </a:rPr>
              <a:t>КЛІНІЧНІ</a:t>
            </a:r>
            <a:r>
              <a:rPr sz="2000" b="1" spc="-15" dirty="0">
                <a:solidFill>
                  <a:srgbClr val="336699"/>
                </a:solidFill>
                <a:latin typeface="Arial"/>
                <a:cs typeface="Arial"/>
              </a:rPr>
              <a:t> </a:t>
            </a:r>
            <a:r>
              <a:rPr sz="2000" b="1" spc="-30" dirty="0">
                <a:solidFill>
                  <a:srgbClr val="336699"/>
                </a:solidFill>
                <a:latin typeface="Arial"/>
                <a:cs typeface="Arial"/>
              </a:rPr>
              <a:t>НАСТАНОВИ,</a:t>
            </a:r>
            <a:r>
              <a:rPr sz="2000" b="1" spc="-50" dirty="0">
                <a:solidFill>
                  <a:srgbClr val="33669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336699"/>
                </a:solidFill>
                <a:latin typeface="Arial"/>
                <a:cs typeface="Arial"/>
              </a:rPr>
              <a:t>РОЗРОБЛЕНІ </a:t>
            </a:r>
            <a:r>
              <a:rPr sz="2000" b="1" dirty="0">
                <a:solidFill>
                  <a:srgbClr val="336699"/>
                </a:solidFill>
                <a:latin typeface="Arial"/>
                <a:cs typeface="Arial"/>
              </a:rPr>
              <a:t>НА</a:t>
            </a:r>
            <a:r>
              <a:rPr sz="2000" b="1" spc="-70" dirty="0">
                <a:solidFill>
                  <a:srgbClr val="33669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336699"/>
                </a:solidFill>
                <a:latin typeface="Arial"/>
                <a:cs typeface="Arial"/>
              </a:rPr>
              <a:t>ЗАСАДАХ</a:t>
            </a:r>
            <a:r>
              <a:rPr sz="2000" b="1" spc="-65" dirty="0">
                <a:solidFill>
                  <a:srgbClr val="33669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336699"/>
                </a:solidFill>
                <a:latin typeface="Arial"/>
                <a:cs typeface="Arial"/>
              </a:rPr>
              <a:t>ДОКАЗОВОЇ</a:t>
            </a:r>
            <a:r>
              <a:rPr sz="2000" b="1" spc="-105" dirty="0">
                <a:solidFill>
                  <a:srgbClr val="33669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336699"/>
                </a:solidFill>
                <a:latin typeface="Arial"/>
                <a:cs typeface="Arial"/>
              </a:rPr>
              <a:t>МЕДИЦИНИ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30200" y="2622740"/>
            <a:ext cx="2660015" cy="1263650"/>
            <a:chOff x="330200" y="2622740"/>
            <a:chExt cx="2660015" cy="1263650"/>
          </a:xfrm>
        </p:grpSpPr>
        <p:sp>
          <p:nvSpPr>
            <p:cNvPr id="18" name="object 18"/>
            <p:cNvSpPr/>
            <p:nvPr/>
          </p:nvSpPr>
          <p:spPr>
            <a:xfrm>
              <a:off x="334962" y="2627502"/>
              <a:ext cx="2650490" cy="156845"/>
            </a:xfrm>
            <a:custGeom>
              <a:avLst/>
              <a:gdLst/>
              <a:ahLst/>
              <a:cxnLst/>
              <a:rect l="l" t="t" r="r" b="b"/>
              <a:pathLst>
                <a:path w="2650490" h="156844">
                  <a:moveTo>
                    <a:pt x="2649918" y="0"/>
                  </a:moveTo>
                  <a:lnTo>
                    <a:pt x="0" y="0"/>
                  </a:lnTo>
                  <a:lnTo>
                    <a:pt x="156743" y="156845"/>
                  </a:lnTo>
                  <a:lnTo>
                    <a:pt x="2493073" y="156845"/>
                  </a:lnTo>
                  <a:lnTo>
                    <a:pt x="2649918" y="0"/>
                  </a:lnTo>
                  <a:close/>
                </a:path>
              </a:pathLst>
            </a:custGeom>
            <a:solidFill>
              <a:srgbClr val="ACD53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" name="object 19"/>
            <p:cNvSpPr/>
            <p:nvPr/>
          </p:nvSpPr>
          <p:spPr>
            <a:xfrm>
              <a:off x="334962" y="3724783"/>
              <a:ext cx="2650490" cy="156845"/>
            </a:xfrm>
            <a:custGeom>
              <a:avLst/>
              <a:gdLst/>
              <a:ahLst/>
              <a:cxnLst/>
              <a:rect l="l" t="t" r="r" b="b"/>
              <a:pathLst>
                <a:path w="2650490" h="156845">
                  <a:moveTo>
                    <a:pt x="2493073" y="0"/>
                  </a:moveTo>
                  <a:lnTo>
                    <a:pt x="156743" y="0"/>
                  </a:lnTo>
                  <a:lnTo>
                    <a:pt x="0" y="156718"/>
                  </a:lnTo>
                  <a:lnTo>
                    <a:pt x="2649918" y="156718"/>
                  </a:lnTo>
                  <a:lnTo>
                    <a:pt x="2493073" y="0"/>
                  </a:lnTo>
                  <a:close/>
                </a:path>
              </a:pathLst>
            </a:custGeom>
            <a:solidFill>
              <a:srgbClr val="7AA3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object 20"/>
            <p:cNvSpPr/>
            <p:nvPr/>
          </p:nvSpPr>
          <p:spPr>
            <a:xfrm>
              <a:off x="334962" y="2627502"/>
              <a:ext cx="156845" cy="1254125"/>
            </a:xfrm>
            <a:custGeom>
              <a:avLst/>
              <a:gdLst/>
              <a:ahLst/>
              <a:cxnLst/>
              <a:rect l="l" t="t" r="r" b="b"/>
              <a:pathLst>
                <a:path w="156845" h="1254125">
                  <a:moveTo>
                    <a:pt x="0" y="0"/>
                  </a:moveTo>
                  <a:lnTo>
                    <a:pt x="0" y="1253998"/>
                  </a:lnTo>
                  <a:lnTo>
                    <a:pt x="156743" y="1097280"/>
                  </a:lnTo>
                  <a:lnTo>
                    <a:pt x="156743" y="156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2DF6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" name="object 21"/>
            <p:cNvSpPr/>
            <p:nvPr/>
          </p:nvSpPr>
          <p:spPr>
            <a:xfrm>
              <a:off x="2828035" y="2627502"/>
              <a:ext cx="156845" cy="1254125"/>
            </a:xfrm>
            <a:custGeom>
              <a:avLst/>
              <a:gdLst/>
              <a:ahLst/>
              <a:cxnLst/>
              <a:rect l="l" t="t" r="r" b="b"/>
              <a:pathLst>
                <a:path w="156844" h="1254125">
                  <a:moveTo>
                    <a:pt x="156844" y="0"/>
                  </a:moveTo>
                  <a:lnTo>
                    <a:pt x="0" y="156845"/>
                  </a:lnTo>
                  <a:lnTo>
                    <a:pt x="0" y="1097280"/>
                  </a:lnTo>
                  <a:lnTo>
                    <a:pt x="156844" y="1253998"/>
                  </a:lnTo>
                  <a:lnTo>
                    <a:pt x="156844" y="0"/>
                  </a:lnTo>
                  <a:close/>
                </a:path>
              </a:pathLst>
            </a:custGeom>
            <a:solidFill>
              <a:srgbClr val="5C79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22"/>
            <p:cNvSpPr/>
            <p:nvPr/>
          </p:nvSpPr>
          <p:spPr>
            <a:xfrm>
              <a:off x="334962" y="2627502"/>
              <a:ext cx="2650490" cy="1254125"/>
            </a:xfrm>
            <a:custGeom>
              <a:avLst/>
              <a:gdLst/>
              <a:ahLst/>
              <a:cxnLst/>
              <a:rect l="l" t="t" r="r" b="b"/>
              <a:pathLst>
                <a:path w="2650490" h="1254125">
                  <a:moveTo>
                    <a:pt x="0" y="0"/>
                  </a:moveTo>
                  <a:lnTo>
                    <a:pt x="2649918" y="0"/>
                  </a:lnTo>
                  <a:lnTo>
                    <a:pt x="2649918" y="1253998"/>
                  </a:lnTo>
                  <a:lnTo>
                    <a:pt x="0" y="1253998"/>
                  </a:lnTo>
                  <a:lnTo>
                    <a:pt x="0" y="0"/>
                  </a:lnTo>
                  <a:close/>
                </a:path>
                <a:path w="2650490" h="1254125">
                  <a:moveTo>
                    <a:pt x="0" y="0"/>
                  </a:moveTo>
                  <a:lnTo>
                    <a:pt x="156743" y="156845"/>
                  </a:lnTo>
                </a:path>
                <a:path w="2650490" h="1254125">
                  <a:moveTo>
                    <a:pt x="0" y="1253998"/>
                  </a:moveTo>
                  <a:lnTo>
                    <a:pt x="156743" y="1097280"/>
                  </a:lnTo>
                </a:path>
                <a:path w="2650490" h="1254125">
                  <a:moveTo>
                    <a:pt x="2649918" y="0"/>
                  </a:moveTo>
                  <a:lnTo>
                    <a:pt x="2493073" y="156845"/>
                  </a:lnTo>
                </a:path>
                <a:path w="2650490" h="1254125">
                  <a:moveTo>
                    <a:pt x="2649918" y="1253998"/>
                  </a:moveTo>
                  <a:lnTo>
                    <a:pt x="2493073" y="109728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91705" y="2784348"/>
            <a:ext cx="2336800" cy="940435"/>
          </a:xfrm>
          <a:prstGeom prst="rect">
            <a:avLst/>
          </a:prstGeom>
          <a:solidFill>
            <a:srgbClr val="99CC00"/>
          </a:solidFill>
          <a:ln w="9525">
            <a:solidFill>
              <a:srgbClr val="000000"/>
            </a:solidFill>
          </a:ln>
        </p:spPr>
        <p:txBody>
          <a:bodyPr vert="horz" wrap="square" lIns="0" tIns="210185" rIns="0" bIns="0" rtlCol="0">
            <a:spAutoFit/>
          </a:bodyPr>
          <a:lstStyle/>
          <a:p>
            <a:pPr marL="393700">
              <a:lnSpc>
                <a:spcPct val="100000"/>
              </a:lnSpc>
              <a:spcBef>
                <a:spcPts val="1655"/>
              </a:spcBef>
            </a:pPr>
            <a:r>
              <a:rPr sz="1800" b="1" dirty="0">
                <a:latin typeface="Tahoma"/>
                <a:cs typeface="Tahoma"/>
              </a:rPr>
              <a:t>Стандарт</a:t>
            </a:r>
            <a:r>
              <a:rPr sz="1800" b="1" spc="-130" dirty="0">
                <a:latin typeface="Tahoma"/>
                <a:cs typeface="Tahoma"/>
              </a:rPr>
              <a:t> </a:t>
            </a:r>
            <a:r>
              <a:rPr sz="1800" b="1" spc="-25" dirty="0">
                <a:latin typeface="Tahoma"/>
                <a:cs typeface="Tahoma"/>
              </a:rPr>
              <a:t>МД</a:t>
            </a:r>
            <a:endParaRPr sz="1800" dirty="0">
              <a:latin typeface="Tahoma"/>
              <a:cs typeface="Tahoma"/>
            </a:endParaRPr>
          </a:p>
          <a:p>
            <a:pPr marL="294640">
              <a:lnSpc>
                <a:spcPct val="100000"/>
              </a:lnSpc>
              <a:spcBef>
                <a:spcPts val="10"/>
              </a:spcBef>
            </a:pPr>
            <a:r>
              <a:rPr sz="1600" b="1" dirty="0">
                <a:latin typeface="Tahoma"/>
                <a:cs typeface="Tahoma"/>
              </a:rPr>
              <a:t>(критерії</a:t>
            </a:r>
            <a:r>
              <a:rPr sz="1600" b="1" spc="-55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якості)</a:t>
            </a:r>
            <a:endParaRPr sz="1600" dirty="0">
              <a:latin typeface="Tahoma"/>
              <a:cs typeface="Tahom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332416" y="2622740"/>
            <a:ext cx="3718560" cy="1681480"/>
            <a:chOff x="3332416" y="2622740"/>
            <a:chExt cx="3718560" cy="1681480"/>
          </a:xfrm>
        </p:grpSpPr>
        <p:sp>
          <p:nvSpPr>
            <p:cNvPr id="25" name="object 25"/>
            <p:cNvSpPr/>
            <p:nvPr/>
          </p:nvSpPr>
          <p:spPr>
            <a:xfrm>
              <a:off x="3337178" y="2627502"/>
              <a:ext cx="3709035" cy="209550"/>
            </a:xfrm>
            <a:custGeom>
              <a:avLst/>
              <a:gdLst/>
              <a:ahLst/>
              <a:cxnLst/>
              <a:rect l="l" t="t" r="r" b="b"/>
              <a:pathLst>
                <a:path w="3709034" h="209550">
                  <a:moveTo>
                    <a:pt x="3709035" y="0"/>
                  </a:moveTo>
                  <a:lnTo>
                    <a:pt x="0" y="0"/>
                  </a:lnTo>
                  <a:lnTo>
                    <a:pt x="209042" y="209042"/>
                  </a:lnTo>
                  <a:lnTo>
                    <a:pt x="3500120" y="209042"/>
                  </a:lnTo>
                  <a:lnTo>
                    <a:pt x="3709035" y="0"/>
                  </a:lnTo>
                  <a:close/>
                </a:path>
              </a:pathLst>
            </a:custGeom>
            <a:solidFill>
              <a:srgbClr val="999931">
                <a:alpha val="36862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" name="object 26"/>
            <p:cNvSpPr/>
            <p:nvPr/>
          </p:nvSpPr>
          <p:spPr>
            <a:xfrm>
              <a:off x="3337178" y="4090542"/>
              <a:ext cx="3709035" cy="208915"/>
            </a:xfrm>
            <a:custGeom>
              <a:avLst/>
              <a:gdLst/>
              <a:ahLst/>
              <a:cxnLst/>
              <a:rect l="l" t="t" r="r" b="b"/>
              <a:pathLst>
                <a:path w="3709034" h="208914">
                  <a:moveTo>
                    <a:pt x="3500120" y="0"/>
                  </a:moveTo>
                  <a:lnTo>
                    <a:pt x="209042" y="0"/>
                  </a:lnTo>
                  <a:lnTo>
                    <a:pt x="0" y="208914"/>
                  </a:lnTo>
                  <a:lnTo>
                    <a:pt x="3709035" y="208914"/>
                  </a:lnTo>
                  <a:lnTo>
                    <a:pt x="3500120" y="0"/>
                  </a:lnTo>
                  <a:close/>
                </a:path>
              </a:pathLst>
            </a:custGeom>
            <a:solidFill>
              <a:srgbClr val="676700">
                <a:alpha val="36862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object 27"/>
            <p:cNvSpPr/>
            <p:nvPr/>
          </p:nvSpPr>
          <p:spPr>
            <a:xfrm>
              <a:off x="3337178" y="2627502"/>
              <a:ext cx="209550" cy="1671955"/>
            </a:xfrm>
            <a:custGeom>
              <a:avLst/>
              <a:gdLst/>
              <a:ahLst/>
              <a:cxnLst/>
              <a:rect l="l" t="t" r="r" b="b"/>
              <a:pathLst>
                <a:path w="209550" h="1671954">
                  <a:moveTo>
                    <a:pt x="0" y="0"/>
                  </a:moveTo>
                  <a:lnTo>
                    <a:pt x="0" y="1671955"/>
                  </a:lnTo>
                  <a:lnTo>
                    <a:pt x="209042" y="1463040"/>
                  </a:lnTo>
                  <a:lnTo>
                    <a:pt x="209042" y="2090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366">
                <a:alpha val="36862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28"/>
            <p:cNvSpPr/>
            <p:nvPr/>
          </p:nvSpPr>
          <p:spPr>
            <a:xfrm>
              <a:off x="6837298" y="2627502"/>
              <a:ext cx="208915" cy="1671955"/>
            </a:xfrm>
            <a:custGeom>
              <a:avLst/>
              <a:gdLst/>
              <a:ahLst/>
              <a:cxnLst/>
              <a:rect l="l" t="t" r="r" b="b"/>
              <a:pathLst>
                <a:path w="208915" h="1671954">
                  <a:moveTo>
                    <a:pt x="208915" y="0"/>
                  </a:moveTo>
                  <a:lnTo>
                    <a:pt x="0" y="209042"/>
                  </a:lnTo>
                  <a:lnTo>
                    <a:pt x="0" y="1463040"/>
                  </a:lnTo>
                  <a:lnTo>
                    <a:pt x="208915" y="1671955"/>
                  </a:lnTo>
                  <a:lnTo>
                    <a:pt x="208915" y="0"/>
                  </a:lnTo>
                  <a:close/>
                </a:path>
              </a:pathLst>
            </a:custGeom>
            <a:solidFill>
              <a:srgbClr val="4D4D00">
                <a:alpha val="36862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" name="object 29"/>
            <p:cNvSpPr/>
            <p:nvPr/>
          </p:nvSpPr>
          <p:spPr>
            <a:xfrm>
              <a:off x="3337178" y="2627502"/>
              <a:ext cx="3709035" cy="1671955"/>
            </a:xfrm>
            <a:custGeom>
              <a:avLst/>
              <a:gdLst/>
              <a:ahLst/>
              <a:cxnLst/>
              <a:rect l="l" t="t" r="r" b="b"/>
              <a:pathLst>
                <a:path w="3709034" h="1671954">
                  <a:moveTo>
                    <a:pt x="0" y="0"/>
                  </a:moveTo>
                  <a:lnTo>
                    <a:pt x="3709035" y="0"/>
                  </a:lnTo>
                  <a:lnTo>
                    <a:pt x="3709035" y="1671955"/>
                  </a:lnTo>
                  <a:lnTo>
                    <a:pt x="0" y="1671955"/>
                  </a:lnTo>
                  <a:lnTo>
                    <a:pt x="0" y="0"/>
                  </a:lnTo>
                  <a:close/>
                </a:path>
                <a:path w="3709034" h="1671954">
                  <a:moveTo>
                    <a:pt x="0" y="0"/>
                  </a:moveTo>
                  <a:lnTo>
                    <a:pt x="209042" y="209042"/>
                  </a:lnTo>
                </a:path>
                <a:path w="3709034" h="1671954">
                  <a:moveTo>
                    <a:pt x="0" y="1671955"/>
                  </a:moveTo>
                  <a:lnTo>
                    <a:pt x="209042" y="1463040"/>
                  </a:lnTo>
                </a:path>
                <a:path w="3709034" h="1671954">
                  <a:moveTo>
                    <a:pt x="3709035" y="0"/>
                  </a:moveTo>
                  <a:lnTo>
                    <a:pt x="3500120" y="209042"/>
                  </a:lnTo>
                </a:path>
                <a:path w="3709034" h="1671954">
                  <a:moveTo>
                    <a:pt x="3709035" y="1671955"/>
                  </a:moveTo>
                  <a:lnTo>
                    <a:pt x="3500120" y="146304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546221" y="2836545"/>
            <a:ext cx="3291204" cy="1254125"/>
          </a:xfrm>
          <a:prstGeom prst="rect">
            <a:avLst/>
          </a:prstGeom>
          <a:solidFill>
            <a:srgbClr val="808000">
              <a:alpha val="36862"/>
            </a:srgbClr>
          </a:solidFill>
          <a:ln w="9525">
            <a:solidFill>
              <a:srgbClr val="000000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 marL="556895" marR="614045" indent="-3810" algn="ctr">
              <a:lnSpc>
                <a:spcPct val="100000"/>
              </a:lnSpc>
              <a:spcBef>
                <a:spcPts val="10"/>
              </a:spcBef>
            </a:pPr>
            <a:r>
              <a:rPr sz="1800" b="1" spc="-10" dirty="0">
                <a:solidFill>
                  <a:srgbClr val="18184D"/>
                </a:solidFill>
                <a:latin typeface="Tahoma"/>
                <a:cs typeface="Tahoma"/>
              </a:rPr>
              <a:t>Уніфікований </a:t>
            </a:r>
            <a:r>
              <a:rPr sz="1600" b="1" dirty="0">
                <a:solidFill>
                  <a:srgbClr val="18184D"/>
                </a:solidFill>
                <a:latin typeface="Tahoma"/>
                <a:cs typeface="Tahoma"/>
              </a:rPr>
              <a:t>клінічний</a:t>
            </a:r>
            <a:r>
              <a:rPr sz="1600" b="1" spc="-85" dirty="0">
                <a:solidFill>
                  <a:srgbClr val="18184D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18184D"/>
                </a:solidFill>
                <a:latin typeface="Tahoma"/>
                <a:cs typeface="Tahoma"/>
              </a:rPr>
              <a:t>проколол </a:t>
            </a:r>
            <a:r>
              <a:rPr sz="1600" b="1" dirty="0">
                <a:solidFill>
                  <a:srgbClr val="18184D"/>
                </a:solidFill>
                <a:latin typeface="Tahoma"/>
                <a:cs typeface="Tahoma"/>
              </a:rPr>
              <a:t>медичної</a:t>
            </a:r>
            <a:r>
              <a:rPr sz="1600" b="1" spc="-75" dirty="0">
                <a:solidFill>
                  <a:srgbClr val="18184D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18184D"/>
                </a:solidFill>
                <a:latin typeface="Tahoma"/>
                <a:cs typeface="Tahoma"/>
              </a:rPr>
              <a:t>допомоги</a:t>
            </a:r>
            <a:endParaRPr sz="1600" dirty="0">
              <a:latin typeface="Tahoma"/>
              <a:cs typeface="Tahoma"/>
            </a:endParaRPr>
          </a:p>
          <a:p>
            <a:pPr marL="461009" marR="517525" algn="ctr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solidFill>
                  <a:srgbClr val="18184D"/>
                </a:solidFill>
                <a:latin typeface="Tahoma"/>
                <a:cs typeface="Tahoma"/>
              </a:rPr>
              <a:t>(інструкція</a:t>
            </a:r>
            <a:r>
              <a:rPr sz="1600" b="1" spc="-20" dirty="0">
                <a:solidFill>
                  <a:srgbClr val="18184D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18184D"/>
                </a:solidFill>
                <a:latin typeface="Tahoma"/>
                <a:cs typeface="Tahoma"/>
              </a:rPr>
              <a:t>з</a:t>
            </a:r>
            <a:r>
              <a:rPr sz="1600" b="1" spc="-70" dirty="0">
                <a:solidFill>
                  <a:srgbClr val="18184D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18184D"/>
                </a:solidFill>
                <a:latin typeface="Tahoma"/>
                <a:cs typeface="Tahoma"/>
              </a:rPr>
              <a:t>надання </a:t>
            </a:r>
            <a:r>
              <a:rPr sz="1600" b="1" dirty="0">
                <a:solidFill>
                  <a:srgbClr val="18184D"/>
                </a:solidFill>
                <a:latin typeface="Tahoma"/>
                <a:cs typeface="Tahoma"/>
              </a:rPr>
              <a:t>медичної</a:t>
            </a:r>
            <a:r>
              <a:rPr sz="1600" b="1" spc="-75" dirty="0">
                <a:solidFill>
                  <a:srgbClr val="18184D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18184D"/>
                </a:solidFill>
                <a:latin typeface="Tahoma"/>
                <a:cs typeface="Tahoma"/>
              </a:rPr>
              <a:t>допомоги)</a:t>
            </a:r>
            <a:endParaRPr sz="1600" dirty="0">
              <a:latin typeface="Tahoma"/>
              <a:cs typeface="Tahoma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8013001" y="2552128"/>
            <a:ext cx="2924810" cy="2099945"/>
            <a:chOff x="8013001" y="2552128"/>
            <a:chExt cx="2924810" cy="2099945"/>
          </a:xfrm>
        </p:grpSpPr>
        <p:sp>
          <p:nvSpPr>
            <p:cNvPr id="32" name="object 32"/>
            <p:cNvSpPr/>
            <p:nvPr/>
          </p:nvSpPr>
          <p:spPr>
            <a:xfrm>
              <a:off x="8017764" y="2556891"/>
              <a:ext cx="2915285" cy="261620"/>
            </a:xfrm>
            <a:custGeom>
              <a:avLst/>
              <a:gdLst/>
              <a:ahLst/>
              <a:cxnLst/>
              <a:rect l="l" t="t" r="r" b="b"/>
              <a:pathLst>
                <a:path w="2915284" h="261619">
                  <a:moveTo>
                    <a:pt x="2914777" y="0"/>
                  </a:moveTo>
                  <a:lnTo>
                    <a:pt x="0" y="0"/>
                  </a:lnTo>
                  <a:lnTo>
                    <a:pt x="261238" y="261238"/>
                  </a:lnTo>
                  <a:lnTo>
                    <a:pt x="2653410" y="261238"/>
                  </a:lnTo>
                  <a:lnTo>
                    <a:pt x="2914777" y="0"/>
                  </a:lnTo>
                  <a:close/>
                </a:path>
              </a:pathLst>
            </a:custGeom>
            <a:solidFill>
              <a:srgbClr val="993131">
                <a:alpha val="47842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" name="object 33"/>
            <p:cNvSpPr/>
            <p:nvPr/>
          </p:nvSpPr>
          <p:spPr>
            <a:xfrm>
              <a:off x="8017764" y="4385564"/>
              <a:ext cx="2915285" cy="261620"/>
            </a:xfrm>
            <a:custGeom>
              <a:avLst/>
              <a:gdLst/>
              <a:ahLst/>
              <a:cxnLst/>
              <a:rect l="l" t="t" r="r" b="b"/>
              <a:pathLst>
                <a:path w="2915284" h="261620">
                  <a:moveTo>
                    <a:pt x="2653410" y="0"/>
                  </a:moveTo>
                  <a:lnTo>
                    <a:pt x="261238" y="0"/>
                  </a:lnTo>
                  <a:lnTo>
                    <a:pt x="0" y="261238"/>
                  </a:lnTo>
                  <a:lnTo>
                    <a:pt x="2914777" y="261238"/>
                  </a:lnTo>
                  <a:lnTo>
                    <a:pt x="2653410" y="0"/>
                  </a:lnTo>
                  <a:close/>
                </a:path>
              </a:pathLst>
            </a:custGeom>
            <a:solidFill>
              <a:srgbClr val="670000">
                <a:alpha val="47842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" name="object 34"/>
            <p:cNvSpPr/>
            <p:nvPr/>
          </p:nvSpPr>
          <p:spPr>
            <a:xfrm>
              <a:off x="8017764" y="2556891"/>
              <a:ext cx="261620" cy="2090420"/>
            </a:xfrm>
            <a:custGeom>
              <a:avLst/>
              <a:gdLst/>
              <a:ahLst/>
              <a:cxnLst/>
              <a:rect l="l" t="t" r="r" b="b"/>
              <a:pathLst>
                <a:path w="261620" h="2090420">
                  <a:moveTo>
                    <a:pt x="0" y="0"/>
                  </a:moveTo>
                  <a:lnTo>
                    <a:pt x="0" y="2089912"/>
                  </a:lnTo>
                  <a:lnTo>
                    <a:pt x="261238" y="1828673"/>
                  </a:lnTo>
                  <a:lnTo>
                    <a:pt x="261238" y="2612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6666">
                <a:alpha val="47842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5" name="object 35"/>
            <p:cNvSpPr/>
            <p:nvPr/>
          </p:nvSpPr>
          <p:spPr>
            <a:xfrm>
              <a:off x="10671175" y="2556891"/>
              <a:ext cx="261620" cy="2090420"/>
            </a:xfrm>
            <a:custGeom>
              <a:avLst/>
              <a:gdLst/>
              <a:ahLst/>
              <a:cxnLst/>
              <a:rect l="l" t="t" r="r" b="b"/>
              <a:pathLst>
                <a:path w="261620" h="2090420">
                  <a:moveTo>
                    <a:pt x="261366" y="0"/>
                  </a:moveTo>
                  <a:lnTo>
                    <a:pt x="0" y="261238"/>
                  </a:lnTo>
                  <a:lnTo>
                    <a:pt x="0" y="1828673"/>
                  </a:lnTo>
                  <a:lnTo>
                    <a:pt x="261366" y="2089912"/>
                  </a:lnTo>
                  <a:lnTo>
                    <a:pt x="261366" y="0"/>
                  </a:lnTo>
                  <a:close/>
                </a:path>
              </a:pathLst>
            </a:custGeom>
            <a:solidFill>
              <a:srgbClr val="4D0000">
                <a:alpha val="47842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6" name="object 36"/>
            <p:cNvSpPr/>
            <p:nvPr/>
          </p:nvSpPr>
          <p:spPr>
            <a:xfrm>
              <a:off x="8017764" y="2556891"/>
              <a:ext cx="2915285" cy="2090420"/>
            </a:xfrm>
            <a:custGeom>
              <a:avLst/>
              <a:gdLst/>
              <a:ahLst/>
              <a:cxnLst/>
              <a:rect l="l" t="t" r="r" b="b"/>
              <a:pathLst>
                <a:path w="2915284" h="2090420">
                  <a:moveTo>
                    <a:pt x="0" y="0"/>
                  </a:moveTo>
                  <a:lnTo>
                    <a:pt x="2914777" y="0"/>
                  </a:lnTo>
                  <a:lnTo>
                    <a:pt x="2914777" y="2089912"/>
                  </a:lnTo>
                  <a:lnTo>
                    <a:pt x="0" y="2089912"/>
                  </a:lnTo>
                  <a:lnTo>
                    <a:pt x="0" y="0"/>
                  </a:lnTo>
                  <a:close/>
                </a:path>
                <a:path w="2915284" h="2090420">
                  <a:moveTo>
                    <a:pt x="0" y="0"/>
                  </a:moveTo>
                  <a:lnTo>
                    <a:pt x="261238" y="261238"/>
                  </a:lnTo>
                </a:path>
                <a:path w="2915284" h="2090420">
                  <a:moveTo>
                    <a:pt x="0" y="2089912"/>
                  </a:moveTo>
                  <a:lnTo>
                    <a:pt x="261238" y="1828673"/>
                  </a:lnTo>
                </a:path>
                <a:path w="2915284" h="2090420">
                  <a:moveTo>
                    <a:pt x="2914777" y="0"/>
                  </a:moveTo>
                  <a:lnTo>
                    <a:pt x="2653410" y="261238"/>
                  </a:lnTo>
                </a:path>
                <a:path w="2915284" h="2090420">
                  <a:moveTo>
                    <a:pt x="2914777" y="2089912"/>
                  </a:moveTo>
                  <a:lnTo>
                    <a:pt x="2653410" y="1828673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8279003" y="2818129"/>
            <a:ext cx="2392680" cy="1567815"/>
          </a:xfrm>
          <a:prstGeom prst="rect">
            <a:avLst/>
          </a:prstGeom>
          <a:solidFill>
            <a:srgbClr val="800000">
              <a:alpha val="47842"/>
            </a:srgbClr>
          </a:solidFill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R="59690" algn="ctr">
              <a:lnSpc>
                <a:spcPts val="2085"/>
              </a:lnSpc>
            </a:pPr>
            <a:r>
              <a:rPr sz="1800" b="1" spc="-10" dirty="0">
                <a:solidFill>
                  <a:srgbClr val="FFFF00"/>
                </a:solidFill>
                <a:latin typeface="Tahoma"/>
                <a:cs typeface="Tahoma"/>
              </a:rPr>
              <a:t>Державний</a:t>
            </a:r>
            <a:endParaRPr sz="1800" dirty="0">
              <a:latin typeface="Tahoma"/>
              <a:cs typeface="Tahoma"/>
            </a:endParaRPr>
          </a:p>
          <a:p>
            <a:pPr marL="455295" marR="515620" algn="ctr">
              <a:lnSpc>
                <a:spcPct val="100000"/>
              </a:lnSpc>
            </a:pPr>
            <a:r>
              <a:rPr sz="1800" b="1" spc="-10" dirty="0">
                <a:solidFill>
                  <a:srgbClr val="FFFF00"/>
                </a:solidFill>
                <a:latin typeface="Tahoma"/>
                <a:cs typeface="Tahoma"/>
              </a:rPr>
              <a:t>формуляр лікарських засобів </a:t>
            </a:r>
            <a:r>
              <a:rPr sz="1600" b="1" spc="-10" dirty="0">
                <a:solidFill>
                  <a:srgbClr val="18184D"/>
                </a:solidFill>
                <a:latin typeface="Tahoma"/>
                <a:cs typeface="Tahoma"/>
              </a:rPr>
              <a:t>(раціональна</a:t>
            </a:r>
            <a:endParaRPr sz="1600" dirty="0">
              <a:latin typeface="Tahoma"/>
              <a:cs typeface="Tahoma"/>
            </a:endParaRPr>
          </a:p>
          <a:p>
            <a:pPr marL="635" algn="ctr">
              <a:lnSpc>
                <a:spcPts val="1850"/>
              </a:lnSpc>
              <a:spcBef>
                <a:spcPts val="10"/>
              </a:spcBef>
            </a:pPr>
            <a:r>
              <a:rPr sz="1600" b="1" spc="-10" dirty="0">
                <a:solidFill>
                  <a:srgbClr val="18184D"/>
                </a:solidFill>
                <a:latin typeface="Tahoma"/>
                <a:cs typeface="Tahoma"/>
              </a:rPr>
              <a:t>фармакотерапія)</a:t>
            </a:r>
            <a:endParaRPr sz="1600" dirty="0">
              <a:latin typeface="Tahoma"/>
              <a:cs typeface="Tahoma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8190293" y="1856041"/>
            <a:ext cx="2482215" cy="706120"/>
            <a:chOff x="8190293" y="1856041"/>
            <a:chExt cx="2482215" cy="706120"/>
          </a:xfrm>
        </p:grpSpPr>
        <p:sp>
          <p:nvSpPr>
            <p:cNvPr id="39" name="object 39"/>
            <p:cNvSpPr/>
            <p:nvPr/>
          </p:nvSpPr>
          <p:spPr>
            <a:xfrm>
              <a:off x="8195056" y="1860804"/>
              <a:ext cx="2472690" cy="696595"/>
            </a:xfrm>
            <a:custGeom>
              <a:avLst/>
              <a:gdLst/>
              <a:ahLst/>
              <a:cxnLst/>
              <a:rect l="l" t="t" r="r" b="b"/>
              <a:pathLst>
                <a:path w="2472690" h="696594">
                  <a:moveTo>
                    <a:pt x="2091054" y="0"/>
                  </a:moveTo>
                  <a:lnTo>
                    <a:pt x="381508" y="0"/>
                  </a:lnTo>
                  <a:lnTo>
                    <a:pt x="381508" y="369950"/>
                  </a:lnTo>
                  <a:lnTo>
                    <a:pt x="0" y="369950"/>
                  </a:lnTo>
                  <a:lnTo>
                    <a:pt x="1236345" y="696087"/>
                  </a:lnTo>
                  <a:lnTo>
                    <a:pt x="2472690" y="369950"/>
                  </a:lnTo>
                  <a:lnTo>
                    <a:pt x="2091054" y="369950"/>
                  </a:lnTo>
                  <a:lnTo>
                    <a:pt x="2091054" y="0"/>
                  </a:lnTo>
                  <a:close/>
                </a:path>
              </a:pathLst>
            </a:custGeom>
            <a:solidFill>
              <a:srgbClr val="E9F6A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0" name="object 40"/>
            <p:cNvSpPr/>
            <p:nvPr/>
          </p:nvSpPr>
          <p:spPr>
            <a:xfrm>
              <a:off x="8195056" y="1860804"/>
              <a:ext cx="2472690" cy="696595"/>
            </a:xfrm>
            <a:custGeom>
              <a:avLst/>
              <a:gdLst/>
              <a:ahLst/>
              <a:cxnLst/>
              <a:rect l="l" t="t" r="r" b="b"/>
              <a:pathLst>
                <a:path w="2472690" h="696594">
                  <a:moveTo>
                    <a:pt x="0" y="369950"/>
                  </a:moveTo>
                  <a:lnTo>
                    <a:pt x="381508" y="369950"/>
                  </a:lnTo>
                  <a:lnTo>
                    <a:pt x="381508" y="0"/>
                  </a:lnTo>
                  <a:lnTo>
                    <a:pt x="2091054" y="0"/>
                  </a:lnTo>
                  <a:lnTo>
                    <a:pt x="2091054" y="369950"/>
                  </a:lnTo>
                  <a:lnTo>
                    <a:pt x="2472690" y="369950"/>
                  </a:lnTo>
                  <a:lnTo>
                    <a:pt x="1236345" y="696087"/>
                  </a:lnTo>
                  <a:lnTo>
                    <a:pt x="0" y="36995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8839961" y="1892553"/>
            <a:ext cx="118554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0000CC"/>
                </a:solidFill>
                <a:latin typeface="Tahoma"/>
                <a:cs typeface="Tahoma"/>
              </a:rPr>
              <a:t>Чим</a:t>
            </a:r>
            <a:endParaRPr sz="1800" dirty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800" b="1" spc="-10" dirty="0">
                <a:solidFill>
                  <a:srgbClr val="0000CC"/>
                </a:solidFill>
                <a:latin typeface="Tahoma"/>
                <a:cs typeface="Tahoma"/>
              </a:rPr>
              <a:t>лікувати?</a:t>
            </a:r>
            <a:endParaRPr sz="1800" dirty="0">
              <a:latin typeface="Tahoma"/>
              <a:cs typeface="Tahoma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4833556" y="4503737"/>
            <a:ext cx="2924175" cy="1334770"/>
            <a:chOff x="4833556" y="4503737"/>
            <a:chExt cx="2924175" cy="1334770"/>
          </a:xfrm>
        </p:grpSpPr>
        <p:sp>
          <p:nvSpPr>
            <p:cNvPr id="43" name="object 43"/>
            <p:cNvSpPr/>
            <p:nvPr/>
          </p:nvSpPr>
          <p:spPr>
            <a:xfrm>
              <a:off x="4838319" y="4508500"/>
              <a:ext cx="2914650" cy="165735"/>
            </a:xfrm>
            <a:custGeom>
              <a:avLst/>
              <a:gdLst/>
              <a:ahLst/>
              <a:cxnLst/>
              <a:rect l="l" t="t" r="r" b="b"/>
              <a:pathLst>
                <a:path w="2914650" h="165735">
                  <a:moveTo>
                    <a:pt x="2914650" y="0"/>
                  </a:moveTo>
                  <a:lnTo>
                    <a:pt x="0" y="0"/>
                  </a:lnTo>
                  <a:lnTo>
                    <a:pt x="165607" y="165607"/>
                  </a:lnTo>
                  <a:lnTo>
                    <a:pt x="2749169" y="165607"/>
                  </a:lnTo>
                  <a:lnTo>
                    <a:pt x="2914650" y="0"/>
                  </a:lnTo>
                  <a:close/>
                </a:path>
              </a:pathLst>
            </a:custGeom>
            <a:solidFill>
              <a:srgbClr val="D5FFD5">
                <a:alpha val="36862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4" name="object 44"/>
            <p:cNvSpPr/>
            <p:nvPr/>
          </p:nvSpPr>
          <p:spPr>
            <a:xfrm>
              <a:off x="4838319" y="5667540"/>
              <a:ext cx="2914650" cy="165735"/>
            </a:xfrm>
            <a:custGeom>
              <a:avLst/>
              <a:gdLst/>
              <a:ahLst/>
              <a:cxnLst/>
              <a:rect l="l" t="t" r="r" b="b"/>
              <a:pathLst>
                <a:path w="2914650" h="165735">
                  <a:moveTo>
                    <a:pt x="2749169" y="0"/>
                  </a:moveTo>
                  <a:lnTo>
                    <a:pt x="165607" y="0"/>
                  </a:lnTo>
                  <a:lnTo>
                    <a:pt x="0" y="165582"/>
                  </a:lnTo>
                  <a:lnTo>
                    <a:pt x="2914650" y="165582"/>
                  </a:lnTo>
                  <a:lnTo>
                    <a:pt x="2749169" y="0"/>
                  </a:lnTo>
                  <a:close/>
                </a:path>
              </a:pathLst>
            </a:custGeom>
            <a:solidFill>
              <a:srgbClr val="A3CDA3">
                <a:alpha val="36862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5" name="object 45"/>
            <p:cNvSpPr/>
            <p:nvPr/>
          </p:nvSpPr>
          <p:spPr>
            <a:xfrm>
              <a:off x="4838319" y="4508500"/>
              <a:ext cx="165735" cy="1325245"/>
            </a:xfrm>
            <a:custGeom>
              <a:avLst/>
              <a:gdLst/>
              <a:ahLst/>
              <a:cxnLst/>
              <a:rect l="l" t="t" r="r" b="b"/>
              <a:pathLst>
                <a:path w="165735" h="1325245">
                  <a:moveTo>
                    <a:pt x="0" y="0"/>
                  </a:moveTo>
                  <a:lnTo>
                    <a:pt x="0" y="1324622"/>
                  </a:lnTo>
                  <a:lnTo>
                    <a:pt x="165607" y="1159040"/>
                  </a:lnTo>
                  <a:lnTo>
                    <a:pt x="165607" y="1656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FFDF">
                <a:alpha val="36862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6" name="object 46"/>
            <p:cNvSpPr/>
            <p:nvPr/>
          </p:nvSpPr>
          <p:spPr>
            <a:xfrm>
              <a:off x="7587488" y="4508500"/>
              <a:ext cx="165735" cy="1325245"/>
            </a:xfrm>
            <a:custGeom>
              <a:avLst/>
              <a:gdLst/>
              <a:ahLst/>
              <a:cxnLst/>
              <a:rect l="l" t="t" r="r" b="b"/>
              <a:pathLst>
                <a:path w="165734" h="1325245">
                  <a:moveTo>
                    <a:pt x="165480" y="0"/>
                  </a:moveTo>
                  <a:lnTo>
                    <a:pt x="0" y="165607"/>
                  </a:lnTo>
                  <a:lnTo>
                    <a:pt x="0" y="1159040"/>
                  </a:lnTo>
                  <a:lnTo>
                    <a:pt x="165480" y="1324622"/>
                  </a:lnTo>
                  <a:lnTo>
                    <a:pt x="165480" y="0"/>
                  </a:lnTo>
                  <a:close/>
                </a:path>
              </a:pathLst>
            </a:custGeom>
            <a:solidFill>
              <a:srgbClr val="799979">
                <a:alpha val="36862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7" name="object 47"/>
            <p:cNvSpPr/>
            <p:nvPr/>
          </p:nvSpPr>
          <p:spPr>
            <a:xfrm>
              <a:off x="4838319" y="4508500"/>
              <a:ext cx="2914650" cy="1325245"/>
            </a:xfrm>
            <a:custGeom>
              <a:avLst/>
              <a:gdLst/>
              <a:ahLst/>
              <a:cxnLst/>
              <a:rect l="l" t="t" r="r" b="b"/>
              <a:pathLst>
                <a:path w="2914650" h="1325245">
                  <a:moveTo>
                    <a:pt x="0" y="0"/>
                  </a:moveTo>
                  <a:lnTo>
                    <a:pt x="2914650" y="0"/>
                  </a:lnTo>
                  <a:lnTo>
                    <a:pt x="2914650" y="1324622"/>
                  </a:lnTo>
                  <a:lnTo>
                    <a:pt x="0" y="1324622"/>
                  </a:lnTo>
                  <a:lnTo>
                    <a:pt x="0" y="0"/>
                  </a:lnTo>
                  <a:close/>
                </a:path>
                <a:path w="2914650" h="1325245">
                  <a:moveTo>
                    <a:pt x="0" y="0"/>
                  </a:moveTo>
                  <a:lnTo>
                    <a:pt x="165607" y="165607"/>
                  </a:lnTo>
                </a:path>
                <a:path w="2914650" h="1325245">
                  <a:moveTo>
                    <a:pt x="0" y="1324622"/>
                  </a:moveTo>
                  <a:lnTo>
                    <a:pt x="165607" y="1159040"/>
                  </a:lnTo>
                </a:path>
                <a:path w="2914650" h="1325245">
                  <a:moveTo>
                    <a:pt x="2914650" y="0"/>
                  </a:moveTo>
                  <a:lnTo>
                    <a:pt x="2749169" y="165607"/>
                  </a:lnTo>
                </a:path>
                <a:path w="2914650" h="1325245">
                  <a:moveTo>
                    <a:pt x="2914650" y="1324622"/>
                  </a:moveTo>
                  <a:lnTo>
                    <a:pt x="2749169" y="115904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5003927" y="4674108"/>
            <a:ext cx="2583815" cy="993775"/>
          </a:xfrm>
          <a:prstGeom prst="rect">
            <a:avLst/>
          </a:prstGeom>
          <a:solidFill>
            <a:srgbClr val="CCFFCC">
              <a:alpha val="36862"/>
            </a:srgbClr>
          </a:solidFill>
          <a:ln w="9525">
            <a:solidFill>
              <a:srgbClr val="000000"/>
            </a:solidFill>
          </a:ln>
        </p:spPr>
        <p:txBody>
          <a:bodyPr vert="horz" wrap="square" lIns="0" tIns="55244" rIns="0" bIns="0" rtlCol="0">
            <a:spAutoFit/>
          </a:bodyPr>
          <a:lstStyle/>
          <a:p>
            <a:pPr marL="669925">
              <a:lnSpc>
                <a:spcPct val="100000"/>
              </a:lnSpc>
              <a:spcBef>
                <a:spcPts val="434"/>
              </a:spcBef>
            </a:pPr>
            <a:r>
              <a:rPr sz="1600" b="1" spc="-10" dirty="0">
                <a:solidFill>
                  <a:srgbClr val="18184D"/>
                </a:solidFill>
                <a:latin typeface="Tahoma"/>
                <a:cs typeface="Tahoma"/>
              </a:rPr>
              <a:t>ПРОТОКОЛ</a:t>
            </a:r>
            <a:endParaRPr sz="1600" dirty="0">
              <a:latin typeface="Tahoma"/>
              <a:cs typeface="Tahoma"/>
            </a:endParaRPr>
          </a:p>
          <a:p>
            <a:pPr marL="735330">
              <a:lnSpc>
                <a:spcPct val="100000"/>
              </a:lnSpc>
            </a:pPr>
            <a:r>
              <a:rPr sz="1600" b="1" spc="-10" dirty="0">
                <a:solidFill>
                  <a:srgbClr val="18184D"/>
                </a:solidFill>
                <a:latin typeface="Tahoma"/>
                <a:cs typeface="Tahoma"/>
              </a:rPr>
              <a:t>провізора</a:t>
            </a:r>
            <a:endParaRPr sz="1600" dirty="0">
              <a:latin typeface="Tahoma"/>
              <a:cs typeface="Tahoma"/>
            </a:endParaRPr>
          </a:p>
          <a:p>
            <a:pPr marL="1905" algn="ctr">
              <a:lnSpc>
                <a:spcPct val="100000"/>
              </a:lnSpc>
            </a:pPr>
            <a:r>
              <a:rPr sz="1600" b="1" spc="-10" dirty="0">
                <a:solidFill>
                  <a:srgbClr val="18184D"/>
                </a:solidFill>
                <a:latin typeface="Tahoma"/>
                <a:cs typeface="Tahoma"/>
              </a:rPr>
              <a:t>(фармацевта)</a:t>
            </a:r>
            <a:endParaRPr sz="1600" dirty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000" b="1" spc="-10" dirty="0">
                <a:solidFill>
                  <a:srgbClr val="18184D"/>
                </a:solidFill>
                <a:latin typeface="Tahoma"/>
                <a:cs typeface="Tahoma"/>
              </a:rPr>
              <a:t>(відповідальне</a:t>
            </a:r>
            <a:r>
              <a:rPr sz="1000" b="1" spc="55" dirty="0">
                <a:solidFill>
                  <a:srgbClr val="18184D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18184D"/>
                </a:solidFill>
                <a:latin typeface="Tahoma"/>
                <a:cs typeface="Tahoma"/>
              </a:rPr>
              <a:t>самолікування)</a:t>
            </a:r>
            <a:endParaRPr sz="1000" dirty="0">
              <a:latin typeface="Tahoma"/>
              <a:cs typeface="Tahoma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2008568" y="1785302"/>
            <a:ext cx="5661660" cy="2729865"/>
            <a:chOff x="2008568" y="1785302"/>
            <a:chExt cx="5661660" cy="2729865"/>
          </a:xfrm>
        </p:grpSpPr>
        <p:sp>
          <p:nvSpPr>
            <p:cNvPr id="50" name="object 50"/>
            <p:cNvSpPr/>
            <p:nvPr/>
          </p:nvSpPr>
          <p:spPr>
            <a:xfrm>
              <a:off x="2013330" y="3881500"/>
              <a:ext cx="1236345" cy="628650"/>
            </a:xfrm>
            <a:custGeom>
              <a:avLst/>
              <a:gdLst/>
              <a:ahLst/>
              <a:cxnLst/>
              <a:rect l="l" t="t" r="r" b="b"/>
              <a:pathLst>
                <a:path w="1236345" h="628650">
                  <a:moveTo>
                    <a:pt x="412114" y="0"/>
                  </a:moveTo>
                  <a:lnTo>
                    <a:pt x="0" y="0"/>
                  </a:lnTo>
                  <a:lnTo>
                    <a:pt x="0" y="538734"/>
                  </a:lnTo>
                  <a:lnTo>
                    <a:pt x="824230" y="538734"/>
                  </a:lnTo>
                  <a:lnTo>
                    <a:pt x="824230" y="628523"/>
                  </a:lnTo>
                  <a:lnTo>
                    <a:pt x="1236345" y="448944"/>
                  </a:lnTo>
                  <a:lnTo>
                    <a:pt x="824230" y="269367"/>
                  </a:lnTo>
                  <a:lnTo>
                    <a:pt x="824230" y="359156"/>
                  </a:lnTo>
                  <a:lnTo>
                    <a:pt x="412114" y="359156"/>
                  </a:lnTo>
                  <a:lnTo>
                    <a:pt x="412114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1" name="object 51"/>
            <p:cNvSpPr/>
            <p:nvPr/>
          </p:nvSpPr>
          <p:spPr>
            <a:xfrm>
              <a:off x="2013330" y="3881500"/>
              <a:ext cx="1236345" cy="628650"/>
            </a:xfrm>
            <a:custGeom>
              <a:avLst/>
              <a:gdLst/>
              <a:ahLst/>
              <a:cxnLst/>
              <a:rect l="l" t="t" r="r" b="b"/>
              <a:pathLst>
                <a:path w="1236345" h="628650">
                  <a:moveTo>
                    <a:pt x="1236345" y="448944"/>
                  </a:moveTo>
                  <a:lnTo>
                    <a:pt x="824230" y="269367"/>
                  </a:lnTo>
                  <a:lnTo>
                    <a:pt x="824230" y="359156"/>
                  </a:lnTo>
                  <a:lnTo>
                    <a:pt x="412114" y="359156"/>
                  </a:lnTo>
                  <a:lnTo>
                    <a:pt x="412114" y="0"/>
                  </a:lnTo>
                  <a:lnTo>
                    <a:pt x="0" y="0"/>
                  </a:lnTo>
                  <a:lnTo>
                    <a:pt x="0" y="538734"/>
                  </a:lnTo>
                  <a:lnTo>
                    <a:pt x="824230" y="538734"/>
                  </a:lnTo>
                  <a:lnTo>
                    <a:pt x="824230" y="628523"/>
                  </a:lnTo>
                  <a:lnTo>
                    <a:pt x="1236345" y="448944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2" name="object 52"/>
            <p:cNvSpPr/>
            <p:nvPr/>
          </p:nvSpPr>
          <p:spPr>
            <a:xfrm>
              <a:off x="7223505" y="1790064"/>
              <a:ext cx="441959" cy="2718435"/>
            </a:xfrm>
            <a:custGeom>
              <a:avLst/>
              <a:gdLst/>
              <a:ahLst/>
              <a:cxnLst/>
              <a:rect l="l" t="t" r="r" b="b"/>
              <a:pathLst>
                <a:path w="441959" h="2718435">
                  <a:moveTo>
                    <a:pt x="331470" y="0"/>
                  </a:moveTo>
                  <a:lnTo>
                    <a:pt x="110490" y="0"/>
                  </a:lnTo>
                  <a:lnTo>
                    <a:pt x="110490" y="1857375"/>
                  </a:lnTo>
                  <a:lnTo>
                    <a:pt x="0" y="1857375"/>
                  </a:lnTo>
                  <a:lnTo>
                    <a:pt x="220979" y="2718435"/>
                  </a:lnTo>
                  <a:lnTo>
                    <a:pt x="441960" y="1857375"/>
                  </a:lnTo>
                  <a:lnTo>
                    <a:pt x="331470" y="1857375"/>
                  </a:lnTo>
                  <a:lnTo>
                    <a:pt x="33147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3" name="object 53"/>
            <p:cNvSpPr/>
            <p:nvPr/>
          </p:nvSpPr>
          <p:spPr>
            <a:xfrm>
              <a:off x="7223505" y="1790064"/>
              <a:ext cx="441959" cy="2718435"/>
            </a:xfrm>
            <a:custGeom>
              <a:avLst/>
              <a:gdLst/>
              <a:ahLst/>
              <a:cxnLst/>
              <a:rect l="l" t="t" r="r" b="b"/>
              <a:pathLst>
                <a:path w="441959" h="2718435">
                  <a:moveTo>
                    <a:pt x="0" y="1857375"/>
                  </a:moveTo>
                  <a:lnTo>
                    <a:pt x="110490" y="1857375"/>
                  </a:lnTo>
                  <a:lnTo>
                    <a:pt x="110490" y="0"/>
                  </a:lnTo>
                  <a:lnTo>
                    <a:pt x="331470" y="0"/>
                  </a:lnTo>
                  <a:lnTo>
                    <a:pt x="331470" y="1857375"/>
                  </a:lnTo>
                  <a:lnTo>
                    <a:pt x="441960" y="1857375"/>
                  </a:lnTo>
                  <a:lnTo>
                    <a:pt x="220979" y="2718435"/>
                  </a:lnTo>
                  <a:lnTo>
                    <a:pt x="0" y="185737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7038213" y="3073146"/>
            <a:ext cx="634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Arial"/>
                <a:cs typeface="Arial"/>
              </a:rPr>
              <a:t>Чим?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1124572" y="4503737"/>
            <a:ext cx="9370695" cy="1265555"/>
            <a:chOff x="1124572" y="4503737"/>
            <a:chExt cx="9370695" cy="1265555"/>
          </a:xfrm>
        </p:grpSpPr>
        <p:sp>
          <p:nvSpPr>
            <p:cNvPr id="56" name="object 56"/>
            <p:cNvSpPr/>
            <p:nvPr/>
          </p:nvSpPr>
          <p:spPr>
            <a:xfrm>
              <a:off x="10225658" y="4648327"/>
              <a:ext cx="264795" cy="1115695"/>
            </a:xfrm>
            <a:custGeom>
              <a:avLst/>
              <a:gdLst/>
              <a:ahLst/>
              <a:cxnLst/>
              <a:rect l="l" t="t" r="r" b="b"/>
              <a:pathLst>
                <a:path w="264795" h="1115695">
                  <a:moveTo>
                    <a:pt x="198627" y="0"/>
                  </a:moveTo>
                  <a:lnTo>
                    <a:pt x="66294" y="0"/>
                  </a:lnTo>
                  <a:lnTo>
                    <a:pt x="66294" y="762254"/>
                  </a:lnTo>
                  <a:lnTo>
                    <a:pt x="0" y="762254"/>
                  </a:lnTo>
                  <a:lnTo>
                    <a:pt x="132461" y="1115644"/>
                  </a:lnTo>
                  <a:lnTo>
                    <a:pt x="264795" y="762254"/>
                  </a:lnTo>
                  <a:lnTo>
                    <a:pt x="198627" y="762254"/>
                  </a:lnTo>
                  <a:lnTo>
                    <a:pt x="198627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7" name="object 57"/>
            <p:cNvSpPr/>
            <p:nvPr/>
          </p:nvSpPr>
          <p:spPr>
            <a:xfrm>
              <a:off x="10225658" y="4648327"/>
              <a:ext cx="264795" cy="1115695"/>
            </a:xfrm>
            <a:custGeom>
              <a:avLst/>
              <a:gdLst/>
              <a:ahLst/>
              <a:cxnLst/>
              <a:rect l="l" t="t" r="r" b="b"/>
              <a:pathLst>
                <a:path w="264795" h="1115695">
                  <a:moveTo>
                    <a:pt x="0" y="762254"/>
                  </a:moveTo>
                  <a:lnTo>
                    <a:pt x="66294" y="762254"/>
                  </a:lnTo>
                  <a:lnTo>
                    <a:pt x="66294" y="0"/>
                  </a:lnTo>
                  <a:lnTo>
                    <a:pt x="198627" y="0"/>
                  </a:lnTo>
                  <a:lnTo>
                    <a:pt x="198627" y="762254"/>
                  </a:lnTo>
                  <a:lnTo>
                    <a:pt x="264795" y="762254"/>
                  </a:lnTo>
                  <a:lnTo>
                    <a:pt x="132461" y="1115644"/>
                  </a:lnTo>
                  <a:lnTo>
                    <a:pt x="0" y="76225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8" name="object 58"/>
            <p:cNvSpPr/>
            <p:nvPr/>
          </p:nvSpPr>
          <p:spPr>
            <a:xfrm>
              <a:off x="1286129" y="4665230"/>
              <a:ext cx="2601595" cy="941069"/>
            </a:xfrm>
            <a:custGeom>
              <a:avLst/>
              <a:gdLst/>
              <a:ahLst/>
              <a:cxnLst/>
              <a:rect l="l" t="t" r="r" b="b"/>
              <a:pathLst>
                <a:path w="2601595" h="941070">
                  <a:moveTo>
                    <a:pt x="2601214" y="0"/>
                  </a:moveTo>
                  <a:lnTo>
                    <a:pt x="0" y="0"/>
                  </a:lnTo>
                  <a:lnTo>
                    <a:pt x="0" y="940460"/>
                  </a:lnTo>
                  <a:lnTo>
                    <a:pt x="2601214" y="940460"/>
                  </a:lnTo>
                  <a:lnTo>
                    <a:pt x="2601214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9" name="object 59"/>
            <p:cNvSpPr/>
            <p:nvPr/>
          </p:nvSpPr>
          <p:spPr>
            <a:xfrm>
              <a:off x="1129334" y="4508500"/>
              <a:ext cx="2914650" cy="156845"/>
            </a:xfrm>
            <a:custGeom>
              <a:avLst/>
              <a:gdLst/>
              <a:ahLst/>
              <a:cxnLst/>
              <a:rect l="l" t="t" r="r" b="b"/>
              <a:pathLst>
                <a:path w="2914650" h="156845">
                  <a:moveTo>
                    <a:pt x="2914599" y="0"/>
                  </a:moveTo>
                  <a:lnTo>
                    <a:pt x="0" y="0"/>
                  </a:lnTo>
                  <a:lnTo>
                    <a:pt x="156794" y="156718"/>
                  </a:lnTo>
                  <a:lnTo>
                    <a:pt x="2757881" y="156718"/>
                  </a:lnTo>
                  <a:lnTo>
                    <a:pt x="2914599" y="0"/>
                  </a:lnTo>
                  <a:close/>
                </a:path>
              </a:pathLst>
            </a:custGeom>
            <a:solidFill>
              <a:srgbClr val="C7E6E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0" name="object 60"/>
            <p:cNvSpPr/>
            <p:nvPr/>
          </p:nvSpPr>
          <p:spPr>
            <a:xfrm>
              <a:off x="1129334" y="5605691"/>
              <a:ext cx="2914650" cy="156845"/>
            </a:xfrm>
            <a:custGeom>
              <a:avLst/>
              <a:gdLst/>
              <a:ahLst/>
              <a:cxnLst/>
              <a:rect l="l" t="t" r="r" b="b"/>
              <a:pathLst>
                <a:path w="2914650" h="156845">
                  <a:moveTo>
                    <a:pt x="2757881" y="0"/>
                  </a:moveTo>
                  <a:lnTo>
                    <a:pt x="156794" y="0"/>
                  </a:lnTo>
                  <a:lnTo>
                    <a:pt x="0" y="156743"/>
                  </a:lnTo>
                  <a:lnTo>
                    <a:pt x="2914599" y="156743"/>
                  </a:lnTo>
                  <a:lnTo>
                    <a:pt x="2757881" y="0"/>
                  </a:lnTo>
                  <a:close/>
                </a:path>
              </a:pathLst>
            </a:custGeom>
            <a:solidFill>
              <a:srgbClr val="95B4B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1" name="object 61"/>
            <p:cNvSpPr/>
            <p:nvPr/>
          </p:nvSpPr>
          <p:spPr>
            <a:xfrm>
              <a:off x="1129334" y="4508500"/>
              <a:ext cx="156845" cy="1254125"/>
            </a:xfrm>
            <a:custGeom>
              <a:avLst/>
              <a:gdLst/>
              <a:ahLst/>
              <a:cxnLst/>
              <a:rect l="l" t="t" r="r" b="b"/>
              <a:pathLst>
                <a:path w="156844" h="1254125">
                  <a:moveTo>
                    <a:pt x="0" y="0"/>
                  </a:moveTo>
                  <a:lnTo>
                    <a:pt x="0" y="1253934"/>
                  </a:lnTo>
                  <a:lnTo>
                    <a:pt x="156794" y="1097191"/>
                  </a:lnTo>
                  <a:lnTo>
                    <a:pt x="156794" y="1567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EBE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2" name="object 62"/>
            <p:cNvSpPr/>
            <p:nvPr/>
          </p:nvSpPr>
          <p:spPr>
            <a:xfrm>
              <a:off x="3887216" y="4508500"/>
              <a:ext cx="156845" cy="1254125"/>
            </a:xfrm>
            <a:custGeom>
              <a:avLst/>
              <a:gdLst/>
              <a:ahLst/>
              <a:cxnLst/>
              <a:rect l="l" t="t" r="r" b="b"/>
              <a:pathLst>
                <a:path w="156845" h="1254125">
                  <a:moveTo>
                    <a:pt x="156718" y="0"/>
                  </a:moveTo>
                  <a:lnTo>
                    <a:pt x="0" y="156718"/>
                  </a:lnTo>
                  <a:lnTo>
                    <a:pt x="0" y="1097191"/>
                  </a:lnTo>
                  <a:lnTo>
                    <a:pt x="156718" y="1253934"/>
                  </a:lnTo>
                  <a:lnTo>
                    <a:pt x="156718" y="0"/>
                  </a:lnTo>
                  <a:close/>
                </a:path>
              </a:pathLst>
            </a:custGeom>
            <a:solidFill>
              <a:srgbClr val="6F858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3" name="object 63"/>
            <p:cNvSpPr/>
            <p:nvPr/>
          </p:nvSpPr>
          <p:spPr>
            <a:xfrm>
              <a:off x="1129334" y="4508500"/>
              <a:ext cx="2914650" cy="1254125"/>
            </a:xfrm>
            <a:custGeom>
              <a:avLst/>
              <a:gdLst/>
              <a:ahLst/>
              <a:cxnLst/>
              <a:rect l="l" t="t" r="r" b="b"/>
              <a:pathLst>
                <a:path w="2914650" h="1254125">
                  <a:moveTo>
                    <a:pt x="0" y="0"/>
                  </a:moveTo>
                  <a:lnTo>
                    <a:pt x="2914599" y="0"/>
                  </a:lnTo>
                  <a:lnTo>
                    <a:pt x="2914599" y="1253934"/>
                  </a:lnTo>
                  <a:lnTo>
                    <a:pt x="0" y="1253934"/>
                  </a:lnTo>
                  <a:lnTo>
                    <a:pt x="0" y="0"/>
                  </a:lnTo>
                  <a:close/>
                </a:path>
                <a:path w="2914650" h="1254125">
                  <a:moveTo>
                    <a:pt x="156794" y="156718"/>
                  </a:moveTo>
                  <a:lnTo>
                    <a:pt x="2757881" y="156718"/>
                  </a:lnTo>
                  <a:lnTo>
                    <a:pt x="2757881" y="1097191"/>
                  </a:lnTo>
                  <a:lnTo>
                    <a:pt x="156794" y="1097191"/>
                  </a:lnTo>
                  <a:lnTo>
                    <a:pt x="156794" y="156718"/>
                  </a:lnTo>
                  <a:close/>
                </a:path>
                <a:path w="2914650" h="1254125">
                  <a:moveTo>
                    <a:pt x="0" y="0"/>
                  </a:moveTo>
                  <a:lnTo>
                    <a:pt x="156794" y="156718"/>
                  </a:lnTo>
                </a:path>
                <a:path w="2914650" h="1254125">
                  <a:moveTo>
                    <a:pt x="0" y="1253934"/>
                  </a:moveTo>
                  <a:lnTo>
                    <a:pt x="156794" y="1097191"/>
                  </a:lnTo>
                </a:path>
                <a:path w="2914650" h="1254125">
                  <a:moveTo>
                    <a:pt x="2914599" y="0"/>
                  </a:moveTo>
                  <a:lnTo>
                    <a:pt x="2757881" y="156718"/>
                  </a:lnTo>
                </a:path>
                <a:path w="2914650" h="1254125">
                  <a:moveTo>
                    <a:pt x="2914599" y="1253934"/>
                  </a:moveTo>
                  <a:lnTo>
                    <a:pt x="2757881" y="1097191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2004822" y="4118229"/>
            <a:ext cx="634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Arial"/>
                <a:cs typeface="Arial"/>
              </a:rPr>
              <a:t>Чим?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560322" y="4604130"/>
            <a:ext cx="1984375" cy="1062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ahoma"/>
                <a:cs typeface="Tahoma"/>
              </a:rPr>
              <a:t>Протокол</a:t>
            </a:r>
            <a:endParaRPr sz="1800" dirty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800" b="1" dirty="0">
                <a:latin typeface="Tahoma"/>
                <a:cs typeface="Tahoma"/>
              </a:rPr>
              <a:t>медичної</a:t>
            </a:r>
            <a:r>
              <a:rPr sz="1800" b="1" spc="-95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сестри</a:t>
            </a:r>
            <a:endParaRPr sz="1800" dirty="0">
              <a:latin typeface="Tahoma"/>
              <a:cs typeface="Tahoma"/>
            </a:endParaRPr>
          </a:p>
          <a:p>
            <a:pPr marL="3175" algn="ctr">
              <a:lnSpc>
                <a:spcPct val="100000"/>
              </a:lnSpc>
              <a:spcBef>
                <a:spcPts val="10"/>
              </a:spcBef>
            </a:pPr>
            <a:r>
              <a:rPr sz="1600" b="1" spc="-10" dirty="0">
                <a:latin typeface="Tahoma"/>
                <a:cs typeface="Tahoma"/>
              </a:rPr>
              <a:t>(фельшера,</a:t>
            </a:r>
            <a:endParaRPr sz="1600" dirty="0">
              <a:latin typeface="Tahoma"/>
              <a:cs typeface="Tahoma"/>
            </a:endParaRPr>
          </a:p>
          <a:p>
            <a:pPr marL="67945" algn="ctr">
              <a:lnSpc>
                <a:spcPct val="100000"/>
              </a:lnSpc>
            </a:pPr>
            <a:r>
              <a:rPr sz="1600" b="1" spc="-10" dirty="0">
                <a:latin typeface="Tahoma"/>
                <a:cs typeface="Tahoma"/>
              </a:rPr>
              <a:t>акушерки)</a:t>
            </a:r>
            <a:endParaRPr sz="1600" dirty="0">
              <a:latin typeface="Tahoma"/>
              <a:cs typeface="Tahoma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507377" y="3876738"/>
            <a:ext cx="10562590" cy="2797175"/>
            <a:chOff x="507377" y="3876738"/>
            <a:chExt cx="10562590" cy="2797175"/>
          </a:xfrm>
        </p:grpSpPr>
        <p:sp>
          <p:nvSpPr>
            <p:cNvPr id="67" name="object 67"/>
            <p:cNvSpPr/>
            <p:nvPr/>
          </p:nvSpPr>
          <p:spPr>
            <a:xfrm>
              <a:off x="5899531" y="4299458"/>
              <a:ext cx="531495" cy="278130"/>
            </a:xfrm>
            <a:custGeom>
              <a:avLst/>
              <a:gdLst/>
              <a:ahLst/>
              <a:cxnLst/>
              <a:rect l="l" t="t" r="r" b="b"/>
              <a:pathLst>
                <a:path w="531495" h="278129">
                  <a:moveTo>
                    <a:pt x="398653" y="0"/>
                  </a:moveTo>
                  <a:lnTo>
                    <a:pt x="132842" y="0"/>
                  </a:lnTo>
                  <a:lnTo>
                    <a:pt x="132842" y="208661"/>
                  </a:lnTo>
                  <a:lnTo>
                    <a:pt x="0" y="208661"/>
                  </a:lnTo>
                  <a:lnTo>
                    <a:pt x="265684" y="278130"/>
                  </a:lnTo>
                  <a:lnTo>
                    <a:pt x="531495" y="208661"/>
                  </a:lnTo>
                  <a:lnTo>
                    <a:pt x="398653" y="208661"/>
                  </a:lnTo>
                  <a:lnTo>
                    <a:pt x="398653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8" name="object 68"/>
            <p:cNvSpPr/>
            <p:nvPr/>
          </p:nvSpPr>
          <p:spPr>
            <a:xfrm>
              <a:off x="5899531" y="4299458"/>
              <a:ext cx="531495" cy="278130"/>
            </a:xfrm>
            <a:custGeom>
              <a:avLst/>
              <a:gdLst/>
              <a:ahLst/>
              <a:cxnLst/>
              <a:rect l="l" t="t" r="r" b="b"/>
              <a:pathLst>
                <a:path w="531495" h="278129">
                  <a:moveTo>
                    <a:pt x="0" y="208661"/>
                  </a:moveTo>
                  <a:lnTo>
                    <a:pt x="132842" y="208661"/>
                  </a:lnTo>
                  <a:lnTo>
                    <a:pt x="132842" y="0"/>
                  </a:lnTo>
                  <a:lnTo>
                    <a:pt x="398653" y="0"/>
                  </a:lnTo>
                  <a:lnTo>
                    <a:pt x="398653" y="208661"/>
                  </a:lnTo>
                  <a:lnTo>
                    <a:pt x="531495" y="208661"/>
                  </a:lnTo>
                  <a:lnTo>
                    <a:pt x="265684" y="278130"/>
                  </a:lnTo>
                  <a:lnTo>
                    <a:pt x="0" y="20866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9" name="object 69"/>
            <p:cNvSpPr/>
            <p:nvPr/>
          </p:nvSpPr>
          <p:spPr>
            <a:xfrm>
              <a:off x="4308729" y="4299458"/>
              <a:ext cx="352425" cy="1673860"/>
            </a:xfrm>
            <a:custGeom>
              <a:avLst/>
              <a:gdLst/>
              <a:ahLst/>
              <a:cxnLst/>
              <a:rect l="l" t="t" r="r" b="b"/>
              <a:pathLst>
                <a:path w="352425" h="1673860">
                  <a:moveTo>
                    <a:pt x="264413" y="0"/>
                  </a:moveTo>
                  <a:lnTo>
                    <a:pt x="88137" y="0"/>
                  </a:lnTo>
                  <a:lnTo>
                    <a:pt x="88137" y="1143381"/>
                  </a:lnTo>
                  <a:lnTo>
                    <a:pt x="0" y="1143381"/>
                  </a:lnTo>
                  <a:lnTo>
                    <a:pt x="176275" y="1673504"/>
                  </a:lnTo>
                  <a:lnTo>
                    <a:pt x="352425" y="1143381"/>
                  </a:lnTo>
                  <a:lnTo>
                    <a:pt x="264413" y="1143381"/>
                  </a:lnTo>
                  <a:lnTo>
                    <a:pt x="264413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0" name="object 70"/>
            <p:cNvSpPr/>
            <p:nvPr/>
          </p:nvSpPr>
          <p:spPr>
            <a:xfrm>
              <a:off x="4308729" y="4299458"/>
              <a:ext cx="352425" cy="1673860"/>
            </a:xfrm>
            <a:custGeom>
              <a:avLst/>
              <a:gdLst/>
              <a:ahLst/>
              <a:cxnLst/>
              <a:rect l="l" t="t" r="r" b="b"/>
              <a:pathLst>
                <a:path w="352425" h="1673860">
                  <a:moveTo>
                    <a:pt x="0" y="1143381"/>
                  </a:moveTo>
                  <a:lnTo>
                    <a:pt x="88137" y="1143381"/>
                  </a:lnTo>
                  <a:lnTo>
                    <a:pt x="88137" y="0"/>
                  </a:lnTo>
                  <a:lnTo>
                    <a:pt x="264413" y="0"/>
                  </a:lnTo>
                  <a:lnTo>
                    <a:pt x="264413" y="1143381"/>
                  </a:lnTo>
                  <a:lnTo>
                    <a:pt x="352425" y="1143381"/>
                  </a:lnTo>
                  <a:lnTo>
                    <a:pt x="176275" y="1673504"/>
                  </a:lnTo>
                  <a:lnTo>
                    <a:pt x="0" y="114338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1" name="object 71"/>
            <p:cNvSpPr/>
            <p:nvPr/>
          </p:nvSpPr>
          <p:spPr>
            <a:xfrm>
              <a:off x="512140" y="3881501"/>
              <a:ext cx="352425" cy="2022475"/>
            </a:xfrm>
            <a:custGeom>
              <a:avLst/>
              <a:gdLst/>
              <a:ahLst/>
              <a:cxnLst/>
              <a:rect l="l" t="t" r="r" b="b"/>
              <a:pathLst>
                <a:path w="352425" h="2022475">
                  <a:moveTo>
                    <a:pt x="264299" y="0"/>
                  </a:moveTo>
                  <a:lnTo>
                    <a:pt x="88099" y="0"/>
                  </a:lnTo>
                  <a:lnTo>
                    <a:pt x="88099" y="1381760"/>
                  </a:lnTo>
                  <a:lnTo>
                    <a:pt x="0" y="1381760"/>
                  </a:lnTo>
                  <a:lnTo>
                    <a:pt x="176199" y="2022309"/>
                  </a:lnTo>
                  <a:lnTo>
                    <a:pt x="352412" y="1381760"/>
                  </a:lnTo>
                  <a:lnTo>
                    <a:pt x="264299" y="1381760"/>
                  </a:lnTo>
                  <a:lnTo>
                    <a:pt x="26429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2" name="object 72"/>
            <p:cNvSpPr/>
            <p:nvPr/>
          </p:nvSpPr>
          <p:spPr>
            <a:xfrm>
              <a:off x="512140" y="3881501"/>
              <a:ext cx="352425" cy="2022475"/>
            </a:xfrm>
            <a:custGeom>
              <a:avLst/>
              <a:gdLst/>
              <a:ahLst/>
              <a:cxnLst/>
              <a:rect l="l" t="t" r="r" b="b"/>
              <a:pathLst>
                <a:path w="352425" h="2022475">
                  <a:moveTo>
                    <a:pt x="0" y="1381760"/>
                  </a:moveTo>
                  <a:lnTo>
                    <a:pt x="88099" y="1381760"/>
                  </a:lnTo>
                  <a:lnTo>
                    <a:pt x="88099" y="0"/>
                  </a:lnTo>
                  <a:lnTo>
                    <a:pt x="264299" y="0"/>
                  </a:lnTo>
                  <a:lnTo>
                    <a:pt x="264299" y="1381760"/>
                  </a:lnTo>
                  <a:lnTo>
                    <a:pt x="352412" y="1381760"/>
                  </a:lnTo>
                  <a:lnTo>
                    <a:pt x="176199" y="2022309"/>
                  </a:lnTo>
                  <a:lnTo>
                    <a:pt x="0" y="138176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3" name="object 73"/>
            <p:cNvSpPr/>
            <p:nvPr/>
          </p:nvSpPr>
          <p:spPr>
            <a:xfrm>
              <a:off x="8195055" y="5833122"/>
              <a:ext cx="2870200" cy="836294"/>
            </a:xfrm>
            <a:custGeom>
              <a:avLst/>
              <a:gdLst/>
              <a:ahLst/>
              <a:cxnLst/>
              <a:rect l="l" t="t" r="r" b="b"/>
              <a:pathLst>
                <a:path w="2870200" h="836295">
                  <a:moveTo>
                    <a:pt x="2730500" y="0"/>
                  </a:moveTo>
                  <a:lnTo>
                    <a:pt x="139319" y="0"/>
                  </a:lnTo>
                  <a:lnTo>
                    <a:pt x="95276" y="7103"/>
                  </a:lnTo>
                  <a:lnTo>
                    <a:pt x="57031" y="26883"/>
                  </a:lnTo>
                  <a:lnTo>
                    <a:pt x="26875" y="57044"/>
                  </a:lnTo>
                  <a:lnTo>
                    <a:pt x="7100" y="95292"/>
                  </a:lnTo>
                  <a:lnTo>
                    <a:pt x="0" y="139331"/>
                  </a:lnTo>
                  <a:lnTo>
                    <a:pt x="0" y="696633"/>
                  </a:lnTo>
                  <a:lnTo>
                    <a:pt x="7100" y="740672"/>
                  </a:lnTo>
                  <a:lnTo>
                    <a:pt x="26875" y="778919"/>
                  </a:lnTo>
                  <a:lnTo>
                    <a:pt x="57031" y="809081"/>
                  </a:lnTo>
                  <a:lnTo>
                    <a:pt x="95276" y="828861"/>
                  </a:lnTo>
                  <a:lnTo>
                    <a:pt x="139319" y="835964"/>
                  </a:lnTo>
                  <a:lnTo>
                    <a:pt x="2730500" y="835964"/>
                  </a:lnTo>
                  <a:lnTo>
                    <a:pt x="2774542" y="828861"/>
                  </a:lnTo>
                  <a:lnTo>
                    <a:pt x="2812787" y="809081"/>
                  </a:lnTo>
                  <a:lnTo>
                    <a:pt x="2842943" y="778919"/>
                  </a:lnTo>
                  <a:lnTo>
                    <a:pt x="2862718" y="740672"/>
                  </a:lnTo>
                  <a:lnTo>
                    <a:pt x="2869819" y="696633"/>
                  </a:lnTo>
                  <a:lnTo>
                    <a:pt x="2869819" y="139331"/>
                  </a:lnTo>
                  <a:lnTo>
                    <a:pt x="2862718" y="95292"/>
                  </a:lnTo>
                  <a:lnTo>
                    <a:pt x="2842943" y="57044"/>
                  </a:lnTo>
                  <a:lnTo>
                    <a:pt x="2812787" y="26883"/>
                  </a:lnTo>
                  <a:lnTo>
                    <a:pt x="2774542" y="7103"/>
                  </a:lnTo>
                  <a:lnTo>
                    <a:pt x="273050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4" name="object 74"/>
            <p:cNvSpPr/>
            <p:nvPr/>
          </p:nvSpPr>
          <p:spPr>
            <a:xfrm>
              <a:off x="8195055" y="5833122"/>
              <a:ext cx="2870200" cy="836294"/>
            </a:xfrm>
            <a:custGeom>
              <a:avLst/>
              <a:gdLst/>
              <a:ahLst/>
              <a:cxnLst/>
              <a:rect l="l" t="t" r="r" b="b"/>
              <a:pathLst>
                <a:path w="2870200" h="836295">
                  <a:moveTo>
                    <a:pt x="0" y="139331"/>
                  </a:moveTo>
                  <a:lnTo>
                    <a:pt x="7100" y="95292"/>
                  </a:lnTo>
                  <a:lnTo>
                    <a:pt x="26875" y="57044"/>
                  </a:lnTo>
                  <a:lnTo>
                    <a:pt x="57031" y="26883"/>
                  </a:lnTo>
                  <a:lnTo>
                    <a:pt x="95276" y="7103"/>
                  </a:lnTo>
                  <a:lnTo>
                    <a:pt x="139319" y="0"/>
                  </a:lnTo>
                  <a:lnTo>
                    <a:pt x="2730500" y="0"/>
                  </a:lnTo>
                  <a:lnTo>
                    <a:pt x="2774542" y="7103"/>
                  </a:lnTo>
                  <a:lnTo>
                    <a:pt x="2812787" y="26883"/>
                  </a:lnTo>
                  <a:lnTo>
                    <a:pt x="2842943" y="57044"/>
                  </a:lnTo>
                  <a:lnTo>
                    <a:pt x="2862718" y="95292"/>
                  </a:lnTo>
                  <a:lnTo>
                    <a:pt x="2869819" y="139331"/>
                  </a:lnTo>
                  <a:lnTo>
                    <a:pt x="2869819" y="696633"/>
                  </a:lnTo>
                  <a:lnTo>
                    <a:pt x="2862718" y="740672"/>
                  </a:lnTo>
                  <a:lnTo>
                    <a:pt x="2842943" y="778919"/>
                  </a:lnTo>
                  <a:lnTo>
                    <a:pt x="2812787" y="809081"/>
                  </a:lnTo>
                  <a:lnTo>
                    <a:pt x="2774542" y="828861"/>
                  </a:lnTo>
                  <a:lnTo>
                    <a:pt x="2730500" y="835964"/>
                  </a:lnTo>
                  <a:lnTo>
                    <a:pt x="139319" y="835964"/>
                  </a:lnTo>
                  <a:lnTo>
                    <a:pt x="95276" y="828861"/>
                  </a:lnTo>
                  <a:lnTo>
                    <a:pt x="57031" y="809081"/>
                  </a:lnTo>
                  <a:lnTo>
                    <a:pt x="26875" y="778919"/>
                  </a:lnTo>
                  <a:lnTo>
                    <a:pt x="7100" y="740672"/>
                  </a:lnTo>
                  <a:lnTo>
                    <a:pt x="0" y="696633"/>
                  </a:lnTo>
                  <a:lnTo>
                    <a:pt x="0" y="13933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75" name="object 75"/>
          <p:cNvSpPr txBox="1"/>
          <p:nvPr/>
        </p:nvSpPr>
        <p:spPr>
          <a:xfrm>
            <a:off x="8949690" y="5927242"/>
            <a:ext cx="129857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Microsoft Sans Serif"/>
                <a:cs typeface="Microsoft Sans Serif"/>
              </a:rPr>
              <a:t>Локальний</a:t>
            </a:r>
            <a:endParaRPr sz="2000" dirty="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983726" y="6232347"/>
            <a:ext cx="12947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000" spc="20" dirty="0">
                <a:latin typeface="Microsoft Sans Serif"/>
                <a:cs typeface="Microsoft Sans Serif"/>
              </a:rPr>
              <a:t>фор</a:t>
            </a:r>
            <a:r>
              <a:rPr sz="2000" spc="40" dirty="0">
                <a:latin typeface="Microsoft Sans Serif"/>
                <a:cs typeface="Microsoft Sans Serif"/>
              </a:rPr>
              <a:t>м</a:t>
            </a:r>
            <a:r>
              <a:rPr sz="2000" spc="-35" dirty="0">
                <a:latin typeface="Microsoft Sans Serif"/>
                <a:cs typeface="Microsoft Sans Serif"/>
              </a:rPr>
              <a:t>у</a:t>
            </a:r>
            <a:r>
              <a:rPr sz="2000" spc="20" dirty="0">
                <a:latin typeface="Microsoft Sans Serif"/>
                <a:cs typeface="Microsoft Sans Serif"/>
              </a:rPr>
              <a:t>л</a:t>
            </a:r>
            <a:r>
              <a:rPr sz="2000" spc="-615" dirty="0">
                <a:latin typeface="Microsoft Sans Serif"/>
                <a:cs typeface="Microsoft Sans Serif"/>
              </a:rPr>
              <a:t>я</a:t>
            </a:r>
            <a:r>
              <a:rPr sz="2100" spc="-217" baseline="11904" dirty="0">
                <a:latin typeface="Microsoft Sans Serif"/>
                <a:cs typeface="Microsoft Sans Serif"/>
              </a:rPr>
              <a:t>9</a:t>
            </a:r>
            <a:r>
              <a:rPr sz="2000" spc="20" dirty="0">
                <a:latin typeface="Microsoft Sans Serif"/>
                <a:cs typeface="Microsoft Sans Serif"/>
              </a:rPr>
              <a:t>р</a:t>
            </a:r>
            <a:endParaRPr sz="2000" dirty="0">
              <a:latin typeface="Microsoft Sans Serif"/>
              <a:cs typeface="Microsoft Sans Serif"/>
            </a:endParaRPr>
          </a:p>
        </p:txBody>
      </p:sp>
      <p:grpSp>
        <p:nvGrpSpPr>
          <p:cNvPr id="77" name="object 77"/>
          <p:cNvGrpSpPr/>
          <p:nvPr/>
        </p:nvGrpSpPr>
        <p:grpSpPr>
          <a:xfrm>
            <a:off x="507377" y="5968200"/>
            <a:ext cx="6898640" cy="680085"/>
            <a:chOff x="507377" y="5968200"/>
            <a:chExt cx="6898640" cy="680085"/>
          </a:xfrm>
        </p:grpSpPr>
        <p:sp>
          <p:nvSpPr>
            <p:cNvPr id="78" name="object 78"/>
            <p:cNvSpPr/>
            <p:nvPr/>
          </p:nvSpPr>
          <p:spPr>
            <a:xfrm>
              <a:off x="512140" y="5972962"/>
              <a:ext cx="6889115" cy="670560"/>
            </a:xfrm>
            <a:custGeom>
              <a:avLst/>
              <a:gdLst/>
              <a:ahLst/>
              <a:cxnLst/>
              <a:rect l="l" t="t" r="r" b="b"/>
              <a:pathLst>
                <a:path w="6889115" h="670559">
                  <a:moveTo>
                    <a:pt x="6776770" y="0"/>
                  </a:moveTo>
                  <a:lnTo>
                    <a:pt x="111671" y="0"/>
                  </a:lnTo>
                  <a:lnTo>
                    <a:pt x="68204" y="8776"/>
                  </a:lnTo>
                  <a:lnTo>
                    <a:pt x="32708" y="32708"/>
                  </a:lnTo>
                  <a:lnTo>
                    <a:pt x="8776" y="68204"/>
                  </a:lnTo>
                  <a:lnTo>
                    <a:pt x="0" y="111671"/>
                  </a:lnTo>
                  <a:lnTo>
                    <a:pt x="0" y="558330"/>
                  </a:lnTo>
                  <a:lnTo>
                    <a:pt x="8776" y="601796"/>
                  </a:lnTo>
                  <a:lnTo>
                    <a:pt x="32708" y="637292"/>
                  </a:lnTo>
                  <a:lnTo>
                    <a:pt x="68204" y="661225"/>
                  </a:lnTo>
                  <a:lnTo>
                    <a:pt x="111671" y="670001"/>
                  </a:lnTo>
                  <a:lnTo>
                    <a:pt x="6776770" y="670001"/>
                  </a:lnTo>
                  <a:lnTo>
                    <a:pt x="6820272" y="661225"/>
                  </a:lnTo>
                  <a:lnTo>
                    <a:pt x="6855796" y="637292"/>
                  </a:lnTo>
                  <a:lnTo>
                    <a:pt x="6879747" y="601796"/>
                  </a:lnTo>
                  <a:lnTo>
                    <a:pt x="6888530" y="558330"/>
                  </a:lnTo>
                  <a:lnTo>
                    <a:pt x="6888530" y="111671"/>
                  </a:lnTo>
                  <a:lnTo>
                    <a:pt x="6879747" y="68204"/>
                  </a:lnTo>
                  <a:lnTo>
                    <a:pt x="6855796" y="32708"/>
                  </a:lnTo>
                  <a:lnTo>
                    <a:pt x="6820272" y="8776"/>
                  </a:lnTo>
                  <a:lnTo>
                    <a:pt x="677677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9" name="object 79"/>
            <p:cNvSpPr/>
            <p:nvPr/>
          </p:nvSpPr>
          <p:spPr>
            <a:xfrm>
              <a:off x="512140" y="5972962"/>
              <a:ext cx="6889115" cy="670560"/>
            </a:xfrm>
            <a:custGeom>
              <a:avLst/>
              <a:gdLst/>
              <a:ahLst/>
              <a:cxnLst/>
              <a:rect l="l" t="t" r="r" b="b"/>
              <a:pathLst>
                <a:path w="6889115" h="670559">
                  <a:moveTo>
                    <a:pt x="0" y="111671"/>
                  </a:moveTo>
                  <a:lnTo>
                    <a:pt x="8776" y="68204"/>
                  </a:lnTo>
                  <a:lnTo>
                    <a:pt x="32708" y="32708"/>
                  </a:lnTo>
                  <a:lnTo>
                    <a:pt x="68204" y="8776"/>
                  </a:lnTo>
                  <a:lnTo>
                    <a:pt x="111671" y="0"/>
                  </a:lnTo>
                  <a:lnTo>
                    <a:pt x="6776770" y="0"/>
                  </a:lnTo>
                  <a:lnTo>
                    <a:pt x="6820272" y="8776"/>
                  </a:lnTo>
                  <a:lnTo>
                    <a:pt x="6855796" y="32708"/>
                  </a:lnTo>
                  <a:lnTo>
                    <a:pt x="6879747" y="68204"/>
                  </a:lnTo>
                  <a:lnTo>
                    <a:pt x="6888530" y="111671"/>
                  </a:lnTo>
                  <a:lnTo>
                    <a:pt x="6888530" y="558330"/>
                  </a:lnTo>
                  <a:lnTo>
                    <a:pt x="6879747" y="601796"/>
                  </a:lnTo>
                  <a:lnTo>
                    <a:pt x="6855796" y="637292"/>
                  </a:lnTo>
                  <a:lnTo>
                    <a:pt x="6820272" y="661225"/>
                  </a:lnTo>
                  <a:lnTo>
                    <a:pt x="6776770" y="670001"/>
                  </a:lnTo>
                  <a:lnTo>
                    <a:pt x="111671" y="670001"/>
                  </a:lnTo>
                  <a:lnTo>
                    <a:pt x="68204" y="661225"/>
                  </a:lnTo>
                  <a:lnTo>
                    <a:pt x="32708" y="637292"/>
                  </a:lnTo>
                  <a:lnTo>
                    <a:pt x="8776" y="601796"/>
                  </a:lnTo>
                  <a:lnTo>
                    <a:pt x="0" y="558330"/>
                  </a:lnTo>
                  <a:lnTo>
                    <a:pt x="0" y="11167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0" name="object 80"/>
          <p:cNvSpPr txBox="1"/>
          <p:nvPr/>
        </p:nvSpPr>
        <p:spPr>
          <a:xfrm>
            <a:off x="2032761" y="5984240"/>
            <a:ext cx="384810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1980" marR="5080" indent="-589915">
              <a:lnSpc>
                <a:spcPct val="100000"/>
              </a:lnSpc>
              <a:spcBef>
                <a:spcPts val="100"/>
              </a:spcBef>
            </a:pPr>
            <a:r>
              <a:rPr sz="2000" spc="-20" dirty="0">
                <a:latin typeface="Microsoft Sans Serif"/>
                <a:cs typeface="Microsoft Sans Serif"/>
              </a:rPr>
              <a:t>Локальні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протоколи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з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клінічними </a:t>
            </a:r>
            <a:r>
              <a:rPr sz="2000" spc="-20" dirty="0">
                <a:latin typeface="Microsoft Sans Serif"/>
                <a:cs typeface="Microsoft Sans Serif"/>
              </a:rPr>
              <a:t>маршрутами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пацієнта</a:t>
            </a:r>
            <a:endParaRPr sz="2000" dirty="0">
              <a:latin typeface="Microsoft Sans Serif"/>
              <a:cs typeface="Microsoft Sans Serif"/>
            </a:endParaRPr>
          </a:p>
        </p:txBody>
      </p:sp>
      <p:grpSp>
        <p:nvGrpSpPr>
          <p:cNvPr id="81" name="object 81"/>
          <p:cNvGrpSpPr/>
          <p:nvPr/>
        </p:nvGrpSpPr>
        <p:grpSpPr>
          <a:xfrm>
            <a:off x="3422078" y="4712652"/>
            <a:ext cx="6191250" cy="1752600"/>
            <a:chOff x="3422078" y="4712652"/>
            <a:chExt cx="6191250" cy="1752600"/>
          </a:xfrm>
        </p:grpSpPr>
        <p:sp>
          <p:nvSpPr>
            <p:cNvPr id="82" name="object 82"/>
            <p:cNvSpPr/>
            <p:nvPr/>
          </p:nvSpPr>
          <p:spPr>
            <a:xfrm>
              <a:off x="7400670" y="6251105"/>
              <a:ext cx="706755" cy="209550"/>
            </a:xfrm>
            <a:custGeom>
              <a:avLst/>
              <a:gdLst/>
              <a:ahLst/>
              <a:cxnLst/>
              <a:rect l="l" t="t" r="r" b="b"/>
              <a:pathLst>
                <a:path w="706754" h="209550">
                  <a:moveTo>
                    <a:pt x="595122" y="0"/>
                  </a:moveTo>
                  <a:lnTo>
                    <a:pt x="595122" y="52247"/>
                  </a:lnTo>
                  <a:lnTo>
                    <a:pt x="111505" y="52247"/>
                  </a:lnTo>
                  <a:lnTo>
                    <a:pt x="111505" y="0"/>
                  </a:lnTo>
                  <a:lnTo>
                    <a:pt x="0" y="104495"/>
                  </a:lnTo>
                  <a:lnTo>
                    <a:pt x="111505" y="208991"/>
                  </a:lnTo>
                  <a:lnTo>
                    <a:pt x="111505" y="156743"/>
                  </a:lnTo>
                  <a:lnTo>
                    <a:pt x="595122" y="156743"/>
                  </a:lnTo>
                  <a:lnTo>
                    <a:pt x="595122" y="208991"/>
                  </a:lnTo>
                  <a:lnTo>
                    <a:pt x="706754" y="104495"/>
                  </a:lnTo>
                  <a:lnTo>
                    <a:pt x="595122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3" name="object 83"/>
            <p:cNvSpPr/>
            <p:nvPr/>
          </p:nvSpPr>
          <p:spPr>
            <a:xfrm>
              <a:off x="7400670" y="6251105"/>
              <a:ext cx="706755" cy="209550"/>
            </a:xfrm>
            <a:custGeom>
              <a:avLst/>
              <a:gdLst/>
              <a:ahLst/>
              <a:cxnLst/>
              <a:rect l="l" t="t" r="r" b="b"/>
              <a:pathLst>
                <a:path w="706754" h="209550">
                  <a:moveTo>
                    <a:pt x="0" y="104495"/>
                  </a:moveTo>
                  <a:lnTo>
                    <a:pt x="111505" y="0"/>
                  </a:lnTo>
                  <a:lnTo>
                    <a:pt x="111505" y="52247"/>
                  </a:lnTo>
                  <a:lnTo>
                    <a:pt x="595122" y="52247"/>
                  </a:lnTo>
                  <a:lnTo>
                    <a:pt x="595122" y="0"/>
                  </a:lnTo>
                  <a:lnTo>
                    <a:pt x="706754" y="104495"/>
                  </a:lnTo>
                  <a:lnTo>
                    <a:pt x="595122" y="208991"/>
                  </a:lnTo>
                  <a:lnTo>
                    <a:pt x="595122" y="156743"/>
                  </a:lnTo>
                  <a:lnTo>
                    <a:pt x="111505" y="156743"/>
                  </a:lnTo>
                  <a:lnTo>
                    <a:pt x="111505" y="208991"/>
                  </a:lnTo>
                  <a:lnTo>
                    <a:pt x="0" y="10449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4" name="object 84"/>
            <p:cNvSpPr/>
            <p:nvPr/>
          </p:nvSpPr>
          <p:spPr>
            <a:xfrm>
              <a:off x="3426840" y="5694819"/>
              <a:ext cx="354330" cy="347345"/>
            </a:xfrm>
            <a:custGeom>
              <a:avLst/>
              <a:gdLst/>
              <a:ahLst/>
              <a:cxnLst/>
              <a:rect l="l" t="t" r="r" b="b"/>
              <a:pathLst>
                <a:path w="354329" h="347345">
                  <a:moveTo>
                    <a:pt x="265684" y="0"/>
                  </a:moveTo>
                  <a:lnTo>
                    <a:pt x="88519" y="0"/>
                  </a:lnTo>
                  <a:lnTo>
                    <a:pt x="88519" y="239483"/>
                  </a:lnTo>
                  <a:lnTo>
                    <a:pt x="0" y="239483"/>
                  </a:lnTo>
                  <a:lnTo>
                    <a:pt x="177164" y="347294"/>
                  </a:lnTo>
                  <a:lnTo>
                    <a:pt x="354330" y="239483"/>
                  </a:lnTo>
                  <a:lnTo>
                    <a:pt x="265684" y="239483"/>
                  </a:lnTo>
                  <a:lnTo>
                    <a:pt x="265684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5" name="object 85"/>
            <p:cNvSpPr/>
            <p:nvPr/>
          </p:nvSpPr>
          <p:spPr>
            <a:xfrm>
              <a:off x="3426840" y="5694819"/>
              <a:ext cx="354330" cy="347345"/>
            </a:xfrm>
            <a:custGeom>
              <a:avLst/>
              <a:gdLst/>
              <a:ahLst/>
              <a:cxnLst/>
              <a:rect l="l" t="t" r="r" b="b"/>
              <a:pathLst>
                <a:path w="354329" h="347345">
                  <a:moveTo>
                    <a:pt x="0" y="239483"/>
                  </a:moveTo>
                  <a:lnTo>
                    <a:pt x="88519" y="239483"/>
                  </a:lnTo>
                  <a:lnTo>
                    <a:pt x="88519" y="0"/>
                  </a:lnTo>
                  <a:lnTo>
                    <a:pt x="265684" y="0"/>
                  </a:lnTo>
                  <a:lnTo>
                    <a:pt x="265684" y="239483"/>
                  </a:lnTo>
                  <a:lnTo>
                    <a:pt x="354330" y="239483"/>
                  </a:lnTo>
                  <a:lnTo>
                    <a:pt x="177164" y="347294"/>
                  </a:lnTo>
                  <a:lnTo>
                    <a:pt x="0" y="23948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6" name="object 86"/>
            <p:cNvSpPr/>
            <p:nvPr/>
          </p:nvSpPr>
          <p:spPr>
            <a:xfrm>
              <a:off x="7842630" y="4717415"/>
              <a:ext cx="1765935" cy="488950"/>
            </a:xfrm>
            <a:custGeom>
              <a:avLst/>
              <a:gdLst/>
              <a:ahLst/>
              <a:cxnLst/>
              <a:rect l="l" t="t" r="r" b="b"/>
              <a:pathLst>
                <a:path w="1765934" h="488950">
                  <a:moveTo>
                    <a:pt x="1765935" y="0"/>
                  </a:moveTo>
                  <a:lnTo>
                    <a:pt x="1236599" y="0"/>
                  </a:lnTo>
                  <a:lnTo>
                    <a:pt x="1236599" y="213614"/>
                  </a:lnTo>
                  <a:lnTo>
                    <a:pt x="1230228" y="224316"/>
                  </a:lnTo>
                  <a:lnTo>
                    <a:pt x="1182269" y="243925"/>
                  </a:lnTo>
                  <a:lnTo>
                    <a:pt x="1142688" y="252561"/>
                  </a:lnTo>
                  <a:lnTo>
                    <a:pt x="1094041" y="260238"/>
                  </a:lnTo>
                  <a:lnTo>
                    <a:pt x="1037332" y="266822"/>
                  </a:lnTo>
                  <a:lnTo>
                    <a:pt x="973565" y="272178"/>
                  </a:lnTo>
                  <a:lnTo>
                    <a:pt x="903741" y="276171"/>
                  </a:lnTo>
                  <a:lnTo>
                    <a:pt x="828863" y="278665"/>
                  </a:lnTo>
                  <a:lnTo>
                    <a:pt x="749935" y="279527"/>
                  </a:lnTo>
                  <a:lnTo>
                    <a:pt x="529209" y="279527"/>
                  </a:lnTo>
                  <a:lnTo>
                    <a:pt x="529209" y="213614"/>
                  </a:lnTo>
                  <a:lnTo>
                    <a:pt x="0" y="351155"/>
                  </a:lnTo>
                  <a:lnTo>
                    <a:pt x="529209" y="488696"/>
                  </a:lnTo>
                  <a:lnTo>
                    <a:pt x="529209" y="422910"/>
                  </a:lnTo>
                  <a:lnTo>
                    <a:pt x="749935" y="422910"/>
                  </a:lnTo>
                  <a:lnTo>
                    <a:pt x="825755" y="422335"/>
                  </a:lnTo>
                  <a:lnTo>
                    <a:pt x="900064" y="420640"/>
                  </a:lnTo>
                  <a:lnTo>
                    <a:pt x="972663" y="417863"/>
                  </a:lnTo>
                  <a:lnTo>
                    <a:pt x="1043356" y="414046"/>
                  </a:lnTo>
                  <a:lnTo>
                    <a:pt x="1111947" y="409230"/>
                  </a:lnTo>
                  <a:lnTo>
                    <a:pt x="1178239" y="403454"/>
                  </a:lnTo>
                  <a:lnTo>
                    <a:pt x="1242036" y="396759"/>
                  </a:lnTo>
                  <a:lnTo>
                    <a:pt x="1303142" y="389185"/>
                  </a:lnTo>
                  <a:lnTo>
                    <a:pt x="1361359" y="380774"/>
                  </a:lnTo>
                  <a:lnTo>
                    <a:pt x="1416491" y="371566"/>
                  </a:lnTo>
                  <a:lnTo>
                    <a:pt x="1468342" y="361600"/>
                  </a:lnTo>
                  <a:lnTo>
                    <a:pt x="1516715" y="350919"/>
                  </a:lnTo>
                  <a:lnTo>
                    <a:pt x="1561414" y="339561"/>
                  </a:lnTo>
                  <a:lnTo>
                    <a:pt x="1602242" y="327568"/>
                  </a:lnTo>
                  <a:lnTo>
                    <a:pt x="1639002" y="314980"/>
                  </a:lnTo>
                  <a:lnTo>
                    <a:pt x="1699536" y="288182"/>
                  </a:lnTo>
                  <a:lnTo>
                    <a:pt x="1741441" y="259491"/>
                  </a:lnTo>
                  <a:lnTo>
                    <a:pt x="1765935" y="213614"/>
                  </a:lnTo>
                  <a:lnTo>
                    <a:pt x="1765935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7" name="object 87"/>
            <p:cNvSpPr/>
            <p:nvPr/>
          </p:nvSpPr>
          <p:spPr>
            <a:xfrm>
              <a:off x="7842630" y="4717415"/>
              <a:ext cx="1765935" cy="488950"/>
            </a:xfrm>
            <a:custGeom>
              <a:avLst/>
              <a:gdLst/>
              <a:ahLst/>
              <a:cxnLst/>
              <a:rect l="l" t="t" r="r" b="b"/>
              <a:pathLst>
                <a:path w="1765934" h="488950">
                  <a:moveTo>
                    <a:pt x="0" y="351155"/>
                  </a:moveTo>
                  <a:lnTo>
                    <a:pt x="529209" y="488696"/>
                  </a:lnTo>
                  <a:lnTo>
                    <a:pt x="529209" y="422910"/>
                  </a:lnTo>
                  <a:lnTo>
                    <a:pt x="749935" y="422910"/>
                  </a:lnTo>
                  <a:lnTo>
                    <a:pt x="825755" y="422335"/>
                  </a:lnTo>
                  <a:lnTo>
                    <a:pt x="900064" y="420640"/>
                  </a:lnTo>
                  <a:lnTo>
                    <a:pt x="972663" y="417863"/>
                  </a:lnTo>
                  <a:lnTo>
                    <a:pt x="1043356" y="414046"/>
                  </a:lnTo>
                  <a:lnTo>
                    <a:pt x="1111947" y="409230"/>
                  </a:lnTo>
                  <a:lnTo>
                    <a:pt x="1178239" y="403454"/>
                  </a:lnTo>
                  <a:lnTo>
                    <a:pt x="1242036" y="396759"/>
                  </a:lnTo>
                  <a:lnTo>
                    <a:pt x="1303142" y="389185"/>
                  </a:lnTo>
                  <a:lnTo>
                    <a:pt x="1361359" y="380774"/>
                  </a:lnTo>
                  <a:lnTo>
                    <a:pt x="1416491" y="371566"/>
                  </a:lnTo>
                  <a:lnTo>
                    <a:pt x="1468342" y="361600"/>
                  </a:lnTo>
                  <a:lnTo>
                    <a:pt x="1516715" y="350919"/>
                  </a:lnTo>
                  <a:lnTo>
                    <a:pt x="1561414" y="339561"/>
                  </a:lnTo>
                  <a:lnTo>
                    <a:pt x="1602242" y="327568"/>
                  </a:lnTo>
                  <a:lnTo>
                    <a:pt x="1639002" y="314980"/>
                  </a:lnTo>
                  <a:lnTo>
                    <a:pt x="1699536" y="288182"/>
                  </a:lnTo>
                  <a:lnTo>
                    <a:pt x="1741441" y="259491"/>
                  </a:lnTo>
                  <a:lnTo>
                    <a:pt x="1765935" y="213614"/>
                  </a:lnTo>
                  <a:lnTo>
                    <a:pt x="1765935" y="0"/>
                  </a:lnTo>
                  <a:lnTo>
                    <a:pt x="1236599" y="0"/>
                  </a:lnTo>
                  <a:lnTo>
                    <a:pt x="1236599" y="213614"/>
                  </a:lnTo>
                  <a:lnTo>
                    <a:pt x="1230228" y="224316"/>
                  </a:lnTo>
                  <a:lnTo>
                    <a:pt x="1182269" y="243925"/>
                  </a:lnTo>
                  <a:lnTo>
                    <a:pt x="1142688" y="252561"/>
                  </a:lnTo>
                  <a:lnTo>
                    <a:pt x="1094041" y="260238"/>
                  </a:lnTo>
                  <a:lnTo>
                    <a:pt x="1037332" y="266822"/>
                  </a:lnTo>
                  <a:lnTo>
                    <a:pt x="973565" y="272178"/>
                  </a:lnTo>
                  <a:lnTo>
                    <a:pt x="903741" y="276171"/>
                  </a:lnTo>
                  <a:lnTo>
                    <a:pt x="828863" y="278665"/>
                  </a:lnTo>
                  <a:lnTo>
                    <a:pt x="749935" y="279527"/>
                  </a:lnTo>
                  <a:lnTo>
                    <a:pt x="529209" y="279527"/>
                  </a:lnTo>
                  <a:lnTo>
                    <a:pt x="529209" y="213614"/>
                  </a:lnTo>
                  <a:lnTo>
                    <a:pt x="0" y="35115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8" name="object 8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C00000"/>
                </a:solidFill>
                <a:latin typeface="Calibri"/>
                <a:cs typeface="Calibri"/>
              </a:rPr>
              <a:t>Як</a:t>
            </a:r>
            <a:r>
              <a:rPr sz="2800" spc="-9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00000"/>
                </a:solidFill>
                <a:latin typeface="Calibri"/>
                <a:cs typeface="Calibri"/>
              </a:rPr>
              <a:t>працює</a:t>
            </a:r>
            <a:r>
              <a:rPr sz="2800" spc="-6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00000"/>
                </a:solidFill>
                <a:latin typeface="Calibri"/>
                <a:cs typeface="Calibri"/>
              </a:rPr>
              <a:t>система</a:t>
            </a:r>
            <a:r>
              <a:rPr sz="2800" spc="-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забезпечення</a:t>
            </a:r>
            <a:r>
              <a:rPr sz="2800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раціонального</a:t>
            </a:r>
            <a:r>
              <a:rPr sz="2800" spc="-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застосування</a:t>
            </a:r>
            <a:endParaRPr sz="2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лікарських</a:t>
            </a:r>
            <a:r>
              <a:rPr sz="2800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00000"/>
                </a:solidFill>
                <a:latin typeface="Calibri"/>
                <a:cs typeface="Calibri"/>
              </a:rPr>
              <a:t>засобів</a:t>
            </a:r>
            <a:r>
              <a:rPr sz="2800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00000"/>
                </a:solidFill>
                <a:latin typeface="Calibri"/>
                <a:cs typeface="Calibri"/>
              </a:rPr>
              <a:t>на</a:t>
            </a:r>
            <a:r>
              <a:rPr sz="2800" spc="-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національному</a:t>
            </a:r>
            <a:r>
              <a:rPr sz="2800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00000"/>
                </a:solidFill>
                <a:latin typeface="Calibri"/>
                <a:cs typeface="Calibri"/>
              </a:rPr>
              <a:t>рівні</a:t>
            </a:r>
            <a:r>
              <a:rPr sz="2800" spc="-6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00000"/>
                </a:solidFill>
                <a:latin typeface="Calibri"/>
                <a:cs typeface="Calibri"/>
              </a:rPr>
              <a:t>та</a:t>
            </a:r>
            <a:r>
              <a:rPr sz="2800" spc="-6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00000"/>
                </a:solidFill>
                <a:latin typeface="Calibri"/>
                <a:cs typeface="Calibri"/>
              </a:rPr>
              <a:t>в</a:t>
            </a:r>
            <a:r>
              <a:rPr sz="2800" spc="-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00000"/>
                </a:solidFill>
                <a:latin typeface="Calibri"/>
                <a:cs typeface="Calibri"/>
              </a:rPr>
              <a:t>системі</a:t>
            </a:r>
            <a:r>
              <a:rPr sz="2800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стандартизації</a:t>
            </a:r>
            <a:r>
              <a:rPr sz="2800" spc="-50" dirty="0">
                <a:solidFill>
                  <a:srgbClr val="C00000"/>
                </a:solidFill>
                <a:latin typeface="Calibri"/>
                <a:cs typeface="Calibri"/>
              </a:rPr>
              <a:t> ?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5159" y="846200"/>
            <a:ext cx="467868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1920">
              <a:lnSpc>
                <a:spcPct val="100000"/>
              </a:lnSpc>
              <a:spcBef>
                <a:spcPts val="95"/>
              </a:spcBef>
            </a:pPr>
            <a:r>
              <a:rPr sz="2800" i="1" spc="-10" dirty="0">
                <a:solidFill>
                  <a:srgbClr val="006600"/>
                </a:solidFill>
                <a:latin typeface="Arial"/>
                <a:cs typeface="Arial"/>
              </a:rPr>
              <a:t>ФОРМУЛЯРНА</a:t>
            </a:r>
            <a:r>
              <a:rPr sz="2800" i="1" spc="-15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i="1" spc="-10" dirty="0" smtClean="0">
                <a:solidFill>
                  <a:srgbClr val="006600"/>
                </a:solidFill>
                <a:latin typeface="Arial"/>
                <a:cs typeface="Arial"/>
              </a:rPr>
              <a:t>СИСТЕМА</a:t>
            </a:r>
            <a:endParaRPr sz="2800" dirty="0">
              <a:latin typeface="Arial"/>
              <a:cs typeface="Arial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314041196"/>
              </p:ext>
            </p:extLst>
          </p:nvPr>
        </p:nvGraphicFramePr>
        <p:xfrm>
          <a:off x="663677" y="1524000"/>
          <a:ext cx="10210800" cy="281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016742214"/>
              </p:ext>
            </p:extLst>
          </p:nvPr>
        </p:nvGraphicFramePr>
        <p:xfrm>
          <a:off x="663678" y="4595336"/>
          <a:ext cx="10210800" cy="167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1968" rIns="0" bIns="0" rtlCol="0">
            <a:spAutoFit/>
          </a:bodyPr>
          <a:lstStyle/>
          <a:p>
            <a:pPr marL="1354455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Історія</a:t>
            </a:r>
            <a:r>
              <a:rPr sz="3600" spc="-50" dirty="0"/>
              <a:t> </a:t>
            </a:r>
            <a:r>
              <a:rPr sz="3600" dirty="0"/>
              <a:t>розвитку</a:t>
            </a:r>
            <a:r>
              <a:rPr sz="3600" spc="-45" dirty="0"/>
              <a:t> </a:t>
            </a:r>
            <a:r>
              <a:rPr sz="3600" dirty="0"/>
              <a:t>формуляної</a:t>
            </a:r>
            <a:r>
              <a:rPr sz="3600" spc="-45" dirty="0"/>
              <a:t> </a:t>
            </a:r>
            <a:r>
              <a:rPr sz="3600" spc="-10" dirty="0"/>
              <a:t>системи</a:t>
            </a:r>
            <a:endParaRPr sz="3600" dirty="0"/>
          </a:p>
        </p:txBody>
      </p:sp>
      <p:grpSp>
        <p:nvGrpSpPr>
          <p:cNvPr id="3" name="object 3"/>
          <p:cNvGrpSpPr/>
          <p:nvPr/>
        </p:nvGrpSpPr>
        <p:grpSpPr>
          <a:xfrm>
            <a:off x="2270125" y="971550"/>
            <a:ext cx="7796530" cy="1438275"/>
            <a:chOff x="2270125" y="971550"/>
            <a:chExt cx="7796530" cy="1438275"/>
          </a:xfrm>
        </p:grpSpPr>
        <p:sp>
          <p:nvSpPr>
            <p:cNvPr id="4" name="object 4"/>
            <p:cNvSpPr/>
            <p:nvPr/>
          </p:nvSpPr>
          <p:spPr>
            <a:xfrm>
              <a:off x="2279650" y="981075"/>
              <a:ext cx="7777480" cy="1419225"/>
            </a:xfrm>
            <a:custGeom>
              <a:avLst/>
              <a:gdLst/>
              <a:ahLst/>
              <a:cxnLst/>
              <a:rect l="l" t="t" r="r" b="b"/>
              <a:pathLst>
                <a:path w="7777480" h="1419225">
                  <a:moveTo>
                    <a:pt x="7777226" y="0"/>
                  </a:moveTo>
                  <a:lnTo>
                    <a:pt x="0" y="0"/>
                  </a:lnTo>
                  <a:lnTo>
                    <a:pt x="0" y="946150"/>
                  </a:lnTo>
                  <a:lnTo>
                    <a:pt x="2898394" y="946150"/>
                  </a:lnTo>
                  <a:lnTo>
                    <a:pt x="2898394" y="1182624"/>
                  </a:lnTo>
                  <a:lnTo>
                    <a:pt x="1908683" y="1182624"/>
                  </a:lnTo>
                  <a:lnTo>
                    <a:pt x="3888613" y="1419225"/>
                  </a:lnTo>
                  <a:lnTo>
                    <a:pt x="5868543" y="1182624"/>
                  </a:lnTo>
                  <a:lnTo>
                    <a:pt x="4878705" y="1182624"/>
                  </a:lnTo>
                  <a:lnTo>
                    <a:pt x="4878705" y="946150"/>
                  </a:lnTo>
                  <a:lnTo>
                    <a:pt x="7777226" y="946150"/>
                  </a:lnTo>
                  <a:lnTo>
                    <a:pt x="77772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2279650" y="981075"/>
              <a:ext cx="7777480" cy="1419225"/>
            </a:xfrm>
            <a:custGeom>
              <a:avLst/>
              <a:gdLst/>
              <a:ahLst/>
              <a:cxnLst/>
              <a:rect l="l" t="t" r="r" b="b"/>
              <a:pathLst>
                <a:path w="7777480" h="1419225">
                  <a:moveTo>
                    <a:pt x="0" y="0"/>
                  </a:moveTo>
                  <a:lnTo>
                    <a:pt x="7777226" y="0"/>
                  </a:lnTo>
                  <a:lnTo>
                    <a:pt x="7777226" y="946150"/>
                  </a:lnTo>
                  <a:lnTo>
                    <a:pt x="4878705" y="946150"/>
                  </a:lnTo>
                  <a:lnTo>
                    <a:pt x="4878705" y="1182624"/>
                  </a:lnTo>
                  <a:lnTo>
                    <a:pt x="5868543" y="1182624"/>
                  </a:lnTo>
                  <a:lnTo>
                    <a:pt x="3888613" y="1419225"/>
                  </a:lnTo>
                  <a:lnTo>
                    <a:pt x="1908683" y="1182624"/>
                  </a:lnTo>
                  <a:lnTo>
                    <a:pt x="2898394" y="1182624"/>
                  </a:lnTo>
                  <a:lnTo>
                    <a:pt x="2898394" y="946150"/>
                  </a:lnTo>
                  <a:lnTo>
                    <a:pt x="0" y="946150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767454" y="1031875"/>
            <a:ext cx="47167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0"/>
              </a:spcBef>
              <a:tabLst>
                <a:tab pos="1399540" algn="l"/>
              </a:tabLst>
            </a:pPr>
            <a:r>
              <a:rPr sz="2400" b="1" spc="-25" dirty="0">
                <a:solidFill>
                  <a:srgbClr val="003300"/>
                </a:solidFill>
                <a:latin typeface="Arial"/>
                <a:cs typeface="Arial"/>
              </a:rPr>
              <a:t>1970-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2400" b="1" spc="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003300"/>
                </a:solidFill>
                <a:latin typeface="Arial"/>
                <a:cs typeface="Arial"/>
              </a:rPr>
              <a:t>р.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-</a:t>
            </a:r>
            <a:r>
              <a:rPr sz="24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ВООЗ</a:t>
            </a:r>
            <a:r>
              <a:rPr sz="24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формулювання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концепції</a:t>
            </a:r>
            <a:r>
              <a:rPr sz="2400" spc="-13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списку</a:t>
            </a:r>
            <a:r>
              <a:rPr sz="2400" spc="-1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необхідних</a:t>
            </a:r>
            <a:r>
              <a:rPr sz="2400" spc="-11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ЛЗ</a:t>
            </a:r>
            <a:endParaRPr sz="2400" dirty="0">
              <a:latin typeface="Microsoft Sans Serif"/>
              <a:cs typeface="Microsoft Sans Serif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198751" y="2482850"/>
            <a:ext cx="7867650" cy="2035175"/>
            <a:chOff x="2198751" y="2482850"/>
            <a:chExt cx="7867650" cy="2035175"/>
          </a:xfrm>
        </p:grpSpPr>
        <p:sp>
          <p:nvSpPr>
            <p:cNvPr id="8" name="object 8"/>
            <p:cNvSpPr/>
            <p:nvPr/>
          </p:nvSpPr>
          <p:spPr>
            <a:xfrm>
              <a:off x="2208276" y="2492375"/>
              <a:ext cx="7848600" cy="2016125"/>
            </a:xfrm>
            <a:custGeom>
              <a:avLst/>
              <a:gdLst/>
              <a:ahLst/>
              <a:cxnLst/>
              <a:rect l="l" t="t" r="r" b="b"/>
              <a:pathLst>
                <a:path w="7848600" h="2016125">
                  <a:moveTo>
                    <a:pt x="7848600" y="0"/>
                  </a:moveTo>
                  <a:lnTo>
                    <a:pt x="0" y="0"/>
                  </a:lnTo>
                  <a:lnTo>
                    <a:pt x="0" y="1344041"/>
                  </a:lnTo>
                  <a:lnTo>
                    <a:pt x="2895219" y="1344041"/>
                  </a:lnTo>
                  <a:lnTo>
                    <a:pt x="2895219" y="1680083"/>
                  </a:lnTo>
                  <a:lnTo>
                    <a:pt x="1866519" y="1680083"/>
                  </a:lnTo>
                  <a:lnTo>
                    <a:pt x="3924300" y="2016125"/>
                  </a:lnTo>
                  <a:lnTo>
                    <a:pt x="5981954" y="1680083"/>
                  </a:lnTo>
                  <a:lnTo>
                    <a:pt x="4953254" y="1680083"/>
                  </a:lnTo>
                  <a:lnTo>
                    <a:pt x="4953254" y="1344041"/>
                  </a:lnTo>
                  <a:lnTo>
                    <a:pt x="7848600" y="1344041"/>
                  </a:lnTo>
                  <a:lnTo>
                    <a:pt x="7848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9"/>
            <p:cNvSpPr/>
            <p:nvPr/>
          </p:nvSpPr>
          <p:spPr>
            <a:xfrm>
              <a:off x="2208276" y="2492375"/>
              <a:ext cx="7848600" cy="2016125"/>
            </a:xfrm>
            <a:custGeom>
              <a:avLst/>
              <a:gdLst/>
              <a:ahLst/>
              <a:cxnLst/>
              <a:rect l="l" t="t" r="r" b="b"/>
              <a:pathLst>
                <a:path w="7848600" h="2016125">
                  <a:moveTo>
                    <a:pt x="0" y="0"/>
                  </a:moveTo>
                  <a:lnTo>
                    <a:pt x="7848600" y="0"/>
                  </a:lnTo>
                  <a:lnTo>
                    <a:pt x="7848600" y="1344041"/>
                  </a:lnTo>
                  <a:lnTo>
                    <a:pt x="4953254" y="1344041"/>
                  </a:lnTo>
                  <a:lnTo>
                    <a:pt x="4953254" y="1680083"/>
                  </a:lnTo>
                  <a:lnTo>
                    <a:pt x="5981954" y="1680083"/>
                  </a:lnTo>
                  <a:lnTo>
                    <a:pt x="3924300" y="2016125"/>
                  </a:lnTo>
                  <a:lnTo>
                    <a:pt x="1866519" y="1680083"/>
                  </a:lnTo>
                  <a:lnTo>
                    <a:pt x="2895219" y="1680083"/>
                  </a:lnTo>
                  <a:lnTo>
                    <a:pt x="2895219" y="1344041"/>
                  </a:lnTo>
                  <a:lnTo>
                    <a:pt x="0" y="1344041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185541" y="2742438"/>
            <a:ext cx="58070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34745" marR="5080" indent="-112204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1975</a:t>
            </a:r>
            <a:r>
              <a:rPr sz="24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р.</a:t>
            </a:r>
            <a:r>
              <a:rPr sz="24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003300"/>
                </a:solidFill>
                <a:latin typeface="Arial"/>
                <a:cs typeface="Arial"/>
              </a:rPr>
              <a:t>28-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я</a:t>
            </a:r>
            <a:r>
              <a:rPr sz="24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003300"/>
                </a:solidFill>
                <a:latin typeface="Arial"/>
                <a:cs typeface="Arial"/>
              </a:rPr>
              <a:t>Асамблея</a:t>
            </a:r>
            <a:r>
              <a:rPr sz="24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ВООЗ</a:t>
            </a:r>
            <a:r>
              <a:rPr sz="24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погодила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Перелік</a:t>
            </a:r>
            <a:r>
              <a:rPr sz="2400" b="1" spc="-9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необхідних</a:t>
            </a:r>
            <a:r>
              <a:rPr sz="24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003300"/>
                </a:solidFill>
                <a:latin typeface="Arial"/>
                <a:cs typeface="Arial"/>
              </a:rPr>
              <a:t>ЛЗ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346388" y="4503737"/>
            <a:ext cx="7787005" cy="1789430"/>
            <a:chOff x="2346388" y="4503737"/>
            <a:chExt cx="7787005" cy="1789430"/>
          </a:xfrm>
        </p:grpSpPr>
        <p:sp>
          <p:nvSpPr>
            <p:cNvPr id="12" name="object 12"/>
            <p:cNvSpPr/>
            <p:nvPr/>
          </p:nvSpPr>
          <p:spPr>
            <a:xfrm>
              <a:off x="2351151" y="4508500"/>
              <a:ext cx="7777480" cy="1779905"/>
            </a:xfrm>
            <a:custGeom>
              <a:avLst/>
              <a:gdLst/>
              <a:ahLst/>
              <a:cxnLst/>
              <a:rect l="l" t="t" r="r" b="b"/>
              <a:pathLst>
                <a:path w="7777480" h="1779904">
                  <a:moveTo>
                    <a:pt x="7777099" y="0"/>
                  </a:moveTo>
                  <a:lnTo>
                    <a:pt x="0" y="0"/>
                  </a:lnTo>
                  <a:lnTo>
                    <a:pt x="0" y="1186395"/>
                  </a:lnTo>
                  <a:lnTo>
                    <a:pt x="2916428" y="1186395"/>
                  </a:lnTo>
                  <a:lnTo>
                    <a:pt x="2916428" y="1482979"/>
                  </a:lnTo>
                  <a:lnTo>
                    <a:pt x="1944243" y="1482979"/>
                  </a:lnTo>
                  <a:lnTo>
                    <a:pt x="3888486" y="1779587"/>
                  </a:lnTo>
                  <a:lnTo>
                    <a:pt x="5832856" y="1482979"/>
                  </a:lnTo>
                  <a:lnTo>
                    <a:pt x="4860671" y="1482979"/>
                  </a:lnTo>
                  <a:lnTo>
                    <a:pt x="4860671" y="1186395"/>
                  </a:lnTo>
                  <a:lnTo>
                    <a:pt x="7777099" y="1186395"/>
                  </a:lnTo>
                  <a:lnTo>
                    <a:pt x="77770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13"/>
            <p:cNvSpPr/>
            <p:nvPr/>
          </p:nvSpPr>
          <p:spPr>
            <a:xfrm>
              <a:off x="2351151" y="4508500"/>
              <a:ext cx="7777480" cy="1779905"/>
            </a:xfrm>
            <a:custGeom>
              <a:avLst/>
              <a:gdLst/>
              <a:ahLst/>
              <a:cxnLst/>
              <a:rect l="l" t="t" r="r" b="b"/>
              <a:pathLst>
                <a:path w="7777480" h="1779904">
                  <a:moveTo>
                    <a:pt x="0" y="0"/>
                  </a:moveTo>
                  <a:lnTo>
                    <a:pt x="7777099" y="0"/>
                  </a:lnTo>
                  <a:lnTo>
                    <a:pt x="7777099" y="1186395"/>
                  </a:lnTo>
                  <a:lnTo>
                    <a:pt x="4860671" y="1186395"/>
                  </a:lnTo>
                  <a:lnTo>
                    <a:pt x="4860671" y="1482979"/>
                  </a:lnTo>
                  <a:lnTo>
                    <a:pt x="5832856" y="1482979"/>
                  </a:lnTo>
                  <a:lnTo>
                    <a:pt x="3888486" y="1779587"/>
                  </a:lnTo>
                  <a:lnTo>
                    <a:pt x="1944243" y="1482979"/>
                  </a:lnTo>
                  <a:lnTo>
                    <a:pt x="2916428" y="1482979"/>
                  </a:lnTo>
                  <a:lnTo>
                    <a:pt x="2916428" y="1186395"/>
                  </a:lnTo>
                  <a:lnTo>
                    <a:pt x="0" y="118639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720210" y="4680026"/>
            <a:ext cx="487362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1977</a:t>
            </a:r>
            <a:r>
              <a:rPr sz="24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р.</a:t>
            </a:r>
            <a:r>
              <a:rPr sz="24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опублікований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 перший</a:t>
            </a:r>
            <a:endParaRPr sz="24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Модельний</a:t>
            </a:r>
            <a:r>
              <a:rPr sz="2400" b="1" spc="-1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формуляр</a:t>
            </a:r>
            <a:r>
              <a:rPr sz="24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ЛЗ</a:t>
            </a:r>
            <a:r>
              <a:rPr sz="2400" b="1" spc="-1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003300"/>
                </a:solidFill>
                <a:latin typeface="Arial"/>
                <a:cs typeface="Arial"/>
              </a:rPr>
              <a:t>ВООЗ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3453" rIns="0" bIns="0" rtlCol="0">
            <a:spAutoFit/>
          </a:bodyPr>
          <a:lstStyle/>
          <a:p>
            <a:pPr marL="3283585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ВЕЛИКА</a:t>
            </a:r>
            <a:r>
              <a:rPr sz="3600" spc="-190" dirty="0"/>
              <a:t> </a:t>
            </a:r>
            <a:r>
              <a:rPr sz="3600" spc="-10" dirty="0"/>
              <a:t>БРИТАНІЯ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1558925" y="4652962"/>
            <a:ext cx="8569325" cy="1800225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</a:ln>
        </p:spPr>
        <p:txBody>
          <a:bodyPr vert="horz" wrap="square" lIns="0" tIns="344805" rIns="0" bIns="0" rtlCol="0">
            <a:spAutoFit/>
          </a:bodyPr>
          <a:lstStyle/>
          <a:p>
            <a:pPr marR="76200" algn="ctr">
              <a:lnSpc>
                <a:spcPct val="100000"/>
              </a:lnSpc>
              <a:spcBef>
                <a:spcPts val="2715"/>
              </a:spcBef>
            </a:pP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У</a:t>
            </a:r>
            <a:r>
              <a:rPr sz="24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1981</a:t>
            </a:r>
            <a:r>
              <a:rPr sz="24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році</a:t>
            </a:r>
            <a:r>
              <a:rPr sz="24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було</a:t>
            </a:r>
            <a:r>
              <a:rPr sz="24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опубліковано</a:t>
            </a:r>
            <a:r>
              <a:rPr sz="24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оновлений</a:t>
            </a:r>
            <a:r>
              <a:rPr sz="24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БНФ,</a:t>
            </a:r>
            <a:endParaRPr sz="2400" dirty="0">
              <a:latin typeface="Microsoft Sans Serif"/>
              <a:cs typeface="Microsoft Sans Serif"/>
            </a:endParaRPr>
          </a:p>
          <a:p>
            <a:pPr marL="459740" marR="537845" algn="ctr">
              <a:lnSpc>
                <a:spcPct val="100000"/>
              </a:lnSpc>
            </a:pP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який</a:t>
            </a:r>
            <a:r>
              <a:rPr sz="2400" spc="-9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є</a:t>
            </a:r>
            <a:r>
              <a:rPr sz="24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основою</a:t>
            </a:r>
            <a:r>
              <a:rPr sz="24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лікарського</a:t>
            </a:r>
            <a:r>
              <a:rPr sz="24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забезпечення</a:t>
            </a:r>
            <a:r>
              <a:rPr sz="24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та</a:t>
            </a:r>
            <a:r>
              <a:rPr sz="24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надання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достовірно</a:t>
            </a:r>
            <a:r>
              <a:rPr sz="24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обгрунтованої</a:t>
            </a:r>
            <a:r>
              <a:rPr sz="24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інформації</a:t>
            </a:r>
            <a:r>
              <a:rPr sz="24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про</a:t>
            </a:r>
            <a:r>
              <a:rPr sz="24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ЛЗ</a:t>
            </a:r>
            <a:endParaRPr sz="2400" dirty="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482788" y="976312"/>
            <a:ext cx="8650605" cy="3681729"/>
            <a:chOff x="1482788" y="976312"/>
            <a:chExt cx="8650605" cy="3681729"/>
          </a:xfrm>
        </p:grpSpPr>
        <p:sp>
          <p:nvSpPr>
            <p:cNvPr id="5" name="object 5"/>
            <p:cNvSpPr/>
            <p:nvPr/>
          </p:nvSpPr>
          <p:spPr>
            <a:xfrm>
              <a:off x="1487550" y="981075"/>
              <a:ext cx="8641080" cy="1564005"/>
            </a:xfrm>
            <a:custGeom>
              <a:avLst/>
              <a:gdLst/>
              <a:ahLst/>
              <a:cxnLst/>
              <a:rect l="l" t="t" r="r" b="b"/>
              <a:pathLst>
                <a:path w="8641080" h="1564005">
                  <a:moveTo>
                    <a:pt x="8640699" y="0"/>
                  </a:moveTo>
                  <a:lnTo>
                    <a:pt x="0" y="0"/>
                  </a:lnTo>
                  <a:lnTo>
                    <a:pt x="0" y="1042415"/>
                  </a:lnTo>
                  <a:lnTo>
                    <a:pt x="3240278" y="1042415"/>
                  </a:lnTo>
                  <a:lnTo>
                    <a:pt x="3240278" y="1303020"/>
                  </a:lnTo>
                  <a:lnTo>
                    <a:pt x="2160143" y="1303020"/>
                  </a:lnTo>
                  <a:lnTo>
                    <a:pt x="4320286" y="1563751"/>
                  </a:lnTo>
                  <a:lnTo>
                    <a:pt x="6480556" y="1303020"/>
                  </a:lnTo>
                  <a:lnTo>
                    <a:pt x="5400421" y="1303020"/>
                  </a:lnTo>
                  <a:lnTo>
                    <a:pt x="5400421" y="1042415"/>
                  </a:lnTo>
                  <a:lnTo>
                    <a:pt x="8640699" y="1042415"/>
                  </a:lnTo>
                  <a:lnTo>
                    <a:pt x="86406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1487550" y="981075"/>
              <a:ext cx="8641080" cy="1564005"/>
            </a:xfrm>
            <a:custGeom>
              <a:avLst/>
              <a:gdLst/>
              <a:ahLst/>
              <a:cxnLst/>
              <a:rect l="l" t="t" r="r" b="b"/>
              <a:pathLst>
                <a:path w="8641080" h="1564005">
                  <a:moveTo>
                    <a:pt x="0" y="0"/>
                  </a:moveTo>
                  <a:lnTo>
                    <a:pt x="8640699" y="0"/>
                  </a:lnTo>
                  <a:lnTo>
                    <a:pt x="8640699" y="1042415"/>
                  </a:lnTo>
                  <a:lnTo>
                    <a:pt x="5400421" y="1042415"/>
                  </a:lnTo>
                  <a:lnTo>
                    <a:pt x="5400421" y="1303020"/>
                  </a:lnTo>
                  <a:lnTo>
                    <a:pt x="6480556" y="1303020"/>
                  </a:lnTo>
                  <a:lnTo>
                    <a:pt x="4320286" y="1563751"/>
                  </a:lnTo>
                  <a:lnTo>
                    <a:pt x="2160143" y="1303020"/>
                  </a:lnTo>
                  <a:lnTo>
                    <a:pt x="3240278" y="1303020"/>
                  </a:lnTo>
                  <a:lnTo>
                    <a:pt x="3240278" y="1042415"/>
                  </a:lnTo>
                  <a:lnTo>
                    <a:pt x="0" y="104241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1487550" y="2565400"/>
              <a:ext cx="8641080" cy="2087880"/>
            </a:xfrm>
            <a:custGeom>
              <a:avLst/>
              <a:gdLst/>
              <a:ahLst/>
              <a:cxnLst/>
              <a:rect l="l" t="t" r="r" b="b"/>
              <a:pathLst>
                <a:path w="8641080" h="2087879">
                  <a:moveTo>
                    <a:pt x="8640699" y="0"/>
                  </a:moveTo>
                  <a:lnTo>
                    <a:pt x="0" y="0"/>
                  </a:lnTo>
                  <a:lnTo>
                    <a:pt x="0" y="1391666"/>
                  </a:lnTo>
                  <a:lnTo>
                    <a:pt x="3240278" y="1391666"/>
                  </a:lnTo>
                  <a:lnTo>
                    <a:pt x="3240278" y="1739645"/>
                  </a:lnTo>
                  <a:lnTo>
                    <a:pt x="2160143" y="1739645"/>
                  </a:lnTo>
                  <a:lnTo>
                    <a:pt x="4320286" y="2087499"/>
                  </a:lnTo>
                  <a:lnTo>
                    <a:pt x="6480556" y="1739645"/>
                  </a:lnTo>
                  <a:lnTo>
                    <a:pt x="5400421" y="1739645"/>
                  </a:lnTo>
                  <a:lnTo>
                    <a:pt x="5400421" y="1391666"/>
                  </a:lnTo>
                  <a:lnTo>
                    <a:pt x="8640699" y="1391666"/>
                  </a:lnTo>
                  <a:lnTo>
                    <a:pt x="86406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1487550" y="2565400"/>
              <a:ext cx="8641080" cy="2087880"/>
            </a:xfrm>
            <a:custGeom>
              <a:avLst/>
              <a:gdLst/>
              <a:ahLst/>
              <a:cxnLst/>
              <a:rect l="l" t="t" r="r" b="b"/>
              <a:pathLst>
                <a:path w="8641080" h="2087879">
                  <a:moveTo>
                    <a:pt x="0" y="0"/>
                  </a:moveTo>
                  <a:lnTo>
                    <a:pt x="8640699" y="0"/>
                  </a:lnTo>
                  <a:lnTo>
                    <a:pt x="8640699" y="1391666"/>
                  </a:lnTo>
                  <a:lnTo>
                    <a:pt x="5400421" y="1391666"/>
                  </a:lnTo>
                  <a:lnTo>
                    <a:pt x="5400421" y="1739645"/>
                  </a:lnTo>
                  <a:lnTo>
                    <a:pt x="6480556" y="1739645"/>
                  </a:lnTo>
                  <a:lnTo>
                    <a:pt x="4320286" y="2087499"/>
                  </a:lnTo>
                  <a:lnTo>
                    <a:pt x="2160143" y="1739645"/>
                  </a:lnTo>
                  <a:lnTo>
                    <a:pt x="3240278" y="1739645"/>
                  </a:lnTo>
                  <a:lnTo>
                    <a:pt x="3240278" y="1391666"/>
                  </a:lnTo>
                  <a:lnTo>
                    <a:pt x="0" y="1391666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621916" y="1116584"/>
            <a:ext cx="8286750" cy="2699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335" marR="135890" algn="ctr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У</a:t>
            </a:r>
            <a:r>
              <a:rPr sz="24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1949</a:t>
            </a:r>
            <a:r>
              <a:rPr sz="24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р.</a:t>
            </a:r>
            <a:r>
              <a:rPr sz="24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після</a:t>
            </a:r>
            <a:r>
              <a:rPr sz="24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створення</a:t>
            </a:r>
            <a:r>
              <a:rPr sz="24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Національної</a:t>
            </a:r>
            <a:r>
              <a:rPr sz="2400" spc="-1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служби</a:t>
            </a:r>
            <a:r>
              <a:rPr sz="24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охорони здоров'я</a:t>
            </a:r>
            <a:r>
              <a:rPr sz="2400" spc="-9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бул</a:t>
            </a:r>
            <a:r>
              <a:rPr sz="2400" spc="-114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складений</a:t>
            </a:r>
            <a:r>
              <a:rPr sz="2400" spc="-9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перший</a:t>
            </a:r>
            <a:r>
              <a:rPr sz="24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b="1" spc="-25" dirty="0">
                <a:solidFill>
                  <a:srgbClr val="003300"/>
                </a:solidFill>
                <a:latin typeface="Arial"/>
                <a:cs typeface="Arial"/>
              </a:rPr>
              <a:t>БНФ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30"/>
              </a:spcBef>
            </a:pPr>
            <a:endParaRPr sz="2400" dirty="0">
              <a:latin typeface="Arial"/>
              <a:cs typeface="Arial"/>
            </a:endParaRPr>
          </a:p>
          <a:p>
            <a:pPr marL="86995" algn="ctr">
              <a:lnSpc>
                <a:spcPct val="100000"/>
              </a:lnSpc>
            </a:pP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Перший</a:t>
            </a:r>
            <a:r>
              <a:rPr sz="24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БНФ</a:t>
            </a:r>
            <a:r>
              <a:rPr sz="24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містив</a:t>
            </a:r>
            <a:r>
              <a:rPr sz="24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вибіркову</a:t>
            </a:r>
            <a:r>
              <a:rPr sz="24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неповну</a:t>
            </a:r>
            <a:endParaRPr sz="2400" dirty="0">
              <a:latin typeface="Microsoft Sans Serif"/>
              <a:cs typeface="Microsoft Sans Serif"/>
            </a:endParaRPr>
          </a:p>
          <a:p>
            <a:pPr marL="12700" marR="5080" algn="ctr">
              <a:lnSpc>
                <a:spcPct val="100000"/>
              </a:lnSpc>
            </a:pP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інформацію,</a:t>
            </a:r>
            <a:r>
              <a:rPr sz="2400" spc="-8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його</a:t>
            </a:r>
            <a:r>
              <a:rPr sz="24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необхідно</a:t>
            </a:r>
            <a:r>
              <a:rPr sz="24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було</a:t>
            </a:r>
            <a:r>
              <a:rPr sz="2400" spc="-9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розширювати</a:t>
            </a:r>
            <a:r>
              <a:rPr sz="24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і</a:t>
            </a:r>
            <a:r>
              <a:rPr sz="2400" spc="-8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він</a:t>
            </a:r>
            <a:r>
              <a:rPr sz="24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давав </a:t>
            </a:r>
            <a:r>
              <a:rPr sz="24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науково-</a:t>
            </a:r>
            <a:r>
              <a:rPr sz="24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обгрунтовані</a:t>
            </a:r>
            <a:r>
              <a:rPr sz="24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рекомендації</a:t>
            </a:r>
            <a:r>
              <a:rPr sz="24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на</a:t>
            </a:r>
            <a:r>
              <a:rPr sz="24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ЛЗ</a:t>
            </a:r>
            <a:endParaRPr sz="24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09429" y="6273495"/>
            <a:ext cx="2235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Microsoft Sans Serif"/>
                <a:cs typeface="Microsoft Sans Serif"/>
              </a:rPr>
              <a:t>13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10462" y="1581658"/>
            <a:ext cx="1042098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949325">
              <a:lnSpc>
                <a:spcPct val="100000"/>
              </a:lnSpc>
              <a:spcBef>
                <a:spcPts val="95"/>
              </a:spcBef>
            </a:pPr>
            <a:r>
              <a:rPr sz="2800" i="1" spc="-10" dirty="0">
                <a:latin typeface="Arial"/>
                <a:cs typeface="Arial"/>
              </a:rPr>
              <a:t>ФОРМУЛЯРНА</a:t>
            </a:r>
            <a:r>
              <a:rPr sz="2800" i="1" spc="-155" dirty="0">
                <a:latin typeface="Arial"/>
                <a:cs typeface="Arial"/>
              </a:rPr>
              <a:t> </a:t>
            </a:r>
            <a:r>
              <a:rPr sz="2800" i="1" spc="-10" dirty="0">
                <a:latin typeface="Arial"/>
                <a:cs typeface="Arial"/>
              </a:rPr>
              <a:t>СИСТЕМА</a:t>
            </a:r>
            <a:r>
              <a:rPr sz="2800" i="1" spc="-155" dirty="0">
                <a:latin typeface="Arial"/>
                <a:cs typeface="Arial"/>
              </a:rPr>
              <a:t> </a:t>
            </a:r>
            <a:r>
              <a:rPr sz="2800" i="1" spc="-20" dirty="0">
                <a:latin typeface="Arial"/>
                <a:cs typeface="Arial"/>
              </a:rPr>
              <a:t>УПРАВЛІННЯ</a:t>
            </a:r>
            <a:r>
              <a:rPr sz="2800" i="1" spc="-155" dirty="0">
                <a:latin typeface="Arial"/>
                <a:cs typeface="Arial"/>
              </a:rPr>
              <a:t> </a:t>
            </a:r>
            <a:r>
              <a:rPr sz="2800" i="1" spc="-10" dirty="0">
                <a:latin typeface="Arial"/>
                <a:cs typeface="Arial"/>
              </a:rPr>
              <a:t>ЛЕКАРСЬКИМ ЗАБЕЗПЕЧЕННЯМ</a:t>
            </a:r>
            <a:r>
              <a:rPr sz="2800" i="1" spc="-90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НА</a:t>
            </a:r>
            <a:r>
              <a:rPr sz="2800" i="1" spc="-114" dirty="0">
                <a:latin typeface="Arial"/>
                <a:cs typeface="Arial"/>
              </a:rPr>
              <a:t> </a:t>
            </a:r>
            <a:r>
              <a:rPr sz="2800" i="1" spc="-25" dirty="0">
                <a:latin typeface="Arial"/>
                <a:cs typeface="Arial"/>
              </a:rPr>
              <a:t>ПІДСТАВІ</a:t>
            </a:r>
            <a:r>
              <a:rPr sz="2800" i="1" spc="-95" dirty="0">
                <a:latin typeface="Arial"/>
                <a:cs typeface="Arial"/>
              </a:rPr>
              <a:t> </a:t>
            </a:r>
            <a:r>
              <a:rPr sz="2800" i="1" spc="-20" dirty="0">
                <a:latin typeface="Arial"/>
                <a:cs typeface="Arial"/>
              </a:rPr>
              <a:t>ФОРМУЛЯРНОГО</a:t>
            </a:r>
            <a:r>
              <a:rPr sz="2800" i="1" spc="-90" dirty="0">
                <a:latin typeface="Arial"/>
                <a:cs typeface="Arial"/>
              </a:rPr>
              <a:t> </a:t>
            </a:r>
            <a:r>
              <a:rPr sz="2800" i="1" spc="-10" dirty="0">
                <a:latin typeface="Arial"/>
                <a:cs typeface="Arial"/>
              </a:rPr>
              <a:t>СПИСКУ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8190" y="2767406"/>
            <a:ext cx="10913745" cy="2684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71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800" b="1" i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003300"/>
                </a:solidFill>
                <a:latin typeface="Arial"/>
                <a:cs typeface="Arial"/>
              </a:rPr>
              <a:t>УМОВАХ</a:t>
            </a:r>
            <a:r>
              <a:rPr sz="1800" b="1" i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003300"/>
                </a:solidFill>
                <a:latin typeface="Arial"/>
                <a:cs typeface="Arial"/>
              </a:rPr>
              <a:t>БЮДЖЕТНО-</a:t>
            </a:r>
            <a:r>
              <a:rPr sz="1800" b="1" i="1" spc="-25" dirty="0">
                <a:solidFill>
                  <a:srgbClr val="003300"/>
                </a:solidFill>
                <a:latin typeface="Arial"/>
                <a:cs typeface="Arial"/>
              </a:rPr>
              <a:t>СТРАХОВОЇ</a:t>
            </a:r>
            <a:r>
              <a:rPr sz="1800" b="1" i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003300"/>
                </a:solidFill>
                <a:latin typeface="Arial"/>
                <a:cs typeface="Arial"/>
              </a:rPr>
              <a:t>МЕДИЦИНИ</a:t>
            </a:r>
            <a:r>
              <a:rPr sz="1800" b="1" i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ЛІКАРСЬКИЙ</a:t>
            </a:r>
            <a:r>
              <a:rPr sz="18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ФОРМУЛЯР</a:t>
            </a:r>
            <a:r>
              <a:rPr sz="18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ЯК</a:t>
            </a:r>
            <a:r>
              <a:rPr sz="18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ЕЛЕМЕНТ</a:t>
            </a:r>
            <a:endParaRPr sz="1800" dirty="0">
              <a:latin typeface="Arial"/>
              <a:cs typeface="Arial"/>
            </a:endParaRPr>
          </a:p>
          <a:p>
            <a:pPr marL="12700" marR="487045">
              <a:lnSpc>
                <a:spcPct val="100000"/>
              </a:lnSpc>
              <a:spcBef>
                <a:spcPts val="50"/>
              </a:spcBef>
              <a:tabLst>
                <a:tab pos="8401685" algn="l"/>
              </a:tabLst>
            </a:pPr>
            <a:r>
              <a:rPr sz="1800" b="1" spc="-20" dirty="0">
                <a:solidFill>
                  <a:srgbClr val="003300"/>
                </a:solidFill>
                <a:latin typeface="Arial"/>
                <a:cs typeface="Arial"/>
              </a:rPr>
              <a:t>ФОРМУЛЯРНОЇ</a:t>
            </a:r>
            <a:r>
              <a:rPr sz="1800" b="1" spc="-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СИСТЕМИ</a:t>
            </a:r>
            <a:r>
              <a:rPr sz="18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003300"/>
                </a:solidFill>
                <a:latin typeface="Arial"/>
                <a:cs typeface="Arial"/>
              </a:rPr>
              <a:t>СТАЄ</a:t>
            </a:r>
            <a:r>
              <a:rPr sz="18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ОСНОВОЮ</a:t>
            </a:r>
            <a:r>
              <a:rPr sz="1800" b="1" spc="-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800" b="1" spc="-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РОЗРАХУНКУ</a:t>
            </a:r>
            <a:r>
              <a:rPr sz="18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ВАРТОСТІ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1800" b="1" spc="-45" dirty="0">
                <a:solidFill>
                  <a:srgbClr val="003300"/>
                </a:solidFill>
                <a:latin typeface="Arial"/>
                <a:cs typeface="Arial"/>
              </a:rPr>
              <a:t>ГАРАНТОВАНОГО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ДЕРЖАВОЮ</a:t>
            </a:r>
            <a:r>
              <a:rPr sz="18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ОБСЯГУ</a:t>
            </a:r>
            <a:r>
              <a:rPr sz="18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БЕЗКОШТОВНИХ</a:t>
            </a:r>
            <a:r>
              <a:rPr sz="1800" b="1" spc="-1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МЕДИЧНИХ</a:t>
            </a:r>
            <a:r>
              <a:rPr sz="1800" b="1" spc="-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ПОСЛУГ</a:t>
            </a:r>
            <a:r>
              <a:rPr sz="1800" b="1" spc="-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003300"/>
                </a:solidFill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1800" dirty="0">
              <a:latin typeface="Arial"/>
              <a:cs typeface="Arial"/>
            </a:endParaRPr>
          </a:p>
          <a:p>
            <a:pPr marL="547370">
              <a:lnSpc>
                <a:spcPct val="100000"/>
              </a:lnSpc>
              <a:spcBef>
                <a:spcPts val="5"/>
              </a:spcBef>
            </a:pPr>
            <a:r>
              <a:rPr sz="2000" b="1" i="1" u="sng" dirty="0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Arial"/>
                <a:cs typeface="Arial"/>
              </a:rPr>
              <a:t>МЕТА</a:t>
            </a:r>
            <a:r>
              <a:rPr sz="2000" b="1" i="1" u="sng" spc="-110" dirty="0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Arial"/>
                <a:cs typeface="Arial"/>
              </a:rPr>
              <a:t> </a:t>
            </a:r>
            <a:r>
              <a:rPr sz="2000" b="1" i="1" u="sng" dirty="0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Arial"/>
                <a:cs typeface="Arial"/>
              </a:rPr>
              <a:t>ФОРМУЛЯРНОЇ</a:t>
            </a:r>
            <a:r>
              <a:rPr sz="2000" b="1" i="1" u="sng" spc="-114" dirty="0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Arial"/>
                <a:cs typeface="Arial"/>
              </a:rPr>
              <a:t> </a:t>
            </a:r>
            <a:r>
              <a:rPr sz="2000" b="1" i="1" u="sng" spc="-10" dirty="0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Arial"/>
                <a:cs typeface="Arial"/>
              </a:rPr>
              <a:t>СИСТЕМИ:</a:t>
            </a:r>
            <a:endParaRPr sz="2000" dirty="0">
              <a:latin typeface="Arial"/>
              <a:cs typeface="Arial"/>
            </a:endParaRPr>
          </a:p>
          <a:p>
            <a:pPr marL="12700" marR="475615" indent="534670">
              <a:lnSpc>
                <a:spcPct val="100000"/>
              </a:lnSpc>
              <a:spcBef>
                <a:spcPts val="1085"/>
              </a:spcBef>
              <a:tabLst>
                <a:tab pos="8047355" algn="l"/>
              </a:tabLst>
            </a:pP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ПІДВИЩЕННЯ</a:t>
            </a:r>
            <a:r>
              <a:rPr sz="18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ЕФЕКТИВНОСТІ</a:t>
            </a:r>
            <a:r>
              <a:rPr sz="18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30" dirty="0">
                <a:solidFill>
                  <a:srgbClr val="003300"/>
                </a:solidFill>
                <a:latin typeface="Arial"/>
                <a:cs typeface="Arial"/>
              </a:rPr>
              <a:t>ТА</a:t>
            </a:r>
            <a:r>
              <a:rPr sz="1800" b="1" spc="-9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БЕЗПЕКИ</a:t>
            </a:r>
            <a:r>
              <a:rPr sz="18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ЛІКАРСЬКОЇ</a:t>
            </a:r>
            <a:r>
              <a:rPr sz="18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ТЕРАПІЇ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	ПРИ</a:t>
            </a:r>
            <a:r>
              <a:rPr sz="18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3300"/>
                </a:solidFill>
                <a:latin typeface="Arial"/>
                <a:cs typeface="Arial"/>
              </a:rPr>
              <a:t>ОДНОЧАСНОМУ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СКОРОЧЕННІ</a:t>
            </a:r>
            <a:r>
              <a:rPr sz="18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НЕ</a:t>
            </a:r>
            <a:r>
              <a:rPr sz="18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ТІЛЬКИ</a:t>
            </a:r>
            <a:r>
              <a:rPr sz="18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40" dirty="0">
                <a:solidFill>
                  <a:srgbClr val="003300"/>
                </a:solidFill>
                <a:latin typeface="Arial"/>
                <a:cs typeface="Arial"/>
              </a:rPr>
              <a:t>ВИТРАТ</a:t>
            </a:r>
            <a:r>
              <a:rPr sz="18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r>
              <a:rPr sz="18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ЗАКУПІВЛЮ</a:t>
            </a:r>
            <a:r>
              <a:rPr sz="18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003300"/>
                </a:solidFill>
                <a:latin typeface="Arial"/>
                <a:cs typeface="Arial"/>
              </a:rPr>
              <a:t>ПРЕПАРАТІВ,</a:t>
            </a:r>
            <a:r>
              <a:rPr sz="18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АЛЕ</a:t>
            </a:r>
            <a:r>
              <a:rPr sz="18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8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СУКУПНИХ</a:t>
            </a:r>
            <a:r>
              <a:rPr sz="18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ВИТРАТ,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ЯКІ</a:t>
            </a:r>
            <a:r>
              <a:rPr sz="1800" b="1" spc="-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НЕОБХІДНІ</a:t>
            </a:r>
            <a:r>
              <a:rPr sz="18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8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ЛІКУВАННЯ</a:t>
            </a:r>
            <a:r>
              <a:rPr sz="18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ПЕВНИХ</a:t>
            </a:r>
            <a:r>
              <a:rPr sz="18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ЗАХВОРЮВАНЬ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3525" y="188912"/>
            <a:ext cx="3996054" cy="1170305"/>
          </a:xfrm>
          <a:prstGeom prst="rect">
            <a:avLst/>
          </a:prstGeom>
          <a:ln w="9525">
            <a:solidFill>
              <a:srgbClr val="C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419734" marR="412750" algn="ctr">
              <a:lnSpc>
                <a:spcPct val="100000"/>
              </a:lnSpc>
              <a:spcBef>
                <a:spcPts val="315"/>
              </a:spcBef>
            </a:pP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НАКАЗ</a:t>
            </a:r>
            <a:r>
              <a:rPr sz="14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МОЗ</a:t>
            </a:r>
            <a:r>
              <a:rPr sz="14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від</a:t>
            </a:r>
            <a:r>
              <a:rPr sz="1400" b="1" spc="3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22.07.2009</a:t>
            </a:r>
            <a:r>
              <a:rPr sz="14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р.</a:t>
            </a: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№</a:t>
            </a:r>
            <a:r>
              <a:rPr sz="1400" b="1" spc="-25" dirty="0">
                <a:solidFill>
                  <a:srgbClr val="003300"/>
                </a:solidFill>
                <a:latin typeface="Arial"/>
                <a:cs typeface="Arial"/>
              </a:rPr>
              <a:t> 529 </a:t>
            </a: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ПРО</a:t>
            </a:r>
            <a:r>
              <a:rPr sz="14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СТВОРЕННЯ</a:t>
            </a:r>
            <a:r>
              <a:rPr sz="14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ФОРМУЛЯРНОЇ СИСТЕМИ</a:t>
            </a:r>
            <a:r>
              <a:rPr sz="14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ЗАБЕЗПЕЧЕННЯ ЛІКАРСЬКИМИ</a:t>
            </a:r>
            <a:r>
              <a:rPr sz="14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ЗАСОБАМИ </a:t>
            </a: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ЗАКЛАДІВ</a:t>
            </a:r>
            <a:r>
              <a:rPr sz="1400" b="1" spc="3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003300"/>
                </a:solidFill>
                <a:latin typeface="Arial"/>
                <a:cs typeface="Arial"/>
              </a:rPr>
              <a:t>ОХОРОНИ</a:t>
            </a:r>
            <a:r>
              <a:rPr sz="14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ЗДОРОВ’Я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600" y="2514600"/>
            <a:ext cx="10904855" cy="269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Microsoft Sans Serif"/>
                <a:cs typeface="Microsoft Sans Serif"/>
              </a:rPr>
              <a:t>Необхідність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створення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та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впровадження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формулярної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системи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була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вперше</a:t>
            </a:r>
            <a:endParaRPr sz="20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20" dirty="0">
                <a:latin typeface="Microsoft Sans Serif"/>
                <a:cs typeface="Microsoft Sans Serif"/>
              </a:rPr>
              <a:t>задекларована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Постановою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Кабінету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Міністрів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України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від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25.07.</a:t>
            </a:r>
            <a:r>
              <a:rPr sz="2000" b="1" dirty="0">
                <a:latin typeface="Arial"/>
                <a:cs typeface="Arial"/>
              </a:rPr>
              <a:t>2003</a:t>
            </a:r>
            <a:r>
              <a:rPr sz="2000" b="1" spc="-9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р.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№1162</a:t>
            </a:r>
            <a:endParaRPr sz="20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«Про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затвердження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Державної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програми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забезпечення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населення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лікарськими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засобами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на </a:t>
            </a:r>
            <a:r>
              <a:rPr sz="2000" spc="55" dirty="0">
                <a:latin typeface="Microsoft Sans Serif"/>
                <a:cs typeface="Microsoft Sans Serif"/>
              </a:rPr>
              <a:t>2004–2010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роки».</a:t>
            </a:r>
            <a:endParaRPr sz="2000" dirty="0">
              <a:latin typeface="Microsoft Sans Serif"/>
              <a:cs typeface="Microsoft Sans Serif"/>
            </a:endParaRPr>
          </a:p>
          <a:p>
            <a:pPr marL="12700" marR="1064895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На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виконання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зазначеної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програми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у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80" dirty="0">
                <a:latin typeface="Microsoft Sans Serif"/>
                <a:cs typeface="Microsoft Sans Serif"/>
              </a:rPr>
              <a:t>ДП</a:t>
            </a:r>
            <a:r>
              <a:rPr sz="2000" spc="-30" dirty="0">
                <a:latin typeface="Microsoft Sans Serif"/>
                <a:cs typeface="Microsoft Sans Serif"/>
              </a:rPr>
              <a:t> “Державний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фармакологічний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центр”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була </a:t>
            </a:r>
            <a:r>
              <a:rPr sz="2000" spc="-10" dirty="0">
                <a:latin typeface="Microsoft Sans Serif"/>
                <a:cs typeface="Microsoft Sans Serif"/>
              </a:rPr>
              <a:t>сформована</a:t>
            </a:r>
            <a:r>
              <a:rPr sz="2000" spc="-114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робоча</a:t>
            </a:r>
            <a:r>
              <a:rPr sz="2000" spc="-9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група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з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питань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стандартизації</a:t>
            </a:r>
            <a:r>
              <a:rPr sz="2000" spc="-10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фармакотерапії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та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створення</a:t>
            </a:r>
            <a:endParaRPr sz="20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формулярної</a:t>
            </a:r>
            <a:r>
              <a:rPr sz="2000" spc="-10" dirty="0">
                <a:latin typeface="Microsoft Sans Serif"/>
                <a:cs typeface="Microsoft Sans Serif"/>
              </a:rPr>
              <a:t> системи</a:t>
            </a:r>
            <a:endParaRPr sz="20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85"/>
              </a:spcBef>
            </a:pPr>
            <a:endParaRPr sz="2000" dirty="0">
              <a:latin typeface="Microsoft Sans Serif"/>
              <a:cs typeface="Microsoft Sans Serif"/>
            </a:endParaRPr>
          </a:p>
          <a:p>
            <a:pPr marR="107314" algn="r">
              <a:lnSpc>
                <a:spcPct val="100000"/>
              </a:lnSpc>
            </a:pPr>
            <a:r>
              <a:rPr sz="1400" spc="-25" dirty="0">
                <a:latin typeface="Microsoft Sans Serif"/>
                <a:cs typeface="Microsoft Sans Serif"/>
              </a:rPr>
              <a:t>14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90600" y="685800"/>
            <a:ext cx="9936480" cy="132397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8735" rIns="0" bIns="0" rtlCol="0">
            <a:spAutoFit/>
          </a:bodyPr>
          <a:lstStyle/>
          <a:p>
            <a:pPr marL="91440" marR="341630">
              <a:lnSpc>
                <a:spcPct val="100000"/>
              </a:lnSpc>
              <a:spcBef>
                <a:spcPts val="305"/>
              </a:spcBef>
            </a:pPr>
            <a:r>
              <a:rPr sz="2000" i="1" dirty="0">
                <a:latin typeface="Arial"/>
                <a:cs typeface="Arial"/>
              </a:rPr>
              <a:t>Метою</a:t>
            </a:r>
            <a:r>
              <a:rPr sz="2000" i="1" spc="-7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впровадження</a:t>
            </a:r>
            <a:r>
              <a:rPr sz="2000" i="1" spc="-6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формулярної</a:t>
            </a:r>
            <a:r>
              <a:rPr sz="2000" i="1" spc="-7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системи</a:t>
            </a:r>
            <a:r>
              <a:rPr sz="2000" i="1" spc="-70" dirty="0">
                <a:latin typeface="Arial"/>
                <a:cs typeface="Arial"/>
              </a:rPr>
              <a:t> </a:t>
            </a:r>
            <a:r>
              <a:rPr sz="20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є</a:t>
            </a:r>
            <a:r>
              <a:rPr sz="2000" b="0" spc="-2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35" dirty="0">
                <a:solidFill>
                  <a:srgbClr val="000000"/>
                </a:solidFill>
                <a:latin typeface="Microsoft Sans Serif"/>
                <a:cs typeface="Microsoft Sans Serif"/>
              </a:rPr>
              <a:t>забезпечення</a:t>
            </a:r>
            <a:r>
              <a:rPr sz="2000" b="0" spc="-7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пріоритетного використання</a:t>
            </a:r>
            <a:r>
              <a:rPr sz="2000" b="0" spc="-9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ефективних,</a:t>
            </a:r>
            <a:r>
              <a:rPr sz="2000" b="0" spc="-5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30" dirty="0">
                <a:solidFill>
                  <a:srgbClr val="000000"/>
                </a:solidFill>
                <a:latin typeface="Microsoft Sans Serif"/>
                <a:cs typeface="Microsoft Sans Serif"/>
              </a:rPr>
              <a:t>безпечних,</a:t>
            </a:r>
            <a:r>
              <a:rPr sz="2000" b="0" spc="-6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20" dirty="0">
                <a:solidFill>
                  <a:srgbClr val="000000"/>
                </a:solidFill>
                <a:latin typeface="Microsoft Sans Serif"/>
                <a:cs typeface="Microsoft Sans Serif"/>
              </a:rPr>
              <a:t>економічно</a:t>
            </a:r>
            <a:r>
              <a:rPr sz="2000" b="0" spc="-5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доступних</a:t>
            </a:r>
            <a:r>
              <a:rPr sz="2000" b="0" spc="-5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лікарських</a:t>
            </a:r>
            <a:r>
              <a:rPr sz="2000" b="0" spc="-6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засобів, </a:t>
            </a:r>
            <a:r>
              <a:rPr sz="2000" b="0" spc="-20" dirty="0">
                <a:solidFill>
                  <a:srgbClr val="000000"/>
                </a:solidFill>
                <a:latin typeface="Microsoft Sans Serif"/>
                <a:cs typeface="Microsoft Sans Serif"/>
              </a:rPr>
              <a:t>розробка</a:t>
            </a:r>
            <a:r>
              <a:rPr sz="2000" b="0" spc="-9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та</a:t>
            </a:r>
            <a:r>
              <a:rPr sz="2000" b="0" spc="-4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впровадження</a:t>
            </a:r>
            <a:r>
              <a:rPr sz="2000" b="0" spc="-8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рентабельної</a:t>
            </a:r>
            <a:r>
              <a:rPr sz="2000" b="0" spc="-7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системи</a:t>
            </a:r>
            <a:r>
              <a:rPr sz="2000" b="0" spc="-8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використання</a:t>
            </a:r>
            <a:r>
              <a:rPr sz="2000" b="0" spc="-8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лікарських засобів</a:t>
            </a:r>
            <a:r>
              <a:rPr sz="2000" b="0" spc="-7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та</a:t>
            </a:r>
            <a:r>
              <a:rPr sz="2000" b="0" spc="-1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матеріальних</a:t>
            </a:r>
            <a:r>
              <a:rPr sz="2000" b="0" spc="-6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ресурсів</a:t>
            </a:r>
            <a:r>
              <a:rPr sz="2000" b="0" spc="-3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усіх</a:t>
            </a:r>
            <a:r>
              <a:rPr sz="2000" b="0" spc="-2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рівнів.</a:t>
            </a:r>
            <a:endParaRPr sz="20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9818" y="1023620"/>
            <a:ext cx="10979150" cy="51352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4490" indent="-351790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364490" algn="l"/>
              </a:tabLst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впровадження</a:t>
            </a:r>
            <a:r>
              <a:rPr sz="2000" b="1" spc="-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принципів</a:t>
            </a:r>
            <a:r>
              <a:rPr sz="20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доказової</a:t>
            </a:r>
            <a:r>
              <a:rPr sz="20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медицини</a:t>
            </a:r>
            <a:r>
              <a:rPr sz="20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20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медичну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практику.</a:t>
            </a:r>
            <a:endParaRPr sz="2000" dirty="0">
              <a:latin typeface="Arial"/>
              <a:cs typeface="Arial"/>
            </a:endParaRPr>
          </a:p>
          <a:p>
            <a:pPr marL="433070" indent="-420370">
              <a:lnSpc>
                <a:spcPct val="100000"/>
              </a:lnSpc>
              <a:buFont typeface="Wingdings"/>
              <a:buChar char=""/>
              <a:tabLst>
                <a:tab pos="433070" algn="l"/>
              </a:tabLst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підвищення</a:t>
            </a:r>
            <a:r>
              <a:rPr sz="20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якості</a:t>
            </a:r>
            <a:r>
              <a:rPr sz="20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медичної</a:t>
            </a:r>
            <a:r>
              <a:rPr sz="20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допомоги:</a:t>
            </a:r>
            <a:endParaRPr sz="2000" dirty="0">
              <a:latin typeface="Arial"/>
              <a:cs typeface="Arial"/>
            </a:endParaRPr>
          </a:p>
          <a:p>
            <a:pPr marL="364490" indent="-351790">
              <a:lnSpc>
                <a:spcPct val="100000"/>
              </a:lnSpc>
              <a:buFont typeface="Wingdings"/>
              <a:buChar char=""/>
              <a:tabLst>
                <a:tab pos="364490" algn="l"/>
              </a:tabLst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моніторинг</a:t>
            </a:r>
            <a:r>
              <a:rPr sz="20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раціонального</a:t>
            </a:r>
            <a:r>
              <a:rPr sz="2000" b="1" spc="-9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використання</a:t>
            </a:r>
            <a:r>
              <a:rPr sz="20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лікарських</a:t>
            </a:r>
            <a:r>
              <a:rPr sz="2000" b="1" spc="-10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засобів;</a:t>
            </a:r>
            <a:endParaRPr sz="2000" dirty="0">
              <a:latin typeface="Arial"/>
              <a:cs typeface="Arial"/>
            </a:endParaRPr>
          </a:p>
          <a:p>
            <a:pPr marL="364490" marR="622300" indent="-352425">
              <a:lnSpc>
                <a:spcPct val="100000"/>
              </a:lnSpc>
              <a:buFont typeface="Wingdings"/>
              <a:buChar char=""/>
              <a:tabLst>
                <a:tab pos="364490" algn="l"/>
              </a:tabLst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вжиття</a:t>
            </a:r>
            <a:r>
              <a:rPr sz="20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заходів</a:t>
            </a:r>
            <a:r>
              <a:rPr sz="2000" b="1" spc="-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щодо</a:t>
            </a:r>
            <a:r>
              <a:rPr sz="20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запобігання</a:t>
            </a:r>
            <a:r>
              <a:rPr sz="20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20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корекції</a:t>
            </a:r>
            <a:r>
              <a:rPr sz="2000" b="1" spc="-10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можливих</a:t>
            </a:r>
            <a:r>
              <a:rPr sz="2000" b="1" spc="-10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помилок</a:t>
            </a:r>
            <a:r>
              <a:rPr sz="2000" b="1" spc="-9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при</a:t>
            </a:r>
            <a:r>
              <a:rPr sz="20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проведенні фармакотерапії;</a:t>
            </a:r>
            <a:endParaRPr sz="2000" dirty="0">
              <a:latin typeface="Arial"/>
              <a:cs typeface="Arial"/>
            </a:endParaRPr>
          </a:p>
          <a:p>
            <a:pPr marL="364490" indent="-351790">
              <a:lnSpc>
                <a:spcPct val="100000"/>
              </a:lnSpc>
              <a:buFont typeface="Wingdings"/>
              <a:buChar char=""/>
              <a:tabLst>
                <a:tab pos="364490" algn="l"/>
              </a:tabLst>
            </a:pP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обмеження</a:t>
            </a:r>
            <a:r>
              <a:rPr sz="2000" b="1" spc="-9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використання</a:t>
            </a:r>
            <a:r>
              <a:rPr sz="20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як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нових,</a:t>
            </a:r>
            <a:r>
              <a:rPr sz="20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але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занадто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дорогих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лікарських</a:t>
            </a:r>
            <a:r>
              <a:rPr sz="2000" b="1" spc="-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препаратів,</a:t>
            </a:r>
            <a:r>
              <a:rPr sz="20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так</a:t>
            </a:r>
            <a:endParaRPr sz="2000" dirty="0">
              <a:latin typeface="Arial"/>
              <a:cs typeface="Arial"/>
            </a:endParaRPr>
          </a:p>
          <a:p>
            <a:pPr marL="364490">
              <a:lnSpc>
                <a:spcPct val="100000"/>
              </a:lnSpc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дешевих,</a:t>
            </a:r>
            <a:r>
              <a:rPr sz="20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але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мало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ефективних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(у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ряді</a:t>
            </a:r>
            <a:r>
              <a:rPr sz="20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випадків</a:t>
            </a:r>
            <a:r>
              <a:rPr sz="20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-</a:t>
            </a:r>
            <a:r>
              <a:rPr sz="20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небезпечних);</a:t>
            </a:r>
            <a:endParaRPr sz="2000" dirty="0">
              <a:latin typeface="Arial"/>
              <a:cs typeface="Arial"/>
            </a:endParaRPr>
          </a:p>
          <a:p>
            <a:pPr marL="433070" indent="-420370">
              <a:lnSpc>
                <a:spcPct val="100000"/>
              </a:lnSpc>
              <a:buFont typeface="Wingdings"/>
              <a:buChar char=""/>
              <a:tabLst>
                <a:tab pos="433070" algn="l"/>
              </a:tabLst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оптимізація</a:t>
            </a:r>
            <a:r>
              <a:rPr sz="20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витрат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медичну</a:t>
            </a:r>
            <a:r>
              <a:rPr sz="20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допомогу;</a:t>
            </a:r>
            <a:endParaRPr sz="2000" dirty="0">
              <a:latin typeface="Arial"/>
              <a:cs typeface="Arial"/>
            </a:endParaRPr>
          </a:p>
          <a:p>
            <a:pPr marL="364490" marR="480695" indent="-352425">
              <a:lnSpc>
                <a:spcPct val="100000"/>
              </a:lnSpc>
              <a:buFont typeface="Wingdings"/>
              <a:buChar char=""/>
              <a:tabLst>
                <a:tab pos="364490" algn="l"/>
                <a:tab pos="433070" algn="l"/>
              </a:tabLst>
            </a:pPr>
            <a:r>
              <a:rPr sz="2000" dirty="0">
                <a:solidFill>
                  <a:srgbClr val="003300"/>
                </a:solidFill>
                <a:latin typeface="Times New Roman"/>
                <a:cs typeface="Times New Roman"/>
              </a:rPr>
              <a:t>	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створення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можливості</a:t>
            </a:r>
            <a:r>
              <a:rPr sz="20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20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організації</a:t>
            </a:r>
            <a:r>
              <a:rPr sz="20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обов'язкового</a:t>
            </a:r>
            <a:r>
              <a:rPr sz="2000" b="1" spc="-9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медичного</a:t>
            </a:r>
            <a:r>
              <a:rPr sz="20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страхуванія</a:t>
            </a:r>
            <a:r>
              <a:rPr sz="20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як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додаткового</a:t>
            </a:r>
            <a:r>
              <a:rPr sz="20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механізму</a:t>
            </a:r>
            <a:r>
              <a:rPr sz="2000" b="1" spc="-1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забезпечення</a:t>
            </a:r>
            <a:r>
              <a:rPr sz="20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стабільного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фінансування</a:t>
            </a:r>
            <a:r>
              <a:rPr sz="20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медичної</a:t>
            </a:r>
            <a:endParaRPr sz="2000" dirty="0">
              <a:latin typeface="Arial"/>
              <a:cs typeface="Arial"/>
            </a:endParaRPr>
          </a:p>
          <a:p>
            <a:pPr marL="36449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допомоги</a:t>
            </a:r>
            <a:r>
              <a:rPr sz="2000" b="1" spc="-1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населенню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443865">
              <a:lnSpc>
                <a:spcPct val="100000"/>
              </a:lnSpc>
              <a:spcBef>
                <a:spcPts val="1820"/>
              </a:spcBef>
              <a:tabLst>
                <a:tab pos="8487410" algn="l"/>
              </a:tabLst>
            </a:pPr>
            <a:r>
              <a:rPr sz="2000" b="1" i="1" u="sng" dirty="0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Arial"/>
                <a:cs typeface="Arial"/>
              </a:rPr>
              <a:t>Елементами</a:t>
            </a:r>
            <a:r>
              <a:rPr sz="2000" b="1" i="1" u="sng" spc="-105" dirty="0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Arial"/>
                <a:cs typeface="Arial"/>
              </a:rPr>
              <a:t> </a:t>
            </a:r>
            <a:r>
              <a:rPr sz="2000" b="1" i="1" u="sng" dirty="0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Arial"/>
                <a:cs typeface="Arial"/>
              </a:rPr>
              <a:t>формулярної</a:t>
            </a:r>
            <a:r>
              <a:rPr sz="2000" b="1" i="1" u="sng" spc="-65" dirty="0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Arial"/>
                <a:cs typeface="Arial"/>
              </a:rPr>
              <a:t> </a:t>
            </a:r>
            <a:r>
              <a:rPr sz="2000" b="1" i="1" u="sng" dirty="0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Arial"/>
                <a:cs typeface="Arial"/>
              </a:rPr>
              <a:t>системи</a:t>
            </a:r>
            <a:r>
              <a:rPr sz="2000" b="1" i="1" u="sng" spc="-135" dirty="0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є</a:t>
            </a:r>
            <a:r>
              <a:rPr sz="20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наступні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стандартизовані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	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документи:</a:t>
            </a:r>
            <a:endParaRPr sz="2000" dirty="0">
              <a:latin typeface="Microsoft Sans Serif"/>
              <a:cs typeface="Microsoft Sans Serif"/>
            </a:endParaRPr>
          </a:p>
          <a:p>
            <a:pPr marL="643255" lvl="1" indent="-201295">
              <a:lnSpc>
                <a:spcPct val="100000"/>
              </a:lnSpc>
              <a:buSzPct val="95000"/>
              <a:buFont typeface="Wingdings"/>
              <a:buChar char=""/>
              <a:tabLst>
                <a:tab pos="643255" algn="l"/>
              </a:tabLst>
            </a:pP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Загальнодержавні</a:t>
            </a:r>
            <a:r>
              <a:rPr sz="2000" spc="-9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та</a:t>
            </a:r>
            <a:r>
              <a:rPr sz="20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регіональні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стандарти</a:t>
            </a:r>
            <a:r>
              <a:rPr sz="20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лікування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хворих,</a:t>
            </a:r>
            <a:endParaRPr sz="2000" dirty="0">
              <a:latin typeface="Microsoft Sans Serif"/>
              <a:cs typeface="Microsoft Sans Serif"/>
            </a:endParaRPr>
          </a:p>
          <a:p>
            <a:pPr marL="643255" lvl="1" indent="-201295">
              <a:lnSpc>
                <a:spcPct val="100000"/>
              </a:lnSpc>
              <a:buSzPct val="95000"/>
              <a:buFont typeface="Wingdings"/>
              <a:buChar char=""/>
              <a:tabLst>
                <a:tab pos="643255" algn="l"/>
              </a:tabLst>
            </a:pP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перелік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 життєво-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необхідних</a:t>
            </a:r>
            <a:r>
              <a:rPr sz="20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лікарських</a:t>
            </a:r>
            <a:r>
              <a:rPr sz="20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засобів,</a:t>
            </a:r>
            <a:endParaRPr sz="2000" dirty="0">
              <a:latin typeface="Microsoft Sans Serif"/>
              <a:cs typeface="Microsoft Sans Serif"/>
            </a:endParaRPr>
          </a:p>
          <a:p>
            <a:pPr marL="643255" lvl="1" indent="-201930">
              <a:lnSpc>
                <a:spcPct val="100000"/>
              </a:lnSpc>
              <a:buSzPct val="95000"/>
              <a:buFont typeface="Wingdings"/>
              <a:buChar char=""/>
              <a:tabLst>
                <a:tab pos="643255" algn="l"/>
              </a:tabLst>
            </a:pP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формулярний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список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лікарських</a:t>
            </a:r>
            <a:r>
              <a:rPr sz="20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засобів,</a:t>
            </a:r>
            <a:endParaRPr sz="2000" dirty="0">
              <a:latin typeface="Microsoft Sans Serif"/>
              <a:cs typeface="Microsoft Sans Serif"/>
            </a:endParaRPr>
          </a:p>
          <a:p>
            <a:pPr marL="643255" lvl="1" indent="-201295">
              <a:lnSpc>
                <a:spcPct val="100000"/>
              </a:lnSpc>
              <a:buSzPct val="95000"/>
              <a:buFont typeface="Wingdings"/>
              <a:buChar char=""/>
              <a:tabLst>
                <a:tab pos="643255" algn="l"/>
              </a:tabLst>
            </a:pP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формулярний</a:t>
            </a:r>
            <a:r>
              <a:rPr sz="20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довідник.</a:t>
            </a:r>
            <a:endParaRPr sz="20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83775" y="6290385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z="1400" spc="-25" dirty="0">
                <a:latin typeface="Microsoft Sans Serif"/>
                <a:cs typeface="Microsoft Sans Serif"/>
              </a:rPr>
              <a:t>14</a:t>
            </a:fld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4756" rIns="0" bIns="0" rtlCol="0">
            <a:spAutoFit/>
          </a:bodyPr>
          <a:lstStyle/>
          <a:p>
            <a:pPr marL="1137285">
              <a:lnSpc>
                <a:spcPct val="100000"/>
              </a:lnSpc>
              <a:spcBef>
                <a:spcPts val="95"/>
              </a:spcBef>
            </a:pPr>
            <a:r>
              <a:rPr sz="2800" u="sng" dirty="0">
                <a:uFill>
                  <a:solidFill>
                    <a:srgbClr val="003300"/>
                  </a:solidFill>
                </a:uFill>
              </a:rPr>
              <a:t>Завдання</a:t>
            </a:r>
            <a:r>
              <a:rPr sz="2800" u="sng" spc="-145" dirty="0">
                <a:uFill>
                  <a:solidFill>
                    <a:srgbClr val="003300"/>
                  </a:solidFill>
                </a:uFill>
              </a:rPr>
              <a:t> </a:t>
            </a:r>
            <a:r>
              <a:rPr sz="2800" u="sng" spc="-20" dirty="0">
                <a:uFill>
                  <a:solidFill>
                    <a:srgbClr val="003300"/>
                  </a:solidFill>
                </a:uFill>
              </a:rPr>
              <a:t>формулярної</a:t>
            </a:r>
            <a:r>
              <a:rPr sz="2800" u="sng" spc="-110" dirty="0">
                <a:uFill>
                  <a:solidFill>
                    <a:srgbClr val="003300"/>
                  </a:solidFill>
                </a:uFill>
              </a:rPr>
              <a:t> </a:t>
            </a:r>
            <a:r>
              <a:rPr sz="2800" u="sng" spc="-10" dirty="0">
                <a:uFill>
                  <a:solidFill>
                    <a:srgbClr val="003300"/>
                  </a:solidFill>
                </a:uFill>
              </a:rPr>
              <a:t>системи:</a:t>
            </a:r>
            <a:endParaRPr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751150174"/>
              </p:ext>
            </p:extLst>
          </p:nvPr>
        </p:nvGraphicFramePr>
        <p:xfrm>
          <a:off x="381000" y="1028343"/>
          <a:ext cx="11277600" cy="4991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581400" y="228600"/>
            <a:ext cx="42498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uk-UA" b="1" i="0" dirty="0" smtClean="0">
                <a:solidFill>
                  <a:srgbClr val="212529"/>
                </a:solidFill>
                <a:effectLst/>
                <a:latin typeface="-apple-system"/>
              </a:rPr>
              <a:t>ФУНКЦІЇ ФОРМУЛЯРНОЇ СИСТЕМИ:</a:t>
            </a:r>
            <a:endParaRPr lang="uk-UA" b="0" i="0" dirty="0" smtClean="0">
              <a:solidFill>
                <a:srgbClr val="212529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6945463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2665" y="862024"/>
            <a:ext cx="10883900" cy="53911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40080">
              <a:lnSpc>
                <a:spcPct val="100000"/>
              </a:lnSpc>
              <a:spcBef>
                <a:spcPts val="95"/>
              </a:spcBef>
            </a:pPr>
            <a:r>
              <a:rPr sz="2200" b="1" spc="-10" dirty="0">
                <a:solidFill>
                  <a:srgbClr val="003300"/>
                </a:solidFill>
                <a:latin typeface="Arial"/>
                <a:cs typeface="Arial"/>
              </a:rPr>
              <a:t>Формуляр</a:t>
            </a:r>
            <a:r>
              <a:rPr sz="22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03300"/>
                </a:solidFill>
                <a:latin typeface="Arial"/>
                <a:cs typeface="Arial"/>
              </a:rPr>
              <a:t>(формулярний</a:t>
            </a:r>
            <a:r>
              <a:rPr sz="22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список)</a:t>
            </a:r>
            <a:r>
              <a:rPr sz="22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-</a:t>
            </a:r>
            <a:r>
              <a:rPr sz="22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це</a:t>
            </a:r>
            <a:r>
              <a:rPr sz="22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03300"/>
                </a:solidFill>
                <a:latin typeface="Arial"/>
                <a:cs typeface="Arial"/>
              </a:rPr>
              <a:t>обмежувальний</a:t>
            </a:r>
            <a:r>
              <a:rPr sz="22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список</a:t>
            </a:r>
            <a:r>
              <a:rPr sz="22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03300"/>
                </a:solidFill>
                <a:latin typeface="Arial"/>
                <a:cs typeface="Arial"/>
              </a:rPr>
              <a:t>лікарських</a:t>
            </a:r>
            <a:endParaRPr sz="2200" dirty="0">
              <a:latin typeface="Arial"/>
              <a:cs typeface="Arial"/>
            </a:endParaRPr>
          </a:p>
          <a:p>
            <a:pPr marL="12700" marR="1913255">
              <a:lnSpc>
                <a:spcPct val="100000"/>
              </a:lnSpc>
            </a:pP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засобів,</a:t>
            </a:r>
            <a:r>
              <a:rPr sz="22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які</a:t>
            </a:r>
            <a:r>
              <a:rPr sz="22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03300"/>
                </a:solidFill>
                <a:latin typeface="Arial"/>
                <a:cs typeface="Arial"/>
              </a:rPr>
              <a:t>дозволені</a:t>
            </a:r>
            <a:r>
              <a:rPr sz="22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до</a:t>
            </a:r>
            <a:r>
              <a:rPr sz="22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03300"/>
                </a:solidFill>
                <a:latin typeface="Arial"/>
                <a:cs typeface="Arial"/>
              </a:rPr>
              <a:t>повсякденного</a:t>
            </a:r>
            <a:r>
              <a:rPr sz="22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03300"/>
                </a:solidFill>
                <a:latin typeface="Arial"/>
                <a:cs typeface="Arial"/>
              </a:rPr>
              <a:t>застосування</a:t>
            </a:r>
            <a:r>
              <a:rPr sz="22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2200" b="1" spc="-9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03300"/>
                </a:solidFill>
                <a:latin typeface="Arial"/>
                <a:cs typeface="Arial"/>
              </a:rPr>
              <a:t>даному лікувальному</a:t>
            </a:r>
            <a:r>
              <a:rPr sz="22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закладі</a:t>
            </a:r>
            <a:r>
              <a:rPr sz="22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або</a:t>
            </a:r>
            <a:r>
              <a:rPr sz="22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r>
              <a:rPr sz="22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певній</a:t>
            </a:r>
            <a:r>
              <a:rPr sz="22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03300"/>
                </a:solidFill>
                <a:latin typeface="Arial"/>
                <a:cs typeface="Arial"/>
              </a:rPr>
              <a:t>адміністративній</a:t>
            </a:r>
            <a:r>
              <a:rPr sz="22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03300"/>
                </a:solidFill>
                <a:latin typeface="Arial"/>
                <a:cs typeface="Arial"/>
              </a:rPr>
              <a:t>території.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2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Національний</a:t>
            </a:r>
            <a:r>
              <a:rPr sz="22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формуляр</a:t>
            </a:r>
            <a:r>
              <a:rPr sz="22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є</a:t>
            </a:r>
            <a:r>
              <a:rPr sz="22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більш</a:t>
            </a:r>
            <a:r>
              <a:rPr sz="22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об'ємним</a:t>
            </a:r>
            <a:r>
              <a:rPr sz="22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і</a:t>
            </a:r>
            <a:r>
              <a:rPr sz="22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включає</a:t>
            </a:r>
            <a:r>
              <a:rPr sz="22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ЛЗ,</a:t>
            </a:r>
            <a:endParaRPr sz="22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2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які</a:t>
            </a:r>
            <a:r>
              <a:rPr sz="22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застосовуються</a:t>
            </a:r>
            <a:r>
              <a:rPr sz="2200" spc="1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на</a:t>
            </a:r>
            <a:r>
              <a:rPr sz="22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території</a:t>
            </a:r>
            <a:r>
              <a:rPr sz="22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всієї</a:t>
            </a:r>
            <a:r>
              <a:rPr sz="22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держави.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22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Національний</a:t>
            </a:r>
            <a:r>
              <a:rPr sz="22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формуляр</a:t>
            </a:r>
            <a:r>
              <a:rPr sz="22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створюється</a:t>
            </a:r>
            <a:r>
              <a:rPr sz="22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знизу</a:t>
            </a:r>
            <a:r>
              <a:rPr sz="22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вгору.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2200" dirty="0">
              <a:latin typeface="Microsoft Sans Serif"/>
              <a:cs typeface="Microsoft Sans Serif"/>
            </a:endParaRPr>
          </a:p>
          <a:p>
            <a:pPr marL="12700" marR="912494">
              <a:lnSpc>
                <a:spcPct val="100000"/>
              </a:lnSpc>
            </a:pPr>
            <a:r>
              <a:rPr sz="22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Формуляр</a:t>
            </a:r>
            <a:r>
              <a:rPr sz="22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регламентує</a:t>
            </a:r>
            <a:r>
              <a:rPr sz="22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не</a:t>
            </a:r>
            <a:r>
              <a:rPr sz="2200" spc="-8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тільки</a:t>
            </a:r>
            <a:r>
              <a:rPr sz="22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кількість</a:t>
            </a:r>
            <a:r>
              <a:rPr sz="22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ЛЗ,</a:t>
            </a:r>
            <a:r>
              <a:rPr sz="22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які</a:t>
            </a:r>
            <a:r>
              <a:rPr sz="22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включені</a:t>
            </a:r>
            <a:r>
              <a:rPr sz="22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в</a:t>
            </a:r>
            <a:r>
              <a:rPr sz="22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нього,</a:t>
            </a:r>
            <a:r>
              <a:rPr sz="22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а</a:t>
            </a:r>
            <a:r>
              <a:rPr sz="22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й</a:t>
            </a:r>
            <a:r>
              <a:rPr sz="22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обсяг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інформації</a:t>
            </a:r>
            <a:r>
              <a:rPr sz="22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про</a:t>
            </a:r>
            <a:r>
              <a:rPr sz="2200" spc="-1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ці</a:t>
            </a:r>
            <a:r>
              <a:rPr sz="2200" spc="-1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ЛЗ.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5"/>
              </a:spcBef>
            </a:pPr>
            <a:endParaRPr sz="22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На</a:t>
            </a:r>
            <a:r>
              <a:rPr sz="2200" spc="-10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початкових</a:t>
            </a:r>
            <a:r>
              <a:rPr sz="22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етапах</a:t>
            </a:r>
            <a:r>
              <a:rPr sz="2200" spc="-9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створення</a:t>
            </a:r>
            <a:r>
              <a:rPr sz="2200" spc="-8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формуляр</a:t>
            </a:r>
            <a:r>
              <a:rPr sz="22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оформляється</a:t>
            </a:r>
            <a:r>
              <a:rPr sz="22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у</a:t>
            </a:r>
            <a:r>
              <a:rPr sz="2200" spc="-9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вигляді</a:t>
            </a:r>
            <a:r>
              <a:rPr sz="22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переліку</a:t>
            </a:r>
            <a:r>
              <a:rPr sz="2200" spc="-8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ЛЗ.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2200" dirty="0">
              <a:latin typeface="Microsoft Sans Serif"/>
              <a:cs typeface="Microsoft Sans Serif"/>
            </a:endParaRPr>
          </a:p>
          <a:p>
            <a:pPr marL="12700" marR="37465" indent="76200">
              <a:lnSpc>
                <a:spcPct val="100000"/>
              </a:lnSpc>
            </a:pPr>
            <a:r>
              <a:rPr sz="22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Загальнонаціональний</a:t>
            </a:r>
            <a:r>
              <a:rPr sz="22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формуляр</a:t>
            </a:r>
            <a:r>
              <a:rPr sz="22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може</a:t>
            </a:r>
            <a:r>
              <a:rPr sz="22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бути</a:t>
            </a:r>
            <a:r>
              <a:rPr sz="22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оформлений</a:t>
            </a:r>
            <a:r>
              <a:rPr sz="2200" spc="-8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як</a:t>
            </a:r>
            <a:r>
              <a:rPr sz="2200" spc="-9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у</a:t>
            </a:r>
            <a:r>
              <a:rPr sz="2200" spc="-9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вигляді</a:t>
            </a:r>
            <a:r>
              <a:rPr sz="22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переліку</a:t>
            </a:r>
            <a:r>
              <a:rPr sz="22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ЛЗ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(формулярний</a:t>
            </a:r>
            <a:r>
              <a:rPr sz="22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список),</a:t>
            </a:r>
            <a:r>
              <a:rPr sz="22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так</a:t>
            </a:r>
            <a:r>
              <a:rPr sz="22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і</a:t>
            </a:r>
            <a:r>
              <a:rPr sz="22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у</a:t>
            </a:r>
            <a:r>
              <a:rPr sz="2200" spc="-8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003300"/>
                </a:solidFill>
                <a:latin typeface="Microsoft Sans Serif"/>
                <a:cs typeface="Microsoft Sans Serif"/>
              </a:rPr>
              <a:t>вигляді</a:t>
            </a:r>
            <a:r>
              <a:rPr sz="22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формулярного</a:t>
            </a:r>
            <a:r>
              <a:rPr sz="22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довідника.</a:t>
            </a:r>
            <a:endParaRPr sz="2200" dirty="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883775" y="6290385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z="1400" spc="-25" dirty="0">
                <a:latin typeface="Microsoft Sans Serif"/>
                <a:cs typeface="Microsoft Sans Serif"/>
              </a:rPr>
              <a:t>16</a:t>
            </a:fld>
            <a:endParaRPr sz="14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2665" y="1367155"/>
            <a:ext cx="10693400" cy="39897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0645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Державний</a:t>
            </a:r>
            <a:r>
              <a:rPr sz="20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формуляр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ЛЗ</a:t>
            </a:r>
            <a:r>
              <a:rPr sz="20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(далі</a:t>
            </a:r>
            <a:r>
              <a:rPr sz="20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-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Державний</a:t>
            </a:r>
            <a:r>
              <a:rPr sz="20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формуляр)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-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керівництво</a:t>
            </a:r>
            <a:r>
              <a:rPr sz="20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з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раціонального</a:t>
            </a:r>
            <a:endParaRPr sz="2000" dirty="0">
              <a:latin typeface="Microsoft Sans Serif"/>
              <a:cs typeface="Microsoft Sans Serif"/>
            </a:endParaRPr>
          </a:p>
          <a:p>
            <a:pPr marL="12700" marR="347345">
              <a:lnSpc>
                <a:spcPct val="100000"/>
              </a:lnSpc>
            </a:pP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використання</a:t>
            </a:r>
            <a:r>
              <a:rPr sz="2000" spc="-8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лікарських</a:t>
            </a:r>
            <a:r>
              <a:rPr sz="20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засобів,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що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містить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перелік</a:t>
            </a:r>
            <a:r>
              <a:rPr sz="20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зареєстрованих</a:t>
            </a:r>
            <a:r>
              <a:rPr sz="20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в</a:t>
            </a:r>
            <a:r>
              <a:rPr sz="20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Україні</a:t>
            </a:r>
            <a:r>
              <a:rPr sz="20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ЛЗ,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який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включає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якісні,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ефективні,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безпечні,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економічно</a:t>
            </a:r>
            <a:r>
              <a:rPr sz="20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доцільні</a:t>
            </a:r>
            <a:r>
              <a:rPr sz="20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лікарські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засоби,</a:t>
            </a:r>
            <a:r>
              <a:rPr sz="20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що</a:t>
            </a:r>
            <a:r>
              <a:rPr sz="20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доведено 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доказовою</a:t>
            </a:r>
            <a:r>
              <a:rPr sz="2000" spc="-9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медициною.</a:t>
            </a:r>
            <a:r>
              <a:rPr sz="20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Державний</a:t>
            </a:r>
            <a:r>
              <a:rPr sz="2000" spc="-9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формуляр</a:t>
            </a:r>
            <a:r>
              <a:rPr sz="20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відноситься</a:t>
            </a:r>
            <a:r>
              <a:rPr sz="20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до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галузевих</a:t>
            </a:r>
            <a:r>
              <a:rPr sz="20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стандартів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у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сфері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охорони</a:t>
            </a:r>
            <a:r>
              <a:rPr sz="20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здоров’я.</a:t>
            </a:r>
            <a:endParaRPr sz="20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2000" dirty="0">
              <a:latin typeface="Microsoft Sans Serif"/>
              <a:cs typeface="Microsoft Sans Serif"/>
            </a:endParaRPr>
          </a:p>
          <a:p>
            <a:pPr marL="80645">
              <a:lnSpc>
                <a:spcPct val="100000"/>
              </a:lnSpc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Регіональний</a:t>
            </a:r>
            <a:r>
              <a:rPr sz="2000" b="1" spc="-9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формуляр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ЛЗ</a:t>
            </a:r>
            <a:r>
              <a:rPr sz="20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(далі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-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Регіональний</a:t>
            </a:r>
            <a:r>
              <a:rPr sz="20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формуляр)</a:t>
            </a:r>
            <a:r>
              <a:rPr sz="20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-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перелік</a:t>
            </a:r>
            <a:r>
              <a:rPr sz="20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ЛЗ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з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найбільшою</a:t>
            </a:r>
            <a:endParaRPr sz="2000" dirty="0">
              <a:latin typeface="Microsoft Sans Serif"/>
              <a:cs typeface="Microsoft Sans Serif"/>
            </a:endParaRPr>
          </a:p>
          <a:p>
            <a:pPr marL="12700" marR="379095">
              <a:lnSpc>
                <a:spcPct val="100000"/>
              </a:lnSpc>
            </a:pP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доказовою</a:t>
            </a:r>
            <a:r>
              <a:rPr sz="20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базою</a:t>
            </a:r>
            <a:r>
              <a:rPr sz="20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щодо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їх</a:t>
            </a:r>
            <a:r>
              <a:rPr sz="2000" spc="-1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ефективності,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безпеки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та</a:t>
            </a:r>
            <a:r>
              <a:rPr sz="2000" spc="-1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економічно</a:t>
            </a:r>
            <a:r>
              <a:rPr sz="20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вигідного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використання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в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даному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регіоні.</a:t>
            </a:r>
            <a:endParaRPr sz="20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2000" dirty="0">
              <a:latin typeface="Microsoft Sans Serif"/>
              <a:cs typeface="Microsoft Sans Serif"/>
            </a:endParaRPr>
          </a:p>
          <a:p>
            <a:pPr marL="12700" marR="596900" algn="just">
              <a:lnSpc>
                <a:spcPct val="100000"/>
              </a:lnSpc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Локальний</a:t>
            </a:r>
            <a:r>
              <a:rPr sz="2000" b="1" spc="-1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формуляр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ЛЗ</a:t>
            </a:r>
            <a:r>
              <a:rPr sz="20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ЗОЗ</a:t>
            </a:r>
            <a:r>
              <a:rPr sz="20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-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перелік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ЛЗ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з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найбільшою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доказовою</a:t>
            </a:r>
            <a:r>
              <a:rPr sz="20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базою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щодо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їх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ефективності,</a:t>
            </a:r>
            <a:r>
              <a:rPr sz="2000" spc="-8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безпеки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та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економічно</a:t>
            </a:r>
            <a:r>
              <a:rPr sz="20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вигідного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використання</a:t>
            </a:r>
            <a:r>
              <a:rPr sz="2000" spc="-8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коштів</a:t>
            </a:r>
            <a:r>
              <a:rPr sz="20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закладу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охорони здоров’я,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що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затверджується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керівником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закладу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охорони</a:t>
            </a:r>
            <a:r>
              <a:rPr sz="20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здоров’я.</a:t>
            </a:r>
            <a:endParaRPr sz="20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83775" y="6290385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z="1400" spc="-25" dirty="0">
                <a:latin typeface="Microsoft Sans Serif"/>
                <a:cs typeface="Microsoft Sans Serif"/>
              </a:rPr>
              <a:t>17</a:t>
            </a:fld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93698" y="212852"/>
            <a:ext cx="618109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37970" marR="5080" indent="-1525905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ВИДИ</a:t>
            </a:r>
            <a:r>
              <a:rPr sz="2800" spc="-80" dirty="0"/>
              <a:t> </a:t>
            </a:r>
            <a:r>
              <a:rPr sz="2800" spc="-10" dirty="0"/>
              <a:t>ФОРМУЛЯРІВ</a:t>
            </a:r>
            <a:r>
              <a:rPr sz="2800" spc="-60" dirty="0"/>
              <a:t> </a:t>
            </a:r>
            <a:r>
              <a:rPr sz="2800" dirty="0"/>
              <a:t>ЛЗ</a:t>
            </a:r>
            <a:r>
              <a:rPr sz="2800" spc="-90" dirty="0"/>
              <a:t> </a:t>
            </a:r>
            <a:r>
              <a:rPr sz="2800" dirty="0"/>
              <a:t>ЗА</a:t>
            </a:r>
            <a:r>
              <a:rPr sz="2800" spc="-85" dirty="0"/>
              <a:t> </a:t>
            </a:r>
            <a:r>
              <a:rPr sz="2800" spc="-10" dirty="0"/>
              <a:t>РІВНЕМ ВПРОВАДЖЕННЯ</a:t>
            </a:r>
            <a:endParaRPr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5616" y="609600"/>
            <a:ext cx="919099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Основні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організаційно-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методологічні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принципи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Державної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формулярної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системи</a:t>
            </a:r>
            <a:r>
              <a:rPr sz="2000" b="1" spc="-10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викладено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45616" y="1600200"/>
            <a:ext cx="9646920" cy="10642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у</a:t>
            </a:r>
            <a:r>
              <a:rPr sz="2800" spc="-80" dirty="0"/>
              <a:t> </a:t>
            </a:r>
            <a:r>
              <a:rPr sz="2800" dirty="0"/>
              <a:t>наказі</a:t>
            </a:r>
            <a:r>
              <a:rPr sz="2800" spc="-90" dirty="0"/>
              <a:t> </a:t>
            </a:r>
            <a:r>
              <a:rPr sz="2800" dirty="0"/>
              <a:t>МОЗ</a:t>
            </a:r>
            <a:r>
              <a:rPr sz="2800" spc="-75" dirty="0"/>
              <a:t> </a:t>
            </a:r>
            <a:r>
              <a:rPr sz="2800" spc="-10" dirty="0"/>
              <a:t>України</a:t>
            </a:r>
            <a:r>
              <a:rPr sz="2800" spc="-70" dirty="0"/>
              <a:t> </a:t>
            </a:r>
            <a:r>
              <a:rPr sz="2800" dirty="0"/>
              <a:t>від</a:t>
            </a:r>
            <a:r>
              <a:rPr sz="2800" spc="-65" dirty="0"/>
              <a:t> </a:t>
            </a:r>
            <a:r>
              <a:rPr sz="2800" dirty="0"/>
              <a:t>22.07.2009</a:t>
            </a:r>
            <a:r>
              <a:rPr sz="2800" spc="-65" dirty="0"/>
              <a:t> </a:t>
            </a:r>
            <a:r>
              <a:rPr sz="2800" dirty="0"/>
              <a:t>№</a:t>
            </a:r>
            <a:r>
              <a:rPr sz="2800" spc="-70" dirty="0"/>
              <a:t> </a:t>
            </a:r>
            <a:r>
              <a:rPr sz="2800" spc="-25" dirty="0"/>
              <a:t>529</a:t>
            </a:r>
            <a:endParaRPr sz="2800" dirty="0"/>
          </a:p>
          <a:p>
            <a:pPr marL="12700" marR="5080">
              <a:lnSpc>
                <a:spcPct val="100000"/>
              </a:lnSpc>
              <a:spcBef>
                <a:spcPts val="20"/>
              </a:spcBef>
            </a:pPr>
            <a:r>
              <a:rPr sz="2000" dirty="0"/>
              <a:t>«Про</a:t>
            </a:r>
            <a:r>
              <a:rPr sz="2000" spc="-70" dirty="0"/>
              <a:t> </a:t>
            </a:r>
            <a:r>
              <a:rPr sz="2000" dirty="0"/>
              <a:t>створення</a:t>
            </a:r>
            <a:r>
              <a:rPr sz="2000" spc="-40" dirty="0"/>
              <a:t> </a:t>
            </a:r>
            <a:r>
              <a:rPr sz="2000" spc="-10" dirty="0"/>
              <a:t>формулярної</a:t>
            </a:r>
            <a:r>
              <a:rPr sz="2000" spc="-20" dirty="0"/>
              <a:t> </a:t>
            </a:r>
            <a:r>
              <a:rPr sz="2000" dirty="0"/>
              <a:t>системи</a:t>
            </a:r>
            <a:r>
              <a:rPr sz="2000" spc="-60" dirty="0"/>
              <a:t> </a:t>
            </a:r>
            <a:r>
              <a:rPr sz="2000" spc="-10" dirty="0"/>
              <a:t>забезпечення</a:t>
            </a:r>
            <a:r>
              <a:rPr sz="2000" spc="-60" dirty="0"/>
              <a:t> </a:t>
            </a:r>
            <a:r>
              <a:rPr sz="2000" dirty="0"/>
              <a:t>лікарськими</a:t>
            </a:r>
            <a:r>
              <a:rPr sz="2000" spc="-100" dirty="0"/>
              <a:t> </a:t>
            </a:r>
            <a:r>
              <a:rPr sz="2000" spc="-10" dirty="0"/>
              <a:t>засобами </a:t>
            </a:r>
            <a:r>
              <a:rPr sz="2000" dirty="0"/>
              <a:t>закладів</a:t>
            </a:r>
            <a:r>
              <a:rPr sz="2000" spc="-90" dirty="0"/>
              <a:t> </a:t>
            </a:r>
            <a:r>
              <a:rPr sz="2000" dirty="0"/>
              <a:t>охорони</a:t>
            </a:r>
            <a:r>
              <a:rPr sz="2000" spc="-60" dirty="0"/>
              <a:t> </a:t>
            </a:r>
            <a:r>
              <a:rPr sz="2000" dirty="0"/>
              <a:t>здоров’я»</a:t>
            </a:r>
            <a:r>
              <a:rPr sz="2000" spc="-55" dirty="0"/>
              <a:t> </a:t>
            </a:r>
            <a:r>
              <a:rPr sz="2000" dirty="0"/>
              <a:t>(зі</a:t>
            </a:r>
            <a:r>
              <a:rPr sz="2000" spc="-65" dirty="0"/>
              <a:t> </a:t>
            </a:r>
            <a:r>
              <a:rPr sz="2000" spc="-10" dirty="0"/>
              <a:t>змінами).</a:t>
            </a:r>
            <a:endParaRPr sz="2000" dirty="0"/>
          </a:p>
        </p:txBody>
      </p:sp>
      <p:sp>
        <p:nvSpPr>
          <p:cNvPr id="5" name="object 5"/>
          <p:cNvSpPr txBox="1"/>
          <p:nvPr/>
        </p:nvSpPr>
        <p:spPr>
          <a:xfrm>
            <a:off x="850532" y="3124200"/>
            <a:ext cx="8922385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Починаючи</a:t>
            </a:r>
            <a:r>
              <a:rPr sz="2000" b="1" spc="-1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з</a:t>
            </a:r>
            <a:r>
              <a:rPr sz="20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2009</a:t>
            </a:r>
            <a:r>
              <a:rPr sz="2000" b="1" spc="-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року,</a:t>
            </a:r>
            <a:r>
              <a:rPr sz="20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документ</a:t>
            </a:r>
            <a:r>
              <a:rPr sz="20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щорічно</a:t>
            </a:r>
            <a:r>
              <a:rPr sz="20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переглядається,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оновлюється</a:t>
            </a:r>
            <a:r>
              <a:rPr sz="2000" b="1" spc="-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та</a:t>
            </a:r>
            <a:r>
              <a:rPr sz="20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удосконалюється</a:t>
            </a:r>
            <a:r>
              <a:rPr sz="20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відповідно</a:t>
            </a:r>
            <a:r>
              <a:rPr sz="20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до</a:t>
            </a:r>
            <a:r>
              <a:rPr sz="20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Методики</a:t>
            </a:r>
            <a:r>
              <a:rPr sz="20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створення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формулярів</a:t>
            </a:r>
            <a:r>
              <a:rPr sz="20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лікарських</a:t>
            </a:r>
            <a:r>
              <a:rPr sz="2000" b="1" spc="-10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засобів.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Станом</a:t>
            </a:r>
            <a:r>
              <a:rPr sz="20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 err="1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r>
              <a:rPr sz="20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 smtClean="0">
                <a:solidFill>
                  <a:srgbClr val="003300"/>
                </a:solidFill>
                <a:latin typeface="Arial"/>
                <a:cs typeface="Arial"/>
              </a:rPr>
              <a:t>202</a:t>
            </a:r>
            <a:r>
              <a:rPr lang="uk-UA" sz="2000" b="1" dirty="0">
                <a:solidFill>
                  <a:srgbClr val="003300"/>
                </a:solidFill>
                <a:latin typeface="Arial"/>
                <a:cs typeface="Arial"/>
              </a:rPr>
              <a:t>6</a:t>
            </a:r>
            <a:r>
              <a:rPr sz="2000" b="1" spc="-60" dirty="0" smtClean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рік</a:t>
            </a:r>
            <a:r>
              <a:rPr sz="20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затверджено</a:t>
            </a:r>
            <a:r>
              <a:rPr sz="20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 smtClean="0">
                <a:solidFill>
                  <a:srgbClr val="003300"/>
                </a:solidFill>
                <a:latin typeface="Arial"/>
                <a:cs typeface="Arial"/>
              </a:rPr>
              <a:t>1</a:t>
            </a:r>
            <a:r>
              <a:rPr lang="uk-UA" sz="2000" b="1" spc="-10" dirty="0" smtClean="0">
                <a:solidFill>
                  <a:srgbClr val="003300"/>
                </a:solidFill>
                <a:latin typeface="Arial"/>
                <a:cs typeface="Arial"/>
              </a:rPr>
              <a:t>7</a:t>
            </a:r>
            <a:r>
              <a:rPr sz="2000" b="1" spc="-10" dirty="0" smtClean="0">
                <a:solidFill>
                  <a:srgbClr val="003300"/>
                </a:solidFill>
                <a:latin typeface="Arial"/>
                <a:cs typeface="Arial"/>
              </a:rPr>
              <a:t>-</a:t>
            </a:r>
            <a:r>
              <a:rPr sz="2000" b="1" dirty="0" smtClean="0">
                <a:solidFill>
                  <a:srgbClr val="003300"/>
                </a:solidFill>
                <a:latin typeface="Arial"/>
                <a:cs typeface="Arial"/>
              </a:rPr>
              <a:t>й</a:t>
            </a:r>
            <a:r>
              <a:rPr sz="2000" b="1" spc="-80" dirty="0" smtClean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випуск</a:t>
            </a:r>
            <a:r>
              <a:rPr sz="20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Державного</a:t>
            </a:r>
            <a:r>
              <a:rPr sz="20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формуляру.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0128" y="10160"/>
            <a:ext cx="11115040" cy="599472"/>
          </a:xfrm>
          <a:prstGeom prst="rect">
            <a:avLst/>
          </a:prstGeom>
        </p:spPr>
        <p:txBody>
          <a:bodyPr vert="horz" wrap="square" lIns="0" tIns="288874" rIns="0" bIns="0" rtlCol="0">
            <a:spAutoFit/>
          </a:bodyPr>
          <a:lstStyle/>
          <a:p>
            <a:pPr marL="1929764">
              <a:lnSpc>
                <a:spcPct val="100000"/>
              </a:lnSpc>
              <a:spcBef>
                <a:spcPts val="105"/>
              </a:spcBef>
            </a:pPr>
            <a:r>
              <a:rPr sz="2000" spc="-10" dirty="0" smtClean="0"/>
              <a:t>1</a:t>
            </a:r>
            <a:r>
              <a:rPr lang="ru-RU" sz="2000" spc="-10" dirty="0" smtClean="0"/>
              <a:t>7</a:t>
            </a:r>
            <a:r>
              <a:rPr sz="2000" spc="-10" dirty="0" smtClean="0"/>
              <a:t>-</a:t>
            </a:r>
            <a:r>
              <a:rPr sz="2000" dirty="0" smtClean="0"/>
              <a:t>й</a:t>
            </a:r>
            <a:r>
              <a:rPr sz="2000" spc="-70" dirty="0" smtClean="0"/>
              <a:t> </a:t>
            </a:r>
            <a:r>
              <a:rPr sz="2000" dirty="0"/>
              <a:t>випуск</a:t>
            </a:r>
            <a:r>
              <a:rPr sz="2000" spc="-50" dirty="0"/>
              <a:t> </a:t>
            </a:r>
            <a:r>
              <a:rPr sz="2000" dirty="0"/>
              <a:t>Державного</a:t>
            </a:r>
            <a:r>
              <a:rPr sz="2000" spc="-60" dirty="0"/>
              <a:t> </a:t>
            </a:r>
            <a:r>
              <a:rPr sz="2000" spc="-10" dirty="0"/>
              <a:t>формуляру</a:t>
            </a:r>
            <a:r>
              <a:rPr sz="2000" spc="-5" dirty="0"/>
              <a:t> </a:t>
            </a:r>
            <a:r>
              <a:rPr sz="2000" dirty="0"/>
              <a:t>-</a:t>
            </a:r>
            <a:r>
              <a:rPr sz="2000" spc="-45" dirty="0"/>
              <a:t> </a:t>
            </a:r>
            <a:r>
              <a:rPr sz="2000" dirty="0"/>
              <a:t>чинний</a:t>
            </a:r>
            <a:r>
              <a:rPr sz="2000" spc="-65" dirty="0"/>
              <a:t> </a:t>
            </a:r>
            <a:r>
              <a:rPr sz="2000" dirty="0"/>
              <a:t>на</a:t>
            </a:r>
            <a:r>
              <a:rPr sz="2000" spc="-30" dirty="0"/>
              <a:t> </a:t>
            </a:r>
            <a:r>
              <a:rPr sz="2000" spc="-10" dirty="0"/>
              <a:t>сьогодні</a:t>
            </a:r>
            <a:endParaRPr sz="200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933084"/>
            <a:ext cx="12174649" cy="559195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342391" y="2015108"/>
            <a:ext cx="11369040" cy="3379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17525" indent="9144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Microsoft Sans Serif"/>
                <a:cs typeface="Microsoft Sans Serif"/>
              </a:rPr>
              <a:t>На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виконання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рішення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Колегії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МОЗ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України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від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09.12.2010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року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01.02.2011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р.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було </a:t>
            </a:r>
            <a:r>
              <a:rPr sz="2000" dirty="0">
                <a:latin typeface="Microsoft Sans Serif"/>
                <a:cs typeface="Microsoft Sans Serif"/>
              </a:rPr>
              <a:t>створено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Департамент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раціональної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фармакотерапії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та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супроводу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державної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формулярної </a:t>
            </a:r>
            <a:r>
              <a:rPr sz="2000" dirty="0">
                <a:latin typeface="Microsoft Sans Serif"/>
                <a:cs typeface="Microsoft Sans Serif"/>
              </a:rPr>
              <a:t>системи,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який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забезпечував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науково-</a:t>
            </a:r>
            <a:r>
              <a:rPr sz="2000" spc="-25" dirty="0">
                <a:latin typeface="Microsoft Sans Serif"/>
                <a:cs typeface="Microsoft Sans Serif"/>
              </a:rPr>
              <a:t>методичний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та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організаційно-</a:t>
            </a:r>
            <a:r>
              <a:rPr sz="2000" spc="-10" dirty="0">
                <a:latin typeface="Microsoft Sans Serif"/>
                <a:cs typeface="Microsoft Sans Serif"/>
              </a:rPr>
              <a:t>технічний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супровід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робіт </a:t>
            </a:r>
            <a:r>
              <a:rPr sz="2000" dirty="0">
                <a:latin typeface="Microsoft Sans Serif"/>
                <a:cs typeface="Microsoft Sans Serif"/>
              </a:rPr>
              <a:t>щодо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впровадження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державної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формулярної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системи,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spc="-40" dirty="0">
                <a:latin typeface="Microsoft Sans Serif"/>
                <a:cs typeface="Microsoft Sans Serif"/>
              </a:rPr>
              <a:t>зокрема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таких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40" dirty="0">
                <a:latin typeface="Microsoft Sans Serif"/>
                <a:cs typeface="Microsoft Sans Serif"/>
              </a:rPr>
              <a:t>медико-</a:t>
            </a:r>
            <a:r>
              <a:rPr sz="2000" spc="-10" dirty="0">
                <a:latin typeface="Microsoft Sans Serif"/>
                <a:cs typeface="Microsoft Sans Serif"/>
              </a:rPr>
              <a:t>технологічних </a:t>
            </a:r>
            <a:r>
              <a:rPr sz="2000" spc="-20" dirty="0">
                <a:latin typeface="Microsoft Sans Serif"/>
                <a:cs typeface="Microsoft Sans Serif"/>
              </a:rPr>
              <a:t>документів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з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питань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раціональної</a:t>
            </a:r>
            <a:r>
              <a:rPr sz="2000" spc="-9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фармакотерапії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як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Державний</a:t>
            </a:r>
            <a:r>
              <a:rPr sz="2000" spc="-9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формуляр.</a:t>
            </a:r>
            <a:endParaRPr sz="20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2000" dirty="0">
              <a:latin typeface="Microsoft Sans Serif"/>
              <a:cs typeface="Microsoft Sans Serif"/>
            </a:endParaRPr>
          </a:p>
          <a:p>
            <a:pPr marL="12700" marR="1550670" indent="914400">
              <a:lnSpc>
                <a:spcPct val="100000"/>
              </a:lnSpc>
            </a:pPr>
            <a:r>
              <a:rPr sz="2000" spc="-10" dirty="0">
                <a:latin typeface="Microsoft Sans Serif"/>
                <a:cs typeface="Microsoft Sans Serif"/>
              </a:rPr>
              <a:t>Наразі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ці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завдання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виконує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b="1" dirty="0">
                <a:latin typeface="Arial"/>
                <a:cs typeface="Arial"/>
              </a:rPr>
              <a:t>Департамент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оцінки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медичних</a:t>
            </a:r>
            <a:r>
              <a:rPr sz="2000" b="1" spc="-10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технологій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та </a:t>
            </a:r>
            <a:r>
              <a:rPr sz="2000" b="1" dirty="0">
                <a:latin typeface="Arial"/>
                <a:cs typeface="Arial"/>
              </a:rPr>
              <a:t>раціональної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фармакотерапії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20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Відповідно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до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45" dirty="0">
                <a:latin typeface="Microsoft Sans Serif"/>
                <a:cs typeface="Microsoft Sans Serif"/>
              </a:rPr>
              <a:t>ст.14-</a:t>
            </a:r>
            <a:r>
              <a:rPr sz="2000" dirty="0">
                <a:latin typeface="Microsoft Sans Serif"/>
                <a:cs typeface="Microsoft Sans Serif"/>
              </a:rPr>
              <a:t>1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Основ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законодавства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України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про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охорону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здоров’я,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лікарський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формуляр </a:t>
            </a:r>
            <a:r>
              <a:rPr sz="2000" dirty="0">
                <a:latin typeface="Microsoft Sans Serif"/>
                <a:cs typeface="Microsoft Sans Serif"/>
              </a:rPr>
              <a:t>віднесено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до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системи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галузевих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стандартів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у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сфері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охорони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здоров’я.</a:t>
            </a:r>
            <a:endParaRPr sz="200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  <p:sp>
        <p:nvSpPr>
          <p:cNvPr id="8" name="AutoShape 2" descr="Державний експертний центр Міністерства охорони здоров'я Украї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  <p:sp>
        <p:nvSpPr>
          <p:cNvPr id="9" name="AutoShape 4" descr="Державний експертний центр Міністерства охорони здоров'я Україн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  <p:pic>
        <p:nvPicPr>
          <p:cNvPr id="1030" name="Picture 6" descr="Державний експертний центр Міністерства охорони здоров'я Україн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30" y="312738"/>
            <a:ext cx="3105150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6867" y="358901"/>
            <a:ext cx="1069911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271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На</a:t>
            </a:r>
            <a:r>
              <a:rPr sz="2000" b="1" spc="-8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даний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час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функціонує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інфраструктура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Державної</a:t>
            </a:r>
            <a:r>
              <a:rPr sz="2000" b="1" spc="-8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формулярної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системи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spc="-50" dirty="0">
                <a:latin typeface="Arial"/>
                <a:cs typeface="Arial"/>
              </a:rPr>
              <a:t>в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latin typeface="Arial"/>
                <a:cs typeface="Arial"/>
              </a:rPr>
              <a:t>складі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498091" y="1130808"/>
            <a:ext cx="8448040" cy="5550535"/>
            <a:chOff x="1498091" y="1130808"/>
            <a:chExt cx="8448040" cy="55505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85543" y="1130808"/>
              <a:ext cx="8260080" cy="555040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10791" y="1196721"/>
              <a:ext cx="8128000" cy="5419090"/>
            </a:xfrm>
            <a:custGeom>
              <a:avLst/>
              <a:gdLst/>
              <a:ahLst/>
              <a:cxnLst/>
              <a:rect l="l" t="t" r="r" b="b"/>
              <a:pathLst>
                <a:path w="8128000" h="5419090">
                  <a:moveTo>
                    <a:pt x="4064000" y="0"/>
                  </a:moveTo>
                  <a:lnTo>
                    <a:pt x="0" y="5418696"/>
                  </a:lnTo>
                  <a:lnTo>
                    <a:pt x="8128000" y="5418696"/>
                  </a:lnTo>
                  <a:lnTo>
                    <a:pt x="40640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1510791" y="1196721"/>
              <a:ext cx="8128000" cy="5419090"/>
            </a:xfrm>
            <a:custGeom>
              <a:avLst/>
              <a:gdLst/>
              <a:ahLst/>
              <a:cxnLst/>
              <a:rect l="l" t="t" r="r" b="b"/>
              <a:pathLst>
                <a:path w="8128000" h="5419090">
                  <a:moveTo>
                    <a:pt x="0" y="5418696"/>
                  </a:moveTo>
                  <a:lnTo>
                    <a:pt x="4064000" y="0"/>
                  </a:lnTo>
                  <a:lnTo>
                    <a:pt x="8128000" y="5418696"/>
                  </a:lnTo>
                  <a:lnTo>
                    <a:pt x="0" y="5418696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04232" y="1607820"/>
              <a:ext cx="4837175" cy="14142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75859" y="1824227"/>
              <a:ext cx="4785360" cy="85953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943856" y="1700784"/>
              <a:ext cx="4704715" cy="1282700"/>
            </a:xfrm>
            <a:custGeom>
              <a:avLst/>
              <a:gdLst/>
              <a:ahLst/>
              <a:cxnLst/>
              <a:rect l="l" t="t" r="r" b="b"/>
              <a:pathLst>
                <a:path w="4704715" h="1282700">
                  <a:moveTo>
                    <a:pt x="4490847" y="0"/>
                  </a:moveTo>
                  <a:lnTo>
                    <a:pt x="213741" y="0"/>
                  </a:lnTo>
                  <a:lnTo>
                    <a:pt x="164751" y="5648"/>
                  </a:lnTo>
                  <a:lnTo>
                    <a:pt x="119770" y="21738"/>
                  </a:lnTo>
                  <a:lnTo>
                    <a:pt x="80083" y="46986"/>
                  </a:lnTo>
                  <a:lnTo>
                    <a:pt x="46976" y="80107"/>
                  </a:lnTo>
                  <a:lnTo>
                    <a:pt x="21735" y="119816"/>
                  </a:lnTo>
                  <a:lnTo>
                    <a:pt x="5648" y="164831"/>
                  </a:lnTo>
                  <a:lnTo>
                    <a:pt x="0" y="213867"/>
                  </a:lnTo>
                  <a:lnTo>
                    <a:pt x="0" y="1068958"/>
                  </a:lnTo>
                  <a:lnTo>
                    <a:pt x="5648" y="1117988"/>
                  </a:lnTo>
                  <a:lnTo>
                    <a:pt x="21735" y="1162984"/>
                  </a:lnTo>
                  <a:lnTo>
                    <a:pt x="46976" y="1202670"/>
                  </a:lnTo>
                  <a:lnTo>
                    <a:pt x="80083" y="1235763"/>
                  </a:lnTo>
                  <a:lnTo>
                    <a:pt x="119770" y="1260986"/>
                  </a:lnTo>
                  <a:lnTo>
                    <a:pt x="164751" y="1277058"/>
                  </a:lnTo>
                  <a:lnTo>
                    <a:pt x="213741" y="1282700"/>
                  </a:lnTo>
                  <a:lnTo>
                    <a:pt x="4490847" y="1282700"/>
                  </a:lnTo>
                  <a:lnTo>
                    <a:pt x="4539836" y="1277058"/>
                  </a:lnTo>
                  <a:lnTo>
                    <a:pt x="4584817" y="1260986"/>
                  </a:lnTo>
                  <a:lnTo>
                    <a:pt x="4624504" y="1235763"/>
                  </a:lnTo>
                  <a:lnTo>
                    <a:pt x="4657611" y="1202670"/>
                  </a:lnTo>
                  <a:lnTo>
                    <a:pt x="4682852" y="1162984"/>
                  </a:lnTo>
                  <a:lnTo>
                    <a:pt x="4698939" y="1117988"/>
                  </a:lnTo>
                  <a:lnTo>
                    <a:pt x="4704588" y="1068958"/>
                  </a:lnTo>
                  <a:lnTo>
                    <a:pt x="4704588" y="213867"/>
                  </a:lnTo>
                  <a:lnTo>
                    <a:pt x="4698939" y="164831"/>
                  </a:lnTo>
                  <a:lnTo>
                    <a:pt x="4682852" y="119816"/>
                  </a:lnTo>
                  <a:lnTo>
                    <a:pt x="4657611" y="80107"/>
                  </a:lnTo>
                  <a:lnTo>
                    <a:pt x="4624504" y="46986"/>
                  </a:lnTo>
                  <a:lnTo>
                    <a:pt x="4584817" y="21738"/>
                  </a:lnTo>
                  <a:lnTo>
                    <a:pt x="4539836" y="5648"/>
                  </a:lnTo>
                  <a:lnTo>
                    <a:pt x="4490847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10"/>
            <p:cNvSpPr/>
            <p:nvPr/>
          </p:nvSpPr>
          <p:spPr>
            <a:xfrm>
              <a:off x="4943856" y="1700784"/>
              <a:ext cx="4704715" cy="1282700"/>
            </a:xfrm>
            <a:custGeom>
              <a:avLst/>
              <a:gdLst/>
              <a:ahLst/>
              <a:cxnLst/>
              <a:rect l="l" t="t" r="r" b="b"/>
              <a:pathLst>
                <a:path w="4704715" h="1282700">
                  <a:moveTo>
                    <a:pt x="0" y="213867"/>
                  </a:moveTo>
                  <a:lnTo>
                    <a:pt x="5648" y="164831"/>
                  </a:lnTo>
                  <a:lnTo>
                    <a:pt x="21735" y="119816"/>
                  </a:lnTo>
                  <a:lnTo>
                    <a:pt x="46976" y="80107"/>
                  </a:lnTo>
                  <a:lnTo>
                    <a:pt x="80083" y="46986"/>
                  </a:lnTo>
                  <a:lnTo>
                    <a:pt x="119770" y="21738"/>
                  </a:lnTo>
                  <a:lnTo>
                    <a:pt x="164751" y="5648"/>
                  </a:lnTo>
                  <a:lnTo>
                    <a:pt x="213741" y="0"/>
                  </a:lnTo>
                  <a:lnTo>
                    <a:pt x="4490847" y="0"/>
                  </a:lnTo>
                  <a:lnTo>
                    <a:pt x="4539836" y="5648"/>
                  </a:lnTo>
                  <a:lnTo>
                    <a:pt x="4584817" y="21738"/>
                  </a:lnTo>
                  <a:lnTo>
                    <a:pt x="4624504" y="46986"/>
                  </a:lnTo>
                  <a:lnTo>
                    <a:pt x="4657611" y="80107"/>
                  </a:lnTo>
                  <a:lnTo>
                    <a:pt x="4682852" y="119816"/>
                  </a:lnTo>
                  <a:lnTo>
                    <a:pt x="4698939" y="164831"/>
                  </a:lnTo>
                  <a:lnTo>
                    <a:pt x="4704588" y="213867"/>
                  </a:lnTo>
                  <a:lnTo>
                    <a:pt x="4704588" y="1068958"/>
                  </a:lnTo>
                  <a:lnTo>
                    <a:pt x="4698939" y="1117988"/>
                  </a:lnTo>
                  <a:lnTo>
                    <a:pt x="4682852" y="1162984"/>
                  </a:lnTo>
                  <a:lnTo>
                    <a:pt x="4657611" y="1202670"/>
                  </a:lnTo>
                  <a:lnTo>
                    <a:pt x="4624504" y="1235763"/>
                  </a:lnTo>
                  <a:lnTo>
                    <a:pt x="4584817" y="1260986"/>
                  </a:lnTo>
                  <a:lnTo>
                    <a:pt x="4539836" y="1277058"/>
                  </a:lnTo>
                  <a:lnTo>
                    <a:pt x="4490847" y="1282700"/>
                  </a:lnTo>
                  <a:lnTo>
                    <a:pt x="213741" y="1282700"/>
                  </a:lnTo>
                  <a:lnTo>
                    <a:pt x="164751" y="1277058"/>
                  </a:lnTo>
                  <a:lnTo>
                    <a:pt x="119770" y="1260986"/>
                  </a:lnTo>
                  <a:lnTo>
                    <a:pt x="80083" y="1235763"/>
                  </a:lnTo>
                  <a:lnTo>
                    <a:pt x="46976" y="1202670"/>
                  </a:lnTo>
                  <a:lnTo>
                    <a:pt x="21735" y="1162984"/>
                  </a:lnTo>
                  <a:lnTo>
                    <a:pt x="5648" y="1117988"/>
                  </a:lnTo>
                  <a:lnTo>
                    <a:pt x="0" y="1068958"/>
                  </a:lnTo>
                  <a:lnTo>
                    <a:pt x="0" y="213867"/>
                  </a:lnTo>
                  <a:close/>
                </a:path>
              </a:pathLst>
            </a:custGeom>
            <a:ln w="25400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13376" y="3092196"/>
              <a:ext cx="4899660" cy="141427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88280" y="3247643"/>
              <a:ext cx="4322064" cy="98145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952111" y="3184525"/>
              <a:ext cx="4768215" cy="1282700"/>
            </a:xfrm>
            <a:custGeom>
              <a:avLst/>
              <a:gdLst/>
              <a:ahLst/>
              <a:cxnLst/>
              <a:rect l="l" t="t" r="r" b="b"/>
              <a:pathLst>
                <a:path w="4768215" h="1282700">
                  <a:moveTo>
                    <a:pt x="4553839" y="0"/>
                  </a:moveTo>
                  <a:lnTo>
                    <a:pt x="213740" y="0"/>
                  </a:lnTo>
                  <a:lnTo>
                    <a:pt x="164711" y="5648"/>
                  </a:lnTo>
                  <a:lnTo>
                    <a:pt x="119715" y="21738"/>
                  </a:lnTo>
                  <a:lnTo>
                    <a:pt x="80029" y="46986"/>
                  </a:lnTo>
                  <a:lnTo>
                    <a:pt x="46936" y="80107"/>
                  </a:lnTo>
                  <a:lnTo>
                    <a:pt x="21713" y="119816"/>
                  </a:lnTo>
                  <a:lnTo>
                    <a:pt x="5641" y="164831"/>
                  </a:lnTo>
                  <a:lnTo>
                    <a:pt x="0" y="213867"/>
                  </a:lnTo>
                  <a:lnTo>
                    <a:pt x="0" y="1068958"/>
                  </a:lnTo>
                  <a:lnTo>
                    <a:pt x="5641" y="1117988"/>
                  </a:lnTo>
                  <a:lnTo>
                    <a:pt x="21713" y="1162984"/>
                  </a:lnTo>
                  <a:lnTo>
                    <a:pt x="46936" y="1202670"/>
                  </a:lnTo>
                  <a:lnTo>
                    <a:pt x="80029" y="1235763"/>
                  </a:lnTo>
                  <a:lnTo>
                    <a:pt x="119715" y="1260986"/>
                  </a:lnTo>
                  <a:lnTo>
                    <a:pt x="164711" y="1277058"/>
                  </a:lnTo>
                  <a:lnTo>
                    <a:pt x="213740" y="1282700"/>
                  </a:lnTo>
                  <a:lnTo>
                    <a:pt x="4553839" y="1282700"/>
                  </a:lnTo>
                  <a:lnTo>
                    <a:pt x="4602875" y="1277058"/>
                  </a:lnTo>
                  <a:lnTo>
                    <a:pt x="4647890" y="1260986"/>
                  </a:lnTo>
                  <a:lnTo>
                    <a:pt x="4687599" y="1235763"/>
                  </a:lnTo>
                  <a:lnTo>
                    <a:pt x="4720720" y="1202670"/>
                  </a:lnTo>
                  <a:lnTo>
                    <a:pt x="4745968" y="1162984"/>
                  </a:lnTo>
                  <a:lnTo>
                    <a:pt x="4762058" y="1117988"/>
                  </a:lnTo>
                  <a:lnTo>
                    <a:pt x="4767707" y="1068958"/>
                  </a:lnTo>
                  <a:lnTo>
                    <a:pt x="4767707" y="213867"/>
                  </a:lnTo>
                  <a:lnTo>
                    <a:pt x="4762058" y="164831"/>
                  </a:lnTo>
                  <a:lnTo>
                    <a:pt x="4745968" y="119816"/>
                  </a:lnTo>
                  <a:lnTo>
                    <a:pt x="4720720" y="80107"/>
                  </a:lnTo>
                  <a:lnTo>
                    <a:pt x="4687599" y="46986"/>
                  </a:lnTo>
                  <a:lnTo>
                    <a:pt x="4647890" y="21738"/>
                  </a:lnTo>
                  <a:lnTo>
                    <a:pt x="4602875" y="5648"/>
                  </a:lnTo>
                  <a:lnTo>
                    <a:pt x="4553839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2111" y="3184525"/>
              <a:ext cx="4768215" cy="1282700"/>
            </a:xfrm>
            <a:custGeom>
              <a:avLst/>
              <a:gdLst/>
              <a:ahLst/>
              <a:cxnLst/>
              <a:rect l="l" t="t" r="r" b="b"/>
              <a:pathLst>
                <a:path w="4768215" h="1282700">
                  <a:moveTo>
                    <a:pt x="0" y="213867"/>
                  </a:moveTo>
                  <a:lnTo>
                    <a:pt x="5641" y="164831"/>
                  </a:lnTo>
                  <a:lnTo>
                    <a:pt x="21713" y="119816"/>
                  </a:lnTo>
                  <a:lnTo>
                    <a:pt x="46936" y="80107"/>
                  </a:lnTo>
                  <a:lnTo>
                    <a:pt x="80029" y="46986"/>
                  </a:lnTo>
                  <a:lnTo>
                    <a:pt x="119715" y="21738"/>
                  </a:lnTo>
                  <a:lnTo>
                    <a:pt x="164711" y="5648"/>
                  </a:lnTo>
                  <a:lnTo>
                    <a:pt x="213740" y="0"/>
                  </a:lnTo>
                  <a:lnTo>
                    <a:pt x="4553839" y="0"/>
                  </a:lnTo>
                  <a:lnTo>
                    <a:pt x="4602875" y="5648"/>
                  </a:lnTo>
                  <a:lnTo>
                    <a:pt x="4647890" y="21738"/>
                  </a:lnTo>
                  <a:lnTo>
                    <a:pt x="4687599" y="46986"/>
                  </a:lnTo>
                  <a:lnTo>
                    <a:pt x="4720720" y="80107"/>
                  </a:lnTo>
                  <a:lnTo>
                    <a:pt x="4745968" y="119816"/>
                  </a:lnTo>
                  <a:lnTo>
                    <a:pt x="4762058" y="164831"/>
                  </a:lnTo>
                  <a:lnTo>
                    <a:pt x="4767707" y="213867"/>
                  </a:lnTo>
                  <a:lnTo>
                    <a:pt x="4767707" y="1068958"/>
                  </a:lnTo>
                  <a:lnTo>
                    <a:pt x="4762058" y="1117988"/>
                  </a:lnTo>
                  <a:lnTo>
                    <a:pt x="4745968" y="1162984"/>
                  </a:lnTo>
                  <a:lnTo>
                    <a:pt x="4720720" y="1202670"/>
                  </a:lnTo>
                  <a:lnTo>
                    <a:pt x="4687599" y="1235763"/>
                  </a:lnTo>
                  <a:lnTo>
                    <a:pt x="4647890" y="1260986"/>
                  </a:lnTo>
                  <a:lnTo>
                    <a:pt x="4602875" y="1277058"/>
                  </a:lnTo>
                  <a:lnTo>
                    <a:pt x="4553839" y="1282700"/>
                  </a:lnTo>
                  <a:lnTo>
                    <a:pt x="213740" y="1282700"/>
                  </a:lnTo>
                  <a:lnTo>
                    <a:pt x="164711" y="1277058"/>
                  </a:lnTo>
                  <a:lnTo>
                    <a:pt x="119715" y="1260986"/>
                  </a:lnTo>
                  <a:lnTo>
                    <a:pt x="80029" y="1235763"/>
                  </a:lnTo>
                  <a:lnTo>
                    <a:pt x="46936" y="1202670"/>
                  </a:lnTo>
                  <a:lnTo>
                    <a:pt x="21713" y="1162984"/>
                  </a:lnTo>
                  <a:lnTo>
                    <a:pt x="5641" y="1117988"/>
                  </a:lnTo>
                  <a:lnTo>
                    <a:pt x="0" y="1068958"/>
                  </a:lnTo>
                  <a:lnTo>
                    <a:pt x="0" y="213867"/>
                  </a:lnTo>
                  <a:close/>
                </a:path>
              </a:pathLst>
            </a:custGeom>
            <a:ln w="25400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96612" y="4533899"/>
              <a:ext cx="4933188" cy="141579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74563" y="4593336"/>
              <a:ext cx="4261103" cy="117500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935727" y="4627625"/>
              <a:ext cx="4800600" cy="1282700"/>
            </a:xfrm>
            <a:custGeom>
              <a:avLst/>
              <a:gdLst/>
              <a:ahLst/>
              <a:cxnLst/>
              <a:rect l="l" t="t" r="r" b="b"/>
              <a:pathLst>
                <a:path w="4800600" h="1282700">
                  <a:moveTo>
                    <a:pt x="4586605" y="0"/>
                  </a:moveTo>
                  <a:lnTo>
                    <a:pt x="213741" y="0"/>
                  </a:lnTo>
                  <a:lnTo>
                    <a:pt x="164711" y="5641"/>
                  </a:lnTo>
                  <a:lnTo>
                    <a:pt x="119715" y="21713"/>
                  </a:lnTo>
                  <a:lnTo>
                    <a:pt x="80029" y="46936"/>
                  </a:lnTo>
                  <a:lnTo>
                    <a:pt x="46936" y="80029"/>
                  </a:lnTo>
                  <a:lnTo>
                    <a:pt x="21713" y="119715"/>
                  </a:lnTo>
                  <a:lnTo>
                    <a:pt x="5641" y="164711"/>
                  </a:lnTo>
                  <a:lnTo>
                    <a:pt x="0" y="213741"/>
                  </a:lnTo>
                  <a:lnTo>
                    <a:pt x="0" y="1068895"/>
                  </a:lnTo>
                  <a:lnTo>
                    <a:pt x="5641" y="1117914"/>
                  </a:lnTo>
                  <a:lnTo>
                    <a:pt x="21713" y="1162912"/>
                  </a:lnTo>
                  <a:lnTo>
                    <a:pt x="46936" y="1202605"/>
                  </a:lnTo>
                  <a:lnTo>
                    <a:pt x="80029" y="1235711"/>
                  </a:lnTo>
                  <a:lnTo>
                    <a:pt x="119715" y="1260946"/>
                  </a:lnTo>
                  <a:lnTo>
                    <a:pt x="164711" y="1277028"/>
                  </a:lnTo>
                  <a:lnTo>
                    <a:pt x="213741" y="1282674"/>
                  </a:lnTo>
                  <a:lnTo>
                    <a:pt x="4586605" y="1282674"/>
                  </a:lnTo>
                  <a:lnTo>
                    <a:pt x="4635641" y="1277028"/>
                  </a:lnTo>
                  <a:lnTo>
                    <a:pt x="4680656" y="1260946"/>
                  </a:lnTo>
                  <a:lnTo>
                    <a:pt x="4720365" y="1235711"/>
                  </a:lnTo>
                  <a:lnTo>
                    <a:pt x="4753486" y="1202605"/>
                  </a:lnTo>
                  <a:lnTo>
                    <a:pt x="4778734" y="1162912"/>
                  </a:lnTo>
                  <a:lnTo>
                    <a:pt x="4794824" y="1117914"/>
                  </a:lnTo>
                  <a:lnTo>
                    <a:pt x="4800473" y="1068895"/>
                  </a:lnTo>
                  <a:lnTo>
                    <a:pt x="4800473" y="213741"/>
                  </a:lnTo>
                  <a:lnTo>
                    <a:pt x="4794824" y="164711"/>
                  </a:lnTo>
                  <a:lnTo>
                    <a:pt x="4778734" y="119715"/>
                  </a:lnTo>
                  <a:lnTo>
                    <a:pt x="4753486" y="80029"/>
                  </a:lnTo>
                  <a:lnTo>
                    <a:pt x="4720365" y="46936"/>
                  </a:lnTo>
                  <a:lnTo>
                    <a:pt x="4680656" y="21713"/>
                  </a:lnTo>
                  <a:lnTo>
                    <a:pt x="4635641" y="5641"/>
                  </a:lnTo>
                  <a:lnTo>
                    <a:pt x="4586605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" name="object 18"/>
            <p:cNvSpPr/>
            <p:nvPr/>
          </p:nvSpPr>
          <p:spPr>
            <a:xfrm>
              <a:off x="4935727" y="4627625"/>
              <a:ext cx="4800600" cy="1282700"/>
            </a:xfrm>
            <a:custGeom>
              <a:avLst/>
              <a:gdLst/>
              <a:ahLst/>
              <a:cxnLst/>
              <a:rect l="l" t="t" r="r" b="b"/>
              <a:pathLst>
                <a:path w="4800600" h="1282700">
                  <a:moveTo>
                    <a:pt x="0" y="213741"/>
                  </a:moveTo>
                  <a:lnTo>
                    <a:pt x="5641" y="164711"/>
                  </a:lnTo>
                  <a:lnTo>
                    <a:pt x="21713" y="119715"/>
                  </a:lnTo>
                  <a:lnTo>
                    <a:pt x="46936" y="80029"/>
                  </a:lnTo>
                  <a:lnTo>
                    <a:pt x="80029" y="46936"/>
                  </a:lnTo>
                  <a:lnTo>
                    <a:pt x="119715" y="21713"/>
                  </a:lnTo>
                  <a:lnTo>
                    <a:pt x="164711" y="5641"/>
                  </a:lnTo>
                  <a:lnTo>
                    <a:pt x="213741" y="0"/>
                  </a:lnTo>
                  <a:lnTo>
                    <a:pt x="4586605" y="0"/>
                  </a:lnTo>
                  <a:lnTo>
                    <a:pt x="4635641" y="5641"/>
                  </a:lnTo>
                  <a:lnTo>
                    <a:pt x="4680656" y="21713"/>
                  </a:lnTo>
                  <a:lnTo>
                    <a:pt x="4720365" y="46936"/>
                  </a:lnTo>
                  <a:lnTo>
                    <a:pt x="4753486" y="80029"/>
                  </a:lnTo>
                  <a:lnTo>
                    <a:pt x="4778734" y="119715"/>
                  </a:lnTo>
                  <a:lnTo>
                    <a:pt x="4794824" y="164711"/>
                  </a:lnTo>
                  <a:lnTo>
                    <a:pt x="4800473" y="213741"/>
                  </a:lnTo>
                  <a:lnTo>
                    <a:pt x="4800473" y="1068895"/>
                  </a:lnTo>
                  <a:lnTo>
                    <a:pt x="4794824" y="1117914"/>
                  </a:lnTo>
                  <a:lnTo>
                    <a:pt x="4778734" y="1162912"/>
                  </a:lnTo>
                  <a:lnTo>
                    <a:pt x="4753486" y="1202605"/>
                  </a:lnTo>
                  <a:lnTo>
                    <a:pt x="4720365" y="1235711"/>
                  </a:lnTo>
                  <a:lnTo>
                    <a:pt x="4680656" y="1260946"/>
                  </a:lnTo>
                  <a:lnTo>
                    <a:pt x="4635641" y="1277028"/>
                  </a:lnTo>
                  <a:lnTo>
                    <a:pt x="4586605" y="1282674"/>
                  </a:lnTo>
                  <a:lnTo>
                    <a:pt x="213741" y="1282674"/>
                  </a:lnTo>
                  <a:lnTo>
                    <a:pt x="164711" y="1277028"/>
                  </a:lnTo>
                  <a:lnTo>
                    <a:pt x="119715" y="1260946"/>
                  </a:lnTo>
                  <a:lnTo>
                    <a:pt x="80029" y="1235711"/>
                  </a:lnTo>
                  <a:lnTo>
                    <a:pt x="46936" y="1202605"/>
                  </a:lnTo>
                  <a:lnTo>
                    <a:pt x="21713" y="1162912"/>
                  </a:lnTo>
                  <a:lnTo>
                    <a:pt x="5641" y="1117914"/>
                  </a:lnTo>
                  <a:lnTo>
                    <a:pt x="0" y="1068895"/>
                  </a:lnTo>
                  <a:lnTo>
                    <a:pt x="0" y="213741"/>
                  </a:lnTo>
                  <a:close/>
                </a:path>
              </a:pathLst>
            </a:custGeom>
            <a:ln w="25400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164963" y="1961134"/>
            <a:ext cx="4262755" cy="3792854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 marR="5080" algn="ctr">
              <a:lnSpc>
                <a:spcPts val="2480"/>
              </a:lnSpc>
              <a:spcBef>
                <a:spcPts val="515"/>
              </a:spcBef>
            </a:pP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Центральний</a:t>
            </a:r>
            <a:r>
              <a:rPr sz="24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003300"/>
                </a:solidFill>
                <a:latin typeface="Arial"/>
                <a:cs typeface="Arial"/>
              </a:rPr>
              <a:t>формулярний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комітет</a:t>
            </a:r>
            <a:r>
              <a:rPr sz="24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МОЗ</a:t>
            </a:r>
            <a:r>
              <a:rPr sz="24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України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00"/>
              </a:spcBef>
            </a:pPr>
            <a:endParaRPr sz="2400" dirty="0">
              <a:latin typeface="Arial"/>
              <a:cs typeface="Arial"/>
            </a:endParaRPr>
          </a:p>
          <a:p>
            <a:pPr marL="325755" marR="239395" algn="ctr">
              <a:lnSpc>
                <a:spcPct val="119600"/>
              </a:lnSpc>
              <a:spcBef>
                <a:spcPts val="5"/>
              </a:spcBef>
            </a:pP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Регіональні</a:t>
            </a:r>
            <a:r>
              <a:rPr sz="24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003300"/>
                </a:solidFill>
                <a:latin typeface="Arial"/>
                <a:cs typeface="Arial"/>
              </a:rPr>
              <a:t>формулярні </a:t>
            </a: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комітети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914"/>
              </a:spcBef>
            </a:pPr>
            <a:endParaRPr sz="2400" dirty="0">
              <a:latin typeface="Arial"/>
              <a:cs typeface="Arial"/>
            </a:endParaRPr>
          </a:p>
          <a:p>
            <a:pPr marL="312420" marR="221615" indent="635" algn="ctr">
              <a:lnSpc>
                <a:spcPct val="86300"/>
              </a:lnSpc>
            </a:pPr>
            <a:r>
              <a:rPr sz="2400" b="1" spc="-35" dirty="0">
                <a:solidFill>
                  <a:srgbClr val="003300"/>
                </a:solidFill>
                <a:latin typeface="Arial"/>
                <a:cs typeface="Arial"/>
              </a:rPr>
              <a:t>Фармако-</a:t>
            </a: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терапевтичні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комісіЇ</a:t>
            </a:r>
            <a:r>
              <a:rPr sz="2400" b="1" spc="-10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закладів</a:t>
            </a:r>
            <a:r>
              <a:rPr sz="24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охорони здоров’я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0644" y="1941957"/>
            <a:ext cx="9247505" cy="2952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щорічний</a:t>
            </a:r>
            <a:r>
              <a:rPr sz="2400" b="1" spc="-114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моніторинг</a:t>
            </a:r>
            <a:r>
              <a:rPr sz="24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формулярної</a:t>
            </a:r>
            <a:r>
              <a:rPr sz="24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системи,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що</a:t>
            </a:r>
            <a:r>
              <a:rPr sz="24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включає</a:t>
            </a:r>
            <a:endParaRPr sz="24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регулярне</a:t>
            </a:r>
            <a:r>
              <a:rPr sz="24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збирання</a:t>
            </a:r>
            <a:r>
              <a:rPr sz="24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та</a:t>
            </a:r>
            <a:r>
              <a:rPr sz="24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облік</a:t>
            </a:r>
            <a:r>
              <a:rPr sz="24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даних</a:t>
            </a:r>
            <a:r>
              <a:rPr sz="24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24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спостереження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ключових</a:t>
            </a:r>
            <a:r>
              <a:rPr sz="2400" b="1" spc="-114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елементів</a:t>
            </a:r>
            <a:r>
              <a:rPr sz="24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формулярної</a:t>
            </a:r>
            <a:r>
              <a:rPr sz="24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системи</a:t>
            </a:r>
            <a:r>
              <a:rPr sz="24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з</a:t>
            </a:r>
            <a:r>
              <a:rPr sz="2400" b="1" spc="-114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використанням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критеріїв</a:t>
            </a:r>
            <a:r>
              <a:rPr sz="24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оцінки</a:t>
            </a:r>
            <a:r>
              <a:rPr sz="24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якості</a:t>
            </a:r>
            <a:endParaRPr sz="2400" dirty="0">
              <a:latin typeface="Arial"/>
              <a:cs typeface="Arial"/>
            </a:endParaRPr>
          </a:p>
          <a:p>
            <a:pPr marL="94615" marR="1689100" indent="-82550">
              <a:lnSpc>
                <a:spcPct val="100000"/>
              </a:lnSpc>
            </a:pPr>
            <a:r>
              <a:rPr sz="2400" b="1" i="1" dirty="0">
                <a:solidFill>
                  <a:srgbClr val="003300"/>
                </a:solidFill>
                <a:latin typeface="Arial"/>
                <a:cs typeface="Arial"/>
              </a:rPr>
              <a:t>процесу</a:t>
            </a:r>
            <a:r>
              <a:rPr sz="2400" b="1" i="1" spc="-1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003300"/>
                </a:solidFill>
                <a:latin typeface="Arial"/>
                <a:cs typeface="Arial"/>
              </a:rPr>
              <a:t>впровадження</a:t>
            </a:r>
            <a:r>
              <a:rPr sz="2400" b="1" i="1" spc="-1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003300"/>
                </a:solidFill>
                <a:latin typeface="Arial"/>
                <a:cs typeface="Arial"/>
              </a:rPr>
              <a:t>формулярної</a:t>
            </a:r>
            <a:r>
              <a:rPr sz="2400" b="1" i="1" spc="-1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003300"/>
                </a:solidFill>
                <a:latin typeface="Arial"/>
                <a:cs typeface="Arial"/>
              </a:rPr>
              <a:t>системи</a:t>
            </a:r>
            <a:r>
              <a:rPr sz="2400" b="1" i="1" spc="-1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003300"/>
                </a:solidFill>
                <a:latin typeface="Arial"/>
                <a:cs typeface="Arial"/>
              </a:rPr>
              <a:t>та </a:t>
            </a:r>
            <a:r>
              <a:rPr sz="2400" b="1" i="1" dirty="0">
                <a:solidFill>
                  <a:srgbClr val="003300"/>
                </a:solidFill>
                <a:latin typeface="Arial"/>
                <a:cs typeface="Arial"/>
              </a:rPr>
              <a:t>індикаторів</a:t>
            </a:r>
            <a:r>
              <a:rPr sz="2400" b="1" i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i="1" spc="-10" dirty="0">
                <a:solidFill>
                  <a:srgbClr val="003300"/>
                </a:solidFill>
                <a:latin typeface="Arial"/>
                <a:cs typeface="Arial"/>
              </a:rPr>
              <a:t>моніторингу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(відповідно</a:t>
            </a:r>
            <a:r>
              <a:rPr sz="24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до</a:t>
            </a:r>
            <a:r>
              <a:rPr sz="24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наказу</a:t>
            </a:r>
            <a:r>
              <a:rPr sz="24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МОЗ</a:t>
            </a:r>
            <a:r>
              <a:rPr sz="24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від</a:t>
            </a:r>
            <a:r>
              <a:rPr sz="24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28</a:t>
            </a:r>
            <a:r>
              <a:rPr sz="24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жовтня</a:t>
            </a:r>
            <a:r>
              <a:rPr sz="24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2010</a:t>
            </a:r>
            <a:r>
              <a:rPr sz="24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року</a:t>
            </a:r>
            <a:r>
              <a:rPr sz="24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№</a:t>
            </a:r>
            <a:r>
              <a:rPr sz="24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003300"/>
                </a:solidFill>
                <a:latin typeface="Arial"/>
                <a:cs typeface="Arial"/>
              </a:rPr>
              <a:t>918)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9818" y="354330"/>
            <a:ext cx="9058910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200" b="0" spc="-45" dirty="0">
                <a:latin typeface="Microsoft Sans Serif"/>
                <a:cs typeface="Microsoft Sans Serif"/>
              </a:rPr>
              <a:t>Для</a:t>
            </a:r>
            <a:r>
              <a:rPr sz="3200" b="0" spc="-80" dirty="0">
                <a:latin typeface="Microsoft Sans Serif"/>
                <a:cs typeface="Microsoft Sans Serif"/>
              </a:rPr>
              <a:t> </a:t>
            </a:r>
            <a:r>
              <a:rPr sz="3200" b="0" spc="-25" dirty="0">
                <a:latin typeface="Microsoft Sans Serif"/>
                <a:cs typeface="Microsoft Sans Serif"/>
              </a:rPr>
              <a:t>визначення</a:t>
            </a:r>
            <a:r>
              <a:rPr sz="3200" b="0" spc="-65" dirty="0">
                <a:latin typeface="Microsoft Sans Serif"/>
                <a:cs typeface="Microsoft Sans Serif"/>
              </a:rPr>
              <a:t> </a:t>
            </a:r>
            <a:r>
              <a:rPr sz="3200" dirty="0"/>
              <a:t>дієвості</a:t>
            </a:r>
            <a:r>
              <a:rPr sz="3200" spc="-125" dirty="0"/>
              <a:t> </a:t>
            </a:r>
            <a:r>
              <a:rPr sz="3200" b="0" dirty="0">
                <a:latin typeface="Microsoft Sans Serif"/>
                <a:cs typeface="Microsoft Sans Serif"/>
              </a:rPr>
              <a:t>формулярної</a:t>
            </a:r>
            <a:r>
              <a:rPr sz="3200" b="0" spc="-95" dirty="0">
                <a:latin typeface="Microsoft Sans Serif"/>
                <a:cs typeface="Microsoft Sans Serif"/>
              </a:rPr>
              <a:t> </a:t>
            </a:r>
            <a:r>
              <a:rPr sz="3200" b="0" spc="-10" dirty="0">
                <a:latin typeface="Microsoft Sans Serif"/>
                <a:cs typeface="Microsoft Sans Serif"/>
              </a:rPr>
              <a:t>системи здійснюється</a:t>
            </a:r>
            <a:endParaRPr sz="3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8012" y="173037"/>
            <a:ext cx="10998835" cy="6296025"/>
            <a:chOff x="608012" y="173037"/>
            <a:chExt cx="10998835" cy="62960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3887" y="188912"/>
              <a:ext cx="7777099" cy="626427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15950" y="180975"/>
              <a:ext cx="7793355" cy="6280150"/>
            </a:xfrm>
            <a:custGeom>
              <a:avLst/>
              <a:gdLst/>
              <a:ahLst/>
              <a:cxnLst/>
              <a:rect l="l" t="t" r="r" b="b"/>
              <a:pathLst>
                <a:path w="7793355" h="6280150">
                  <a:moveTo>
                    <a:pt x="0" y="6280150"/>
                  </a:moveTo>
                  <a:lnTo>
                    <a:pt x="7792974" y="6280150"/>
                  </a:lnTo>
                  <a:lnTo>
                    <a:pt x="7792974" y="0"/>
                  </a:lnTo>
                  <a:lnTo>
                    <a:pt x="0" y="0"/>
                  </a:lnTo>
                  <a:lnTo>
                    <a:pt x="0" y="6280150"/>
                  </a:lnTo>
                  <a:close/>
                </a:path>
              </a:pathLst>
            </a:custGeom>
            <a:ln w="158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4078224" y="2835909"/>
              <a:ext cx="7113905" cy="3418204"/>
            </a:xfrm>
            <a:custGeom>
              <a:avLst/>
              <a:gdLst/>
              <a:ahLst/>
              <a:cxnLst/>
              <a:rect l="l" t="t" r="r" b="b"/>
              <a:pathLst>
                <a:path w="7113905" h="3418204">
                  <a:moveTo>
                    <a:pt x="4809617" y="33655"/>
                  </a:moveTo>
                  <a:lnTo>
                    <a:pt x="4791710" y="0"/>
                  </a:lnTo>
                  <a:lnTo>
                    <a:pt x="3543922" y="669632"/>
                  </a:lnTo>
                  <a:lnTo>
                    <a:pt x="3576320" y="616839"/>
                  </a:lnTo>
                  <a:lnTo>
                    <a:pt x="3562896" y="588098"/>
                  </a:lnTo>
                  <a:lnTo>
                    <a:pt x="3555593" y="588416"/>
                  </a:lnTo>
                  <a:lnTo>
                    <a:pt x="3548938" y="591413"/>
                  </a:lnTo>
                  <a:lnTo>
                    <a:pt x="3543808" y="596900"/>
                  </a:lnTo>
                  <a:lnTo>
                    <a:pt x="3457575" y="737616"/>
                  </a:lnTo>
                  <a:lnTo>
                    <a:pt x="3622421" y="743458"/>
                  </a:lnTo>
                  <a:lnTo>
                    <a:pt x="3642106" y="725043"/>
                  </a:lnTo>
                  <a:lnTo>
                    <a:pt x="3640886" y="717638"/>
                  </a:lnTo>
                  <a:lnTo>
                    <a:pt x="3561943" y="703160"/>
                  </a:lnTo>
                  <a:lnTo>
                    <a:pt x="3499866" y="736485"/>
                  </a:lnTo>
                  <a:lnTo>
                    <a:pt x="3512642" y="729615"/>
                  </a:lnTo>
                  <a:lnTo>
                    <a:pt x="3561943" y="703160"/>
                  </a:lnTo>
                  <a:lnTo>
                    <a:pt x="4809617" y="33655"/>
                  </a:lnTo>
                  <a:close/>
                </a:path>
                <a:path w="7113905" h="3418204">
                  <a:moveTo>
                    <a:pt x="5962904" y="178562"/>
                  </a:moveTo>
                  <a:lnTo>
                    <a:pt x="5946648" y="144018"/>
                  </a:lnTo>
                  <a:lnTo>
                    <a:pt x="2202942" y="1898307"/>
                  </a:lnTo>
                  <a:lnTo>
                    <a:pt x="2238121" y="1847469"/>
                  </a:lnTo>
                  <a:lnTo>
                    <a:pt x="2226233" y="1817954"/>
                  </a:lnTo>
                  <a:lnTo>
                    <a:pt x="2218740" y="1817954"/>
                  </a:lnTo>
                  <a:lnTo>
                    <a:pt x="2212175" y="1820519"/>
                  </a:lnTo>
                  <a:lnTo>
                    <a:pt x="2206752" y="1825752"/>
                  </a:lnTo>
                  <a:lnTo>
                    <a:pt x="2112899" y="1961515"/>
                  </a:lnTo>
                  <a:lnTo>
                    <a:pt x="2277237" y="1976374"/>
                  </a:lnTo>
                  <a:lnTo>
                    <a:pt x="2284793" y="1975523"/>
                  </a:lnTo>
                  <a:lnTo>
                    <a:pt x="2291207" y="1971979"/>
                  </a:lnTo>
                  <a:lnTo>
                    <a:pt x="2295804" y="1966328"/>
                  </a:lnTo>
                  <a:lnTo>
                    <a:pt x="2296845" y="1962785"/>
                  </a:lnTo>
                  <a:lnTo>
                    <a:pt x="2297938" y="1959102"/>
                  </a:lnTo>
                  <a:lnTo>
                    <a:pt x="2219109" y="1932889"/>
                  </a:lnTo>
                  <a:lnTo>
                    <a:pt x="5962904" y="178562"/>
                  </a:lnTo>
                  <a:close/>
                </a:path>
                <a:path w="7113905" h="3418204">
                  <a:moveTo>
                    <a:pt x="7113651" y="178562"/>
                  </a:moveTo>
                  <a:lnTo>
                    <a:pt x="7097776" y="144018"/>
                  </a:lnTo>
                  <a:lnTo>
                    <a:pt x="90525" y="3339198"/>
                  </a:lnTo>
                  <a:lnTo>
                    <a:pt x="126238" y="3288627"/>
                  </a:lnTo>
                  <a:lnTo>
                    <a:pt x="107480" y="3258870"/>
                  </a:lnTo>
                  <a:lnTo>
                    <a:pt x="100634" y="3261461"/>
                  </a:lnTo>
                  <a:lnTo>
                    <a:pt x="95123" y="3266643"/>
                  </a:lnTo>
                  <a:lnTo>
                    <a:pt x="0" y="3401415"/>
                  </a:lnTo>
                  <a:lnTo>
                    <a:pt x="164084" y="3417925"/>
                  </a:lnTo>
                  <a:lnTo>
                    <a:pt x="171640" y="3417189"/>
                  </a:lnTo>
                  <a:lnTo>
                    <a:pt x="178079" y="3413722"/>
                  </a:lnTo>
                  <a:lnTo>
                    <a:pt x="182753" y="3408108"/>
                  </a:lnTo>
                  <a:lnTo>
                    <a:pt x="184353" y="3403041"/>
                  </a:lnTo>
                  <a:lnTo>
                    <a:pt x="185039" y="3400869"/>
                  </a:lnTo>
                  <a:lnTo>
                    <a:pt x="106362" y="3373831"/>
                  </a:lnTo>
                  <a:lnTo>
                    <a:pt x="7113651" y="178562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91550" y="908050"/>
              <a:ext cx="3014726" cy="273685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2297" rIns="0" bIns="0" rtlCol="0">
            <a:spAutoFit/>
          </a:bodyPr>
          <a:lstStyle/>
          <a:p>
            <a:pPr marL="8218805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C00000"/>
                </a:solidFill>
                <a:latin typeface="Calibri"/>
                <a:cs typeface="Calibri"/>
              </a:rPr>
              <a:t>Клінічний</a:t>
            </a:r>
            <a:r>
              <a:rPr sz="2000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C00000"/>
                </a:solidFill>
                <a:latin typeface="Calibri"/>
                <a:cs typeface="Calibri"/>
              </a:rPr>
              <a:t>фармацевт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8068" y="1510030"/>
            <a:ext cx="10481945" cy="3379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75260" indent="-3429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55600" algn="l"/>
              </a:tabLst>
            </a:pPr>
            <a:r>
              <a:rPr sz="2000" b="1" spc="-20" dirty="0">
                <a:latin typeface="Arial"/>
                <a:cs typeface="Arial"/>
              </a:rPr>
              <a:t>Розробка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локального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формуляра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ЛЗ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ЗОЗ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на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основі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Державного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формуляра</a:t>
            </a:r>
            <a:r>
              <a:rPr sz="2000" b="1" spc="-25" dirty="0">
                <a:latin typeface="Arial"/>
                <a:cs typeface="Arial"/>
              </a:rPr>
              <a:t> та </a:t>
            </a:r>
            <a:r>
              <a:rPr sz="2000" b="1" dirty="0">
                <a:latin typeface="Arial"/>
                <a:cs typeface="Arial"/>
              </a:rPr>
              <a:t>відповідного</a:t>
            </a:r>
            <a:r>
              <a:rPr sz="2000" b="1" spc="-114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регіонального</a:t>
            </a:r>
            <a:r>
              <a:rPr sz="2000" b="1" spc="-10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формуляра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ЛЗ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"/>
              <a:buAutoNum type="arabicPeriod"/>
            </a:pPr>
            <a:endParaRPr sz="2000" dirty="0">
              <a:latin typeface="Arial"/>
              <a:cs typeface="Arial"/>
            </a:endParaRPr>
          </a:p>
          <a:p>
            <a:pPr marL="355600" marR="749935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2000" b="1" dirty="0">
                <a:latin typeface="Arial"/>
                <a:cs typeface="Arial"/>
              </a:rPr>
              <a:t>Відбір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ЛЗ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до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локального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формуляра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на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основі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Державного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формуляра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та </a:t>
            </a:r>
            <a:r>
              <a:rPr sz="2000" b="1" dirty="0">
                <a:latin typeface="Arial"/>
                <a:cs typeface="Arial"/>
              </a:rPr>
              <a:t>відповідного</a:t>
            </a:r>
            <a:r>
              <a:rPr sz="2000" b="1" spc="-10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регіонального</a:t>
            </a:r>
            <a:r>
              <a:rPr sz="2000" b="1" spc="-8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формуляра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"/>
              <a:buAutoNum type="arabicPeriod"/>
            </a:pPr>
            <a:endParaRPr sz="2000" dirty="0">
              <a:latin typeface="Arial"/>
              <a:cs typeface="Arial"/>
            </a:endParaRPr>
          </a:p>
          <a:p>
            <a:pPr marL="355600" marR="259079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2000" b="1" spc="-10" dirty="0">
                <a:latin typeface="Arial"/>
                <a:cs typeface="Arial"/>
              </a:rPr>
              <a:t>Розгляд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пропозицій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з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включення/виключення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ЛЗ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до/з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локального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формуляра </a:t>
            </a:r>
            <a:r>
              <a:rPr sz="2000" b="1" dirty="0">
                <a:latin typeface="Arial"/>
                <a:cs typeface="Arial"/>
              </a:rPr>
              <a:t>ЗОЗ,</a:t>
            </a:r>
            <a:r>
              <a:rPr sz="2000" b="1" spc="-9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про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внесення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змін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і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доповнень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до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локального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формуляра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"/>
              <a:buAutoNum type="arabicPeriod"/>
            </a:pPr>
            <a:endParaRPr sz="2000" dirty="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sz="2000" b="1" dirty="0">
                <a:latin typeface="Arial"/>
                <a:cs typeface="Arial"/>
              </a:rPr>
              <a:t>Перегляд,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оновлення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та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розповсюдження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серед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лікарів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локального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формуляра </a:t>
            </a:r>
            <a:r>
              <a:rPr sz="2000" b="1" dirty="0">
                <a:latin typeface="Arial"/>
                <a:cs typeface="Arial"/>
              </a:rPr>
              <a:t>ЛЗ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ЗОЗ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в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міру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потреби,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але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не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рідше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одного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разу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на</a:t>
            </a:r>
            <a:r>
              <a:rPr sz="2000" b="1" spc="-25" dirty="0">
                <a:latin typeface="Arial"/>
                <a:cs typeface="Arial"/>
              </a:rPr>
              <a:t> рік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95171" y="559688"/>
            <a:ext cx="84683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Основні</a:t>
            </a:r>
            <a:r>
              <a:rPr sz="2800" spc="-1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завдання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клінічного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фармацевта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у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складі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ФТК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0641" y="992886"/>
            <a:ext cx="11149965" cy="5513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8130" indent="-26543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278130" algn="l"/>
              </a:tabLst>
            </a:pPr>
            <a:r>
              <a:rPr sz="2000" b="1" dirty="0">
                <a:latin typeface="Calibri"/>
                <a:cs typeface="Calibri"/>
              </a:rPr>
              <a:t>Оптимізація</a:t>
            </a:r>
            <a:r>
              <a:rPr sz="2000" b="1" spc="-7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використання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ЛЗ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в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ЗОЗ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за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допомогою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оцінки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їх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застосування,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безпеки,</a:t>
            </a:r>
            <a:endParaRPr sz="2000" dirty="0">
              <a:latin typeface="Calibri"/>
              <a:cs typeface="Calibri"/>
            </a:endParaRPr>
          </a:p>
          <a:p>
            <a:pPr marL="279400">
              <a:lnSpc>
                <a:spcPct val="100000"/>
              </a:lnSpc>
            </a:pPr>
            <a:r>
              <a:rPr sz="2000" b="1" spc="-10" dirty="0">
                <a:latin typeface="Calibri"/>
                <a:cs typeface="Calibri"/>
              </a:rPr>
              <a:t>удосконалення</a:t>
            </a:r>
            <a:r>
              <a:rPr sz="2000" b="1" spc="-8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призначення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ЛЗ,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проведення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оцінки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обсягів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потреби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закладів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охорони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здоров’я</a:t>
            </a:r>
            <a:r>
              <a:rPr sz="2000" b="1" spc="-50" dirty="0">
                <a:latin typeface="Calibri"/>
                <a:cs typeface="Calibri"/>
              </a:rPr>
              <a:t> у</a:t>
            </a:r>
            <a:endParaRPr sz="2000" dirty="0">
              <a:latin typeface="Calibri"/>
              <a:cs typeface="Calibri"/>
            </a:endParaRPr>
          </a:p>
          <a:p>
            <a:pPr marL="279400">
              <a:lnSpc>
                <a:spcPct val="100000"/>
              </a:lnSpc>
            </a:pPr>
            <a:r>
              <a:rPr sz="2000" b="1" spc="-25" dirty="0">
                <a:latin typeface="Calibri"/>
                <a:cs typeface="Calibri"/>
              </a:rPr>
              <a:t>ЛЗ</a:t>
            </a:r>
            <a:endParaRPr sz="2000" dirty="0">
              <a:latin typeface="Calibri"/>
              <a:cs typeface="Calibri"/>
            </a:endParaRPr>
          </a:p>
          <a:p>
            <a:pPr marL="278130" indent="-265430">
              <a:lnSpc>
                <a:spcPct val="100000"/>
              </a:lnSpc>
              <a:buAutoNum type="arabicPeriod" startAt="2"/>
              <a:tabLst>
                <a:tab pos="278130" algn="l"/>
              </a:tabLst>
            </a:pPr>
            <a:r>
              <a:rPr sz="2000" b="1" dirty="0">
                <a:latin typeface="Calibri"/>
                <a:cs typeface="Calibri"/>
              </a:rPr>
              <a:t>Забезпечення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інформацією</a:t>
            </a:r>
            <a:r>
              <a:rPr sz="2000" b="1" spc="-7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з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питань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раціональної</a:t>
            </a:r>
            <a:r>
              <a:rPr sz="2000" b="1" spc="-8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фармакотерапії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серед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лікарів</a:t>
            </a:r>
            <a:endParaRPr sz="2000" dirty="0">
              <a:latin typeface="Calibri"/>
              <a:cs typeface="Calibri"/>
            </a:endParaRPr>
          </a:p>
          <a:p>
            <a:pPr marL="279400" marR="817244" indent="-266700">
              <a:lnSpc>
                <a:spcPct val="100000"/>
              </a:lnSpc>
              <a:spcBef>
                <a:spcPts val="2400"/>
              </a:spcBef>
              <a:buAutoNum type="arabicPeriod" startAt="2"/>
              <a:tabLst>
                <a:tab pos="279400" algn="l"/>
                <a:tab pos="332740" algn="l"/>
              </a:tabLst>
            </a:pPr>
            <a:r>
              <a:rPr sz="2000" b="1" dirty="0">
                <a:latin typeface="Calibri"/>
                <a:cs typeface="Calibri"/>
              </a:rPr>
              <a:t>	</a:t>
            </a:r>
            <a:r>
              <a:rPr sz="2000" b="1" spc="-10" dirty="0">
                <a:latin typeface="Calibri"/>
                <a:cs typeface="Calibri"/>
              </a:rPr>
              <a:t>Фармакоепідемологічний,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АВС-</a:t>
            </a:r>
            <a:r>
              <a:rPr sz="2000" b="1" dirty="0">
                <a:latin typeface="Calibri"/>
                <a:cs typeface="Calibri"/>
              </a:rPr>
              <a:t>,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VEN-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аналіз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використання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ЛЗ,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визначення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раціональності </a:t>
            </a:r>
            <a:r>
              <a:rPr sz="2000" b="1" dirty="0">
                <a:latin typeface="Calibri"/>
                <a:cs typeface="Calibri"/>
              </a:rPr>
              <a:t>закупівлі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ЛЗ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та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її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відповідності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пріоритетам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лікування.</a:t>
            </a:r>
            <a:endParaRPr sz="2000" dirty="0">
              <a:latin typeface="Calibri"/>
              <a:cs typeface="Calibri"/>
            </a:endParaRPr>
          </a:p>
          <a:p>
            <a:pPr marL="278130" indent="-265430">
              <a:lnSpc>
                <a:spcPct val="100000"/>
              </a:lnSpc>
              <a:spcBef>
                <a:spcPts val="2400"/>
              </a:spcBef>
              <a:buAutoNum type="arabicPeriod" startAt="2"/>
              <a:tabLst>
                <a:tab pos="278130" algn="l"/>
              </a:tabLst>
            </a:pPr>
            <a:r>
              <a:rPr sz="2000" b="1" dirty="0">
                <a:latin typeface="Calibri"/>
                <a:cs typeface="Calibri"/>
              </a:rPr>
              <a:t>Аналіз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статистичних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даних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щодо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захворюваності,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статистики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госпіталізованих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до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стаціонару.</a:t>
            </a:r>
            <a:endParaRPr sz="2000" dirty="0">
              <a:latin typeface="Calibri"/>
              <a:cs typeface="Calibri"/>
            </a:endParaRPr>
          </a:p>
          <a:p>
            <a:pPr marL="278130" indent="-265430">
              <a:lnSpc>
                <a:spcPct val="100000"/>
              </a:lnSpc>
              <a:spcBef>
                <a:spcPts val="2400"/>
              </a:spcBef>
              <a:buAutoNum type="arabicPeriod" startAt="2"/>
              <a:tabLst>
                <a:tab pos="278130" algn="l"/>
              </a:tabLst>
            </a:pPr>
            <a:r>
              <a:rPr sz="2000" b="1" dirty="0">
                <a:latin typeface="Calibri"/>
                <a:cs typeface="Calibri"/>
              </a:rPr>
              <a:t>Аналіз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ускладнень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та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помилок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фармакотерапії.</a:t>
            </a:r>
            <a:endParaRPr sz="2000" dirty="0">
              <a:latin typeface="Calibri"/>
              <a:cs typeface="Calibri"/>
            </a:endParaRPr>
          </a:p>
          <a:p>
            <a:pPr marL="278130" indent="-265430">
              <a:lnSpc>
                <a:spcPct val="100000"/>
              </a:lnSpc>
              <a:spcBef>
                <a:spcPts val="2405"/>
              </a:spcBef>
              <a:buAutoNum type="arabicPeriod" startAt="2"/>
              <a:tabLst>
                <a:tab pos="278130" algn="l"/>
              </a:tabLst>
            </a:pPr>
            <a:r>
              <a:rPr sz="2000" b="1" dirty="0">
                <a:latin typeface="Calibri"/>
                <a:cs typeface="Calibri"/>
              </a:rPr>
              <a:t>Розробка</a:t>
            </a:r>
            <a:r>
              <a:rPr sz="2000" b="1" spc="-8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і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надання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пропозицій</a:t>
            </a:r>
            <a:r>
              <a:rPr sz="2000" b="1" spc="-8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щодо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покращення</a:t>
            </a:r>
            <a:r>
              <a:rPr sz="2000" b="1" spc="-8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використання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ЛЗ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у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закладах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охорони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здоров'я.</a:t>
            </a:r>
            <a:endParaRPr sz="2000" dirty="0">
              <a:latin typeface="Calibri"/>
              <a:cs typeface="Calibri"/>
            </a:endParaRPr>
          </a:p>
          <a:p>
            <a:pPr marL="278130" marR="750570" indent="-265430">
              <a:lnSpc>
                <a:spcPct val="100000"/>
              </a:lnSpc>
              <a:spcBef>
                <a:spcPts val="2400"/>
              </a:spcBef>
              <a:buAutoNum type="arabicPeriod" startAt="2"/>
              <a:tabLst>
                <a:tab pos="279400" algn="l"/>
              </a:tabLst>
            </a:pPr>
            <a:r>
              <a:rPr sz="2000" b="1" dirty="0">
                <a:latin typeface="Calibri"/>
                <a:cs typeface="Calibri"/>
              </a:rPr>
              <a:t>Надання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консультацій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фахівцям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клінічних,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адміністративних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підрозділів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і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фармацевтичних 	</a:t>
            </a:r>
            <a:r>
              <a:rPr sz="2000" b="1" dirty="0">
                <a:latin typeface="Calibri"/>
                <a:cs typeface="Calibri"/>
              </a:rPr>
              <a:t>закладів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з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питань,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пов'язаних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з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використанням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ЛЗ.</a:t>
            </a:r>
            <a:endParaRPr sz="2000" dirty="0">
              <a:latin typeface="Calibri"/>
              <a:cs typeface="Calibri"/>
            </a:endParaRPr>
          </a:p>
          <a:p>
            <a:pPr marL="278130" indent="-265430">
              <a:lnSpc>
                <a:spcPct val="100000"/>
              </a:lnSpc>
              <a:spcBef>
                <a:spcPts val="2400"/>
              </a:spcBef>
              <a:buAutoNum type="arabicPeriod" startAt="2"/>
              <a:tabLst>
                <a:tab pos="278130" algn="l"/>
              </a:tabLst>
            </a:pPr>
            <a:r>
              <a:rPr sz="2000" b="1" dirty="0">
                <a:latin typeface="Calibri"/>
                <a:cs typeface="Calibri"/>
              </a:rPr>
              <a:t>Організація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і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проведення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лекцій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та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семінарів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для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лікарів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з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питань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використання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ЛЗ.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364" rIns="0" bIns="0" rtlCol="0">
            <a:spAutoFit/>
          </a:bodyPr>
          <a:lstStyle/>
          <a:p>
            <a:pPr marL="56134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Основні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завдання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клінічного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фармацевта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у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складі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ФТК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2391" y="1868804"/>
            <a:ext cx="11122660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Законодавство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/настанови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/методичні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рекомендації</a:t>
            </a:r>
            <a:endParaRPr sz="1800" dirty="0">
              <a:latin typeface="Arial"/>
              <a:cs typeface="Arial"/>
            </a:endParaRPr>
          </a:p>
          <a:p>
            <a:pPr marL="74930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27.12.2022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/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Оновлено: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27.12.2022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693</a:t>
            </a:r>
            <a:endParaRPr sz="1800" dirty="0">
              <a:latin typeface="Microsoft Sans Serif"/>
              <a:cs typeface="Microsoft Sans Serif"/>
            </a:endParaRPr>
          </a:p>
          <a:p>
            <a:pPr marL="198120" indent="-193675">
              <a:lnSpc>
                <a:spcPct val="100000"/>
              </a:lnSpc>
              <a:buClr>
                <a:srgbClr val="000000"/>
              </a:buClr>
              <a:buSzPct val="94444"/>
              <a:buFont typeface="Wingdings"/>
              <a:buChar char=""/>
              <a:tabLst>
                <a:tab pos="198120" algn="l"/>
              </a:tabLst>
            </a:pP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2"/>
              </a:rPr>
              <a:t>Закон</a:t>
            </a:r>
            <a:r>
              <a:rPr sz="1800" b="1" u="sng" spc="-8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2"/>
              </a:rPr>
              <a:t>України</a:t>
            </a:r>
            <a:r>
              <a:rPr sz="1800" b="1" spc="-50" dirty="0">
                <a:solidFill>
                  <a:srgbClr val="009999"/>
                </a:solidFill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«Основи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законодавства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України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про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охорону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здоров’я»;</a:t>
            </a:r>
            <a:endParaRPr sz="1800" dirty="0">
              <a:latin typeface="Microsoft Sans Serif"/>
              <a:cs typeface="Microsoft Sans Serif"/>
            </a:endParaRPr>
          </a:p>
          <a:p>
            <a:pPr marL="198120" marR="69850" indent="-194310">
              <a:lnSpc>
                <a:spcPct val="100000"/>
              </a:lnSpc>
              <a:buClr>
                <a:srgbClr val="000000"/>
              </a:buClr>
              <a:buSzPct val="94444"/>
              <a:buFont typeface="Wingdings"/>
              <a:buChar char=""/>
              <a:tabLst>
                <a:tab pos="198120" algn="l"/>
              </a:tabLst>
            </a:pPr>
            <a:r>
              <a:rPr sz="1800" b="1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3"/>
              </a:rPr>
              <a:t>Постанова</a:t>
            </a:r>
            <a:r>
              <a:rPr sz="1800" b="1" u="sng" spc="-3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3"/>
              </a:rPr>
              <a:t>КМУ</a:t>
            </a:r>
            <a:r>
              <a:rPr sz="1800" b="1" u="sng" spc="-5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3"/>
              </a:rPr>
              <a:t>від</a:t>
            </a:r>
            <a:r>
              <a:rPr sz="1800" b="1" u="sng" spc="-6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3"/>
              </a:rPr>
              <a:t>05.12.2018</a:t>
            </a:r>
            <a:r>
              <a:rPr sz="1800" b="1" u="sng" spc="-5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3"/>
              </a:rPr>
              <a:t>№</a:t>
            </a:r>
            <a:r>
              <a:rPr sz="1800" b="1" u="sng" spc="-4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3"/>
              </a:rPr>
              <a:t>1022</a:t>
            </a:r>
            <a:r>
              <a:rPr sz="1800" b="1" spc="-45" dirty="0">
                <a:solidFill>
                  <a:srgbClr val="009999"/>
                </a:solidFill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«Про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затвердження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Державної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стратегії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реалізації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державної </a:t>
            </a:r>
            <a:r>
              <a:rPr sz="1800" spc="-25" dirty="0">
                <a:latin typeface="Microsoft Sans Serif"/>
                <a:cs typeface="Microsoft Sans Serif"/>
              </a:rPr>
              <a:t>політики</a:t>
            </a:r>
            <a:r>
              <a:rPr sz="1800" spc="-7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забезпечення </a:t>
            </a:r>
            <a:r>
              <a:rPr sz="1800" dirty="0">
                <a:latin typeface="Microsoft Sans Serif"/>
                <a:cs typeface="Microsoft Sans Serif"/>
              </a:rPr>
              <a:t>населення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лікарськими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засобами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на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період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до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2025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року»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та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план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заходів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50" dirty="0">
                <a:latin typeface="Microsoft Sans Serif"/>
                <a:cs typeface="Microsoft Sans Serif"/>
              </a:rPr>
              <a:t>з </a:t>
            </a:r>
            <a:r>
              <a:rPr sz="1800" dirty="0">
                <a:latin typeface="Microsoft Sans Serif"/>
                <a:cs typeface="Microsoft Sans Serif"/>
              </a:rPr>
              <a:t>реалізації</a:t>
            </a:r>
            <a:r>
              <a:rPr sz="1800" spc="-9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Державної</a:t>
            </a:r>
            <a:r>
              <a:rPr sz="1800" spc="-7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стратегії;</a:t>
            </a:r>
            <a:endParaRPr sz="1800" dirty="0">
              <a:latin typeface="Microsoft Sans Serif"/>
              <a:cs typeface="Microsoft Sans Serif"/>
            </a:endParaRPr>
          </a:p>
          <a:p>
            <a:pPr marL="198120" marR="498475" indent="-194310">
              <a:lnSpc>
                <a:spcPct val="100000"/>
              </a:lnSpc>
              <a:buClr>
                <a:srgbClr val="003300"/>
              </a:buClr>
              <a:buSzPct val="94444"/>
              <a:buFont typeface="Wingdings"/>
              <a:buChar char=""/>
              <a:tabLst>
                <a:tab pos="198120" algn="l"/>
              </a:tabLst>
            </a:pP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4"/>
              </a:rPr>
              <a:t>Наказ</a:t>
            </a:r>
            <a:r>
              <a:rPr sz="1800" b="1" u="sng" spc="-5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4"/>
              </a:rPr>
              <a:t>МОЗ</a:t>
            </a:r>
            <a:r>
              <a:rPr sz="1800" b="1" u="sng" spc="-4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4"/>
              </a:rPr>
              <a:t>України</a:t>
            </a:r>
            <a:r>
              <a:rPr sz="1800" b="1" u="sng" spc="-3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4"/>
              </a:rPr>
              <a:t>від</a:t>
            </a:r>
            <a:r>
              <a:rPr sz="1800" b="1" u="sng" spc="-4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4"/>
              </a:rPr>
              <a:t>22.07.2009</a:t>
            </a:r>
            <a:r>
              <a:rPr sz="1800" b="1" u="sng" spc="-3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4"/>
              </a:rPr>
              <a:t>№</a:t>
            </a:r>
            <a:r>
              <a:rPr sz="1800" b="1" u="sng" spc="-4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4"/>
              </a:rPr>
              <a:t>529</a:t>
            </a:r>
            <a:r>
              <a:rPr sz="1800" b="1" spc="-30" dirty="0">
                <a:solidFill>
                  <a:srgbClr val="009999"/>
                </a:solidFill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«Про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створення формулярної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системи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забезпечення </a:t>
            </a:r>
            <a:r>
              <a:rPr sz="1800" spc="-20" dirty="0">
                <a:latin typeface="Microsoft Sans Serif"/>
                <a:cs typeface="Microsoft Sans Serif"/>
              </a:rPr>
              <a:t>лікарськими</a:t>
            </a:r>
            <a:r>
              <a:rPr sz="1800" spc="-6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засобами</a:t>
            </a:r>
            <a:r>
              <a:rPr sz="1800" spc="-7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закладів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охорони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здоров’я»,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зареєстрований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Міністерстві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юстиції</a:t>
            </a:r>
            <a:r>
              <a:rPr sz="1800" spc="-6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України </a:t>
            </a:r>
            <a:r>
              <a:rPr sz="1800" dirty="0">
                <a:latin typeface="Microsoft Sans Serif"/>
                <a:cs typeface="Microsoft Sans Serif"/>
              </a:rPr>
              <a:t>29.10.2009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за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125" dirty="0">
                <a:latin typeface="Microsoft Sans Serif"/>
                <a:cs typeface="Microsoft Sans Serif"/>
              </a:rPr>
              <a:t>№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1003/17019;</a:t>
            </a:r>
            <a:endParaRPr sz="1800" dirty="0">
              <a:latin typeface="Microsoft Sans Serif"/>
              <a:cs typeface="Microsoft Sans Serif"/>
            </a:endParaRPr>
          </a:p>
          <a:p>
            <a:pPr marL="198120" marR="259715" indent="-194310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SzPct val="94444"/>
              <a:buFont typeface="Wingdings"/>
              <a:buChar char=""/>
              <a:tabLst>
                <a:tab pos="198120" algn="l"/>
              </a:tabLst>
            </a:pP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Наказ</a:t>
            </a:r>
            <a:r>
              <a:rPr sz="1800" b="1" u="sng" spc="-6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МОЗ</a:t>
            </a:r>
            <a:r>
              <a:rPr sz="1800" b="1" u="sng" spc="-5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України</a:t>
            </a:r>
            <a:r>
              <a:rPr sz="1800" b="1" u="sng" spc="-4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від</a:t>
            </a:r>
            <a:r>
              <a:rPr sz="1800" b="1" u="sng" spc="-6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26.05.2015</a:t>
            </a:r>
            <a:r>
              <a:rPr sz="1800" b="1" u="sng" spc="-4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№</a:t>
            </a:r>
            <a:r>
              <a:rPr sz="1800" b="1" u="sng" spc="-5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303</a:t>
            </a:r>
            <a:r>
              <a:rPr sz="1800" b="1" spc="-45" dirty="0">
                <a:solidFill>
                  <a:srgbClr val="009999"/>
                </a:solidFill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«Про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затвердження </a:t>
            </a:r>
            <a:r>
              <a:rPr sz="1800" dirty="0">
                <a:latin typeface="Microsoft Sans Serif"/>
                <a:cs typeface="Microsoft Sans Serif"/>
              </a:rPr>
              <a:t>складу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Центрального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формулярного </a:t>
            </a:r>
            <a:r>
              <a:rPr sz="1800" spc="-25" dirty="0">
                <a:latin typeface="Microsoft Sans Serif"/>
                <a:cs typeface="Microsoft Sans Serif"/>
              </a:rPr>
              <a:t>комітету</a:t>
            </a:r>
            <a:r>
              <a:rPr sz="1800" spc="-9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Міністерства</a:t>
            </a:r>
            <a:r>
              <a:rPr sz="1800" spc="-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охорони</a:t>
            </a:r>
            <a:r>
              <a:rPr sz="1800" spc="-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здоров’я</a:t>
            </a:r>
            <a:r>
              <a:rPr sz="1800" spc="-9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України»</a:t>
            </a:r>
            <a:r>
              <a:rPr sz="1800" spc="-8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(із</a:t>
            </a:r>
            <a:r>
              <a:rPr sz="1800" spc="-8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змінами);</a:t>
            </a:r>
            <a:endParaRPr sz="1800" dirty="0">
              <a:latin typeface="Microsoft Sans Serif"/>
              <a:cs typeface="Microsoft Sans Serif"/>
            </a:endParaRPr>
          </a:p>
          <a:p>
            <a:pPr marL="198120" marR="5080" indent="-194310" algn="just">
              <a:lnSpc>
                <a:spcPct val="100000"/>
              </a:lnSpc>
              <a:buClr>
                <a:srgbClr val="000000"/>
              </a:buClr>
              <a:buSzPct val="94444"/>
              <a:buFont typeface="Wingdings"/>
              <a:buChar char=""/>
              <a:tabLst>
                <a:tab pos="198120" algn="l"/>
              </a:tabLst>
            </a:pP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Наказ</a:t>
            </a:r>
            <a:r>
              <a:rPr sz="1800" b="1" u="sng" spc="-5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МОЗ</a:t>
            </a:r>
            <a:r>
              <a:rPr sz="1800" b="1" u="sng" spc="-5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України</a:t>
            </a:r>
            <a:r>
              <a:rPr sz="1800" b="1" u="sng" spc="-4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від</a:t>
            </a:r>
            <a:r>
              <a:rPr sz="1800" b="1" u="sng" spc="-5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27.12.2006</a:t>
            </a:r>
            <a:r>
              <a:rPr sz="1800" b="1" u="sng" spc="-3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№</a:t>
            </a:r>
            <a:r>
              <a:rPr sz="1800" b="1" u="sng" spc="-5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898</a:t>
            </a:r>
            <a:r>
              <a:rPr sz="1800" b="1" spc="-40" dirty="0">
                <a:solidFill>
                  <a:srgbClr val="009999"/>
                </a:solidFill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«Про</a:t>
            </a:r>
            <a:r>
              <a:rPr sz="1800" spc="-20" dirty="0">
                <a:latin typeface="Microsoft Sans Serif"/>
                <a:cs typeface="Microsoft Sans Serif"/>
              </a:rPr>
              <a:t> затвердження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Порядку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здійснення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фармаконагляду» </a:t>
            </a:r>
            <a:r>
              <a:rPr sz="1800" dirty="0">
                <a:latin typeface="Microsoft Sans Serif"/>
                <a:cs typeface="Microsoft Sans Serif"/>
              </a:rPr>
              <a:t>(у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редакції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наказу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МОЗ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України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від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26.09.2016</a:t>
            </a:r>
            <a:r>
              <a:rPr sz="1800" spc="430" dirty="0">
                <a:latin typeface="Microsoft Sans Serif"/>
                <a:cs typeface="Microsoft Sans Serif"/>
              </a:rPr>
              <a:t> </a:t>
            </a:r>
            <a:r>
              <a:rPr sz="1800" spc="125" dirty="0">
                <a:latin typeface="Microsoft Sans Serif"/>
                <a:cs typeface="Microsoft Sans Serif"/>
              </a:rPr>
              <a:t>№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996),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зареєстрованого</a:t>
            </a:r>
            <a:r>
              <a:rPr sz="1800" dirty="0">
                <a:latin typeface="Microsoft Sans Serif"/>
                <a:cs typeface="Microsoft Sans Serif"/>
              </a:rPr>
              <a:t> в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Міністерстві юстиції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України </a:t>
            </a:r>
            <a:r>
              <a:rPr sz="1800" dirty="0">
                <a:latin typeface="Microsoft Sans Serif"/>
                <a:cs typeface="Microsoft Sans Serif"/>
              </a:rPr>
              <a:t>19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грудня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2016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р.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за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125" dirty="0">
                <a:latin typeface="Microsoft Sans Serif"/>
                <a:cs typeface="Microsoft Sans Serif"/>
              </a:rPr>
              <a:t>№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1649/29779;</a:t>
            </a:r>
            <a:endParaRPr sz="1800" dirty="0">
              <a:latin typeface="Microsoft Sans Serif"/>
              <a:cs typeface="Microsoft Sans Serif"/>
            </a:endParaRPr>
          </a:p>
          <a:p>
            <a:pPr marL="198120" marR="715645" indent="-194310" algn="just">
              <a:lnSpc>
                <a:spcPct val="100000"/>
              </a:lnSpc>
              <a:buClr>
                <a:srgbClr val="000000"/>
              </a:buClr>
              <a:buSzPct val="94444"/>
              <a:buFont typeface="Wingdings"/>
              <a:buChar char=""/>
              <a:tabLst>
                <a:tab pos="198120" algn="l"/>
              </a:tabLst>
            </a:pP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7"/>
              </a:rPr>
              <a:t>Наказ</a:t>
            </a:r>
            <a:r>
              <a:rPr sz="1800" b="1" u="sng" spc="-4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7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7"/>
              </a:rPr>
              <a:t>МОЗ</a:t>
            </a:r>
            <a:r>
              <a:rPr sz="1800" b="1" u="sng" spc="-4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7"/>
              </a:rPr>
              <a:t>України</a:t>
            </a:r>
            <a:r>
              <a:rPr sz="1800" b="1" u="sng" spc="-3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7"/>
              </a:rPr>
              <a:t>від</a:t>
            </a:r>
            <a:r>
              <a:rPr sz="1800" b="1" u="sng" spc="-4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7"/>
              </a:rPr>
              <a:t>28.10.2010</a:t>
            </a:r>
            <a:r>
              <a:rPr sz="1800" b="1" u="sng" spc="-3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7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7"/>
              </a:rPr>
              <a:t>№</a:t>
            </a:r>
            <a:r>
              <a:rPr sz="1800" b="1" u="sng" spc="-4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7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7"/>
              </a:rPr>
              <a:t>918</a:t>
            </a:r>
            <a:r>
              <a:rPr sz="1800" b="1" spc="-30" dirty="0">
                <a:solidFill>
                  <a:srgbClr val="009999"/>
                </a:solidFill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«Про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затвердження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Методичних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рекомендацій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щодо </a:t>
            </a:r>
            <a:r>
              <a:rPr sz="1800" spc="-10" dirty="0">
                <a:latin typeface="Microsoft Sans Serif"/>
                <a:cs typeface="Microsoft Sans Serif"/>
              </a:rPr>
              <a:t>моніторингу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та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оцінки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дієвості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формулярної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системи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на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етапі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80" dirty="0">
                <a:latin typeface="Microsoft Sans Serif"/>
                <a:cs typeface="Microsoft Sans Serif"/>
              </a:rPr>
              <a:t>її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впровадження».</a:t>
            </a:r>
            <a:endParaRPr sz="1800" dirty="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51151" y="260413"/>
            <a:ext cx="9290050" cy="338455"/>
          </a:xfrm>
          <a:prstGeom prst="rect">
            <a:avLst/>
          </a:prstGeom>
          <a:ln w="19050">
            <a:solidFill>
              <a:srgbClr val="C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20"/>
              </a:spcBef>
            </a:pPr>
            <a:r>
              <a:rPr sz="1600" spc="-20" dirty="0">
                <a:latin typeface="Microsoft Sans Serif"/>
                <a:cs typeface="Microsoft Sans Serif"/>
                <a:hlinkClick r:id="rId8"/>
              </a:rPr>
              <a:t>https://www.dec.gov.ua/materials/zakonodavstvo-nastanovy-</a:t>
            </a:r>
            <a:r>
              <a:rPr sz="1600" spc="-10" dirty="0">
                <a:latin typeface="Microsoft Sans Serif"/>
                <a:cs typeface="Microsoft Sans Serif"/>
                <a:hlinkClick r:id="rId8"/>
              </a:rPr>
              <a:t>metodychni-</a:t>
            </a:r>
            <a:r>
              <a:rPr sz="1600" spc="-20" dirty="0">
                <a:latin typeface="Microsoft Sans Serif"/>
                <a:cs typeface="Microsoft Sans Serif"/>
                <a:hlinkClick r:id="rId8"/>
              </a:rPr>
              <a:t>rekomendacziyi-</a:t>
            </a:r>
            <a:r>
              <a:rPr sz="1600" spc="-10" dirty="0">
                <a:latin typeface="Microsoft Sans Serif"/>
                <a:cs typeface="Microsoft Sans Serif"/>
                <a:hlinkClick r:id="rId8"/>
              </a:rPr>
              <a:t>2/?role=ua</a:t>
            </a:r>
            <a:endParaRPr sz="1600" dirty="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34962" y="333311"/>
            <a:ext cx="1657350" cy="119538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42870" y="717626"/>
            <a:ext cx="758190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hlinkClick r:id="rId10"/>
              </a:rPr>
              <a:t>Департамент</a:t>
            </a:r>
            <a:r>
              <a:rPr sz="2000" u="sng" spc="-5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hlinkClick r:id="rId10"/>
              </a:rPr>
              <a:t> </a:t>
            </a:r>
            <a:r>
              <a:rPr sz="20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hlinkClick r:id="rId10"/>
              </a:rPr>
              <a:t>оцінки</a:t>
            </a:r>
            <a:r>
              <a:rPr sz="2000" u="sng" spc="-6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hlinkClick r:id="rId10"/>
              </a:rPr>
              <a:t> </a:t>
            </a:r>
            <a:r>
              <a:rPr sz="20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hlinkClick r:id="rId10"/>
              </a:rPr>
              <a:t>медичних</a:t>
            </a:r>
            <a:r>
              <a:rPr sz="2000" u="sng" spc="-6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hlinkClick r:id="rId10"/>
              </a:rPr>
              <a:t> </a:t>
            </a:r>
            <a:r>
              <a:rPr sz="2000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hlinkClick r:id="rId10"/>
              </a:rPr>
              <a:t>технологій</a:t>
            </a:r>
            <a:endParaRPr sz="2000" dirty="0"/>
          </a:p>
          <a:p>
            <a:pPr marL="12700" marR="5080">
              <a:lnSpc>
                <a:spcPct val="100000"/>
              </a:lnSpc>
            </a:pPr>
            <a:r>
              <a:rPr sz="2000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hlinkClick r:id="rId11"/>
              </a:rPr>
              <a:t>Формулярна</a:t>
            </a:r>
            <a:r>
              <a:rPr sz="2000" u="sng" spc="-6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hlinkClick r:id="rId11"/>
              </a:rPr>
              <a:t> </a:t>
            </a:r>
            <a:r>
              <a:rPr sz="20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hlinkClick r:id="rId11"/>
              </a:rPr>
              <a:t>система</a:t>
            </a:r>
            <a:r>
              <a:rPr sz="2000" u="sng" spc="-8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hlinkClick r:id="rId11"/>
              </a:rPr>
              <a:t> </a:t>
            </a:r>
            <a:r>
              <a:rPr sz="2000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hlinkClick r:id="rId11"/>
              </a:rPr>
              <a:t>забезпечення</a:t>
            </a:r>
            <a:r>
              <a:rPr sz="2000" u="sng" spc="-6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hlinkClick r:id="rId11"/>
              </a:rPr>
              <a:t> </a:t>
            </a:r>
            <a:r>
              <a:rPr sz="20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hlinkClick r:id="rId11"/>
              </a:rPr>
              <a:t>лікарськими</a:t>
            </a:r>
            <a:r>
              <a:rPr sz="2000" u="sng" spc="-1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hlinkClick r:id="rId11"/>
              </a:rPr>
              <a:t> </a:t>
            </a:r>
            <a:r>
              <a:rPr sz="20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hlinkClick r:id="rId11"/>
              </a:rPr>
              <a:t>засобами</a:t>
            </a:r>
            <a:r>
              <a:rPr sz="2000" u="sng" spc="-7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hlinkClick r:id="rId11"/>
              </a:rPr>
              <a:t> </a:t>
            </a:r>
            <a:r>
              <a:rPr sz="2000" u="sng" spc="-5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hlinkClick r:id="rId11"/>
              </a:rPr>
              <a:t>/</a:t>
            </a:r>
            <a:r>
              <a:rPr sz="2000" spc="-50" dirty="0">
                <a:solidFill>
                  <a:srgbClr val="009999"/>
                </a:solidFill>
              </a:rPr>
              <a:t> </a:t>
            </a:r>
            <a:r>
              <a:rPr sz="20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hlinkClick r:id="rId11"/>
              </a:rPr>
              <a:t>раціональна</a:t>
            </a:r>
            <a:r>
              <a:rPr sz="2000" u="sng" spc="-5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hlinkClick r:id="rId11"/>
              </a:rPr>
              <a:t> </a:t>
            </a:r>
            <a:r>
              <a:rPr sz="2000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hlinkClick r:id="rId11"/>
              </a:rPr>
              <a:t>фармакотерапія</a:t>
            </a:r>
            <a:endParaRPr sz="200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t>26</a:t>
            </a:fld>
            <a:endParaRPr spc="-2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3475" y="692150"/>
            <a:ext cx="6192774" cy="56896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73037" y="673100"/>
            <a:ext cx="4429125" cy="1524000"/>
            <a:chOff x="173037" y="673100"/>
            <a:chExt cx="4429125" cy="1524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2087" y="692150"/>
              <a:ext cx="4391025" cy="14859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2562" y="682625"/>
              <a:ext cx="4410075" cy="1504950"/>
            </a:xfrm>
            <a:custGeom>
              <a:avLst/>
              <a:gdLst/>
              <a:ahLst/>
              <a:cxnLst/>
              <a:rect l="l" t="t" r="r" b="b"/>
              <a:pathLst>
                <a:path w="4410075" h="1504950">
                  <a:moveTo>
                    <a:pt x="0" y="1504950"/>
                  </a:moveTo>
                  <a:lnTo>
                    <a:pt x="4410075" y="1504950"/>
                  </a:lnTo>
                  <a:lnTo>
                    <a:pt x="4410075" y="0"/>
                  </a:lnTo>
                  <a:lnTo>
                    <a:pt x="0" y="0"/>
                  </a:lnTo>
                  <a:lnTo>
                    <a:pt x="0" y="1504950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279650" y="188912"/>
            <a:ext cx="9288780" cy="338455"/>
          </a:xfrm>
          <a:prstGeom prst="rect">
            <a:avLst/>
          </a:prstGeom>
          <a:ln w="19050">
            <a:solidFill>
              <a:srgbClr val="C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20"/>
              </a:spcBef>
            </a:pPr>
            <a:r>
              <a:rPr sz="1600" spc="-20" dirty="0">
                <a:latin typeface="Microsoft Sans Serif"/>
                <a:cs typeface="Microsoft Sans Serif"/>
              </a:rPr>
              <a:t>https</a:t>
            </a:r>
            <a:r>
              <a:rPr sz="1600" spc="-20" dirty="0">
                <a:latin typeface="Microsoft Sans Serif"/>
                <a:cs typeface="Microsoft Sans Serif"/>
                <a:hlinkClick r:id="rId4"/>
              </a:rPr>
              <a:t>://www.dec.gov.ua/materials/zakonodavstvo-</a:t>
            </a:r>
            <a:r>
              <a:rPr sz="1600" spc="-10" dirty="0">
                <a:latin typeface="Microsoft Sans Serif"/>
                <a:cs typeface="Microsoft Sans Serif"/>
                <a:hlinkClick r:id="rId4"/>
              </a:rPr>
              <a:t>nastanovy-metodychni-rekomendacziyi-2/?role=ua</a:t>
            </a:r>
            <a:endParaRPr sz="160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3715" y="2878963"/>
            <a:ext cx="4520565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650875">
              <a:lnSpc>
                <a:spcPct val="100000"/>
              </a:lnSpc>
              <a:spcBef>
                <a:spcPts val="105"/>
              </a:spcBef>
            </a:pPr>
            <a:r>
              <a:rPr sz="20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Департамент</a:t>
            </a:r>
            <a:r>
              <a:rPr sz="2000" b="1" u="sng" spc="-5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20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оцінки</a:t>
            </a:r>
            <a:r>
              <a:rPr sz="2000" b="1" u="sng" spc="-6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2000" b="1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медичних</a:t>
            </a:r>
            <a:r>
              <a:rPr sz="2000" b="1" spc="-10" dirty="0">
                <a:solidFill>
                  <a:srgbClr val="009999"/>
                </a:solidFill>
                <a:latin typeface="Arial"/>
                <a:cs typeface="Arial"/>
              </a:rPr>
              <a:t> </a:t>
            </a:r>
            <a:r>
              <a:rPr sz="2000" b="1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технологій</a:t>
            </a:r>
            <a:endParaRPr sz="20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2000" b="1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Формулярна</a:t>
            </a:r>
            <a:r>
              <a:rPr sz="2000" b="1" u="sng" spc="-8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20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система</a:t>
            </a:r>
            <a:r>
              <a:rPr sz="2000" b="1" u="sng" spc="-10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2000" b="1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забезпечення</a:t>
            </a:r>
            <a:r>
              <a:rPr sz="2000" b="1" spc="-10" dirty="0">
                <a:solidFill>
                  <a:srgbClr val="009999"/>
                </a:solidFill>
                <a:latin typeface="Arial"/>
                <a:cs typeface="Arial"/>
              </a:rPr>
              <a:t> </a:t>
            </a:r>
            <a:r>
              <a:rPr sz="20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лікарськими</a:t>
            </a:r>
            <a:r>
              <a:rPr sz="2000" b="1" u="sng" spc="-8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20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засобами</a:t>
            </a:r>
            <a:r>
              <a:rPr sz="2000" b="1" u="sng" spc="-4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2000" b="1" u="sng" spc="-5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/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раціональна</a:t>
            </a:r>
            <a:r>
              <a:rPr sz="2000" b="1" u="sng" spc="-9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2000" b="1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фармакотерапія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439400" y="2708211"/>
            <a:ext cx="1752600" cy="1081087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t>27</a:t>
            </a:fld>
            <a:endParaRPr spc="-25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81988" y="384175"/>
            <a:ext cx="726122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" algn="ctr">
              <a:lnSpc>
                <a:spcPct val="100000"/>
              </a:lnSpc>
              <a:spcBef>
                <a:spcPts val="100"/>
              </a:spcBef>
            </a:pPr>
            <a:r>
              <a:rPr sz="1800" dirty="0"/>
              <a:t>СТРУКТУРА</a:t>
            </a:r>
            <a:r>
              <a:rPr sz="1800" spc="-105" dirty="0"/>
              <a:t> </a:t>
            </a:r>
            <a:r>
              <a:rPr sz="1800" spc="-10" dirty="0"/>
              <a:t>ДЕРЖАВНОГО</a:t>
            </a:r>
            <a:r>
              <a:rPr sz="1800" spc="-60" dirty="0"/>
              <a:t> </a:t>
            </a:r>
            <a:r>
              <a:rPr sz="1800" spc="-10" dirty="0"/>
              <a:t>ФОРМУЛЯРУ</a:t>
            </a:r>
            <a:endParaRPr sz="1800" dirty="0"/>
          </a:p>
          <a:p>
            <a:pPr marL="12065" marR="5080" indent="7620" algn="ctr">
              <a:lnSpc>
                <a:spcPct val="100000"/>
              </a:lnSpc>
            </a:pPr>
            <a:r>
              <a:rPr sz="1800" dirty="0"/>
              <a:t>Наказ</a:t>
            </a:r>
            <a:r>
              <a:rPr sz="1800" spc="-45" dirty="0"/>
              <a:t> </a:t>
            </a:r>
            <a:r>
              <a:rPr sz="1800" dirty="0"/>
              <a:t>МОЗ</a:t>
            </a:r>
            <a:r>
              <a:rPr sz="1800" spc="-50" dirty="0"/>
              <a:t> </a:t>
            </a:r>
            <a:r>
              <a:rPr sz="1800" dirty="0"/>
              <a:t>№183</a:t>
            </a:r>
            <a:r>
              <a:rPr sz="1800" spc="-35" dirty="0"/>
              <a:t> </a:t>
            </a:r>
            <a:r>
              <a:rPr sz="1800" dirty="0"/>
              <a:t>від</a:t>
            </a:r>
            <a:r>
              <a:rPr sz="1800" spc="-40" dirty="0"/>
              <a:t> </a:t>
            </a:r>
            <a:r>
              <a:rPr sz="1800" dirty="0"/>
              <a:t>14.03.16</a:t>
            </a:r>
            <a:r>
              <a:rPr sz="1800" spc="-30" dirty="0"/>
              <a:t> </a:t>
            </a:r>
            <a:r>
              <a:rPr sz="1800" dirty="0"/>
              <a:t>“Про</a:t>
            </a:r>
            <a:r>
              <a:rPr sz="1800" spc="-45" dirty="0"/>
              <a:t> </a:t>
            </a:r>
            <a:r>
              <a:rPr sz="1800" dirty="0"/>
              <a:t>затвердження</a:t>
            </a:r>
            <a:r>
              <a:rPr sz="1800" spc="-15" dirty="0"/>
              <a:t> </a:t>
            </a:r>
            <a:r>
              <a:rPr sz="1800" dirty="0"/>
              <a:t>8</a:t>
            </a:r>
            <a:r>
              <a:rPr sz="1800" spc="-40" dirty="0"/>
              <a:t> </a:t>
            </a:r>
            <a:r>
              <a:rPr sz="1800" spc="-10" dirty="0"/>
              <a:t>випуску Державного</a:t>
            </a:r>
            <a:r>
              <a:rPr sz="1800" spc="-60" dirty="0"/>
              <a:t> </a:t>
            </a:r>
            <a:r>
              <a:rPr sz="1800" dirty="0"/>
              <a:t>формуляра</a:t>
            </a:r>
            <a:r>
              <a:rPr sz="1800" spc="-30" dirty="0"/>
              <a:t> </a:t>
            </a:r>
            <a:r>
              <a:rPr sz="1800" dirty="0"/>
              <a:t>ЛЗ</a:t>
            </a:r>
            <a:r>
              <a:rPr sz="1800" spc="-65" dirty="0"/>
              <a:t> </a:t>
            </a:r>
            <a:r>
              <a:rPr sz="1800" dirty="0"/>
              <a:t>та</a:t>
            </a:r>
            <a:r>
              <a:rPr sz="1800" spc="-35" dirty="0"/>
              <a:t> </a:t>
            </a:r>
            <a:r>
              <a:rPr sz="1800" dirty="0"/>
              <a:t>забезпечення</a:t>
            </a:r>
            <a:r>
              <a:rPr sz="1800" spc="-60" dirty="0"/>
              <a:t> </a:t>
            </a:r>
            <a:r>
              <a:rPr sz="1800" dirty="0"/>
              <a:t>його</a:t>
            </a:r>
            <a:r>
              <a:rPr sz="1800" spc="-55" dirty="0"/>
              <a:t> </a:t>
            </a:r>
            <a:r>
              <a:rPr sz="1800" dirty="0"/>
              <a:t>доступності</a:t>
            </a:r>
            <a:r>
              <a:rPr sz="1800" spc="-25" dirty="0"/>
              <a:t> </a:t>
            </a:r>
            <a:r>
              <a:rPr sz="1800" spc="-50" dirty="0"/>
              <a:t>”</a:t>
            </a:r>
            <a:endParaRPr sz="1800" dirty="0"/>
          </a:p>
        </p:txBody>
      </p:sp>
      <p:sp>
        <p:nvSpPr>
          <p:cNvPr id="3" name="object 3"/>
          <p:cNvSpPr txBox="1"/>
          <p:nvPr/>
        </p:nvSpPr>
        <p:spPr>
          <a:xfrm>
            <a:off x="1350391" y="1294637"/>
            <a:ext cx="7898130" cy="5097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7338059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Зміст </a:t>
            </a:r>
            <a:r>
              <a:rPr sz="16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Вступ</a:t>
            </a:r>
            <a:endParaRPr sz="16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16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Колектив</a:t>
            </a:r>
            <a:r>
              <a:rPr sz="16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розробників</a:t>
            </a:r>
            <a:r>
              <a:rPr sz="16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3300"/>
                </a:solidFill>
                <a:latin typeface="Microsoft Sans Serif"/>
                <a:cs typeface="Microsoft Sans Serif"/>
              </a:rPr>
              <a:t>восьмого</a:t>
            </a:r>
            <a:r>
              <a:rPr sz="16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випуску</a:t>
            </a:r>
            <a:r>
              <a:rPr sz="16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державного</a:t>
            </a:r>
            <a:r>
              <a:rPr sz="16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3300"/>
                </a:solidFill>
                <a:latin typeface="Microsoft Sans Serif"/>
                <a:cs typeface="Microsoft Sans Serif"/>
              </a:rPr>
              <a:t>формуляра</a:t>
            </a:r>
            <a:r>
              <a:rPr sz="16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лікарських</a:t>
            </a:r>
            <a:r>
              <a:rPr sz="16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засобів </a:t>
            </a:r>
            <a:r>
              <a:rPr sz="1600" dirty="0">
                <a:solidFill>
                  <a:srgbClr val="003300"/>
                </a:solidFill>
                <a:latin typeface="Microsoft Sans Serif"/>
                <a:cs typeface="Microsoft Sans Serif"/>
              </a:rPr>
              <a:t>Як</a:t>
            </a:r>
            <a:r>
              <a:rPr sz="16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користуватись</a:t>
            </a:r>
            <a:r>
              <a:rPr sz="1600" spc="-1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державним</a:t>
            </a:r>
            <a:r>
              <a:rPr sz="16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формуляром</a:t>
            </a:r>
            <a:r>
              <a:rPr sz="16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лікарських</a:t>
            </a:r>
            <a:r>
              <a:rPr sz="16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засобів</a:t>
            </a:r>
            <a:endParaRPr sz="16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Зміни,</a:t>
            </a:r>
            <a:r>
              <a:rPr sz="16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3300"/>
                </a:solidFill>
                <a:latin typeface="Microsoft Sans Serif"/>
                <a:cs typeface="Microsoft Sans Serif"/>
              </a:rPr>
              <a:t>внесені</a:t>
            </a:r>
            <a:r>
              <a:rPr sz="16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3300"/>
                </a:solidFill>
                <a:latin typeface="Microsoft Sans Serif"/>
                <a:cs typeface="Microsoft Sans Serif"/>
              </a:rPr>
              <a:t>до</a:t>
            </a:r>
            <a:r>
              <a:rPr sz="16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3300"/>
                </a:solidFill>
                <a:latin typeface="Microsoft Sans Serif"/>
                <a:cs typeface="Microsoft Sans Serif"/>
              </a:rPr>
              <a:t>восьмого</a:t>
            </a:r>
            <a:r>
              <a:rPr sz="16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випуску</a:t>
            </a:r>
            <a:r>
              <a:rPr sz="16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державного</a:t>
            </a:r>
            <a:r>
              <a:rPr sz="16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3300"/>
                </a:solidFill>
                <a:latin typeface="Microsoft Sans Serif"/>
                <a:cs typeface="Microsoft Sans Serif"/>
              </a:rPr>
              <a:t>формуляра</a:t>
            </a:r>
            <a:r>
              <a:rPr sz="16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лікарських</a:t>
            </a:r>
            <a:r>
              <a:rPr sz="16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засобів</a:t>
            </a:r>
            <a:endParaRPr sz="16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003300"/>
                </a:solidFill>
                <a:latin typeface="Microsoft Sans Serif"/>
                <a:cs typeface="Microsoft Sans Serif"/>
              </a:rPr>
              <a:t>Основні</a:t>
            </a:r>
            <a:r>
              <a:rPr sz="16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позначення </a:t>
            </a:r>
            <a:r>
              <a:rPr sz="1600" dirty="0">
                <a:solidFill>
                  <a:srgbClr val="003300"/>
                </a:solidFill>
                <a:latin typeface="Microsoft Sans Serif"/>
                <a:cs typeface="Microsoft Sans Serif"/>
              </a:rPr>
              <a:t>та</a:t>
            </a:r>
            <a:r>
              <a:rPr sz="16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скорочення</a:t>
            </a:r>
            <a:endParaRPr sz="1600" dirty="0">
              <a:latin typeface="Microsoft Sans Serif"/>
              <a:cs typeface="Microsoft Sans Serif"/>
            </a:endParaRPr>
          </a:p>
          <a:p>
            <a:pPr marL="202565" indent="-189865">
              <a:lnSpc>
                <a:spcPct val="100000"/>
              </a:lnSpc>
              <a:buSzPct val="96875"/>
              <a:buAutoNum type="arabicPeriod"/>
              <a:tabLst>
                <a:tab pos="202565" algn="l"/>
              </a:tabLst>
            </a:pP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Невідкладна</a:t>
            </a:r>
            <a:r>
              <a:rPr sz="16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допомога</a:t>
            </a:r>
            <a:r>
              <a:rPr sz="16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3300"/>
                </a:solidFill>
                <a:latin typeface="Microsoft Sans Serif"/>
                <a:cs typeface="Microsoft Sans Serif"/>
              </a:rPr>
              <a:t>при</a:t>
            </a:r>
            <a:r>
              <a:rPr sz="16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3300"/>
                </a:solidFill>
                <a:latin typeface="Microsoft Sans Serif"/>
                <a:cs typeface="Microsoft Sans Serif"/>
              </a:rPr>
              <a:t>гострих</a:t>
            </a:r>
            <a:r>
              <a:rPr sz="16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отруєннях</a:t>
            </a:r>
            <a:endParaRPr sz="1600" dirty="0">
              <a:latin typeface="Microsoft Sans Serif"/>
              <a:cs typeface="Microsoft Sans Serif"/>
            </a:endParaRPr>
          </a:p>
          <a:p>
            <a:pPr marL="202565" indent="-189865">
              <a:lnSpc>
                <a:spcPct val="100000"/>
              </a:lnSpc>
              <a:buSzPct val="96875"/>
              <a:buAutoNum type="arabicPeriod"/>
              <a:tabLst>
                <a:tab pos="202565" algn="l"/>
              </a:tabLst>
            </a:pPr>
            <a:r>
              <a:rPr sz="16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Кардіологія.</a:t>
            </a:r>
            <a:r>
              <a:rPr sz="16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 Лікарські</a:t>
            </a:r>
            <a:r>
              <a:rPr sz="1600" spc="-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засоби</a:t>
            </a:r>
            <a:endParaRPr sz="1600" dirty="0">
              <a:latin typeface="Microsoft Sans Serif"/>
              <a:cs typeface="Microsoft Sans Serif"/>
            </a:endParaRPr>
          </a:p>
          <a:p>
            <a:pPr marL="202565" indent="-189865">
              <a:lnSpc>
                <a:spcPct val="100000"/>
              </a:lnSpc>
              <a:buSzPct val="96875"/>
              <a:buAutoNum type="arabicPeriod"/>
              <a:tabLst>
                <a:tab pos="202565" algn="l"/>
              </a:tabLst>
            </a:pP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Гастроентерологія. </a:t>
            </a:r>
            <a:r>
              <a:rPr sz="16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Лікарські</a:t>
            </a:r>
            <a:r>
              <a:rPr sz="1600" spc="1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засоби</a:t>
            </a:r>
            <a:endParaRPr sz="1600" dirty="0">
              <a:latin typeface="Microsoft Sans Serif"/>
              <a:cs typeface="Microsoft Sans Serif"/>
            </a:endParaRPr>
          </a:p>
          <a:p>
            <a:pPr marL="203200" marR="853440" indent="-190500">
              <a:lnSpc>
                <a:spcPts val="1540"/>
              </a:lnSpc>
              <a:spcBef>
                <a:spcPts val="370"/>
              </a:spcBef>
              <a:buSzPct val="96875"/>
              <a:buAutoNum type="arabicPeriod"/>
              <a:tabLst>
                <a:tab pos="203200" algn="l"/>
              </a:tabLst>
            </a:pPr>
            <a:r>
              <a:rPr sz="1600" dirty="0">
                <a:solidFill>
                  <a:srgbClr val="003300"/>
                </a:solidFill>
                <a:latin typeface="Microsoft Sans Serif"/>
                <a:cs typeface="Microsoft Sans Serif"/>
              </a:rPr>
              <a:t>Пульмонологія.</a:t>
            </a:r>
            <a:r>
              <a:rPr sz="16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Лікарські</a:t>
            </a:r>
            <a:r>
              <a:rPr sz="16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засоби,</a:t>
            </a:r>
            <a:r>
              <a:rPr sz="16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3300"/>
                </a:solidFill>
                <a:latin typeface="Microsoft Sans Serif"/>
                <a:cs typeface="Microsoft Sans Serif"/>
              </a:rPr>
              <a:t>що</a:t>
            </a:r>
            <a:r>
              <a:rPr sz="16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застосовуються</a:t>
            </a:r>
            <a:r>
              <a:rPr sz="16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3300"/>
                </a:solidFill>
                <a:latin typeface="Microsoft Sans Serif"/>
                <a:cs typeface="Microsoft Sans Serif"/>
              </a:rPr>
              <a:t>при</a:t>
            </a:r>
            <a:r>
              <a:rPr sz="16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обструктивних захворюваннях </a:t>
            </a:r>
            <a:r>
              <a:rPr sz="1600" dirty="0">
                <a:solidFill>
                  <a:srgbClr val="003300"/>
                </a:solidFill>
                <a:latin typeface="Microsoft Sans Serif"/>
                <a:cs typeface="Microsoft Sans Serif"/>
              </a:rPr>
              <a:t>дихальних</a:t>
            </a:r>
            <a:r>
              <a:rPr sz="1600" spc="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шляхів</a:t>
            </a:r>
            <a:endParaRPr sz="1600" dirty="0">
              <a:latin typeface="Microsoft Sans Serif"/>
              <a:cs typeface="Microsoft Sans Serif"/>
            </a:endParaRPr>
          </a:p>
          <a:p>
            <a:pPr marL="201930" indent="-189230">
              <a:lnSpc>
                <a:spcPct val="100000"/>
              </a:lnSpc>
              <a:spcBef>
                <a:spcPts val="10"/>
              </a:spcBef>
              <a:buSzPct val="96875"/>
              <a:buAutoNum type="arabicPeriod"/>
              <a:tabLst>
                <a:tab pos="201930" algn="l"/>
              </a:tabLst>
            </a:pPr>
            <a:r>
              <a:rPr sz="16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Лікарські</a:t>
            </a:r>
            <a:r>
              <a:rPr sz="16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засоби,</a:t>
            </a:r>
            <a:r>
              <a:rPr sz="16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3300"/>
                </a:solidFill>
                <a:latin typeface="Microsoft Sans Serif"/>
                <a:cs typeface="Microsoft Sans Serif"/>
              </a:rPr>
              <a:t>що</a:t>
            </a:r>
            <a:r>
              <a:rPr sz="16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застосовуються</a:t>
            </a:r>
            <a:r>
              <a:rPr sz="16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3300"/>
                </a:solidFill>
                <a:latin typeface="Microsoft Sans Serif"/>
                <a:cs typeface="Microsoft Sans Serif"/>
              </a:rPr>
              <a:t>у</a:t>
            </a:r>
            <a:r>
              <a:rPr sz="16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лікуванні</a:t>
            </a:r>
            <a:r>
              <a:rPr sz="16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3300"/>
                </a:solidFill>
                <a:latin typeface="Microsoft Sans Serif"/>
                <a:cs typeface="Microsoft Sans Serif"/>
              </a:rPr>
              <a:t>розладів</a:t>
            </a:r>
            <a:r>
              <a:rPr sz="16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психіки</a:t>
            </a:r>
            <a:r>
              <a:rPr sz="16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3300"/>
                </a:solidFill>
                <a:latin typeface="Microsoft Sans Serif"/>
                <a:cs typeface="Microsoft Sans Serif"/>
              </a:rPr>
              <a:t>та</a:t>
            </a:r>
            <a:r>
              <a:rPr sz="16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поведінки</a:t>
            </a:r>
            <a:endParaRPr sz="1600" dirty="0">
              <a:latin typeface="Microsoft Sans Serif"/>
              <a:cs typeface="Microsoft Sans Serif"/>
            </a:endParaRPr>
          </a:p>
          <a:p>
            <a:pPr marL="202565" indent="-189865">
              <a:lnSpc>
                <a:spcPct val="100000"/>
              </a:lnSpc>
              <a:buSzPct val="96875"/>
              <a:buAutoNum type="arabicPeriod"/>
              <a:tabLst>
                <a:tab pos="202565" algn="l"/>
              </a:tabLst>
            </a:pPr>
            <a:r>
              <a:rPr sz="1600" dirty="0">
                <a:solidFill>
                  <a:srgbClr val="003300"/>
                </a:solidFill>
                <a:latin typeface="Microsoft Sans Serif"/>
                <a:cs typeface="Microsoft Sans Serif"/>
              </a:rPr>
              <a:t>Неврологія.</a:t>
            </a:r>
            <a:r>
              <a:rPr sz="16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Лікарські</a:t>
            </a:r>
            <a:r>
              <a:rPr sz="16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засоби</a:t>
            </a:r>
            <a:endParaRPr sz="1600" dirty="0">
              <a:latin typeface="Microsoft Sans Serif"/>
              <a:cs typeface="Microsoft Sans Serif"/>
            </a:endParaRPr>
          </a:p>
          <a:p>
            <a:pPr marL="202565" indent="-189865">
              <a:lnSpc>
                <a:spcPct val="100000"/>
              </a:lnSpc>
              <a:buSzPct val="96875"/>
              <a:buAutoNum type="arabicPeriod"/>
              <a:tabLst>
                <a:tab pos="202565" algn="l"/>
              </a:tabLst>
            </a:pP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Ендокринологія.</a:t>
            </a:r>
            <a:r>
              <a:rPr sz="16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Лікарські</a:t>
            </a:r>
            <a:r>
              <a:rPr sz="16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засоби</a:t>
            </a:r>
            <a:endParaRPr sz="1600" dirty="0">
              <a:latin typeface="Microsoft Sans Serif"/>
              <a:cs typeface="Microsoft Sans Serif"/>
            </a:endParaRPr>
          </a:p>
          <a:p>
            <a:pPr marL="202565" indent="-189865">
              <a:lnSpc>
                <a:spcPct val="100000"/>
              </a:lnSpc>
              <a:buSzPct val="96875"/>
              <a:buAutoNum type="arabicPeriod"/>
              <a:tabLst>
                <a:tab pos="202565" algn="l"/>
              </a:tabLst>
            </a:pP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Ревматологія.</a:t>
            </a:r>
            <a:r>
              <a:rPr sz="16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 Лікарські</a:t>
            </a:r>
            <a:r>
              <a:rPr sz="160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засоби</a:t>
            </a:r>
            <a:endParaRPr sz="1600" dirty="0">
              <a:latin typeface="Microsoft Sans Serif"/>
              <a:cs typeface="Microsoft Sans Serif"/>
            </a:endParaRPr>
          </a:p>
          <a:p>
            <a:pPr marL="202565" indent="-189865">
              <a:lnSpc>
                <a:spcPct val="100000"/>
              </a:lnSpc>
              <a:buSzPct val="96875"/>
              <a:buAutoNum type="arabicPeriod"/>
              <a:tabLst>
                <a:tab pos="202565" algn="l"/>
              </a:tabLst>
            </a:pPr>
            <a:r>
              <a:rPr sz="16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Дерматовенерологія.</a:t>
            </a:r>
            <a:r>
              <a:rPr sz="1600" spc="1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Лікарські</a:t>
            </a:r>
            <a:r>
              <a:rPr sz="1600" spc="1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засоби</a:t>
            </a:r>
            <a:endParaRPr sz="1600" dirty="0">
              <a:latin typeface="Microsoft Sans Serif"/>
              <a:cs typeface="Microsoft Sans Serif"/>
            </a:endParaRPr>
          </a:p>
          <a:p>
            <a:pPr marL="294005" indent="-285750">
              <a:lnSpc>
                <a:spcPct val="100000"/>
              </a:lnSpc>
              <a:buSzPct val="96875"/>
              <a:buAutoNum type="arabicPeriod"/>
              <a:tabLst>
                <a:tab pos="294005" algn="l"/>
              </a:tabLst>
            </a:pP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Анестезіологія</a:t>
            </a:r>
            <a:r>
              <a:rPr sz="16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3300"/>
                </a:solidFill>
                <a:latin typeface="Microsoft Sans Serif"/>
                <a:cs typeface="Microsoft Sans Serif"/>
              </a:rPr>
              <a:t>та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 реаніматологія.</a:t>
            </a:r>
            <a:r>
              <a:rPr sz="1600" spc="-1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Лікарські</a:t>
            </a:r>
            <a:r>
              <a:rPr sz="16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засоби</a:t>
            </a:r>
            <a:endParaRPr sz="1600" dirty="0">
              <a:latin typeface="Microsoft Sans Serif"/>
              <a:cs typeface="Microsoft Sans Serif"/>
            </a:endParaRPr>
          </a:p>
          <a:p>
            <a:pPr marL="294005" indent="-285750">
              <a:lnSpc>
                <a:spcPct val="100000"/>
              </a:lnSpc>
              <a:buSzPct val="96875"/>
              <a:buAutoNum type="arabicPeriod"/>
              <a:tabLst>
                <a:tab pos="294005" algn="l"/>
              </a:tabLst>
            </a:pP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Акушерство,</a:t>
            </a:r>
            <a:r>
              <a:rPr sz="16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гінекологія.</a:t>
            </a:r>
            <a:r>
              <a:rPr sz="16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Лікарські</a:t>
            </a:r>
            <a:r>
              <a:rPr sz="16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засоби</a:t>
            </a:r>
            <a:endParaRPr sz="1600" dirty="0">
              <a:latin typeface="Microsoft Sans Serif"/>
              <a:cs typeface="Microsoft Sans Serif"/>
            </a:endParaRPr>
          </a:p>
          <a:p>
            <a:pPr marL="294005" indent="-285750">
              <a:lnSpc>
                <a:spcPct val="100000"/>
              </a:lnSpc>
              <a:buSzPct val="96875"/>
              <a:buAutoNum type="arabicPeriod"/>
              <a:tabLst>
                <a:tab pos="294005" algn="l"/>
              </a:tabLst>
            </a:pPr>
            <a:r>
              <a:rPr sz="1600" dirty="0">
                <a:solidFill>
                  <a:srgbClr val="003300"/>
                </a:solidFill>
                <a:latin typeface="Microsoft Sans Serif"/>
                <a:cs typeface="Microsoft Sans Serif"/>
              </a:rPr>
              <a:t>Урологія,</a:t>
            </a:r>
            <a:r>
              <a:rPr sz="1600" spc="-8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3300"/>
                </a:solidFill>
                <a:latin typeface="Microsoft Sans Serif"/>
                <a:cs typeface="Microsoft Sans Serif"/>
              </a:rPr>
              <a:t>андрологія,</a:t>
            </a:r>
            <a:r>
              <a:rPr sz="16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сексопатологія,</a:t>
            </a:r>
            <a:r>
              <a:rPr sz="16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3300"/>
                </a:solidFill>
                <a:latin typeface="Microsoft Sans Serif"/>
                <a:cs typeface="Microsoft Sans Serif"/>
              </a:rPr>
              <a:t>нефрологія.</a:t>
            </a:r>
            <a:r>
              <a:rPr sz="16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Лікарські</a:t>
            </a:r>
            <a:r>
              <a:rPr sz="16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засоби</a:t>
            </a:r>
            <a:endParaRPr sz="1600" dirty="0">
              <a:latin typeface="Microsoft Sans Serif"/>
              <a:cs typeface="Microsoft Sans Serif"/>
            </a:endParaRPr>
          </a:p>
          <a:p>
            <a:pPr marL="294005" indent="-285750">
              <a:lnSpc>
                <a:spcPct val="100000"/>
              </a:lnSpc>
              <a:buSzPct val="96875"/>
              <a:buAutoNum type="arabicPeriod"/>
              <a:tabLst>
                <a:tab pos="294005" algn="l"/>
              </a:tabLst>
            </a:pP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Гематологія.</a:t>
            </a:r>
            <a:r>
              <a:rPr sz="16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Лікарські</a:t>
            </a:r>
            <a:r>
              <a:rPr sz="16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засоби</a:t>
            </a:r>
            <a:endParaRPr sz="1600" dirty="0">
              <a:latin typeface="Microsoft Sans Serif"/>
              <a:cs typeface="Microsoft Sans Serif"/>
            </a:endParaRPr>
          </a:p>
          <a:p>
            <a:pPr marL="294005" indent="-285750">
              <a:lnSpc>
                <a:spcPct val="100000"/>
              </a:lnSpc>
              <a:buSzPct val="96875"/>
              <a:buAutoNum type="arabicPeriod"/>
              <a:tabLst>
                <a:tab pos="294005" algn="l"/>
              </a:tabLst>
            </a:pPr>
            <a:r>
              <a:rPr sz="1600" dirty="0">
                <a:solidFill>
                  <a:srgbClr val="003300"/>
                </a:solidFill>
                <a:latin typeface="Microsoft Sans Serif"/>
                <a:cs typeface="Microsoft Sans Serif"/>
              </a:rPr>
              <a:t>Неонатологія.</a:t>
            </a:r>
            <a:r>
              <a:rPr sz="16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Лікарські</a:t>
            </a:r>
            <a:r>
              <a:rPr sz="16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засоби</a:t>
            </a:r>
            <a:endParaRPr sz="16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8823" y="122301"/>
            <a:ext cx="82423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Динаміка</a:t>
            </a:r>
            <a:r>
              <a:rPr spc="-90" dirty="0"/>
              <a:t> </a:t>
            </a:r>
            <a:r>
              <a:rPr dirty="0"/>
              <a:t>показників</a:t>
            </a:r>
            <a:r>
              <a:rPr spc="-95" dirty="0"/>
              <a:t> </a:t>
            </a:r>
            <a:r>
              <a:rPr dirty="0"/>
              <a:t>структури</a:t>
            </a:r>
            <a:r>
              <a:rPr spc="-45" dirty="0"/>
              <a:t> </a:t>
            </a:r>
            <a:r>
              <a:rPr dirty="0"/>
              <a:t>різних</a:t>
            </a:r>
            <a:r>
              <a:rPr spc="-100" dirty="0"/>
              <a:t> </a:t>
            </a:r>
            <a:r>
              <a:rPr dirty="0"/>
              <a:t>випусків</a:t>
            </a:r>
            <a:r>
              <a:rPr spc="-65" dirty="0"/>
              <a:t> </a:t>
            </a:r>
            <a:r>
              <a:rPr dirty="0"/>
              <a:t>ДФ</a:t>
            </a:r>
            <a:r>
              <a:rPr spc="-75" dirty="0"/>
              <a:t> </a:t>
            </a:r>
            <a:r>
              <a:rPr spc="-25" dirty="0"/>
              <a:t>ЛЗ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33437" y="614426"/>
          <a:ext cx="10079987" cy="5981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486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25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99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18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29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8201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8201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419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Назва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ДФ</a:t>
                      </a:r>
                      <a:r>
                        <a:rPr sz="1200" b="1" spc="-3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І</a:t>
                      </a: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видання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ДФ</a:t>
                      </a:r>
                      <a:r>
                        <a:rPr sz="1200" b="1" spc="-3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ІІ</a:t>
                      </a: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видання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ДФ</a:t>
                      </a:r>
                      <a:r>
                        <a:rPr sz="1200" b="1" spc="-3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ІІІ</a:t>
                      </a: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видання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ДФ</a:t>
                      </a:r>
                      <a:r>
                        <a:rPr sz="1200" b="1" spc="-3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ІV</a:t>
                      </a: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видання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ДФ</a:t>
                      </a:r>
                      <a:r>
                        <a:rPr sz="1200" b="1" spc="-3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V</a:t>
                      </a: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видання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ДФ</a:t>
                      </a:r>
                      <a:r>
                        <a:rPr sz="1200" b="1" spc="-3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VI</a:t>
                      </a: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видання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ДФ</a:t>
                      </a:r>
                      <a:r>
                        <a:rPr sz="1200" b="1" spc="-3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VII</a:t>
                      </a: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видання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1873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ДФ</a:t>
                      </a:r>
                      <a:r>
                        <a:rPr sz="1200" b="1" spc="-3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VIII</a:t>
                      </a: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 marL="121920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видання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Кількість</a:t>
                      </a:r>
                      <a:r>
                        <a:rPr sz="1200" b="1" spc="-6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розділів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19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19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20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20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21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21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21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21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Кількість</a:t>
                      </a:r>
                      <a:r>
                        <a:rPr sz="1200" b="1" spc="-6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Додатків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spc="-5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7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spc="-5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9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10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10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10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10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spc="-5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9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spc="-5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9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105">
                <a:tc>
                  <a:txBody>
                    <a:bodyPr/>
                    <a:lstStyle/>
                    <a:p>
                      <a:pPr marL="89535" marR="51562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Кількість</a:t>
                      </a:r>
                      <a:r>
                        <a:rPr sz="1200" b="1" spc="-4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МНН</a:t>
                      </a:r>
                      <a:r>
                        <a:rPr sz="1200" b="1" spc="-1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за</a:t>
                      </a:r>
                      <a:r>
                        <a:rPr sz="1200" b="1" spc="-3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алфавітним покажчиком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49554">
                        <a:lnSpc>
                          <a:spcPct val="100000"/>
                        </a:lnSpc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1214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325755">
                        <a:lnSpc>
                          <a:spcPct val="100000"/>
                        </a:lnSpc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1273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83210">
                        <a:lnSpc>
                          <a:spcPct val="100000"/>
                        </a:lnSpc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1251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85115">
                        <a:lnSpc>
                          <a:spcPct val="100000"/>
                        </a:lnSpc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1269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85750">
                        <a:lnSpc>
                          <a:spcPct val="100000"/>
                        </a:lnSpc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1244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87655">
                        <a:lnSpc>
                          <a:spcPct val="100000"/>
                        </a:lnSpc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1139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71145">
                        <a:lnSpc>
                          <a:spcPct val="100000"/>
                        </a:lnSpc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1028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313690">
                        <a:lnSpc>
                          <a:spcPct val="100000"/>
                        </a:lnSpc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983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Кількість</a:t>
                      </a:r>
                      <a:r>
                        <a:rPr sz="1200" b="1" spc="-3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МНН</a:t>
                      </a:r>
                      <a:r>
                        <a:rPr sz="1200" b="1" spc="-2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з</a:t>
                      </a:r>
                      <a:r>
                        <a:rPr sz="1200" b="1" spc="-2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позначкою</a:t>
                      </a:r>
                      <a:r>
                        <a:rPr sz="1200" b="1" spc="-3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(*)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372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361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382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377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363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327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321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marR="84455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b="1" i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Питома</a:t>
                      </a:r>
                      <a:r>
                        <a:rPr sz="1200" b="1" i="1" spc="-6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i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вага,</a:t>
                      </a:r>
                      <a:r>
                        <a:rPr sz="1200" b="1" i="1" spc="-5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%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3177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30,64%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28,36%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30,54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29,71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29,18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28,71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31,23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1280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24,42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Кількість</a:t>
                      </a:r>
                      <a:r>
                        <a:rPr sz="1200" b="1" spc="-4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МНН</a:t>
                      </a:r>
                      <a:r>
                        <a:rPr sz="1200" b="1" spc="-3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з</a:t>
                      </a:r>
                      <a:r>
                        <a:rPr sz="1200" b="1" spc="-3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позначкою</a:t>
                      </a:r>
                      <a:r>
                        <a:rPr sz="1200" b="1" spc="-4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(**)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212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227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231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238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223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144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131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154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R="85725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b="1" i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Питома</a:t>
                      </a:r>
                      <a:r>
                        <a:rPr sz="1200" b="1" i="1" spc="-6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вага,%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317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17,46%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17,83%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18,47%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18,75%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17,93%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12,64%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12,74%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15,67%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91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Кількість</a:t>
                      </a:r>
                      <a:r>
                        <a:rPr sz="1200" b="1" spc="-3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МНН</a:t>
                      </a:r>
                      <a:r>
                        <a:rPr sz="1200" b="1" spc="-2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з</a:t>
                      </a:r>
                      <a:r>
                        <a:rPr sz="1200" b="1" spc="-2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позначкою</a:t>
                      </a:r>
                      <a:r>
                        <a:rPr sz="1200" b="1" spc="-3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([П])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019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1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немає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781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1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немає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355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1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немає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362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1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немає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857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1057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996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3136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910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3136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859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R="84455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b="1" i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Питома</a:t>
                      </a:r>
                      <a:r>
                        <a:rPr sz="1200" b="1" i="1" spc="-6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i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вага,</a:t>
                      </a:r>
                      <a:r>
                        <a:rPr sz="1200" b="1" i="1" spc="-5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%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84,97%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87,45%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88,52%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87,39%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91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Кількість</a:t>
                      </a:r>
                      <a:r>
                        <a:rPr sz="1200" b="1" spc="-3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МНН</a:t>
                      </a:r>
                      <a:r>
                        <a:rPr sz="1200" b="1" spc="-2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з</a:t>
                      </a:r>
                      <a:r>
                        <a:rPr sz="1200" b="1" spc="-2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позначкою</a:t>
                      </a:r>
                      <a:r>
                        <a:rPr sz="1200" b="1" spc="-3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([ПМД])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01930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немає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78130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немає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35585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немає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36220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немає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36854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немає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33045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немає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313690">
                        <a:lnSpc>
                          <a:spcPct val="100000"/>
                        </a:lnSpc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165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313690">
                        <a:lnSpc>
                          <a:spcPct val="100000"/>
                        </a:lnSpc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176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marR="84455" algn="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i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Питома</a:t>
                      </a:r>
                      <a:r>
                        <a:rPr sz="1200" b="1" i="1" spc="-7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i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вага,</a:t>
                      </a:r>
                      <a:r>
                        <a:rPr sz="1200" b="1" i="1" spc="-5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i="1" spc="-5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16,05%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0645" algn="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1200" b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7,90%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Кількість</a:t>
                      </a:r>
                      <a:r>
                        <a:rPr sz="1200" b="1" spc="-5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комбінованих</a:t>
                      </a:r>
                      <a:r>
                        <a:rPr sz="1200" b="1" spc="-2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МНН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242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270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242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244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242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209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178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spc="-25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160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R="84455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b="1" i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Питома</a:t>
                      </a:r>
                      <a:r>
                        <a:rPr sz="1200" b="1" i="1" spc="-6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i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вага,</a:t>
                      </a:r>
                      <a:r>
                        <a:rPr sz="1200" b="1" i="1" spc="-5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%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317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19,93%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21,21%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19,34%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19,23%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19,45%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18,35%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17,32%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b="1" i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16,28%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Кількість</a:t>
                      </a:r>
                      <a:r>
                        <a:rPr sz="1200" b="1" spc="-4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торговельних</a:t>
                      </a:r>
                      <a:r>
                        <a:rPr sz="1200" b="1" spc="-2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назв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9554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7285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2575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5942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321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5626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11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8840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9987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19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9465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114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8656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114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7388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59740">
                <a:tc>
                  <a:txBody>
                    <a:bodyPr/>
                    <a:lstStyle/>
                    <a:p>
                      <a:pPr marL="89535" marR="32385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Кількість</a:t>
                      </a:r>
                      <a:r>
                        <a:rPr sz="1200" b="1" spc="-3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торговельних</a:t>
                      </a:r>
                      <a:r>
                        <a:rPr sz="1200" b="1" spc="-1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назв</a:t>
                      </a:r>
                      <a:r>
                        <a:rPr sz="1200" b="1" spc="-1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ЛЗ </a:t>
                      </a:r>
                      <a:r>
                        <a:rPr sz="1200" b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вітчизняного</a:t>
                      </a:r>
                      <a:r>
                        <a:rPr sz="1200" b="1" spc="1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виробництва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49554">
                        <a:lnSpc>
                          <a:spcPct val="100000"/>
                        </a:lnSpc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2342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325755">
                        <a:lnSpc>
                          <a:spcPct val="100000"/>
                        </a:lnSpc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1882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83210">
                        <a:lnSpc>
                          <a:spcPct val="100000"/>
                        </a:lnSpc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1808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85115">
                        <a:lnSpc>
                          <a:spcPct val="100000"/>
                        </a:lnSpc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2927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85750">
                        <a:lnSpc>
                          <a:spcPct val="100000"/>
                        </a:lnSpc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3630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81940">
                        <a:lnSpc>
                          <a:spcPct val="100000"/>
                        </a:lnSpc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3489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71145">
                        <a:lnSpc>
                          <a:spcPct val="100000"/>
                        </a:lnSpc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3506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71145">
                        <a:lnSpc>
                          <a:spcPct val="100000"/>
                        </a:lnSpc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3220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59105">
                <a:tc>
                  <a:txBody>
                    <a:bodyPr/>
                    <a:lstStyle/>
                    <a:p>
                      <a:pPr marL="89535" marR="32385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Кількість</a:t>
                      </a:r>
                      <a:r>
                        <a:rPr sz="1200" b="1" spc="-3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торговельних</a:t>
                      </a:r>
                      <a:r>
                        <a:rPr sz="1200" b="1" spc="-1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назв</a:t>
                      </a:r>
                      <a:r>
                        <a:rPr sz="1200" b="1" spc="-1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ЛЗ </a:t>
                      </a:r>
                      <a:r>
                        <a:rPr sz="1200" b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зарубіжного</a:t>
                      </a:r>
                      <a:r>
                        <a:rPr sz="1200" b="1" spc="-2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виробництва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49554">
                        <a:lnSpc>
                          <a:spcPct val="100000"/>
                        </a:lnSpc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4943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325755">
                        <a:lnSpc>
                          <a:spcPct val="100000"/>
                        </a:lnSpc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4060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83210">
                        <a:lnSpc>
                          <a:spcPct val="100000"/>
                        </a:lnSpc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3818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85115">
                        <a:lnSpc>
                          <a:spcPct val="100000"/>
                        </a:lnSpc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5913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85750">
                        <a:lnSpc>
                          <a:spcPct val="100000"/>
                        </a:lnSpc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6357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81940">
                        <a:lnSpc>
                          <a:spcPct val="100000"/>
                        </a:lnSpc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5976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71145">
                        <a:lnSpc>
                          <a:spcPct val="100000"/>
                        </a:lnSpc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5150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71145">
                        <a:lnSpc>
                          <a:spcPct val="100000"/>
                        </a:lnSpc>
                      </a:pPr>
                      <a:r>
                        <a:rPr sz="1200" spc="-20" dirty="0">
                          <a:solidFill>
                            <a:srgbClr val="003300"/>
                          </a:solidFill>
                          <a:latin typeface="Microsoft Sans Serif"/>
                          <a:cs typeface="Microsoft Sans Serif"/>
                        </a:rPr>
                        <a:t>4168</a:t>
                      </a: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660066"/>
                      </a:solidFill>
                      <a:prstDash val="solid"/>
                    </a:lnL>
                    <a:lnR w="12700">
                      <a:solidFill>
                        <a:srgbClr val="660066"/>
                      </a:solidFill>
                      <a:prstDash val="solid"/>
                    </a:lnR>
                    <a:lnT w="12700">
                      <a:solidFill>
                        <a:srgbClr val="660066"/>
                      </a:solidFill>
                      <a:prstDash val="solid"/>
                    </a:lnT>
                    <a:lnB w="12700">
                      <a:solidFill>
                        <a:srgbClr val="6600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08285" y="6273495"/>
            <a:ext cx="2235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Microsoft Sans Serif"/>
                <a:cs typeface="Microsoft Sans Serif"/>
              </a:rPr>
              <a:t>30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1441" rIns="0" bIns="0" rtlCol="0">
            <a:spAutoFit/>
          </a:bodyPr>
          <a:lstStyle/>
          <a:p>
            <a:pPr marL="1186815">
              <a:lnSpc>
                <a:spcPct val="100000"/>
              </a:lnSpc>
              <a:spcBef>
                <a:spcPts val="100"/>
              </a:spcBef>
            </a:pPr>
            <a:r>
              <a:rPr dirty="0"/>
              <a:t>ФУНКЦІЇ</a:t>
            </a:r>
            <a:r>
              <a:rPr spc="-150" dirty="0"/>
              <a:t> </a:t>
            </a:r>
            <a:r>
              <a:rPr spc="-10" dirty="0"/>
              <a:t>ДЕРЖАВНОГО</a:t>
            </a:r>
            <a:r>
              <a:rPr spc="-105" dirty="0"/>
              <a:t> </a:t>
            </a:r>
            <a:r>
              <a:rPr spc="-10" dirty="0"/>
              <a:t>ФОРМУЛЯРУ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8190" y="933703"/>
            <a:ext cx="10233660" cy="5147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1889760" indent="-4572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469900" algn="l"/>
                <a:tab pos="1902460" algn="l"/>
              </a:tabLst>
            </a:pPr>
            <a:r>
              <a:rPr sz="2400" u="sng" spc="-10" dirty="0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Microsoft Sans Serif"/>
                <a:cs typeface="Microsoft Sans Serif"/>
              </a:rPr>
              <a:t>Медична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	-</a:t>
            </a:r>
            <a:r>
              <a:rPr sz="24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створення</a:t>
            </a:r>
            <a:r>
              <a:rPr sz="24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умов</a:t>
            </a:r>
            <a:r>
              <a:rPr sz="24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для</a:t>
            </a:r>
            <a:r>
              <a:rPr sz="24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реалізації</a:t>
            </a:r>
            <a:r>
              <a:rPr sz="24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раціональної </a:t>
            </a:r>
            <a:r>
              <a:rPr sz="24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фармакотерапії</a:t>
            </a:r>
            <a:r>
              <a:rPr sz="24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поширених</a:t>
            </a:r>
            <a:r>
              <a:rPr sz="24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захворювань.</a:t>
            </a:r>
            <a:endParaRPr sz="24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65"/>
              </a:spcBef>
              <a:buClr>
                <a:srgbClr val="003300"/>
              </a:buClr>
              <a:buFont typeface="Microsoft Sans Serif"/>
              <a:buAutoNum type="arabicPeriod"/>
            </a:pPr>
            <a:endParaRPr sz="2400" dirty="0">
              <a:latin typeface="Microsoft Sans Serif"/>
              <a:cs typeface="Microsoft Sans Serif"/>
            </a:endParaRPr>
          </a:p>
          <a:p>
            <a:pPr marL="469265" indent="-456565">
              <a:lnSpc>
                <a:spcPct val="100000"/>
              </a:lnSpc>
              <a:buAutoNum type="arabicPeriod"/>
              <a:tabLst>
                <a:tab pos="469265" algn="l"/>
              </a:tabLst>
            </a:pPr>
            <a:r>
              <a:rPr sz="2400" u="sng" spc="-40" dirty="0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Microsoft Sans Serif"/>
                <a:cs typeface="Microsoft Sans Serif"/>
              </a:rPr>
              <a:t>Фармакологічна</a:t>
            </a:r>
            <a:r>
              <a:rPr sz="2400" u="sng" spc="-65" dirty="0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spc="630" dirty="0">
                <a:solidFill>
                  <a:srgbClr val="003300"/>
                </a:solidFill>
                <a:latin typeface="Microsoft Sans Serif"/>
                <a:cs typeface="Microsoft Sans Serif"/>
              </a:rPr>
              <a:t>–</a:t>
            </a:r>
            <a:r>
              <a:rPr sz="24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забезпечення</a:t>
            </a:r>
            <a:r>
              <a:rPr sz="24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контролю</a:t>
            </a:r>
            <a:r>
              <a:rPr sz="24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</a:t>
            </a:r>
            <a:r>
              <a:rPr sz="24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правильним</a:t>
            </a:r>
            <a:endParaRPr sz="2400" dirty="0">
              <a:latin typeface="Microsoft Sans Serif"/>
              <a:cs typeface="Microsoft Sans Serif"/>
            </a:endParaRPr>
          </a:p>
          <a:p>
            <a:pPr marL="469900" marR="963930">
              <a:lnSpc>
                <a:spcPct val="100000"/>
              </a:lnSpc>
            </a:pPr>
            <a:r>
              <a:rPr sz="24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використанням</a:t>
            </a:r>
            <a:r>
              <a:rPr sz="24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ЛЗ</a:t>
            </a:r>
            <a:r>
              <a:rPr sz="24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та</a:t>
            </a:r>
            <a:r>
              <a:rPr sz="24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прийняття</a:t>
            </a:r>
            <a:r>
              <a:rPr sz="24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заходів</a:t>
            </a:r>
            <a:r>
              <a:rPr sz="24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для</a:t>
            </a:r>
            <a:r>
              <a:rPr sz="24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попередження</a:t>
            </a:r>
            <a:r>
              <a:rPr sz="24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та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виправлення</a:t>
            </a:r>
            <a:r>
              <a:rPr sz="2400" spc="-1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ятрогенних</a:t>
            </a:r>
            <a:r>
              <a:rPr sz="2400" spc="-1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помилок</a:t>
            </a:r>
            <a:endParaRPr sz="24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65"/>
              </a:spcBef>
            </a:pPr>
            <a:endParaRPr sz="2400" dirty="0">
              <a:latin typeface="Microsoft Sans Serif"/>
              <a:cs typeface="Microsoft Sans Serif"/>
            </a:endParaRPr>
          </a:p>
          <a:p>
            <a:pPr marL="469265" indent="-456565">
              <a:lnSpc>
                <a:spcPct val="100000"/>
              </a:lnSpc>
              <a:buAutoNum type="arabicPeriod" startAt="3"/>
              <a:tabLst>
                <a:tab pos="469265" algn="l"/>
                <a:tab pos="7807959" algn="l"/>
              </a:tabLst>
            </a:pPr>
            <a:r>
              <a:rPr sz="2400" u="sng" dirty="0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Microsoft Sans Serif"/>
                <a:cs typeface="Microsoft Sans Serif"/>
              </a:rPr>
              <a:t>Соціальна</a:t>
            </a:r>
            <a:r>
              <a:rPr sz="2400" u="sng" spc="-75" dirty="0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spc="630" dirty="0">
                <a:solidFill>
                  <a:srgbClr val="003300"/>
                </a:solidFill>
                <a:latin typeface="Microsoft Sans Serif"/>
                <a:cs typeface="Microsoft Sans Serif"/>
              </a:rPr>
              <a:t>–</a:t>
            </a:r>
            <a:r>
              <a:rPr sz="24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забезпечення</a:t>
            </a:r>
            <a:r>
              <a:rPr sz="24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хворих</a:t>
            </a:r>
            <a:r>
              <a:rPr sz="24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ЛЗ</a:t>
            </a:r>
            <a:r>
              <a:rPr sz="2400" spc="-8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з</a:t>
            </a:r>
            <a:r>
              <a:rPr sz="2400" spc="-8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доведеною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	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клінічною</a:t>
            </a:r>
            <a:endParaRPr sz="2400" dirty="0">
              <a:latin typeface="Microsoft Sans Serif"/>
              <a:cs typeface="Microsoft Sans Serif"/>
            </a:endParaRPr>
          </a:p>
          <a:p>
            <a:pPr marL="469900">
              <a:lnSpc>
                <a:spcPct val="100000"/>
              </a:lnSpc>
            </a:pP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ефективністю</a:t>
            </a:r>
            <a:r>
              <a:rPr sz="24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та</a:t>
            </a:r>
            <a:r>
              <a:rPr sz="24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допустимою</a:t>
            </a:r>
            <a:r>
              <a:rPr sz="24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(за</a:t>
            </a:r>
            <a:r>
              <a:rPr sz="24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умов</a:t>
            </a:r>
            <a:r>
              <a:rPr sz="24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клінічної</a:t>
            </a:r>
            <a:r>
              <a:rPr sz="24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ситуації)</a:t>
            </a:r>
            <a:r>
              <a:rPr sz="24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безпекою.</a:t>
            </a:r>
            <a:endParaRPr sz="24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65"/>
              </a:spcBef>
            </a:pPr>
            <a:endParaRPr sz="2400" dirty="0">
              <a:latin typeface="Microsoft Sans Serif"/>
              <a:cs typeface="Microsoft Sans Serif"/>
            </a:endParaRPr>
          </a:p>
          <a:p>
            <a:pPr marL="469900" marR="116205" indent="-457200">
              <a:lnSpc>
                <a:spcPct val="100000"/>
              </a:lnSpc>
              <a:buAutoNum type="arabicPeriod" startAt="4"/>
              <a:tabLst>
                <a:tab pos="469900" algn="l"/>
                <a:tab pos="1830070" algn="l"/>
              </a:tabLst>
            </a:pPr>
            <a:r>
              <a:rPr sz="2400" u="sng" spc="-25" dirty="0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Microsoft Sans Serif"/>
                <a:cs typeface="Microsoft Sans Serif"/>
              </a:rPr>
              <a:t>Економічна</a:t>
            </a:r>
            <a:r>
              <a:rPr sz="24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630" dirty="0">
                <a:solidFill>
                  <a:srgbClr val="003300"/>
                </a:solidFill>
                <a:latin typeface="Microsoft Sans Serif"/>
                <a:cs typeface="Microsoft Sans Serif"/>
              </a:rPr>
              <a:t>–</a:t>
            </a:r>
            <a:r>
              <a:rPr sz="24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економічно</a:t>
            </a:r>
            <a:r>
              <a:rPr sz="24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вигідне</a:t>
            </a:r>
            <a:r>
              <a:rPr sz="24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використання</a:t>
            </a:r>
            <a:r>
              <a:rPr sz="24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наявних</a:t>
            </a:r>
            <a:r>
              <a:rPr sz="24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фінансових ресурсів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	охорони</a:t>
            </a:r>
            <a:r>
              <a:rPr sz="2400" spc="-13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здоров'я.</a:t>
            </a:r>
            <a:endParaRPr sz="24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65"/>
              </a:spcBef>
              <a:buClr>
                <a:srgbClr val="003300"/>
              </a:buClr>
              <a:buFont typeface="Microsoft Sans Serif"/>
              <a:buAutoNum type="arabicPeriod" startAt="4"/>
            </a:pPr>
            <a:endParaRPr sz="2400" dirty="0">
              <a:latin typeface="Microsoft Sans Serif"/>
              <a:cs typeface="Microsoft Sans Serif"/>
            </a:endParaRPr>
          </a:p>
          <a:p>
            <a:pPr marL="469265" indent="-456565">
              <a:lnSpc>
                <a:spcPct val="100000"/>
              </a:lnSpc>
              <a:buAutoNum type="arabicPeriod" startAt="4"/>
              <a:tabLst>
                <a:tab pos="469265" algn="l"/>
              </a:tabLst>
            </a:pPr>
            <a:r>
              <a:rPr sz="2400" u="sng" spc="-10" dirty="0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Microsoft Sans Serif"/>
                <a:cs typeface="Microsoft Sans Serif"/>
              </a:rPr>
              <a:t>Інформаційна</a:t>
            </a:r>
            <a:r>
              <a:rPr sz="24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630" dirty="0">
                <a:solidFill>
                  <a:srgbClr val="003300"/>
                </a:solidFill>
                <a:latin typeface="Microsoft Sans Serif"/>
                <a:cs typeface="Microsoft Sans Serif"/>
              </a:rPr>
              <a:t>–</a:t>
            </a:r>
            <a:r>
              <a:rPr sz="24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поширення</a:t>
            </a:r>
            <a:r>
              <a:rPr sz="24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об'єктивної</a:t>
            </a:r>
            <a:r>
              <a:rPr sz="24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інформації</a:t>
            </a:r>
            <a:r>
              <a:rPr sz="24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про</a:t>
            </a:r>
            <a:r>
              <a:rPr sz="24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ефективність</a:t>
            </a:r>
            <a:endParaRPr sz="24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5390" y="6055563"/>
            <a:ext cx="2612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та</a:t>
            </a:r>
            <a:r>
              <a:rPr sz="2400" spc="-8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безпечність</a:t>
            </a:r>
            <a:r>
              <a:rPr sz="24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ЛЗ.</a:t>
            </a:r>
            <a:endParaRPr sz="24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04316" rIns="0" bIns="0" rtlCol="0">
            <a:spAutoFit/>
          </a:bodyPr>
          <a:lstStyle/>
          <a:p>
            <a:pPr marL="1078865">
              <a:lnSpc>
                <a:spcPct val="100000"/>
              </a:lnSpc>
              <a:spcBef>
                <a:spcPts val="100"/>
              </a:spcBef>
            </a:pPr>
            <a:r>
              <a:rPr i="1" dirty="0">
                <a:latin typeface="Arial"/>
                <a:cs typeface="Arial"/>
              </a:rPr>
              <a:t>ВИМОГИ</a:t>
            </a:r>
            <a:r>
              <a:rPr i="1" spc="-7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ДО</a:t>
            </a:r>
            <a:r>
              <a:rPr i="1" spc="-75" dirty="0">
                <a:latin typeface="Arial"/>
                <a:cs typeface="Arial"/>
              </a:rPr>
              <a:t> </a:t>
            </a:r>
            <a:r>
              <a:rPr i="1" spc="-10" dirty="0">
                <a:latin typeface="Arial"/>
                <a:cs typeface="Arial"/>
              </a:rPr>
              <a:t>ФОРМУЛЯРУ</a:t>
            </a:r>
            <a:r>
              <a:rPr i="1" spc="-4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ТА</a:t>
            </a:r>
            <a:r>
              <a:rPr i="1" spc="-7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МЕХАНІЗМ</a:t>
            </a:r>
            <a:r>
              <a:rPr i="1" spc="-7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ЙОГО</a:t>
            </a:r>
            <a:r>
              <a:rPr i="1" spc="-100" dirty="0">
                <a:latin typeface="Arial"/>
                <a:cs typeface="Arial"/>
              </a:rPr>
              <a:t> </a:t>
            </a:r>
            <a:r>
              <a:rPr i="1" spc="-10" dirty="0">
                <a:latin typeface="Arial"/>
                <a:cs typeface="Arial"/>
              </a:rPr>
              <a:t>СТВОРЕННЯ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882885" y="6290385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z="1400" spc="-25" dirty="0">
                <a:latin typeface="Microsoft Sans Serif"/>
                <a:cs typeface="Microsoft Sans Serif"/>
              </a:rPr>
              <a:t>31</a:t>
            </a:fld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0915" y="1233373"/>
            <a:ext cx="10253345" cy="4904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2585" indent="-349885">
              <a:lnSpc>
                <a:spcPct val="100000"/>
              </a:lnSpc>
              <a:spcBef>
                <a:spcPts val="105"/>
              </a:spcBef>
              <a:buClr>
                <a:srgbClr val="C00000"/>
              </a:buClr>
              <a:buFont typeface="Wingdings"/>
              <a:buChar char=""/>
              <a:tabLst>
                <a:tab pos="362585" algn="l"/>
              </a:tabLst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20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відбору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ЛЗ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до</a:t>
            </a:r>
            <a:r>
              <a:rPr sz="20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формуляру створюються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при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органах</a:t>
            </a:r>
            <a:r>
              <a:rPr sz="20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20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закладах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охорони</a:t>
            </a:r>
            <a:endParaRPr sz="2000" dirty="0">
              <a:latin typeface="Arial"/>
              <a:cs typeface="Arial"/>
            </a:endParaRPr>
          </a:p>
          <a:p>
            <a:pPr marL="363220">
              <a:lnSpc>
                <a:spcPct val="100000"/>
              </a:lnSpc>
              <a:tabLst>
                <a:tab pos="1620520" algn="l"/>
              </a:tabLst>
            </a:pP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здоров'я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формулярні</a:t>
            </a:r>
            <a:r>
              <a:rPr sz="20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комітети</a:t>
            </a:r>
            <a:r>
              <a:rPr sz="20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(ФК);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2000" dirty="0">
              <a:latin typeface="Arial"/>
              <a:cs typeface="Arial"/>
            </a:endParaRPr>
          </a:p>
          <a:p>
            <a:pPr marL="362585" indent="-349885">
              <a:lnSpc>
                <a:spcPct val="100000"/>
              </a:lnSpc>
              <a:buClr>
                <a:srgbClr val="C00000"/>
              </a:buClr>
              <a:buFont typeface="Wingdings"/>
              <a:buChar char=""/>
              <a:tabLst>
                <a:tab pos="362585" algn="l"/>
                <a:tab pos="1961514" algn="l"/>
              </a:tabLst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при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відборі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	ЛЗ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включення</a:t>
            </a:r>
            <a:r>
              <a:rPr sz="20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його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до</a:t>
            </a:r>
            <a:r>
              <a:rPr sz="20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формуляру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повинні</a:t>
            </a:r>
            <a:r>
              <a:rPr sz="20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враховуватись</a:t>
            </a:r>
            <a:endParaRPr sz="2000" dirty="0">
              <a:latin typeface="Arial"/>
              <a:cs typeface="Arial"/>
            </a:endParaRPr>
          </a:p>
          <a:p>
            <a:pPr marL="363220">
              <a:lnSpc>
                <a:spcPct val="100000"/>
              </a:lnSpc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наступні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критерії:</a:t>
            </a:r>
            <a:endParaRPr sz="2000" dirty="0">
              <a:latin typeface="Arial"/>
              <a:cs typeface="Arial"/>
            </a:endParaRPr>
          </a:p>
          <a:p>
            <a:pPr marL="565785" lvl="1" indent="-205104">
              <a:lnSpc>
                <a:spcPct val="100000"/>
              </a:lnSpc>
              <a:buClr>
                <a:srgbClr val="C00000"/>
              </a:buClr>
              <a:buSzPct val="95000"/>
              <a:buFont typeface="Wingdings"/>
              <a:buChar char=""/>
              <a:tabLst>
                <a:tab pos="565785" algn="l"/>
              </a:tabLst>
            </a:pP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безпечність,</a:t>
            </a:r>
            <a:endParaRPr sz="2000" dirty="0">
              <a:latin typeface="Arial"/>
              <a:cs typeface="Arial"/>
            </a:endParaRPr>
          </a:p>
          <a:p>
            <a:pPr marL="565785" lvl="1" indent="-205104">
              <a:lnSpc>
                <a:spcPct val="100000"/>
              </a:lnSpc>
              <a:buClr>
                <a:srgbClr val="C00000"/>
              </a:buClr>
              <a:buSzPct val="95000"/>
              <a:buFont typeface="Wingdings"/>
              <a:buChar char=""/>
              <a:tabLst>
                <a:tab pos="565785" algn="l"/>
              </a:tabLst>
            </a:pP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ефективність,</a:t>
            </a:r>
            <a:endParaRPr sz="2000" dirty="0">
              <a:latin typeface="Arial"/>
              <a:cs typeface="Arial"/>
            </a:endParaRPr>
          </a:p>
          <a:p>
            <a:pPr marL="565785" lvl="1" indent="-205104">
              <a:lnSpc>
                <a:spcPct val="100000"/>
              </a:lnSpc>
              <a:buClr>
                <a:srgbClr val="C00000"/>
              </a:buClr>
              <a:buSzPct val="95000"/>
              <a:buFont typeface="Wingdings"/>
              <a:buChar char=""/>
              <a:tabLst>
                <a:tab pos="565785" algn="l"/>
              </a:tabLst>
            </a:pP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взаємодія</a:t>
            </a:r>
            <a:r>
              <a:rPr sz="20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з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іншими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ЛЗ,</a:t>
            </a:r>
            <a:endParaRPr sz="2000" dirty="0">
              <a:latin typeface="Arial"/>
              <a:cs typeface="Arial"/>
            </a:endParaRPr>
          </a:p>
          <a:p>
            <a:pPr marL="565785" lvl="1" indent="-205104">
              <a:lnSpc>
                <a:spcPct val="100000"/>
              </a:lnSpc>
              <a:buClr>
                <a:srgbClr val="C00000"/>
              </a:buClr>
              <a:buSzPct val="95000"/>
              <a:buFont typeface="Wingdings"/>
              <a:buChar char=""/>
              <a:tabLst>
                <a:tab pos="565785" algn="l"/>
              </a:tabLst>
            </a:pPr>
            <a:r>
              <a:rPr sz="2000" b="1" spc="-30" dirty="0">
                <a:solidFill>
                  <a:srgbClr val="003300"/>
                </a:solidFill>
                <a:latin typeface="Arial"/>
                <a:cs typeface="Arial"/>
              </a:rPr>
              <a:t>результати</a:t>
            </a:r>
            <a:r>
              <a:rPr sz="20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порівняльного</a:t>
            </a:r>
            <a:r>
              <a:rPr sz="2000" b="1" spc="-10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аналізу,</a:t>
            </a:r>
            <a:endParaRPr sz="2000" dirty="0">
              <a:latin typeface="Arial"/>
              <a:cs typeface="Arial"/>
            </a:endParaRPr>
          </a:p>
          <a:p>
            <a:pPr marL="565150" lvl="1" indent="-204470">
              <a:lnSpc>
                <a:spcPct val="100000"/>
              </a:lnSpc>
              <a:spcBef>
                <a:spcPts val="5"/>
              </a:spcBef>
              <a:buClr>
                <a:srgbClr val="C00000"/>
              </a:buClr>
              <a:buSzPct val="95000"/>
              <a:buFont typeface="Wingdings"/>
              <a:buChar char=""/>
              <a:tabLst>
                <a:tab pos="565150" algn="l"/>
              </a:tabLst>
            </a:pP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вартість</a:t>
            </a:r>
            <a:r>
              <a:rPr sz="20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лікування;</a:t>
            </a:r>
            <a:endParaRPr sz="20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C00000"/>
              </a:buClr>
              <a:buFont typeface="Wingdings"/>
              <a:buChar char=""/>
            </a:pPr>
            <a:endParaRPr sz="2000" dirty="0">
              <a:latin typeface="Arial"/>
              <a:cs typeface="Arial"/>
            </a:endParaRPr>
          </a:p>
          <a:p>
            <a:pPr marL="363220" marR="1110615" indent="-350520">
              <a:lnSpc>
                <a:spcPct val="100000"/>
              </a:lnSpc>
              <a:buClr>
                <a:srgbClr val="C00000"/>
              </a:buClr>
              <a:buFont typeface="Wingdings"/>
              <a:buChar char=""/>
              <a:tabLst>
                <a:tab pos="363220" algn="l"/>
              </a:tabLst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ФК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координує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всі</a:t>
            </a:r>
            <a:r>
              <a:rPr sz="20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інші</a:t>
            </a:r>
            <a:r>
              <a:rPr sz="20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види</a:t>
            </a:r>
            <a:r>
              <a:rPr sz="20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діяльності</a:t>
            </a:r>
            <a:r>
              <a:rPr sz="20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закладу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охорони</a:t>
            </a:r>
            <a:r>
              <a:rPr sz="20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здоров'я,</a:t>
            </a:r>
            <a:r>
              <a:rPr sz="20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які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відносяться</a:t>
            </a:r>
            <a:r>
              <a:rPr sz="20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до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функціонуванню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фомулярної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системи;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Clr>
                <a:srgbClr val="C00000"/>
              </a:buClr>
              <a:buFont typeface="Wingdings"/>
              <a:buChar char=""/>
            </a:pPr>
            <a:endParaRPr sz="2000" dirty="0">
              <a:latin typeface="Arial"/>
              <a:cs typeface="Arial"/>
            </a:endParaRPr>
          </a:p>
          <a:p>
            <a:pPr marL="363220" marR="5080" indent="-350520">
              <a:lnSpc>
                <a:spcPct val="100000"/>
              </a:lnSpc>
              <a:buClr>
                <a:srgbClr val="C00000"/>
              </a:buClr>
              <a:buFont typeface="Wingdings"/>
              <a:buChar char=""/>
              <a:tabLst>
                <a:tab pos="363220" algn="l"/>
                <a:tab pos="2350135" algn="l"/>
                <a:tab pos="3632200" algn="l"/>
                <a:tab pos="4798060" algn="l"/>
                <a:tab pos="7269480" algn="l"/>
                <a:tab pos="7880350" algn="l"/>
                <a:tab pos="8856980" algn="l"/>
                <a:tab pos="9706610" algn="l"/>
              </a:tabLst>
            </a:pP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формулярний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довідник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містить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формулярні</a:t>
            </a:r>
            <a:r>
              <a:rPr sz="20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статті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кожної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групи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	ЛЗ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з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вказівкою</a:t>
            </a:r>
            <a:r>
              <a:rPr sz="2000" b="1" spc="-1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особливостей</a:t>
            </a:r>
            <a:r>
              <a:rPr sz="2000" b="1" spc="-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кожного</a:t>
            </a:r>
            <a:r>
              <a:rPr sz="2000" b="1" spc="-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препарата;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5187" y="1295476"/>
            <a:ext cx="11069955" cy="3806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0" indent="-184150">
              <a:lnSpc>
                <a:spcPct val="100000"/>
              </a:lnSpc>
              <a:spcBef>
                <a:spcPts val="100"/>
              </a:spcBef>
              <a:buClr>
                <a:srgbClr val="990033"/>
              </a:buClr>
              <a:buSzPct val="94444"/>
              <a:buFont typeface="Wingdings"/>
              <a:buChar char=""/>
              <a:tabLst>
                <a:tab pos="196850" algn="l"/>
                <a:tab pos="3015615" algn="l"/>
                <a:tab pos="4168775" algn="l"/>
              </a:tabLst>
            </a:pP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формулярний</a:t>
            </a:r>
            <a:r>
              <a:rPr sz="18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довідник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повинен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	складатися</a:t>
            </a:r>
            <a:r>
              <a:rPr sz="18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лише</a:t>
            </a:r>
            <a:r>
              <a:rPr sz="18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и</a:t>
            </a:r>
            <a:r>
              <a:rPr sz="18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виключно</a:t>
            </a:r>
            <a:r>
              <a:rPr sz="18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r>
              <a:rPr sz="18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підставі</a:t>
            </a:r>
            <a:r>
              <a:rPr sz="18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міжнародних</a:t>
            </a:r>
            <a:endParaRPr sz="1800" dirty="0">
              <a:latin typeface="Arial"/>
              <a:cs typeface="Arial"/>
            </a:endParaRPr>
          </a:p>
          <a:p>
            <a:pPr marL="196850">
              <a:lnSpc>
                <a:spcPct val="100000"/>
              </a:lnSpc>
            </a:pP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непатентованих</a:t>
            </a:r>
            <a:r>
              <a:rPr sz="18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назв</a:t>
            </a:r>
            <a:r>
              <a:rPr sz="18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(МНН)</a:t>
            </a:r>
            <a:r>
              <a:rPr sz="18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з</a:t>
            </a:r>
            <a:r>
              <a:rPr sz="18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вказівкою</a:t>
            </a:r>
            <a:r>
              <a:rPr sz="18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торгових</a:t>
            </a:r>
            <a:r>
              <a:rPr sz="18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найменувань,</a:t>
            </a:r>
            <a:r>
              <a:rPr sz="18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які</a:t>
            </a:r>
            <a:r>
              <a:rPr sz="18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зарєестровані</a:t>
            </a:r>
            <a:r>
              <a:rPr sz="18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8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країні;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 dirty="0">
              <a:latin typeface="Arial"/>
              <a:cs typeface="Arial"/>
            </a:endParaRPr>
          </a:p>
          <a:p>
            <a:pPr marL="196850" marR="499109" indent="-184785">
              <a:lnSpc>
                <a:spcPct val="100000"/>
              </a:lnSpc>
              <a:buClr>
                <a:srgbClr val="990033"/>
              </a:buClr>
              <a:buSzPct val="94444"/>
              <a:buFont typeface="Wingdings"/>
              <a:buChar char=""/>
              <a:tabLst>
                <a:tab pos="196850" algn="l"/>
                <a:tab pos="1630680" algn="l"/>
                <a:tab pos="2720975" algn="l"/>
                <a:tab pos="4447540" algn="l"/>
                <a:tab pos="7414259" algn="l"/>
                <a:tab pos="8792845" algn="l"/>
                <a:tab pos="9907905" algn="l"/>
              </a:tabLst>
            </a:pP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формуляр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повинен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розроблятися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	знизу</a:t>
            </a:r>
            <a:r>
              <a:rPr sz="18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вгору</a:t>
            </a:r>
            <a:r>
              <a:rPr sz="18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по</a:t>
            </a:r>
            <a:r>
              <a:rPr sz="18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ланцюгу: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	районні</a:t>
            </a:r>
            <a:r>
              <a:rPr sz="1800" b="1" spc="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003300"/>
                </a:solidFill>
                <a:latin typeface="Arial"/>
                <a:cs typeface="Arial"/>
              </a:rPr>
              <a:t>та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областні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	ЗОЗ</a:t>
            </a:r>
            <a:r>
              <a:rPr sz="18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003300"/>
                </a:solidFill>
                <a:latin typeface="Arial"/>
                <a:cs typeface="Arial"/>
              </a:rPr>
              <a:t>–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областні</a:t>
            </a:r>
            <a:r>
              <a:rPr sz="18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відділи</a:t>
            </a:r>
            <a:r>
              <a:rPr sz="1800" b="1" spc="3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управління</a:t>
            </a:r>
            <a:r>
              <a:rPr sz="18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охороною</a:t>
            </a:r>
            <a:r>
              <a:rPr sz="18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здоров'я</a:t>
            </a:r>
            <a:r>
              <a:rPr sz="18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–</a:t>
            </a:r>
            <a:r>
              <a:rPr sz="18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державний</a:t>
            </a:r>
            <a:r>
              <a:rPr sz="18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рівень;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"/>
              </a:spcBef>
              <a:buClr>
                <a:srgbClr val="990033"/>
              </a:buClr>
              <a:buFont typeface="Wingdings"/>
              <a:buChar char=""/>
            </a:pPr>
            <a:endParaRPr sz="1800" dirty="0">
              <a:latin typeface="Arial"/>
              <a:cs typeface="Arial"/>
            </a:endParaRPr>
          </a:p>
          <a:p>
            <a:pPr marL="196850" marR="5080" indent="-184785">
              <a:lnSpc>
                <a:spcPct val="100000"/>
              </a:lnSpc>
              <a:buClr>
                <a:srgbClr val="990033"/>
              </a:buClr>
              <a:buSzPct val="94444"/>
              <a:buFont typeface="Wingdings"/>
              <a:buChar char=""/>
              <a:tabLst>
                <a:tab pos="196850" algn="l"/>
              </a:tabLst>
            </a:pP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паралельно</a:t>
            </a:r>
            <a:r>
              <a:rPr sz="18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повинен</a:t>
            </a:r>
            <a:r>
              <a:rPr sz="18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впроваджуватися</a:t>
            </a:r>
            <a:r>
              <a:rPr sz="18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комплекс</a:t>
            </a:r>
            <a:r>
              <a:rPr sz="18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управлінських</a:t>
            </a:r>
            <a:r>
              <a:rPr sz="18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методик</a:t>
            </a:r>
            <a:r>
              <a:rPr sz="18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8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охороні</a:t>
            </a:r>
            <a:r>
              <a:rPr sz="18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здоров'я</a:t>
            </a:r>
            <a:r>
              <a:rPr sz="18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003300"/>
                </a:solidFill>
                <a:latin typeface="Arial"/>
                <a:cs typeface="Arial"/>
              </a:rPr>
              <a:t>та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фармацевтичному</a:t>
            </a:r>
            <a:r>
              <a:rPr sz="18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секторі</a:t>
            </a:r>
            <a:r>
              <a:rPr sz="18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r>
              <a:rPr sz="18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конкретній</a:t>
            </a:r>
            <a:r>
              <a:rPr sz="18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території,</a:t>
            </a:r>
            <a:r>
              <a:rPr sz="18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який</a:t>
            </a:r>
            <a:r>
              <a:rPr sz="18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є</a:t>
            </a:r>
            <a:r>
              <a:rPr sz="18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частиною</a:t>
            </a:r>
            <a:r>
              <a:rPr sz="18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працюючої</a:t>
            </a:r>
            <a:r>
              <a:rPr sz="18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формулярної</a:t>
            </a:r>
            <a:endParaRPr sz="1800" dirty="0">
              <a:latin typeface="Arial"/>
              <a:cs typeface="Arial"/>
            </a:endParaRPr>
          </a:p>
          <a:p>
            <a:pPr marL="196850">
              <a:lnSpc>
                <a:spcPct val="100000"/>
              </a:lnSpc>
            </a:pP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системи,</a:t>
            </a:r>
            <a:r>
              <a:rPr sz="18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без</a:t>
            </a:r>
            <a:r>
              <a:rPr sz="18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чого</a:t>
            </a:r>
            <a:r>
              <a:rPr sz="18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неможливо</a:t>
            </a:r>
            <a:r>
              <a:rPr sz="18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належне</a:t>
            </a:r>
            <a:r>
              <a:rPr sz="18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виконання</a:t>
            </a:r>
            <a:r>
              <a:rPr sz="18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формуляром</a:t>
            </a:r>
            <a:r>
              <a:rPr sz="18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його</a:t>
            </a:r>
            <a:r>
              <a:rPr sz="18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функцій;</a:t>
            </a:r>
            <a:endParaRPr sz="1800" dirty="0">
              <a:latin typeface="Arial"/>
              <a:cs typeface="Arial"/>
            </a:endParaRPr>
          </a:p>
          <a:p>
            <a:pPr marL="196850" indent="-184150">
              <a:lnSpc>
                <a:spcPct val="100000"/>
              </a:lnSpc>
              <a:spcBef>
                <a:spcPts val="1920"/>
              </a:spcBef>
              <a:buClr>
                <a:srgbClr val="990033"/>
              </a:buClr>
              <a:buSzPct val="94444"/>
              <a:buFont typeface="Wingdings"/>
              <a:buChar char=""/>
              <a:tabLst>
                <a:tab pos="196850" algn="l"/>
              </a:tabLst>
            </a:pP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формуляр</a:t>
            </a:r>
            <a:r>
              <a:rPr sz="18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повинен</a:t>
            </a:r>
            <a:r>
              <a:rPr sz="18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оновлюватись</a:t>
            </a:r>
            <a:r>
              <a:rPr sz="18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r>
              <a:rPr sz="18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підставі</a:t>
            </a:r>
            <a:r>
              <a:rPr sz="18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003300"/>
                </a:solidFill>
                <a:latin typeface="Arial"/>
                <a:cs typeface="Arial"/>
              </a:rPr>
              <a:t>результатів</a:t>
            </a:r>
            <a:r>
              <a:rPr sz="18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моніторингу;</a:t>
            </a:r>
            <a:endParaRPr sz="1800" dirty="0">
              <a:latin typeface="Arial"/>
              <a:cs typeface="Arial"/>
            </a:endParaRPr>
          </a:p>
          <a:p>
            <a:pPr marL="196850" marR="715645" indent="-184785">
              <a:lnSpc>
                <a:spcPct val="100000"/>
              </a:lnSpc>
              <a:spcBef>
                <a:spcPts val="1920"/>
              </a:spcBef>
              <a:buClr>
                <a:srgbClr val="990033"/>
              </a:buClr>
              <a:buSzPct val="94444"/>
              <a:buFont typeface="Wingdings"/>
              <a:buChar char=""/>
              <a:tabLst>
                <a:tab pos="196850" algn="l"/>
                <a:tab pos="7063740" algn="l"/>
                <a:tab pos="7380605" algn="l"/>
                <a:tab pos="8637905" algn="l"/>
                <a:tab pos="8892540" algn="l"/>
              </a:tabLst>
            </a:pP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створення</a:t>
            </a:r>
            <a:r>
              <a:rPr sz="18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формуляру</a:t>
            </a:r>
            <a:r>
              <a:rPr sz="18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не</a:t>
            </a:r>
            <a:r>
              <a:rPr sz="1800" b="1" spc="-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є</a:t>
            </a:r>
            <a:r>
              <a:rPr sz="18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кінцевою</a:t>
            </a:r>
            <a:r>
              <a:rPr sz="18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метою</a:t>
            </a:r>
            <a:r>
              <a:rPr sz="18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стандартизації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1800" b="1" spc="-50" dirty="0">
                <a:solidFill>
                  <a:srgbClr val="003300"/>
                </a:solidFill>
                <a:latin typeface="Arial"/>
                <a:cs typeface="Arial"/>
              </a:rPr>
              <a:t>у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медицині,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1800" b="1" spc="-50" dirty="0">
                <a:solidFill>
                  <a:srgbClr val="003300"/>
                </a:solidFill>
                <a:latin typeface="Arial"/>
                <a:cs typeface="Arial"/>
              </a:rPr>
              <a:t>а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	є</a:t>
            </a:r>
            <a:r>
              <a:rPr sz="18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проміжним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завданням</a:t>
            </a:r>
            <a:r>
              <a:rPr sz="18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8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індикатором</a:t>
            </a:r>
            <a:r>
              <a:rPr sz="18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створення</a:t>
            </a:r>
            <a:r>
              <a:rPr sz="18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8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функціонування</a:t>
            </a:r>
            <a:r>
              <a:rPr sz="18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формулярної</a:t>
            </a:r>
            <a:r>
              <a:rPr sz="18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системи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82885" y="6290385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z="1400" spc="-25" dirty="0">
                <a:latin typeface="Microsoft Sans Serif"/>
                <a:cs typeface="Microsoft Sans Serif"/>
              </a:rPr>
              <a:t>32</a:t>
            </a:fld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78103" rIns="0" bIns="0" rtlCol="0">
            <a:spAutoFit/>
          </a:bodyPr>
          <a:lstStyle/>
          <a:p>
            <a:pPr marL="1147445">
              <a:lnSpc>
                <a:spcPct val="100000"/>
              </a:lnSpc>
              <a:spcBef>
                <a:spcPts val="105"/>
              </a:spcBef>
            </a:pPr>
            <a:r>
              <a:rPr sz="2000" i="1" dirty="0">
                <a:latin typeface="Arial"/>
                <a:cs typeface="Arial"/>
              </a:rPr>
              <a:t>ВИМОГИ</a:t>
            </a:r>
            <a:r>
              <a:rPr sz="2000" i="1" spc="-9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ДО</a:t>
            </a:r>
            <a:r>
              <a:rPr sz="2000" i="1" spc="-65" dirty="0">
                <a:latin typeface="Arial"/>
                <a:cs typeface="Arial"/>
              </a:rPr>
              <a:t> </a:t>
            </a:r>
            <a:r>
              <a:rPr sz="2000" i="1" spc="-10" dirty="0">
                <a:latin typeface="Arial"/>
                <a:cs typeface="Arial"/>
              </a:rPr>
              <a:t>ФОРМУЛЯРУ</a:t>
            </a:r>
            <a:r>
              <a:rPr sz="2000" i="1" spc="-8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ТА</a:t>
            </a:r>
            <a:r>
              <a:rPr sz="2000" i="1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МЕХАНІЗМ</a:t>
            </a:r>
            <a:r>
              <a:rPr sz="2000" i="1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ЙОГО</a:t>
            </a:r>
            <a:r>
              <a:rPr sz="2000" i="1" spc="-90" dirty="0">
                <a:latin typeface="Arial"/>
                <a:cs typeface="Arial"/>
              </a:rPr>
              <a:t> </a:t>
            </a:r>
            <a:r>
              <a:rPr sz="2000" i="1" spc="-10" dirty="0">
                <a:latin typeface="Arial"/>
                <a:cs typeface="Arial"/>
              </a:rPr>
              <a:t>СТВОРЕННЯ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19728" y="2266950"/>
            <a:ext cx="3374390" cy="452120"/>
            <a:chOff x="3919728" y="2266950"/>
            <a:chExt cx="3374390" cy="4521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19728" y="2490215"/>
              <a:ext cx="3374135" cy="2286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35476" y="2276475"/>
              <a:ext cx="2952750" cy="431800"/>
            </a:xfrm>
            <a:custGeom>
              <a:avLst/>
              <a:gdLst/>
              <a:ahLst/>
              <a:cxnLst/>
              <a:rect l="l" t="t" r="r" b="b"/>
              <a:pathLst>
                <a:path w="2952750" h="431800">
                  <a:moveTo>
                    <a:pt x="2952750" y="0"/>
                  </a:moveTo>
                  <a:lnTo>
                    <a:pt x="0" y="0"/>
                  </a:lnTo>
                  <a:lnTo>
                    <a:pt x="0" y="431800"/>
                  </a:lnTo>
                  <a:lnTo>
                    <a:pt x="2952750" y="431800"/>
                  </a:lnTo>
                  <a:lnTo>
                    <a:pt x="2952750" y="0"/>
                  </a:lnTo>
                  <a:close/>
                </a:path>
              </a:pathLst>
            </a:custGeom>
            <a:solidFill>
              <a:srgbClr val="FFB1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3935476" y="2276475"/>
              <a:ext cx="2952750" cy="431800"/>
            </a:xfrm>
            <a:custGeom>
              <a:avLst/>
              <a:gdLst/>
              <a:ahLst/>
              <a:cxnLst/>
              <a:rect l="l" t="t" r="r" b="b"/>
              <a:pathLst>
                <a:path w="2952750" h="431800">
                  <a:moveTo>
                    <a:pt x="0" y="431800"/>
                  </a:moveTo>
                  <a:lnTo>
                    <a:pt x="2952750" y="431800"/>
                  </a:lnTo>
                  <a:lnTo>
                    <a:pt x="2952750" y="0"/>
                  </a:lnTo>
                  <a:lnTo>
                    <a:pt x="0" y="0"/>
                  </a:lnTo>
                  <a:lnTo>
                    <a:pt x="0" y="431800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945001" y="2292858"/>
            <a:ext cx="29337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5475" marR="617855" indent="-508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Microsoft Sans Serif"/>
                <a:cs typeface="Microsoft Sans Serif"/>
              </a:rPr>
              <a:t>Експертна</a:t>
            </a:r>
            <a:r>
              <a:rPr sz="1200" spc="-5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оцінка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ЛЗ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за комплексом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параметрів</a:t>
            </a:r>
            <a:endParaRPr sz="1200" dirty="0">
              <a:latin typeface="Microsoft Sans Serif"/>
              <a:cs typeface="Microsoft Sans Serif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81455" y="5794247"/>
            <a:ext cx="146685" cy="22860"/>
            <a:chOff x="981455" y="5794247"/>
            <a:chExt cx="146685" cy="2286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1455" y="5794247"/>
              <a:ext cx="146303" cy="2285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982662" y="5805487"/>
              <a:ext cx="142875" cy="0"/>
            </a:xfrm>
            <a:custGeom>
              <a:avLst/>
              <a:gdLst/>
              <a:ahLst/>
              <a:cxnLst/>
              <a:rect l="l" t="t" r="r" b="b"/>
              <a:pathLst>
                <a:path w="142875">
                  <a:moveTo>
                    <a:pt x="142875" y="0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612648" y="403859"/>
            <a:ext cx="22860" cy="219710"/>
            <a:chOff x="612648" y="403859"/>
            <a:chExt cx="22860" cy="21971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2648" y="403859"/>
              <a:ext cx="22859" cy="21945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23887" y="404875"/>
              <a:ext cx="0" cy="217804"/>
            </a:xfrm>
            <a:custGeom>
              <a:avLst/>
              <a:gdLst/>
              <a:ahLst/>
              <a:cxnLst/>
              <a:rect l="l" t="t" r="r" b="b"/>
              <a:pathLst>
                <a:path h="217804">
                  <a:moveTo>
                    <a:pt x="0" y="0"/>
                  </a:moveTo>
                  <a:lnTo>
                    <a:pt x="0" y="217424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40735" y="608076"/>
            <a:ext cx="1202436" cy="222503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2855976" y="400062"/>
            <a:ext cx="792480" cy="419734"/>
          </a:xfrm>
          <a:prstGeom prst="rect">
            <a:avLst/>
          </a:prstGeom>
          <a:solidFill>
            <a:srgbClr val="FFB18A"/>
          </a:solidFill>
          <a:ln w="19050">
            <a:solidFill>
              <a:srgbClr val="FF0000"/>
            </a:solidFill>
          </a:ln>
        </p:spPr>
        <p:txBody>
          <a:bodyPr vert="horz" wrap="square" lIns="0" tIns="22225" rIns="0" bIns="0" rtlCol="0">
            <a:spAutoFit/>
          </a:bodyPr>
          <a:lstStyle/>
          <a:p>
            <a:pPr marL="236854" marR="120650" indent="-146685">
              <a:lnSpc>
                <a:spcPct val="100000"/>
              </a:lnSpc>
              <a:spcBef>
                <a:spcPts val="175"/>
              </a:spcBef>
            </a:pPr>
            <a:r>
              <a:rPr sz="1200" spc="-10" dirty="0">
                <a:latin typeface="Microsoft Sans Serif"/>
                <a:cs typeface="Microsoft Sans Serif"/>
              </a:rPr>
              <a:t>Перший </a:t>
            </a:r>
            <a:r>
              <a:rPr sz="1200" spc="-20" dirty="0">
                <a:latin typeface="Microsoft Sans Serif"/>
                <a:cs typeface="Microsoft Sans Serif"/>
              </a:rPr>
              <a:t>етап</a:t>
            </a:r>
            <a:endParaRPr sz="1200" dirty="0">
              <a:latin typeface="Microsoft Sans Serif"/>
              <a:cs typeface="Microsoft Sans Serif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919728" y="390474"/>
            <a:ext cx="4409440" cy="648970"/>
            <a:chOff x="3919728" y="390474"/>
            <a:chExt cx="4409440" cy="64897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19728" y="713231"/>
              <a:ext cx="4408932" cy="32613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935476" y="399999"/>
              <a:ext cx="3818254" cy="629285"/>
            </a:xfrm>
            <a:custGeom>
              <a:avLst/>
              <a:gdLst/>
              <a:ahLst/>
              <a:cxnLst/>
              <a:rect l="l" t="t" r="r" b="b"/>
              <a:pathLst>
                <a:path w="3818254" h="629285">
                  <a:moveTo>
                    <a:pt x="3818001" y="0"/>
                  </a:moveTo>
                  <a:lnTo>
                    <a:pt x="0" y="0"/>
                  </a:lnTo>
                  <a:lnTo>
                    <a:pt x="0" y="628827"/>
                  </a:lnTo>
                  <a:lnTo>
                    <a:pt x="3818001" y="628827"/>
                  </a:lnTo>
                  <a:lnTo>
                    <a:pt x="3818001" y="0"/>
                  </a:lnTo>
                  <a:close/>
                </a:path>
              </a:pathLst>
            </a:custGeom>
            <a:solidFill>
              <a:srgbClr val="FFB1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" name="object 18"/>
            <p:cNvSpPr/>
            <p:nvPr/>
          </p:nvSpPr>
          <p:spPr>
            <a:xfrm>
              <a:off x="3935476" y="399999"/>
              <a:ext cx="3818254" cy="629285"/>
            </a:xfrm>
            <a:custGeom>
              <a:avLst/>
              <a:gdLst/>
              <a:ahLst/>
              <a:cxnLst/>
              <a:rect l="l" t="t" r="r" b="b"/>
              <a:pathLst>
                <a:path w="3818254" h="629285">
                  <a:moveTo>
                    <a:pt x="0" y="628827"/>
                  </a:moveTo>
                  <a:lnTo>
                    <a:pt x="3818001" y="628827"/>
                  </a:lnTo>
                  <a:lnTo>
                    <a:pt x="3818001" y="0"/>
                  </a:lnTo>
                  <a:lnTo>
                    <a:pt x="0" y="0"/>
                  </a:lnTo>
                  <a:lnTo>
                    <a:pt x="0" y="628827"/>
                  </a:lnTo>
                  <a:close/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117340" y="422909"/>
            <a:ext cx="34963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4295" algn="ctr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Microsoft Sans Serif"/>
                <a:cs typeface="Microsoft Sans Serif"/>
              </a:rPr>
              <a:t>Маркетинговий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аналіз</a:t>
            </a:r>
            <a:endParaRPr sz="1200" dirty="0">
              <a:latin typeface="Microsoft Sans Serif"/>
              <a:cs typeface="Microsoft Sans Serif"/>
            </a:endParaRPr>
          </a:p>
          <a:p>
            <a:pPr marR="35560" algn="ctr">
              <a:lnSpc>
                <a:spcPct val="100000"/>
              </a:lnSpc>
            </a:pPr>
            <a:r>
              <a:rPr sz="1200" spc="-10" dirty="0">
                <a:latin typeface="Microsoft Sans Serif"/>
                <a:cs typeface="Microsoft Sans Serif"/>
              </a:rPr>
              <a:t>асортименту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та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цінових </a:t>
            </a:r>
            <a:r>
              <a:rPr sz="1200" spc="-10" dirty="0">
                <a:latin typeface="Microsoft Sans Serif"/>
                <a:cs typeface="Microsoft Sans Serif"/>
              </a:rPr>
              <a:t>характеристик</a:t>
            </a:r>
            <a:endParaRPr sz="1200" dirty="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200" spc="-20" dirty="0">
                <a:latin typeface="Microsoft Sans Serif"/>
                <a:cs typeface="Microsoft Sans Serif"/>
              </a:rPr>
              <a:t>ЛЗ,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що</a:t>
            </a:r>
            <a:r>
              <a:rPr sz="1200" spc="-10" dirty="0">
                <a:latin typeface="Microsoft Sans Serif"/>
                <a:cs typeface="Microsoft Sans Serif"/>
              </a:rPr>
              <a:t> представлені</a:t>
            </a:r>
            <a:r>
              <a:rPr sz="1200" spc="-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фармацевтичному</a:t>
            </a:r>
            <a:r>
              <a:rPr sz="1200" spc="-6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ринку</a:t>
            </a:r>
            <a:endParaRPr sz="1200" dirty="0">
              <a:latin typeface="Microsoft Sans Serif"/>
              <a:cs typeface="Microsoft Sans Serif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8025383" y="390474"/>
            <a:ext cx="3976370" cy="648970"/>
            <a:chOff x="8025383" y="390474"/>
            <a:chExt cx="3976370" cy="648970"/>
          </a:xfrm>
        </p:grpSpPr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25383" y="713231"/>
              <a:ext cx="3976116" cy="32613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8040750" y="399999"/>
              <a:ext cx="3384550" cy="629285"/>
            </a:xfrm>
            <a:custGeom>
              <a:avLst/>
              <a:gdLst/>
              <a:ahLst/>
              <a:cxnLst/>
              <a:rect l="l" t="t" r="r" b="b"/>
              <a:pathLst>
                <a:path w="3384550" h="629285">
                  <a:moveTo>
                    <a:pt x="3384550" y="0"/>
                  </a:moveTo>
                  <a:lnTo>
                    <a:pt x="0" y="0"/>
                  </a:lnTo>
                  <a:lnTo>
                    <a:pt x="0" y="628827"/>
                  </a:lnTo>
                  <a:lnTo>
                    <a:pt x="3384550" y="628827"/>
                  </a:lnTo>
                  <a:lnTo>
                    <a:pt x="3384550" y="0"/>
                  </a:lnTo>
                  <a:close/>
                </a:path>
              </a:pathLst>
            </a:custGeom>
            <a:solidFill>
              <a:srgbClr val="FFB1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23"/>
            <p:cNvSpPr/>
            <p:nvPr/>
          </p:nvSpPr>
          <p:spPr>
            <a:xfrm>
              <a:off x="8040750" y="399999"/>
              <a:ext cx="3384550" cy="629285"/>
            </a:xfrm>
            <a:custGeom>
              <a:avLst/>
              <a:gdLst/>
              <a:ahLst/>
              <a:cxnLst/>
              <a:rect l="l" t="t" r="r" b="b"/>
              <a:pathLst>
                <a:path w="3384550" h="629285">
                  <a:moveTo>
                    <a:pt x="0" y="628827"/>
                  </a:moveTo>
                  <a:lnTo>
                    <a:pt x="3384550" y="628827"/>
                  </a:lnTo>
                  <a:lnTo>
                    <a:pt x="3384550" y="0"/>
                  </a:lnTo>
                  <a:lnTo>
                    <a:pt x="0" y="0"/>
                  </a:lnTo>
                  <a:lnTo>
                    <a:pt x="0" y="628827"/>
                  </a:lnTo>
                  <a:close/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8488426" y="361950"/>
            <a:ext cx="2489835" cy="673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Microsoft Sans Serif"/>
                <a:cs typeface="Microsoft Sans Serif"/>
              </a:rPr>
              <a:t>Статистичний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аналіз показників захворюваності,смертності,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втрати</a:t>
            </a:r>
            <a:endParaRPr sz="1200" dirty="0">
              <a:latin typeface="Microsoft Sans Serif"/>
              <a:cs typeface="Microsoft Sans Serif"/>
            </a:endParaRPr>
          </a:p>
          <a:p>
            <a:pPr marR="54610" algn="ctr">
              <a:lnSpc>
                <a:spcPct val="100000"/>
              </a:lnSpc>
              <a:spcBef>
                <a:spcPts val="780"/>
              </a:spcBef>
            </a:pPr>
            <a:r>
              <a:rPr sz="1200" spc="-10" dirty="0">
                <a:latin typeface="Microsoft Sans Serif"/>
                <a:cs typeface="Microsoft Sans Serif"/>
              </a:rPr>
              <a:t>працездатності</a:t>
            </a:r>
            <a:endParaRPr sz="1200" dirty="0">
              <a:latin typeface="Microsoft Sans Serif"/>
              <a:cs typeface="Microsoft Sans Serif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919728" y="1159560"/>
            <a:ext cx="7778750" cy="299085"/>
            <a:chOff x="3919728" y="1159560"/>
            <a:chExt cx="7778750" cy="299085"/>
          </a:xfrm>
        </p:grpSpPr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19728" y="1307592"/>
              <a:ext cx="7778496" cy="15087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935476" y="1169085"/>
              <a:ext cx="7489825" cy="279400"/>
            </a:xfrm>
            <a:custGeom>
              <a:avLst/>
              <a:gdLst/>
              <a:ahLst/>
              <a:cxnLst/>
              <a:rect l="l" t="t" r="r" b="b"/>
              <a:pathLst>
                <a:path w="7489825" h="279400">
                  <a:moveTo>
                    <a:pt x="7489825" y="0"/>
                  </a:moveTo>
                  <a:lnTo>
                    <a:pt x="0" y="0"/>
                  </a:lnTo>
                  <a:lnTo>
                    <a:pt x="0" y="278968"/>
                  </a:lnTo>
                  <a:lnTo>
                    <a:pt x="7489825" y="278968"/>
                  </a:lnTo>
                  <a:lnTo>
                    <a:pt x="7489825" y="0"/>
                  </a:lnTo>
                  <a:close/>
                </a:path>
              </a:pathLst>
            </a:custGeom>
            <a:solidFill>
              <a:srgbClr val="FFB1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28"/>
            <p:cNvSpPr/>
            <p:nvPr/>
          </p:nvSpPr>
          <p:spPr>
            <a:xfrm>
              <a:off x="3935476" y="1169085"/>
              <a:ext cx="7489825" cy="279400"/>
            </a:xfrm>
            <a:custGeom>
              <a:avLst/>
              <a:gdLst/>
              <a:ahLst/>
              <a:cxnLst/>
              <a:rect l="l" t="t" r="r" b="b"/>
              <a:pathLst>
                <a:path w="7489825" h="279400">
                  <a:moveTo>
                    <a:pt x="0" y="278968"/>
                  </a:moveTo>
                  <a:lnTo>
                    <a:pt x="7489825" y="278968"/>
                  </a:lnTo>
                  <a:lnTo>
                    <a:pt x="7489825" y="0"/>
                  </a:lnTo>
                  <a:lnTo>
                    <a:pt x="0" y="0"/>
                  </a:lnTo>
                  <a:lnTo>
                    <a:pt x="0" y="278968"/>
                  </a:lnTo>
                  <a:close/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153914" y="1200150"/>
            <a:ext cx="5054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Microsoft Sans Serif"/>
                <a:cs typeface="Microsoft Sans Serif"/>
              </a:rPr>
              <a:t>Проведення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комплексного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30" dirty="0">
                <a:latin typeface="Microsoft Sans Serif"/>
                <a:cs typeface="Microsoft Sans Serif"/>
              </a:rPr>
              <a:t>клініко-</a:t>
            </a:r>
            <a:r>
              <a:rPr sz="1200" spc="-20" dirty="0">
                <a:latin typeface="Microsoft Sans Serif"/>
                <a:cs typeface="Microsoft Sans Serif"/>
              </a:rPr>
              <a:t>економічного</a:t>
            </a:r>
            <a:r>
              <a:rPr sz="1200" spc="-10" dirty="0">
                <a:latin typeface="Microsoft Sans Serif"/>
                <a:cs typeface="Microsoft Sans Serif"/>
              </a:rPr>
              <a:t> аналізу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споживання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ЛЗ</a:t>
            </a:r>
            <a:endParaRPr sz="1200" dirty="0">
              <a:latin typeface="Microsoft Sans Serif"/>
              <a:cs typeface="Microsoft Sans Serif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840735" y="1159649"/>
            <a:ext cx="1202690" cy="439420"/>
            <a:chOff x="2840735" y="1159649"/>
            <a:chExt cx="1202690" cy="439420"/>
          </a:xfrm>
        </p:grpSpPr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40735" y="1377695"/>
              <a:ext cx="1202436" cy="220979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2855975" y="1169174"/>
              <a:ext cx="792480" cy="419734"/>
            </a:xfrm>
            <a:custGeom>
              <a:avLst/>
              <a:gdLst/>
              <a:ahLst/>
              <a:cxnLst/>
              <a:rect l="l" t="t" r="r" b="b"/>
              <a:pathLst>
                <a:path w="792479" h="419734">
                  <a:moveTo>
                    <a:pt x="792162" y="0"/>
                  </a:moveTo>
                  <a:lnTo>
                    <a:pt x="0" y="0"/>
                  </a:lnTo>
                  <a:lnTo>
                    <a:pt x="0" y="419214"/>
                  </a:lnTo>
                  <a:lnTo>
                    <a:pt x="792162" y="419214"/>
                  </a:lnTo>
                  <a:lnTo>
                    <a:pt x="792162" y="0"/>
                  </a:lnTo>
                  <a:close/>
                </a:path>
              </a:pathLst>
            </a:custGeom>
            <a:solidFill>
              <a:srgbClr val="FFB1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" name="object 33"/>
            <p:cNvSpPr/>
            <p:nvPr/>
          </p:nvSpPr>
          <p:spPr>
            <a:xfrm>
              <a:off x="2855975" y="1169174"/>
              <a:ext cx="792480" cy="419734"/>
            </a:xfrm>
            <a:custGeom>
              <a:avLst/>
              <a:gdLst/>
              <a:ahLst/>
              <a:cxnLst/>
              <a:rect l="l" t="t" r="r" b="b"/>
              <a:pathLst>
                <a:path w="792479" h="419734">
                  <a:moveTo>
                    <a:pt x="0" y="419214"/>
                  </a:moveTo>
                  <a:lnTo>
                    <a:pt x="792162" y="419214"/>
                  </a:lnTo>
                  <a:lnTo>
                    <a:pt x="792162" y="0"/>
                  </a:lnTo>
                  <a:lnTo>
                    <a:pt x="0" y="0"/>
                  </a:lnTo>
                  <a:lnTo>
                    <a:pt x="0" y="419214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2973704" y="1178814"/>
            <a:ext cx="5130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Microsoft Sans Serif"/>
                <a:cs typeface="Microsoft Sans Serif"/>
              </a:rPr>
              <a:t>Другий</a:t>
            </a:r>
            <a:endParaRPr sz="1200" dirty="0">
              <a:latin typeface="Microsoft Sans Serif"/>
              <a:cs typeface="Microsoft Sans Serif"/>
            </a:endParaRPr>
          </a:p>
          <a:p>
            <a:pPr marR="67945" algn="r">
              <a:lnSpc>
                <a:spcPct val="100000"/>
              </a:lnSpc>
            </a:pPr>
            <a:r>
              <a:rPr sz="1200" spc="-20" dirty="0">
                <a:latin typeface="Microsoft Sans Serif"/>
                <a:cs typeface="Microsoft Sans Serif"/>
              </a:rPr>
              <a:t>етап</a:t>
            </a:r>
            <a:endParaRPr sz="1200" dirty="0">
              <a:latin typeface="Microsoft Sans Serif"/>
              <a:cs typeface="Microsoft Sans Serif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3919728" y="1578775"/>
            <a:ext cx="3301365" cy="368935"/>
            <a:chOff x="3919728" y="1578775"/>
            <a:chExt cx="3301365" cy="368935"/>
          </a:xfrm>
        </p:grpSpPr>
        <p:pic>
          <p:nvPicPr>
            <p:cNvPr id="36" name="object 3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19728" y="1761744"/>
              <a:ext cx="3300983" cy="185927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935476" y="1588300"/>
              <a:ext cx="2952750" cy="348615"/>
            </a:xfrm>
            <a:custGeom>
              <a:avLst/>
              <a:gdLst/>
              <a:ahLst/>
              <a:cxnLst/>
              <a:rect l="l" t="t" r="r" b="b"/>
              <a:pathLst>
                <a:path w="2952750" h="348614">
                  <a:moveTo>
                    <a:pt x="2952750" y="0"/>
                  </a:moveTo>
                  <a:lnTo>
                    <a:pt x="0" y="0"/>
                  </a:lnTo>
                  <a:lnTo>
                    <a:pt x="0" y="348322"/>
                  </a:lnTo>
                  <a:lnTo>
                    <a:pt x="2952750" y="348322"/>
                  </a:lnTo>
                  <a:lnTo>
                    <a:pt x="2952750" y="0"/>
                  </a:lnTo>
                  <a:close/>
                </a:path>
              </a:pathLst>
            </a:custGeom>
            <a:solidFill>
              <a:srgbClr val="FFB1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" name="object 38"/>
            <p:cNvSpPr/>
            <p:nvPr/>
          </p:nvSpPr>
          <p:spPr>
            <a:xfrm>
              <a:off x="3935476" y="1588300"/>
              <a:ext cx="2952750" cy="348615"/>
            </a:xfrm>
            <a:custGeom>
              <a:avLst/>
              <a:gdLst/>
              <a:ahLst/>
              <a:cxnLst/>
              <a:rect l="l" t="t" r="r" b="b"/>
              <a:pathLst>
                <a:path w="2952750" h="348614">
                  <a:moveTo>
                    <a:pt x="0" y="348322"/>
                  </a:moveTo>
                  <a:lnTo>
                    <a:pt x="2952750" y="348322"/>
                  </a:lnTo>
                  <a:lnTo>
                    <a:pt x="2952750" y="0"/>
                  </a:lnTo>
                  <a:lnTo>
                    <a:pt x="0" y="0"/>
                  </a:lnTo>
                  <a:lnTo>
                    <a:pt x="0" y="348322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4028947" y="1562861"/>
            <a:ext cx="27641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2905" marR="5080" indent="-37084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Основні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чи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фармакоекономічні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методи </a:t>
            </a:r>
            <a:r>
              <a:rPr sz="1200" dirty="0">
                <a:latin typeface="Microsoft Sans Serif"/>
                <a:cs typeface="Microsoft Sans Serif"/>
              </a:rPr>
              <a:t>(COI, CMA, CEA,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CUA, </a:t>
            </a:r>
            <a:r>
              <a:rPr sz="1200" spc="-20" dirty="0">
                <a:latin typeface="Microsoft Sans Serif"/>
                <a:cs typeface="Microsoft Sans Serif"/>
              </a:rPr>
              <a:t>CBA)</a:t>
            </a:r>
            <a:endParaRPr sz="1200" dirty="0">
              <a:latin typeface="Microsoft Sans Serif"/>
              <a:cs typeface="Microsoft Sans Serif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3919728" y="1997989"/>
            <a:ext cx="3302635" cy="370840"/>
            <a:chOff x="3919728" y="1997989"/>
            <a:chExt cx="3302635" cy="370840"/>
          </a:xfrm>
        </p:grpSpPr>
        <p:pic>
          <p:nvPicPr>
            <p:cNvPr id="41" name="object 4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19728" y="2180844"/>
              <a:ext cx="3302508" cy="187451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3935476" y="2007514"/>
              <a:ext cx="2952750" cy="349885"/>
            </a:xfrm>
            <a:custGeom>
              <a:avLst/>
              <a:gdLst/>
              <a:ahLst/>
              <a:cxnLst/>
              <a:rect l="l" t="t" r="r" b="b"/>
              <a:pathLst>
                <a:path w="2952750" h="349885">
                  <a:moveTo>
                    <a:pt x="2952750" y="0"/>
                  </a:moveTo>
                  <a:lnTo>
                    <a:pt x="0" y="0"/>
                  </a:lnTo>
                  <a:lnTo>
                    <a:pt x="0" y="349859"/>
                  </a:lnTo>
                  <a:lnTo>
                    <a:pt x="2952750" y="349859"/>
                  </a:lnTo>
                  <a:lnTo>
                    <a:pt x="2952750" y="0"/>
                  </a:lnTo>
                  <a:close/>
                </a:path>
              </a:pathLst>
            </a:custGeom>
            <a:solidFill>
              <a:srgbClr val="FFB1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3" name="object 43"/>
            <p:cNvSpPr/>
            <p:nvPr/>
          </p:nvSpPr>
          <p:spPr>
            <a:xfrm>
              <a:off x="3935476" y="2007514"/>
              <a:ext cx="2952750" cy="349885"/>
            </a:xfrm>
            <a:custGeom>
              <a:avLst/>
              <a:gdLst/>
              <a:ahLst/>
              <a:cxnLst/>
              <a:rect l="l" t="t" r="r" b="b"/>
              <a:pathLst>
                <a:path w="2952750" h="349885">
                  <a:moveTo>
                    <a:pt x="0" y="349859"/>
                  </a:moveTo>
                  <a:lnTo>
                    <a:pt x="2952750" y="349859"/>
                  </a:lnTo>
                  <a:lnTo>
                    <a:pt x="2952750" y="0"/>
                  </a:lnTo>
                  <a:lnTo>
                    <a:pt x="0" y="0"/>
                  </a:lnTo>
                  <a:lnTo>
                    <a:pt x="0" y="349859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3945001" y="2074290"/>
            <a:ext cx="29337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Microsoft Sans Serif"/>
                <a:cs typeface="Microsoft Sans Serif"/>
              </a:rPr>
              <a:t>VEN-аналіз</a:t>
            </a:r>
            <a:endParaRPr sz="1200" dirty="0">
              <a:latin typeface="Microsoft Sans Serif"/>
              <a:cs typeface="Microsoft Sans Serif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7520940" y="1578889"/>
            <a:ext cx="2943225" cy="370840"/>
            <a:chOff x="7520940" y="1578889"/>
            <a:chExt cx="2943225" cy="370840"/>
          </a:xfrm>
        </p:grpSpPr>
        <p:pic>
          <p:nvPicPr>
            <p:cNvPr id="46" name="object 4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20940" y="1761743"/>
              <a:ext cx="2942844" cy="187451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7535926" y="1588414"/>
              <a:ext cx="2593975" cy="349885"/>
            </a:xfrm>
            <a:custGeom>
              <a:avLst/>
              <a:gdLst/>
              <a:ahLst/>
              <a:cxnLst/>
              <a:rect l="l" t="t" r="r" b="b"/>
              <a:pathLst>
                <a:path w="2593975" h="349885">
                  <a:moveTo>
                    <a:pt x="2593975" y="0"/>
                  </a:moveTo>
                  <a:lnTo>
                    <a:pt x="0" y="0"/>
                  </a:lnTo>
                  <a:lnTo>
                    <a:pt x="0" y="349859"/>
                  </a:lnTo>
                  <a:lnTo>
                    <a:pt x="2593975" y="349859"/>
                  </a:lnTo>
                  <a:lnTo>
                    <a:pt x="2593975" y="0"/>
                  </a:lnTo>
                  <a:close/>
                </a:path>
              </a:pathLst>
            </a:custGeom>
            <a:solidFill>
              <a:srgbClr val="FFB1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8" name="object 48"/>
            <p:cNvSpPr/>
            <p:nvPr/>
          </p:nvSpPr>
          <p:spPr>
            <a:xfrm>
              <a:off x="7535926" y="1588414"/>
              <a:ext cx="2593975" cy="349885"/>
            </a:xfrm>
            <a:custGeom>
              <a:avLst/>
              <a:gdLst/>
              <a:ahLst/>
              <a:cxnLst/>
              <a:rect l="l" t="t" r="r" b="b"/>
              <a:pathLst>
                <a:path w="2593975" h="349885">
                  <a:moveTo>
                    <a:pt x="0" y="349859"/>
                  </a:moveTo>
                  <a:lnTo>
                    <a:pt x="2593975" y="349859"/>
                  </a:lnTo>
                  <a:lnTo>
                    <a:pt x="2593975" y="0"/>
                  </a:lnTo>
                  <a:lnTo>
                    <a:pt x="0" y="0"/>
                  </a:lnTo>
                  <a:lnTo>
                    <a:pt x="0" y="349859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8198611" y="1654809"/>
            <a:ext cx="12687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latin typeface="Microsoft Sans Serif"/>
                <a:cs typeface="Microsoft Sans Serif"/>
              </a:rPr>
              <a:t>Додаткові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методи</a:t>
            </a:r>
            <a:endParaRPr sz="1200" dirty="0">
              <a:latin typeface="Microsoft Sans Serif"/>
              <a:cs typeface="Microsoft Sans Serif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7520940" y="1997989"/>
            <a:ext cx="2941320" cy="370840"/>
            <a:chOff x="7520940" y="1997989"/>
            <a:chExt cx="2941320" cy="370840"/>
          </a:xfrm>
        </p:grpSpPr>
        <p:pic>
          <p:nvPicPr>
            <p:cNvPr id="51" name="object 5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520940" y="2180844"/>
              <a:ext cx="2941320" cy="187451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7535926" y="2007514"/>
              <a:ext cx="2592705" cy="349885"/>
            </a:xfrm>
            <a:custGeom>
              <a:avLst/>
              <a:gdLst/>
              <a:ahLst/>
              <a:cxnLst/>
              <a:rect l="l" t="t" r="r" b="b"/>
              <a:pathLst>
                <a:path w="2592704" h="349885">
                  <a:moveTo>
                    <a:pt x="2592451" y="0"/>
                  </a:moveTo>
                  <a:lnTo>
                    <a:pt x="0" y="0"/>
                  </a:lnTo>
                  <a:lnTo>
                    <a:pt x="0" y="349859"/>
                  </a:lnTo>
                  <a:lnTo>
                    <a:pt x="2592451" y="349859"/>
                  </a:lnTo>
                  <a:lnTo>
                    <a:pt x="2592451" y="0"/>
                  </a:lnTo>
                  <a:close/>
                </a:path>
              </a:pathLst>
            </a:custGeom>
            <a:solidFill>
              <a:srgbClr val="FFB1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3" name="object 53"/>
            <p:cNvSpPr/>
            <p:nvPr/>
          </p:nvSpPr>
          <p:spPr>
            <a:xfrm>
              <a:off x="7535926" y="2007514"/>
              <a:ext cx="2592705" cy="349885"/>
            </a:xfrm>
            <a:custGeom>
              <a:avLst/>
              <a:gdLst/>
              <a:ahLst/>
              <a:cxnLst/>
              <a:rect l="l" t="t" r="r" b="b"/>
              <a:pathLst>
                <a:path w="2592704" h="349885">
                  <a:moveTo>
                    <a:pt x="0" y="349859"/>
                  </a:moveTo>
                  <a:lnTo>
                    <a:pt x="2592451" y="349859"/>
                  </a:lnTo>
                  <a:lnTo>
                    <a:pt x="2592451" y="0"/>
                  </a:lnTo>
                  <a:lnTo>
                    <a:pt x="0" y="0"/>
                  </a:lnTo>
                  <a:lnTo>
                    <a:pt x="0" y="349859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7690866" y="1982851"/>
            <a:ext cx="22440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2755" marR="5080" indent="-44069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Microsoft Sans Serif"/>
                <a:cs typeface="Microsoft Sans Serif"/>
              </a:rPr>
              <a:t>Ретроспективний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аналіз </a:t>
            </a:r>
            <a:r>
              <a:rPr sz="1200" spc="-10" dirty="0">
                <a:latin typeface="Microsoft Sans Serif"/>
                <a:cs typeface="Microsoft Sans Serif"/>
              </a:rPr>
              <a:t>витрат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ЛЗ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315" dirty="0">
                <a:latin typeface="Microsoft Sans Serif"/>
                <a:cs typeface="Microsoft Sans Serif"/>
              </a:rPr>
              <a:t>–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АВС-</a:t>
            </a:r>
            <a:r>
              <a:rPr sz="1200" spc="-10" dirty="0">
                <a:latin typeface="Microsoft Sans Serif"/>
                <a:cs typeface="Microsoft Sans Serif"/>
              </a:rPr>
              <a:t>аналіз</a:t>
            </a:r>
            <a:endParaRPr sz="1200" dirty="0">
              <a:latin typeface="Microsoft Sans Serif"/>
              <a:cs typeface="Microsoft Sans Serif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7520940" y="2417216"/>
            <a:ext cx="2943225" cy="370205"/>
            <a:chOff x="7520940" y="2417216"/>
            <a:chExt cx="2943225" cy="370205"/>
          </a:xfrm>
        </p:grpSpPr>
        <p:pic>
          <p:nvPicPr>
            <p:cNvPr id="56" name="object 5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520940" y="2599944"/>
              <a:ext cx="2942844" cy="187451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7535926" y="2426741"/>
              <a:ext cx="2593975" cy="349885"/>
            </a:xfrm>
            <a:custGeom>
              <a:avLst/>
              <a:gdLst/>
              <a:ahLst/>
              <a:cxnLst/>
              <a:rect l="l" t="t" r="r" b="b"/>
              <a:pathLst>
                <a:path w="2593975" h="349885">
                  <a:moveTo>
                    <a:pt x="2593975" y="0"/>
                  </a:moveTo>
                  <a:lnTo>
                    <a:pt x="0" y="0"/>
                  </a:lnTo>
                  <a:lnTo>
                    <a:pt x="0" y="349859"/>
                  </a:lnTo>
                  <a:lnTo>
                    <a:pt x="2593975" y="349859"/>
                  </a:lnTo>
                  <a:lnTo>
                    <a:pt x="2593975" y="0"/>
                  </a:lnTo>
                  <a:close/>
                </a:path>
              </a:pathLst>
            </a:custGeom>
            <a:solidFill>
              <a:srgbClr val="FFB1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8" name="object 58"/>
            <p:cNvSpPr/>
            <p:nvPr/>
          </p:nvSpPr>
          <p:spPr>
            <a:xfrm>
              <a:off x="7535926" y="2426741"/>
              <a:ext cx="2593975" cy="349885"/>
            </a:xfrm>
            <a:custGeom>
              <a:avLst/>
              <a:gdLst/>
              <a:ahLst/>
              <a:cxnLst/>
              <a:rect l="l" t="t" r="r" b="b"/>
              <a:pathLst>
                <a:path w="2593975" h="349885">
                  <a:moveTo>
                    <a:pt x="0" y="349859"/>
                  </a:moveTo>
                  <a:lnTo>
                    <a:pt x="2593975" y="349859"/>
                  </a:lnTo>
                  <a:lnTo>
                    <a:pt x="2593975" y="0"/>
                  </a:lnTo>
                  <a:lnTo>
                    <a:pt x="0" y="0"/>
                  </a:lnTo>
                  <a:lnTo>
                    <a:pt x="0" y="349859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7698740" y="2402204"/>
            <a:ext cx="22320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7055" marR="5080" indent="-55499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Microsoft Sans Serif"/>
                <a:cs typeface="Microsoft Sans Serif"/>
              </a:rPr>
              <a:t>Ретроспективний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аналіз </a:t>
            </a:r>
            <a:r>
              <a:rPr sz="1200" spc="-10" dirty="0">
                <a:latin typeface="Microsoft Sans Serif"/>
                <a:cs typeface="Microsoft Sans Serif"/>
              </a:rPr>
              <a:t>частот призначення</a:t>
            </a:r>
            <a:r>
              <a:rPr sz="1200" spc="-60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ЛЗ</a:t>
            </a:r>
            <a:endParaRPr sz="1200" dirty="0">
              <a:latin typeface="Microsoft Sans Serif"/>
              <a:cs typeface="Microsoft Sans Serif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3919728" y="2905785"/>
            <a:ext cx="7839709" cy="370840"/>
            <a:chOff x="3919728" y="2905785"/>
            <a:chExt cx="7839709" cy="370840"/>
          </a:xfrm>
        </p:grpSpPr>
        <p:pic>
          <p:nvPicPr>
            <p:cNvPr id="61" name="object 6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19728" y="3089148"/>
              <a:ext cx="7839456" cy="187451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3935476" y="2915310"/>
              <a:ext cx="7489825" cy="349885"/>
            </a:xfrm>
            <a:custGeom>
              <a:avLst/>
              <a:gdLst/>
              <a:ahLst/>
              <a:cxnLst/>
              <a:rect l="l" t="t" r="r" b="b"/>
              <a:pathLst>
                <a:path w="7489825" h="349885">
                  <a:moveTo>
                    <a:pt x="7489825" y="0"/>
                  </a:moveTo>
                  <a:lnTo>
                    <a:pt x="0" y="0"/>
                  </a:lnTo>
                  <a:lnTo>
                    <a:pt x="0" y="349859"/>
                  </a:lnTo>
                  <a:lnTo>
                    <a:pt x="7489825" y="349859"/>
                  </a:lnTo>
                  <a:lnTo>
                    <a:pt x="7489825" y="0"/>
                  </a:lnTo>
                  <a:close/>
                </a:path>
              </a:pathLst>
            </a:custGeom>
            <a:solidFill>
              <a:srgbClr val="FFB1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3" name="object 63"/>
            <p:cNvSpPr/>
            <p:nvPr/>
          </p:nvSpPr>
          <p:spPr>
            <a:xfrm>
              <a:off x="3935476" y="2915310"/>
              <a:ext cx="7489825" cy="349885"/>
            </a:xfrm>
            <a:custGeom>
              <a:avLst/>
              <a:gdLst/>
              <a:ahLst/>
              <a:cxnLst/>
              <a:rect l="l" t="t" r="r" b="b"/>
              <a:pathLst>
                <a:path w="7489825" h="349885">
                  <a:moveTo>
                    <a:pt x="0" y="349859"/>
                  </a:moveTo>
                  <a:lnTo>
                    <a:pt x="7489825" y="349859"/>
                  </a:lnTo>
                  <a:lnTo>
                    <a:pt x="7489825" y="0"/>
                  </a:lnTo>
                  <a:lnTo>
                    <a:pt x="0" y="0"/>
                  </a:lnTo>
                  <a:lnTo>
                    <a:pt x="0" y="349859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4014596" y="2890773"/>
            <a:ext cx="72129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Microsoft Sans Serif"/>
                <a:cs typeface="Microsoft Sans Serif"/>
              </a:rPr>
              <a:t>Співвідношення </a:t>
            </a:r>
            <a:r>
              <a:rPr sz="1200" spc="-25" dirty="0">
                <a:latin typeface="Microsoft Sans Serif"/>
                <a:cs typeface="Microsoft Sans Serif"/>
              </a:rPr>
              <a:t>результатів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комплексного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КЕА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та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аналізу чутливості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результатів,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прийняття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рішення </a:t>
            </a:r>
            <a:r>
              <a:rPr sz="1200" dirty="0">
                <a:latin typeface="Microsoft Sans Serif"/>
                <a:cs typeface="Microsoft Sans Serif"/>
              </a:rPr>
              <a:t>про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необхідність залучення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додаткових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методів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(моделювання,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статистичні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методи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досліджень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тощо)</a:t>
            </a:r>
            <a:endParaRPr sz="1200" dirty="0">
              <a:latin typeface="Microsoft Sans Serif"/>
              <a:cs typeface="Microsoft Sans Serif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3919728" y="3326549"/>
            <a:ext cx="7838440" cy="369570"/>
            <a:chOff x="3919728" y="3326549"/>
            <a:chExt cx="7838440" cy="369570"/>
          </a:xfrm>
        </p:grpSpPr>
        <p:pic>
          <p:nvPicPr>
            <p:cNvPr id="66" name="object 6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19728" y="3508248"/>
              <a:ext cx="7837932" cy="187451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3935476" y="3336074"/>
              <a:ext cx="7489825" cy="348615"/>
            </a:xfrm>
            <a:custGeom>
              <a:avLst/>
              <a:gdLst/>
              <a:ahLst/>
              <a:cxnLst/>
              <a:rect l="l" t="t" r="r" b="b"/>
              <a:pathLst>
                <a:path w="7489825" h="348614">
                  <a:moveTo>
                    <a:pt x="7489825" y="0"/>
                  </a:moveTo>
                  <a:lnTo>
                    <a:pt x="0" y="0"/>
                  </a:lnTo>
                  <a:lnTo>
                    <a:pt x="0" y="348322"/>
                  </a:lnTo>
                  <a:lnTo>
                    <a:pt x="7489825" y="348322"/>
                  </a:lnTo>
                  <a:lnTo>
                    <a:pt x="7489825" y="0"/>
                  </a:lnTo>
                  <a:close/>
                </a:path>
              </a:pathLst>
            </a:custGeom>
            <a:solidFill>
              <a:srgbClr val="FFB1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8" name="object 68"/>
            <p:cNvSpPr/>
            <p:nvPr/>
          </p:nvSpPr>
          <p:spPr>
            <a:xfrm>
              <a:off x="3935476" y="3336074"/>
              <a:ext cx="7489825" cy="348615"/>
            </a:xfrm>
            <a:custGeom>
              <a:avLst/>
              <a:gdLst/>
              <a:ahLst/>
              <a:cxnLst/>
              <a:rect l="l" t="t" r="r" b="b"/>
              <a:pathLst>
                <a:path w="7489825" h="348614">
                  <a:moveTo>
                    <a:pt x="0" y="348322"/>
                  </a:moveTo>
                  <a:lnTo>
                    <a:pt x="7489825" y="348322"/>
                  </a:lnTo>
                  <a:lnTo>
                    <a:pt x="7489825" y="0"/>
                  </a:lnTo>
                  <a:lnTo>
                    <a:pt x="0" y="0"/>
                  </a:lnTo>
                  <a:lnTo>
                    <a:pt x="0" y="348322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4014596" y="3310890"/>
            <a:ext cx="72567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Microsoft Sans Serif"/>
                <a:cs typeface="Microsoft Sans Serif"/>
              </a:rPr>
              <a:t>Розробка</a:t>
            </a:r>
            <a:r>
              <a:rPr sz="1200" spc="-6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дизайну формуляра,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рекомендованого</a:t>
            </a:r>
            <a:r>
              <a:rPr sz="1200" spc="-6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формулярного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переліку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ЛЗ.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Оцінка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даного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переліку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spc="-50" dirty="0">
                <a:latin typeface="Microsoft Sans Serif"/>
                <a:cs typeface="Microsoft Sans Serif"/>
              </a:rPr>
              <a:t>з </a:t>
            </a:r>
            <a:r>
              <a:rPr sz="1200" spc="-20" dirty="0">
                <a:latin typeface="Microsoft Sans Serif"/>
                <a:cs typeface="Microsoft Sans Serif"/>
              </a:rPr>
              <a:t>вимогами</a:t>
            </a:r>
            <a:r>
              <a:rPr sz="1200" spc="-5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НЛ(Ф)П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та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системою</a:t>
            </a:r>
            <a:r>
              <a:rPr sz="1200" spc="-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регулюючих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переліків</a:t>
            </a:r>
            <a:r>
              <a:rPr sz="1200" spc="-60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ЛЗ</a:t>
            </a:r>
            <a:endParaRPr sz="1200" dirty="0">
              <a:latin typeface="Microsoft Sans Serif"/>
              <a:cs typeface="Microsoft Sans Serif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3919728" y="3815130"/>
            <a:ext cx="6771640" cy="790575"/>
            <a:chOff x="3919728" y="3815130"/>
            <a:chExt cx="6771640" cy="790575"/>
          </a:xfrm>
        </p:grpSpPr>
        <p:pic>
          <p:nvPicPr>
            <p:cNvPr id="71" name="object 7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919728" y="3962399"/>
              <a:ext cx="6771132" cy="152400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3935476" y="3824655"/>
              <a:ext cx="6482080" cy="279400"/>
            </a:xfrm>
            <a:custGeom>
              <a:avLst/>
              <a:gdLst/>
              <a:ahLst/>
              <a:cxnLst/>
              <a:rect l="l" t="t" r="r" b="b"/>
              <a:pathLst>
                <a:path w="6482080" h="279400">
                  <a:moveTo>
                    <a:pt x="6481699" y="0"/>
                  </a:moveTo>
                  <a:lnTo>
                    <a:pt x="0" y="0"/>
                  </a:lnTo>
                  <a:lnTo>
                    <a:pt x="0" y="278968"/>
                  </a:lnTo>
                  <a:lnTo>
                    <a:pt x="6481699" y="278968"/>
                  </a:lnTo>
                  <a:lnTo>
                    <a:pt x="6481699" y="0"/>
                  </a:lnTo>
                  <a:close/>
                </a:path>
              </a:pathLst>
            </a:custGeom>
            <a:solidFill>
              <a:srgbClr val="FFB1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3" name="object 73"/>
            <p:cNvSpPr/>
            <p:nvPr/>
          </p:nvSpPr>
          <p:spPr>
            <a:xfrm>
              <a:off x="3935476" y="3824655"/>
              <a:ext cx="6482080" cy="279400"/>
            </a:xfrm>
            <a:custGeom>
              <a:avLst/>
              <a:gdLst/>
              <a:ahLst/>
              <a:cxnLst/>
              <a:rect l="l" t="t" r="r" b="b"/>
              <a:pathLst>
                <a:path w="6482080" h="279400">
                  <a:moveTo>
                    <a:pt x="0" y="278968"/>
                  </a:moveTo>
                  <a:lnTo>
                    <a:pt x="6481699" y="278968"/>
                  </a:lnTo>
                  <a:lnTo>
                    <a:pt x="6481699" y="0"/>
                  </a:lnTo>
                  <a:lnTo>
                    <a:pt x="0" y="0"/>
                  </a:lnTo>
                  <a:lnTo>
                    <a:pt x="0" y="278968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74" name="object 7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919728" y="4453127"/>
              <a:ext cx="6771132" cy="152400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3935476" y="4314748"/>
              <a:ext cx="6482080" cy="279400"/>
            </a:xfrm>
            <a:custGeom>
              <a:avLst/>
              <a:gdLst/>
              <a:ahLst/>
              <a:cxnLst/>
              <a:rect l="l" t="t" r="r" b="b"/>
              <a:pathLst>
                <a:path w="6482080" h="279400">
                  <a:moveTo>
                    <a:pt x="6481699" y="0"/>
                  </a:moveTo>
                  <a:lnTo>
                    <a:pt x="0" y="0"/>
                  </a:lnTo>
                  <a:lnTo>
                    <a:pt x="0" y="278968"/>
                  </a:lnTo>
                  <a:lnTo>
                    <a:pt x="6481699" y="278968"/>
                  </a:lnTo>
                  <a:lnTo>
                    <a:pt x="6481699" y="0"/>
                  </a:lnTo>
                  <a:close/>
                </a:path>
              </a:pathLst>
            </a:custGeom>
            <a:solidFill>
              <a:srgbClr val="FFB1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6" name="object 76"/>
            <p:cNvSpPr/>
            <p:nvPr/>
          </p:nvSpPr>
          <p:spPr>
            <a:xfrm>
              <a:off x="3935476" y="4314748"/>
              <a:ext cx="6482080" cy="279400"/>
            </a:xfrm>
            <a:custGeom>
              <a:avLst/>
              <a:gdLst/>
              <a:ahLst/>
              <a:cxnLst/>
              <a:rect l="l" t="t" r="r" b="b"/>
              <a:pathLst>
                <a:path w="6482080" h="279400">
                  <a:moveTo>
                    <a:pt x="0" y="278968"/>
                  </a:moveTo>
                  <a:lnTo>
                    <a:pt x="6481699" y="278968"/>
                  </a:lnTo>
                  <a:lnTo>
                    <a:pt x="6481699" y="0"/>
                  </a:lnTo>
                  <a:lnTo>
                    <a:pt x="0" y="0"/>
                  </a:lnTo>
                  <a:lnTo>
                    <a:pt x="0" y="278968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5217667" y="3856482"/>
            <a:ext cx="3919854" cy="698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Microsoft Sans Serif"/>
                <a:cs typeface="Microsoft Sans Serif"/>
              </a:rPr>
              <a:t>Експертиза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формулярній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(експертній)</a:t>
            </a:r>
            <a:r>
              <a:rPr sz="1200" spc="-20" dirty="0">
                <a:latin typeface="Microsoft Sans Serif"/>
                <a:cs typeface="Microsoft Sans Serif"/>
              </a:rPr>
              <a:t> раді</a:t>
            </a:r>
            <a:endParaRPr sz="1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60"/>
              </a:spcBef>
            </a:pPr>
            <a:endParaRPr sz="1200" dirty="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200" dirty="0">
                <a:latin typeface="Microsoft Sans Serif"/>
                <a:cs typeface="Microsoft Sans Serif"/>
              </a:rPr>
              <a:t>Прийняття</a:t>
            </a:r>
            <a:r>
              <a:rPr sz="1200" spc="-20" dirty="0">
                <a:latin typeface="Microsoft Sans Serif"/>
                <a:cs typeface="Microsoft Sans Serif"/>
              </a:rPr>
              <a:t> управлінського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рішення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шляхом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консенсусу</a:t>
            </a:r>
            <a:endParaRPr sz="1200" dirty="0">
              <a:latin typeface="Microsoft Sans Serif"/>
              <a:cs typeface="Microsoft Sans Serif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3919728" y="4793792"/>
            <a:ext cx="3459479" cy="299720"/>
            <a:chOff x="3919728" y="4793792"/>
            <a:chExt cx="3459479" cy="299720"/>
          </a:xfrm>
        </p:grpSpPr>
        <p:pic>
          <p:nvPicPr>
            <p:cNvPr id="79" name="object 7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19728" y="4940807"/>
              <a:ext cx="3459479" cy="152400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3935476" y="4803317"/>
              <a:ext cx="3170555" cy="279400"/>
            </a:xfrm>
            <a:custGeom>
              <a:avLst/>
              <a:gdLst/>
              <a:ahLst/>
              <a:cxnLst/>
              <a:rect l="l" t="t" r="r" b="b"/>
              <a:pathLst>
                <a:path w="3170554" h="279400">
                  <a:moveTo>
                    <a:pt x="3170301" y="0"/>
                  </a:moveTo>
                  <a:lnTo>
                    <a:pt x="0" y="0"/>
                  </a:lnTo>
                  <a:lnTo>
                    <a:pt x="0" y="278968"/>
                  </a:lnTo>
                  <a:lnTo>
                    <a:pt x="3170301" y="278968"/>
                  </a:lnTo>
                  <a:lnTo>
                    <a:pt x="3170301" y="0"/>
                  </a:lnTo>
                  <a:close/>
                </a:path>
              </a:pathLst>
            </a:custGeom>
            <a:solidFill>
              <a:srgbClr val="FFB1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1" name="object 81"/>
            <p:cNvSpPr/>
            <p:nvPr/>
          </p:nvSpPr>
          <p:spPr>
            <a:xfrm>
              <a:off x="3935476" y="4803317"/>
              <a:ext cx="3170555" cy="279400"/>
            </a:xfrm>
            <a:custGeom>
              <a:avLst/>
              <a:gdLst/>
              <a:ahLst/>
              <a:cxnLst/>
              <a:rect l="l" t="t" r="r" b="b"/>
              <a:pathLst>
                <a:path w="3170554" h="279400">
                  <a:moveTo>
                    <a:pt x="0" y="278968"/>
                  </a:moveTo>
                  <a:lnTo>
                    <a:pt x="3170301" y="278968"/>
                  </a:lnTo>
                  <a:lnTo>
                    <a:pt x="3170301" y="0"/>
                  </a:lnTo>
                  <a:lnTo>
                    <a:pt x="0" y="0"/>
                  </a:lnTo>
                  <a:lnTo>
                    <a:pt x="0" y="278968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4144771" y="4835144"/>
            <a:ext cx="27533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Microsoft Sans Serif"/>
                <a:cs typeface="Microsoft Sans Serif"/>
              </a:rPr>
              <a:t>Затвердження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формулярного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переліку</a:t>
            </a:r>
            <a:endParaRPr sz="1200" dirty="0">
              <a:latin typeface="Microsoft Sans Serif"/>
              <a:cs typeface="Microsoft Sans Serif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7377683" y="4793792"/>
            <a:ext cx="4032885" cy="299720"/>
            <a:chOff x="7377683" y="4793792"/>
            <a:chExt cx="4032885" cy="299720"/>
          </a:xfrm>
        </p:grpSpPr>
        <p:pic>
          <p:nvPicPr>
            <p:cNvPr id="84" name="object 8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377683" y="4940807"/>
              <a:ext cx="4032504" cy="152400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7393050" y="4803317"/>
              <a:ext cx="3745229" cy="279400"/>
            </a:xfrm>
            <a:custGeom>
              <a:avLst/>
              <a:gdLst/>
              <a:ahLst/>
              <a:cxnLst/>
              <a:rect l="l" t="t" r="r" b="b"/>
              <a:pathLst>
                <a:path w="3745229" h="279400">
                  <a:moveTo>
                    <a:pt x="3744976" y="0"/>
                  </a:moveTo>
                  <a:lnTo>
                    <a:pt x="0" y="0"/>
                  </a:lnTo>
                  <a:lnTo>
                    <a:pt x="0" y="278968"/>
                  </a:lnTo>
                  <a:lnTo>
                    <a:pt x="3744976" y="278968"/>
                  </a:lnTo>
                  <a:lnTo>
                    <a:pt x="3744976" y="0"/>
                  </a:lnTo>
                  <a:close/>
                </a:path>
              </a:pathLst>
            </a:custGeom>
            <a:solidFill>
              <a:srgbClr val="FFB1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6" name="object 86"/>
            <p:cNvSpPr/>
            <p:nvPr/>
          </p:nvSpPr>
          <p:spPr>
            <a:xfrm>
              <a:off x="7393050" y="4803317"/>
              <a:ext cx="3745229" cy="279400"/>
            </a:xfrm>
            <a:custGeom>
              <a:avLst/>
              <a:gdLst/>
              <a:ahLst/>
              <a:cxnLst/>
              <a:rect l="l" t="t" r="r" b="b"/>
              <a:pathLst>
                <a:path w="3745229" h="279400">
                  <a:moveTo>
                    <a:pt x="0" y="278968"/>
                  </a:moveTo>
                  <a:lnTo>
                    <a:pt x="3744976" y="278968"/>
                  </a:lnTo>
                  <a:lnTo>
                    <a:pt x="3744976" y="0"/>
                  </a:lnTo>
                  <a:lnTo>
                    <a:pt x="0" y="0"/>
                  </a:lnTo>
                  <a:lnTo>
                    <a:pt x="0" y="278968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7" name="object 87"/>
          <p:cNvSpPr txBox="1"/>
          <p:nvPr/>
        </p:nvSpPr>
        <p:spPr>
          <a:xfrm>
            <a:off x="7512811" y="4835144"/>
            <a:ext cx="3507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Microsoft Sans Serif"/>
                <a:cs typeface="Microsoft Sans Serif"/>
              </a:rPr>
              <a:t>Формування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негативного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формулярного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переліку</a:t>
            </a:r>
            <a:endParaRPr sz="1200" dirty="0">
              <a:latin typeface="Microsoft Sans Serif"/>
              <a:cs typeface="Microsoft Sans Serif"/>
            </a:endParaRPr>
          </a:p>
        </p:txBody>
      </p:sp>
      <p:grpSp>
        <p:nvGrpSpPr>
          <p:cNvPr id="88" name="object 88"/>
          <p:cNvGrpSpPr/>
          <p:nvPr/>
        </p:nvGrpSpPr>
        <p:grpSpPr>
          <a:xfrm>
            <a:off x="3919728" y="5283999"/>
            <a:ext cx="7490459" cy="1208405"/>
            <a:chOff x="3919728" y="5283999"/>
            <a:chExt cx="7490459" cy="1208405"/>
          </a:xfrm>
        </p:grpSpPr>
        <p:pic>
          <p:nvPicPr>
            <p:cNvPr id="89" name="object 8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919728" y="5431535"/>
              <a:ext cx="7490459" cy="153924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3935476" y="5293524"/>
              <a:ext cx="7200900" cy="280670"/>
            </a:xfrm>
            <a:custGeom>
              <a:avLst/>
              <a:gdLst/>
              <a:ahLst/>
              <a:cxnLst/>
              <a:rect l="l" t="t" r="r" b="b"/>
              <a:pathLst>
                <a:path w="7200900" h="280670">
                  <a:moveTo>
                    <a:pt x="7200900" y="0"/>
                  </a:moveTo>
                  <a:lnTo>
                    <a:pt x="0" y="0"/>
                  </a:lnTo>
                  <a:lnTo>
                    <a:pt x="0" y="280504"/>
                  </a:lnTo>
                  <a:lnTo>
                    <a:pt x="7200900" y="280504"/>
                  </a:lnTo>
                  <a:lnTo>
                    <a:pt x="7200900" y="0"/>
                  </a:lnTo>
                  <a:close/>
                </a:path>
              </a:pathLst>
            </a:custGeom>
            <a:solidFill>
              <a:srgbClr val="FFB1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1" name="object 91"/>
            <p:cNvSpPr/>
            <p:nvPr/>
          </p:nvSpPr>
          <p:spPr>
            <a:xfrm>
              <a:off x="3935476" y="5293524"/>
              <a:ext cx="7200900" cy="280670"/>
            </a:xfrm>
            <a:custGeom>
              <a:avLst/>
              <a:gdLst/>
              <a:ahLst/>
              <a:cxnLst/>
              <a:rect l="l" t="t" r="r" b="b"/>
              <a:pathLst>
                <a:path w="7200900" h="280670">
                  <a:moveTo>
                    <a:pt x="0" y="280504"/>
                  </a:moveTo>
                  <a:lnTo>
                    <a:pt x="7200900" y="280504"/>
                  </a:lnTo>
                  <a:lnTo>
                    <a:pt x="7200900" y="0"/>
                  </a:lnTo>
                  <a:lnTo>
                    <a:pt x="0" y="0"/>
                  </a:lnTo>
                  <a:lnTo>
                    <a:pt x="0" y="280504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92" name="object 9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919728" y="5885687"/>
              <a:ext cx="3015996" cy="187452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3935476" y="5712688"/>
              <a:ext cx="2665730" cy="349885"/>
            </a:xfrm>
            <a:custGeom>
              <a:avLst/>
              <a:gdLst/>
              <a:ahLst/>
              <a:cxnLst/>
              <a:rect l="l" t="t" r="r" b="b"/>
              <a:pathLst>
                <a:path w="2665729" h="349885">
                  <a:moveTo>
                    <a:pt x="2665476" y="0"/>
                  </a:moveTo>
                  <a:lnTo>
                    <a:pt x="0" y="0"/>
                  </a:lnTo>
                  <a:lnTo>
                    <a:pt x="0" y="349859"/>
                  </a:lnTo>
                  <a:lnTo>
                    <a:pt x="2665476" y="349859"/>
                  </a:lnTo>
                  <a:lnTo>
                    <a:pt x="2665476" y="0"/>
                  </a:lnTo>
                  <a:close/>
                </a:path>
              </a:pathLst>
            </a:custGeom>
            <a:solidFill>
              <a:srgbClr val="FFB1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4" name="object 94"/>
            <p:cNvSpPr/>
            <p:nvPr/>
          </p:nvSpPr>
          <p:spPr>
            <a:xfrm>
              <a:off x="3935476" y="5712688"/>
              <a:ext cx="2665730" cy="349885"/>
            </a:xfrm>
            <a:custGeom>
              <a:avLst/>
              <a:gdLst/>
              <a:ahLst/>
              <a:cxnLst/>
              <a:rect l="l" t="t" r="r" b="b"/>
              <a:pathLst>
                <a:path w="2665729" h="349885">
                  <a:moveTo>
                    <a:pt x="0" y="349859"/>
                  </a:moveTo>
                  <a:lnTo>
                    <a:pt x="2665476" y="349859"/>
                  </a:lnTo>
                  <a:lnTo>
                    <a:pt x="2665476" y="0"/>
                  </a:lnTo>
                  <a:lnTo>
                    <a:pt x="0" y="0"/>
                  </a:lnTo>
                  <a:lnTo>
                    <a:pt x="0" y="349859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95" name="object 9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018020" y="5885687"/>
              <a:ext cx="3086100" cy="187452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7032625" y="5712688"/>
              <a:ext cx="2736850" cy="349885"/>
            </a:xfrm>
            <a:custGeom>
              <a:avLst/>
              <a:gdLst/>
              <a:ahLst/>
              <a:cxnLst/>
              <a:rect l="l" t="t" r="r" b="b"/>
              <a:pathLst>
                <a:path w="2736850" h="349885">
                  <a:moveTo>
                    <a:pt x="2736850" y="0"/>
                  </a:moveTo>
                  <a:lnTo>
                    <a:pt x="0" y="0"/>
                  </a:lnTo>
                  <a:lnTo>
                    <a:pt x="0" y="349859"/>
                  </a:lnTo>
                  <a:lnTo>
                    <a:pt x="2736850" y="349859"/>
                  </a:lnTo>
                  <a:lnTo>
                    <a:pt x="2736850" y="0"/>
                  </a:lnTo>
                  <a:close/>
                </a:path>
              </a:pathLst>
            </a:custGeom>
            <a:solidFill>
              <a:srgbClr val="FFB1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7" name="object 97"/>
            <p:cNvSpPr/>
            <p:nvPr/>
          </p:nvSpPr>
          <p:spPr>
            <a:xfrm>
              <a:off x="7032625" y="5712688"/>
              <a:ext cx="2736850" cy="349885"/>
            </a:xfrm>
            <a:custGeom>
              <a:avLst/>
              <a:gdLst/>
              <a:ahLst/>
              <a:cxnLst/>
              <a:rect l="l" t="t" r="r" b="b"/>
              <a:pathLst>
                <a:path w="2736850" h="349885">
                  <a:moveTo>
                    <a:pt x="0" y="349859"/>
                  </a:moveTo>
                  <a:lnTo>
                    <a:pt x="2736850" y="349859"/>
                  </a:lnTo>
                  <a:lnTo>
                    <a:pt x="2736850" y="0"/>
                  </a:lnTo>
                  <a:lnTo>
                    <a:pt x="0" y="0"/>
                  </a:lnTo>
                  <a:lnTo>
                    <a:pt x="0" y="349859"/>
                  </a:lnTo>
                  <a:close/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98" name="object 9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919728" y="6339839"/>
              <a:ext cx="7418832" cy="152399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3935476" y="6201257"/>
              <a:ext cx="7129780" cy="280670"/>
            </a:xfrm>
            <a:custGeom>
              <a:avLst/>
              <a:gdLst/>
              <a:ahLst/>
              <a:cxnLst/>
              <a:rect l="l" t="t" r="r" b="b"/>
              <a:pathLst>
                <a:path w="7129780" h="280670">
                  <a:moveTo>
                    <a:pt x="7129526" y="0"/>
                  </a:moveTo>
                  <a:lnTo>
                    <a:pt x="0" y="0"/>
                  </a:lnTo>
                  <a:lnTo>
                    <a:pt x="0" y="280504"/>
                  </a:lnTo>
                  <a:lnTo>
                    <a:pt x="7129526" y="280504"/>
                  </a:lnTo>
                  <a:lnTo>
                    <a:pt x="7129526" y="0"/>
                  </a:lnTo>
                  <a:close/>
                </a:path>
              </a:pathLst>
            </a:custGeom>
            <a:solidFill>
              <a:srgbClr val="FFB1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935476" y="6201257"/>
              <a:ext cx="7129780" cy="280670"/>
            </a:xfrm>
            <a:custGeom>
              <a:avLst/>
              <a:gdLst/>
              <a:ahLst/>
              <a:cxnLst/>
              <a:rect l="l" t="t" r="r" b="b"/>
              <a:pathLst>
                <a:path w="7129780" h="280670">
                  <a:moveTo>
                    <a:pt x="0" y="280504"/>
                  </a:moveTo>
                  <a:lnTo>
                    <a:pt x="7129526" y="280504"/>
                  </a:lnTo>
                  <a:lnTo>
                    <a:pt x="7129526" y="0"/>
                  </a:lnTo>
                  <a:lnTo>
                    <a:pt x="0" y="0"/>
                  </a:lnTo>
                  <a:lnTo>
                    <a:pt x="0" y="280504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01" name="object 101"/>
          <p:cNvSpPr txBox="1"/>
          <p:nvPr/>
        </p:nvSpPr>
        <p:spPr>
          <a:xfrm>
            <a:off x="4014596" y="5326126"/>
            <a:ext cx="6730365" cy="1116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Microsoft Sans Serif"/>
                <a:cs typeface="Microsoft Sans Serif"/>
              </a:rPr>
              <a:t>Формування </a:t>
            </a:r>
            <a:r>
              <a:rPr sz="1200" dirty="0">
                <a:latin typeface="Microsoft Sans Serif"/>
                <a:cs typeface="Microsoft Sans Serif"/>
              </a:rPr>
              <a:t>СП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ЛЗ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згідно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їз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затвердженими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стандартами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і </a:t>
            </a:r>
            <a:r>
              <a:rPr sz="1200" spc="-30" dirty="0">
                <a:latin typeface="Microsoft Sans Serif"/>
                <a:cs typeface="Microsoft Sans Serif"/>
              </a:rPr>
              <a:t>результатами</a:t>
            </a:r>
            <a:r>
              <a:rPr sz="1200" spc="-25" dirty="0">
                <a:latin typeface="Microsoft Sans Serif"/>
                <a:cs typeface="Microsoft Sans Serif"/>
              </a:rPr>
              <a:t> маркетингового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і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КЕА</a:t>
            </a:r>
            <a:endParaRPr sz="1200" dirty="0">
              <a:latin typeface="Microsoft Sans Serif"/>
              <a:cs typeface="Microsoft Sans Serif"/>
            </a:endParaRPr>
          </a:p>
          <a:p>
            <a:pPr marL="941069" marR="692785" indent="-763905">
              <a:lnSpc>
                <a:spcPct val="248200"/>
              </a:lnSpc>
              <a:tabLst>
                <a:tab pos="3255645" algn="l"/>
              </a:tabLst>
            </a:pPr>
            <a:r>
              <a:rPr sz="1200" dirty="0">
                <a:latin typeface="Microsoft Sans Serif"/>
                <a:cs typeface="Microsoft Sans Serif"/>
              </a:rPr>
              <a:t>Основний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СП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ЛЗ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(позитивний)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25" dirty="0">
                <a:latin typeface="Microsoft Sans Serif"/>
                <a:cs typeface="Microsoft Sans Serif"/>
              </a:rPr>
              <a:t>Додатковий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СП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ЛЗ</a:t>
            </a:r>
            <a:r>
              <a:rPr sz="1200" spc="-10" dirty="0">
                <a:latin typeface="Microsoft Sans Serif"/>
                <a:cs typeface="Microsoft Sans Serif"/>
              </a:rPr>
              <a:t> (негативний) </a:t>
            </a:r>
            <a:r>
              <a:rPr sz="1200" spc="-25" dirty="0">
                <a:latin typeface="Microsoft Sans Serif"/>
                <a:cs typeface="Microsoft Sans Serif"/>
              </a:rPr>
              <a:t>Розробка</a:t>
            </a:r>
            <a:r>
              <a:rPr sz="1200" spc="-6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моделі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реімбурсації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за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даними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основоного</a:t>
            </a:r>
            <a:r>
              <a:rPr sz="1200" spc="-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СП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spc="-30" dirty="0">
                <a:latin typeface="Microsoft Sans Serif"/>
                <a:cs typeface="Microsoft Sans Serif"/>
              </a:rPr>
              <a:t>ЛЗзі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страховим</a:t>
            </a:r>
            <a:endParaRPr sz="1200" dirty="0">
              <a:latin typeface="Microsoft Sans Serif"/>
              <a:cs typeface="Microsoft Sans Serif"/>
            </a:endParaRPr>
          </a:p>
        </p:txBody>
      </p:sp>
      <p:grpSp>
        <p:nvGrpSpPr>
          <p:cNvPr id="102" name="object 102"/>
          <p:cNvGrpSpPr/>
          <p:nvPr/>
        </p:nvGrpSpPr>
        <p:grpSpPr>
          <a:xfrm>
            <a:off x="2912364" y="2767088"/>
            <a:ext cx="1201420" cy="439420"/>
            <a:chOff x="2912364" y="2767088"/>
            <a:chExt cx="1201420" cy="439420"/>
          </a:xfrm>
        </p:grpSpPr>
        <p:pic>
          <p:nvPicPr>
            <p:cNvPr id="103" name="object 10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912364" y="2983991"/>
              <a:ext cx="1200912" cy="222503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2927350" y="2776613"/>
              <a:ext cx="792480" cy="419734"/>
            </a:xfrm>
            <a:custGeom>
              <a:avLst/>
              <a:gdLst/>
              <a:ahLst/>
              <a:cxnLst/>
              <a:rect l="l" t="t" r="r" b="b"/>
              <a:pathLst>
                <a:path w="792479" h="419735">
                  <a:moveTo>
                    <a:pt x="792162" y="0"/>
                  </a:moveTo>
                  <a:lnTo>
                    <a:pt x="0" y="0"/>
                  </a:lnTo>
                  <a:lnTo>
                    <a:pt x="0" y="419214"/>
                  </a:lnTo>
                  <a:lnTo>
                    <a:pt x="792162" y="419214"/>
                  </a:lnTo>
                  <a:lnTo>
                    <a:pt x="792162" y="0"/>
                  </a:lnTo>
                  <a:close/>
                </a:path>
              </a:pathLst>
            </a:custGeom>
            <a:solidFill>
              <a:srgbClr val="FFB1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5" name="object 105"/>
            <p:cNvSpPr/>
            <p:nvPr/>
          </p:nvSpPr>
          <p:spPr>
            <a:xfrm>
              <a:off x="2927350" y="2776613"/>
              <a:ext cx="792480" cy="419734"/>
            </a:xfrm>
            <a:custGeom>
              <a:avLst/>
              <a:gdLst/>
              <a:ahLst/>
              <a:cxnLst/>
              <a:rect l="l" t="t" r="r" b="b"/>
              <a:pathLst>
                <a:path w="792479" h="419735">
                  <a:moveTo>
                    <a:pt x="0" y="419214"/>
                  </a:moveTo>
                  <a:lnTo>
                    <a:pt x="792162" y="419214"/>
                  </a:lnTo>
                  <a:lnTo>
                    <a:pt x="792162" y="0"/>
                  </a:lnTo>
                  <a:lnTo>
                    <a:pt x="0" y="0"/>
                  </a:lnTo>
                  <a:lnTo>
                    <a:pt x="0" y="419214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06" name="object 106"/>
          <p:cNvSpPr txBox="1"/>
          <p:nvPr/>
        </p:nvSpPr>
        <p:spPr>
          <a:xfrm>
            <a:off x="3070986" y="2786888"/>
            <a:ext cx="4660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3345" marR="5080" indent="-81280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latin typeface="Microsoft Sans Serif"/>
                <a:cs typeface="Microsoft Sans Serif"/>
              </a:rPr>
              <a:t>Третій </a:t>
            </a:r>
            <a:r>
              <a:rPr sz="1200" spc="-20" dirty="0">
                <a:latin typeface="Microsoft Sans Serif"/>
                <a:cs typeface="Microsoft Sans Serif"/>
              </a:rPr>
              <a:t>етап</a:t>
            </a:r>
            <a:endParaRPr sz="1200" dirty="0">
              <a:latin typeface="Microsoft Sans Serif"/>
              <a:cs typeface="Microsoft Sans Serif"/>
            </a:endParaRPr>
          </a:p>
        </p:txBody>
      </p:sp>
      <p:grpSp>
        <p:nvGrpSpPr>
          <p:cNvPr id="107" name="object 107"/>
          <p:cNvGrpSpPr/>
          <p:nvPr/>
        </p:nvGrpSpPr>
        <p:grpSpPr>
          <a:xfrm>
            <a:off x="2912364" y="3326523"/>
            <a:ext cx="1201420" cy="439420"/>
            <a:chOff x="2912364" y="3326523"/>
            <a:chExt cx="1201420" cy="439420"/>
          </a:xfrm>
        </p:grpSpPr>
        <p:pic>
          <p:nvPicPr>
            <p:cNvPr id="108" name="object 10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912364" y="3544823"/>
              <a:ext cx="1200912" cy="220980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2927350" y="3336048"/>
              <a:ext cx="792480" cy="419734"/>
            </a:xfrm>
            <a:custGeom>
              <a:avLst/>
              <a:gdLst/>
              <a:ahLst/>
              <a:cxnLst/>
              <a:rect l="l" t="t" r="r" b="b"/>
              <a:pathLst>
                <a:path w="792479" h="419735">
                  <a:moveTo>
                    <a:pt x="792162" y="0"/>
                  </a:moveTo>
                  <a:lnTo>
                    <a:pt x="0" y="0"/>
                  </a:lnTo>
                  <a:lnTo>
                    <a:pt x="0" y="419214"/>
                  </a:lnTo>
                  <a:lnTo>
                    <a:pt x="792162" y="419214"/>
                  </a:lnTo>
                  <a:lnTo>
                    <a:pt x="792162" y="0"/>
                  </a:lnTo>
                  <a:close/>
                </a:path>
              </a:pathLst>
            </a:custGeom>
            <a:solidFill>
              <a:srgbClr val="FFB1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0" name="object 110"/>
            <p:cNvSpPr/>
            <p:nvPr/>
          </p:nvSpPr>
          <p:spPr>
            <a:xfrm>
              <a:off x="2927350" y="3336048"/>
              <a:ext cx="792480" cy="419734"/>
            </a:xfrm>
            <a:custGeom>
              <a:avLst/>
              <a:gdLst/>
              <a:ahLst/>
              <a:cxnLst/>
              <a:rect l="l" t="t" r="r" b="b"/>
              <a:pathLst>
                <a:path w="792479" h="419735">
                  <a:moveTo>
                    <a:pt x="0" y="419214"/>
                  </a:moveTo>
                  <a:lnTo>
                    <a:pt x="792162" y="419214"/>
                  </a:lnTo>
                  <a:lnTo>
                    <a:pt x="792162" y="0"/>
                  </a:lnTo>
                  <a:lnTo>
                    <a:pt x="0" y="0"/>
                  </a:lnTo>
                  <a:lnTo>
                    <a:pt x="0" y="419214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11" name="object 111"/>
          <p:cNvSpPr txBox="1"/>
          <p:nvPr/>
        </p:nvSpPr>
        <p:spPr>
          <a:xfrm>
            <a:off x="2923158" y="3346145"/>
            <a:ext cx="7645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Microsoft Sans Serif"/>
                <a:cs typeface="Microsoft Sans Serif"/>
              </a:rPr>
              <a:t>Четвертий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3151758" y="3529329"/>
            <a:ext cx="3429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Microsoft Sans Serif"/>
                <a:cs typeface="Microsoft Sans Serif"/>
              </a:rPr>
              <a:t>етап</a:t>
            </a:r>
            <a:endParaRPr sz="1200" dirty="0">
              <a:latin typeface="Microsoft Sans Serif"/>
              <a:cs typeface="Microsoft Sans Serif"/>
            </a:endParaRPr>
          </a:p>
        </p:txBody>
      </p:sp>
      <p:grpSp>
        <p:nvGrpSpPr>
          <p:cNvPr id="113" name="object 113"/>
          <p:cNvGrpSpPr/>
          <p:nvPr/>
        </p:nvGrpSpPr>
        <p:grpSpPr>
          <a:xfrm>
            <a:off x="2840735" y="5213057"/>
            <a:ext cx="1202690" cy="440055"/>
            <a:chOff x="2840735" y="5213057"/>
            <a:chExt cx="1202690" cy="440055"/>
          </a:xfrm>
        </p:grpSpPr>
        <p:pic>
          <p:nvPicPr>
            <p:cNvPr id="114" name="object 11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840735" y="5430011"/>
              <a:ext cx="1202436" cy="222503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2855975" y="5222582"/>
              <a:ext cx="792480" cy="419734"/>
            </a:xfrm>
            <a:custGeom>
              <a:avLst/>
              <a:gdLst/>
              <a:ahLst/>
              <a:cxnLst/>
              <a:rect l="l" t="t" r="r" b="b"/>
              <a:pathLst>
                <a:path w="792479" h="419735">
                  <a:moveTo>
                    <a:pt x="792162" y="0"/>
                  </a:moveTo>
                  <a:lnTo>
                    <a:pt x="0" y="0"/>
                  </a:lnTo>
                  <a:lnTo>
                    <a:pt x="0" y="419214"/>
                  </a:lnTo>
                  <a:lnTo>
                    <a:pt x="792162" y="419214"/>
                  </a:lnTo>
                  <a:lnTo>
                    <a:pt x="792162" y="0"/>
                  </a:lnTo>
                  <a:close/>
                </a:path>
              </a:pathLst>
            </a:custGeom>
            <a:solidFill>
              <a:srgbClr val="FFB1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6" name="object 116"/>
            <p:cNvSpPr/>
            <p:nvPr/>
          </p:nvSpPr>
          <p:spPr>
            <a:xfrm>
              <a:off x="2855975" y="5222582"/>
              <a:ext cx="792480" cy="419734"/>
            </a:xfrm>
            <a:custGeom>
              <a:avLst/>
              <a:gdLst/>
              <a:ahLst/>
              <a:cxnLst/>
              <a:rect l="l" t="t" r="r" b="b"/>
              <a:pathLst>
                <a:path w="792479" h="419735">
                  <a:moveTo>
                    <a:pt x="0" y="419214"/>
                  </a:moveTo>
                  <a:lnTo>
                    <a:pt x="792162" y="419214"/>
                  </a:lnTo>
                  <a:lnTo>
                    <a:pt x="792162" y="0"/>
                  </a:lnTo>
                  <a:lnTo>
                    <a:pt x="0" y="0"/>
                  </a:lnTo>
                  <a:lnTo>
                    <a:pt x="0" y="419214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17" name="object 117"/>
          <p:cNvSpPr txBox="1"/>
          <p:nvPr/>
        </p:nvSpPr>
        <p:spPr>
          <a:xfrm>
            <a:off x="3008757" y="5233161"/>
            <a:ext cx="4870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 marR="5080" indent="-71755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Microsoft Sans Serif"/>
                <a:cs typeface="Microsoft Sans Serif"/>
              </a:rPr>
              <a:t>П'ятий </a:t>
            </a:r>
            <a:r>
              <a:rPr sz="1200" spc="-20" dirty="0">
                <a:latin typeface="Microsoft Sans Serif"/>
                <a:cs typeface="Microsoft Sans Serif"/>
              </a:rPr>
              <a:t>етап</a:t>
            </a:r>
            <a:endParaRPr sz="1200" dirty="0">
              <a:latin typeface="Microsoft Sans Serif"/>
              <a:cs typeface="Microsoft Sans Serif"/>
            </a:endParaRPr>
          </a:p>
        </p:txBody>
      </p:sp>
      <p:pic>
        <p:nvPicPr>
          <p:cNvPr id="118" name="object 118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5225796" y="1446275"/>
            <a:ext cx="156972" cy="224027"/>
          </a:xfrm>
          <a:prstGeom prst="rect">
            <a:avLst/>
          </a:prstGeom>
        </p:spPr>
      </p:pic>
      <p:grpSp>
        <p:nvGrpSpPr>
          <p:cNvPr id="119" name="object 119"/>
          <p:cNvGrpSpPr/>
          <p:nvPr/>
        </p:nvGrpSpPr>
        <p:grpSpPr>
          <a:xfrm>
            <a:off x="3285744" y="178307"/>
            <a:ext cx="6634480" cy="300355"/>
            <a:chOff x="3285744" y="178307"/>
            <a:chExt cx="6634480" cy="300355"/>
          </a:xfrm>
        </p:grpSpPr>
        <p:pic>
          <p:nvPicPr>
            <p:cNvPr id="120" name="object 12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285744" y="178307"/>
              <a:ext cx="6556248" cy="21335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3287776" y="188975"/>
              <a:ext cx="6553200" cy="0"/>
            </a:xfrm>
            <a:custGeom>
              <a:avLst/>
              <a:gdLst/>
              <a:ahLst/>
              <a:cxnLst/>
              <a:rect l="l" t="t" r="r" b="b"/>
              <a:pathLst>
                <a:path w="6553200">
                  <a:moveTo>
                    <a:pt x="0" y="0"/>
                  </a:moveTo>
                  <a:lnTo>
                    <a:pt x="65532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22" name="object 12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801867" y="187451"/>
              <a:ext cx="156972" cy="291084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9762744" y="187451"/>
              <a:ext cx="156972" cy="291084"/>
            </a:xfrm>
            <a:prstGeom prst="rect">
              <a:avLst/>
            </a:prstGeom>
          </p:spPr>
        </p:pic>
      </p:grpSp>
      <p:grpSp>
        <p:nvGrpSpPr>
          <p:cNvPr id="124" name="object 124"/>
          <p:cNvGrpSpPr/>
          <p:nvPr/>
        </p:nvGrpSpPr>
        <p:grpSpPr>
          <a:xfrm>
            <a:off x="3209544" y="188976"/>
            <a:ext cx="7146290" cy="6230620"/>
            <a:chOff x="3209544" y="188976"/>
            <a:chExt cx="7146290" cy="6230620"/>
          </a:xfrm>
        </p:grpSpPr>
        <p:pic>
          <p:nvPicPr>
            <p:cNvPr id="125" name="object 12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209544" y="1586484"/>
              <a:ext cx="156971" cy="1261872"/>
            </a:xfrm>
            <a:prstGeom prst="rect">
              <a:avLst/>
            </a:prstGeom>
          </p:spPr>
        </p:pic>
        <p:sp>
          <p:nvSpPr>
            <p:cNvPr id="126" name="object 126"/>
            <p:cNvSpPr/>
            <p:nvPr/>
          </p:nvSpPr>
          <p:spPr>
            <a:xfrm>
              <a:off x="3249549" y="1588389"/>
              <a:ext cx="76200" cy="1182370"/>
            </a:xfrm>
            <a:custGeom>
              <a:avLst/>
              <a:gdLst/>
              <a:ahLst/>
              <a:cxnLst/>
              <a:rect l="l" t="t" r="r" b="b"/>
              <a:pathLst>
                <a:path w="76200" h="1182370">
                  <a:moveTo>
                    <a:pt x="28575" y="1105915"/>
                  </a:moveTo>
                  <a:lnTo>
                    <a:pt x="0" y="1105915"/>
                  </a:lnTo>
                  <a:lnTo>
                    <a:pt x="38100" y="1182115"/>
                  </a:lnTo>
                  <a:lnTo>
                    <a:pt x="69850" y="1118615"/>
                  </a:lnTo>
                  <a:lnTo>
                    <a:pt x="28575" y="1118615"/>
                  </a:lnTo>
                  <a:lnTo>
                    <a:pt x="28575" y="1105915"/>
                  </a:lnTo>
                  <a:close/>
                </a:path>
                <a:path w="76200" h="1182370">
                  <a:moveTo>
                    <a:pt x="47625" y="0"/>
                  </a:moveTo>
                  <a:lnTo>
                    <a:pt x="28575" y="0"/>
                  </a:lnTo>
                  <a:lnTo>
                    <a:pt x="28575" y="1118615"/>
                  </a:lnTo>
                  <a:lnTo>
                    <a:pt x="47625" y="1118615"/>
                  </a:lnTo>
                  <a:lnTo>
                    <a:pt x="47625" y="0"/>
                  </a:lnTo>
                  <a:close/>
                </a:path>
                <a:path w="76200" h="1182370">
                  <a:moveTo>
                    <a:pt x="76200" y="1105915"/>
                  </a:moveTo>
                  <a:lnTo>
                    <a:pt x="47625" y="1105915"/>
                  </a:lnTo>
                  <a:lnTo>
                    <a:pt x="47625" y="1118615"/>
                  </a:lnTo>
                  <a:lnTo>
                    <a:pt x="69850" y="1118615"/>
                  </a:lnTo>
                  <a:lnTo>
                    <a:pt x="76200" y="110591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27" name="object 12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209544" y="3194303"/>
              <a:ext cx="156971" cy="219456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249549" y="3195827"/>
              <a:ext cx="76200" cy="140335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209544" y="3753611"/>
              <a:ext cx="156971" cy="1546860"/>
            </a:xfrm>
            <a:prstGeom prst="rect">
              <a:avLst/>
            </a:prstGeom>
          </p:spPr>
        </p:pic>
        <p:sp>
          <p:nvSpPr>
            <p:cNvPr id="130" name="object 130"/>
            <p:cNvSpPr/>
            <p:nvPr/>
          </p:nvSpPr>
          <p:spPr>
            <a:xfrm>
              <a:off x="3249549" y="3755262"/>
              <a:ext cx="76200" cy="1467485"/>
            </a:xfrm>
            <a:custGeom>
              <a:avLst/>
              <a:gdLst/>
              <a:ahLst/>
              <a:cxnLst/>
              <a:rect l="l" t="t" r="r" b="b"/>
              <a:pathLst>
                <a:path w="76200" h="1467485">
                  <a:moveTo>
                    <a:pt x="28575" y="1391158"/>
                  </a:moveTo>
                  <a:lnTo>
                    <a:pt x="0" y="1391158"/>
                  </a:lnTo>
                  <a:lnTo>
                    <a:pt x="38100" y="1467358"/>
                  </a:lnTo>
                  <a:lnTo>
                    <a:pt x="69850" y="1403858"/>
                  </a:lnTo>
                  <a:lnTo>
                    <a:pt x="28575" y="1403858"/>
                  </a:lnTo>
                  <a:lnTo>
                    <a:pt x="28575" y="1391158"/>
                  </a:lnTo>
                  <a:close/>
                </a:path>
                <a:path w="76200" h="1467485">
                  <a:moveTo>
                    <a:pt x="47625" y="0"/>
                  </a:moveTo>
                  <a:lnTo>
                    <a:pt x="28575" y="0"/>
                  </a:lnTo>
                  <a:lnTo>
                    <a:pt x="28575" y="1403858"/>
                  </a:lnTo>
                  <a:lnTo>
                    <a:pt x="47625" y="1403858"/>
                  </a:lnTo>
                  <a:lnTo>
                    <a:pt x="47625" y="0"/>
                  </a:lnTo>
                  <a:close/>
                </a:path>
                <a:path w="76200" h="1467485">
                  <a:moveTo>
                    <a:pt x="76200" y="1391158"/>
                  </a:moveTo>
                  <a:lnTo>
                    <a:pt x="47625" y="1391158"/>
                  </a:lnTo>
                  <a:lnTo>
                    <a:pt x="47625" y="1403858"/>
                  </a:lnTo>
                  <a:lnTo>
                    <a:pt x="69850" y="1403858"/>
                  </a:lnTo>
                  <a:lnTo>
                    <a:pt x="76200" y="139115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31" name="object 13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209544" y="818388"/>
              <a:ext cx="156971" cy="428243"/>
            </a:xfrm>
            <a:prstGeom prst="rect">
              <a:avLst/>
            </a:prstGeom>
          </p:spPr>
        </p:pic>
        <p:sp>
          <p:nvSpPr>
            <p:cNvPr id="132" name="object 132"/>
            <p:cNvSpPr/>
            <p:nvPr/>
          </p:nvSpPr>
          <p:spPr>
            <a:xfrm>
              <a:off x="3249549" y="819277"/>
              <a:ext cx="76200" cy="349885"/>
            </a:xfrm>
            <a:custGeom>
              <a:avLst/>
              <a:gdLst/>
              <a:ahLst/>
              <a:cxnLst/>
              <a:rect l="l" t="t" r="r" b="b"/>
              <a:pathLst>
                <a:path w="76200" h="349884">
                  <a:moveTo>
                    <a:pt x="28575" y="273685"/>
                  </a:moveTo>
                  <a:lnTo>
                    <a:pt x="0" y="273685"/>
                  </a:lnTo>
                  <a:lnTo>
                    <a:pt x="38100" y="349885"/>
                  </a:lnTo>
                  <a:lnTo>
                    <a:pt x="69850" y="286385"/>
                  </a:lnTo>
                  <a:lnTo>
                    <a:pt x="28575" y="286385"/>
                  </a:lnTo>
                  <a:lnTo>
                    <a:pt x="28575" y="273685"/>
                  </a:lnTo>
                  <a:close/>
                </a:path>
                <a:path w="76200" h="349884">
                  <a:moveTo>
                    <a:pt x="47625" y="0"/>
                  </a:moveTo>
                  <a:lnTo>
                    <a:pt x="28575" y="0"/>
                  </a:lnTo>
                  <a:lnTo>
                    <a:pt x="28575" y="286385"/>
                  </a:lnTo>
                  <a:lnTo>
                    <a:pt x="47625" y="286385"/>
                  </a:lnTo>
                  <a:lnTo>
                    <a:pt x="47625" y="0"/>
                  </a:lnTo>
                  <a:close/>
                </a:path>
                <a:path w="76200" h="349884">
                  <a:moveTo>
                    <a:pt x="76200" y="273685"/>
                  </a:moveTo>
                  <a:lnTo>
                    <a:pt x="47625" y="273685"/>
                  </a:lnTo>
                  <a:lnTo>
                    <a:pt x="47625" y="286385"/>
                  </a:lnTo>
                  <a:lnTo>
                    <a:pt x="69850" y="286385"/>
                  </a:lnTo>
                  <a:lnTo>
                    <a:pt x="76200" y="27368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33" name="object 13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718560" y="2977896"/>
              <a:ext cx="295656" cy="155448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719449" y="3017520"/>
              <a:ext cx="215900" cy="76200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718560" y="3467099"/>
              <a:ext cx="295656" cy="156972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719449" y="3507612"/>
              <a:ext cx="215900" cy="76200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646931" y="5285231"/>
              <a:ext cx="367284" cy="155447"/>
            </a:xfrm>
            <a:prstGeom prst="rect">
              <a:avLst/>
            </a:prstGeom>
          </p:spPr>
        </p:pic>
        <p:sp>
          <p:nvSpPr>
            <p:cNvPr id="138" name="object 138"/>
            <p:cNvSpPr/>
            <p:nvPr/>
          </p:nvSpPr>
          <p:spPr>
            <a:xfrm>
              <a:off x="3648075" y="5324729"/>
              <a:ext cx="287655" cy="76200"/>
            </a:xfrm>
            <a:custGeom>
              <a:avLst/>
              <a:gdLst/>
              <a:ahLst/>
              <a:cxnLst/>
              <a:rect l="l" t="t" r="r" b="b"/>
              <a:pathLst>
                <a:path w="287654" h="76200">
                  <a:moveTo>
                    <a:pt x="211200" y="0"/>
                  </a:moveTo>
                  <a:lnTo>
                    <a:pt x="211200" y="76200"/>
                  </a:lnTo>
                  <a:lnTo>
                    <a:pt x="268350" y="47625"/>
                  </a:lnTo>
                  <a:lnTo>
                    <a:pt x="223900" y="47625"/>
                  </a:lnTo>
                  <a:lnTo>
                    <a:pt x="223900" y="28575"/>
                  </a:lnTo>
                  <a:lnTo>
                    <a:pt x="268350" y="28575"/>
                  </a:lnTo>
                  <a:lnTo>
                    <a:pt x="211200" y="0"/>
                  </a:lnTo>
                  <a:close/>
                </a:path>
                <a:path w="287654" h="76200">
                  <a:moveTo>
                    <a:pt x="211200" y="28575"/>
                  </a:moveTo>
                  <a:lnTo>
                    <a:pt x="0" y="28575"/>
                  </a:lnTo>
                  <a:lnTo>
                    <a:pt x="0" y="47625"/>
                  </a:lnTo>
                  <a:lnTo>
                    <a:pt x="211200" y="47625"/>
                  </a:lnTo>
                  <a:lnTo>
                    <a:pt x="211200" y="28575"/>
                  </a:lnTo>
                  <a:close/>
                </a:path>
                <a:path w="287654" h="76200">
                  <a:moveTo>
                    <a:pt x="268350" y="28575"/>
                  </a:moveTo>
                  <a:lnTo>
                    <a:pt x="223900" y="28575"/>
                  </a:lnTo>
                  <a:lnTo>
                    <a:pt x="223900" y="47625"/>
                  </a:lnTo>
                  <a:lnTo>
                    <a:pt x="268350" y="47625"/>
                  </a:lnTo>
                  <a:lnTo>
                    <a:pt x="287400" y="38100"/>
                  </a:lnTo>
                  <a:lnTo>
                    <a:pt x="268350" y="2857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39" name="object 139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646931" y="1229867"/>
              <a:ext cx="367284" cy="155448"/>
            </a:xfrm>
            <a:prstGeom prst="rect">
              <a:avLst/>
            </a:prstGeom>
          </p:spPr>
        </p:pic>
        <p:sp>
          <p:nvSpPr>
            <p:cNvPr id="140" name="object 140"/>
            <p:cNvSpPr/>
            <p:nvPr/>
          </p:nvSpPr>
          <p:spPr>
            <a:xfrm>
              <a:off x="3648075" y="1269745"/>
              <a:ext cx="287655" cy="76200"/>
            </a:xfrm>
            <a:custGeom>
              <a:avLst/>
              <a:gdLst/>
              <a:ahLst/>
              <a:cxnLst/>
              <a:rect l="l" t="t" r="r" b="b"/>
              <a:pathLst>
                <a:path w="287654" h="76200">
                  <a:moveTo>
                    <a:pt x="211200" y="0"/>
                  </a:moveTo>
                  <a:lnTo>
                    <a:pt x="211200" y="76200"/>
                  </a:lnTo>
                  <a:lnTo>
                    <a:pt x="268350" y="47625"/>
                  </a:lnTo>
                  <a:lnTo>
                    <a:pt x="223900" y="47625"/>
                  </a:lnTo>
                  <a:lnTo>
                    <a:pt x="223900" y="28575"/>
                  </a:lnTo>
                  <a:lnTo>
                    <a:pt x="268350" y="28575"/>
                  </a:lnTo>
                  <a:lnTo>
                    <a:pt x="211200" y="0"/>
                  </a:lnTo>
                  <a:close/>
                </a:path>
                <a:path w="287654" h="76200">
                  <a:moveTo>
                    <a:pt x="211200" y="28575"/>
                  </a:moveTo>
                  <a:lnTo>
                    <a:pt x="0" y="28575"/>
                  </a:lnTo>
                  <a:lnTo>
                    <a:pt x="0" y="47625"/>
                  </a:lnTo>
                  <a:lnTo>
                    <a:pt x="211200" y="47625"/>
                  </a:lnTo>
                  <a:lnTo>
                    <a:pt x="211200" y="28575"/>
                  </a:lnTo>
                  <a:close/>
                </a:path>
                <a:path w="287654" h="76200">
                  <a:moveTo>
                    <a:pt x="268350" y="28575"/>
                  </a:moveTo>
                  <a:lnTo>
                    <a:pt x="223900" y="28575"/>
                  </a:lnTo>
                  <a:lnTo>
                    <a:pt x="223900" y="47625"/>
                  </a:lnTo>
                  <a:lnTo>
                    <a:pt x="268350" y="47625"/>
                  </a:lnTo>
                  <a:lnTo>
                    <a:pt x="287400" y="38100"/>
                  </a:lnTo>
                  <a:lnTo>
                    <a:pt x="268350" y="2857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41" name="object 141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954011" y="3683508"/>
              <a:ext cx="156972" cy="219456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994525" y="3684397"/>
              <a:ext cx="76200" cy="140334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954011" y="4104131"/>
              <a:ext cx="156972" cy="289560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994525" y="4105147"/>
              <a:ext cx="76200" cy="209676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585460" y="4591811"/>
              <a:ext cx="156972" cy="289560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626100" y="4593716"/>
              <a:ext cx="76200" cy="209676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8465820" y="4591811"/>
              <a:ext cx="156972" cy="289560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8505825" y="4593716"/>
              <a:ext cx="76200" cy="209676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5585460" y="5082540"/>
              <a:ext cx="156972" cy="289560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626100" y="5083810"/>
              <a:ext cx="76200" cy="209676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585460" y="5570220"/>
              <a:ext cx="156972" cy="224028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626100" y="5572379"/>
              <a:ext cx="76200" cy="143395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465820" y="5570220"/>
              <a:ext cx="156972" cy="224028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8505825" y="5572379"/>
              <a:ext cx="76200" cy="143395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3781044" y="5430011"/>
              <a:ext cx="22860" cy="912876"/>
            </a:xfrm>
            <a:prstGeom prst="rect">
              <a:avLst/>
            </a:prstGeom>
          </p:spPr>
        </p:pic>
        <p:sp>
          <p:nvSpPr>
            <p:cNvPr id="156" name="object 156"/>
            <p:cNvSpPr/>
            <p:nvPr/>
          </p:nvSpPr>
          <p:spPr>
            <a:xfrm>
              <a:off x="3792601" y="5432171"/>
              <a:ext cx="0" cy="909955"/>
            </a:xfrm>
            <a:custGeom>
              <a:avLst/>
              <a:gdLst/>
              <a:ahLst/>
              <a:cxnLst/>
              <a:rect l="l" t="t" r="r" b="b"/>
              <a:pathLst>
                <a:path h="909954">
                  <a:moveTo>
                    <a:pt x="0" y="0"/>
                  </a:moveTo>
                  <a:lnTo>
                    <a:pt x="0" y="90934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57" name="object 157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3791712" y="6263640"/>
              <a:ext cx="222503" cy="155448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3792474" y="6303403"/>
              <a:ext cx="142875" cy="76200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265673" y="1448053"/>
              <a:ext cx="76200" cy="143383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0126979" y="1716023"/>
              <a:ext cx="219455" cy="21336"/>
            </a:xfrm>
            <a:prstGeom prst="rect">
              <a:avLst/>
            </a:prstGeom>
          </p:spPr>
        </p:pic>
        <p:sp>
          <p:nvSpPr>
            <p:cNvPr id="161" name="object 161"/>
            <p:cNvSpPr/>
            <p:nvPr/>
          </p:nvSpPr>
          <p:spPr>
            <a:xfrm>
              <a:off x="10128250" y="1727073"/>
              <a:ext cx="215900" cy="0"/>
            </a:xfrm>
            <a:custGeom>
              <a:avLst/>
              <a:gdLst/>
              <a:ahLst/>
              <a:cxnLst/>
              <a:rect l="l" t="t" r="r" b="b"/>
              <a:pathLst>
                <a:path w="215900">
                  <a:moveTo>
                    <a:pt x="0" y="0"/>
                  </a:moveTo>
                  <a:lnTo>
                    <a:pt x="21590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62" name="object 162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0332720" y="1725167"/>
              <a:ext cx="22859" cy="842772"/>
            </a:xfrm>
            <a:prstGeom prst="rect">
              <a:avLst/>
            </a:prstGeom>
          </p:spPr>
        </p:pic>
        <p:sp>
          <p:nvSpPr>
            <p:cNvPr id="163" name="object 163"/>
            <p:cNvSpPr/>
            <p:nvPr/>
          </p:nvSpPr>
          <p:spPr>
            <a:xfrm>
              <a:off x="10344150" y="1727073"/>
              <a:ext cx="0" cy="840105"/>
            </a:xfrm>
            <a:custGeom>
              <a:avLst/>
              <a:gdLst/>
              <a:ahLst/>
              <a:cxnLst/>
              <a:rect l="l" t="t" r="r" b="b"/>
              <a:pathLst>
                <a:path h="840105">
                  <a:moveTo>
                    <a:pt x="0" y="0"/>
                  </a:moveTo>
                  <a:lnTo>
                    <a:pt x="0" y="839977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64" name="object 164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0050779" y="2488692"/>
              <a:ext cx="295655" cy="156972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0128250" y="2528951"/>
              <a:ext cx="215900" cy="76200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0050779" y="2069592"/>
              <a:ext cx="295655" cy="156972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0128250" y="2109724"/>
              <a:ext cx="215900" cy="76200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7318247" y="1787651"/>
              <a:ext cx="219455" cy="21336"/>
            </a:xfrm>
            <a:prstGeom prst="rect">
              <a:avLst/>
            </a:prstGeom>
          </p:spPr>
        </p:pic>
        <p:sp>
          <p:nvSpPr>
            <p:cNvPr id="169" name="object 169"/>
            <p:cNvSpPr/>
            <p:nvPr/>
          </p:nvSpPr>
          <p:spPr>
            <a:xfrm>
              <a:off x="7320026" y="1797939"/>
              <a:ext cx="215900" cy="0"/>
            </a:xfrm>
            <a:custGeom>
              <a:avLst/>
              <a:gdLst/>
              <a:ahLst/>
              <a:cxnLst/>
              <a:rect l="l" t="t" r="r" b="b"/>
              <a:pathLst>
                <a:path w="215900">
                  <a:moveTo>
                    <a:pt x="215900" y="0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70" name="object 170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7309103" y="1796795"/>
              <a:ext cx="21335" cy="841248"/>
            </a:xfrm>
            <a:prstGeom prst="rect">
              <a:avLst/>
            </a:prstGeom>
          </p:spPr>
        </p:pic>
        <p:sp>
          <p:nvSpPr>
            <p:cNvPr id="171" name="object 171"/>
            <p:cNvSpPr/>
            <p:nvPr/>
          </p:nvSpPr>
          <p:spPr>
            <a:xfrm>
              <a:off x="7320026" y="1797939"/>
              <a:ext cx="0" cy="838835"/>
            </a:xfrm>
            <a:custGeom>
              <a:avLst/>
              <a:gdLst/>
              <a:ahLst/>
              <a:cxnLst/>
              <a:rect l="l" t="t" r="r" b="b"/>
              <a:pathLst>
                <a:path h="838835">
                  <a:moveTo>
                    <a:pt x="0" y="0"/>
                  </a:moveTo>
                  <a:lnTo>
                    <a:pt x="0" y="83845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72" name="object 172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6809232" y="2558796"/>
              <a:ext cx="512064" cy="155448"/>
            </a:xfrm>
            <a:prstGeom prst="rect">
              <a:avLst/>
            </a:prstGeom>
          </p:spPr>
        </p:pic>
        <p:sp>
          <p:nvSpPr>
            <p:cNvPr id="173" name="object 173"/>
            <p:cNvSpPr/>
            <p:nvPr/>
          </p:nvSpPr>
          <p:spPr>
            <a:xfrm>
              <a:off x="6888098" y="2598293"/>
              <a:ext cx="431800" cy="76200"/>
            </a:xfrm>
            <a:custGeom>
              <a:avLst/>
              <a:gdLst/>
              <a:ahLst/>
              <a:cxnLst/>
              <a:rect l="l" t="t" r="r" b="b"/>
              <a:pathLst>
                <a:path w="4318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7625"/>
                  </a:lnTo>
                  <a:lnTo>
                    <a:pt x="63500" y="47625"/>
                  </a:lnTo>
                  <a:lnTo>
                    <a:pt x="63500" y="28575"/>
                  </a:lnTo>
                  <a:lnTo>
                    <a:pt x="76200" y="28575"/>
                  </a:lnTo>
                  <a:lnTo>
                    <a:pt x="76200" y="0"/>
                  </a:lnTo>
                  <a:close/>
                </a:path>
                <a:path w="431800" h="76200">
                  <a:moveTo>
                    <a:pt x="76200" y="28575"/>
                  </a:moveTo>
                  <a:lnTo>
                    <a:pt x="63500" y="28575"/>
                  </a:lnTo>
                  <a:lnTo>
                    <a:pt x="63500" y="47625"/>
                  </a:lnTo>
                  <a:lnTo>
                    <a:pt x="76200" y="47625"/>
                  </a:lnTo>
                  <a:lnTo>
                    <a:pt x="76200" y="28575"/>
                  </a:lnTo>
                  <a:close/>
                </a:path>
                <a:path w="431800" h="76200">
                  <a:moveTo>
                    <a:pt x="431800" y="28575"/>
                  </a:moveTo>
                  <a:lnTo>
                    <a:pt x="76200" y="28575"/>
                  </a:lnTo>
                  <a:lnTo>
                    <a:pt x="76200" y="47625"/>
                  </a:lnTo>
                  <a:lnTo>
                    <a:pt x="431800" y="47625"/>
                  </a:lnTo>
                  <a:lnTo>
                    <a:pt x="431800" y="2857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74" name="object 174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6809232" y="2069592"/>
              <a:ext cx="512064" cy="156972"/>
            </a:xfrm>
            <a:prstGeom prst="rect">
              <a:avLst/>
            </a:prstGeom>
          </p:spPr>
        </p:pic>
        <p:sp>
          <p:nvSpPr>
            <p:cNvPr id="175" name="object 175"/>
            <p:cNvSpPr/>
            <p:nvPr/>
          </p:nvSpPr>
          <p:spPr>
            <a:xfrm>
              <a:off x="6888098" y="2109724"/>
              <a:ext cx="431800" cy="76200"/>
            </a:xfrm>
            <a:custGeom>
              <a:avLst/>
              <a:gdLst/>
              <a:ahLst/>
              <a:cxnLst/>
              <a:rect l="l" t="t" r="r" b="b"/>
              <a:pathLst>
                <a:path w="4318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7625"/>
                  </a:lnTo>
                  <a:lnTo>
                    <a:pt x="63500" y="47625"/>
                  </a:lnTo>
                  <a:lnTo>
                    <a:pt x="63500" y="28575"/>
                  </a:lnTo>
                  <a:lnTo>
                    <a:pt x="76200" y="28575"/>
                  </a:lnTo>
                  <a:lnTo>
                    <a:pt x="76200" y="0"/>
                  </a:lnTo>
                  <a:close/>
                </a:path>
                <a:path w="431800" h="76200">
                  <a:moveTo>
                    <a:pt x="76200" y="28575"/>
                  </a:moveTo>
                  <a:lnTo>
                    <a:pt x="63500" y="28575"/>
                  </a:lnTo>
                  <a:lnTo>
                    <a:pt x="63500" y="47625"/>
                  </a:lnTo>
                  <a:lnTo>
                    <a:pt x="76200" y="47625"/>
                  </a:lnTo>
                  <a:lnTo>
                    <a:pt x="76200" y="28575"/>
                  </a:lnTo>
                  <a:close/>
                </a:path>
                <a:path w="431800" h="76200">
                  <a:moveTo>
                    <a:pt x="431800" y="28575"/>
                  </a:moveTo>
                  <a:lnTo>
                    <a:pt x="76200" y="28575"/>
                  </a:lnTo>
                  <a:lnTo>
                    <a:pt x="76200" y="47625"/>
                  </a:lnTo>
                  <a:lnTo>
                    <a:pt x="431800" y="47625"/>
                  </a:lnTo>
                  <a:lnTo>
                    <a:pt x="431800" y="2857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76" name="object 176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5842000" y="188976"/>
              <a:ext cx="76200" cy="211074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9802749" y="188976"/>
              <a:ext cx="76200" cy="2110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4567" y="1959356"/>
            <a:ext cx="10417175" cy="36849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40080" indent="-627380">
              <a:lnSpc>
                <a:spcPct val="100000"/>
              </a:lnSpc>
              <a:spcBef>
                <a:spcPts val="105"/>
              </a:spcBef>
              <a:buFont typeface="Wingdings"/>
              <a:buChar char=""/>
              <a:tabLst>
                <a:tab pos="640080" algn="l"/>
              </a:tabLst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наявність</a:t>
            </a:r>
            <a:r>
              <a:rPr sz="2000" b="1" spc="-1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обґрунтованої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потреби</a:t>
            </a:r>
            <a:r>
              <a:rPr sz="20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2000" b="1" spc="-10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даному</a:t>
            </a:r>
            <a:r>
              <a:rPr sz="2000" b="1" spc="-10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препараті;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Clr>
                <a:srgbClr val="003300"/>
              </a:buClr>
              <a:buFont typeface="Wingdings"/>
              <a:buChar char=""/>
            </a:pPr>
            <a:endParaRPr sz="2000" dirty="0">
              <a:latin typeface="Arial"/>
              <a:cs typeface="Arial"/>
            </a:endParaRPr>
          </a:p>
          <a:p>
            <a:pPr marL="640080" indent="-627380">
              <a:lnSpc>
                <a:spcPct val="100000"/>
              </a:lnSpc>
              <a:buFont typeface="Wingdings"/>
              <a:buChar char=""/>
              <a:tabLst>
                <a:tab pos="640080" algn="l"/>
              </a:tabLst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виражений</a:t>
            </a:r>
            <a:r>
              <a:rPr sz="2000" b="1" spc="-114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фармакологічний</a:t>
            </a:r>
            <a:r>
              <a:rPr sz="20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ефект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серед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препаратів</a:t>
            </a:r>
            <a:r>
              <a:rPr sz="20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відповідної</a:t>
            </a:r>
            <a:r>
              <a:rPr sz="20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групи;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Clr>
                <a:srgbClr val="003300"/>
              </a:buClr>
              <a:buFont typeface="Wingdings"/>
              <a:buChar char=""/>
            </a:pPr>
            <a:endParaRPr sz="2000" dirty="0">
              <a:latin typeface="Arial"/>
              <a:cs typeface="Arial"/>
            </a:endParaRPr>
          </a:p>
          <a:p>
            <a:pPr marL="640080" indent="-627380">
              <a:lnSpc>
                <a:spcPct val="100000"/>
              </a:lnSpc>
              <a:buFont typeface="Wingdings"/>
              <a:buChar char=""/>
              <a:tabLst>
                <a:tab pos="640080" algn="l"/>
              </a:tabLst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доведена</a:t>
            </a:r>
            <a:r>
              <a:rPr sz="20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ефективність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препарату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клінічних</a:t>
            </a:r>
            <a:r>
              <a:rPr sz="20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дослідженнях;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Clr>
                <a:srgbClr val="003300"/>
              </a:buClr>
              <a:buFont typeface="Wingdings"/>
              <a:buChar char=""/>
            </a:pPr>
            <a:endParaRPr sz="2000" dirty="0">
              <a:latin typeface="Arial"/>
              <a:cs typeface="Arial"/>
            </a:endParaRPr>
          </a:p>
          <a:p>
            <a:pPr marL="640080" indent="-627380">
              <a:lnSpc>
                <a:spcPct val="100000"/>
              </a:lnSpc>
              <a:spcBef>
                <a:spcPts val="5"/>
              </a:spcBef>
              <a:buFont typeface="Wingdings"/>
              <a:buChar char=""/>
              <a:tabLst>
                <a:tab pos="640080" algn="l"/>
              </a:tabLst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достатній</a:t>
            </a:r>
            <a:r>
              <a:rPr sz="20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досвід</a:t>
            </a:r>
            <a:r>
              <a:rPr sz="20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застосування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20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клінічній</a:t>
            </a:r>
            <a:r>
              <a:rPr sz="20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практиці;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"/>
              </a:spcBef>
              <a:buClr>
                <a:srgbClr val="003300"/>
              </a:buClr>
              <a:buFont typeface="Wingdings"/>
              <a:buChar char=""/>
            </a:pPr>
            <a:endParaRPr sz="2000" dirty="0">
              <a:latin typeface="Arial"/>
              <a:cs typeface="Arial"/>
            </a:endParaRPr>
          </a:p>
          <a:p>
            <a:pPr marL="640080" indent="-627380">
              <a:lnSpc>
                <a:spcPct val="100000"/>
              </a:lnSpc>
              <a:spcBef>
                <a:spcPts val="5"/>
              </a:spcBef>
              <a:buFont typeface="Wingdings"/>
              <a:buChar char=""/>
              <a:tabLst>
                <a:tab pos="640080" algn="l"/>
              </a:tabLst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доступність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закупівель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у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вітчизняних</a:t>
            </a:r>
            <a:r>
              <a:rPr sz="20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та</a:t>
            </a:r>
            <a:r>
              <a:rPr sz="20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/</a:t>
            </a:r>
            <a:r>
              <a:rPr sz="20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або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іноземних</a:t>
            </a:r>
            <a:r>
              <a:rPr sz="20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заводів-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виробників;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Clr>
                <a:srgbClr val="003300"/>
              </a:buClr>
              <a:buFont typeface="Wingdings"/>
              <a:buChar char=""/>
            </a:pPr>
            <a:endParaRPr sz="2000" dirty="0">
              <a:latin typeface="Arial"/>
              <a:cs typeface="Arial"/>
            </a:endParaRPr>
          </a:p>
          <a:p>
            <a:pPr marL="627380" marR="2981960" indent="-627380" algn="ctr">
              <a:lnSpc>
                <a:spcPct val="100000"/>
              </a:lnSpc>
              <a:buFont typeface="Wingdings"/>
              <a:buChar char=""/>
              <a:tabLst>
                <a:tab pos="627380" algn="l"/>
              </a:tabLst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оптимальне</a:t>
            </a:r>
            <a:r>
              <a:rPr sz="2000" b="1" spc="-10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співвідношення</a:t>
            </a:r>
            <a:r>
              <a:rPr sz="2000" b="1" spc="-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«витрати-ефективність»</a:t>
            </a:r>
            <a:endParaRPr sz="2000" dirty="0">
              <a:latin typeface="Arial"/>
              <a:cs typeface="Arial"/>
            </a:endParaRPr>
          </a:p>
          <a:p>
            <a:pPr marR="2942590" algn="ctr">
              <a:lnSpc>
                <a:spcPct val="100000"/>
              </a:lnSpc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(за</a:t>
            </a:r>
            <a:r>
              <a:rPr sz="2000" b="1" spc="-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результатами</a:t>
            </a:r>
            <a:r>
              <a:rPr sz="20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фармакоекономічного</a:t>
            </a:r>
            <a:r>
              <a:rPr sz="2000" b="1" spc="-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аналізу).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82885" y="6290385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z="1400" spc="-25" dirty="0">
                <a:latin typeface="Microsoft Sans Serif"/>
                <a:cs typeface="Microsoft Sans Serif"/>
              </a:rPr>
              <a:t>34</a:t>
            </a:fld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52217" y="574928"/>
            <a:ext cx="703960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37410" marR="5080" indent="-2125345">
              <a:lnSpc>
                <a:spcPct val="100000"/>
              </a:lnSpc>
              <a:spcBef>
                <a:spcPts val="100"/>
              </a:spcBef>
            </a:pPr>
            <a:r>
              <a:rPr dirty="0"/>
              <a:t>Вимоги</a:t>
            </a:r>
            <a:r>
              <a:rPr spc="-50" dirty="0"/>
              <a:t> </a:t>
            </a:r>
            <a:r>
              <a:rPr dirty="0"/>
              <a:t>до</a:t>
            </a:r>
            <a:r>
              <a:rPr spc="-35" dirty="0"/>
              <a:t> </a:t>
            </a:r>
            <a:r>
              <a:rPr dirty="0"/>
              <a:t>ЛЗ</a:t>
            </a:r>
            <a:r>
              <a:rPr spc="-50" dirty="0"/>
              <a:t> </a:t>
            </a:r>
            <a:r>
              <a:rPr dirty="0"/>
              <a:t>при</a:t>
            </a:r>
            <a:r>
              <a:rPr spc="-35" dirty="0"/>
              <a:t> </a:t>
            </a:r>
            <a:r>
              <a:rPr dirty="0"/>
              <a:t>їх</a:t>
            </a:r>
            <a:r>
              <a:rPr spc="-40" dirty="0"/>
              <a:t> </a:t>
            </a:r>
            <a:r>
              <a:rPr dirty="0"/>
              <a:t>включенні</a:t>
            </a:r>
            <a:r>
              <a:rPr spc="-35" dirty="0"/>
              <a:t> </a:t>
            </a:r>
            <a:r>
              <a:rPr dirty="0"/>
              <a:t>до</a:t>
            </a:r>
            <a:r>
              <a:rPr spc="-50" dirty="0"/>
              <a:t> </a:t>
            </a:r>
            <a:r>
              <a:rPr spc="-10" dirty="0"/>
              <a:t>формуляру </a:t>
            </a:r>
            <a:r>
              <a:rPr dirty="0"/>
              <a:t>(основні</a:t>
            </a:r>
            <a:r>
              <a:rPr spc="-75" dirty="0"/>
              <a:t> </a:t>
            </a:r>
            <a:r>
              <a:rPr spc="-10" dirty="0"/>
              <a:t>критерії):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5467" y="790702"/>
            <a:ext cx="107619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При</a:t>
            </a:r>
            <a:r>
              <a:rPr spc="-90" dirty="0"/>
              <a:t> </a:t>
            </a:r>
            <a:r>
              <a:rPr dirty="0"/>
              <a:t>відборі</a:t>
            </a:r>
            <a:r>
              <a:rPr spc="-100" dirty="0"/>
              <a:t> </a:t>
            </a:r>
            <a:r>
              <a:rPr dirty="0"/>
              <a:t>ЛЗ</a:t>
            </a:r>
            <a:r>
              <a:rPr spc="-75" dirty="0"/>
              <a:t> </a:t>
            </a:r>
            <a:r>
              <a:rPr dirty="0"/>
              <a:t>до</a:t>
            </a:r>
            <a:r>
              <a:rPr spc="-80" dirty="0"/>
              <a:t> </a:t>
            </a:r>
            <a:r>
              <a:rPr spc="-10" dirty="0"/>
              <a:t>формуляру</a:t>
            </a:r>
            <a:r>
              <a:rPr spc="-50" dirty="0"/>
              <a:t> </a:t>
            </a:r>
            <a:r>
              <a:rPr dirty="0"/>
              <a:t>також</a:t>
            </a:r>
            <a:r>
              <a:rPr spc="-45" dirty="0"/>
              <a:t> </a:t>
            </a:r>
            <a:r>
              <a:rPr spc="-25" dirty="0"/>
              <a:t>враховуються</a:t>
            </a:r>
            <a:r>
              <a:rPr spc="-35" dirty="0"/>
              <a:t> </a:t>
            </a:r>
            <a:r>
              <a:rPr dirty="0"/>
              <a:t>додаткові</a:t>
            </a:r>
            <a:r>
              <a:rPr spc="-45" dirty="0"/>
              <a:t> </a:t>
            </a:r>
            <a:r>
              <a:rPr spc="-10" dirty="0"/>
              <a:t>критерії: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882885" y="6290385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z="1400" spc="-25" dirty="0">
                <a:latin typeface="Microsoft Sans Serif"/>
                <a:cs typeface="Microsoft Sans Serif"/>
              </a:rPr>
              <a:t>35</a:t>
            </a:fld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6867" y="1522602"/>
            <a:ext cx="10917555" cy="398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2575" marR="1026794" indent="-270510">
              <a:lnSpc>
                <a:spcPct val="100000"/>
              </a:lnSpc>
              <a:spcBef>
                <a:spcPts val="105"/>
              </a:spcBef>
              <a:buSzPct val="97500"/>
              <a:buFont typeface="Wingdings"/>
              <a:buChar char=""/>
              <a:tabLst>
                <a:tab pos="283845" algn="l"/>
              </a:tabLst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наявність</a:t>
            </a:r>
            <a:r>
              <a:rPr sz="20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лікарського</a:t>
            </a:r>
            <a:r>
              <a:rPr sz="20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засобу</a:t>
            </a:r>
            <a:r>
              <a:rPr sz="20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національному</a:t>
            </a:r>
            <a:r>
              <a:rPr sz="2000" b="1" spc="-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Переліку</a:t>
            </a:r>
            <a:r>
              <a:rPr sz="20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основних</a:t>
            </a:r>
            <a:r>
              <a:rPr sz="20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(життєво 	необхідних)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лікарських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засобів;</a:t>
            </a:r>
            <a:endParaRPr sz="2000" dirty="0">
              <a:latin typeface="Arial"/>
              <a:cs typeface="Arial"/>
            </a:endParaRPr>
          </a:p>
          <a:p>
            <a:pPr marL="283210" indent="-270510">
              <a:lnSpc>
                <a:spcPct val="100000"/>
              </a:lnSpc>
              <a:buSzPct val="97500"/>
              <a:buFont typeface="Wingdings"/>
              <a:buChar char=""/>
              <a:tabLst>
                <a:tab pos="283210" algn="l"/>
              </a:tabLst>
            </a:pPr>
            <a:r>
              <a:rPr sz="2000" b="1" spc="-30" dirty="0">
                <a:solidFill>
                  <a:srgbClr val="003300"/>
                </a:solidFill>
                <a:latin typeface="Arial"/>
                <a:cs typeface="Arial"/>
              </a:rPr>
              <a:t>результати</a:t>
            </a:r>
            <a:r>
              <a:rPr sz="20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АВС</a:t>
            </a:r>
            <a:r>
              <a:rPr sz="20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20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VEN-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аналізу;</a:t>
            </a:r>
            <a:endParaRPr sz="2000" dirty="0">
              <a:latin typeface="Arial"/>
              <a:cs typeface="Arial"/>
            </a:endParaRPr>
          </a:p>
          <a:p>
            <a:pPr marL="283210" indent="-270510">
              <a:lnSpc>
                <a:spcPct val="100000"/>
              </a:lnSpc>
              <a:buSzPct val="97500"/>
              <a:buFont typeface="Wingdings"/>
              <a:buChar char=""/>
              <a:tabLst>
                <a:tab pos="283210" algn="l"/>
              </a:tabLst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наявність</a:t>
            </a:r>
            <a:r>
              <a:rPr sz="2000" b="1" spc="-10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препаратів</a:t>
            </a:r>
            <a:r>
              <a:rPr sz="20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у</a:t>
            </a:r>
            <a:r>
              <a:rPr sz="20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відповідних</a:t>
            </a:r>
            <a:r>
              <a:rPr sz="2000" b="1" spc="-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стандартах</a:t>
            </a:r>
            <a:r>
              <a:rPr sz="20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лікування.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Clr>
                <a:srgbClr val="003300"/>
              </a:buClr>
              <a:buFont typeface="Wingdings"/>
              <a:buChar char=""/>
            </a:pPr>
            <a:endParaRPr sz="2000" dirty="0">
              <a:latin typeface="Arial"/>
              <a:cs typeface="Arial"/>
            </a:endParaRPr>
          </a:p>
          <a:p>
            <a:pPr marL="12700" marR="1129030" indent="914400">
              <a:lnSpc>
                <a:spcPct val="100000"/>
              </a:lnSpc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У</a:t>
            </a:r>
            <a:r>
              <a:rPr sz="20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формулярний</a:t>
            </a:r>
            <a:r>
              <a:rPr sz="20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список</a:t>
            </a:r>
            <a:r>
              <a:rPr sz="20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лікарські</a:t>
            </a:r>
            <a:r>
              <a:rPr sz="20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препарати</a:t>
            </a:r>
            <a:r>
              <a:rPr sz="20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вносяться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переважно</a:t>
            </a:r>
            <a:r>
              <a:rPr sz="20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під </a:t>
            </a:r>
            <a:r>
              <a:rPr sz="2000" b="1" u="sng" dirty="0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Arial"/>
                <a:cs typeface="Arial"/>
              </a:rPr>
              <a:t>міжнародними</a:t>
            </a:r>
            <a:r>
              <a:rPr sz="2000" b="1" u="sng" spc="-114" dirty="0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Arial"/>
                <a:cs typeface="Arial"/>
              </a:rPr>
              <a:t>непатентованими</a:t>
            </a:r>
            <a:r>
              <a:rPr sz="2000" b="1" u="sng" spc="-55" dirty="0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Arial"/>
                <a:cs typeface="Arial"/>
              </a:rPr>
              <a:t>найменуванням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,</a:t>
            </a:r>
            <a:r>
              <a:rPr sz="2000" b="1" spc="-9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так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як</a:t>
            </a:r>
            <a:r>
              <a:rPr sz="20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воно: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2000" dirty="0">
              <a:latin typeface="Arial"/>
              <a:cs typeface="Arial"/>
            </a:endParaRPr>
          </a:p>
          <a:p>
            <a:pPr marL="212090" indent="-208279">
              <a:lnSpc>
                <a:spcPct val="100000"/>
              </a:lnSpc>
              <a:spcBef>
                <a:spcPts val="5"/>
              </a:spcBef>
              <a:buSzPct val="97500"/>
              <a:buFont typeface="Wingdings"/>
              <a:buChar char=""/>
              <a:tabLst>
                <a:tab pos="212090" algn="l"/>
              </a:tabLst>
            </a:pP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інформативне</a:t>
            </a:r>
            <a:r>
              <a:rPr sz="20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(відображає</a:t>
            </a:r>
            <a:r>
              <a:rPr sz="20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приналежність</a:t>
            </a:r>
            <a:r>
              <a:rPr sz="20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препарату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до</a:t>
            </a:r>
            <a:r>
              <a:rPr sz="20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певної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хімічної</a:t>
            </a:r>
            <a:r>
              <a:rPr sz="20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структурі</a:t>
            </a:r>
            <a:r>
              <a:rPr sz="20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та</a:t>
            </a:r>
            <a:endParaRPr sz="2000" dirty="0">
              <a:latin typeface="Arial"/>
              <a:cs typeface="Arial"/>
            </a:endParaRPr>
          </a:p>
          <a:p>
            <a:pPr marL="198120">
              <a:lnSpc>
                <a:spcPct val="100000"/>
              </a:lnSpc>
            </a:pP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клініко-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фармакологічному</a:t>
            </a:r>
            <a:r>
              <a:rPr sz="2000" b="1" spc="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класу);</a:t>
            </a:r>
            <a:endParaRPr sz="2000" dirty="0">
              <a:latin typeface="Arial"/>
              <a:cs typeface="Arial"/>
            </a:endParaRPr>
          </a:p>
          <a:p>
            <a:pPr marL="198120" marR="419100" indent="-194945">
              <a:lnSpc>
                <a:spcPct val="100000"/>
              </a:lnSpc>
              <a:buSzPct val="97500"/>
              <a:buFont typeface="Wingdings"/>
              <a:buChar char=""/>
              <a:tabLst>
                <a:tab pos="198120" algn="l"/>
                <a:tab pos="210820" algn="l"/>
              </a:tabLst>
            </a:pP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	дозволяє</a:t>
            </a:r>
            <a:r>
              <a:rPr sz="2000" b="1" spc="-1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проводити</a:t>
            </a:r>
            <a:r>
              <a:rPr sz="20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генеричну</a:t>
            </a:r>
            <a:r>
              <a:rPr sz="2000" b="1" spc="-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заміну,</a:t>
            </a:r>
            <a:r>
              <a:rPr sz="20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тоді</a:t>
            </a:r>
            <a:r>
              <a:rPr sz="20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як</a:t>
            </a:r>
            <a:r>
              <a:rPr sz="2000" b="1" spc="-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фірмова</a:t>
            </a:r>
            <a:r>
              <a:rPr sz="20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номенклатура</a:t>
            </a:r>
            <a:r>
              <a:rPr sz="20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зобов'язує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відпускати</a:t>
            </a:r>
            <a:r>
              <a:rPr sz="20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тільки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вказане</a:t>
            </a:r>
            <a:r>
              <a:rPr sz="20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20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рецепті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засіб;</a:t>
            </a:r>
            <a:endParaRPr sz="2000" dirty="0">
              <a:latin typeface="Arial"/>
              <a:cs typeface="Arial"/>
            </a:endParaRPr>
          </a:p>
          <a:p>
            <a:pPr marL="211454" indent="-207645">
              <a:lnSpc>
                <a:spcPct val="100000"/>
              </a:lnSpc>
              <a:buSzPct val="97500"/>
              <a:buFont typeface="Wingdings"/>
              <a:buChar char=""/>
              <a:tabLst>
                <a:tab pos="211454" algn="l"/>
              </a:tabLst>
            </a:pP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дозволяє</a:t>
            </a:r>
            <a:r>
              <a:rPr sz="2000" b="1" spc="-1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економити</a:t>
            </a:r>
            <a:r>
              <a:rPr sz="2000" b="1" spc="-10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відпущені</a:t>
            </a:r>
            <a:r>
              <a:rPr sz="20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кошти</a:t>
            </a:r>
            <a:r>
              <a:rPr sz="20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шляхом</a:t>
            </a:r>
            <a:r>
              <a:rPr sz="2000" b="1" spc="-10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проведення</a:t>
            </a:r>
            <a:r>
              <a:rPr sz="2000" b="1" spc="-1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тендерів.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2391" y="285699"/>
            <a:ext cx="8433435" cy="5718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45770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Джерела</a:t>
            </a:r>
            <a:r>
              <a:rPr sz="24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інформації</a:t>
            </a:r>
            <a:r>
              <a:rPr sz="24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про</a:t>
            </a:r>
            <a:r>
              <a:rPr sz="24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ЛЗ,</a:t>
            </a:r>
            <a:r>
              <a:rPr sz="24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які</a:t>
            </a:r>
            <a:r>
              <a:rPr sz="24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використовуються</a:t>
            </a:r>
            <a:endParaRPr sz="2400" dirty="0">
              <a:latin typeface="Arial"/>
              <a:cs typeface="Arial"/>
            </a:endParaRPr>
          </a:p>
          <a:p>
            <a:pPr marR="444500" algn="ctr">
              <a:lnSpc>
                <a:spcPct val="100000"/>
              </a:lnSpc>
            </a:pP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при</a:t>
            </a:r>
            <a:r>
              <a:rPr sz="24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розробці</a:t>
            </a:r>
            <a:r>
              <a:rPr sz="24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формуляра:</a:t>
            </a:r>
            <a:endParaRPr sz="2400" dirty="0">
              <a:latin typeface="Arial"/>
              <a:cs typeface="Arial"/>
            </a:endParaRPr>
          </a:p>
          <a:p>
            <a:pPr marL="367665" marR="204470" indent="-355600">
              <a:lnSpc>
                <a:spcPct val="100000"/>
              </a:lnSpc>
              <a:spcBef>
                <a:spcPts val="1614"/>
              </a:spcBef>
              <a:buFont typeface="Wingdings"/>
              <a:buChar char=""/>
              <a:tabLst>
                <a:tab pos="367665" algn="l"/>
              </a:tabLst>
            </a:pPr>
            <a:r>
              <a:rPr sz="24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незалежні</a:t>
            </a:r>
            <a:r>
              <a:rPr sz="2400" spc="-8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і</a:t>
            </a:r>
            <a:r>
              <a:rPr sz="24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об'єктивні</a:t>
            </a:r>
            <a:r>
              <a:rPr sz="24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довідкові</a:t>
            </a:r>
            <a:r>
              <a:rPr sz="24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видання</a:t>
            </a:r>
            <a:r>
              <a:rPr sz="24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та</a:t>
            </a:r>
            <a:r>
              <a:rPr sz="2400" spc="-8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комп'ютерні </a:t>
            </a:r>
            <a:r>
              <a:rPr sz="24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бази</a:t>
            </a:r>
            <a:r>
              <a:rPr sz="2400" spc="-8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даних</a:t>
            </a:r>
            <a:r>
              <a:rPr sz="24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про</a:t>
            </a:r>
            <a:r>
              <a:rPr sz="24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лікарські</a:t>
            </a:r>
            <a:r>
              <a:rPr sz="24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засоби;</a:t>
            </a:r>
            <a:endParaRPr sz="24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65"/>
              </a:spcBef>
              <a:buClr>
                <a:srgbClr val="003300"/>
              </a:buClr>
              <a:buFont typeface="Wingdings"/>
              <a:buChar char=""/>
            </a:pPr>
            <a:endParaRPr sz="2400" dirty="0">
              <a:latin typeface="Microsoft Sans Serif"/>
              <a:cs typeface="Microsoft Sans Serif"/>
            </a:endParaRPr>
          </a:p>
          <a:p>
            <a:pPr marL="367665" marR="345440" indent="-355600">
              <a:lnSpc>
                <a:spcPct val="100000"/>
              </a:lnSpc>
              <a:buFont typeface="Wingdings"/>
              <a:buChar char=""/>
              <a:tabLst>
                <a:tab pos="367665" algn="l"/>
              </a:tabLst>
            </a:pPr>
            <a:r>
              <a:rPr sz="24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результати</a:t>
            </a:r>
            <a:r>
              <a:rPr sz="24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багатоцентрових</a:t>
            </a:r>
            <a:r>
              <a:rPr sz="24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контрольованих</a:t>
            </a:r>
            <a:r>
              <a:rPr sz="24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клінічних випробувань;</a:t>
            </a:r>
            <a:endParaRPr sz="24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65"/>
              </a:spcBef>
              <a:buClr>
                <a:srgbClr val="003300"/>
              </a:buClr>
              <a:buFont typeface="Wingdings"/>
              <a:buChar char=""/>
            </a:pPr>
            <a:endParaRPr sz="2400" dirty="0">
              <a:latin typeface="Microsoft Sans Serif"/>
              <a:cs typeface="Microsoft Sans Serif"/>
            </a:endParaRPr>
          </a:p>
          <a:p>
            <a:pPr marL="367665" indent="-354965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367665" algn="l"/>
              </a:tabLst>
            </a:pPr>
            <a:r>
              <a:rPr sz="24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результати</a:t>
            </a:r>
            <a:r>
              <a:rPr sz="2400" spc="-114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мета-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аналізу</a:t>
            </a:r>
            <a:r>
              <a:rPr sz="2400" spc="-9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клінічних</a:t>
            </a:r>
            <a:r>
              <a:rPr sz="24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досліджень;</a:t>
            </a:r>
            <a:endParaRPr sz="24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60"/>
              </a:spcBef>
              <a:buClr>
                <a:srgbClr val="003300"/>
              </a:buClr>
              <a:buFont typeface="Wingdings"/>
              <a:buChar char=""/>
            </a:pPr>
            <a:endParaRPr sz="2400" dirty="0">
              <a:latin typeface="Microsoft Sans Serif"/>
              <a:cs typeface="Microsoft Sans Serif"/>
            </a:endParaRPr>
          </a:p>
          <a:p>
            <a:pPr marL="367665" indent="-354965">
              <a:lnSpc>
                <a:spcPct val="100000"/>
              </a:lnSpc>
              <a:buFont typeface="Wingdings"/>
              <a:buChar char=""/>
              <a:tabLst>
                <a:tab pos="367665" algn="l"/>
              </a:tabLst>
            </a:pPr>
            <a:r>
              <a:rPr sz="24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результати</a:t>
            </a:r>
            <a:r>
              <a:rPr sz="24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фармакоекономічних</a:t>
            </a:r>
            <a:r>
              <a:rPr sz="24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досліджень;</a:t>
            </a:r>
            <a:endParaRPr sz="24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65"/>
              </a:spcBef>
              <a:buClr>
                <a:srgbClr val="003300"/>
              </a:buClr>
              <a:buFont typeface="Wingdings"/>
              <a:buChar char=""/>
            </a:pPr>
            <a:endParaRPr sz="2400" dirty="0">
              <a:latin typeface="Microsoft Sans Serif"/>
              <a:cs typeface="Microsoft Sans Serif"/>
            </a:endParaRPr>
          </a:p>
          <a:p>
            <a:pPr marL="367665" marR="5080" indent="-355600">
              <a:lnSpc>
                <a:spcPct val="100000"/>
              </a:lnSpc>
              <a:buFont typeface="Wingdings"/>
              <a:buChar char=""/>
              <a:tabLst>
                <a:tab pos="367665" algn="l"/>
                <a:tab pos="6121400" algn="l"/>
              </a:tabLst>
            </a:pP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звіти</a:t>
            </a:r>
            <a:r>
              <a:rPr sz="2400" spc="-114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про</a:t>
            </a:r>
            <a:r>
              <a:rPr sz="2400" spc="-9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побічні</a:t>
            </a:r>
            <a:r>
              <a:rPr sz="24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ефекти,</a:t>
            </a:r>
            <a:r>
              <a:rPr sz="2400" spc="-11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що</a:t>
            </a:r>
            <a:r>
              <a:rPr sz="2400" spc="-10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надходять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	в</a:t>
            </a:r>
            <a:r>
              <a:rPr sz="2400" spc="-9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національні</a:t>
            </a:r>
            <a:r>
              <a:rPr sz="24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та міжнародні</a:t>
            </a:r>
            <a:r>
              <a:rPr sz="24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центри</a:t>
            </a:r>
            <a:r>
              <a:rPr sz="24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з</a:t>
            </a:r>
            <a:r>
              <a:rPr sz="24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вивчення</a:t>
            </a:r>
            <a:r>
              <a:rPr sz="24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побічної</a:t>
            </a:r>
            <a:r>
              <a:rPr sz="24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3300"/>
                </a:solidFill>
                <a:latin typeface="Microsoft Sans Serif"/>
                <a:cs typeface="Microsoft Sans Serif"/>
              </a:rPr>
              <a:t>дії</a:t>
            </a:r>
            <a:r>
              <a:rPr sz="24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лікарських засобів</a:t>
            </a:r>
            <a:endParaRPr sz="2400" dirty="0">
              <a:latin typeface="Microsoft Sans Serif"/>
              <a:cs typeface="Microsoft Sans Serif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20251" y="1268349"/>
            <a:ext cx="2489200" cy="3683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882885" y="6290385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z="1400" spc="-25" dirty="0">
                <a:latin typeface="Microsoft Sans Serif"/>
                <a:cs typeface="Microsoft Sans Serif"/>
              </a:rPr>
              <a:t>36</a:t>
            </a:fld>
            <a:endParaRPr sz="14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3715" y="430225"/>
            <a:ext cx="11211560" cy="53917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629920"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Впровадження</a:t>
            </a:r>
            <a:r>
              <a:rPr sz="2000" b="1" spc="-1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формулярної</a:t>
            </a:r>
            <a:r>
              <a:rPr sz="20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системи</a:t>
            </a:r>
            <a:r>
              <a:rPr sz="2000" b="1" spc="-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передбачає</a:t>
            </a:r>
            <a:r>
              <a:rPr sz="2000" b="1" spc="-9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такі</a:t>
            </a:r>
            <a:r>
              <a:rPr sz="20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зміни</a:t>
            </a:r>
            <a:endParaRPr sz="2000" dirty="0">
              <a:latin typeface="Arial"/>
              <a:cs typeface="Arial"/>
            </a:endParaRPr>
          </a:p>
          <a:p>
            <a:pPr marR="632460" algn="ctr">
              <a:lnSpc>
                <a:spcPct val="100000"/>
              </a:lnSpc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функціонування</a:t>
            </a:r>
            <a:r>
              <a:rPr sz="20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фармацевтичного</a:t>
            </a:r>
            <a:r>
              <a:rPr sz="2000" b="1" spc="-10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ринку:</a:t>
            </a:r>
            <a:endParaRPr sz="2000" dirty="0">
              <a:latin typeface="Arial"/>
              <a:cs typeface="Arial"/>
            </a:endParaRPr>
          </a:p>
          <a:p>
            <a:pPr marL="367665" marR="229235" indent="-355600">
              <a:lnSpc>
                <a:spcPct val="100000"/>
              </a:lnSpc>
              <a:spcBef>
                <a:spcPts val="1435"/>
              </a:spcBef>
              <a:buFont typeface="Wingdings"/>
              <a:buChar char=""/>
              <a:tabLst>
                <a:tab pos="367665" algn="l"/>
              </a:tabLst>
            </a:pP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обов'язкову</a:t>
            </a:r>
            <a:r>
              <a:rPr sz="2000" spc="-10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закупівлю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з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гарантованим</a:t>
            </a:r>
            <a:r>
              <a:rPr sz="2000" spc="-10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фінансуванням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визначених</a:t>
            </a:r>
            <a:r>
              <a:rPr sz="2000" spc="-11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обсягів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лікарських препаратів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на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основі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тендерних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закупівель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(що,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в</a:t>
            </a:r>
            <a:r>
              <a:rPr sz="20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свою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чергу,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висуває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ряд</a:t>
            </a:r>
            <a:r>
              <a:rPr sz="20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чітких</a:t>
            </a:r>
            <a:r>
              <a:rPr sz="20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вимог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до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оптовика);</a:t>
            </a:r>
            <a:endParaRPr sz="2000" dirty="0">
              <a:latin typeface="Microsoft Sans Serif"/>
              <a:cs typeface="Microsoft Sans Serif"/>
            </a:endParaRPr>
          </a:p>
          <a:p>
            <a:pPr marL="367665" marR="821055" indent="-35560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367665" algn="l"/>
              </a:tabLst>
            </a:pP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деяку</a:t>
            </a:r>
            <a:r>
              <a:rPr sz="20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реорганізацію</a:t>
            </a:r>
            <a:r>
              <a:rPr sz="20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оптового</a:t>
            </a:r>
            <a:r>
              <a:rPr sz="20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ринку</a:t>
            </a:r>
            <a:r>
              <a:rPr sz="20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лікарських</a:t>
            </a:r>
            <a:r>
              <a:rPr sz="2000" spc="-8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засобів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-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на</a:t>
            </a:r>
            <a:r>
              <a:rPr sz="20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перший</a:t>
            </a:r>
            <a:r>
              <a:rPr sz="20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план</a:t>
            </a:r>
            <a:r>
              <a:rPr sz="20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виступають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критерії</a:t>
            </a:r>
            <a:r>
              <a:rPr sz="20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гнучкості</a:t>
            </a:r>
            <a:r>
              <a:rPr sz="20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і</a:t>
            </a:r>
            <a:r>
              <a:rPr sz="20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надійності</a:t>
            </a:r>
            <a:r>
              <a:rPr sz="20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фармацевтічевтичних</a:t>
            </a:r>
            <a:r>
              <a:rPr sz="2000" spc="-8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компаній;</a:t>
            </a:r>
            <a:endParaRPr sz="2000" dirty="0">
              <a:latin typeface="Microsoft Sans Serif"/>
              <a:cs typeface="Microsoft Sans Serif"/>
            </a:endParaRPr>
          </a:p>
          <a:p>
            <a:pPr marL="367665" marR="5080" indent="-355600">
              <a:lnSpc>
                <a:spcPct val="100000"/>
              </a:lnSpc>
              <a:buFont typeface="Wingdings"/>
              <a:buChar char=""/>
              <a:tabLst>
                <a:tab pos="367665" algn="l"/>
              </a:tabLst>
            </a:pP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виконання</a:t>
            </a:r>
            <a:r>
              <a:rPr sz="2000" spc="-10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поставок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лікарських</a:t>
            </a:r>
            <a:r>
              <a:rPr sz="2000" spc="-8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засобів</a:t>
            </a:r>
            <a:r>
              <a:rPr sz="2000" spc="-8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відповідно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до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обласного</a:t>
            </a:r>
            <a:r>
              <a:rPr sz="2000" spc="-9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формуляра,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як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правило,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не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однією,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а</a:t>
            </a:r>
            <a:r>
              <a:rPr sz="20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двома-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трьома</a:t>
            </a:r>
            <a:r>
              <a:rPr sz="2000" spc="-9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фірмами,</a:t>
            </a:r>
            <a:r>
              <a:rPr sz="20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які</a:t>
            </a:r>
            <a:r>
              <a:rPr sz="20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суспільно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комплектують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весь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перелік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необхідних продуктів;</a:t>
            </a:r>
            <a:endParaRPr sz="2000" dirty="0">
              <a:latin typeface="Microsoft Sans Serif"/>
              <a:cs typeface="Microsoft Sans Serif"/>
            </a:endParaRPr>
          </a:p>
          <a:p>
            <a:pPr marL="366395" marR="571500" indent="-354330" algn="just">
              <a:lnSpc>
                <a:spcPct val="100000"/>
              </a:lnSpc>
              <a:buFont typeface="Wingdings"/>
              <a:buChar char=""/>
              <a:tabLst>
                <a:tab pos="367665" algn="l"/>
              </a:tabLst>
            </a:pP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створення</a:t>
            </a:r>
            <a:r>
              <a:rPr sz="2000" spc="-9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передумов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для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зменшення</a:t>
            </a:r>
            <a:r>
              <a:rPr sz="2000" spc="-9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числа</a:t>
            </a:r>
            <a:r>
              <a:rPr sz="20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оптових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фірм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(протидією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цьому</a:t>
            </a:r>
            <a:r>
              <a:rPr sz="20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процесу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є 	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розширення</a:t>
            </a:r>
            <a:r>
              <a:rPr sz="2000" spc="-9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номенклатури</a:t>
            </a:r>
            <a:r>
              <a:rPr sz="20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і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збільшення</a:t>
            </a:r>
            <a:r>
              <a:rPr sz="20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поставок</a:t>
            </a:r>
            <a:r>
              <a:rPr sz="20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ОТС-препаратів,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які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залишаються</a:t>
            </a:r>
            <a:r>
              <a:rPr sz="2000" spc="-8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за 	рамками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формулярної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 системи).</a:t>
            </a:r>
            <a:endParaRPr sz="2000" dirty="0">
              <a:latin typeface="Microsoft Sans Serif"/>
              <a:cs typeface="Microsoft Sans Serif"/>
            </a:endParaRPr>
          </a:p>
          <a:p>
            <a:pPr marL="367665" marR="51435" indent="-35560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367665" algn="l"/>
              </a:tabLst>
            </a:pP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зниження</a:t>
            </a:r>
            <a:r>
              <a:rPr sz="2000" spc="-10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фінансового</a:t>
            </a:r>
            <a:r>
              <a:rPr sz="20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тягаря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на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аптеки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(пов'язано</a:t>
            </a:r>
            <a:r>
              <a:rPr sz="20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з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тим,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що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закуплені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централізовано</a:t>
            </a:r>
            <a:r>
              <a:rPr sz="20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на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основі</a:t>
            </a:r>
            <a:r>
              <a:rPr sz="2000" spc="-9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бюджетного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фінансування</a:t>
            </a:r>
            <a:r>
              <a:rPr sz="20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і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розподілені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по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уповноваженим</a:t>
            </a:r>
            <a:r>
              <a:rPr sz="2000" spc="-8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аптекам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лікарські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засоби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для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пільгового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відпуску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не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лягають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тягарем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на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аптеку,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а</a:t>
            </a:r>
            <a:r>
              <a:rPr sz="20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навпаки,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дозволяють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фінансово підтримати</a:t>
            </a:r>
            <a:r>
              <a:rPr sz="20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90" dirty="0">
                <a:solidFill>
                  <a:srgbClr val="003300"/>
                </a:solidFill>
                <a:latin typeface="Microsoft Sans Serif"/>
                <a:cs typeface="Microsoft Sans Serif"/>
              </a:rPr>
              <a:t>її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роботу).</a:t>
            </a:r>
            <a:endParaRPr sz="2000" dirty="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882885" y="6290385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z="1400" spc="-25" dirty="0">
                <a:latin typeface="Microsoft Sans Serif"/>
                <a:cs typeface="Microsoft Sans Serif"/>
              </a:rPr>
              <a:t>37</a:t>
            </a:fld>
            <a:endParaRPr sz="14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2765" rIns="0" bIns="0" rtlCol="0">
            <a:spAutoFit/>
          </a:bodyPr>
          <a:lstStyle/>
          <a:p>
            <a:pPr marL="1040765">
              <a:lnSpc>
                <a:spcPct val="100000"/>
              </a:lnSpc>
              <a:spcBef>
                <a:spcPts val="100"/>
              </a:spcBef>
            </a:pPr>
            <a:r>
              <a:rPr dirty="0"/>
              <a:t>Позитивні</a:t>
            </a:r>
            <a:r>
              <a:rPr spc="-95" dirty="0"/>
              <a:t> </a:t>
            </a:r>
            <a:r>
              <a:rPr dirty="0"/>
              <a:t>аспекти</a:t>
            </a:r>
            <a:r>
              <a:rPr spc="-75" dirty="0"/>
              <a:t> </a:t>
            </a:r>
            <a:r>
              <a:rPr dirty="0"/>
              <a:t>впровадження</a:t>
            </a:r>
            <a:r>
              <a:rPr spc="-100" dirty="0"/>
              <a:t> </a:t>
            </a:r>
            <a:r>
              <a:rPr spc="-10" dirty="0"/>
              <a:t>формулярної</a:t>
            </a:r>
            <a:r>
              <a:rPr spc="-70" dirty="0"/>
              <a:t> </a:t>
            </a:r>
            <a:r>
              <a:rPr spc="-10" dirty="0"/>
              <a:t>системи: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6867" y="1102613"/>
            <a:ext cx="11158855" cy="525843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367665" marR="756920" indent="-355600">
              <a:lnSpc>
                <a:spcPct val="102000"/>
              </a:lnSpc>
              <a:spcBef>
                <a:spcPts val="55"/>
              </a:spcBef>
              <a:buFont typeface="Wingdings"/>
              <a:buChar char=""/>
              <a:tabLst>
                <a:tab pos="367665" algn="l"/>
                <a:tab pos="443865" algn="l"/>
              </a:tabLst>
            </a:pPr>
            <a:r>
              <a:rPr sz="2200" dirty="0">
                <a:solidFill>
                  <a:srgbClr val="001C74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виключення</a:t>
            </a:r>
            <a:r>
              <a:rPr sz="20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небезпечних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і</a:t>
            </a:r>
            <a:r>
              <a:rPr sz="20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неефективних</a:t>
            </a:r>
            <a:r>
              <a:rPr sz="20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лікарських</a:t>
            </a:r>
            <a:r>
              <a:rPr sz="20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засобів,</a:t>
            </a:r>
            <a:r>
              <a:rPr sz="20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що</a:t>
            </a:r>
            <a:r>
              <a:rPr sz="20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сприяє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скороченню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термінів</a:t>
            </a:r>
            <a:r>
              <a:rPr sz="20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лікування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та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перебування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пацієнтів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у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стаціонарі;</a:t>
            </a:r>
            <a:endParaRPr sz="20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5"/>
              </a:spcBef>
              <a:buFont typeface="Wingdings"/>
              <a:buChar char=""/>
            </a:pPr>
            <a:endParaRPr sz="2000" dirty="0">
              <a:latin typeface="Microsoft Sans Serif"/>
              <a:cs typeface="Microsoft Sans Serif"/>
            </a:endParaRPr>
          </a:p>
          <a:p>
            <a:pPr marL="367665" marR="585470" indent="-35560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367665" algn="l"/>
              </a:tabLst>
            </a:pP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зменшення</a:t>
            </a:r>
            <a:r>
              <a:rPr sz="2000" spc="-8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кількості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найменувань</a:t>
            </a:r>
            <a:r>
              <a:rPr sz="20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лікарських</a:t>
            </a:r>
            <a:r>
              <a:rPr sz="20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препаратів,</a:t>
            </a:r>
            <a:r>
              <a:rPr sz="20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які</a:t>
            </a:r>
            <a:r>
              <a:rPr sz="20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закуповуються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медичним закладом;</a:t>
            </a:r>
            <a:endParaRPr sz="20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5"/>
              </a:spcBef>
              <a:buFont typeface="Wingdings"/>
              <a:buChar char=""/>
            </a:pPr>
            <a:endParaRPr sz="2000" dirty="0">
              <a:latin typeface="Microsoft Sans Serif"/>
              <a:cs typeface="Microsoft Sans Serif"/>
            </a:endParaRPr>
          </a:p>
          <a:p>
            <a:pPr marL="367665" marR="224790" indent="-355600">
              <a:lnSpc>
                <a:spcPct val="100000"/>
              </a:lnSpc>
              <a:buFont typeface="Wingdings"/>
              <a:buChar char=""/>
              <a:tabLst>
                <a:tab pos="367665" algn="l"/>
                <a:tab pos="4857750" algn="l"/>
              </a:tabLst>
            </a:pP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раціональний</a:t>
            </a:r>
            <a:r>
              <a:rPr sz="2000" spc="-8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перерозподіл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грошових</a:t>
            </a:r>
            <a:r>
              <a:rPr sz="20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кошти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на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закупівлю</a:t>
            </a:r>
            <a:r>
              <a:rPr sz="20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лікарських</a:t>
            </a:r>
            <a:r>
              <a:rPr sz="20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препаратів,</a:t>
            </a:r>
            <a:r>
              <a:rPr sz="20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що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дозволяє</a:t>
            </a:r>
            <a:r>
              <a:rPr sz="2000" spc="-8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ті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ж</a:t>
            </a:r>
            <a:r>
              <a:rPr sz="20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самі</a:t>
            </a:r>
            <a:r>
              <a:rPr sz="20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кошти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купувати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	більшу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кількість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безпечних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і</a:t>
            </a:r>
            <a:r>
              <a:rPr sz="20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ефективних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лікарських препаратів</a:t>
            </a:r>
            <a:r>
              <a:rPr sz="20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</a:t>
            </a:r>
            <a:r>
              <a:rPr sz="20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рахунок</a:t>
            </a:r>
            <a:r>
              <a:rPr sz="20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виключення</a:t>
            </a:r>
            <a:r>
              <a:rPr sz="2000" spc="-9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закупівель</a:t>
            </a:r>
            <a:r>
              <a:rPr sz="20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неефективних</a:t>
            </a:r>
            <a:r>
              <a:rPr sz="2000" spc="-9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ліків;</a:t>
            </a:r>
            <a:endParaRPr sz="20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5"/>
              </a:spcBef>
              <a:buFont typeface="Wingdings"/>
              <a:buChar char=""/>
            </a:pPr>
            <a:endParaRPr sz="2000" dirty="0">
              <a:latin typeface="Microsoft Sans Serif"/>
              <a:cs typeface="Microsoft Sans Serif"/>
            </a:endParaRPr>
          </a:p>
          <a:p>
            <a:pPr marL="367665" indent="-354965">
              <a:lnSpc>
                <a:spcPct val="100000"/>
              </a:lnSpc>
              <a:buFont typeface="Wingdings"/>
              <a:buChar char=""/>
              <a:tabLst>
                <a:tab pos="367665" algn="l"/>
              </a:tabLst>
            </a:pP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зниження</a:t>
            </a:r>
            <a:r>
              <a:rPr sz="2000" spc="-10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загальних</a:t>
            </a:r>
            <a:r>
              <a:rPr sz="2000" spc="-9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витрат</a:t>
            </a:r>
            <a:r>
              <a:rPr sz="20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на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закупівлю</a:t>
            </a:r>
            <a:r>
              <a:rPr sz="20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лікарських</a:t>
            </a:r>
            <a:r>
              <a:rPr sz="2000" spc="-8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препаратів;</a:t>
            </a:r>
            <a:endParaRPr sz="20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40"/>
              </a:spcBef>
              <a:buFont typeface="Wingdings"/>
              <a:buChar char=""/>
            </a:pPr>
            <a:endParaRPr sz="2000" dirty="0">
              <a:latin typeface="Microsoft Sans Serif"/>
              <a:cs typeface="Microsoft Sans Serif"/>
            </a:endParaRPr>
          </a:p>
          <a:p>
            <a:pPr marL="367665" marR="1132205" indent="-355600">
              <a:lnSpc>
                <a:spcPct val="100000"/>
              </a:lnSpc>
              <a:buFont typeface="Wingdings"/>
              <a:buChar char=""/>
              <a:tabLst>
                <a:tab pos="367665" algn="l"/>
              </a:tabLst>
            </a:pP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можливість</a:t>
            </a:r>
            <a:r>
              <a:rPr sz="2000" spc="-9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вкладати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кошти,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що</a:t>
            </a:r>
            <a:r>
              <a:rPr sz="20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звільнилися</a:t>
            </a:r>
            <a:r>
              <a:rPr sz="20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в</a:t>
            </a:r>
            <a:r>
              <a:rPr sz="20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розвиток</a:t>
            </a:r>
            <a:r>
              <a:rPr sz="20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діагностичної</a:t>
            </a:r>
            <a:r>
              <a:rPr sz="2000" spc="-9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бази,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нових технологій,</a:t>
            </a:r>
            <a:r>
              <a:rPr sz="20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проведення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цільових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програм,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підвищення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кваліфікації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лікарів</a:t>
            </a:r>
            <a:r>
              <a:rPr sz="20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та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ін.</a:t>
            </a:r>
            <a:endParaRPr sz="2000" dirty="0">
              <a:latin typeface="Microsoft Sans Serif"/>
              <a:cs typeface="Microsoft Sans Serif"/>
            </a:endParaRPr>
          </a:p>
          <a:p>
            <a:pPr marL="370840" marR="3337560">
              <a:lnSpc>
                <a:spcPct val="100000"/>
              </a:lnSpc>
              <a:spcBef>
                <a:spcPts val="1895"/>
              </a:spcBef>
            </a:pP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8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цілому</a:t>
            </a:r>
            <a:r>
              <a:rPr sz="18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формулярная</a:t>
            </a:r>
            <a:r>
              <a:rPr sz="18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система</a:t>
            </a:r>
            <a:r>
              <a:rPr sz="18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має</a:t>
            </a:r>
            <a:r>
              <a:rPr sz="18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r>
              <a:rPr sz="18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увазі</a:t>
            </a:r>
            <a:r>
              <a:rPr sz="18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не</a:t>
            </a:r>
            <a:r>
              <a:rPr sz="18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зниження</a:t>
            </a:r>
            <a:r>
              <a:rPr sz="18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витрат,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а</a:t>
            </a:r>
            <a:r>
              <a:rPr sz="1800" b="1" spc="-10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раціональне</a:t>
            </a:r>
            <a:r>
              <a:rPr sz="1800" b="1" spc="-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використання</a:t>
            </a:r>
            <a:r>
              <a:rPr sz="18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наявних</a:t>
            </a:r>
            <a:r>
              <a:rPr sz="1800" b="1" spc="-10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грошових</a:t>
            </a:r>
            <a:r>
              <a:rPr sz="18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ресурсів.</a:t>
            </a:r>
            <a:endParaRPr sz="1800" dirty="0">
              <a:latin typeface="Arial"/>
              <a:cs typeface="Arial"/>
            </a:endParaRPr>
          </a:p>
          <a:p>
            <a:pPr marR="5080" algn="r">
              <a:lnSpc>
                <a:spcPts val="1325"/>
              </a:lnSpc>
            </a:pPr>
            <a:r>
              <a:rPr sz="1400" spc="-25" dirty="0">
                <a:latin typeface="Microsoft Sans Serif"/>
                <a:cs typeface="Microsoft Sans Serif"/>
              </a:rPr>
              <a:t>38</a:t>
            </a:r>
            <a:endParaRPr sz="14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08285" y="6273495"/>
            <a:ext cx="2235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Microsoft Sans Serif"/>
                <a:cs typeface="Microsoft Sans Serif"/>
              </a:rPr>
              <a:t>39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0091" y="284175"/>
            <a:ext cx="21831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ВИСНОВОК:</a:t>
            </a:r>
            <a:endParaRPr sz="2800" dirty="0"/>
          </a:p>
        </p:txBody>
      </p:sp>
      <p:sp>
        <p:nvSpPr>
          <p:cNvPr id="4" name="object 4"/>
          <p:cNvSpPr txBox="1"/>
          <p:nvPr/>
        </p:nvSpPr>
        <p:spPr>
          <a:xfrm>
            <a:off x="1205890" y="1151382"/>
            <a:ext cx="10060940" cy="429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711835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Формулярна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система</a:t>
            </a:r>
            <a:r>
              <a:rPr sz="20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повинна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бути</a:t>
            </a:r>
            <a:r>
              <a:rPr sz="20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адекватною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до</a:t>
            </a:r>
            <a:r>
              <a:rPr sz="20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вимог</a:t>
            </a:r>
            <a:r>
              <a:rPr sz="20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часу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та</a:t>
            </a:r>
            <a:r>
              <a:rPr sz="20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реалій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країни впровадження,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має</a:t>
            </a:r>
            <a:r>
              <a:rPr sz="20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постійно</a:t>
            </a:r>
            <a:r>
              <a:rPr sz="20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розвиватися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і</a:t>
            </a:r>
            <a:r>
              <a:rPr sz="2000" spc="-1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вдосконалюватися.</a:t>
            </a:r>
            <a:endParaRPr sz="20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Вимагає</a:t>
            </a:r>
            <a:r>
              <a:rPr sz="2000" spc="-9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регулярного</a:t>
            </a:r>
            <a:r>
              <a:rPr sz="2000" spc="-9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перегляду</a:t>
            </a:r>
            <a:r>
              <a:rPr sz="20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існуючих</a:t>
            </a:r>
            <a:r>
              <a:rPr sz="2000" spc="-8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переліків,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довідників</a:t>
            </a:r>
            <a:r>
              <a:rPr sz="20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та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стандартів</a:t>
            </a:r>
            <a:endParaRPr sz="2000" dirty="0">
              <a:latin typeface="Microsoft Sans Serif"/>
              <a:cs typeface="Microsoft Sans Serif"/>
            </a:endParaRPr>
          </a:p>
          <a:p>
            <a:pPr marL="12700" marR="121920">
              <a:lnSpc>
                <a:spcPct val="100000"/>
              </a:lnSpc>
            </a:pP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фармакотерапії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на</a:t>
            </a:r>
            <a:r>
              <a:rPr sz="2000" spc="-1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основі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нової</a:t>
            </a:r>
            <a:r>
              <a:rPr sz="2000" spc="-3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об’єктивної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клінічної</a:t>
            </a:r>
            <a:r>
              <a:rPr sz="2000" spc="-3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доказової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інформації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та</a:t>
            </a:r>
            <a:r>
              <a:rPr sz="2000" spc="-1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даних, отриманих</a:t>
            </a:r>
            <a:r>
              <a:rPr sz="2000" spc="-8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при</a:t>
            </a:r>
            <a:r>
              <a:rPr sz="20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аналізі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побічних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реакцій,</a:t>
            </a:r>
            <a:r>
              <a:rPr sz="20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та</a:t>
            </a:r>
            <a:r>
              <a:rPr sz="20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оцінки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ефективності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застосування</a:t>
            </a:r>
            <a:endParaRPr sz="20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лікарських</a:t>
            </a:r>
            <a:r>
              <a:rPr sz="20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засобів.</a:t>
            </a:r>
            <a:endParaRPr sz="20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0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75"/>
              </a:spcBef>
            </a:pPr>
            <a:endParaRPr sz="2000" dirty="0">
              <a:latin typeface="Microsoft Sans Serif"/>
              <a:cs typeface="Microsoft Sans Serif"/>
            </a:endParaRPr>
          </a:p>
          <a:p>
            <a:pPr marL="724535">
              <a:lnSpc>
                <a:spcPct val="100000"/>
              </a:lnSpc>
            </a:pP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Приклади</a:t>
            </a:r>
            <a:r>
              <a:rPr sz="2000" spc="-9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зі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світового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досвіду</a:t>
            </a:r>
            <a:r>
              <a:rPr sz="20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свідчать,</a:t>
            </a:r>
            <a:r>
              <a:rPr sz="20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що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впровадження</a:t>
            </a:r>
            <a:r>
              <a:rPr sz="20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формулярної</a:t>
            </a:r>
            <a:endParaRPr sz="20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системи</a:t>
            </a:r>
            <a:r>
              <a:rPr sz="20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позитивно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впливає</a:t>
            </a:r>
            <a:r>
              <a:rPr sz="20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на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мислення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лікарів</a:t>
            </a:r>
            <a:r>
              <a:rPr sz="20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при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 призначенні</a:t>
            </a:r>
            <a:r>
              <a:rPr sz="2000" spc="-6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лікарських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засобів.</a:t>
            </a:r>
            <a:endParaRPr sz="2000" dirty="0">
              <a:latin typeface="Microsoft Sans Serif"/>
              <a:cs typeface="Microsoft Sans Serif"/>
            </a:endParaRPr>
          </a:p>
          <a:p>
            <a:pPr marL="12700" marR="180975">
              <a:lnSpc>
                <a:spcPct val="100000"/>
              </a:lnSpc>
            </a:pP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Також</a:t>
            </a:r>
            <a:r>
              <a:rPr sz="2000" spc="-7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впровадження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формулярної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системи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сприяє</a:t>
            </a:r>
            <a:r>
              <a:rPr sz="20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вилученню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з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фармацевтичного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ринку</a:t>
            </a:r>
            <a:r>
              <a:rPr sz="2000" spc="-9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неефективних</a:t>
            </a:r>
            <a:r>
              <a:rPr sz="20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та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неякісних</a:t>
            </a:r>
            <a:r>
              <a:rPr sz="20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лікарських</a:t>
            </a:r>
            <a:r>
              <a:rPr sz="20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засобів,</a:t>
            </a:r>
            <a:r>
              <a:rPr sz="2000" spc="-9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3300"/>
                </a:solidFill>
                <a:latin typeface="Microsoft Sans Serif"/>
                <a:cs typeface="Microsoft Sans Serif"/>
              </a:rPr>
              <a:t>оскільки</a:t>
            </a:r>
            <a:r>
              <a:rPr sz="20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такі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ліки</a:t>
            </a:r>
            <a:r>
              <a:rPr sz="2000" spc="-7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не</a:t>
            </a:r>
            <a:r>
              <a:rPr sz="2000" spc="-5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будуть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внесені</a:t>
            </a:r>
            <a:r>
              <a:rPr sz="2000" spc="-8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до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формулярних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переліків,</a:t>
            </a:r>
            <a:r>
              <a:rPr sz="2000" spc="-4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а,</a:t>
            </a:r>
            <a:r>
              <a:rPr sz="20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відтак,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не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будуть</a:t>
            </a:r>
            <a:r>
              <a:rPr sz="2000" spc="-4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3300"/>
                </a:solidFill>
                <a:latin typeface="Microsoft Sans Serif"/>
                <a:cs typeface="Microsoft Sans Serif"/>
              </a:rPr>
              <a:t>закуповуватися</a:t>
            </a:r>
            <a:r>
              <a:rPr sz="2000" spc="-55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3300"/>
                </a:solidFill>
                <a:latin typeface="Microsoft Sans Serif"/>
                <a:cs typeface="Microsoft Sans Serif"/>
              </a:rPr>
              <a:t>за</a:t>
            </a:r>
            <a:r>
              <a:rPr sz="2000" spc="-60" dirty="0">
                <a:solidFill>
                  <a:srgbClr val="00330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3300"/>
                </a:solidFill>
                <a:latin typeface="Microsoft Sans Serif"/>
                <a:cs typeface="Microsoft Sans Serif"/>
              </a:rPr>
              <a:t>бюджетні кошти.</a:t>
            </a:r>
            <a:endParaRPr sz="20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9427" y="6130671"/>
            <a:ext cx="47625" cy="12700"/>
          </a:xfrm>
          <a:custGeom>
            <a:avLst/>
            <a:gdLst/>
            <a:ahLst/>
            <a:cxnLst/>
            <a:rect l="l" t="t" r="r" b="b"/>
            <a:pathLst>
              <a:path w="47625" h="12700">
                <a:moveTo>
                  <a:pt x="47243" y="0"/>
                </a:moveTo>
                <a:lnTo>
                  <a:pt x="0" y="0"/>
                </a:lnTo>
                <a:lnTo>
                  <a:pt x="0" y="12191"/>
                </a:lnTo>
                <a:lnTo>
                  <a:pt x="47243" y="12191"/>
                </a:lnTo>
                <a:lnTo>
                  <a:pt x="47243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48767" y="1654556"/>
            <a:ext cx="10915650" cy="4523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—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перелік,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запропонований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ВООЗ,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із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найбільш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ефективних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і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безпечних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ЛЗ,</a:t>
            </a:r>
            <a:endParaRPr sz="2000" dirty="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</a:pPr>
            <a:r>
              <a:rPr sz="2000" b="1" spc="-10" dirty="0">
                <a:latin typeface="Arial"/>
                <a:cs typeface="Arial"/>
              </a:rPr>
              <a:t>необхідних</a:t>
            </a:r>
            <a:r>
              <a:rPr sz="2000" b="1" spc="-9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для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задоволення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найбільш</a:t>
            </a:r>
            <a:r>
              <a:rPr sz="2000" b="1" spc="-9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важливих</a:t>
            </a:r>
            <a:r>
              <a:rPr sz="2000" b="1" spc="-10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потреб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у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системі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охорони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здоров'я.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2000" dirty="0">
              <a:latin typeface="Arial"/>
              <a:cs typeface="Arial"/>
            </a:endParaRPr>
          </a:p>
          <a:p>
            <a:pPr marL="50800" marR="1083945" indent="91440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На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основі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цього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переліку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країни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часто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розробляють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власні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місцеві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переліки необхідних</a:t>
            </a:r>
            <a:r>
              <a:rPr sz="2000" spc="-9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лікарських</a:t>
            </a:r>
            <a:r>
              <a:rPr sz="2000" spc="-9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засобів.</a:t>
            </a:r>
            <a:endParaRPr sz="20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2000" dirty="0">
              <a:latin typeface="Microsoft Sans Serif"/>
              <a:cs typeface="Microsoft Sans Serif"/>
            </a:endParaRPr>
          </a:p>
          <a:p>
            <a:pPr marL="965200">
              <a:lnSpc>
                <a:spcPct val="100000"/>
              </a:lnSpc>
            </a:pPr>
            <a:r>
              <a:rPr sz="2000" spc="-20" dirty="0">
                <a:latin typeface="Microsoft Sans Serif"/>
                <a:cs typeface="Microsoft Sans Serif"/>
              </a:rPr>
              <a:t>Перелік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розділений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на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основні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і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додаткові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елементи.</a:t>
            </a:r>
            <a:endParaRPr sz="20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2000" dirty="0">
              <a:latin typeface="Microsoft Sans Serif"/>
              <a:cs typeface="Microsoft Sans Serif"/>
            </a:endParaRPr>
          </a:p>
          <a:p>
            <a:pPr marL="50800" marR="632460" indent="914400">
              <a:lnSpc>
                <a:spcPct val="100000"/>
              </a:lnSpc>
            </a:pPr>
            <a:r>
              <a:rPr sz="2000" b="1" i="1" dirty="0">
                <a:latin typeface="Arial"/>
                <a:cs typeface="Arial"/>
              </a:rPr>
              <a:t>Основні</a:t>
            </a:r>
            <a:r>
              <a:rPr sz="2000" b="1" i="1" spc="-6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лікарські</a:t>
            </a:r>
            <a:r>
              <a:rPr sz="2000" b="1" i="1" spc="-5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засоби</a:t>
            </a:r>
            <a:r>
              <a:rPr sz="2000" b="1" i="1" spc="-25" dirty="0">
                <a:latin typeface="Arial"/>
                <a:cs typeface="Arial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вважаються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найбільш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економічно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ефективними варіантами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для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ключових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медичних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проблем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і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можуть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використовуватися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з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невеликою </a:t>
            </a:r>
            <a:r>
              <a:rPr sz="2000" spc="-20" dirty="0">
                <a:latin typeface="Microsoft Sans Serif"/>
                <a:cs typeface="Microsoft Sans Serif"/>
              </a:rPr>
              <a:t>кількістю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додаткових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ресурсів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охорони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здоров'я.</a:t>
            </a:r>
            <a:endParaRPr sz="20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2000" dirty="0">
              <a:latin typeface="Microsoft Sans Serif"/>
              <a:cs typeface="Microsoft Sans Serif"/>
            </a:endParaRPr>
          </a:p>
          <a:p>
            <a:pPr marL="965200">
              <a:lnSpc>
                <a:spcPct val="100000"/>
              </a:lnSpc>
            </a:pPr>
            <a:r>
              <a:rPr sz="2000" b="1" i="1" dirty="0">
                <a:latin typeface="Arial"/>
                <a:cs typeface="Arial"/>
              </a:rPr>
              <a:t>Додаткові</a:t>
            </a:r>
            <a:r>
              <a:rPr sz="2000" b="1" i="1" spc="-6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лікарські</a:t>
            </a:r>
            <a:r>
              <a:rPr sz="2000" b="1" i="1" spc="-5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засоби</a:t>
            </a:r>
            <a:r>
              <a:rPr sz="2000" b="1" i="1" spc="-40" dirty="0">
                <a:latin typeface="Arial"/>
                <a:cs typeface="Arial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часто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вимагають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додаткової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інфраструктури,</a:t>
            </a:r>
            <a:endParaRPr sz="2000" dirty="0">
              <a:latin typeface="Microsoft Sans Serif"/>
              <a:cs typeface="Microsoft Sans Serif"/>
            </a:endParaRPr>
          </a:p>
          <a:p>
            <a:pPr marL="50800">
              <a:lnSpc>
                <a:spcPts val="2100"/>
              </a:lnSpc>
            </a:pPr>
            <a:r>
              <a:rPr sz="2000" spc="-10" dirty="0">
                <a:latin typeface="Microsoft Sans Serif"/>
                <a:cs typeface="Microsoft Sans Serif"/>
              </a:rPr>
              <a:t>наприклад,</a:t>
            </a:r>
            <a:r>
              <a:rPr sz="2000" spc="-9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спеціально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навчених</a:t>
            </a:r>
            <a:r>
              <a:rPr sz="2000" spc="-9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медичних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працівників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або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діагностичного</a:t>
            </a:r>
            <a:r>
              <a:rPr sz="2000" spc="-9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обладнання</a:t>
            </a:r>
            <a:r>
              <a:rPr sz="1950" u="sng" spc="-15" baseline="25641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[2]</a:t>
            </a:r>
            <a:endParaRPr sz="1950" baseline="25641" dirty="0">
              <a:latin typeface="Microsoft Sans Serif"/>
              <a:cs typeface="Microsoft Sans Serif"/>
            </a:endParaRPr>
          </a:p>
          <a:p>
            <a:pPr marL="50800">
              <a:lnSpc>
                <a:spcPts val="2100"/>
              </a:lnSpc>
            </a:pPr>
            <a:r>
              <a:rPr sz="1300" spc="-25" dirty="0">
                <a:solidFill>
                  <a:srgbClr val="009999"/>
                </a:solidFill>
                <a:latin typeface="Microsoft Sans Serif"/>
                <a:cs typeface="Microsoft Sans Serif"/>
                <a:hlinkClick r:id="rId2"/>
              </a:rPr>
              <a:t>]</a:t>
            </a:r>
            <a:r>
              <a:rPr sz="3000" spc="-37" baseline="-16666" dirty="0">
                <a:latin typeface="Microsoft Sans Serif"/>
                <a:cs typeface="Microsoft Sans Serif"/>
              </a:rPr>
              <a:t>.</a:t>
            </a:r>
            <a:endParaRPr sz="3000" baseline="-16666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t>40</a:t>
            </a:fld>
            <a:endParaRPr spc="-25"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32459" y="285699"/>
            <a:ext cx="998220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82675">
              <a:lnSpc>
                <a:spcPct val="100000"/>
              </a:lnSpc>
              <a:spcBef>
                <a:spcPts val="100"/>
              </a:spcBef>
            </a:pPr>
            <a:r>
              <a:rPr dirty="0"/>
              <a:t>Перелік</a:t>
            </a:r>
            <a:r>
              <a:rPr spc="-80" dirty="0"/>
              <a:t> </a:t>
            </a:r>
            <a:r>
              <a:rPr dirty="0"/>
              <a:t>основних</a:t>
            </a:r>
            <a:r>
              <a:rPr spc="-60" dirty="0"/>
              <a:t> </a:t>
            </a:r>
            <a:r>
              <a:rPr dirty="0"/>
              <a:t>лікарських</a:t>
            </a:r>
            <a:r>
              <a:rPr spc="-75" dirty="0"/>
              <a:t> </a:t>
            </a:r>
            <a:r>
              <a:rPr dirty="0"/>
              <a:t>засобів,</a:t>
            </a:r>
            <a:r>
              <a:rPr spc="-60" dirty="0"/>
              <a:t> </a:t>
            </a:r>
            <a:r>
              <a:rPr spc="-10" dirty="0"/>
              <a:t>розроблений</a:t>
            </a:r>
          </a:p>
          <a:p>
            <a:pPr marL="12700" marR="5080" indent="234950">
              <a:lnSpc>
                <a:spcPct val="100000"/>
              </a:lnSpc>
            </a:pPr>
            <a:r>
              <a:rPr dirty="0"/>
              <a:t>ВООЗ</a:t>
            </a:r>
            <a:r>
              <a:rPr spc="-110" dirty="0"/>
              <a:t> </a:t>
            </a:r>
            <a:r>
              <a:rPr b="0" dirty="0">
                <a:latin typeface="Microsoft Sans Serif"/>
                <a:cs typeface="Microsoft Sans Serif"/>
              </a:rPr>
              <a:t>або</a:t>
            </a:r>
            <a:r>
              <a:rPr b="0" spc="-40" dirty="0">
                <a:latin typeface="Microsoft Sans Serif"/>
                <a:cs typeface="Microsoft Sans Serif"/>
              </a:rPr>
              <a:t> </a:t>
            </a:r>
            <a:r>
              <a:rPr dirty="0"/>
              <a:t>Орієнтовний</a:t>
            </a:r>
            <a:r>
              <a:rPr spc="-80" dirty="0"/>
              <a:t> </a:t>
            </a:r>
            <a:r>
              <a:rPr dirty="0"/>
              <a:t>перелік</a:t>
            </a:r>
            <a:r>
              <a:rPr spc="-80" dirty="0"/>
              <a:t> </a:t>
            </a:r>
            <a:r>
              <a:rPr spc="-10" dirty="0"/>
              <a:t>життєвонеобхідних</a:t>
            </a:r>
            <a:r>
              <a:rPr spc="-40" dirty="0"/>
              <a:t> </a:t>
            </a:r>
            <a:r>
              <a:rPr spc="-10" dirty="0"/>
              <a:t>лікарських </a:t>
            </a:r>
            <a:r>
              <a:rPr dirty="0"/>
              <a:t>засобів,</a:t>
            </a:r>
            <a:r>
              <a:rPr spc="-85" dirty="0"/>
              <a:t> </a:t>
            </a:r>
            <a:r>
              <a:rPr spc="-10" dirty="0"/>
              <a:t>розроблений</a:t>
            </a:r>
            <a:r>
              <a:rPr spc="-70" dirty="0"/>
              <a:t> </a:t>
            </a:r>
            <a:r>
              <a:rPr dirty="0"/>
              <a:t>ВООЗ</a:t>
            </a:r>
            <a:r>
              <a:rPr spc="-70" dirty="0"/>
              <a:t> </a:t>
            </a:r>
            <a:r>
              <a:rPr b="0" dirty="0">
                <a:latin typeface="Microsoft Sans Serif"/>
                <a:cs typeface="Microsoft Sans Serif"/>
              </a:rPr>
              <a:t>(</a:t>
            </a:r>
            <a:r>
              <a:rPr b="0" spc="-45" dirty="0">
                <a:latin typeface="Microsoft Sans Serif"/>
                <a:cs typeface="Microsoft Sans Serif"/>
              </a:rPr>
              <a:t> </a:t>
            </a:r>
            <a:r>
              <a:rPr b="0" dirty="0">
                <a:latin typeface="Microsoft Sans Serif"/>
                <a:cs typeface="Microsoft Sans Serif"/>
              </a:rPr>
              <a:t>WHO</a:t>
            </a:r>
            <a:r>
              <a:rPr b="0" spc="-60" dirty="0">
                <a:latin typeface="Microsoft Sans Serif"/>
                <a:cs typeface="Microsoft Sans Serif"/>
              </a:rPr>
              <a:t> </a:t>
            </a:r>
            <a:r>
              <a:rPr b="0" dirty="0">
                <a:latin typeface="Microsoft Sans Serif"/>
                <a:cs typeface="Microsoft Sans Serif"/>
              </a:rPr>
              <a:t>Model</a:t>
            </a:r>
            <a:r>
              <a:rPr b="0" spc="-35" dirty="0">
                <a:latin typeface="Microsoft Sans Serif"/>
                <a:cs typeface="Microsoft Sans Serif"/>
              </a:rPr>
              <a:t> </a:t>
            </a:r>
            <a:r>
              <a:rPr b="0" dirty="0">
                <a:latin typeface="Microsoft Sans Serif"/>
                <a:cs typeface="Microsoft Sans Serif"/>
              </a:rPr>
              <a:t>List</a:t>
            </a:r>
            <a:r>
              <a:rPr b="0" spc="-40" dirty="0">
                <a:latin typeface="Microsoft Sans Serif"/>
                <a:cs typeface="Microsoft Sans Serif"/>
              </a:rPr>
              <a:t> </a:t>
            </a:r>
            <a:r>
              <a:rPr b="0" dirty="0">
                <a:latin typeface="Microsoft Sans Serif"/>
                <a:cs typeface="Microsoft Sans Serif"/>
              </a:rPr>
              <a:t>of</a:t>
            </a:r>
            <a:r>
              <a:rPr b="0" spc="-40" dirty="0">
                <a:latin typeface="Microsoft Sans Serif"/>
                <a:cs typeface="Microsoft Sans Serif"/>
              </a:rPr>
              <a:t> </a:t>
            </a:r>
            <a:r>
              <a:rPr b="0" dirty="0">
                <a:latin typeface="Microsoft Sans Serif"/>
                <a:cs typeface="Microsoft Sans Serif"/>
              </a:rPr>
              <a:t>Essential</a:t>
            </a:r>
            <a:r>
              <a:rPr b="0" spc="-25" dirty="0">
                <a:latin typeface="Microsoft Sans Serif"/>
                <a:cs typeface="Microsoft Sans Serif"/>
              </a:rPr>
              <a:t> </a:t>
            </a:r>
            <a:r>
              <a:rPr b="0" spc="-10" dirty="0">
                <a:latin typeface="Microsoft Sans Serif"/>
                <a:cs typeface="Microsoft Sans Serif"/>
              </a:rPr>
              <a:t>Medicines)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3715" y="2015108"/>
            <a:ext cx="11080115" cy="3378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3210" indent="-270510">
              <a:lnSpc>
                <a:spcPct val="100000"/>
              </a:lnSpc>
              <a:spcBef>
                <a:spcPts val="95"/>
              </a:spcBef>
              <a:buFont typeface="Wingdings"/>
              <a:buChar char=""/>
              <a:tabLst>
                <a:tab pos="283210" algn="l"/>
              </a:tabLst>
            </a:pP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Перший</a:t>
            </a:r>
            <a:r>
              <a:rPr sz="2200" b="1" spc="-1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перелік</a:t>
            </a:r>
            <a:r>
              <a:rPr sz="22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було</a:t>
            </a:r>
            <a:r>
              <a:rPr sz="22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03300"/>
                </a:solidFill>
                <a:latin typeface="Arial"/>
                <a:cs typeface="Arial"/>
              </a:rPr>
              <a:t>опубліковано</a:t>
            </a:r>
            <a:r>
              <a:rPr sz="22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у</a:t>
            </a:r>
            <a:r>
              <a:rPr sz="2200" b="1" spc="-10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03300"/>
                </a:solidFill>
                <a:latin typeface="Arial"/>
                <a:cs typeface="Arial"/>
              </a:rPr>
              <a:t>1977,</a:t>
            </a:r>
            <a:endParaRPr sz="2200" dirty="0">
              <a:latin typeface="Arial"/>
              <a:cs typeface="Arial"/>
            </a:endParaRPr>
          </a:p>
          <a:p>
            <a:pPr marL="262255" indent="-262255">
              <a:lnSpc>
                <a:spcPct val="100000"/>
              </a:lnSpc>
              <a:buFont typeface="Wingdings"/>
              <a:buChar char=""/>
              <a:tabLst>
                <a:tab pos="262255" algn="l"/>
              </a:tabLst>
            </a:pP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він</a:t>
            </a:r>
            <a:r>
              <a:rPr sz="2200" b="1" spc="-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містив</a:t>
            </a:r>
            <a:r>
              <a:rPr sz="22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208</a:t>
            </a:r>
            <a:r>
              <a:rPr sz="22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лікарських</a:t>
            </a:r>
            <a:r>
              <a:rPr sz="22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03300"/>
                </a:solidFill>
                <a:latin typeface="Arial"/>
                <a:cs typeface="Arial"/>
              </a:rPr>
              <a:t>засобів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0"/>
              </a:spcBef>
              <a:buClr>
                <a:srgbClr val="003300"/>
              </a:buClr>
              <a:buFont typeface="Wingdings"/>
              <a:buChar char=""/>
            </a:pPr>
            <a:endParaRPr sz="2200" dirty="0">
              <a:latin typeface="Arial"/>
              <a:cs typeface="Arial"/>
            </a:endParaRPr>
          </a:p>
          <a:p>
            <a:pPr marL="283210" indent="-270510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283210" algn="l"/>
              </a:tabLst>
            </a:pP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ВООЗ</a:t>
            </a:r>
            <a:r>
              <a:rPr sz="22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оновлює</a:t>
            </a:r>
            <a:r>
              <a:rPr sz="22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перелік</a:t>
            </a:r>
            <a:r>
              <a:rPr sz="22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кожні</a:t>
            </a:r>
            <a:r>
              <a:rPr sz="2200" b="1" spc="-9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2</a:t>
            </a:r>
            <a:r>
              <a:rPr sz="2200" b="1" spc="-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03300"/>
                </a:solidFill>
                <a:latin typeface="Arial"/>
                <a:cs typeface="Arial"/>
              </a:rPr>
              <a:t>роки.</a:t>
            </a:r>
            <a:endParaRPr sz="2200" dirty="0">
              <a:latin typeface="Arial"/>
              <a:cs typeface="Arial"/>
            </a:endParaRPr>
          </a:p>
          <a:p>
            <a:pPr marL="321945">
              <a:lnSpc>
                <a:spcPct val="100000"/>
              </a:lnSpc>
            </a:pPr>
            <a:r>
              <a:rPr sz="2200" b="1" spc="-20" dirty="0">
                <a:solidFill>
                  <a:srgbClr val="003300"/>
                </a:solidFill>
                <a:latin typeface="Arial"/>
                <a:cs typeface="Arial"/>
              </a:rPr>
              <a:t>14-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й</a:t>
            </a:r>
            <a:r>
              <a:rPr sz="22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перелік</a:t>
            </a:r>
            <a:r>
              <a:rPr sz="22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було</a:t>
            </a:r>
            <a:r>
              <a:rPr sz="22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03300"/>
                </a:solidFill>
                <a:latin typeface="Arial"/>
                <a:cs typeface="Arial"/>
              </a:rPr>
              <a:t>опубліковано</a:t>
            </a:r>
            <a:r>
              <a:rPr sz="22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у</a:t>
            </a:r>
            <a:r>
              <a:rPr sz="22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2005,</a:t>
            </a:r>
            <a:r>
              <a:rPr sz="22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він</a:t>
            </a:r>
            <a:r>
              <a:rPr sz="22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містив</a:t>
            </a:r>
            <a:r>
              <a:rPr sz="22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306</a:t>
            </a:r>
            <a:r>
              <a:rPr sz="22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лікарських</a:t>
            </a:r>
            <a:r>
              <a:rPr sz="22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03300"/>
                </a:solidFill>
                <a:latin typeface="Arial"/>
                <a:cs typeface="Arial"/>
              </a:rPr>
              <a:t>засобів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2200" dirty="0">
              <a:latin typeface="Arial"/>
              <a:cs typeface="Arial"/>
            </a:endParaRPr>
          </a:p>
          <a:p>
            <a:pPr marL="283210" indent="-270510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283210" algn="l"/>
              </a:tabLst>
            </a:pP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У</a:t>
            </a:r>
            <a:r>
              <a:rPr sz="2200" b="1" spc="-9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2015</a:t>
            </a:r>
            <a:r>
              <a:rPr sz="22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було</a:t>
            </a:r>
            <a:r>
              <a:rPr sz="22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03300"/>
                </a:solidFill>
                <a:latin typeface="Arial"/>
                <a:cs typeface="Arial"/>
              </a:rPr>
              <a:t>опубліковано</a:t>
            </a:r>
            <a:r>
              <a:rPr sz="22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spc="-20" dirty="0">
                <a:solidFill>
                  <a:srgbClr val="003300"/>
                </a:solidFill>
                <a:latin typeface="Arial"/>
                <a:cs typeface="Arial"/>
              </a:rPr>
              <a:t>19-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те</a:t>
            </a:r>
            <a:r>
              <a:rPr sz="22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видання,</a:t>
            </a:r>
            <a:r>
              <a:rPr sz="22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воно</a:t>
            </a:r>
            <a:r>
              <a:rPr sz="22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містить</a:t>
            </a:r>
            <a:r>
              <a:rPr sz="22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близько</a:t>
            </a:r>
            <a:r>
              <a:rPr sz="2200" b="1" spc="-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410</a:t>
            </a:r>
            <a:r>
              <a:rPr sz="22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spc="-25" dirty="0">
                <a:solidFill>
                  <a:srgbClr val="003300"/>
                </a:solidFill>
                <a:latin typeface="Arial"/>
                <a:cs typeface="Arial"/>
              </a:rPr>
              <a:t>ЛЗ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0"/>
              </a:spcBef>
              <a:buClr>
                <a:srgbClr val="003300"/>
              </a:buClr>
              <a:buFont typeface="Wingdings"/>
              <a:buChar char=""/>
            </a:pPr>
            <a:endParaRPr sz="2200" dirty="0">
              <a:latin typeface="Arial"/>
              <a:cs typeface="Arial"/>
            </a:endParaRPr>
          </a:p>
          <a:p>
            <a:pPr marL="282575" marR="5080" indent="-270510">
              <a:lnSpc>
                <a:spcPct val="100000"/>
              </a:lnSpc>
              <a:buFont typeface="Wingdings"/>
              <a:buChar char=""/>
              <a:tabLst>
                <a:tab pos="283845" algn="l"/>
              </a:tabLst>
            </a:pP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Станом</a:t>
            </a:r>
            <a:r>
              <a:rPr sz="22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r>
              <a:rPr sz="22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2016</a:t>
            </a:r>
            <a:r>
              <a:rPr sz="22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рік,</a:t>
            </a:r>
            <a:r>
              <a:rPr sz="22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понад</a:t>
            </a:r>
            <a:r>
              <a:rPr sz="22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155</a:t>
            </a:r>
            <a:r>
              <a:rPr sz="22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країн</a:t>
            </a:r>
            <a:r>
              <a:rPr sz="2200" b="1" spc="-8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створили</a:t>
            </a:r>
            <a:r>
              <a:rPr sz="22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національні</a:t>
            </a:r>
            <a:r>
              <a:rPr sz="22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переліки</a:t>
            </a:r>
            <a:r>
              <a:rPr sz="22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03300"/>
                </a:solidFill>
                <a:latin typeface="Arial"/>
                <a:cs typeface="Arial"/>
              </a:rPr>
              <a:t>основних 	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лікарських</a:t>
            </a:r>
            <a:r>
              <a:rPr sz="22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засобів,</a:t>
            </a:r>
            <a:r>
              <a:rPr sz="22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03300"/>
                </a:solidFill>
                <a:latin typeface="Arial"/>
                <a:cs typeface="Arial"/>
              </a:rPr>
              <a:t>заснованих</a:t>
            </a:r>
            <a:r>
              <a:rPr sz="2200" b="1" spc="-10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r>
              <a:rPr sz="2200" b="1" spc="-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03300"/>
                </a:solidFill>
                <a:latin typeface="Arial"/>
                <a:cs typeface="Arial"/>
              </a:rPr>
              <a:t>орієнтовному</a:t>
            </a:r>
            <a:r>
              <a:rPr sz="22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3300"/>
                </a:solidFill>
                <a:latin typeface="Arial"/>
                <a:cs typeface="Arial"/>
              </a:rPr>
              <a:t>переліку</a:t>
            </a:r>
            <a:r>
              <a:rPr sz="22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200" b="1" spc="-20" dirty="0">
                <a:solidFill>
                  <a:srgbClr val="003300"/>
                </a:solidFill>
                <a:latin typeface="Arial"/>
                <a:cs typeface="Arial"/>
              </a:rPr>
              <a:t>ВООЗ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t>41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32459" y="285699"/>
            <a:ext cx="998220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82675">
              <a:lnSpc>
                <a:spcPct val="100000"/>
              </a:lnSpc>
              <a:spcBef>
                <a:spcPts val="100"/>
              </a:spcBef>
            </a:pPr>
            <a:r>
              <a:rPr dirty="0"/>
              <a:t>Перелік</a:t>
            </a:r>
            <a:r>
              <a:rPr spc="-80" dirty="0"/>
              <a:t> </a:t>
            </a:r>
            <a:r>
              <a:rPr dirty="0"/>
              <a:t>основних</a:t>
            </a:r>
            <a:r>
              <a:rPr spc="-60" dirty="0"/>
              <a:t> </a:t>
            </a:r>
            <a:r>
              <a:rPr dirty="0"/>
              <a:t>лікарських</a:t>
            </a:r>
            <a:r>
              <a:rPr spc="-75" dirty="0"/>
              <a:t> </a:t>
            </a:r>
            <a:r>
              <a:rPr dirty="0"/>
              <a:t>засобів,</a:t>
            </a:r>
            <a:r>
              <a:rPr spc="-60" dirty="0"/>
              <a:t> </a:t>
            </a:r>
            <a:r>
              <a:rPr spc="-10" dirty="0"/>
              <a:t>розроблений</a:t>
            </a:r>
          </a:p>
          <a:p>
            <a:pPr marL="12700" marR="5080" indent="234950">
              <a:lnSpc>
                <a:spcPct val="100000"/>
              </a:lnSpc>
            </a:pPr>
            <a:r>
              <a:rPr dirty="0"/>
              <a:t>ВООЗ</a:t>
            </a:r>
            <a:r>
              <a:rPr spc="-110" dirty="0"/>
              <a:t> </a:t>
            </a:r>
            <a:r>
              <a:rPr b="0" dirty="0">
                <a:latin typeface="Microsoft Sans Serif"/>
                <a:cs typeface="Microsoft Sans Serif"/>
              </a:rPr>
              <a:t>або</a:t>
            </a:r>
            <a:r>
              <a:rPr b="0" spc="-40" dirty="0">
                <a:latin typeface="Microsoft Sans Serif"/>
                <a:cs typeface="Microsoft Sans Serif"/>
              </a:rPr>
              <a:t> </a:t>
            </a:r>
            <a:r>
              <a:rPr dirty="0"/>
              <a:t>Орієнтовний</a:t>
            </a:r>
            <a:r>
              <a:rPr spc="-80" dirty="0"/>
              <a:t> </a:t>
            </a:r>
            <a:r>
              <a:rPr dirty="0"/>
              <a:t>перелік</a:t>
            </a:r>
            <a:r>
              <a:rPr spc="-80" dirty="0"/>
              <a:t> </a:t>
            </a:r>
            <a:r>
              <a:rPr spc="-10" dirty="0"/>
              <a:t>життєвонеобхідних</a:t>
            </a:r>
            <a:r>
              <a:rPr spc="-40" dirty="0"/>
              <a:t> </a:t>
            </a:r>
            <a:r>
              <a:rPr spc="-10" dirty="0"/>
              <a:t>лікарських </a:t>
            </a:r>
            <a:r>
              <a:rPr dirty="0"/>
              <a:t>засобів,</a:t>
            </a:r>
            <a:r>
              <a:rPr spc="-85" dirty="0"/>
              <a:t> </a:t>
            </a:r>
            <a:r>
              <a:rPr spc="-10" dirty="0"/>
              <a:t>розроблений</a:t>
            </a:r>
            <a:r>
              <a:rPr spc="-70" dirty="0"/>
              <a:t> </a:t>
            </a:r>
            <a:r>
              <a:rPr dirty="0"/>
              <a:t>ВООЗ</a:t>
            </a:r>
            <a:r>
              <a:rPr spc="-70" dirty="0"/>
              <a:t> </a:t>
            </a:r>
            <a:r>
              <a:rPr b="0" dirty="0">
                <a:latin typeface="Microsoft Sans Serif"/>
                <a:cs typeface="Microsoft Sans Serif"/>
              </a:rPr>
              <a:t>(</a:t>
            </a:r>
            <a:r>
              <a:rPr b="0" spc="-45" dirty="0">
                <a:latin typeface="Microsoft Sans Serif"/>
                <a:cs typeface="Microsoft Sans Serif"/>
              </a:rPr>
              <a:t> </a:t>
            </a:r>
            <a:r>
              <a:rPr b="0" dirty="0">
                <a:latin typeface="Microsoft Sans Serif"/>
                <a:cs typeface="Microsoft Sans Serif"/>
              </a:rPr>
              <a:t>WHO</a:t>
            </a:r>
            <a:r>
              <a:rPr b="0" spc="-60" dirty="0">
                <a:latin typeface="Microsoft Sans Serif"/>
                <a:cs typeface="Microsoft Sans Serif"/>
              </a:rPr>
              <a:t> </a:t>
            </a:r>
            <a:r>
              <a:rPr b="0" dirty="0">
                <a:latin typeface="Microsoft Sans Serif"/>
                <a:cs typeface="Microsoft Sans Serif"/>
              </a:rPr>
              <a:t>Model</a:t>
            </a:r>
            <a:r>
              <a:rPr b="0" spc="-35" dirty="0">
                <a:latin typeface="Microsoft Sans Serif"/>
                <a:cs typeface="Microsoft Sans Serif"/>
              </a:rPr>
              <a:t> </a:t>
            </a:r>
            <a:r>
              <a:rPr b="0" dirty="0">
                <a:latin typeface="Microsoft Sans Serif"/>
                <a:cs typeface="Microsoft Sans Serif"/>
              </a:rPr>
              <a:t>List</a:t>
            </a:r>
            <a:r>
              <a:rPr b="0" spc="-40" dirty="0">
                <a:latin typeface="Microsoft Sans Serif"/>
                <a:cs typeface="Microsoft Sans Serif"/>
              </a:rPr>
              <a:t> </a:t>
            </a:r>
            <a:r>
              <a:rPr b="0" dirty="0">
                <a:latin typeface="Microsoft Sans Serif"/>
                <a:cs typeface="Microsoft Sans Serif"/>
              </a:rPr>
              <a:t>of</a:t>
            </a:r>
            <a:r>
              <a:rPr b="0" spc="-40" dirty="0">
                <a:latin typeface="Microsoft Sans Serif"/>
                <a:cs typeface="Microsoft Sans Serif"/>
              </a:rPr>
              <a:t> </a:t>
            </a:r>
            <a:r>
              <a:rPr b="0" dirty="0">
                <a:latin typeface="Microsoft Sans Serif"/>
                <a:cs typeface="Microsoft Sans Serif"/>
              </a:rPr>
              <a:t>Essential</a:t>
            </a:r>
            <a:r>
              <a:rPr b="0" spc="-25" dirty="0">
                <a:latin typeface="Microsoft Sans Serif"/>
                <a:cs typeface="Microsoft Sans Serif"/>
              </a:rPr>
              <a:t> </a:t>
            </a:r>
            <a:r>
              <a:rPr b="0" spc="-10" dirty="0">
                <a:latin typeface="Microsoft Sans Serif"/>
                <a:cs typeface="Microsoft Sans Serif"/>
              </a:rPr>
              <a:t>Medicines)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2665" y="1151382"/>
            <a:ext cx="10280650" cy="429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Національний</a:t>
            </a:r>
            <a:r>
              <a:rPr sz="2000" b="1" spc="-9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перелік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основних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лікарських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засобів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(Нацперелік)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Microsoft Sans Serif"/>
                <a:cs typeface="Microsoft Sans Serif"/>
              </a:rPr>
              <a:t>містить</a:t>
            </a:r>
            <a:endParaRPr sz="2000" dirty="0">
              <a:latin typeface="Microsoft Sans Serif"/>
              <a:cs typeface="Microsoft Sans Serif"/>
            </a:endParaRPr>
          </a:p>
          <a:p>
            <a:pPr marL="12700" marR="933450">
              <a:lnSpc>
                <a:spcPct val="100000"/>
              </a:lnSpc>
            </a:pPr>
            <a:r>
              <a:rPr sz="2000" spc="-20" dirty="0">
                <a:latin typeface="Microsoft Sans Serif"/>
                <a:cs typeface="Microsoft Sans Serif"/>
              </a:rPr>
              <a:t>перелік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основних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безпечних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лікарських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засобів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із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доведеною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ефективністю,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які </a:t>
            </a:r>
            <a:r>
              <a:rPr sz="2000" spc="-20" dirty="0">
                <a:latin typeface="Microsoft Sans Serif"/>
                <a:cs typeface="Microsoft Sans Serif"/>
              </a:rPr>
              <a:t>використовуються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під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час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лікування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найпоширеніших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захворювань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Україні.</a:t>
            </a:r>
            <a:endParaRPr sz="2000" dirty="0">
              <a:latin typeface="Microsoft Sans Serif"/>
              <a:cs typeface="Microsoft Sans Serif"/>
            </a:endParaRPr>
          </a:p>
          <a:p>
            <a:pPr marL="12700" marR="233679">
              <a:lnSpc>
                <a:spcPct val="100000"/>
              </a:lnSpc>
            </a:pPr>
            <a:r>
              <a:rPr sz="2000" spc="-20" dirty="0">
                <a:latin typeface="Microsoft Sans Serif"/>
                <a:cs typeface="Microsoft Sans Serif"/>
              </a:rPr>
              <a:t>Нацперелік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затверджено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постановою</a:t>
            </a:r>
            <a:r>
              <a:rPr sz="2000" u="sng" spc="-5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sz="2000" u="sng" spc="14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№</a:t>
            </a:r>
            <a:r>
              <a:rPr sz="2000" u="sng" spc="-3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sz="20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333</a:t>
            </a:r>
            <a:r>
              <a:rPr sz="2000" u="sng" spc="-4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sz="20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(в</a:t>
            </a:r>
            <a:r>
              <a:rPr sz="2000" u="sng" spc="-4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sz="20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редакції</a:t>
            </a:r>
            <a:r>
              <a:rPr sz="2000" u="sng" spc="-4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sz="20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постанови</a:t>
            </a:r>
            <a:r>
              <a:rPr sz="2000" u="sng" spc="-5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sz="2000" u="sng" spc="-2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Кабінету</a:t>
            </a:r>
            <a:r>
              <a:rPr sz="2000" u="sng" spc="-4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sz="2000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Міністрів</a:t>
            </a:r>
            <a:r>
              <a:rPr sz="2000" spc="-10" dirty="0">
                <a:solidFill>
                  <a:srgbClr val="009999"/>
                </a:solidFill>
                <a:latin typeface="Microsoft Sans Serif"/>
                <a:cs typeface="Microsoft Sans Serif"/>
              </a:rPr>
              <a:t> </a:t>
            </a:r>
            <a:r>
              <a:rPr sz="2000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України</a:t>
            </a:r>
            <a:r>
              <a:rPr sz="2000" u="sng" spc="-6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sz="20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від</a:t>
            </a:r>
            <a:r>
              <a:rPr sz="2000" u="sng" spc="-4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sz="20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13</a:t>
            </a:r>
            <a:r>
              <a:rPr sz="2000" u="sng" spc="-4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sz="2000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грудня</a:t>
            </a:r>
            <a:r>
              <a:rPr sz="2000" u="sng" spc="-3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sz="20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2017</a:t>
            </a:r>
            <a:r>
              <a:rPr sz="2000" u="sng" spc="-5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sz="20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року</a:t>
            </a:r>
            <a:r>
              <a:rPr sz="2000" u="sng" spc="-5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sz="2000" u="sng" spc="14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№</a:t>
            </a:r>
            <a:r>
              <a:rPr sz="2000" u="sng" spc="-3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sz="2000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1081).</a:t>
            </a:r>
            <a:endParaRPr sz="20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2000" dirty="0">
              <a:latin typeface="Microsoft Sans Serif"/>
              <a:cs typeface="Microsoft Sans Serif"/>
            </a:endParaRPr>
          </a:p>
          <a:p>
            <a:pPr marL="927100">
              <a:lnSpc>
                <a:spcPct val="100000"/>
              </a:lnSpc>
            </a:pPr>
            <a:r>
              <a:rPr sz="2000" spc="-55" dirty="0">
                <a:latin typeface="Microsoft Sans Serif"/>
                <a:cs typeface="Microsoft Sans Serif"/>
              </a:rPr>
              <a:t>До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Нацпереліку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включаються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лікарські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засоби,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необхідні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для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забезпечення</a:t>
            </a:r>
            <a:endParaRPr sz="20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Microsoft Sans Serif"/>
                <a:cs typeface="Microsoft Sans Serif"/>
              </a:rPr>
              <a:t>надання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медичної</a:t>
            </a:r>
            <a:r>
              <a:rPr sz="2000" spc="-9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допомоги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населенню,</a:t>
            </a:r>
            <a:r>
              <a:rPr sz="2000" spc="-9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які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зареєстровані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установленому</a:t>
            </a:r>
            <a:endParaRPr sz="2000" dirty="0">
              <a:latin typeface="Microsoft Sans Serif"/>
              <a:cs typeface="Microsoft Sans Serif"/>
            </a:endParaRPr>
          </a:p>
          <a:p>
            <a:pPr marL="12700" marR="189230">
              <a:lnSpc>
                <a:spcPct val="100000"/>
              </a:lnSpc>
            </a:pPr>
            <a:r>
              <a:rPr sz="2000" spc="-30" dirty="0">
                <a:latin typeface="Microsoft Sans Serif"/>
                <a:cs typeface="Microsoft Sans Serif"/>
              </a:rPr>
              <a:t>законодавством</a:t>
            </a:r>
            <a:r>
              <a:rPr sz="2000" spc="-9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порядку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Україні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або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(за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необхідності)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зареєстровані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компетентним органом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Сполучених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Штатів </a:t>
            </a:r>
            <a:r>
              <a:rPr sz="2000" spc="-20" dirty="0">
                <a:latin typeface="Microsoft Sans Serif"/>
                <a:cs typeface="Microsoft Sans Serif"/>
              </a:rPr>
              <a:t>Америки,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Швейцарської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Конфедерації, </a:t>
            </a:r>
            <a:r>
              <a:rPr sz="2000" dirty="0">
                <a:latin typeface="Microsoft Sans Serif"/>
                <a:cs typeface="Microsoft Sans Serif"/>
              </a:rPr>
              <a:t>Японії,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Австралії,</a:t>
            </a:r>
            <a:endParaRPr sz="20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2000" spc="-25" dirty="0">
                <a:latin typeface="Microsoft Sans Serif"/>
                <a:cs typeface="Microsoft Sans Serif"/>
              </a:rPr>
              <a:t>Канади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та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лікарські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засоби,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що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за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централізованою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процедурою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зареєстровані </a:t>
            </a:r>
            <a:r>
              <a:rPr sz="2000" spc="-30" dirty="0">
                <a:latin typeface="Microsoft Sans Serif"/>
                <a:cs typeface="Microsoft Sans Serif"/>
              </a:rPr>
              <a:t>компетентним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органом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Європейського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Союзу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та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застосовуються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на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території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цих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країн </a:t>
            </a:r>
            <a:r>
              <a:rPr sz="2000" dirty="0">
                <a:latin typeface="Microsoft Sans Serif"/>
                <a:cs typeface="Microsoft Sans Serif"/>
              </a:rPr>
              <a:t>чи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держав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-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членів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Європейського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Союзу</a:t>
            </a:r>
            <a:endParaRPr sz="20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t>42</a:t>
            </a:fld>
            <a:endParaRPr spc="-25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83330" y="3666490"/>
            <a:ext cx="2974975" cy="18415"/>
          </a:xfrm>
          <a:custGeom>
            <a:avLst/>
            <a:gdLst/>
            <a:ahLst/>
            <a:cxnLst/>
            <a:rect l="l" t="t" r="r" b="b"/>
            <a:pathLst>
              <a:path w="2974975" h="18414">
                <a:moveTo>
                  <a:pt x="2974848" y="0"/>
                </a:moveTo>
                <a:lnTo>
                  <a:pt x="0" y="0"/>
                </a:lnTo>
                <a:lnTo>
                  <a:pt x="0" y="18287"/>
                </a:lnTo>
                <a:lnTo>
                  <a:pt x="2974848" y="18287"/>
                </a:lnTo>
                <a:lnTo>
                  <a:pt x="2974848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664565" y="933703"/>
            <a:ext cx="10398760" cy="4904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Держава</a:t>
            </a:r>
            <a:r>
              <a:rPr sz="2000" b="1" spc="-9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гарантує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доступ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пацієнтів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до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ліків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зазначених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у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Нацпереліку,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тобто</a:t>
            </a:r>
            <a:endParaRPr sz="2000" dirty="0">
              <a:latin typeface="Microsoft Sans Serif"/>
              <a:cs typeface="Microsoft Sans Serif"/>
            </a:endParaRPr>
          </a:p>
          <a:p>
            <a:pPr marL="5080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пацієнти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мають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право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отримувати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їх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безоплатно</a:t>
            </a:r>
            <a:r>
              <a:rPr sz="2000" u="sng" spc="-4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під</a:t>
            </a:r>
            <a:r>
              <a:rPr sz="2000" u="sng" spc="-3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час</a:t>
            </a:r>
            <a:r>
              <a:rPr sz="2000" u="sng" spc="-4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лікування</a:t>
            </a:r>
            <a:r>
              <a:rPr sz="2000" u="sng" spc="-3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у</a:t>
            </a:r>
            <a:r>
              <a:rPr sz="2000" u="sng" spc="-3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закладах</a:t>
            </a:r>
            <a:r>
              <a:rPr sz="2000" u="sng" spc="-5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охорони</a:t>
            </a:r>
            <a:endParaRPr sz="2000" dirty="0">
              <a:latin typeface="Microsoft Sans Serif"/>
              <a:cs typeface="Microsoft Sans Serif"/>
            </a:endParaRPr>
          </a:p>
          <a:p>
            <a:pPr marL="50800">
              <a:lnSpc>
                <a:spcPct val="100000"/>
              </a:lnSpc>
            </a:pP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здоров’я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(далі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520" dirty="0">
                <a:latin typeface="Microsoft Sans Serif"/>
                <a:cs typeface="Microsoft Sans Serif"/>
              </a:rPr>
              <a:t>–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ЗОЗ),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за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умови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що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ці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ліки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зареєстровані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Україні.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Не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є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винятком</a:t>
            </a:r>
            <a:endParaRPr sz="2000" dirty="0">
              <a:latin typeface="Microsoft Sans Serif"/>
              <a:cs typeface="Microsoft Sans Serif"/>
            </a:endParaRPr>
          </a:p>
          <a:p>
            <a:pPr marL="50800" marR="121285">
              <a:lnSpc>
                <a:spcPct val="100000"/>
              </a:lnSpc>
            </a:pPr>
            <a:r>
              <a:rPr sz="2000" spc="-20" dirty="0">
                <a:latin typeface="Microsoft Sans Serif"/>
                <a:cs typeface="Microsoft Sans Serif"/>
              </a:rPr>
              <a:t>заклади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екстреної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та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первинної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медичної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допомоги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</a:t>
            </a:r>
            <a:r>
              <a:rPr sz="20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стаття</a:t>
            </a:r>
            <a:r>
              <a:rPr sz="2000" u="sng" spc="-3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sz="20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54</a:t>
            </a:r>
            <a:r>
              <a:rPr sz="2000" u="sng" spc="-4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sz="2000" u="sng" spc="-2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Закону</a:t>
            </a:r>
            <a:r>
              <a:rPr sz="2000" u="sng" spc="-5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sz="2000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України</a:t>
            </a:r>
            <a:r>
              <a:rPr sz="2000" u="sng" spc="-5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sz="2000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"Основи</a:t>
            </a:r>
            <a:r>
              <a:rPr sz="2000" spc="-10" dirty="0">
                <a:solidFill>
                  <a:srgbClr val="009999"/>
                </a:solidFill>
                <a:latin typeface="Microsoft Sans Serif"/>
                <a:cs typeface="Microsoft Sans Serif"/>
              </a:rPr>
              <a:t> </a:t>
            </a:r>
            <a:r>
              <a:rPr sz="2000" u="sng" spc="-3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законодавства</a:t>
            </a:r>
            <a:r>
              <a:rPr sz="2000" u="sng" spc="-7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sz="2000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України</a:t>
            </a:r>
            <a:r>
              <a:rPr sz="2000" u="sng" spc="-4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sz="20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про</a:t>
            </a:r>
            <a:r>
              <a:rPr sz="2000" u="sng" spc="-2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sz="20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охорону</a:t>
            </a:r>
            <a:r>
              <a:rPr sz="2000" u="sng" spc="-4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sz="2000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Microsoft Sans Serif"/>
                <a:cs typeface="Microsoft Sans Serif"/>
                <a:hlinkClick r:id="rId2"/>
              </a:rPr>
              <a:t>здоров’я"</a:t>
            </a:r>
            <a:r>
              <a:rPr sz="2000" spc="-10" dirty="0">
                <a:latin typeface="Microsoft Sans Serif"/>
                <a:cs typeface="Microsoft Sans Serif"/>
              </a:rPr>
              <a:t>).</a:t>
            </a:r>
            <a:endParaRPr sz="2000" dirty="0">
              <a:latin typeface="Microsoft Sans Serif"/>
              <a:cs typeface="Microsoft Sans Serif"/>
            </a:endParaRPr>
          </a:p>
          <a:p>
            <a:pPr marL="50800" marR="250825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Лікарські</a:t>
            </a:r>
            <a:r>
              <a:rPr sz="2000" b="1" spc="-114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засоби,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що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в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установленому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законом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порядку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зареєстровані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в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Україні </a:t>
            </a:r>
            <a:r>
              <a:rPr sz="2000" b="1" dirty="0">
                <a:latin typeface="Arial"/>
                <a:cs typeface="Arial"/>
              </a:rPr>
              <a:t>та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включені</a:t>
            </a:r>
            <a:r>
              <a:rPr sz="2000" b="1" spc="-9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до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Нацпереліку</a:t>
            </a:r>
            <a:r>
              <a:rPr sz="2000" b="1" spc="-8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підлягають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закупівлі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закладами</a:t>
            </a:r>
            <a:r>
              <a:rPr sz="2000" b="1" spc="-9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і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установами</a:t>
            </a:r>
            <a:endParaRPr sz="2000" dirty="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охорони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здоров’я,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що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повністю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або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частково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фінансуються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з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державного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та</a:t>
            </a:r>
            <a:endParaRPr sz="2000" dirty="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Arial"/>
                <a:cs typeface="Arial"/>
              </a:rPr>
              <a:t>місцевих</a:t>
            </a:r>
            <a:r>
              <a:rPr sz="2000" b="1" spc="-11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бюджетів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(</a:t>
            </a:r>
            <a:r>
              <a:rPr sz="2000" spc="-25" dirty="0">
                <a:solidFill>
                  <a:srgbClr val="009999"/>
                </a:solidFill>
                <a:latin typeface="Microsoft Sans Serif"/>
                <a:cs typeface="Microsoft Sans Serif"/>
                <a:hlinkClick r:id="rId3"/>
              </a:rPr>
              <a:t>пункт1</a:t>
            </a:r>
            <a:r>
              <a:rPr sz="1950" spc="-37" baseline="25641" dirty="0">
                <a:solidFill>
                  <a:srgbClr val="009999"/>
                </a:solidFill>
                <a:latin typeface="Microsoft Sans Serif"/>
                <a:cs typeface="Microsoft Sans Serif"/>
                <a:hlinkClick r:id="rId3"/>
              </a:rPr>
              <a:t>1</a:t>
            </a:r>
            <a:r>
              <a:rPr sz="1950" spc="195" baseline="25641" dirty="0">
                <a:solidFill>
                  <a:srgbClr val="009999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9999"/>
                </a:solidFill>
                <a:latin typeface="Microsoft Sans Serif"/>
                <a:cs typeface="Microsoft Sans Serif"/>
                <a:hlinkClick r:id="rId3"/>
              </a:rPr>
              <a:t>постанови</a:t>
            </a:r>
            <a:r>
              <a:rPr sz="2000" spc="-60" dirty="0">
                <a:solidFill>
                  <a:srgbClr val="009999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2000" spc="140" dirty="0">
                <a:solidFill>
                  <a:srgbClr val="009999"/>
                </a:solidFill>
                <a:latin typeface="Microsoft Sans Serif"/>
                <a:cs typeface="Microsoft Sans Serif"/>
                <a:hlinkClick r:id="rId3"/>
              </a:rPr>
              <a:t>№</a:t>
            </a:r>
            <a:r>
              <a:rPr sz="2000" spc="-45" dirty="0">
                <a:solidFill>
                  <a:srgbClr val="009999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2000" spc="-10" dirty="0">
                <a:solidFill>
                  <a:srgbClr val="009999"/>
                </a:solidFill>
                <a:latin typeface="Microsoft Sans Serif"/>
                <a:cs typeface="Microsoft Sans Serif"/>
                <a:hlinkClick r:id="rId3"/>
              </a:rPr>
              <a:t>333</a:t>
            </a:r>
            <a:r>
              <a:rPr sz="2000" spc="-10" dirty="0">
                <a:latin typeface="Microsoft Sans Serif"/>
                <a:cs typeface="Microsoft Sans Serif"/>
              </a:rPr>
              <a:t>).</a:t>
            </a:r>
            <a:endParaRPr sz="20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2000" dirty="0">
              <a:latin typeface="Microsoft Sans Serif"/>
              <a:cs typeface="Microsoft Sans Serif"/>
            </a:endParaRPr>
          </a:p>
          <a:p>
            <a:pPr marL="50800" marR="304165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До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Нацпереліку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можуть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включатися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лікарські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засоби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і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не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зареєстровані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50" dirty="0">
                <a:latin typeface="Arial"/>
                <a:cs typeface="Arial"/>
              </a:rPr>
              <a:t>в </a:t>
            </a:r>
            <a:r>
              <a:rPr sz="2000" b="1" spc="-10" dirty="0">
                <a:latin typeface="Arial"/>
                <a:cs typeface="Arial"/>
              </a:rPr>
              <a:t>Україні,</a:t>
            </a:r>
            <a:r>
              <a:rPr sz="2000" b="1" spc="-10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але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ЗОЗ</a:t>
            </a:r>
            <a:r>
              <a:rPr sz="2000" b="1" spc="-10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можуть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закуповувати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і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використовувати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лише</a:t>
            </a:r>
            <a:r>
              <a:rPr sz="2000" b="1" spc="-9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зареєстровані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50" dirty="0">
                <a:latin typeface="Arial"/>
                <a:cs typeface="Arial"/>
              </a:rPr>
              <a:t>в </a:t>
            </a:r>
            <a:r>
              <a:rPr sz="2000" b="1" spc="-10" dirty="0">
                <a:latin typeface="Arial"/>
                <a:cs typeface="Arial"/>
              </a:rPr>
              <a:t>Україні.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Це</a:t>
            </a:r>
            <a:r>
              <a:rPr sz="2000" spc="-20" dirty="0">
                <a:latin typeface="Microsoft Sans Serif"/>
                <a:cs typeface="Microsoft Sans Serif"/>
              </a:rPr>
              <a:t> передбачено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для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забезпечення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можливості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швидше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робити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доступними</a:t>
            </a:r>
            <a:endParaRPr sz="2000" dirty="0">
              <a:latin typeface="Microsoft Sans Serif"/>
              <a:cs typeface="Microsoft Sans Serif"/>
            </a:endParaRPr>
          </a:p>
          <a:p>
            <a:pPr marL="50800" marR="1778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нові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сучасні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ліки: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якщо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препарат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внесли</a:t>
            </a:r>
            <a:r>
              <a:rPr sz="2000" spc="-9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до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Нацпереліку,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то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виробник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чітко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розуміє,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що </a:t>
            </a:r>
            <a:r>
              <a:rPr sz="2000" spc="-10" dirty="0">
                <a:latin typeface="Microsoft Sans Serif"/>
                <a:cs typeface="Microsoft Sans Serif"/>
              </a:rPr>
              <a:t>препарат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буде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використовуватися,</a:t>
            </a:r>
            <a:r>
              <a:rPr sz="2000" spc="-9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може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навіть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прорахувати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свої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прибутки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від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продажу, </a:t>
            </a:r>
            <a:r>
              <a:rPr sz="2000" dirty="0">
                <a:latin typeface="Microsoft Sans Serif"/>
                <a:cs typeface="Microsoft Sans Serif"/>
              </a:rPr>
              <a:t>тому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він буде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зацікавлений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у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найшвидшій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реєстрації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препарату.</a:t>
            </a:r>
            <a:endParaRPr sz="20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8238" rIns="0" bIns="0" rtlCol="0">
            <a:spAutoFit/>
          </a:bodyPr>
          <a:lstStyle/>
          <a:p>
            <a:pPr marL="344805">
              <a:lnSpc>
                <a:spcPct val="100000"/>
              </a:lnSpc>
              <a:spcBef>
                <a:spcPts val="100"/>
              </a:spcBef>
            </a:pPr>
            <a:r>
              <a:rPr dirty="0"/>
              <a:t>Національний</a:t>
            </a:r>
            <a:r>
              <a:rPr spc="-75" dirty="0"/>
              <a:t> </a:t>
            </a:r>
            <a:r>
              <a:rPr dirty="0"/>
              <a:t>перелік</a:t>
            </a:r>
            <a:r>
              <a:rPr spc="-65" dirty="0"/>
              <a:t> </a:t>
            </a:r>
            <a:r>
              <a:rPr dirty="0"/>
              <a:t>основних</a:t>
            </a:r>
            <a:r>
              <a:rPr spc="-70" dirty="0"/>
              <a:t> </a:t>
            </a:r>
            <a:r>
              <a:rPr dirty="0"/>
              <a:t>лікарських</a:t>
            </a:r>
            <a:r>
              <a:rPr spc="-65" dirty="0"/>
              <a:t> </a:t>
            </a:r>
            <a:r>
              <a:rPr dirty="0"/>
              <a:t>засобів</a:t>
            </a:r>
            <a:r>
              <a:rPr spc="-55" dirty="0"/>
              <a:t> </a:t>
            </a:r>
            <a:r>
              <a:rPr spc="-10" dirty="0"/>
              <a:t>(Нацперелік)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t>43</a:t>
            </a:fld>
            <a:endParaRPr spc="-25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6867" y="1152905"/>
            <a:ext cx="11047095" cy="5360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AutoNum type="arabicPeriod"/>
              <a:tabLst>
                <a:tab pos="354965" algn="l"/>
              </a:tabLst>
            </a:pP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2"/>
              </a:rPr>
              <a:t>Закон</a:t>
            </a:r>
            <a:r>
              <a:rPr sz="1800" b="1" u="sng" spc="-10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2"/>
              </a:rPr>
              <a:t>України</a:t>
            </a:r>
            <a:r>
              <a:rPr sz="1800" b="1" spc="-70" dirty="0">
                <a:solidFill>
                  <a:srgbClr val="009999"/>
                </a:solidFill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«Основи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законодавства</a:t>
            </a:r>
            <a:r>
              <a:rPr sz="1800" spc="-7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України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про</a:t>
            </a:r>
            <a:r>
              <a:rPr sz="1800" spc="-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охорону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здоров’я»;</a:t>
            </a:r>
            <a:endParaRPr sz="1800" dirty="0">
              <a:latin typeface="Microsoft Sans Serif"/>
              <a:cs typeface="Microsoft Sans Serif"/>
            </a:endParaRPr>
          </a:p>
          <a:p>
            <a:pPr marL="355600" marR="5080" indent="-342900">
              <a:lnSpc>
                <a:spcPct val="100000"/>
              </a:lnSpc>
              <a:buClr>
                <a:srgbClr val="000000"/>
              </a:buClr>
              <a:buAutoNum type="arabicPeriod"/>
              <a:tabLst>
                <a:tab pos="355600" algn="l"/>
              </a:tabLst>
            </a:pPr>
            <a:r>
              <a:rPr sz="1800" b="1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3"/>
              </a:rPr>
              <a:t>Постанова</a:t>
            </a:r>
            <a:r>
              <a:rPr sz="1800" b="1" u="sng" spc="-3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3"/>
              </a:rPr>
              <a:t>КМУ</a:t>
            </a:r>
            <a:r>
              <a:rPr sz="1800" b="1" u="sng" spc="-5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3"/>
              </a:rPr>
              <a:t>від</a:t>
            </a:r>
            <a:r>
              <a:rPr sz="1800" b="1" u="sng" spc="-5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3"/>
              </a:rPr>
              <a:t>05.12.2018</a:t>
            </a:r>
            <a:r>
              <a:rPr sz="1800" b="1" u="sng" spc="-4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3"/>
              </a:rPr>
              <a:t>№</a:t>
            </a:r>
            <a:r>
              <a:rPr sz="1800" b="1" u="sng" spc="-4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3"/>
              </a:rPr>
              <a:t>1022</a:t>
            </a:r>
            <a:r>
              <a:rPr sz="1800" b="1" spc="-45" dirty="0">
                <a:solidFill>
                  <a:srgbClr val="009999"/>
                </a:solidFill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«Про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затвердження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Державної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стратегії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реалізації </a:t>
            </a:r>
            <a:r>
              <a:rPr sz="1800" dirty="0">
                <a:latin typeface="Microsoft Sans Serif"/>
                <a:cs typeface="Microsoft Sans Serif"/>
              </a:rPr>
              <a:t>державної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політики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забезпечення </a:t>
            </a:r>
            <a:r>
              <a:rPr sz="1800" dirty="0">
                <a:latin typeface="Microsoft Sans Serif"/>
                <a:cs typeface="Microsoft Sans Serif"/>
              </a:rPr>
              <a:t>населення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лікарськими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засобами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на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період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до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2025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року»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та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план </a:t>
            </a:r>
            <a:r>
              <a:rPr sz="1800" spc="-10" dirty="0">
                <a:latin typeface="Microsoft Sans Serif"/>
                <a:cs typeface="Microsoft Sans Serif"/>
              </a:rPr>
              <a:t>заходів</a:t>
            </a:r>
            <a:r>
              <a:rPr sz="1800" spc="-8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з</a:t>
            </a:r>
            <a:r>
              <a:rPr sz="1800" spc="-7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реалізації</a:t>
            </a:r>
            <a:r>
              <a:rPr sz="1800" spc="-8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Державної</a:t>
            </a:r>
            <a:r>
              <a:rPr sz="1800" spc="-7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стратегії;</a:t>
            </a:r>
            <a:endParaRPr sz="1800" dirty="0">
              <a:latin typeface="Microsoft Sans Serif"/>
              <a:cs typeface="Microsoft Sans Serif"/>
            </a:endParaRPr>
          </a:p>
          <a:p>
            <a:pPr marL="355600" marR="267335" indent="-342900">
              <a:lnSpc>
                <a:spcPct val="100000"/>
              </a:lnSpc>
              <a:buClr>
                <a:srgbClr val="003300"/>
              </a:buClr>
              <a:buAutoNum type="arabicPeriod"/>
              <a:tabLst>
                <a:tab pos="355600" algn="l"/>
              </a:tabLst>
            </a:pP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4"/>
              </a:rPr>
              <a:t>Наказ</a:t>
            </a:r>
            <a:r>
              <a:rPr sz="1800" b="1" u="sng" spc="-5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4"/>
              </a:rPr>
              <a:t>МОЗ</a:t>
            </a:r>
            <a:r>
              <a:rPr sz="1800" b="1" u="sng" spc="-4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800" b="1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4"/>
              </a:rPr>
              <a:t>України</a:t>
            </a:r>
            <a:r>
              <a:rPr sz="1800" b="1" u="sng" spc="-4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4"/>
              </a:rPr>
              <a:t>від</a:t>
            </a:r>
            <a:r>
              <a:rPr sz="1800" b="1" u="sng" spc="-5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4"/>
              </a:rPr>
              <a:t>22.07.2009</a:t>
            </a:r>
            <a:r>
              <a:rPr sz="1800" b="1" u="sng" spc="-3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4"/>
              </a:rPr>
              <a:t>№</a:t>
            </a:r>
            <a:r>
              <a:rPr sz="1800" b="1" u="sng" spc="-5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4"/>
              </a:rPr>
              <a:t>529</a:t>
            </a:r>
            <a:r>
              <a:rPr sz="1800" b="1" spc="-40" dirty="0">
                <a:solidFill>
                  <a:srgbClr val="009999"/>
                </a:solidFill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«Про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створення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формулярної </a:t>
            </a:r>
            <a:r>
              <a:rPr sz="1800" spc="-10" dirty="0">
                <a:latin typeface="Microsoft Sans Serif"/>
                <a:cs typeface="Microsoft Sans Serif"/>
              </a:rPr>
              <a:t>системи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забезпечення </a:t>
            </a:r>
            <a:r>
              <a:rPr sz="1800" spc="-20" dirty="0">
                <a:latin typeface="Microsoft Sans Serif"/>
                <a:cs typeface="Microsoft Sans Serif"/>
              </a:rPr>
              <a:t>лікарськими</a:t>
            </a:r>
            <a:r>
              <a:rPr sz="1800" spc="-6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засобами</a:t>
            </a:r>
            <a:r>
              <a:rPr sz="1800" spc="-6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закладів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охорони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здоров’я»,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зареєстрований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Міністерстві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юстиції</a:t>
            </a:r>
            <a:r>
              <a:rPr sz="1800" spc="-7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України </a:t>
            </a:r>
            <a:r>
              <a:rPr sz="1800" dirty="0">
                <a:latin typeface="Microsoft Sans Serif"/>
                <a:cs typeface="Microsoft Sans Serif"/>
              </a:rPr>
              <a:t>29.10.2009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за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125" dirty="0">
                <a:latin typeface="Microsoft Sans Serif"/>
                <a:cs typeface="Microsoft Sans Serif"/>
              </a:rPr>
              <a:t>№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1003/17019;</a:t>
            </a:r>
            <a:endParaRPr sz="1800" dirty="0">
              <a:latin typeface="Microsoft Sans Serif"/>
              <a:cs typeface="Microsoft Sans Serif"/>
            </a:endParaRPr>
          </a:p>
          <a:p>
            <a:pPr marL="355600" marR="27940" indent="-342900">
              <a:lnSpc>
                <a:spcPct val="100000"/>
              </a:lnSpc>
              <a:buClr>
                <a:srgbClr val="000000"/>
              </a:buClr>
              <a:buAutoNum type="arabicPeriod"/>
              <a:tabLst>
                <a:tab pos="355600" algn="l"/>
              </a:tabLst>
            </a:pP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Наказ</a:t>
            </a:r>
            <a:r>
              <a:rPr sz="1800" b="1" u="sng" spc="-5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МОЗ</a:t>
            </a:r>
            <a:r>
              <a:rPr sz="1800" b="1" u="sng" spc="-5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1800" b="1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України</a:t>
            </a:r>
            <a:r>
              <a:rPr sz="1800" b="1" u="sng" spc="-4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від</a:t>
            </a:r>
            <a:r>
              <a:rPr sz="1800" b="1" u="sng" spc="-5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26.05.2015</a:t>
            </a:r>
            <a:r>
              <a:rPr sz="1800" b="1" u="sng" spc="-4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№</a:t>
            </a:r>
            <a:r>
              <a:rPr sz="1800" b="1" u="sng" spc="-5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303</a:t>
            </a:r>
            <a:r>
              <a:rPr sz="1800" b="1" spc="-30" dirty="0">
                <a:solidFill>
                  <a:srgbClr val="009999"/>
                </a:solidFill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«Про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затвердження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складу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Центрального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формулярного </a:t>
            </a:r>
            <a:r>
              <a:rPr sz="1800" spc="-25" dirty="0">
                <a:latin typeface="Microsoft Sans Serif"/>
                <a:cs typeface="Microsoft Sans Serif"/>
              </a:rPr>
              <a:t>комітету</a:t>
            </a:r>
            <a:r>
              <a:rPr sz="1800" spc="-9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Міністерства</a:t>
            </a:r>
            <a:r>
              <a:rPr sz="1800" spc="-8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охорони</a:t>
            </a:r>
            <a:r>
              <a:rPr sz="1800" spc="-7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здоров’я</a:t>
            </a:r>
            <a:r>
              <a:rPr sz="1800" spc="-9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України»</a:t>
            </a:r>
            <a:r>
              <a:rPr sz="1800" spc="-8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(із</a:t>
            </a:r>
            <a:r>
              <a:rPr sz="1800" spc="-9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змінами);</a:t>
            </a:r>
            <a:endParaRPr sz="1800" dirty="0">
              <a:latin typeface="Microsoft Sans Serif"/>
              <a:cs typeface="Microsoft Sans Serif"/>
            </a:endParaRPr>
          </a:p>
          <a:p>
            <a:pPr marL="355600" marR="826135" indent="-342900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AutoNum type="arabicPeriod"/>
              <a:tabLst>
                <a:tab pos="355600" algn="l"/>
                <a:tab pos="7354570" algn="l"/>
              </a:tabLst>
            </a:pP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Наказ</a:t>
            </a:r>
            <a:r>
              <a:rPr sz="1800" b="1" u="sng" spc="-5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МОЗ</a:t>
            </a:r>
            <a:r>
              <a:rPr sz="1800" b="1" u="sng" spc="-4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1800" b="1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України</a:t>
            </a:r>
            <a:r>
              <a:rPr sz="1800" b="1" u="sng" spc="-3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від</a:t>
            </a:r>
            <a:r>
              <a:rPr sz="1800" b="1" u="sng" spc="-5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27.12.2006</a:t>
            </a:r>
            <a:r>
              <a:rPr sz="1800" b="1" u="sng" spc="-3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№</a:t>
            </a:r>
            <a:r>
              <a:rPr sz="1800" b="1" u="sng" spc="-5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6"/>
              </a:rPr>
              <a:t>898</a:t>
            </a:r>
            <a:r>
              <a:rPr sz="1800" b="1" spc="-35" dirty="0">
                <a:solidFill>
                  <a:srgbClr val="009999"/>
                </a:solidFill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«Про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затвердження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Порядку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здійснення </a:t>
            </a:r>
            <a:r>
              <a:rPr sz="1800" spc="-20" dirty="0">
                <a:latin typeface="Microsoft Sans Serif"/>
                <a:cs typeface="Microsoft Sans Serif"/>
              </a:rPr>
              <a:t>фармаконагляду»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(у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редакції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наказу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МОЗ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України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від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26.09.2016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125" dirty="0">
                <a:latin typeface="Microsoft Sans Serif"/>
                <a:cs typeface="Microsoft Sans Serif"/>
              </a:rPr>
              <a:t>№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996),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зареєстрованого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50" dirty="0">
                <a:latin typeface="Microsoft Sans Serif"/>
                <a:cs typeface="Microsoft Sans Serif"/>
              </a:rPr>
              <a:t>в </a:t>
            </a:r>
            <a:r>
              <a:rPr sz="1800" dirty="0">
                <a:latin typeface="Microsoft Sans Serif"/>
                <a:cs typeface="Microsoft Sans Serif"/>
              </a:rPr>
              <a:t>Міністерстві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юстиції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України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19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грудня 2016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р.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за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125" dirty="0">
                <a:latin typeface="Microsoft Sans Serif"/>
                <a:cs typeface="Microsoft Sans Serif"/>
              </a:rPr>
              <a:t>№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1649/29779;</a:t>
            </a:r>
            <a:endParaRPr sz="1800" dirty="0">
              <a:latin typeface="Microsoft Sans Serif"/>
              <a:cs typeface="Microsoft Sans Serif"/>
            </a:endParaRPr>
          </a:p>
          <a:p>
            <a:pPr marL="355600" marR="483870" indent="-342900">
              <a:lnSpc>
                <a:spcPct val="100000"/>
              </a:lnSpc>
              <a:buClr>
                <a:srgbClr val="000000"/>
              </a:buClr>
              <a:buAutoNum type="arabicPeriod"/>
              <a:tabLst>
                <a:tab pos="355600" algn="l"/>
              </a:tabLst>
            </a:pP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7"/>
              </a:rPr>
              <a:t>Наказ</a:t>
            </a:r>
            <a:r>
              <a:rPr sz="1800" b="1" u="sng" spc="-4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7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7"/>
              </a:rPr>
              <a:t>МОЗ</a:t>
            </a:r>
            <a:r>
              <a:rPr sz="1800" b="1" u="sng" spc="-4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7"/>
              </a:rPr>
              <a:t> </a:t>
            </a:r>
            <a:r>
              <a:rPr sz="1800" b="1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7"/>
              </a:rPr>
              <a:t>України</a:t>
            </a:r>
            <a:r>
              <a:rPr sz="1800" b="1" u="sng" spc="-3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7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7"/>
              </a:rPr>
              <a:t>від</a:t>
            </a:r>
            <a:r>
              <a:rPr sz="1800" b="1" u="sng" spc="-4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7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7"/>
              </a:rPr>
              <a:t>28.10.2010</a:t>
            </a:r>
            <a:r>
              <a:rPr sz="1800" b="1" u="sng" spc="-2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7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7"/>
              </a:rPr>
              <a:t>№</a:t>
            </a:r>
            <a:r>
              <a:rPr sz="1800" b="1" u="sng" spc="-4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7"/>
              </a:rPr>
              <a:t> </a:t>
            </a:r>
            <a:r>
              <a:rPr sz="1800" b="1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7"/>
              </a:rPr>
              <a:t>918</a:t>
            </a:r>
            <a:r>
              <a:rPr sz="1800" b="1" spc="-20" dirty="0">
                <a:solidFill>
                  <a:srgbClr val="009999"/>
                </a:solidFill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«Про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затвердження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Методичних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рекомендацій щодо </a:t>
            </a:r>
            <a:r>
              <a:rPr sz="1800" spc="-10" dirty="0">
                <a:latin typeface="Microsoft Sans Serif"/>
                <a:cs typeface="Microsoft Sans Serif"/>
              </a:rPr>
              <a:t>моніторингу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та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оцінки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дієвості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формулярної</a:t>
            </a:r>
            <a:r>
              <a:rPr sz="1800" spc="-10" dirty="0">
                <a:latin typeface="Microsoft Sans Serif"/>
                <a:cs typeface="Microsoft Sans Serif"/>
              </a:rPr>
              <a:t> системи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на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етапі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80" dirty="0">
                <a:latin typeface="Microsoft Sans Serif"/>
                <a:cs typeface="Microsoft Sans Serif"/>
              </a:rPr>
              <a:t>її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впровадження».</a:t>
            </a:r>
            <a:endParaRPr sz="1800" dirty="0">
              <a:latin typeface="Microsoft Sans Serif"/>
              <a:cs typeface="Microsoft Sans Serif"/>
            </a:endParaRPr>
          </a:p>
          <a:p>
            <a:pPr marL="355600" marR="863600" indent="-342900">
              <a:lnSpc>
                <a:spcPct val="100000"/>
              </a:lnSpc>
              <a:buAutoNum type="arabicPeriod"/>
              <a:tabLst>
                <a:tab pos="355600" algn="l"/>
                <a:tab pos="417830" algn="l"/>
              </a:tabLst>
            </a:pPr>
            <a:r>
              <a:rPr sz="1800" dirty="0">
                <a:solidFill>
                  <a:srgbClr val="001C74"/>
                </a:solidFill>
                <a:latin typeface="Microsoft Sans Serif"/>
                <a:cs typeface="Microsoft Sans Serif"/>
              </a:rPr>
              <a:t>	Оцінка</a:t>
            </a:r>
            <a:r>
              <a:rPr sz="1800" spc="-75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C74"/>
                </a:solidFill>
                <a:latin typeface="Microsoft Sans Serif"/>
                <a:cs typeface="Microsoft Sans Serif"/>
              </a:rPr>
              <a:t>клінічної</a:t>
            </a:r>
            <a:r>
              <a:rPr sz="1800" spc="-60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C74"/>
                </a:solidFill>
                <a:latin typeface="Microsoft Sans Serif"/>
                <a:cs typeface="Microsoft Sans Serif"/>
              </a:rPr>
              <a:t>та</a:t>
            </a:r>
            <a:r>
              <a:rPr sz="1800" spc="-65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C74"/>
                </a:solidFill>
                <a:latin typeface="Microsoft Sans Serif"/>
                <a:cs typeface="Microsoft Sans Serif"/>
              </a:rPr>
              <a:t>економічної</a:t>
            </a:r>
            <a:r>
              <a:rPr sz="1800" spc="-40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C74"/>
                </a:solidFill>
                <a:latin typeface="Microsoft Sans Serif"/>
                <a:cs typeface="Microsoft Sans Serif"/>
              </a:rPr>
              <a:t>доцільності</a:t>
            </a:r>
            <a:r>
              <a:rPr sz="1800" spc="-75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C74"/>
                </a:solidFill>
                <a:latin typeface="Microsoft Sans Serif"/>
                <a:cs typeface="Microsoft Sans Serif"/>
              </a:rPr>
              <a:t>використання</a:t>
            </a:r>
            <a:r>
              <a:rPr sz="1800" spc="-60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C74"/>
                </a:solidFill>
                <a:latin typeface="Microsoft Sans Serif"/>
                <a:cs typeface="Microsoft Sans Serif"/>
              </a:rPr>
              <a:t>лікарських</a:t>
            </a:r>
            <a:r>
              <a:rPr sz="1800" spc="-75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C74"/>
                </a:solidFill>
                <a:latin typeface="Microsoft Sans Serif"/>
                <a:cs typeface="Microsoft Sans Serif"/>
              </a:rPr>
              <a:t>засобів</a:t>
            </a:r>
            <a:r>
              <a:rPr sz="1800" spc="-60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C74"/>
                </a:solidFill>
                <a:latin typeface="Microsoft Sans Serif"/>
                <a:cs typeface="Microsoft Sans Serif"/>
              </a:rPr>
              <a:t>у</a:t>
            </a:r>
            <a:r>
              <a:rPr sz="1800" spc="-60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C74"/>
                </a:solidFill>
                <a:latin typeface="Microsoft Sans Serif"/>
                <a:cs typeface="Microsoft Sans Serif"/>
              </a:rPr>
              <a:t>лікувально- профілактичному</a:t>
            </a:r>
            <a:r>
              <a:rPr sz="1800" spc="-60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C74"/>
                </a:solidFill>
                <a:latin typeface="Microsoft Sans Serif"/>
                <a:cs typeface="Microsoft Sans Serif"/>
              </a:rPr>
              <a:t>закладі</a:t>
            </a:r>
            <a:r>
              <a:rPr sz="1800" spc="-65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C74"/>
                </a:solidFill>
                <a:latin typeface="Microsoft Sans Serif"/>
                <a:cs typeface="Microsoft Sans Serif"/>
              </a:rPr>
              <a:t>(супровід</a:t>
            </a:r>
            <a:r>
              <a:rPr sz="1800" spc="-15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C74"/>
                </a:solidFill>
                <a:latin typeface="Microsoft Sans Serif"/>
                <a:cs typeface="Microsoft Sans Serif"/>
              </a:rPr>
              <a:t>формулярної</a:t>
            </a:r>
            <a:r>
              <a:rPr sz="1800" spc="-25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C74"/>
                </a:solidFill>
                <a:latin typeface="Microsoft Sans Serif"/>
                <a:cs typeface="Microsoft Sans Serif"/>
              </a:rPr>
              <a:t>ситеми)</a:t>
            </a:r>
            <a:r>
              <a:rPr sz="1800" spc="-55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C74"/>
                </a:solidFill>
                <a:latin typeface="Microsoft Sans Serif"/>
                <a:cs typeface="Microsoft Sans Serif"/>
              </a:rPr>
              <a:t>:</a:t>
            </a:r>
            <a:r>
              <a:rPr sz="1800" spc="-45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C74"/>
                </a:solidFill>
                <a:latin typeface="Microsoft Sans Serif"/>
                <a:cs typeface="Microsoft Sans Serif"/>
              </a:rPr>
              <a:t>метод.</a:t>
            </a:r>
            <a:r>
              <a:rPr sz="1800" spc="-45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C74"/>
                </a:solidFill>
                <a:latin typeface="Microsoft Sans Serif"/>
                <a:cs typeface="Microsoft Sans Serif"/>
              </a:rPr>
              <a:t>рек.</a:t>
            </a:r>
            <a:r>
              <a:rPr sz="1800" spc="-55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C74"/>
                </a:solidFill>
                <a:latin typeface="Microsoft Sans Serif"/>
                <a:cs typeface="Microsoft Sans Serif"/>
              </a:rPr>
              <a:t>/</a:t>
            </a:r>
            <a:r>
              <a:rPr sz="1800" spc="-40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C74"/>
                </a:solidFill>
                <a:latin typeface="Microsoft Sans Serif"/>
                <a:cs typeface="Microsoft Sans Serif"/>
              </a:rPr>
              <a:t>А.</a:t>
            </a:r>
            <a:r>
              <a:rPr sz="1800" spc="-55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C74"/>
                </a:solidFill>
                <a:latin typeface="Microsoft Sans Serif"/>
                <a:cs typeface="Microsoft Sans Serif"/>
              </a:rPr>
              <a:t>М.</a:t>
            </a:r>
            <a:r>
              <a:rPr sz="1800" spc="-45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C74"/>
                </a:solidFill>
                <a:latin typeface="Microsoft Sans Serif"/>
                <a:cs typeface="Microsoft Sans Serif"/>
              </a:rPr>
              <a:t>Морозов,</a:t>
            </a:r>
            <a:r>
              <a:rPr sz="1800" spc="-40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C74"/>
                </a:solidFill>
                <a:latin typeface="Microsoft Sans Serif"/>
                <a:cs typeface="Microsoft Sans Serif"/>
              </a:rPr>
              <a:t>Л.</a:t>
            </a:r>
            <a:r>
              <a:rPr sz="1800" spc="-35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C74"/>
                </a:solidFill>
                <a:latin typeface="Microsoft Sans Serif"/>
                <a:cs typeface="Microsoft Sans Serif"/>
              </a:rPr>
              <a:t>В. </a:t>
            </a:r>
            <a:r>
              <a:rPr sz="1800" spc="-10" dirty="0">
                <a:solidFill>
                  <a:srgbClr val="001C74"/>
                </a:solidFill>
                <a:latin typeface="Microsoft Sans Serif"/>
                <a:cs typeface="Microsoft Sans Serif"/>
              </a:rPr>
              <a:t>Яковлєва,</a:t>
            </a:r>
            <a:r>
              <a:rPr sz="1800" spc="-35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C74"/>
                </a:solidFill>
                <a:latin typeface="Microsoft Sans Serif"/>
                <a:cs typeface="Microsoft Sans Serif"/>
              </a:rPr>
              <a:t>Н.</a:t>
            </a:r>
            <a:r>
              <a:rPr sz="1800" spc="5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C74"/>
                </a:solidFill>
                <a:latin typeface="Microsoft Sans Serif"/>
                <a:cs typeface="Microsoft Sans Serif"/>
              </a:rPr>
              <a:t>В.</a:t>
            </a:r>
            <a:r>
              <a:rPr sz="1800" spc="-5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C74"/>
                </a:solidFill>
                <a:latin typeface="Microsoft Sans Serif"/>
                <a:cs typeface="Microsoft Sans Serif"/>
              </a:rPr>
              <a:t>Бездітко</a:t>
            </a:r>
            <a:r>
              <a:rPr sz="1800" spc="5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C74"/>
                </a:solidFill>
                <a:latin typeface="Microsoft Sans Serif"/>
                <a:cs typeface="Microsoft Sans Serif"/>
              </a:rPr>
              <a:t>та ін.</a:t>
            </a:r>
            <a:r>
              <a:rPr sz="1800" spc="15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spc="470" dirty="0">
                <a:solidFill>
                  <a:srgbClr val="001C74"/>
                </a:solidFill>
                <a:latin typeface="Microsoft Sans Serif"/>
                <a:cs typeface="Microsoft Sans Serif"/>
              </a:rPr>
              <a:t>–</a:t>
            </a:r>
            <a:r>
              <a:rPr sz="1800" dirty="0">
                <a:solidFill>
                  <a:srgbClr val="001C74"/>
                </a:solidFill>
                <a:latin typeface="Microsoft Sans Serif"/>
                <a:cs typeface="Microsoft Sans Serif"/>
              </a:rPr>
              <a:t> Х. :</a:t>
            </a:r>
            <a:r>
              <a:rPr sz="1800" spc="5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C74"/>
                </a:solidFill>
                <a:latin typeface="Microsoft Sans Serif"/>
                <a:cs typeface="Microsoft Sans Serif"/>
              </a:rPr>
              <a:t>Стиль-</a:t>
            </a:r>
            <a:r>
              <a:rPr sz="1800" spc="-45" dirty="0">
                <a:solidFill>
                  <a:srgbClr val="001C74"/>
                </a:solidFill>
                <a:latin typeface="Microsoft Sans Serif"/>
                <a:cs typeface="Microsoft Sans Serif"/>
              </a:rPr>
              <a:t>Издат.,</a:t>
            </a:r>
            <a:r>
              <a:rPr sz="1800" spc="-20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C74"/>
                </a:solidFill>
                <a:latin typeface="Microsoft Sans Serif"/>
                <a:cs typeface="Microsoft Sans Serif"/>
              </a:rPr>
              <a:t>2013.</a:t>
            </a:r>
            <a:r>
              <a:rPr sz="1800" spc="25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spc="470" dirty="0">
                <a:solidFill>
                  <a:srgbClr val="001C74"/>
                </a:solidFill>
                <a:latin typeface="Microsoft Sans Serif"/>
                <a:cs typeface="Microsoft Sans Serif"/>
              </a:rPr>
              <a:t>–</a:t>
            </a:r>
            <a:r>
              <a:rPr sz="1800" dirty="0">
                <a:solidFill>
                  <a:srgbClr val="001C74"/>
                </a:solidFill>
                <a:latin typeface="Microsoft Sans Serif"/>
                <a:cs typeface="Microsoft Sans Serif"/>
              </a:rPr>
              <a:t> 35</a:t>
            </a:r>
            <a:r>
              <a:rPr sz="1800" spc="-5" dirty="0">
                <a:solidFill>
                  <a:srgbClr val="001C74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C74"/>
                </a:solidFill>
                <a:latin typeface="Microsoft Sans Serif"/>
                <a:cs typeface="Microsoft Sans Serif"/>
              </a:rPr>
              <a:t>с.</a:t>
            </a:r>
            <a:endParaRPr sz="18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60"/>
              </a:spcBef>
            </a:pPr>
            <a:endParaRPr sz="1800" dirty="0">
              <a:latin typeface="Microsoft Sans Serif"/>
              <a:cs typeface="Microsoft Sans Serif"/>
            </a:endParaRPr>
          </a:p>
          <a:p>
            <a:pPr marR="34290" algn="r">
              <a:lnSpc>
                <a:spcPct val="100000"/>
              </a:lnSpc>
            </a:pPr>
            <a:r>
              <a:rPr sz="1400" spc="-50" dirty="0">
                <a:latin typeface="Microsoft Sans Serif"/>
                <a:cs typeface="Microsoft Sans Serif"/>
              </a:rPr>
              <a:t>3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0529" rIns="0" bIns="0" rtlCol="0">
            <a:spAutoFit/>
          </a:bodyPr>
          <a:lstStyle/>
          <a:p>
            <a:pPr marL="2857500">
              <a:lnSpc>
                <a:spcPct val="100000"/>
              </a:lnSpc>
              <a:spcBef>
                <a:spcPts val="95"/>
              </a:spcBef>
            </a:pPr>
            <a:r>
              <a:rPr sz="2800" spc="-20" dirty="0"/>
              <a:t>Рекомендована</a:t>
            </a:r>
            <a:r>
              <a:rPr sz="2800" spc="-110" dirty="0"/>
              <a:t> </a:t>
            </a:r>
            <a:r>
              <a:rPr sz="2800" spc="-10" dirty="0"/>
              <a:t>література:</a:t>
            </a:r>
            <a:endParaRPr sz="28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-36871" y="2362200"/>
            <a:ext cx="6410199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6000" spc="-10" dirty="0" smtClean="0">
                <a:solidFill>
                  <a:srgbClr val="002060"/>
                </a:solidFill>
              </a:rPr>
              <a:t>ДЯКУ</a:t>
            </a:r>
            <a:r>
              <a:rPr lang="uk-UA" sz="6000" spc="-10" dirty="0" smtClean="0">
                <a:solidFill>
                  <a:srgbClr val="002060"/>
                </a:solidFill>
              </a:rPr>
              <a:t>Ю </a:t>
            </a:r>
            <a:r>
              <a:rPr sz="6000" spc="-25" dirty="0" smtClean="0">
                <a:solidFill>
                  <a:srgbClr val="002060"/>
                </a:solidFill>
              </a:rPr>
              <a:t>ЗА </a:t>
            </a:r>
            <a:r>
              <a:rPr sz="6000" spc="-10" dirty="0">
                <a:solidFill>
                  <a:srgbClr val="002060"/>
                </a:solidFill>
              </a:rPr>
              <a:t>УВАГУ!</a:t>
            </a:r>
            <a:endParaRPr sz="6000" dirty="0">
              <a:solidFill>
                <a:srgbClr val="002060"/>
              </a:solidFill>
            </a:endParaRPr>
          </a:p>
        </p:txBody>
      </p:sp>
      <p:pic>
        <p:nvPicPr>
          <p:cNvPr id="2050" name="Picture 2" descr="Затверджено 17-й випуск Державного формуляра лікарських засобів - Аптека  onl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990600"/>
            <a:ext cx="6172200" cy="5105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</TotalTime>
  <Words>3329</Words>
  <Application>Microsoft Office PowerPoint</Application>
  <PresentationFormat>Широкоэкранный</PresentationFormat>
  <Paragraphs>673</Paragraphs>
  <Slides>45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3" baseType="lpstr">
      <vt:lpstr>-apple-system</vt:lpstr>
      <vt:lpstr>Arial</vt:lpstr>
      <vt:lpstr>Calibri</vt:lpstr>
      <vt:lpstr>Microsoft Sans Serif</vt:lpstr>
      <vt:lpstr>Tahoma</vt:lpstr>
      <vt:lpstr>Times New Roman</vt:lpstr>
      <vt:lpstr>Wingdings</vt:lpstr>
      <vt:lpstr>Office Theme</vt:lpstr>
      <vt:lpstr>Презентация PowerPoint</vt:lpstr>
      <vt:lpstr>План лекції:</vt:lpstr>
      <vt:lpstr>«Раціональне використання ЛЗ» (rational use of drugs)</vt:lpstr>
      <vt:lpstr>Нераціональне використаня лікарських засобів – серйозна глобальна проблема</vt:lpstr>
      <vt:lpstr>ШЛЯХИ ВИРІШЕННЯ ПРОБЛЕМИ ЗРОСТАННЯ ВИТРАТ НА ОХОРОНУ ЗДОРОВ' Я</vt:lpstr>
      <vt:lpstr>Раціональне застосування – це таке використання Л3, «коли пацієнт отримує ЛЗ відповідно до клінічних показань у правильній дозі з правильними інтервалами та правильною тривалістю, які мають бути:</vt:lpstr>
      <vt:lpstr>МОЗ України</vt:lpstr>
      <vt:lpstr>Як працює система забезпечення раціонального застосування лікарських засобів на національному рівні та в системі стандартизації ?</vt:lpstr>
      <vt:lpstr>ФОРМУЛЯРНА СИСТЕМА</vt:lpstr>
      <vt:lpstr>Історія розвитку формуляної системи</vt:lpstr>
      <vt:lpstr>ВЕЛИКА БРИТАНІЯ</vt:lpstr>
      <vt:lpstr>ФОРМУЛЯРНА СИСТЕМА УПРАВЛІННЯ ЛЕКАРСЬКИМ ЗАБЕЗПЕЧЕННЯМ НА ПІДСТАВІ ФОРМУЛЯРНОГО СПИСКУ</vt:lpstr>
      <vt:lpstr>Метою впровадження формулярної системи є забезпечення пріоритетного використання ефективних, безпечних, економічно доступних лікарських засобів, розробка та впровадження рентабельної системи використання лікарських засобів та матеріальних ресурсів усіх рівнів.</vt:lpstr>
      <vt:lpstr>Завдання формулярної системи:</vt:lpstr>
      <vt:lpstr>Презентация PowerPoint</vt:lpstr>
      <vt:lpstr>Презентация PowerPoint</vt:lpstr>
      <vt:lpstr>ВИДИ ФОРМУЛЯРІВ ЛЗ ЗА РІВНЕМ ВПРОВАДЖЕННЯ</vt:lpstr>
      <vt:lpstr>у наказі МОЗ України від 22.07.2009 № 529 «Про створення формулярної системи забезпечення лікарськими засобами закладів охорони здоров’я» (зі змінами).</vt:lpstr>
      <vt:lpstr>17-й випуск Державного формуляру - чинний на сьогодні</vt:lpstr>
      <vt:lpstr>Презентация PowerPoint</vt:lpstr>
      <vt:lpstr>Презентация PowerPoint</vt:lpstr>
      <vt:lpstr>Для визначення дієвості формулярної системи здійснюється</vt:lpstr>
      <vt:lpstr>Клінічний фармацевт</vt:lpstr>
      <vt:lpstr>Основні завдання клінічного фармацевта у складі ФТК</vt:lpstr>
      <vt:lpstr>Основні завдання клінічного фармацевта у складі ФТК</vt:lpstr>
      <vt:lpstr>Департамент оцінки медичних технологій Формулярна система забезпечення лікарськими засобами / раціональна фармакотерапія</vt:lpstr>
      <vt:lpstr>Презентация PowerPoint</vt:lpstr>
      <vt:lpstr>СТРУКТУРА ДЕРЖАВНОГО ФОРМУЛЯРУ Наказ МОЗ №183 від 14.03.16 “Про затвердження 8 випуску Державного формуляра ЛЗ та забезпечення його доступності ”</vt:lpstr>
      <vt:lpstr>Динаміка показників структури різних випусків ДФ ЛЗ</vt:lpstr>
      <vt:lpstr>ФУНКЦІЇ ДЕРЖАВНОГО ФОРМУЛЯРУ</vt:lpstr>
      <vt:lpstr>ВИМОГИ ДО ФОРМУЛЯРУ ТА МЕХАНІЗМ ЙОГО СТВОРЕННЯ</vt:lpstr>
      <vt:lpstr>ВИМОГИ ДО ФОРМУЛЯРУ ТА МЕХАНІЗМ ЙОГО СТВОРЕННЯ</vt:lpstr>
      <vt:lpstr>Презентация PowerPoint</vt:lpstr>
      <vt:lpstr>Вимоги до ЛЗ при їх включенні до формуляру (основні критерії):</vt:lpstr>
      <vt:lpstr>При відборі ЛЗ до формуляру також враховуються додаткові критерії:</vt:lpstr>
      <vt:lpstr>Презентация PowerPoint</vt:lpstr>
      <vt:lpstr>Презентация PowerPoint</vt:lpstr>
      <vt:lpstr>Позитивні аспекти впровадження формулярної системи:</vt:lpstr>
      <vt:lpstr>ВИСНОВОК:</vt:lpstr>
      <vt:lpstr>Перелік основних лікарських засобів, розроблений ВООЗ або Орієнтовний перелік життєвонеобхідних лікарських засобів, розроблений ВООЗ ( WHO Model List of Essential Medicines)</vt:lpstr>
      <vt:lpstr>Перелік основних лікарських засобів, розроблений ВООЗ або Орієнтовний перелік життєвонеобхідних лікарських засобів, розроблений ВООЗ ( WHO Model List of Essential Medicines)</vt:lpstr>
      <vt:lpstr>Презентация PowerPoint</vt:lpstr>
      <vt:lpstr>Національний перелік основних лікарських засобів (Нацперелік)</vt:lpstr>
      <vt:lpstr>Рекомендована література: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Ira</dc:creator>
  <cp:lastModifiedBy>RePack by Diakov</cp:lastModifiedBy>
  <cp:revision>24</cp:revision>
  <dcterms:created xsi:type="dcterms:W3CDTF">2026-02-26T17:43:44Z</dcterms:created>
  <dcterms:modified xsi:type="dcterms:W3CDTF">2026-03-21T20:14:01Z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2024-02-15T00:00:00Z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2026-02-26T00:00:00Z</vt:filetime>
  </property>
  <property fmtid="{D5CDD505-2E9C-101B-9397-08002B2CF9AE}" pid="5" name="Producer">
    <vt:lpwstr>Microsoft® Office PowerPoint® 2007</vt:lpwstr>
  </property>
</Properties>
</file>