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38175"/>
            <a:ext cx="695968" cy="73130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3081" y="3539764"/>
            <a:ext cx="2757245" cy="22428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78151" y="616407"/>
            <a:ext cx="3825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40195"/>
            <a:ext cx="9144000" cy="71780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12" y="6280402"/>
            <a:ext cx="2147316" cy="4953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008" y="16205"/>
            <a:ext cx="9015983" cy="97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6089" y="1104391"/>
            <a:ext cx="7720330" cy="3317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jpg"/><Relationship Id="rId3" Type="http://schemas.openxmlformats.org/officeDocument/2006/relationships/image" Target="../media/image3.jpg"/><Relationship Id="rId21" Type="http://schemas.openxmlformats.org/officeDocument/2006/relationships/image" Target="../media/image27.jpg"/><Relationship Id="rId7" Type="http://schemas.openxmlformats.org/officeDocument/2006/relationships/image" Target="../media/image13.jpg"/><Relationship Id="rId12" Type="http://schemas.openxmlformats.org/officeDocument/2006/relationships/image" Target="../media/image18.png"/><Relationship Id="rId17" Type="http://schemas.openxmlformats.org/officeDocument/2006/relationships/image" Target="../media/image23.jpg"/><Relationship Id="rId2" Type="http://schemas.openxmlformats.org/officeDocument/2006/relationships/image" Target="../media/image10.png"/><Relationship Id="rId16" Type="http://schemas.openxmlformats.org/officeDocument/2006/relationships/image" Target="../media/image22.jpg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5" Type="http://schemas.openxmlformats.org/officeDocument/2006/relationships/image" Target="../media/image21.jpg"/><Relationship Id="rId23" Type="http://schemas.openxmlformats.org/officeDocument/2006/relationships/image" Target="../media/image29.jpg"/><Relationship Id="rId10" Type="http://schemas.openxmlformats.org/officeDocument/2006/relationships/image" Target="../media/image16.png"/><Relationship Id="rId19" Type="http://schemas.openxmlformats.org/officeDocument/2006/relationships/image" Target="../media/image25.jpg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zakon5.rada.gov.ua/laws/show/922-19/paran405#n294" TargetMode="External"/><Relationship Id="rId2" Type="http://schemas.openxmlformats.org/officeDocument/2006/relationships/hyperlink" Target="http://zakon5.rada.gov.ua/laws/show/922-19/paran405#n28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38.png"/><Relationship Id="rId21" Type="http://schemas.openxmlformats.org/officeDocument/2006/relationships/image" Target="../media/image70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5" Type="http://schemas.openxmlformats.org/officeDocument/2006/relationships/image" Target="../media/image4.png"/><Relationship Id="rId2" Type="http://schemas.openxmlformats.org/officeDocument/2006/relationships/image" Target="../media/image1.png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24" Type="http://schemas.openxmlformats.org/officeDocument/2006/relationships/image" Target="../media/image3.jp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Relationship Id="rId22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bi.prozorro.org/" TargetMode="External"/><Relationship Id="rId7" Type="http://schemas.openxmlformats.org/officeDocument/2006/relationships/image" Target="../media/image3.jpg"/><Relationship Id="rId2" Type="http://schemas.openxmlformats.org/officeDocument/2006/relationships/hyperlink" Target="http://courses.prometheus.org.ua/courses/Prometheus/PP101/2016_T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du@tender.me.gov.ua" TargetMode="External"/><Relationship Id="rId5" Type="http://schemas.openxmlformats.org/officeDocument/2006/relationships/hyperlink" Target="mailto:FEEDBACK@PROZORRO.GOV.UA" TargetMode="External"/><Relationship Id="rId4" Type="http://schemas.openxmlformats.org/officeDocument/2006/relationships/hyperlink" Target="http://www.me.gov.ua/InfoRez/List?lang=uk-UA&amp;id=7758c77b-e410-44ea-a07d-37f1799e11e5&amp;tag=ZapitiKoristuvachi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52400"/>
            <a:ext cx="64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охорони здоров’я України </a:t>
            </a:r>
          </a:p>
          <a:p>
            <a:pPr algn="ctr"/>
            <a:r>
              <a:rPr lang="uk-UA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медико-фармацевтичний факультет</a:t>
            </a:r>
          </a:p>
          <a:p>
            <a:pPr algn="ctr"/>
            <a:r>
              <a:rPr lang="uk-UA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кафедра організації та економіки фармації</a:t>
            </a:r>
          </a:p>
          <a:p>
            <a:pPr algn="ctr"/>
            <a:r>
              <a:rPr lang="uk-UA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післядипломною підготовкою</a:t>
            </a:r>
            <a:endParaRPr lang="uk-UA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95400" y="1648121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ОРГАНІЗАЦІЯ ТА КОНТРОЛЬ ДЕРЖАВНИХ ЗАКУПІВЕЛЬ ЛІКАРСЬКИХ ЗАСОБІВ У СИСТЕМІ ОХОРОНИ ЗДОРОВ’Я УКРАЇНИ.</a:t>
            </a:r>
            <a:endParaRPr lang="uk-UA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Публічні закупівлі: відтепер замовник має обґрунтувати необхідність  закупівель на суму понад 50 тис. грн. | Поради юрис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16" y="3124200"/>
            <a:ext cx="4651484" cy="3505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91200" y="5562600"/>
            <a:ext cx="27478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 старший викладач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Степанова Оксана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900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89396" y="29717"/>
            <a:ext cx="271653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Стара</a:t>
            </a:r>
            <a:r>
              <a:rPr sz="3100" spc="-17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система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661666" y="990980"/>
            <a:ext cx="37585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Microsoft Sans Serif"/>
                <a:cs typeface="Microsoft Sans Serif"/>
              </a:rPr>
              <a:t>Портал</a:t>
            </a:r>
            <a:endParaRPr sz="36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3600" b="1" i="1" spc="-25" dirty="0">
                <a:latin typeface="Arial"/>
                <a:cs typeface="Arial"/>
              </a:rPr>
              <a:t>tender.me.gov.ua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1627" y="5180838"/>
            <a:ext cx="10433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latin typeface="Arial"/>
                <a:cs typeface="Arial"/>
              </a:rPr>
              <a:t>Подає пропозицію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8715" y="2331592"/>
            <a:ext cx="287655" cy="1892300"/>
          </a:xfrm>
          <a:custGeom>
            <a:avLst/>
            <a:gdLst/>
            <a:ahLst/>
            <a:cxnLst/>
            <a:rect l="l" t="t" r="r" b="b"/>
            <a:pathLst>
              <a:path w="287655" h="1892300">
                <a:moveTo>
                  <a:pt x="143764" y="127025"/>
                </a:moveTo>
                <a:lnTo>
                  <a:pt x="111760" y="181889"/>
                </a:lnTo>
                <a:lnTo>
                  <a:pt x="111760" y="1892046"/>
                </a:lnTo>
                <a:lnTo>
                  <a:pt x="175768" y="1892046"/>
                </a:lnTo>
                <a:lnTo>
                  <a:pt x="175768" y="181889"/>
                </a:lnTo>
                <a:lnTo>
                  <a:pt x="143764" y="127025"/>
                </a:lnTo>
                <a:close/>
              </a:path>
              <a:path w="287655" h="1892300">
                <a:moveTo>
                  <a:pt x="143764" y="0"/>
                </a:moveTo>
                <a:lnTo>
                  <a:pt x="4102" y="239395"/>
                </a:lnTo>
                <a:lnTo>
                  <a:pt x="0" y="251420"/>
                </a:lnTo>
                <a:lnTo>
                  <a:pt x="799" y="263683"/>
                </a:lnTo>
                <a:lnTo>
                  <a:pt x="6129" y="274756"/>
                </a:lnTo>
                <a:lnTo>
                  <a:pt x="15621" y="283210"/>
                </a:lnTo>
                <a:lnTo>
                  <a:pt x="27649" y="287297"/>
                </a:lnTo>
                <a:lnTo>
                  <a:pt x="39896" y="286480"/>
                </a:lnTo>
                <a:lnTo>
                  <a:pt x="50949" y="281138"/>
                </a:lnTo>
                <a:lnTo>
                  <a:pt x="59398" y="271653"/>
                </a:lnTo>
                <a:lnTo>
                  <a:pt x="111760" y="181889"/>
                </a:lnTo>
                <a:lnTo>
                  <a:pt x="111760" y="63500"/>
                </a:lnTo>
                <a:lnTo>
                  <a:pt x="180810" y="63500"/>
                </a:lnTo>
                <a:lnTo>
                  <a:pt x="143764" y="0"/>
                </a:lnTo>
                <a:close/>
              </a:path>
              <a:path w="287655" h="1892300">
                <a:moveTo>
                  <a:pt x="180810" y="63500"/>
                </a:moveTo>
                <a:lnTo>
                  <a:pt x="175768" y="63500"/>
                </a:lnTo>
                <a:lnTo>
                  <a:pt x="175768" y="181889"/>
                </a:lnTo>
                <a:lnTo>
                  <a:pt x="228130" y="271653"/>
                </a:lnTo>
                <a:lnTo>
                  <a:pt x="236585" y="281138"/>
                </a:lnTo>
                <a:lnTo>
                  <a:pt x="247637" y="286480"/>
                </a:lnTo>
                <a:lnTo>
                  <a:pt x="259881" y="287297"/>
                </a:lnTo>
                <a:lnTo>
                  <a:pt x="271907" y="283210"/>
                </a:lnTo>
                <a:lnTo>
                  <a:pt x="281399" y="274756"/>
                </a:lnTo>
                <a:lnTo>
                  <a:pt x="286730" y="263683"/>
                </a:lnTo>
                <a:lnTo>
                  <a:pt x="287529" y="251420"/>
                </a:lnTo>
                <a:lnTo>
                  <a:pt x="283426" y="239395"/>
                </a:lnTo>
                <a:lnTo>
                  <a:pt x="180810" y="63500"/>
                </a:lnTo>
                <a:close/>
              </a:path>
              <a:path w="287655" h="1892300">
                <a:moveTo>
                  <a:pt x="175768" y="63500"/>
                </a:moveTo>
                <a:lnTo>
                  <a:pt x="111760" y="63500"/>
                </a:lnTo>
                <a:lnTo>
                  <a:pt x="111760" y="181889"/>
                </a:lnTo>
                <a:lnTo>
                  <a:pt x="143764" y="127025"/>
                </a:lnTo>
                <a:lnTo>
                  <a:pt x="116116" y="79629"/>
                </a:lnTo>
                <a:lnTo>
                  <a:pt x="175768" y="79629"/>
                </a:lnTo>
                <a:lnTo>
                  <a:pt x="175768" y="63500"/>
                </a:lnTo>
                <a:close/>
              </a:path>
              <a:path w="287655" h="1892300">
                <a:moveTo>
                  <a:pt x="175768" y="79629"/>
                </a:moveTo>
                <a:lnTo>
                  <a:pt x="171412" y="79629"/>
                </a:lnTo>
                <a:lnTo>
                  <a:pt x="143764" y="127025"/>
                </a:lnTo>
                <a:lnTo>
                  <a:pt x="175768" y="181889"/>
                </a:lnTo>
                <a:lnTo>
                  <a:pt x="175768" y="79629"/>
                </a:lnTo>
                <a:close/>
              </a:path>
              <a:path w="287655" h="1892300">
                <a:moveTo>
                  <a:pt x="171412" y="79629"/>
                </a:moveTo>
                <a:lnTo>
                  <a:pt x="116116" y="79629"/>
                </a:lnTo>
                <a:lnTo>
                  <a:pt x="143764" y="127025"/>
                </a:lnTo>
                <a:lnTo>
                  <a:pt x="171412" y="79629"/>
                </a:lnTo>
                <a:close/>
              </a:path>
            </a:pathLst>
          </a:custGeom>
          <a:solidFill>
            <a:srgbClr val="33CC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9174" y="970025"/>
            <a:ext cx="8636635" cy="1245235"/>
          </a:xfrm>
          <a:custGeom>
            <a:avLst/>
            <a:gdLst/>
            <a:ahLst/>
            <a:cxnLst/>
            <a:rect l="l" t="t" r="r" b="b"/>
            <a:pathLst>
              <a:path w="8636635" h="1245235">
                <a:moveTo>
                  <a:pt x="0" y="207518"/>
                </a:moveTo>
                <a:lnTo>
                  <a:pt x="5480" y="159953"/>
                </a:lnTo>
                <a:lnTo>
                  <a:pt x="21093" y="116280"/>
                </a:lnTo>
                <a:lnTo>
                  <a:pt x="45591" y="77749"/>
                </a:lnTo>
                <a:lnTo>
                  <a:pt x="77730" y="45606"/>
                </a:lnTo>
                <a:lnTo>
                  <a:pt x="116263" y="21101"/>
                </a:lnTo>
                <a:lnTo>
                  <a:pt x="159945" y="5483"/>
                </a:lnTo>
                <a:lnTo>
                  <a:pt x="207530" y="0"/>
                </a:lnTo>
                <a:lnTo>
                  <a:pt x="8428990" y="0"/>
                </a:lnTo>
                <a:lnTo>
                  <a:pt x="8476554" y="5483"/>
                </a:lnTo>
                <a:lnTo>
                  <a:pt x="8520227" y="21101"/>
                </a:lnTo>
                <a:lnTo>
                  <a:pt x="8558758" y="45606"/>
                </a:lnTo>
                <a:lnTo>
                  <a:pt x="8590901" y="77749"/>
                </a:lnTo>
                <a:lnTo>
                  <a:pt x="8615406" y="116280"/>
                </a:lnTo>
                <a:lnTo>
                  <a:pt x="8631024" y="159953"/>
                </a:lnTo>
                <a:lnTo>
                  <a:pt x="8636508" y="207518"/>
                </a:lnTo>
                <a:lnTo>
                  <a:pt x="8636508" y="1037589"/>
                </a:lnTo>
                <a:lnTo>
                  <a:pt x="8631024" y="1085154"/>
                </a:lnTo>
                <a:lnTo>
                  <a:pt x="8615406" y="1128827"/>
                </a:lnTo>
                <a:lnTo>
                  <a:pt x="8590901" y="1167358"/>
                </a:lnTo>
                <a:lnTo>
                  <a:pt x="8558758" y="1199501"/>
                </a:lnTo>
                <a:lnTo>
                  <a:pt x="8520227" y="1224006"/>
                </a:lnTo>
                <a:lnTo>
                  <a:pt x="8476554" y="1239624"/>
                </a:lnTo>
                <a:lnTo>
                  <a:pt x="8428990" y="1245108"/>
                </a:lnTo>
                <a:lnTo>
                  <a:pt x="207530" y="1245108"/>
                </a:lnTo>
                <a:lnTo>
                  <a:pt x="159945" y="1239624"/>
                </a:lnTo>
                <a:lnTo>
                  <a:pt x="116263" y="1224006"/>
                </a:lnTo>
                <a:lnTo>
                  <a:pt x="77730" y="1199501"/>
                </a:lnTo>
                <a:lnTo>
                  <a:pt x="45591" y="1167358"/>
                </a:lnTo>
                <a:lnTo>
                  <a:pt x="21093" y="1128827"/>
                </a:lnTo>
                <a:lnTo>
                  <a:pt x="5480" y="1085154"/>
                </a:lnTo>
                <a:lnTo>
                  <a:pt x="0" y="1037589"/>
                </a:lnTo>
                <a:lnTo>
                  <a:pt x="0" y="207518"/>
                </a:lnTo>
                <a:close/>
              </a:path>
            </a:pathLst>
          </a:custGeom>
          <a:ln w="25908">
            <a:solidFill>
              <a:srgbClr val="4299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03235" y="4280915"/>
            <a:ext cx="1237487" cy="109118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22121" y="2984753"/>
            <a:ext cx="148526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latin typeface="Arial"/>
                <a:cs typeface="Arial"/>
              </a:rPr>
              <a:t>Розміщує оголошення</a:t>
            </a:r>
            <a:r>
              <a:rPr sz="1500" i="1" spc="-35" dirty="0">
                <a:latin typeface="Arial"/>
                <a:cs typeface="Arial"/>
              </a:rPr>
              <a:t> </a:t>
            </a:r>
            <a:r>
              <a:rPr sz="1500" i="1" spc="-25" dirty="0">
                <a:latin typeface="Arial"/>
                <a:cs typeface="Arial"/>
              </a:rPr>
              <a:t>про </a:t>
            </a:r>
            <a:r>
              <a:rPr sz="1500" i="1" spc="-10" dirty="0">
                <a:latin typeface="Arial"/>
                <a:cs typeface="Arial"/>
              </a:rPr>
              <a:t>закупівлю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67585" y="4058411"/>
            <a:ext cx="4923155" cy="1226185"/>
            <a:chOff x="2267585" y="4058411"/>
            <a:chExt cx="4923155" cy="1226185"/>
          </a:xfrm>
        </p:grpSpPr>
        <p:sp>
          <p:nvSpPr>
            <p:cNvPr id="13" name="object 13"/>
            <p:cNvSpPr/>
            <p:nvPr/>
          </p:nvSpPr>
          <p:spPr>
            <a:xfrm>
              <a:off x="2267585" y="4996664"/>
              <a:ext cx="4922520" cy="287655"/>
            </a:xfrm>
            <a:custGeom>
              <a:avLst/>
              <a:gdLst/>
              <a:ahLst/>
              <a:cxnLst/>
              <a:rect l="l" t="t" r="r" b="b"/>
              <a:pathLst>
                <a:path w="4922520" h="287654">
                  <a:moveTo>
                    <a:pt x="251420" y="0"/>
                  </a:moveTo>
                  <a:lnTo>
                    <a:pt x="239394" y="4087"/>
                  </a:lnTo>
                  <a:lnTo>
                    <a:pt x="0" y="143787"/>
                  </a:lnTo>
                  <a:lnTo>
                    <a:pt x="239394" y="283487"/>
                  </a:lnTo>
                  <a:lnTo>
                    <a:pt x="251420" y="287575"/>
                  </a:lnTo>
                  <a:lnTo>
                    <a:pt x="263683" y="286758"/>
                  </a:lnTo>
                  <a:lnTo>
                    <a:pt x="274756" y="281416"/>
                  </a:lnTo>
                  <a:lnTo>
                    <a:pt x="283209" y="271930"/>
                  </a:lnTo>
                  <a:lnTo>
                    <a:pt x="287297" y="259905"/>
                  </a:lnTo>
                  <a:lnTo>
                    <a:pt x="286480" y="247642"/>
                  </a:lnTo>
                  <a:lnTo>
                    <a:pt x="281138" y="236569"/>
                  </a:lnTo>
                  <a:lnTo>
                    <a:pt x="271652" y="228115"/>
                  </a:lnTo>
                  <a:lnTo>
                    <a:pt x="181954" y="175791"/>
                  </a:lnTo>
                  <a:lnTo>
                    <a:pt x="63500" y="175791"/>
                  </a:lnTo>
                  <a:lnTo>
                    <a:pt x="63500" y="111783"/>
                  </a:lnTo>
                  <a:lnTo>
                    <a:pt x="181954" y="111783"/>
                  </a:lnTo>
                  <a:lnTo>
                    <a:pt x="271652" y="59459"/>
                  </a:lnTo>
                  <a:lnTo>
                    <a:pt x="281138" y="51006"/>
                  </a:lnTo>
                  <a:lnTo>
                    <a:pt x="286480" y="39933"/>
                  </a:lnTo>
                  <a:lnTo>
                    <a:pt x="287297" y="27670"/>
                  </a:lnTo>
                  <a:lnTo>
                    <a:pt x="283209" y="15644"/>
                  </a:lnTo>
                  <a:lnTo>
                    <a:pt x="274756" y="6159"/>
                  </a:lnTo>
                  <a:lnTo>
                    <a:pt x="263683" y="817"/>
                  </a:lnTo>
                  <a:lnTo>
                    <a:pt x="251420" y="0"/>
                  </a:lnTo>
                  <a:close/>
                </a:path>
                <a:path w="4922520" h="287654">
                  <a:moveTo>
                    <a:pt x="181954" y="111783"/>
                  </a:moveTo>
                  <a:lnTo>
                    <a:pt x="63500" y="111783"/>
                  </a:lnTo>
                  <a:lnTo>
                    <a:pt x="63500" y="175791"/>
                  </a:lnTo>
                  <a:lnTo>
                    <a:pt x="181954" y="175791"/>
                  </a:lnTo>
                  <a:lnTo>
                    <a:pt x="174552" y="171473"/>
                  </a:lnTo>
                  <a:lnTo>
                    <a:pt x="79628" y="171473"/>
                  </a:lnTo>
                  <a:lnTo>
                    <a:pt x="79628" y="116101"/>
                  </a:lnTo>
                  <a:lnTo>
                    <a:pt x="174552" y="116101"/>
                  </a:lnTo>
                  <a:lnTo>
                    <a:pt x="181954" y="111783"/>
                  </a:lnTo>
                  <a:close/>
                </a:path>
                <a:path w="4922520" h="287654">
                  <a:moveTo>
                    <a:pt x="4922139" y="111783"/>
                  </a:moveTo>
                  <a:lnTo>
                    <a:pt x="181954" y="111783"/>
                  </a:lnTo>
                  <a:lnTo>
                    <a:pt x="127090" y="143787"/>
                  </a:lnTo>
                  <a:lnTo>
                    <a:pt x="181954" y="175791"/>
                  </a:lnTo>
                  <a:lnTo>
                    <a:pt x="4922139" y="175791"/>
                  </a:lnTo>
                  <a:lnTo>
                    <a:pt x="4922139" y="111783"/>
                  </a:lnTo>
                  <a:close/>
                </a:path>
                <a:path w="4922520" h="287654">
                  <a:moveTo>
                    <a:pt x="79628" y="116101"/>
                  </a:moveTo>
                  <a:lnTo>
                    <a:pt x="79628" y="171473"/>
                  </a:lnTo>
                  <a:lnTo>
                    <a:pt x="127090" y="143787"/>
                  </a:lnTo>
                  <a:lnTo>
                    <a:pt x="79628" y="116101"/>
                  </a:lnTo>
                  <a:close/>
                </a:path>
                <a:path w="4922520" h="287654">
                  <a:moveTo>
                    <a:pt x="127090" y="143787"/>
                  </a:moveTo>
                  <a:lnTo>
                    <a:pt x="79628" y="171473"/>
                  </a:lnTo>
                  <a:lnTo>
                    <a:pt x="174552" y="171473"/>
                  </a:lnTo>
                  <a:lnTo>
                    <a:pt x="127090" y="143787"/>
                  </a:lnTo>
                  <a:close/>
                </a:path>
                <a:path w="4922520" h="287654">
                  <a:moveTo>
                    <a:pt x="174552" y="116101"/>
                  </a:moveTo>
                  <a:lnTo>
                    <a:pt x="79628" y="116101"/>
                  </a:lnTo>
                  <a:lnTo>
                    <a:pt x="127090" y="143787"/>
                  </a:lnTo>
                  <a:lnTo>
                    <a:pt x="174552" y="116101"/>
                  </a:lnTo>
                  <a:close/>
                </a:path>
              </a:pathLst>
            </a:custGeom>
            <a:solidFill>
              <a:srgbClr val="04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81428" y="4682720"/>
              <a:ext cx="4909185" cy="287655"/>
            </a:xfrm>
            <a:custGeom>
              <a:avLst/>
              <a:gdLst/>
              <a:ahLst/>
              <a:cxnLst/>
              <a:rect l="l" t="t" r="r" b="b"/>
              <a:pathLst>
                <a:path w="4909184" h="287654">
                  <a:moveTo>
                    <a:pt x="192024" y="111783"/>
                  </a:moveTo>
                  <a:lnTo>
                    <a:pt x="0" y="111783"/>
                  </a:lnTo>
                  <a:lnTo>
                    <a:pt x="0" y="175791"/>
                  </a:lnTo>
                  <a:lnTo>
                    <a:pt x="192024" y="175791"/>
                  </a:lnTo>
                  <a:lnTo>
                    <a:pt x="192024" y="111783"/>
                  </a:lnTo>
                  <a:close/>
                </a:path>
                <a:path w="4909184" h="287654">
                  <a:moveTo>
                    <a:pt x="448056" y="111783"/>
                  </a:moveTo>
                  <a:lnTo>
                    <a:pt x="256032" y="111783"/>
                  </a:lnTo>
                  <a:lnTo>
                    <a:pt x="256032" y="175791"/>
                  </a:lnTo>
                  <a:lnTo>
                    <a:pt x="448056" y="175791"/>
                  </a:lnTo>
                  <a:lnTo>
                    <a:pt x="448056" y="111783"/>
                  </a:lnTo>
                  <a:close/>
                </a:path>
                <a:path w="4909184" h="287654">
                  <a:moveTo>
                    <a:pt x="704088" y="111783"/>
                  </a:moveTo>
                  <a:lnTo>
                    <a:pt x="512064" y="111783"/>
                  </a:lnTo>
                  <a:lnTo>
                    <a:pt x="512064" y="175791"/>
                  </a:lnTo>
                  <a:lnTo>
                    <a:pt x="704088" y="175791"/>
                  </a:lnTo>
                  <a:lnTo>
                    <a:pt x="704088" y="111783"/>
                  </a:lnTo>
                  <a:close/>
                </a:path>
                <a:path w="4909184" h="287654">
                  <a:moveTo>
                    <a:pt x="960120" y="111783"/>
                  </a:moveTo>
                  <a:lnTo>
                    <a:pt x="768096" y="111783"/>
                  </a:lnTo>
                  <a:lnTo>
                    <a:pt x="768096" y="175791"/>
                  </a:lnTo>
                  <a:lnTo>
                    <a:pt x="960120" y="175791"/>
                  </a:lnTo>
                  <a:lnTo>
                    <a:pt x="960120" y="111783"/>
                  </a:lnTo>
                  <a:close/>
                </a:path>
                <a:path w="4909184" h="287654">
                  <a:moveTo>
                    <a:pt x="1216152" y="111783"/>
                  </a:moveTo>
                  <a:lnTo>
                    <a:pt x="1024127" y="111783"/>
                  </a:lnTo>
                  <a:lnTo>
                    <a:pt x="1024127" y="175791"/>
                  </a:lnTo>
                  <a:lnTo>
                    <a:pt x="1216152" y="175791"/>
                  </a:lnTo>
                  <a:lnTo>
                    <a:pt x="1216152" y="111783"/>
                  </a:lnTo>
                  <a:close/>
                </a:path>
                <a:path w="4909184" h="287654">
                  <a:moveTo>
                    <a:pt x="1472184" y="111783"/>
                  </a:moveTo>
                  <a:lnTo>
                    <a:pt x="1280160" y="111783"/>
                  </a:lnTo>
                  <a:lnTo>
                    <a:pt x="1280160" y="175791"/>
                  </a:lnTo>
                  <a:lnTo>
                    <a:pt x="1472184" y="175791"/>
                  </a:lnTo>
                  <a:lnTo>
                    <a:pt x="1472184" y="111783"/>
                  </a:lnTo>
                  <a:close/>
                </a:path>
                <a:path w="4909184" h="287654">
                  <a:moveTo>
                    <a:pt x="1728216" y="111783"/>
                  </a:moveTo>
                  <a:lnTo>
                    <a:pt x="1536192" y="111783"/>
                  </a:lnTo>
                  <a:lnTo>
                    <a:pt x="1536192" y="175791"/>
                  </a:lnTo>
                  <a:lnTo>
                    <a:pt x="1728216" y="175791"/>
                  </a:lnTo>
                  <a:lnTo>
                    <a:pt x="1728216" y="111783"/>
                  </a:lnTo>
                  <a:close/>
                </a:path>
                <a:path w="4909184" h="287654">
                  <a:moveTo>
                    <a:pt x="1984248" y="111783"/>
                  </a:moveTo>
                  <a:lnTo>
                    <a:pt x="1792224" y="111783"/>
                  </a:lnTo>
                  <a:lnTo>
                    <a:pt x="1792224" y="175791"/>
                  </a:lnTo>
                  <a:lnTo>
                    <a:pt x="1984248" y="175791"/>
                  </a:lnTo>
                  <a:lnTo>
                    <a:pt x="1984248" y="111783"/>
                  </a:lnTo>
                  <a:close/>
                </a:path>
                <a:path w="4909184" h="287654">
                  <a:moveTo>
                    <a:pt x="2240280" y="111783"/>
                  </a:moveTo>
                  <a:lnTo>
                    <a:pt x="2048256" y="111783"/>
                  </a:lnTo>
                  <a:lnTo>
                    <a:pt x="2048256" y="175791"/>
                  </a:lnTo>
                  <a:lnTo>
                    <a:pt x="2240280" y="175791"/>
                  </a:lnTo>
                  <a:lnTo>
                    <a:pt x="2240280" y="111783"/>
                  </a:lnTo>
                  <a:close/>
                </a:path>
                <a:path w="4909184" h="287654">
                  <a:moveTo>
                    <a:pt x="2496312" y="111783"/>
                  </a:moveTo>
                  <a:lnTo>
                    <a:pt x="2304288" y="111783"/>
                  </a:lnTo>
                  <a:lnTo>
                    <a:pt x="2304288" y="175791"/>
                  </a:lnTo>
                  <a:lnTo>
                    <a:pt x="2496312" y="175791"/>
                  </a:lnTo>
                  <a:lnTo>
                    <a:pt x="2496312" y="111783"/>
                  </a:lnTo>
                  <a:close/>
                </a:path>
                <a:path w="4909184" h="287654">
                  <a:moveTo>
                    <a:pt x="2752344" y="111783"/>
                  </a:moveTo>
                  <a:lnTo>
                    <a:pt x="2560320" y="111783"/>
                  </a:lnTo>
                  <a:lnTo>
                    <a:pt x="2560320" y="175791"/>
                  </a:lnTo>
                  <a:lnTo>
                    <a:pt x="2752344" y="175791"/>
                  </a:lnTo>
                  <a:lnTo>
                    <a:pt x="2752344" y="111783"/>
                  </a:lnTo>
                  <a:close/>
                </a:path>
                <a:path w="4909184" h="287654">
                  <a:moveTo>
                    <a:pt x="3008376" y="111783"/>
                  </a:moveTo>
                  <a:lnTo>
                    <a:pt x="2816352" y="111783"/>
                  </a:lnTo>
                  <a:lnTo>
                    <a:pt x="2816352" y="175791"/>
                  </a:lnTo>
                  <a:lnTo>
                    <a:pt x="3008376" y="175791"/>
                  </a:lnTo>
                  <a:lnTo>
                    <a:pt x="3008376" y="111783"/>
                  </a:lnTo>
                  <a:close/>
                </a:path>
                <a:path w="4909184" h="287654">
                  <a:moveTo>
                    <a:pt x="3264408" y="111783"/>
                  </a:moveTo>
                  <a:lnTo>
                    <a:pt x="3072384" y="111783"/>
                  </a:lnTo>
                  <a:lnTo>
                    <a:pt x="3072384" y="175791"/>
                  </a:lnTo>
                  <a:lnTo>
                    <a:pt x="3264408" y="175791"/>
                  </a:lnTo>
                  <a:lnTo>
                    <a:pt x="3264408" y="111783"/>
                  </a:lnTo>
                  <a:close/>
                </a:path>
                <a:path w="4909184" h="287654">
                  <a:moveTo>
                    <a:pt x="3520440" y="111783"/>
                  </a:moveTo>
                  <a:lnTo>
                    <a:pt x="3328416" y="111783"/>
                  </a:lnTo>
                  <a:lnTo>
                    <a:pt x="3328416" y="175791"/>
                  </a:lnTo>
                  <a:lnTo>
                    <a:pt x="3520440" y="175791"/>
                  </a:lnTo>
                  <a:lnTo>
                    <a:pt x="3520440" y="111783"/>
                  </a:lnTo>
                  <a:close/>
                </a:path>
                <a:path w="4909184" h="287654">
                  <a:moveTo>
                    <a:pt x="3776472" y="111783"/>
                  </a:moveTo>
                  <a:lnTo>
                    <a:pt x="3584448" y="111783"/>
                  </a:lnTo>
                  <a:lnTo>
                    <a:pt x="3584448" y="175791"/>
                  </a:lnTo>
                  <a:lnTo>
                    <a:pt x="3776472" y="175791"/>
                  </a:lnTo>
                  <a:lnTo>
                    <a:pt x="3776472" y="111783"/>
                  </a:lnTo>
                  <a:close/>
                </a:path>
                <a:path w="4909184" h="287654">
                  <a:moveTo>
                    <a:pt x="4032504" y="111783"/>
                  </a:moveTo>
                  <a:lnTo>
                    <a:pt x="3840480" y="111783"/>
                  </a:lnTo>
                  <a:lnTo>
                    <a:pt x="3840480" y="175791"/>
                  </a:lnTo>
                  <a:lnTo>
                    <a:pt x="4032504" y="175791"/>
                  </a:lnTo>
                  <a:lnTo>
                    <a:pt x="4032504" y="111783"/>
                  </a:lnTo>
                  <a:close/>
                </a:path>
                <a:path w="4909184" h="287654">
                  <a:moveTo>
                    <a:pt x="4288536" y="111783"/>
                  </a:moveTo>
                  <a:lnTo>
                    <a:pt x="4096512" y="111783"/>
                  </a:lnTo>
                  <a:lnTo>
                    <a:pt x="4096512" y="175791"/>
                  </a:lnTo>
                  <a:lnTo>
                    <a:pt x="4288536" y="175791"/>
                  </a:lnTo>
                  <a:lnTo>
                    <a:pt x="4288536" y="111783"/>
                  </a:lnTo>
                  <a:close/>
                </a:path>
                <a:path w="4909184" h="287654">
                  <a:moveTo>
                    <a:pt x="4544568" y="111783"/>
                  </a:moveTo>
                  <a:lnTo>
                    <a:pt x="4352544" y="111783"/>
                  </a:lnTo>
                  <a:lnTo>
                    <a:pt x="4352544" y="175791"/>
                  </a:lnTo>
                  <a:lnTo>
                    <a:pt x="4544568" y="175791"/>
                  </a:lnTo>
                  <a:lnTo>
                    <a:pt x="4544568" y="111783"/>
                  </a:lnTo>
                  <a:close/>
                </a:path>
                <a:path w="4909184" h="287654">
                  <a:moveTo>
                    <a:pt x="4781840" y="143787"/>
                  </a:moveTo>
                  <a:lnTo>
                    <a:pt x="4637278" y="228115"/>
                  </a:lnTo>
                  <a:lnTo>
                    <a:pt x="4627812" y="236569"/>
                  </a:lnTo>
                  <a:lnTo>
                    <a:pt x="4622514" y="247642"/>
                  </a:lnTo>
                  <a:lnTo>
                    <a:pt x="4621740" y="259905"/>
                  </a:lnTo>
                  <a:lnTo>
                    <a:pt x="4625848" y="271930"/>
                  </a:lnTo>
                  <a:lnTo>
                    <a:pt x="4634281" y="281416"/>
                  </a:lnTo>
                  <a:lnTo>
                    <a:pt x="4645310" y="286758"/>
                  </a:lnTo>
                  <a:lnTo>
                    <a:pt x="4657530" y="287575"/>
                  </a:lnTo>
                  <a:lnTo>
                    <a:pt x="4669536" y="283487"/>
                  </a:lnTo>
                  <a:lnTo>
                    <a:pt x="4854185" y="175791"/>
                  </a:lnTo>
                  <a:lnTo>
                    <a:pt x="4800600" y="175791"/>
                  </a:lnTo>
                  <a:lnTo>
                    <a:pt x="4800600" y="154730"/>
                  </a:lnTo>
                  <a:lnTo>
                    <a:pt x="4781840" y="143787"/>
                  </a:lnTo>
                  <a:close/>
                </a:path>
                <a:path w="4909184" h="287654">
                  <a:moveTo>
                    <a:pt x="4726976" y="111783"/>
                  </a:moveTo>
                  <a:lnTo>
                    <a:pt x="4608576" y="111783"/>
                  </a:lnTo>
                  <a:lnTo>
                    <a:pt x="4608576" y="175791"/>
                  </a:lnTo>
                  <a:lnTo>
                    <a:pt x="4726976" y="175791"/>
                  </a:lnTo>
                  <a:lnTo>
                    <a:pt x="4781840" y="143787"/>
                  </a:lnTo>
                  <a:lnTo>
                    <a:pt x="4726976" y="111783"/>
                  </a:lnTo>
                  <a:close/>
                </a:path>
                <a:path w="4909184" h="287654">
                  <a:moveTo>
                    <a:pt x="4800600" y="154730"/>
                  </a:moveTo>
                  <a:lnTo>
                    <a:pt x="4800600" y="175791"/>
                  </a:lnTo>
                  <a:lnTo>
                    <a:pt x="4854185" y="175791"/>
                  </a:lnTo>
                  <a:lnTo>
                    <a:pt x="4861589" y="171473"/>
                  </a:lnTo>
                  <a:lnTo>
                    <a:pt x="4829302" y="171473"/>
                  </a:lnTo>
                  <a:lnTo>
                    <a:pt x="4800600" y="154730"/>
                  </a:lnTo>
                  <a:close/>
                </a:path>
                <a:path w="4909184" h="287654">
                  <a:moveTo>
                    <a:pt x="4829302" y="116101"/>
                  </a:moveTo>
                  <a:lnTo>
                    <a:pt x="4800600" y="132844"/>
                  </a:lnTo>
                  <a:lnTo>
                    <a:pt x="4800600" y="154730"/>
                  </a:lnTo>
                  <a:lnTo>
                    <a:pt x="4829302" y="171473"/>
                  </a:lnTo>
                  <a:lnTo>
                    <a:pt x="4829302" y="116101"/>
                  </a:lnTo>
                  <a:close/>
                </a:path>
                <a:path w="4909184" h="287654">
                  <a:moveTo>
                    <a:pt x="4861589" y="116101"/>
                  </a:moveTo>
                  <a:lnTo>
                    <a:pt x="4829302" y="116101"/>
                  </a:lnTo>
                  <a:lnTo>
                    <a:pt x="4829302" y="171473"/>
                  </a:lnTo>
                  <a:lnTo>
                    <a:pt x="4861589" y="171473"/>
                  </a:lnTo>
                  <a:lnTo>
                    <a:pt x="4909058" y="143787"/>
                  </a:lnTo>
                  <a:lnTo>
                    <a:pt x="4861589" y="116101"/>
                  </a:lnTo>
                  <a:close/>
                </a:path>
                <a:path w="4909184" h="287654">
                  <a:moveTo>
                    <a:pt x="4800600" y="132844"/>
                  </a:moveTo>
                  <a:lnTo>
                    <a:pt x="4781840" y="143787"/>
                  </a:lnTo>
                  <a:lnTo>
                    <a:pt x="4800600" y="154730"/>
                  </a:lnTo>
                  <a:lnTo>
                    <a:pt x="4800600" y="132844"/>
                  </a:lnTo>
                  <a:close/>
                </a:path>
                <a:path w="4909184" h="287654">
                  <a:moveTo>
                    <a:pt x="4657530" y="0"/>
                  </a:moveTo>
                  <a:lnTo>
                    <a:pt x="4645310" y="817"/>
                  </a:lnTo>
                  <a:lnTo>
                    <a:pt x="4634281" y="6159"/>
                  </a:lnTo>
                  <a:lnTo>
                    <a:pt x="4625848" y="15644"/>
                  </a:lnTo>
                  <a:lnTo>
                    <a:pt x="4621740" y="27670"/>
                  </a:lnTo>
                  <a:lnTo>
                    <a:pt x="4622514" y="39933"/>
                  </a:lnTo>
                  <a:lnTo>
                    <a:pt x="4627812" y="51006"/>
                  </a:lnTo>
                  <a:lnTo>
                    <a:pt x="4637278" y="59459"/>
                  </a:lnTo>
                  <a:lnTo>
                    <a:pt x="4781840" y="143787"/>
                  </a:lnTo>
                  <a:lnTo>
                    <a:pt x="4800600" y="132844"/>
                  </a:lnTo>
                  <a:lnTo>
                    <a:pt x="4800600" y="111783"/>
                  </a:lnTo>
                  <a:lnTo>
                    <a:pt x="4854185" y="111783"/>
                  </a:lnTo>
                  <a:lnTo>
                    <a:pt x="4669536" y="4087"/>
                  </a:lnTo>
                  <a:lnTo>
                    <a:pt x="4657530" y="0"/>
                  </a:lnTo>
                  <a:close/>
                </a:path>
                <a:path w="4909184" h="287654">
                  <a:moveTo>
                    <a:pt x="4854185" y="111783"/>
                  </a:moveTo>
                  <a:lnTo>
                    <a:pt x="4800600" y="111783"/>
                  </a:lnTo>
                  <a:lnTo>
                    <a:pt x="4800600" y="132844"/>
                  </a:lnTo>
                  <a:lnTo>
                    <a:pt x="4829302" y="116101"/>
                  </a:lnTo>
                  <a:lnTo>
                    <a:pt x="4861589" y="116101"/>
                  </a:lnTo>
                  <a:lnTo>
                    <a:pt x="4854185" y="111783"/>
                  </a:lnTo>
                  <a:close/>
                </a:path>
              </a:pathLst>
            </a:custGeom>
            <a:solidFill>
              <a:srgbClr val="00C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2816" y="4058411"/>
              <a:ext cx="970788" cy="8534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5810" y="5349341"/>
            <a:ext cx="1050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Замовник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1368" y="4312920"/>
            <a:ext cx="1076960" cy="96774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554594" y="5354218"/>
            <a:ext cx="1407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Постачальни </a:t>
            </a:r>
            <a:r>
              <a:rPr sz="18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к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1609" rIns="0" bIns="0" rtlCol="0">
            <a:spAutoFit/>
          </a:bodyPr>
          <a:lstStyle/>
          <a:p>
            <a:pPr marL="288925">
              <a:lnSpc>
                <a:spcPct val="100000"/>
              </a:lnSpc>
              <a:spcBef>
                <a:spcPts val="100"/>
              </a:spcBef>
            </a:pPr>
            <a:r>
              <a:rPr sz="3000" spc="-35" dirty="0">
                <a:solidFill>
                  <a:srgbClr val="2D75B6"/>
                </a:solidFill>
                <a:latin typeface="Microsoft Sans Serif"/>
                <a:cs typeface="Microsoft Sans Serif"/>
              </a:rPr>
              <a:t>Золотий</a:t>
            </a:r>
            <a:r>
              <a:rPr sz="3000" spc="-19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0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трикутник</a:t>
            </a:r>
            <a:r>
              <a:rPr sz="3000" spc="-17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000" spc="-65" dirty="0">
                <a:solidFill>
                  <a:srgbClr val="2D75B6"/>
                </a:solidFill>
                <a:latin typeface="Microsoft Sans Serif"/>
                <a:cs typeface="Microsoft Sans Serif"/>
              </a:rPr>
              <a:t>сп</a:t>
            </a:r>
            <a:r>
              <a:rPr sz="3000" spc="-65" dirty="0">
                <a:solidFill>
                  <a:srgbClr val="2D75B6"/>
                </a:solidFill>
                <a:latin typeface="Trebuchet MS"/>
                <a:cs typeface="Trebuchet MS"/>
              </a:rPr>
              <a:t>i</a:t>
            </a:r>
            <a:r>
              <a:rPr sz="3000" spc="-65" dirty="0">
                <a:solidFill>
                  <a:srgbClr val="2D75B6"/>
                </a:solidFill>
                <a:latin typeface="Microsoft Sans Serif"/>
                <a:cs typeface="Microsoft Sans Serif"/>
              </a:rPr>
              <a:t>впрац</a:t>
            </a:r>
            <a:r>
              <a:rPr sz="3000" spc="-65" dirty="0">
                <a:solidFill>
                  <a:srgbClr val="2D75B6"/>
                </a:solidFill>
                <a:latin typeface="Trebuchet MS"/>
                <a:cs typeface="Trebuchet MS"/>
              </a:rPr>
              <a:t>i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9180" y="1973820"/>
            <a:ext cx="7321296" cy="38574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89675" y="16205"/>
            <a:ext cx="252603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35" dirty="0">
                <a:solidFill>
                  <a:srgbClr val="2D75B6"/>
                </a:solidFill>
                <a:latin typeface="Microsoft Sans Serif"/>
                <a:cs typeface="Microsoft Sans Serif"/>
              </a:rPr>
              <a:t>Нова</a:t>
            </a:r>
            <a:r>
              <a:rPr sz="3100" spc="-1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система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6047232"/>
            <a:ext cx="9144000" cy="810895"/>
            <a:chOff x="0" y="6047232"/>
            <a:chExt cx="9144000" cy="8108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791" y="6047232"/>
              <a:ext cx="2148840" cy="6019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71856" y="839724"/>
            <a:ext cx="8769350" cy="3240405"/>
            <a:chOff x="371856" y="839724"/>
            <a:chExt cx="8769350" cy="3240405"/>
          </a:xfrm>
        </p:grpSpPr>
        <p:sp>
          <p:nvSpPr>
            <p:cNvPr id="8" name="object 8"/>
            <p:cNvSpPr/>
            <p:nvPr/>
          </p:nvSpPr>
          <p:spPr>
            <a:xfrm>
              <a:off x="371856" y="839724"/>
              <a:ext cx="8769350" cy="3240405"/>
            </a:xfrm>
            <a:custGeom>
              <a:avLst/>
              <a:gdLst/>
              <a:ahLst/>
              <a:cxnLst/>
              <a:rect l="l" t="t" r="r" b="b"/>
              <a:pathLst>
                <a:path w="8769350" h="3240404">
                  <a:moveTo>
                    <a:pt x="8548624" y="0"/>
                  </a:moveTo>
                  <a:lnTo>
                    <a:pt x="220421" y="0"/>
                  </a:lnTo>
                  <a:lnTo>
                    <a:pt x="175996" y="4477"/>
                  </a:lnTo>
                  <a:lnTo>
                    <a:pt x="134620" y="17321"/>
                  </a:lnTo>
                  <a:lnTo>
                    <a:pt x="97178" y="37645"/>
                  </a:lnTo>
                  <a:lnTo>
                    <a:pt x="64557" y="64563"/>
                  </a:lnTo>
                  <a:lnTo>
                    <a:pt x="37642" y="97190"/>
                  </a:lnTo>
                  <a:lnTo>
                    <a:pt x="17320" y="134641"/>
                  </a:lnTo>
                  <a:lnTo>
                    <a:pt x="4477" y="176030"/>
                  </a:lnTo>
                  <a:lnTo>
                    <a:pt x="0" y="220472"/>
                  </a:lnTo>
                  <a:lnTo>
                    <a:pt x="0" y="3019552"/>
                  </a:lnTo>
                  <a:lnTo>
                    <a:pt x="4477" y="3063993"/>
                  </a:lnTo>
                  <a:lnTo>
                    <a:pt x="17320" y="3105382"/>
                  </a:lnTo>
                  <a:lnTo>
                    <a:pt x="37642" y="3142833"/>
                  </a:lnTo>
                  <a:lnTo>
                    <a:pt x="64557" y="3175460"/>
                  </a:lnTo>
                  <a:lnTo>
                    <a:pt x="97178" y="3202378"/>
                  </a:lnTo>
                  <a:lnTo>
                    <a:pt x="134620" y="3222702"/>
                  </a:lnTo>
                  <a:lnTo>
                    <a:pt x="175996" y="3235546"/>
                  </a:lnTo>
                  <a:lnTo>
                    <a:pt x="220421" y="3240024"/>
                  </a:lnTo>
                  <a:lnTo>
                    <a:pt x="8548624" y="3240024"/>
                  </a:lnTo>
                  <a:lnTo>
                    <a:pt x="8593065" y="3235546"/>
                  </a:lnTo>
                  <a:lnTo>
                    <a:pt x="8634454" y="3222702"/>
                  </a:lnTo>
                  <a:lnTo>
                    <a:pt x="8671905" y="3202378"/>
                  </a:lnTo>
                  <a:lnTo>
                    <a:pt x="8704532" y="3175460"/>
                  </a:lnTo>
                  <a:lnTo>
                    <a:pt x="8731450" y="3142833"/>
                  </a:lnTo>
                  <a:lnTo>
                    <a:pt x="8751774" y="3105382"/>
                  </a:lnTo>
                  <a:lnTo>
                    <a:pt x="8764618" y="3063993"/>
                  </a:lnTo>
                  <a:lnTo>
                    <a:pt x="8769096" y="3019552"/>
                  </a:lnTo>
                  <a:lnTo>
                    <a:pt x="8769096" y="220472"/>
                  </a:lnTo>
                  <a:lnTo>
                    <a:pt x="8764618" y="176030"/>
                  </a:lnTo>
                  <a:lnTo>
                    <a:pt x="8751774" y="134641"/>
                  </a:lnTo>
                  <a:lnTo>
                    <a:pt x="8731450" y="97190"/>
                  </a:lnTo>
                  <a:lnTo>
                    <a:pt x="8704532" y="64563"/>
                  </a:lnTo>
                  <a:lnTo>
                    <a:pt x="8671905" y="37645"/>
                  </a:lnTo>
                  <a:lnTo>
                    <a:pt x="8634454" y="17321"/>
                  </a:lnTo>
                  <a:lnTo>
                    <a:pt x="8593065" y="4477"/>
                  </a:lnTo>
                  <a:lnTo>
                    <a:pt x="8548624" y="0"/>
                  </a:lnTo>
                  <a:close/>
                </a:path>
              </a:pathLst>
            </a:custGeom>
            <a:solidFill>
              <a:srgbClr val="4A96AC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0906" y="2926841"/>
              <a:ext cx="8426450" cy="966469"/>
            </a:xfrm>
            <a:custGeom>
              <a:avLst/>
              <a:gdLst/>
              <a:ahLst/>
              <a:cxnLst/>
              <a:rect l="l" t="t" r="r" b="b"/>
              <a:pathLst>
                <a:path w="8426450" h="966470">
                  <a:moveTo>
                    <a:pt x="8265160" y="0"/>
                  </a:moveTo>
                  <a:lnTo>
                    <a:pt x="161036" y="0"/>
                  </a:lnTo>
                  <a:lnTo>
                    <a:pt x="118226" y="5754"/>
                  </a:lnTo>
                  <a:lnTo>
                    <a:pt x="79757" y="21994"/>
                  </a:lnTo>
                  <a:lnTo>
                    <a:pt x="47166" y="47180"/>
                  </a:lnTo>
                  <a:lnTo>
                    <a:pt x="21986" y="79774"/>
                  </a:lnTo>
                  <a:lnTo>
                    <a:pt x="5752" y="118239"/>
                  </a:lnTo>
                  <a:lnTo>
                    <a:pt x="0" y="161036"/>
                  </a:lnTo>
                  <a:lnTo>
                    <a:pt x="0" y="805180"/>
                  </a:lnTo>
                  <a:lnTo>
                    <a:pt x="5752" y="847976"/>
                  </a:lnTo>
                  <a:lnTo>
                    <a:pt x="21986" y="886441"/>
                  </a:lnTo>
                  <a:lnTo>
                    <a:pt x="47166" y="919035"/>
                  </a:lnTo>
                  <a:lnTo>
                    <a:pt x="79757" y="944221"/>
                  </a:lnTo>
                  <a:lnTo>
                    <a:pt x="118226" y="960461"/>
                  </a:lnTo>
                  <a:lnTo>
                    <a:pt x="161036" y="966216"/>
                  </a:lnTo>
                  <a:lnTo>
                    <a:pt x="8265160" y="966216"/>
                  </a:lnTo>
                  <a:lnTo>
                    <a:pt x="8307956" y="960461"/>
                  </a:lnTo>
                  <a:lnTo>
                    <a:pt x="8346421" y="944221"/>
                  </a:lnTo>
                  <a:lnTo>
                    <a:pt x="8379015" y="919035"/>
                  </a:lnTo>
                  <a:lnTo>
                    <a:pt x="8404201" y="886441"/>
                  </a:lnTo>
                  <a:lnTo>
                    <a:pt x="8420441" y="847976"/>
                  </a:lnTo>
                  <a:lnTo>
                    <a:pt x="8426196" y="805180"/>
                  </a:lnTo>
                  <a:lnTo>
                    <a:pt x="8426196" y="161036"/>
                  </a:lnTo>
                  <a:lnTo>
                    <a:pt x="8420441" y="118239"/>
                  </a:lnTo>
                  <a:lnTo>
                    <a:pt x="8404201" y="79774"/>
                  </a:lnTo>
                  <a:lnTo>
                    <a:pt x="8379015" y="47180"/>
                  </a:lnTo>
                  <a:lnTo>
                    <a:pt x="8346421" y="21994"/>
                  </a:lnTo>
                  <a:lnTo>
                    <a:pt x="8307956" y="5754"/>
                  </a:lnTo>
                  <a:lnTo>
                    <a:pt x="8265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0906" y="2926841"/>
              <a:ext cx="8426450" cy="966469"/>
            </a:xfrm>
            <a:custGeom>
              <a:avLst/>
              <a:gdLst/>
              <a:ahLst/>
              <a:cxnLst/>
              <a:rect l="l" t="t" r="r" b="b"/>
              <a:pathLst>
                <a:path w="8426450" h="966470">
                  <a:moveTo>
                    <a:pt x="0" y="161036"/>
                  </a:moveTo>
                  <a:lnTo>
                    <a:pt x="5752" y="118239"/>
                  </a:lnTo>
                  <a:lnTo>
                    <a:pt x="21986" y="79774"/>
                  </a:lnTo>
                  <a:lnTo>
                    <a:pt x="47166" y="47180"/>
                  </a:lnTo>
                  <a:lnTo>
                    <a:pt x="79757" y="21994"/>
                  </a:lnTo>
                  <a:lnTo>
                    <a:pt x="118226" y="5754"/>
                  </a:lnTo>
                  <a:lnTo>
                    <a:pt x="161036" y="0"/>
                  </a:lnTo>
                  <a:lnTo>
                    <a:pt x="8265160" y="0"/>
                  </a:lnTo>
                  <a:lnTo>
                    <a:pt x="8307956" y="5754"/>
                  </a:lnTo>
                  <a:lnTo>
                    <a:pt x="8346421" y="21994"/>
                  </a:lnTo>
                  <a:lnTo>
                    <a:pt x="8379015" y="47180"/>
                  </a:lnTo>
                  <a:lnTo>
                    <a:pt x="8404201" y="79774"/>
                  </a:lnTo>
                  <a:lnTo>
                    <a:pt x="8420441" y="118239"/>
                  </a:lnTo>
                  <a:lnTo>
                    <a:pt x="8426196" y="161036"/>
                  </a:lnTo>
                  <a:lnTo>
                    <a:pt x="8426196" y="805180"/>
                  </a:lnTo>
                  <a:lnTo>
                    <a:pt x="8420441" y="847976"/>
                  </a:lnTo>
                  <a:lnTo>
                    <a:pt x="8404201" y="886441"/>
                  </a:lnTo>
                  <a:lnTo>
                    <a:pt x="8379015" y="919035"/>
                  </a:lnTo>
                  <a:lnTo>
                    <a:pt x="8346421" y="944221"/>
                  </a:lnTo>
                  <a:lnTo>
                    <a:pt x="8307956" y="960461"/>
                  </a:lnTo>
                  <a:lnTo>
                    <a:pt x="8265160" y="966216"/>
                  </a:lnTo>
                  <a:lnTo>
                    <a:pt x="161036" y="966216"/>
                  </a:lnTo>
                  <a:lnTo>
                    <a:pt x="118226" y="960461"/>
                  </a:lnTo>
                  <a:lnTo>
                    <a:pt x="79757" y="944221"/>
                  </a:lnTo>
                  <a:lnTo>
                    <a:pt x="47166" y="919035"/>
                  </a:lnTo>
                  <a:lnTo>
                    <a:pt x="21986" y="886441"/>
                  </a:lnTo>
                  <a:lnTo>
                    <a:pt x="5752" y="847976"/>
                  </a:lnTo>
                  <a:lnTo>
                    <a:pt x="0" y="805180"/>
                  </a:lnTo>
                  <a:lnTo>
                    <a:pt x="0" y="161036"/>
                  </a:lnTo>
                  <a:close/>
                </a:path>
              </a:pathLst>
            </a:custGeom>
            <a:ln w="25908">
              <a:solidFill>
                <a:srgbClr val="4299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0906" y="965454"/>
              <a:ext cx="8426450" cy="967740"/>
            </a:xfrm>
            <a:custGeom>
              <a:avLst/>
              <a:gdLst/>
              <a:ahLst/>
              <a:cxnLst/>
              <a:rect l="l" t="t" r="r" b="b"/>
              <a:pathLst>
                <a:path w="8426450" h="967739">
                  <a:moveTo>
                    <a:pt x="8264906" y="0"/>
                  </a:moveTo>
                  <a:lnTo>
                    <a:pt x="161289" y="0"/>
                  </a:lnTo>
                  <a:lnTo>
                    <a:pt x="118412" y="5764"/>
                  </a:lnTo>
                  <a:lnTo>
                    <a:pt x="79883" y="22032"/>
                  </a:lnTo>
                  <a:lnTo>
                    <a:pt x="47240" y="47259"/>
                  </a:lnTo>
                  <a:lnTo>
                    <a:pt x="22020" y="79906"/>
                  </a:lnTo>
                  <a:lnTo>
                    <a:pt x="5761" y="118430"/>
                  </a:lnTo>
                  <a:lnTo>
                    <a:pt x="0" y="161290"/>
                  </a:lnTo>
                  <a:lnTo>
                    <a:pt x="0" y="806450"/>
                  </a:lnTo>
                  <a:lnTo>
                    <a:pt x="5761" y="849309"/>
                  </a:lnTo>
                  <a:lnTo>
                    <a:pt x="22020" y="887833"/>
                  </a:lnTo>
                  <a:lnTo>
                    <a:pt x="47240" y="920480"/>
                  </a:lnTo>
                  <a:lnTo>
                    <a:pt x="79883" y="945707"/>
                  </a:lnTo>
                  <a:lnTo>
                    <a:pt x="118412" y="961975"/>
                  </a:lnTo>
                  <a:lnTo>
                    <a:pt x="161289" y="967740"/>
                  </a:lnTo>
                  <a:lnTo>
                    <a:pt x="8264906" y="967740"/>
                  </a:lnTo>
                  <a:lnTo>
                    <a:pt x="8307765" y="961975"/>
                  </a:lnTo>
                  <a:lnTo>
                    <a:pt x="8346289" y="945707"/>
                  </a:lnTo>
                  <a:lnTo>
                    <a:pt x="8378936" y="920480"/>
                  </a:lnTo>
                  <a:lnTo>
                    <a:pt x="8404163" y="887833"/>
                  </a:lnTo>
                  <a:lnTo>
                    <a:pt x="8420431" y="849309"/>
                  </a:lnTo>
                  <a:lnTo>
                    <a:pt x="8426196" y="806450"/>
                  </a:lnTo>
                  <a:lnTo>
                    <a:pt x="8426196" y="161290"/>
                  </a:lnTo>
                  <a:lnTo>
                    <a:pt x="8420431" y="118430"/>
                  </a:lnTo>
                  <a:lnTo>
                    <a:pt x="8404163" y="79906"/>
                  </a:lnTo>
                  <a:lnTo>
                    <a:pt x="8378936" y="47259"/>
                  </a:lnTo>
                  <a:lnTo>
                    <a:pt x="8346289" y="22032"/>
                  </a:lnTo>
                  <a:lnTo>
                    <a:pt x="8307765" y="5764"/>
                  </a:lnTo>
                  <a:lnTo>
                    <a:pt x="82649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0906" y="965454"/>
              <a:ext cx="8426450" cy="967740"/>
            </a:xfrm>
            <a:custGeom>
              <a:avLst/>
              <a:gdLst/>
              <a:ahLst/>
              <a:cxnLst/>
              <a:rect l="l" t="t" r="r" b="b"/>
              <a:pathLst>
                <a:path w="8426450" h="967739">
                  <a:moveTo>
                    <a:pt x="0" y="161290"/>
                  </a:moveTo>
                  <a:lnTo>
                    <a:pt x="5761" y="118430"/>
                  </a:lnTo>
                  <a:lnTo>
                    <a:pt x="22020" y="79906"/>
                  </a:lnTo>
                  <a:lnTo>
                    <a:pt x="47240" y="47259"/>
                  </a:lnTo>
                  <a:lnTo>
                    <a:pt x="79883" y="22032"/>
                  </a:lnTo>
                  <a:lnTo>
                    <a:pt x="118412" y="5764"/>
                  </a:lnTo>
                  <a:lnTo>
                    <a:pt x="161289" y="0"/>
                  </a:lnTo>
                  <a:lnTo>
                    <a:pt x="8264906" y="0"/>
                  </a:lnTo>
                  <a:lnTo>
                    <a:pt x="8307765" y="5764"/>
                  </a:lnTo>
                  <a:lnTo>
                    <a:pt x="8346289" y="22032"/>
                  </a:lnTo>
                  <a:lnTo>
                    <a:pt x="8378936" y="47259"/>
                  </a:lnTo>
                  <a:lnTo>
                    <a:pt x="8404163" y="79906"/>
                  </a:lnTo>
                  <a:lnTo>
                    <a:pt x="8420431" y="118430"/>
                  </a:lnTo>
                  <a:lnTo>
                    <a:pt x="8426196" y="161290"/>
                  </a:lnTo>
                  <a:lnTo>
                    <a:pt x="8426196" y="806450"/>
                  </a:lnTo>
                  <a:lnTo>
                    <a:pt x="8420431" y="849309"/>
                  </a:lnTo>
                  <a:lnTo>
                    <a:pt x="8404163" y="887833"/>
                  </a:lnTo>
                  <a:lnTo>
                    <a:pt x="8378936" y="920480"/>
                  </a:lnTo>
                  <a:lnTo>
                    <a:pt x="8346289" y="945707"/>
                  </a:lnTo>
                  <a:lnTo>
                    <a:pt x="8307765" y="961975"/>
                  </a:lnTo>
                  <a:lnTo>
                    <a:pt x="8264906" y="967740"/>
                  </a:lnTo>
                  <a:lnTo>
                    <a:pt x="161289" y="967740"/>
                  </a:lnTo>
                  <a:lnTo>
                    <a:pt x="118412" y="961975"/>
                  </a:lnTo>
                  <a:lnTo>
                    <a:pt x="79883" y="945707"/>
                  </a:lnTo>
                  <a:lnTo>
                    <a:pt x="47240" y="920480"/>
                  </a:lnTo>
                  <a:lnTo>
                    <a:pt x="22020" y="887833"/>
                  </a:lnTo>
                  <a:lnTo>
                    <a:pt x="5761" y="849309"/>
                  </a:lnTo>
                  <a:lnTo>
                    <a:pt x="0" y="806450"/>
                  </a:lnTo>
                  <a:lnTo>
                    <a:pt x="0" y="161290"/>
                  </a:lnTo>
                  <a:close/>
                </a:path>
              </a:pathLst>
            </a:custGeom>
            <a:ln w="25908">
              <a:solidFill>
                <a:srgbClr val="4299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376552" y="913638"/>
            <a:ext cx="6453505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  <a:latin typeface="Microsoft Sans Serif"/>
                <a:cs typeface="Microsoft Sans Serif"/>
              </a:rPr>
              <a:t>Центральна</a:t>
            </a:r>
            <a:r>
              <a:rPr sz="3600" spc="-17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база</a:t>
            </a:r>
            <a:r>
              <a:rPr sz="3600" spc="-16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3600" dirty="0">
                <a:solidFill>
                  <a:srgbClr val="000000"/>
                </a:solidFill>
                <a:latin typeface="Microsoft Sans Serif"/>
                <a:cs typeface="Microsoft Sans Serif"/>
              </a:rPr>
              <a:t>даних</a:t>
            </a:r>
            <a:r>
              <a:rPr sz="3600" spc="-17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(ЦБД)</a:t>
            </a:r>
            <a:endParaRPr sz="3600">
              <a:latin typeface="Microsoft Sans Serif"/>
              <a:cs typeface="Microsoft Sans Serif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3100" b="1" i="1" spc="-10" dirty="0">
                <a:solidFill>
                  <a:srgbClr val="1187A6"/>
                </a:solidFill>
                <a:latin typeface="Arial"/>
                <a:cs typeface="Arial"/>
              </a:rPr>
              <a:t>prozorro.gov.ua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14" name="object 14" descr="Zakupki.prom.ua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74864" y="3511296"/>
            <a:ext cx="1056131" cy="33223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790435" y="4313046"/>
            <a:ext cx="10433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3045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latin typeface="Arial"/>
                <a:cs typeface="Arial"/>
              </a:rPr>
              <a:t>Подає пропозицію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4548" y="1964308"/>
            <a:ext cx="8124825" cy="2920365"/>
            <a:chOff x="574548" y="1964308"/>
            <a:chExt cx="8124825" cy="2920365"/>
          </a:xfrm>
        </p:grpSpPr>
        <p:sp>
          <p:nvSpPr>
            <p:cNvPr id="17" name="object 17"/>
            <p:cNvSpPr/>
            <p:nvPr/>
          </p:nvSpPr>
          <p:spPr>
            <a:xfrm>
              <a:off x="894156" y="1985644"/>
              <a:ext cx="299720" cy="2898775"/>
            </a:xfrm>
            <a:custGeom>
              <a:avLst/>
              <a:gdLst/>
              <a:ahLst/>
              <a:cxnLst/>
              <a:rect l="l" t="t" r="r" b="b"/>
              <a:pathLst>
                <a:path w="299719" h="2898775">
                  <a:moveTo>
                    <a:pt x="287489" y="249631"/>
                  </a:moveTo>
                  <a:lnTo>
                    <a:pt x="283248" y="237617"/>
                  </a:lnTo>
                  <a:lnTo>
                    <a:pt x="178511" y="63119"/>
                  </a:lnTo>
                  <a:lnTo>
                    <a:pt x="140639" y="0"/>
                  </a:lnTo>
                  <a:lnTo>
                    <a:pt x="3962" y="241046"/>
                  </a:lnTo>
                  <a:lnTo>
                    <a:pt x="0" y="253187"/>
                  </a:lnTo>
                  <a:lnTo>
                    <a:pt x="939" y="265417"/>
                  </a:lnTo>
                  <a:lnTo>
                    <a:pt x="6413" y="276390"/>
                  </a:lnTo>
                  <a:lnTo>
                    <a:pt x="16014" y="284734"/>
                  </a:lnTo>
                  <a:lnTo>
                    <a:pt x="28092" y="288709"/>
                  </a:lnTo>
                  <a:lnTo>
                    <a:pt x="40322" y="287756"/>
                  </a:lnTo>
                  <a:lnTo>
                    <a:pt x="51308" y="282270"/>
                  </a:lnTo>
                  <a:lnTo>
                    <a:pt x="59639" y="272669"/>
                  </a:lnTo>
                  <a:lnTo>
                    <a:pt x="110883" y="182257"/>
                  </a:lnTo>
                  <a:lnTo>
                    <a:pt x="119735" y="896620"/>
                  </a:lnTo>
                  <a:lnTo>
                    <a:pt x="119748" y="897509"/>
                  </a:lnTo>
                  <a:lnTo>
                    <a:pt x="183756" y="896620"/>
                  </a:lnTo>
                  <a:lnTo>
                    <a:pt x="174904" y="182257"/>
                  </a:lnTo>
                  <a:lnTo>
                    <a:pt x="174891" y="181533"/>
                  </a:lnTo>
                  <a:lnTo>
                    <a:pt x="228371" y="270637"/>
                  </a:lnTo>
                  <a:lnTo>
                    <a:pt x="236931" y="280009"/>
                  </a:lnTo>
                  <a:lnTo>
                    <a:pt x="248043" y="285203"/>
                  </a:lnTo>
                  <a:lnTo>
                    <a:pt x="260299" y="285838"/>
                  </a:lnTo>
                  <a:lnTo>
                    <a:pt x="272275" y="281559"/>
                  </a:lnTo>
                  <a:lnTo>
                    <a:pt x="281647" y="272986"/>
                  </a:lnTo>
                  <a:lnTo>
                    <a:pt x="286842" y="261874"/>
                  </a:lnTo>
                  <a:lnTo>
                    <a:pt x="287489" y="249631"/>
                  </a:lnTo>
                  <a:close/>
                </a:path>
                <a:path w="299719" h="2898775">
                  <a:moveTo>
                    <a:pt x="299707" y="2210701"/>
                  </a:moveTo>
                  <a:lnTo>
                    <a:pt x="295694" y="2198624"/>
                  </a:lnTo>
                  <a:lnTo>
                    <a:pt x="193979" y="2021586"/>
                  </a:lnTo>
                  <a:lnTo>
                    <a:pt x="157657" y="1958340"/>
                  </a:lnTo>
                  <a:lnTo>
                    <a:pt x="16383" y="2196846"/>
                  </a:lnTo>
                  <a:lnTo>
                    <a:pt x="12192" y="2208809"/>
                  </a:lnTo>
                  <a:lnTo>
                    <a:pt x="12903" y="2221039"/>
                  </a:lnTo>
                  <a:lnTo>
                    <a:pt x="18161" y="2232139"/>
                  </a:lnTo>
                  <a:lnTo>
                    <a:pt x="27609" y="2240661"/>
                  </a:lnTo>
                  <a:lnTo>
                    <a:pt x="39598" y="2244852"/>
                  </a:lnTo>
                  <a:lnTo>
                    <a:pt x="51841" y="2244115"/>
                  </a:lnTo>
                  <a:lnTo>
                    <a:pt x="62928" y="2238832"/>
                  </a:lnTo>
                  <a:lnTo>
                    <a:pt x="71450" y="2229358"/>
                  </a:lnTo>
                  <a:lnTo>
                    <a:pt x="124421" y="2139950"/>
                  </a:lnTo>
                  <a:lnTo>
                    <a:pt x="119303" y="2898013"/>
                  </a:lnTo>
                  <a:lnTo>
                    <a:pt x="183311" y="2898521"/>
                  </a:lnTo>
                  <a:lnTo>
                    <a:pt x="188429" y="2140369"/>
                  </a:lnTo>
                  <a:lnTo>
                    <a:pt x="240195" y="2230501"/>
                  </a:lnTo>
                  <a:lnTo>
                    <a:pt x="248577" y="2240089"/>
                  </a:lnTo>
                  <a:lnTo>
                    <a:pt x="259588" y="2245512"/>
                  </a:lnTo>
                  <a:lnTo>
                    <a:pt x="271818" y="2246388"/>
                  </a:lnTo>
                  <a:lnTo>
                    <a:pt x="283883" y="2242312"/>
                  </a:lnTo>
                  <a:lnTo>
                    <a:pt x="293420" y="2233955"/>
                  </a:lnTo>
                  <a:lnTo>
                    <a:pt x="298831" y="2222957"/>
                  </a:lnTo>
                  <a:lnTo>
                    <a:pt x="299707" y="2210701"/>
                  </a:lnTo>
                  <a:close/>
                </a:path>
              </a:pathLst>
            </a:custGeom>
            <a:solidFill>
              <a:srgbClr val="33CC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61459" y="2095499"/>
              <a:ext cx="1098803" cy="7239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409190" y="1986533"/>
              <a:ext cx="543560" cy="908685"/>
            </a:xfrm>
            <a:custGeom>
              <a:avLst/>
              <a:gdLst/>
              <a:ahLst/>
              <a:cxnLst/>
              <a:rect l="l" t="t" r="r" b="b"/>
              <a:pathLst>
                <a:path w="543560" h="908685">
                  <a:moveTo>
                    <a:pt x="55372" y="0"/>
                  </a:moveTo>
                  <a:lnTo>
                    <a:pt x="0" y="32003"/>
                  </a:lnTo>
                  <a:lnTo>
                    <a:pt x="95885" y="198374"/>
                  </a:lnTo>
                  <a:lnTo>
                    <a:pt x="151257" y="166369"/>
                  </a:lnTo>
                  <a:lnTo>
                    <a:pt x="55372" y="0"/>
                  </a:lnTo>
                  <a:close/>
                </a:path>
                <a:path w="543560" h="908685">
                  <a:moveTo>
                    <a:pt x="183261" y="221868"/>
                  </a:moveTo>
                  <a:lnTo>
                    <a:pt x="127889" y="253745"/>
                  </a:lnTo>
                  <a:lnTo>
                    <a:pt x="223774" y="420115"/>
                  </a:lnTo>
                  <a:lnTo>
                    <a:pt x="279146" y="388238"/>
                  </a:lnTo>
                  <a:lnTo>
                    <a:pt x="183261" y="221868"/>
                  </a:lnTo>
                  <a:close/>
                </a:path>
                <a:path w="543560" h="908685">
                  <a:moveTo>
                    <a:pt x="321298" y="711071"/>
                  </a:moveTo>
                  <a:lnTo>
                    <a:pt x="309054" y="711946"/>
                  </a:lnTo>
                  <a:lnTo>
                    <a:pt x="298049" y="717369"/>
                  </a:lnTo>
                  <a:lnTo>
                    <a:pt x="289687" y="726948"/>
                  </a:lnTo>
                  <a:lnTo>
                    <a:pt x="285692" y="739024"/>
                  </a:lnTo>
                  <a:lnTo>
                    <a:pt x="286591" y="751268"/>
                  </a:lnTo>
                  <a:lnTo>
                    <a:pt x="291990" y="762273"/>
                  </a:lnTo>
                  <a:lnTo>
                    <a:pt x="301498" y="770636"/>
                  </a:lnTo>
                  <a:lnTo>
                    <a:pt x="542163" y="908303"/>
                  </a:lnTo>
                  <a:lnTo>
                    <a:pt x="542387" y="863726"/>
                  </a:lnTo>
                  <a:lnTo>
                    <a:pt x="479552" y="863726"/>
                  </a:lnTo>
                  <a:lnTo>
                    <a:pt x="423583" y="766743"/>
                  </a:lnTo>
                  <a:lnTo>
                    <a:pt x="333375" y="715137"/>
                  </a:lnTo>
                  <a:lnTo>
                    <a:pt x="321298" y="711071"/>
                  </a:lnTo>
                  <a:close/>
                </a:path>
                <a:path w="543560" h="908685">
                  <a:moveTo>
                    <a:pt x="423583" y="766743"/>
                  </a:moveTo>
                  <a:lnTo>
                    <a:pt x="479552" y="863726"/>
                  </a:lnTo>
                  <a:lnTo>
                    <a:pt x="498082" y="853058"/>
                  </a:lnTo>
                  <a:lnTo>
                    <a:pt x="478409" y="853058"/>
                  </a:lnTo>
                  <a:lnTo>
                    <a:pt x="478690" y="798270"/>
                  </a:lnTo>
                  <a:lnTo>
                    <a:pt x="423583" y="766743"/>
                  </a:lnTo>
                  <a:close/>
                </a:path>
                <a:path w="543560" h="908685">
                  <a:moveTo>
                    <a:pt x="511683" y="598931"/>
                  </a:moveTo>
                  <a:lnTo>
                    <a:pt x="498739" y="601525"/>
                  </a:lnTo>
                  <a:lnTo>
                    <a:pt x="499072" y="601525"/>
                  </a:lnTo>
                  <a:lnTo>
                    <a:pt x="488997" y="608250"/>
                  </a:lnTo>
                  <a:lnTo>
                    <a:pt x="479209" y="697356"/>
                  </a:lnTo>
                  <a:lnTo>
                    <a:pt x="479016" y="734845"/>
                  </a:lnTo>
                  <a:lnTo>
                    <a:pt x="534924" y="831850"/>
                  </a:lnTo>
                  <a:lnTo>
                    <a:pt x="479552" y="863726"/>
                  </a:lnTo>
                  <a:lnTo>
                    <a:pt x="542387" y="863726"/>
                  </a:lnTo>
                  <a:lnTo>
                    <a:pt x="543387" y="665479"/>
                  </a:lnTo>
                  <a:lnTo>
                    <a:pt x="543483" y="630808"/>
                  </a:lnTo>
                  <a:lnTo>
                    <a:pt x="541061" y="618666"/>
                  </a:lnTo>
                  <a:lnTo>
                    <a:pt x="534241" y="608441"/>
                  </a:lnTo>
                  <a:lnTo>
                    <a:pt x="524111" y="601525"/>
                  </a:lnTo>
                  <a:lnTo>
                    <a:pt x="511683" y="598931"/>
                  </a:lnTo>
                  <a:close/>
                </a:path>
                <a:path w="543560" h="908685">
                  <a:moveTo>
                    <a:pt x="478690" y="798270"/>
                  </a:moveTo>
                  <a:lnTo>
                    <a:pt x="478550" y="825500"/>
                  </a:lnTo>
                  <a:lnTo>
                    <a:pt x="478518" y="831850"/>
                  </a:lnTo>
                  <a:lnTo>
                    <a:pt x="478409" y="853058"/>
                  </a:lnTo>
                  <a:lnTo>
                    <a:pt x="526288" y="825500"/>
                  </a:lnTo>
                  <a:lnTo>
                    <a:pt x="478690" y="798270"/>
                  </a:lnTo>
                  <a:close/>
                </a:path>
                <a:path w="543560" h="908685">
                  <a:moveTo>
                    <a:pt x="479016" y="734845"/>
                  </a:moveTo>
                  <a:lnTo>
                    <a:pt x="478690" y="798270"/>
                  </a:lnTo>
                  <a:lnTo>
                    <a:pt x="526288" y="825500"/>
                  </a:lnTo>
                  <a:lnTo>
                    <a:pt x="478409" y="853058"/>
                  </a:lnTo>
                  <a:lnTo>
                    <a:pt x="498082" y="853058"/>
                  </a:lnTo>
                  <a:lnTo>
                    <a:pt x="534924" y="831850"/>
                  </a:lnTo>
                  <a:lnTo>
                    <a:pt x="479016" y="734845"/>
                  </a:lnTo>
                  <a:close/>
                </a:path>
                <a:path w="543560" h="908685">
                  <a:moveTo>
                    <a:pt x="439039" y="665479"/>
                  </a:moveTo>
                  <a:lnTo>
                    <a:pt x="383540" y="697356"/>
                  </a:lnTo>
                  <a:lnTo>
                    <a:pt x="423583" y="766743"/>
                  </a:lnTo>
                  <a:lnTo>
                    <a:pt x="478690" y="798270"/>
                  </a:lnTo>
                  <a:lnTo>
                    <a:pt x="478832" y="770636"/>
                  </a:lnTo>
                  <a:lnTo>
                    <a:pt x="478932" y="751268"/>
                  </a:lnTo>
                  <a:lnTo>
                    <a:pt x="479016" y="734845"/>
                  </a:lnTo>
                  <a:lnTo>
                    <a:pt x="439039" y="665479"/>
                  </a:lnTo>
                  <a:close/>
                </a:path>
                <a:path w="543560" h="908685">
                  <a:moveTo>
                    <a:pt x="311150" y="443611"/>
                  </a:moveTo>
                  <a:lnTo>
                    <a:pt x="255651" y="475614"/>
                  </a:lnTo>
                  <a:lnTo>
                    <a:pt x="351663" y="641985"/>
                  </a:lnTo>
                  <a:lnTo>
                    <a:pt x="407035" y="609980"/>
                  </a:lnTo>
                  <a:lnTo>
                    <a:pt x="311150" y="443611"/>
                  </a:lnTo>
                  <a:close/>
                </a:path>
              </a:pathLst>
            </a:custGeom>
            <a:solidFill>
              <a:srgbClr val="33CC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58814" y="1964308"/>
              <a:ext cx="2011045" cy="947419"/>
            </a:xfrm>
            <a:custGeom>
              <a:avLst/>
              <a:gdLst/>
              <a:ahLst/>
              <a:cxnLst/>
              <a:rect l="l" t="t" r="r" b="b"/>
              <a:pathLst>
                <a:path w="2011045" h="947419">
                  <a:moveTo>
                    <a:pt x="261912" y="767918"/>
                  </a:moveTo>
                  <a:lnTo>
                    <a:pt x="257429" y="756031"/>
                  </a:lnTo>
                  <a:lnTo>
                    <a:pt x="248678" y="746810"/>
                  </a:lnTo>
                  <a:lnTo>
                    <a:pt x="237490" y="741807"/>
                  </a:lnTo>
                  <a:lnTo>
                    <a:pt x="225234" y="741387"/>
                  </a:lnTo>
                  <a:lnTo>
                    <a:pt x="213360" y="745871"/>
                  </a:lnTo>
                  <a:lnTo>
                    <a:pt x="125222" y="801052"/>
                  </a:lnTo>
                  <a:lnTo>
                    <a:pt x="171196" y="713359"/>
                  </a:lnTo>
                  <a:lnTo>
                    <a:pt x="114554" y="683641"/>
                  </a:lnTo>
                  <a:lnTo>
                    <a:pt x="68567" y="771232"/>
                  </a:lnTo>
                  <a:lnTo>
                    <a:pt x="63995" y="670306"/>
                  </a:lnTo>
                  <a:lnTo>
                    <a:pt x="30480" y="636905"/>
                  </a:lnTo>
                  <a:lnTo>
                    <a:pt x="18135" y="639965"/>
                  </a:lnTo>
                  <a:lnTo>
                    <a:pt x="8280" y="647280"/>
                  </a:lnTo>
                  <a:lnTo>
                    <a:pt x="1905" y="657758"/>
                  </a:lnTo>
                  <a:lnTo>
                    <a:pt x="0" y="670306"/>
                  </a:lnTo>
                  <a:lnTo>
                    <a:pt x="12319" y="947293"/>
                  </a:lnTo>
                  <a:lnTo>
                    <a:pt x="104546" y="889508"/>
                  </a:lnTo>
                  <a:lnTo>
                    <a:pt x="114274" y="883412"/>
                  </a:lnTo>
                  <a:lnTo>
                    <a:pt x="247256" y="800100"/>
                  </a:lnTo>
                  <a:lnTo>
                    <a:pt x="256489" y="791362"/>
                  </a:lnTo>
                  <a:lnTo>
                    <a:pt x="261493" y="780161"/>
                  </a:lnTo>
                  <a:lnTo>
                    <a:pt x="261797" y="771232"/>
                  </a:lnTo>
                  <a:lnTo>
                    <a:pt x="261912" y="767918"/>
                  </a:lnTo>
                  <a:close/>
                </a:path>
                <a:path w="2011045" h="947419">
                  <a:moveTo>
                    <a:pt x="290182" y="486664"/>
                  </a:moveTo>
                  <a:lnTo>
                    <a:pt x="233553" y="456946"/>
                  </a:lnTo>
                  <a:lnTo>
                    <a:pt x="144272" y="626999"/>
                  </a:lnTo>
                  <a:lnTo>
                    <a:pt x="200914" y="656717"/>
                  </a:lnTo>
                  <a:lnTo>
                    <a:pt x="290182" y="486664"/>
                  </a:lnTo>
                  <a:close/>
                </a:path>
                <a:path w="2011045" h="947419">
                  <a:moveTo>
                    <a:pt x="409194" y="259969"/>
                  </a:moveTo>
                  <a:lnTo>
                    <a:pt x="352552" y="230251"/>
                  </a:lnTo>
                  <a:lnTo>
                    <a:pt x="263258" y="400304"/>
                  </a:lnTo>
                  <a:lnTo>
                    <a:pt x="319913" y="430022"/>
                  </a:lnTo>
                  <a:lnTo>
                    <a:pt x="409194" y="259969"/>
                  </a:lnTo>
                  <a:close/>
                </a:path>
                <a:path w="2011045" h="947419">
                  <a:moveTo>
                    <a:pt x="528193" y="33274"/>
                  </a:moveTo>
                  <a:lnTo>
                    <a:pt x="471424" y="3556"/>
                  </a:lnTo>
                  <a:lnTo>
                    <a:pt x="382257" y="173609"/>
                  </a:lnTo>
                  <a:lnTo>
                    <a:pt x="438912" y="203327"/>
                  </a:lnTo>
                  <a:lnTo>
                    <a:pt x="528193" y="33274"/>
                  </a:lnTo>
                  <a:close/>
                </a:path>
                <a:path w="2011045" h="947419">
                  <a:moveTo>
                    <a:pt x="2010930" y="251421"/>
                  </a:moveTo>
                  <a:lnTo>
                    <a:pt x="2006854" y="239395"/>
                  </a:lnTo>
                  <a:lnTo>
                    <a:pt x="1904199" y="63500"/>
                  </a:lnTo>
                  <a:lnTo>
                    <a:pt x="1867154" y="0"/>
                  </a:lnTo>
                  <a:lnTo>
                    <a:pt x="1727454" y="239395"/>
                  </a:lnTo>
                  <a:lnTo>
                    <a:pt x="1723364" y="251421"/>
                  </a:lnTo>
                  <a:lnTo>
                    <a:pt x="1724177" y="263690"/>
                  </a:lnTo>
                  <a:lnTo>
                    <a:pt x="1729524" y="274764"/>
                  </a:lnTo>
                  <a:lnTo>
                    <a:pt x="1739011" y="283210"/>
                  </a:lnTo>
                  <a:lnTo>
                    <a:pt x="1751025" y="287299"/>
                  </a:lnTo>
                  <a:lnTo>
                    <a:pt x="1763293" y="286486"/>
                  </a:lnTo>
                  <a:lnTo>
                    <a:pt x="1774367" y="281139"/>
                  </a:lnTo>
                  <a:lnTo>
                    <a:pt x="1782826" y="271653"/>
                  </a:lnTo>
                  <a:lnTo>
                    <a:pt x="1835150" y="181965"/>
                  </a:lnTo>
                  <a:lnTo>
                    <a:pt x="1835150" y="938276"/>
                  </a:lnTo>
                  <a:lnTo>
                    <a:pt x="1899158" y="938276"/>
                  </a:lnTo>
                  <a:lnTo>
                    <a:pt x="1899158" y="181965"/>
                  </a:lnTo>
                  <a:lnTo>
                    <a:pt x="1951482" y="271653"/>
                  </a:lnTo>
                  <a:lnTo>
                    <a:pt x="1959927" y="281139"/>
                  </a:lnTo>
                  <a:lnTo>
                    <a:pt x="1971001" y="286486"/>
                  </a:lnTo>
                  <a:lnTo>
                    <a:pt x="1983270" y="287299"/>
                  </a:lnTo>
                  <a:lnTo>
                    <a:pt x="1995297" y="283210"/>
                  </a:lnTo>
                  <a:lnTo>
                    <a:pt x="2004771" y="274764"/>
                  </a:lnTo>
                  <a:lnTo>
                    <a:pt x="2010117" y="263690"/>
                  </a:lnTo>
                  <a:lnTo>
                    <a:pt x="2010930" y="251421"/>
                  </a:lnTo>
                  <a:close/>
                </a:path>
              </a:pathLst>
            </a:custGeom>
            <a:solidFill>
              <a:srgbClr val="04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3728" y="3518916"/>
              <a:ext cx="1024127" cy="259080"/>
            </a:xfrm>
            <a:prstGeom prst="rect">
              <a:avLst/>
            </a:prstGeom>
          </p:spPr>
        </p:pic>
        <p:pic>
          <p:nvPicPr>
            <p:cNvPr id="22" name="object 22" descr="zakupki.com.ua&lt;br&gt;(тільки для замовників)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24600" y="3058667"/>
              <a:ext cx="1114044" cy="198120"/>
            </a:xfrm>
            <a:prstGeom prst="rect">
              <a:avLst/>
            </a:prstGeom>
          </p:spPr>
        </p:pic>
        <p:pic>
          <p:nvPicPr>
            <p:cNvPr id="23" name="object 23" descr="C:\Users\Kristina Goutsalova\Desktop\pb.png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548" y="3518916"/>
              <a:ext cx="676656" cy="362712"/>
            </a:xfrm>
            <a:prstGeom prst="rect">
              <a:avLst/>
            </a:prstGeom>
          </p:spPr>
        </p:pic>
        <p:pic>
          <p:nvPicPr>
            <p:cNvPr id="24" name="object 24" descr="Newtend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69352" y="3317747"/>
              <a:ext cx="929640" cy="16002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45580" y="3409187"/>
              <a:ext cx="662940" cy="309372"/>
            </a:xfrm>
            <a:prstGeom prst="rect">
              <a:avLst/>
            </a:prstGeom>
          </p:spPr>
        </p:pic>
        <p:pic>
          <p:nvPicPr>
            <p:cNvPr id="26" name="object 26" descr="Держзакупівлі онлайн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94319" y="2945891"/>
              <a:ext cx="783335" cy="333755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138042" y="2959684"/>
            <a:ext cx="26460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>
                <a:latin typeface="Microsoft Sans Serif"/>
                <a:cs typeface="Microsoft Sans Serif"/>
              </a:rPr>
              <a:t>Майданчики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6841" y="5533745"/>
            <a:ext cx="1050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Замовник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694676" y="4829555"/>
            <a:ext cx="1080516" cy="905256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7547609" y="5571845"/>
            <a:ext cx="1507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Постачальник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42771" y="4108195"/>
            <a:ext cx="148526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latin typeface="Arial"/>
                <a:cs typeface="Arial"/>
              </a:rPr>
              <a:t>Розміщує оголошення</a:t>
            </a:r>
            <a:r>
              <a:rPr sz="1500" i="1" spc="-35" dirty="0">
                <a:latin typeface="Arial"/>
                <a:cs typeface="Arial"/>
              </a:rPr>
              <a:t> </a:t>
            </a:r>
            <a:r>
              <a:rPr sz="1500" i="1" spc="-25" dirty="0">
                <a:latin typeface="Arial"/>
                <a:cs typeface="Arial"/>
              </a:rPr>
              <a:t>про </a:t>
            </a:r>
            <a:r>
              <a:rPr sz="1500" i="1" spc="-10" dirty="0">
                <a:latin typeface="Arial"/>
                <a:cs typeface="Arial"/>
              </a:rPr>
              <a:t>закупівлю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44068" y="3908933"/>
            <a:ext cx="7726045" cy="1679575"/>
            <a:chOff x="544068" y="3908933"/>
            <a:chExt cx="7726045" cy="1679575"/>
          </a:xfrm>
        </p:grpSpPr>
        <p:sp>
          <p:nvSpPr>
            <p:cNvPr id="33" name="object 33"/>
            <p:cNvSpPr/>
            <p:nvPr/>
          </p:nvSpPr>
          <p:spPr>
            <a:xfrm>
              <a:off x="7982179" y="3908933"/>
              <a:ext cx="287655" cy="937260"/>
            </a:xfrm>
            <a:custGeom>
              <a:avLst/>
              <a:gdLst/>
              <a:ahLst/>
              <a:cxnLst/>
              <a:rect l="l" t="t" r="r" b="b"/>
              <a:pathLst>
                <a:path w="287654" h="937260">
                  <a:moveTo>
                    <a:pt x="143787" y="127090"/>
                  </a:moveTo>
                  <a:lnTo>
                    <a:pt x="111783" y="181954"/>
                  </a:lnTo>
                  <a:lnTo>
                    <a:pt x="111783" y="936752"/>
                  </a:lnTo>
                  <a:lnTo>
                    <a:pt x="175791" y="936752"/>
                  </a:lnTo>
                  <a:lnTo>
                    <a:pt x="175791" y="181954"/>
                  </a:lnTo>
                  <a:lnTo>
                    <a:pt x="143787" y="127090"/>
                  </a:lnTo>
                  <a:close/>
                </a:path>
                <a:path w="287654" h="937260">
                  <a:moveTo>
                    <a:pt x="143787" y="0"/>
                  </a:moveTo>
                  <a:lnTo>
                    <a:pt x="4087" y="239395"/>
                  </a:lnTo>
                  <a:lnTo>
                    <a:pt x="0" y="251420"/>
                  </a:lnTo>
                  <a:lnTo>
                    <a:pt x="817" y="263683"/>
                  </a:lnTo>
                  <a:lnTo>
                    <a:pt x="6159" y="274756"/>
                  </a:lnTo>
                  <a:lnTo>
                    <a:pt x="15644" y="283210"/>
                  </a:lnTo>
                  <a:lnTo>
                    <a:pt x="27670" y="287297"/>
                  </a:lnTo>
                  <a:lnTo>
                    <a:pt x="39933" y="286480"/>
                  </a:lnTo>
                  <a:lnTo>
                    <a:pt x="51006" y="281138"/>
                  </a:lnTo>
                  <a:lnTo>
                    <a:pt x="59459" y="271653"/>
                  </a:lnTo>
                  <a:lnTo>
                    <a:pt x="111783" y="181954"/>
                  </a:lnTo>
                  <a:lnTo>
                    <a:pt x="111783" y="63500"/>
                  </a:lnTo>
                  <a:lnTo>
                    <a:pt x="180843" y="63500"/>
                  </a:lnTo>
                  <a:lnTo>
                    <a:pt x="143787" y="0"/>
                  </a:lnTo>
                  <a:close/>
                </a:path>
                <a:path w="287654" h="937260">
                  <a:moveTo>
                    <a:pt x="180843" y="63500"/>
                  </a:moveTo>
                  <a:lnTo>
                    <a:pt x="175791" y="63500"/>
                  </a:lnTo>
                  <a:lnTo>
                    <a:pt x="175791" y="181954"/>
                  </a:lnTo>
                  <a:lnTo>
                    <a:pt x="228115" y="271653"/>
                  </a:lnTo>
                  <a:lnTo>
                    <a:pt x="236569" y="281138"/>
                  </a:lnTo>
                  <a:lnTo>
                    <a:pt x="247642" y="286480"/>
                  </a:lnTo>
                  <a:lnTo>
                    <a:pt x="259905" y="287297"/>
                  </a:lnTo>
                  <a:lnTo>
                    <a:pt x="271930" y="283210"/>
                  </a:lnTo>
                  <a:lnTo>
                    <a:pt x="281416" y="274756"/>
                  </a:lnTo>
                  <a:lnTo>
                    <a:pt x="286758" y="263683"/>
                  </a:lnTo>
                  <a:lnTo>
                    <a:pt x="287575" y="251420"/>
                  </a:lnTo>
                  <a:lnTo>
                    <a:pt x="283487" y="239395"/>
                  </a:lnTo>
                  <a:lnTo>
                    <a:pt x="180843" y="63500"/>
                  </a:lnTo>
                  <a:close/>
                </a:path>
                <a:path w="287654" h="937260">
                  <a:moveTo>
                    <a:pt x="175791" y="63500"/>
                  </a:moveTo>
                  <a:lnTo>
                    <a:pt x="111783" y="63500"/>
                  </a:lnTo>
                  <a:lnTo>
                    <a:pt x="111783" y="181954"/>
                  </a:lnTo>
                  <a:lnTo>
                    <a:pt x="143787" y="127090"/>
                  </a:lnTo>
                  <a:lnTo>
                    <a:pt x="116101" y="79629"/>
                  </a:lnTo>
                  <a:lnTo>
                    <a:pt x="175791" y="79629"/>
                  </a:lnTo>
                  <a:lnTo>
                    <a:pt x="175791" y="63500"/>
                  </a:lnTo>
                  <a:close/>
                </a:path>
                <a:path w="287654" h="937260">
                  <a:moveTo>
                    <a:pt x="175791" y="79629"/>
                  </a:moveTo>
                  <a:lnTo>
                    <a:pt x="171473" y="79629"/>
                  </a:lnTo>
                  <a:lnTo>
                    <a:pt x="143787" y="127090"/>
                  </a:lnTo>
                  <a:lnTo>
                    <a:pt x="175791" y="181954"/>
                  </a:lnTo>
                  <a:lnTo>
                    <a:pt x="175791" y="79629"/>
                  </a:lnTo>
                  <a:close/>
                </a:path>
                <a:path w="287654" h="937260">
                  <a:moveTo>
                    <a:pt x="171473" y="79629"/>
                  </a:moveTo>
                  <a:lnTo>
                    <a:pt x="116101" y="79629"/>
                  </a:lnTo>
                  <a:lnTo>
                    <a:pt x="143787" y="127090"/>
                  </a:lnTo>
                  <a:lnTo>
                    <a:pt x="171473" y="79629"/>
                  </a:lnTo>
                  <a:close/>
                </a:path>
              </a:pathLst>
            </a:custGeom>
            <a:solidFill>
              <a:srgbClr val="04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4068" y="4882896"/>
              <a:ext cx="839724" cy="705611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461772" y="2935223"/>
            <a:ext cx="5971540" cy="904240"/>
            <a:chOff x="461772" y="2935223"/>
            <a:chExt cx="5971540" cy="904240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23060" y="2936747"/>
              <a:ext cx="995172" cy="4206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6344" y="2968751"/>
              <a:ext cx="781812" cy="22402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1772" y="3174491"/>
              <a:ext cx="1146048" cy="34594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51404" y="3473195"/>
              <a:ext cx="957071" cy="34747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08475" y="3509771"/>
              <a:ext cx="1193291" cy="31851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82595" y="3174491"/>
              <a:ext cx="641604" cy="33527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757672" y="3058667"/>
              <a:ext cx="454151" cy="45415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14543" y="3515867"/>
              <a:ext cx="1318260" cy="32308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56048" y="2935223"/>
              <a:ext cx="807720" cy="2697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384300" cy="6858000"/>
            <a:chOff x="0" y="0"/>
            <a:chExt cx="13843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8379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65876"/>
              <a:ext cx="1031747" cy="720852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255011" y="18033"/>
            <a:ext cx="66859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Нормативно</a:t>
            </a:r>
            <a:r>
              <a:rPr sz="2400" spc="-45" dirty="0">
                <a:solidFill>
                  <a:srgbClr val="2D75B6"/>
                </a:solidFill>
                <a:latin typeface="Trebuchet MS"/>
                <a:cs typeface="Trebuchet MS"/>
              </a:rPr>
              <a:t>-</a:t>
            </a:r>
            <a:r>
              <a:rPr sz="24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правове</a:t>
            </a:r>
            <a:r>
              <a:rPr sz="24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регулювання</a:t>
            </a:r>
            <a:r>
              <a:rPr sz="2400" spc="-8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електронної</a:t>
            </a:r>
            <a:endParaRPr sz="2400">
              <a:latin typeface="Microsoft Sans Serif"/>
              <a:cs typeface="Microsoft Sans Serif"/>
            </a:endParaRPr>
          </a:p>
          <a:p>
            <a:pPr marL="3748404" marR="7620" indent="1758950" algn="r">
              <a:lnSpc>
                <a:spcPct val="100000"/>
              </a:lnSpc>
            </a:pPr>
            <a:r>
              <a:rPr sz="2400" spc="-15" dirty="0">
                <a:solidFill>
                  <a:srgbClr val="2D75B6"/>
                </a:solidFill>
                <a:latin typeface="Microsoft Sans Serif"/>
                <a:cs typeface="Microsoft Sans Serif"/>
              </a:rPr>
              <a:t>системи </a:t>
            </a:r>
            <a:r>
              <a:rPr sz="24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публічних</a:t>
            </a:r>
            <a:r>
              <a:rPr sz="2400" spc="-11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закупівель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4972" y="1543557"/>
            <a:ext cx="664146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Arial"/>
                <a:cs typeface="Arial"/>
              </a:rPr>
              <a:t>Постанова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КМУ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від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24.02.16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166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«Про</a:t>
            </a:r>
            <a:endParaRPr sz="2000">
              <a:latin typeface="Microsoft Sans Serif"/>
              <a:cs typeface="Microsoft Sans Serif"/>
            </a:endParaRPr>
          </a:p>
          <a:p>
            <a:pPr marL="299085" marR="167005">
              <a:lnSpc>
                <a:spcPct val="100000"/>
              </a:lnSpc>
            </a:pPr>
            <a:r>
              <a:rPr sz="2000" spc="-30" dirty="0">
                <a:latin typeface="Microsoft Sans Serif"/>
                <a:cs typeface="Microsoft Sans Serif"/>
              </a:rPr>
              <a:t>затвердження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Порядку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функціонування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електронної </a:t>
            </a:r>
            <a:r>
              <a:rPr sz="2000" dirty="0">
                <a:latin typeface="Microsoft Sans Serif"/>
                <a:cs typeface="Microsoft Sans Serif"/>
              </a:rPr>
              <a:t>системи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закупівель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проведення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авторизації</a:t>
            </a:r>
            <a:endParaRPr sz="20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2000" spc="-20" dirty="0">
                <a:latin typeface="Microsoft Sans Serif"/>
                <a:cs typeface="Microsoft Sans Serif"/>
              </a:rPr>
              <a:t>електронних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майданчиків»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299085" marR="35179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Arial"/>
                <a:cs typeface="Arial"/>
              </a:rPr>
              <a:t>Наказ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МЕРТУ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від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15.03.16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№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440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«Про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утворення </a:t>
            </a:r>
            <a:r>
              <a:rPr sz="2000" dirty="0">
                <a:latin typeface="Microsoft Sans Serif"/>
                <a:cs typeface="Microsoft Sans Serif"/>
              </a:rPr>
              <a:t>комісії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із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забезпечення</a:t>
            </a:r>
            <a:r>
              <a:rPr sz="2000" spc="-9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здійснення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авторизації</a:t>
            </a:r>
            <a:endParaRPr sz="2000">
              <a:latin typeface="Microsoft Sans Serif"/>
              <a:cs typeface="Microsoft Sans Serif"/>
            </a:endParaRPr>
          </a:p>
          <a:p>
            <a:pPr marL="299085" marR="5080">
              <a:lnSpc>
                <a:spcPct val="100000"/>
              </a:lnSpc>
            </a:pPr>
            <a:r>
              <a:rPr sz="2000" spc="-20" dirty="0">
                <a:latin typeface="Microsoft Sans Serif"/>
                <a:cs typeface="Microsoft Sans Serif"/>
              </a:rPr>
              <a:t>електронних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майданчиків,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підготовки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рішень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щодо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їх підключення/відключення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до/від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електронної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системи </a:t>
            </a:r>
            <a:r>
              <a:rPr sz="2000" spc="-25" dirty="0">
                <a:latin typeface="Microsoft Sans Serif"/>
                <a:cs typeface="Microsoft Sans Serif"/>
              </a:rPr>
              <a:t>закупівель,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усунення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технічних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збоїв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електронній </a:t>
            </a:r>
            <a:r>
              <a:rPr sz="2000" dirty="0">
                <a:latin typeface="Microsoft Sans Serif"/>
                <a:cs typeface="Microsoft Sans Serif"/>
              </a:rPr>
              <a:t>системі</a:t>
            </a:r>
            <a:r>
              <a:rPr sz="2000" spc="-10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закупівель»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299085" marR="7816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Arial"/>
                <a:cs typeface="Arial"/>
              </a:rPr>
              <a:t>Постанова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КМУ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від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23.03.16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291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«Про </a:t>
            </a:r>
            <a:r>
              <a:rPr sz="2000" spc="-10" dirty="0">
                <a:latin typeface="Microsoft Sans Serif"/>
                <a:cs typeface="Microsoft Sans Serif"/>
              </a:rPr>
              <a:t>встановлення</a:t>
            </a:r>
            <a:r>
              <a:rPr sz="2000" spc="-9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розміру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плати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подання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скарги</a:t>
            </a:r>
            <a:endParaRPr sz="2000">
              <a:latin typeface="Microsoft Sans Serif"/>
              <a:cs typeface="Microsoft Sans Serif"/>
            </a:endParaRPr>
          </a:p>
          <a:p>
            <a:pPr marL="299085" marR="1720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відповідно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статті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18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Закону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України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“Про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публічні закупівлі”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384300" cy="6858000"/>
            <a:chOff x="0" y="0"/>
            <a:chExt cx="13843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8379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865876"/>
              <a:ext cx="1031747" cy="720852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254376" y="18033"/>
            <a:ext cx="66865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Нормативно</a:t>
            </a:r>
            <a:r>
              <a:rPr sz="2400" spc="-50" dirty="0">
                <a:solidFill>
                  <a:srgbClr val="2D75B6"/>
                </a:solidFill>
                <a:latin typeface="Trebuchet MS"/>
                <a:cs typeface="Trebuchet MS"/>
              </a:rPr>
              <a:t>-</a:t>
            </a:r>
            <a:r>
              <a:rPr sz="24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правове</a:t>
            </a:r>
            <a:r>
              <a:rPr sz="24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регулювання</a:t>
            </a:r>
            <a:r>
              <a:rPr sz="2400" spc="-7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електронної</a:t>
            </a:r>
            <a:endParaRPr sz="2400">
              <a:latin typeface="Microsoft Sans Serif"/>
              <a:cs typeface="Microsoft Sans Serif"/>
            </a:endParaRPr>
          </a:p>
          <a:p>
            <a:pPr marL="3748404" marR="7620" indent="1758950" algn="r">
              <a:lnSpc>
                <a:spcPct val="100000"/>
              </a:lnSpc>
            </a:pPr>
            <a:r>
              <a:rPr sz="2400" spc="-20" dirty="0">
                <a:solidFill>
                  <a:srgbClr val="2D75B6"/>
                </a:solidFill>
                <a:latin typeface="Microsoft Sans Serif"/>
                <a:cs typeface="Microsoft Sans Serif"/>
              </a:rPr>
              <a:t>системи </a:t>
            </a:r>
            <a:r>
              <a:rPr sz="24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публічних</a:t>
            </a:r>
            <a:r>
              <a:rPr sz="2400" spc="-11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закупівель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07489" y="1357629"/>
            <a:ext cx="6840220" cy="5423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Юстовані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накази</a:t>
            </a:r>
            <a:r>
              <a:rPr sz="1800" b="1" spc="-1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 marR="45720" indent="-10160">
              <a:lnSpc>
                <a:spcPct val="100000"/>
              </a:lnSpc>
              <a:spcBef>
                <a:spcPts val="2175"/>
              </a:spcBef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latin typeface="Arial"/>
                <a:cs typeface="Arial"/>
              </a:rPr>
              <a:t>	Наказ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МЕРТУ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17.03.16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454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затвердження</a:t>
            </a:r>
            <a:r>
              <a:rPr sz="1800" spc="-10" dirty="0">
                <a:latin typeface="Microsoft Sans Serif"/>
                <a:cs typeface="Microsoft Sans Serif"/>
              </a:rPr>
              <a:t> порядку визначення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предмету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закупівлі»</a:t>
            </a:r>
            <a:endParaRPr sz="1800">
              <a:latin typeface="Microsoft Sans Serif"/>
              <a:cs typeface="Microsoft Sans Serif"/>
            </a:endParaRPr>
          </a:p>
          <a:p>
            <a:pPr marL="12700" marR="5080" indent="-1016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latin typeface="Arial"/>
                <a:cs typeface="Arial"/>
              </a:rPr>
              <a:t>	Наказ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МЕРТУ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18.03.16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477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затвердження</a:t>
            </a:r>
            <a:r>
              <a:rPr sz="1800" spc="-10" dirty="0">
                <a:latin typeface="Microsoft Sans Serif"/>
                <a:cs typeface="Microsoft Sans Serif"/>
              </a:rPr>
              <a:t> Порядку </a:t>
            </a:r>
            <a:r>
              <a:rPr sz="1800" spc="-20" dirty="0">
                <a:latin typeface="Microsoft Sans Serif"/>
                <a:cs typeface="Microsoft Sans Serif"/>
              </a:rPr>
              <a:t>розміщення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інформації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про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публічні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закупівлі»</a:t>
            </a:r>
            <a:endParaRPr sz="1800">
              <a:latin typeface="Microsoft Sans Serif"/>
              <a:cs typeface="Microsoft Sans Serif"/>
            </a:endParaRPr>
          </a:p>
          <a:p>
            <a:pPr marL="12700" marR="297180" indent="-1016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latin typeface="Arial"/>
                <a:cs typeface="Arial"/>
              </a:rPr>
              <a:t>	Наказ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МЕРТУ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22.03.16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490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затвердження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форм документів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сфері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публічних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закупівель»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Font typeface="Microsoft Sans Serif"/>
              <a:buChar char="•"/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Не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юстовані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накази</a:t>
            </a:r>
            <a:r>
              <a:rPr sz="1800" b="1" spc="-1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 marR="354330" indent="-10160">
              <a:lnSpc>
                <a:spcPct val="100000"/>
              </a:lnSpc>
              <a:spcBef>
                <a:spcPts val="2175"/>
              </a:spcBef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latin typeface="Arial"/>
                <a:cs typeface="Arial"/>
              </a:rPr>
              <a:t>	Наказ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МЕРТУ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18.03.16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№473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визначення веб-</a:t>
            </a:r>
            <a:r>
              <a:rPr sz="1800" dirty="0">
                <a:latin typeface="Microsoft Sans Serif"/>
                <a:cs typeface="Microsoft Sans Serif"/>
              </a:rPr>
              <a:t>порталу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Уповноваженого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органу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питань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закупівель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складі </a:t>
            </a:r>
            <a:r>
              <a:rPr sz="1800" dirty="0">
                <a:latin typeface="Microsoft Sans Serif"/>
                <a:cs typeface="Microsoft Sans Serif"/>
              </a:rPr>
              <a:t>електронної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системи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закупівель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забезпечення</a:t>
            </a:r>
            <a:r>
              <a:rPr sz="1800" spc="-20" dirty="0">
                <a:latin typeface="Microsoft Sans Serif"/>
                <a:cs typeface="Microsoft Sans Serif"/>
              </a:rPr>
              <a:t> його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функціонування»</a:t>
            </a:r>
            <a:endParaRPr sz="1800">
              <a:latin typeface="Microsoft Sans Serif"/>
              <a:cs typeface="Microsoft Sans Serif"/>
            </a:endParaRPr>
          </a:p>
          <a:p>
            <a:pPr marL="12700" marR="955675" indent="-1016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latin typeface="Arial"/>
                <a:cs typeface="Arial"/>
              </a:rPr>
              <a:t>	Наказ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МЕРТУ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30.03.16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557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затвердження </a:t>
            </a:r>
            <a:r>
              <a:rPr sz="1800" spc="-20" dirty="0">
                <a:latin typeface="Microsoft Sans Serif"/>
                <a:cs typeface="Microsoft Sans Serif"/>
              </a:rPr>
              <a:t>Примірного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положення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про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тендерний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комітет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або </a:t>
            </a:r>
            <a:r>
              <a:rPr sz="1800" spc="-10" dirty="0">
                <a:latin typeface="Microsoft Sans Serif"/>
                <a:cs typeface="Microsoft Sans Serif"/>
              </a:rPr>
              <a:t>уповноважену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особу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(осіб)»</a:t>
            </a:r>
            <a:endParaRPr sz="1800">
              <a:latin typeface="Microsoft Sans Serif"/>
              <a:cs typeface="Microsoft Sans Serif"/>
            </a:endParaRPr>
          </a:p>
          <a:p>
            <a:pPr marL="91440" indent="-88900">
              <a:lnSpc>
                <a:spcPct val="100000"/>
              </a:lnSpc>
              <a:spcBef>
                <a:spcPts val="5"/>
              </a:spcBef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latin typeface="Arial"/>
                <a:cs typeface="Arial"/>
              </a:rPr>
              <a:t>Наказ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МЕРТУ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від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13.04.16</a:t>
            </a:r>
            <a:r>
              <a:rPr sz="1800" b="1" spc="4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680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«Про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затвердження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2523" y="1439183"/>
            <a:ext cx="458372" cy="2725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2523" y="3987311"/>
            <a:ext cx="458372" cy="2725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652009" y="2497023"/>
            <a:ext cx="43389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2E5496"/>
                </a:solidFill>
                <a:latin typeface="Sitka Banner"/>
                <a:cs typeface="Sitka Banner"/>
              </a:rPr>
              <a:t>Організація</a:t>
            </a:r>
            <a:r>
              <a:rPr sz="3000" b="1" spc="-7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000" b="1" spc="-10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закупівельної діяльності</a:t>
            </a:r>
            <a:endParaRPr sz="3000">
              <a:latin typeface="Sitka Banner"/>
              <a:cs typeface="Sitka Banner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480560" cy="6858000"/>
            <a:chOff x="0" y="0"/>
            <a:chExt cx="448056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111" y="6038175"/>
              <a:ext cx="695968" cy="7313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80560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5" y="5734811"/>
              <a:ext cx="1313688" cy="8519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656" y="324611"/>
            <a:ext cx="8757285" cy="6128385"/>
            <a:chOff x="295656" y="324611"/>
            <a:chExt cx="8757285" cy="6128385"/>
          </a:xfrm>
        </p:grpSpPr>
        <p:pic>
          <p:nvPicPr>
            <p:cNvPr id="3" name="object 3" descr="Результат пошуку зображень за запитом &quot;фундамент основа для&quot;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656" y="324611"/>
              <a:ext cx="4796028" cy="31043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97303" y="1335531"/>
              <a:ext cx="6588759" cy="3855085"/>
            </a:xfrm>
            <a:custGeom>
              <a:avLst/>
              <a:gdLst/>
              <a:ahLst/>
              <a:cxnLst/>
              <a:rect l="l" t="t" r="r" b="b"/>
              <a:pathLst>
                <a:path w="6588759" h="3855085">
                  <a:moveTo>
                    <a:pt x="6261862" y="0"/>
                  </a:moveTo>
                  <a:lnTo>
                    <a:pt x="0" y="3218560"/>
                  </a:lnTo>
                  <a:lnTo>
                    <a:pt x="326897" y="3854704"/>
                  </a:lnTo>
                  <a:lnTo>
                    <a:pt x="6588760" y="636015"/>
                  </a:lnTo>
                  <a:lnTo>
                    <a:pt x="62618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7303" y="1335531"/>
              <a:ext cx="6588759" cy="3855085"/>
            </a:xfrm>
            <a:custGeom>
              <a:avLst/>
              <a:gdLst/>
              <a:ahLst/>
              <a:cxnLst/>
              <a:rect l="l" t="t" r="r" b="b"/>
              <a:pathLst>
                <a:path w="6588759" h="3855085">
                  <a:moveTo>
                    <a:pt x="0" y="3218560"/>
                  </a:moveTo>
                  <a:lnTo>
                    <a:pt x="6261862" y="0"/>
                  </a:lnTo>
                  <a:lnTo>
                    <a:pt x="6588760" y="636015"/>
                  </a:lnTo>
                  <a:lnTo>
                    <a:pt x="326897" y="3854704"/>
                  </a:lnTo>
                  <a:lnTo>
                    <a:pt x="0" y="32185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3921" y="2858897"/>
              <a:ext cx="3307204" cy="17404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008" y="1992376"/>
              <a:ext cx="1524508" cy="948689"/>
            </a:xfrm>
            <a:prstGeom prst="rect">
              <a:avLst/>
            </a:prstGeom>
          </p:spPr>
        </p:pic>
        <p:pic>
          <p:nvPicPr>
            <p:cNvPr id="8" name="object 8" descr="Результат пошуку зображень за запитом &quot;фундамент основа для&quot;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1915" y="3927347"/>
              <a:ext cx="4390644" cy="25252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4970" y="2055862"/>
            <a:ext cx="4100333" cy="23843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32251" y="2758820"/>
            <a:ext cx="2988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2E5496"/>
                </a:solidFill>
                <a:latin typeface="Sitka Banner"/>
                <a:cs typeface="Sitka Banner"/>
              </a:rPr>
              <a:t>Тендерний</a:t>
            </a:r>
            <a:r>
              <a:rPr sz="2800" b="1" spc="-14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2800" b="1" spc="-10" dirty="0">
                <a:solidFill>
                  <a:srgbClr val="2E5496"/>
                </a:solidFill>
                <a:latin typeface="Sitka Banner"/>
                <a:cs typeface="Sitka Banner"/>
              </a:rPr>
              <a:t>комітет</a:t>
            </a:r>
            <a:endParaRPr sz="2800">
              <a:latin typeface="Sitka Banner"/>
              <a:cs typeface="Sitka Banner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60064" y="3700271"/>
            <a:ext cx="4379214" cy="237972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082666" y="4516958"/>
            <a:ext cx="2262505" cy="85153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721360" marR="5080" indent="-709295">
              <a:lnSpc>
                <a:spcPts val="3150"/>
              </a:lnSpc>
              <a:spcBef>
                <a:spcPts val="375"/>
              </a:spcBef>
            </a:pPr>
            <a:r>
              <a:rPr sz="2800" b="1" spc="-10" dirty="0">
                <a:solidFill>
                  <a:srgbClr val="2E5496"/>
                </a:solidFill>
                <a:latin typeface="Sitka Banner"/>
                <a:cs typeface="Sitka Banner"/>
              </a:rPr>
              <a:t>Уповноважена особа</a:t>
            </a:r>
            <a:endParaRPr sz="2800">
              <a:latin typeface="Sitka Banner"/>
              <a:cs typeface="Sitka Banner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2291" y="3713988"/>
            <a:ext cx="4284726" cy="237972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22067" y="4730572"/>
            <a:ext cx="6864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2E5496"/>
                </a:solidFill>
                <a:latin typeface="Sitka Banner"/>
                <a:cs typeface="Sitka Banner"/>
              </a:rPr>
              <a:t>ЦЗО</a:t>
            </a:r>
            <a:endParaRPr sz="2800">
              <a:latin typeface="Sitka Banner"/>
              <a:cs typeface="Sitka Banner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463421" y="333247"/>
            <a:ext cx="654177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Вміло</a:t>
            </a:r>
            <a:r>
              <a:rPr sz="3600" b="1" spc="-6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організована</a:t>
            </a:r>
            <a:r>
              <a:rPr sz="3600" b="1" spc="-6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закупівельна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діяльність</a:t>
            </a:r>
            <a:r>
              <a:rPr sz="3600" b="1" spc="-50" dirty="0">
                <a:solidFill>
                  <a:srgbClr val="2E5496"/>
                </a:solidFill>
                <a:latin typeface="Sitka Banner"/>
                <a:cs typeface="Sitka Banner"/>
              </a:rPr>
              <a:t> -</a:t>
            </a:r>
            <a:endParaRPr sz="3600">
              <a:latin typeface="Sitka Banner"/>
              <a:cs typeface="Sitka Banner"/>
            </a:endParaRPr>
          </a:p>
          <a:p>
            <a:pPr marL="3810" algn="ctr">
              <a:lnSpc>
                <a:spcPct val="100000"/>
              </a:lnSpc>
            </a:pP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основа</a:t>
            </a:r>
            <a:r>
              <a:rPr sz="3600" b="1" spc="-13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ефективних</a:t>
            </a:r>
            <a:r>
              <a:rPr sz="3600" b="1" spc="-12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закупівель</a:t>
            </a:r>
            <a:endParaRPr sz="3600">
              <a:latin typeface="Sitka Banner"/>
              <a:cs typeface="Sitka Bann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5999803"/>
            <a:ext cx="694944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1713" rIns="0" bIns="0" rtlCol="0">
            <a:spAutoFit/>
          </a:bodyPr>
          <a:lstStyle/>
          <a:p>
            <a:pPr marL="953769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Організація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закупівельної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діяльності</a:t>
            </a:r>
            <a:endParaRPr sz="3600">
              <a:latin typeface="Sitka Banner"/>
              <a:cs typeface="Sitka Banner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05811" y="1495044"/>
            <a:ext cx="4964430" cy="2135505"/>
            <a:chOff x="2305811" y="1495044"/>
            <a:chExt cx="4964430" cy="213550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5811" y="1611802"/>
              <a:ext cx="1562100" cy="20183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3168" y="1495044"/>
              <a:ext cx="1846612" cy="206360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26616" y="4502277"/>
            <a:ext cx="2688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libri Light"/>
                <a:cs typeface="Calibri Light"/>
              </a:rPr>
              <a:t>Уповноважена</a:t>
            </a:r>
            <a:r>
              <a:rPr sz="2400" spc="-65" dirty="0">
                <a:latin typeface="Calibri Light"/>
                <a:cs typeface="Calibri Light"/>
              </a:rPr>
              <a:t> </a:t>
            </a:r>
            <a:r>
              <a:rPr sz="2400" spc="-20" dirty="0">
                <a:latin typeface="Calibri Light"/>
                <a:cs typeface="Calibri Light"/>
              </a:rPr>
              <a:t>особа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67705" y="4502277"/>
            <a:ext cx="2426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Calibri Light"/>
                <a:cs typeface="Calibri Light"/>
              </a:rPr>
              <a:t>Тендерний</a:t>
            </a:r>
            <a:r>
              <a:rPr sz="2400" spc="-5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комітет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2325" y="1183386"/>
            <a:ext cx="8456930" cy="4660900"/>
          </a:xfrm>
          <a:custGeom>
            <a:avLst/>
            <a:gdLst/>
            <a:ahLst/>
            <a:cxnLst/>
            <a:rect l="l" t="t" r="r" b="b"/>
            <a:pathLst>
              <a:path w="8456930" h="4660900">
                <a:moveTo>
                  <a:pt x="0" y="4660392"/>
                </a:moveTo>
                <a:lnTo>
                  <a:pt x="8456676" y="4660392"/>
                </a:lnTo>
                <a:lnTo>
                  <a:pt x="8456676" y="0"/>
                </a:lnTo>
                <a:lnTo>
                  <a:pt x="0" y="0"/>
                </a:lnTo>
                <a:lnTo>
                  <a:pt x="0" y="4660392"/>
                </a:lnTo>
                <a:close/>
              </a:path>
            </a:pathLst>
          </a:custGeom>
          <a:ln w="28956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55267" y="5067427"/>
            <a:ext cx="2616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Calibri Light"/>
                <a:cs typeface="Calibri Light"/>
              </a:rPr>
              <a:t>(Дві</a:t>
            </a:r>
            <a:r>
              <a:rPr sz="2400" i="1" spc="-40" dirty="0">
                <a:latin typeface="Calibri Light"/>
                <a:cs typeface="Calibri Light"/>
              </a:rPr>
              <a:t> </a:t>
            </a:r>
            <a:r>
              <a:rPr sz="2400" i="1" dirty="0">
                <a:latin typeface="Calibri Light"/>
                <a:cs typeface="Calibri Light"/>
              </a:rPr>
              <a:t>закупівлі</a:t>
            </a:r>
            <a:r>
              <a:rPr sz="2400" i="1" spc="-45" dirty="0">
                <a:latin typeface="Calibri Light"/>
                <a:cs typeface="Calibri Light"/>
              </a:rPr>
              <a:t> </a:t>
            </a:r>
            <a:r>
              <a:rPr sz="2400" i="1" dirty="0">
                <a:latin typeface="Calibri Light"/>
                <a:cs typeface="Calibri Light"/>
              </a:rPr>
              <a:t>на</a:t>
            </a:r>
            <a:r>
              <a:rPr sz="2400" i="1" spc="-25" dirty="0">
                <a:latin typeface="Calibri Light"/>
                <a:cs typeface="Calibri Light"/>
              </a:rPr>
              <a:t> </a:t>
            </a:r>
            <a:r>
              <a:rPr sz="2400" i="1" spc="-20" dirty="0">
                <a:latin typeface="Calibri Light"/>
                <a:cs typeface="Calibri Light"/>
              </a:rPr>
              <a:t>рік)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65470" y="1953005"/>
            <a:ext cx="1429385" cy="1348105"/>
          </a:xfrm>
          <a:custGeom>
            <a:avLst/>
            <a:gdLst/>
            <a:ahLst/>
            <a:cxnLst/>
            <a:rect l="l" t="t" r="r" b="b"/>
            <a:pathLst>
              <a:path w="1429384" h="1348104">
                <a:moveTo>
                  <a:pt x="33527" y="0"/>
                </a:moveTo>
                <a:lnTo>
                  <a:pt x="1428877" y="1278001"/>
                </a:lnTo>
              </a:path>
              <a:path w="1429384" h="1348104">
                <a:moveTo>
                  <a:pt x="0" y="1347724"/>
                </a:moveTo>
                <a:lnTo>
                  <a:pt x="1289050" y="3048"/>
                </a:lnTo>
              </a:path>
            </a:pathLst>
          </a:custGeom>
          <a:ln w="10210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5999803"/>
            <a:ext cx="694944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6900" rIns="0" bIns="0" rtlCol="0">
            <a:spAutoFit/>
          </a:bodyPr>
          <a:lstStyle/>
          <a:p>
            <a:pPr marL="1172845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Організація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закупівельної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діяльності</a:t>
            </a:r>
            <a:endParaRPr sz="3600">
              <a:latin typeface="Sitka Banner"/>
              <a:cs typeface="Sitka Banner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34895" y="1611802"/>
            <a:ext cx="5663565" cy="1730375"/>
            <a:chOff x="1834895" y="1611802"/>
            <a:chExt cx="5663565" cy="17303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4895" y="1648378"/>
              <a:ext cx="1616963" cy="16937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2639" y="1611802"/>
              <a:ext cx="1615439" cy="169375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4948" y="3797554"/>
            <a:ext cx="2688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libri Light"/>
                <a:cs typeface="Calibri Light"/>
              </a:rPr>
              <a:t>Уповноважена</a:t>
            </a:r>
            <a:r>
              <a:rPr sz="2400" spc="-65" dirty="0">
                <a:latin typeface="Calibri Light"/>
                <a:cs typeface="Calibri Light"/>
              </a:rPr>
              <a:t> </a:t>
            </a:r>
            <a:r>
              <a:rPr sz="2400" spc="-20" dirty="0">
                <a:latin typeface="Calibri Light"/>
                <a:cs typeface="Calibri Light"/>
              </a:rPr>
              <a:t>особа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29885" y="3765930"/>
            <a:ext cx="2688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libri Light"/>
                <a:cs typeface="Calibri Light"/>
              </a:rPr>
              <a:t>Уповноважена</a:t>
            </a:r>
            <a:r>
              <a:rPr sz="2400" spc="-65" dirty="0">
                <a:latin typeface="Calibri Light"/>
                <a:cs typeface="Calibri Light"/>
              </a:rPr>
              <a:t> </a:t>
            </a:r>
            <a:r>
              <a:rPr sz="2400" spc="-20" dirty="0">
                <a:latin typeface="Calibri Light"/>
                <a:cs typeface="Calibri Light"/>
              </a:rPr>
              <a:t>особа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5938" y="898397"/>
            <a:ext cx="8621395" cy="4703445"/>
          </a:xfrm>
          <a:custGeom>
            <a:avLst/>
            <a:gdLst/>
            <a:ahLst/>
            <a:cxnLst/>
            <a:rect l="l" t="t" r="r" b="b"/>
            <a:pathLst>
              <a:path w="8621395" h="4703445">
                <a:moveTo>
                  <a:pt x="0" y="4703064"/>
                </a:moveTo>
                <a:lnTo>
                  <a:pt x="8621268" y="4703064"/>
                </a:lnTo>
                <a:lnTo>
                  <a:pt x="8621268" y="0"/>
                </a:lnTo>
                <a:lnTo>
                  <a:pt x="0" y="0"/>
                </a:lnTo>
                <a:lnTo>
                  <a:pt x="0" y="4703064"/>
                </a:lnTo>
                <a:close/>
              </a:path>
            </a:pathLst>
          </a:custGeom>
          <a:ln w="28955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59916" y="4498975"/>
            <a:ext cx="29279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7430" marR="5080" indent="-1015365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Calibri Light"/>
                <a:cs typeface="Calibri Light"/>
              </a:rPr>
              <a:t>(Закупівля</a:t>
            </a:r>
            <a:r>
              <a:rPr sz="2400" i="1" spc="-25" dirty="0">
                <a:latin typeface="Calibri Light"/>
                <a:cs typeface="Calibri Light"/>
              </a:rPr>
              <a:t> </a:t>
            </a:r>
            <a:r>
              <a:rPr sz="2400" i="1" dirty="0">
                <a:latin typeface="Calibri Light"/>
                <a:cs typeface="Calibri Light"/>
              </a:rPr>
              <a:t>товарів</a:t>
            </a:r>
            <a:r>
              <a:rPr sz="2400" i="1" spc="5" dirty="0">
                <a:latin typeface="Calibri Light"/>
                <a:cs typeface="Calibri Light"/>
              </a:rPr>
              <a:t> </a:t>
            </a:r>
            <a:r>
              <a:rPr sz="2400" i="1" spc="-25" dirty="0">
                <a:latin typeface="Calibri Light"/>
                <a:cs typeface="Calibri Light"/>
              </a:rPr>
              <a:t>та </a:t>
            </a:r>
            <a:r>
              <a:rPr sz="2400" i="1" spc="-10" dirty="0">
                <a:latin typeface="Calibri Light"/>
                <a:cs typeface="Calibri Light"/>
              </a:rPr>
              <a:t>послуг)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55055" y="4676902"/>
            <a:ext cx="1228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Calibri Light"/>
                <a:cs typeface="Calibri Light"/>
              </a:rPr>
              <a:t>(Роботи)</a:t>
            </a:r>
            <a:endParaRPr sz="2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5999803"/>
            <a:ext cx="694944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062" rIns="0" bIns="0" rtlCol="0">
            <a:spAutoFit/>
          </a:bodyPr>
          <a:lstStyle/>
          <a:p>
            <a:pPr marL="1124585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Організація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закупівельної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діяльності</a:t>
            </a:r>
            <a:endParaRPr sz="3600">
              <a:latin typeface="Sitka Banner"/>
              <a:cs typeface="Sitka Banner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39111" y="1080516"/>
            <a:ext cx="5751830" cy="1612900"/>
            <a:chOff x="2039111" y="1080516"/>
            <a:chExt cx="5751830" cy="16129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6379" y="1080516"/>
              <a:ext cx="2314308" cy="159443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9111" y="1166510"/>
              <a:ext cx="1426464" cy="152639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354074" y="2921965"/>
            <a:ext cx="26885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libri Light"/>
                <a:cs typeface="Calibri Light"/>
              </a:rPr>
              <a:t>Уповноважена</a:t>
            </a:r>
            <a:r>
              <a:rPr sz="2400" spc="-65" dirty="0">
                <a:latin typeface="Calibri Light"/>
                <a:cs typeface="Calibri Light"/>
              </a:rPr>
              <a:t> </a:t>
            </a:r>
            <a:r>
              <a:rPr sz="2400" spc="-20" dirty="0">
                <a:latin typeface="Calibri Light"/>
                <a:cs typeface="Calibri Light"/>
              </a:rPr>
              <a:t>особа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20410" y="3008121"/>
            <a:ext cx="2426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Calibri Light"/>
                <a:cs typeface="Calibri Light"/>
              </a:rPr>
              <a:t>Тендерний</a:t>
            </a:r>
            <a:r>
              <a:rPr sz="2400" spc="-5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комітет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4245" y="924305"/>
            <a:ext cx="8307705" cy="4910455"/>
          </a:xfrm>
          <a:custGeom>
            <a:avLst/>
            <a:gdLst/>
            <a:ahLst/>
            <a:cxnLst/>
            <a:rect l="l" t="t" r="r" b="b"/>
            <a:pathLst>
              <a:path w="8307705" h="4910455">
                <a:moveTo>
                  <a:pt x="0" y="4910328"/>
                </a:moveTo>
                <a:lnTo>
                  <a:pt x="8307324" y="4910328"/>
                </a:lnTo>
                <a:lnTo>
                  <a:pt x="8307324" y="0"/>
                </a:lnTo>
                <a:lnTo>
                  <a:pt x="0" y="0"/>
                </a:lnTo>
                <a:lnTo>
                  <a:pt x="0" y="4910328"/>
                </a:lnTo>
                <a:close/>
              </a:path>
            </a:pathLst>
          </a:custGeom>
          <a:ln w="28956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77053" y="3695445"/>
            <a:ext cx="24612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Calibri Light"/>
                <a:cs typeface="Calibri Light"/>
              </a:rPr>
              <a:t>(Закупівля</a:t>
            </a:r>
            <a:r>
              <a:rPr sz="2400" i="1" spc="-35" dirty="0">
                <a:latin typeface="Calibri Light"/>
                <a:cs typeface="Calibri Light"/>
              </a:rPr>
              <a:t> </a:t>
            </a:r>
            <a:r>
              <a:rPr sz="2400" i="1" spc="-10" dirty="0">
                <a:latin typeface="Calibri Light"/>
                <a:cs typeface="Calibri Light"/>
              </a:rPr>
              <a:t>товарів </a:t>
            </a:r>
            <a:r>
              <a:rPr sz="2400" i="1" dirty="0">
                <a:latin typeface="Calibri Light"/>
                <a:cs typeface="Calibri Light"/>
              </a:rPr>
              <a:t>та</a:t>
            </a:r>
            <a:r>
              <a:rPr sz="2400" i="1" spc="-10" dirty="0">
                <a:latin typeface="Calibri Light"/>
                <a:cs typeface="Calibri Light"/>
              </a:rPr>
              <a:t> послуг)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03070" y="3711320"/>
            <a:ext cx="15760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Calibri Light"/>
                <a:cs typeface="Calibri Light"/>
              </a:rPr>
              <a:t>(Конкретна закупівля)</a:t>
            </a:r>
            <a:endParaRPr sz="2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5999803"/>
            <a:ext cx="694944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3697" rIns="0" bIns="0" rtlCol="0">
            <a:spAutoFit/>
          </a:bodyPr>
          <a:lstStyle/>
          <a:p>
            <a:pPr marL="125476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Організація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закупівельної</a:t>
            </a:r>
            <a:r>
              <a:rPr sz="3600" b="1" spc="-16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діяльності</a:t>
            </a:r>
            <a:endParaRPr sz="3600">
              <a:latin typeface="Sitka Banner"/>
              <a:cs typeface="Sitka Banner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70432" y="1362455"/>
            <a:ext cx="6545580" cy="1407160"/>
            <a:chOff x="1170432" y="1362455"/>
            <a:chExt cx="6545580" cy="140716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0432" y="1409476"/>
              <a:ext cx="1155192" cy="13215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37744" y="1362455"/>
              <a:ext cx="1377950" cy="13700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6286" y="1369567"/>
              <a:ext cx="1383030" cy="139953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07263" y="3302889"/>
            <a:ext cx="19069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645" marR="5080" indent="-685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 Light"/>
                <a:cs typeface="Calibri Light"/>
              </a:rPr>
              <a:t>Уповноважена особа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5400" y="3307842"/>
            <a:ext cx="1446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 Light"/>
                <a:cs typeface="Calibri Light"/>
              </a:rPr>
              <a:t>Тендерний комітет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3956" y="3337941"/>
            <a:ext cx="1446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 Light"/>
                <a:cs typeface="Calibri Light"/>
              </a:rPr>
              <a:t>Тендерний комітет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8693" y="838961"/>
            <a:ext cx="8569960" cy="4996180"/>
          </a:xfrm>
          <a:custGeom>
            <a:avLst/>
            <a:gdLst/>
            <a:ahLst/>
            <a:cxnLst/>
            <a:rect l="l" t="t" r="r" b="b"/>
            <a:pathLst>
              <a:path w="8569960" h="4996180">
                <a:moveTo>
                  <a:pt x="0" y="4995672"/>
                </a:moveTo>
                <a:lnTo>
                  <a:pt x="8569452" y="4995672"/>
                </a:lnTo>
                <a:lnTo>
                  <a:pt x="8569452" y="0"/>
                </a:lnTo>
                <a:lnTo>
                  <a:pt x="0" y="0"/>
                </a:lnTo>
                <a:lnTo>
                  <a:pt x="0" y="4995672"/>
                </a:lnTo>
                <a:close/>
              </a:path>
            </a:pathLst>
          </a:custGeom>
          <a:ln w="28956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52798" y="4529073"/>
            <a:ext cx="1228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Calibri Light"/>
                <a:cs typeface="Calibri Light"/>
              </a:rPr>
              <a:t>(Роботи)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2419" y="4423994"/>
            <a:ext cx="15767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Calibri Light"/>
                <a:cs typeface="Calibri Light"/>
              </a:rPr>
              <a:t>(Конкретна</a:t>
            </a:r>
            <a:endParaRPr sz="2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i="1" spc="-10" dirty="0">
                <a:latin typeface="Calibri Light"/>
                <a:cs typeface="Calibri Light"/>
              </a:rPr>
              <a:t>закупівля)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6432" y="4426077"/>
            <a:ext cx="24612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Calibri Light"/>
                <a:cs typeface="Calibri Light"/>
              </a:rPr>
              <a:t>(Закупівля</a:t>
            </a:r>
            <a:r>
              <a:rPr sz="2400" i="1" spc="-35" dirty="0">
                <a:latin typeface="Calibri Light"/>
                <a:cs typeface="Calibri Light"/>
              </a:rPr>
              <a:t> </a:t>
            </a:r>
            <a:r>
              <a:rPr sz="2400" i="1" spc="-10" dirty="0">
                <a:latin typeface="Calibri Light"/>
                <a:cs typeface="Calibri Light"/>
              </a:rPr>
              <a:t>товарів </a:t>
            </a:r>
            <a:r>
              <a:rPr sz="2400" i="1" dirty="0">
                <a:latin typeface="Calibri Light"/>
                <a:cs typeface="Calibri Light"/>
              </a:rPr>
              <a:t>та</a:t>
            </a:r>
            <a:r>
              <a:rPr sz="2400" i="1" spc="-35" dirty="0">
                <a:latin typeface="Calibri Light"/>
                <a:cs typeface="Calibri Light"/>
              </a:rPr>
              <a:t> </a:t>
            </a:r>
            <a:r>
              <a:rPr sz="2400" i="1" spc="-10" dirty="0">
                <a:latin typeface="Calibri Light"/>
                <a:cs typeface="Calibri Light"/>
              </a:rPr>
              <a:t>послуг)</a:t>
            </a:r>
            <a:endParaRPr sz="2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99363" y="315595"/>
            <a:ext cx="81972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2205" marR="5080" indent="-239014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Централізовані</a:t>
            </a:r>
            <a:r>
              <a:rPr sz="3600" b="1" spc="-14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закупівельні</a:t>
            </a:r>
            <a:r>
              <a:rPr sz="3600" b="1" spc="-14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організації</a:t>
            </a:r>
            <a:r>
              <a:rPr sz="3600" b="1" spc="-12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50" dirty="0">
                <a:solidFill>
                  <a:srgbClr val="2E5496"/>
                </a:solidFill>
                <a:latin typeface="Sitka Banner"/>
                <a:cs typeface="Sitka Banner"/>
              </a:rPr>
              <a:t>- </a:t>
            </a:r>
            <a:r>
              <a:rPr sz="3600" b="1" dirty="0">
                <a:solidFill>
                  <a:srgbClr val="2E5496"/>
                </a:solidFill>
                <a:latin typeface="Sitka Banner"/>
                <a:cs typeface="Sitka Banner"/>
              </a:rPr>
              <a:t>відчуття</a:t>
            </a:r>
            <a:r>
              <a:rPr sz="3600" b="1" spc="-9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Sitka Banner"/>
                <a:cs typeface="Sitka Banner"/>
              </a:rPr>
              <a:t>свободи</a:t>
            </a:r>
            <a:endParaRPr sz="3600">
              <a:latin typeface="Sitka Banner"/>
              <a:cs typeface="Sitka Banner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0203" y="1819655"/>
            <a:ext cx="7627620" cy="44942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2E5496"/>
                </a:solidFill>
                <a:latin typeface="Sitka Banner"/>
                <a:cs typeface="Sitka Banner"/>
              </a:rPr>
              <a:t>Шановні</a:t>
            </a:r>
            <a:r>
              <a:rPr sz="3200" b="1" spc="-9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200" b="1" dirty="0">
                <a:solidFill>
                  <a:srgbClr val="2E5496"/>
                </a:solidFill>
                <a:latin typeface="Sitka Banner"/>
                <a:cs typeface="Sitka Banner"/>
              </a:rPr>
              <a:t>замовники</a:t>
            </a:r>
            <a:r>
              <a:rPr sz="3200" b="1" spc="-8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200" b="1" spc="-50" dirty="0">
                <a:solidFill>
                  <a:srgbClr val="2E5496"/>
                </a:solidFill>
                <a:latin typeface="Sitka Banner"/>
                <a:cs typeface="Sitka Banner"/>
              </a:rPr>
              <a:t>!</a:t>
            </a:r>
            <a:endParaRPr sz="3200">
              <a:latin typeface="Sitka Banner"/>
              <a:cs typeface="Sitka Banne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3360" y="1592326"/>
            <a:ext cx="670496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96010" marR="5080" indent="-1083945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2E5496"/>
                </a:solidFill>
                <a:latin typeface="Sitka Banner"/>
                <a:cs typeface="Sitka Banner"/>
              </a:rPr>
              <a:t>Організація</a:t>
            </a:r>
            <a:r>
              <a:rPr sz="3200" b="1" spc="-5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200" b="1" dirty="0">
                <a:solidFill>
                  <a:srgbClr val="2E5496"/>
                </a:solidFill>
                <a:latin typeface="Sitka Banner"/>
                <a:cs typeface="Sitka Banner"/>
              </a:rPr>
              <a:t>ефективної</a:t>
            </a:r>
            <a:r>
              <a:rPr sz="3200" b="1" spc="-70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200" b="1" spc="-10" dirty="0">
                <a:solidFill>
                  <a:srgbClr val="2E5496"/>
                </a:solidFill>
                <a:latin typeface="Sitka Banner"/>
                <a:cs typeface="Sitka Banner"/>
              </a:rPr>
              <a:t>закупівельної </a:t>
            </a:r>
            <a:r>
              <a:rPr sz="3200" b="1" dirty="0">
                <a:solidFill>
                  <a:srgbClr val="2E5496"/>
                </a:solidFill>
                <a:latin typeface="Sitka Banner"/>
                <a:cs typeface="Sitka Banner"/>
              </a:rPr>
              <a:t>діяльності</a:t>
            </a:r>
            <a:r>
              <a:rPr sz="3200" b="1" spc="-5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200" b="1" dirty="0">
                <a:solidFill>
                  <a:srgbClr val="2E5496"/>
                </a:solidFill>
                <a:latin typeface="Sitka Banner"/>
                <a:cs typeface="Sitka Banner"/>
              </a:rPr>
              <a:t>в</a:t>
            </a:r>
            <a:r>
              <a:rPr sz="3200" b="1" spc="-1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200" b="1" dirty="0">
                <a:solidFill>
                  <a:srgbClr val="2E5496"/>
                </a:solidFill>
                <a:latin typeface="Sitka Banner"/>
                <a:cs typeface="Sitka Banner"/>
              </a:rPr>
              <a:t>ваших</a:t>
            </a:r>
            <a:r>
              <a:rPr sz="3200" b="1" spc="-55" dirty="0">
                <a:solidFill>
                  <a:srgbClr val="2E5496"/>
                </a:solidFill>
                <a:latin typeface="Sitka Banner"/>
                <a:cs typeface="Sitka Banner"/>
              </a:rPr>
              <a:t> </a:t>
            </a:r>
            <a:r>
              <a:rPr sz="3200" b="1" spc="-10" dirty="0">
                <a:solidFill>
                  <a:srgbClr val="2E5496"/>
                </a:solidFill>
                <a:latin typeface="Sitka Banner"/>
                <a:cs typeface="Sitka Banner"/>
              </a:rPr>
              <a:t>руках</a:t>
            </a:r>
            <a:endParaRPr sz="3200">
              <a:latin typeface="Sitka Banner"/>
              <a:cs typeface="Sitka Bann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701921" y="3010027"/>
            <a:ext cx="25488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2D75B6"/>
                </a:solidFill>
                <a:latin typeface="Arial"/>
                <a:cs typeface="Arial"/>
              </a:rPr>
              <a:t>Планування</a:t>
            </a:r>
            <a:endParaRPr sz="3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482465" cy="6858000"/>
            <a:chOff x="0" y="0"/>
            <a:chExt cx="448246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" y="6037903"/>
              <a:ext cx="694944" cy="7300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82084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5" y="5734811"/>
              <a:ext cx="1313688" cy="8519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6531" y="1235963"/>
            <a:ext cx="1927860" cy="486409"/>
          </a:xfrm>
          <a:prstGeom prst="rect">
            <a:avLst/>
          </a:prstGeom>
          <a:solidFill>
            <a:srgbClr val="1F5F9F"/>
          </a:solidFill>
          <a:ln w="3175">
            <a:solidFill>
              <a:srgbClr val="1F5F9F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400"/>
              </a:spcBef>
            </a:pPr>
            <a:r>
              <a:rPr sz="1200" spc="-10" dirty="0">
                <a:solidFill>
                  <a:srgbClr val="FFFFFF"/>
                </a:solidFill>
                <a:latin typeface="Calibri Light"/>
                <a:cs typeface="Calibri Light"/>
              </a:rPr>
              <a:t>Товари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(стаття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1,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п.27</a:t>
            </a:r>
            <a:r>
              <a:rPr sz="12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Calibri Light"/>
                <a:cs typeface="Calibri Light"/>
              </a:rPr>
              <a:t>Закону)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56688" y="1235963"/>
            <a:ext cx="2086610" cy="527685"/>
            <a:chOff x="2456688" y="1235963"/>
            <a:chExt cx="2086610" cy="527685"/>
          </a:xfrm>
        </p:grpSpPr>
        <p:sp>
          <p:nvSpPr>
            <p:cNvPr id="4" name="object 4"/>
            <p:cNvSpPr/>
            <p:nvPr/>
          </p:nvSpPr>
          <p:spPr>
            <a:xfrm>
              <a:off x="2459736" y="1239011"/>
              <a:ext cx="2080260" cy="521334"/>
            </a:xfrm>
            <a:custGeom>
              <a:avLst/>
              <a:gdLst/>
              <a:ahLst/>
              <a:cxnLst/>
              <a:rect l="l" t="t" r="r" b="b"/>
              <a:pathLst>
                <a:path w="2080260" h="521335">
                  <a:moveTo>
                    <a:pt x="2080260" y="0"/>
                  </a:moveTo>
                  <a:lnTo>
                    <a:pt x="0" y="0"/>
                  </a:lnTo>
                  <a:lnTo>
                    <a:pt x="0" y="521208"/>
                  </a:lnTo>
                  <a:lnTo>
                    <a:pt x="2080260" y="521208"/>
                  </a:lnTo>
                  <a:lnTo>
                    <a:pt x="2080260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59736" y="1239011"/>
              <a:ext cx="2080260" cy="521334"/>
            </a:xfrm>
            <a:custGeom>
              <a:avLst/>
              <a:gdLst/>
              <a:ahLst/>
              <a:cxnLst/>
              <a:rect l="l" t="t" r="r" b="b"/>
              <a:pathLst>
                <a:path w="2080260" h="521335">
                  <a:moveTo>
                    <a:pt x="0" y="521208"/>
                  </a:moveTo>
                  <a:lnTo>
                    <a:pt x="2080260" y="521208"/>
                  </a:lnTo>
                  <a:lnTo>
                    <a:pt x="2080260" y="0"/>
                  </a:lnTo>
                  <a:lnTo>
                    <a:pt x="0" y="0"/>
                  </a:lnTo>
                  <a:lnTo>
                    <a:pt x="0" y="521208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92654" y="1294891"/>
            <a:ext cx="16135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 Light"/>
                <a:cs typeface="Calibri Light"/>
              </a:rPr>
              <a:t>Послуги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(стаття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1,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п.20</a:t>
            </a:r>
            <a:r>
              <a:rPr sz="12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Calibri Light"/>
                <a:cs typeface="Calibri Light"/>
              </a:rPr>
              <a:t>Закону)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39055" y="1232916"/>
            <a:ext cx="2048510" cy="528955"/>
            <a:chOff x="4639055" y="1232916"/>
            <a:chExt cx="2048510" cy="528955"/>
          </a:xfrm>
        </p:grpSpPr>
        <p:sp>
          <p:nvSpPr>
            <p:cNvPr id="8" name="object 8"/>
            <p:cNvSpPr/>
            <p:nvPr/>
          </p:nvSpPr>
          <p:spPr>
            <a:xfrm>
              <a:off x="4642103" y="1235964"/>
              <a:ext cx="2042160" cy="523240"/>
            </a:xfrm>
            <a:custGeom>
              <a:avLst/>
              <a:gdLst/>
              <a:ahLst/>
              <a:cxnLst/>
              <a:rect l="l" t="t" r="r" b="b"/>
              <a:pathLst>
                <a:path w="2042159" h="523239">
                  <a:moveTo>
                    <a:pt x="2042159" y="0"/>
                  </a:moveTo>
                  <a:lnTo>
                    <a:pt x="0" y="0"/>
                  </a:lnTo>
                  <a:lnTo>
                    <a:pt x="0" y="522731"/>
                  </a:lnTo>
                  <a:lnTo>
                    <a:pt x="2042159" y="522731"/>
                  </a:lnTo>
                  <a:lnTo>
                    <a:pt x="2042159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42103" y="1235964"/>
              <a:ext cx="2042160" cy="523240"/>
            </a:xfrm>
            <a:custGeom>
              <a:avLst/>
              <a:gdLst/>
              <a:ahLst/>
              <a:cxnLst/>
              <a:rect l="l" t="t" r="r" b="b"/>
              <a:pathLst>
                <a:path w="2042159" h="523239">
                  <a:moveTo>
                    <a:pt x="0" y="522731"/>
                  </a:moveTo>
                  <a:lnTo>
                    <a:pt x="2042159" y="522731"/>
                  </a:lnTo>
                  <a:lnTo>
                    <a:pt x="2042159" y="0"/>
                  </a:lnTo>
                  <a:lnTo>
                    <a:pt x="0" y="0"/>
                  </a:lnTo>
                  <a:lnTo>
                    <a:pt x="0" y="5227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56226" y="1293367"/>
            <a:ext cx="1613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 Light"/>
                <a:cs typeface="Calibri Light"/>
              </a:rPr>
              <a:t>Роботи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(стаття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1,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п.23</a:t>
            </a:r>
            <a:r>
              <a:rPr sz="12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Calibri Light"/>
                <a:cs typeface="Calibri Light"/>
              </a:rPr>
              <a:t>Закону)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580" y="731519"/>
            <a:ext cx="8385175" cy="401320"/>
          </a:xfrm>
          <a:prstGeom prst="rect">
            <a:avLst/>
          </a:prstGeom>
          <a:solidFill>
            <a:srgbClr val="1F5F9F"/>
          </a:solidFill>
          <a:ln w="6096">
            <a:solidFill>
              <a:srgbClr val="1F5FD1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20"/>
              </a:spcBef>
            </a:pP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Наказ</a:t>
            </a:r>
            <a:r>
              <a:rPr sz="16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№454</a:t>
            </a:r>
            <a:r>
              <a:rPr sz="16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Порядок</a:t>
            </a:r>
            <a:r>
              <a:rPr sz="16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 Light"/>
                <a:cs typeface="Calibri Light"/>
              </a:rPr>
              <a:t>визначення</a:t>
            </a:r>
            <a:r>
              <a:rPr sz="16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 Light"/>
                <a:cs typeface="Calibri Light"/>
              </a:rPr>
              <a:t>предмету</a:t>
            </a:r>
            <a:r>
              <a:rPr sz="16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закупівлі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43483" y="1818132"/>
            <a:ext cx="8397240" cy="548640"/>
            <a:chOff x="443483" y="1818132"/>
            <a:chExt cx="8397240" cy="548640"/>
          </a:xfrm>
        </p:grpSpPr>
        <p:sp>
          <p:nvSpPr>
            <p:cNvPr id="13" name="object 13"/>
            <p:cNvSpPr/>
            <p:nvPr/>
          </p:nvSpPr>
          <p:spPr>
            <a:xfrm>
              <a:off x="449579" y="1824228"/>
              <a:ext cx="8385175" cy="536575"/>
            </a:xfrm>
            <a:custGeom>
              <a:avLst/>
              <a:gdLst/>
              <a:ahLst/>
              <a:cxnLst/>
              <a:rect l="l" t="t" r="r" b="b"/>
              <a:pathLst>
                <a:path w="8385175" h="536575">
                  <a:moveTo>
                    <a:pt x="8385048" y="0"/>
                  </a:moveTo>
                  <a:lnTo>
                    <a:pt x="0" y="0"/>
                  </a:lnTo>
                  <a:lnTo>
                    <a:pt x="0" y="536448"/>
                  </a:lnTo>
                  <a:lnTo>
                    <a:pt x="8385048" y="536448"/>
                  </a:lnTo>
                  <a:lnTo>
                    <a:pt x="838504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9579" y="1824228"/>
              <a:ext cx="8385175" cy="536575"/>
            </a:xfrm>
            <a:custGeom>
              <a:avLst/>
              <a:gdLst/>
              <a:ahLst/>
              <a:cxnLst/>
              <a:rect l="l" t="t" r="r" b="b"/>
              <a:pathLst>
                <a:path w="8385175" h="536575">
                  <a:moveTo>
                    <a:pt x="0" y="536448"/>
                  </a:moveTo>
                  <a:lnTo>
                    <a:pt x="8385048" y="536448"/>
                  </a:lnTo>
                  <a:lnTo>
                    <a:pt x="8385048" y="0"/>
                  </a:lnTo>
                  <a:lnTo>
                    <a:pt x="0" y="0"/>
                  </a:lnTo>
                  <a:lnTo>
                    <a:pt x="0" y="536448"/>
                  </a:lnTo>
                  <a:close/>
                </a:path>
              </a:pathLst>
            </a:custGeom>
            <a:ln w="1219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61384" y="1839213"/>
            <a:ext cx="2360930" cy="483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 Light"/>
                <a:cs typeface="Calibri Light"/>
              </a:rPr>
              <a:t>ДК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021:2015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 Light"/>
                <a:cs typeface="Calibri Light"/>
              </a:rPr>
              <a:t>Єдиний</a:t>
            </a:r>
            <a:r>
              <a:rPr sz="1400" spc="-10" dirty="0">
                <a:latin typeface="Calibri Light"/>
                <a:cs typeface="Calibri Light"/>
              </a:rPr>
              <a:t> закупівельний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словник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6051" y="4908803"/>
            <a:ext cx="1950720" cy="891540"/>
          </a:xfrm>
          <a:prstGeom prst="rect">
            <a:avLst/>
          </a:prstGeom>
          <a:solidFill>
            <a:srgbClr val="92D050"/>
          </a:solidFill>
          <a:ln w="3175">
            <a:solidFill>
              <a:srgbClr val="92D05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algn="ctr">
              <a:lnSpc>
                <a:spcPts val="1720"/>
              </a:lnSpc>
              <a:spcBef>
                <a:spcPts val="660"/>
              </a:spcBef>
            </a:pPr>
            <a:r>
              <a:rPr sz="1600" dirty="0">
                <a:latin typeface="Calibri Light"/>
                <a:cs typeface="Calibri Light"/>
              </a:rPr>
              <a:t>ДК</a:t>
            </a:r>
            <a:r>
              <a:rPr sz="1600" spc="-20" dirty="0">
                <a:latin typeface="Calibri Light"/>
                <a:cs typeface="Calibri Light"/>
              </a:rPr>
              <a:t> 018-2000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ts val="1240"/>
              </a:lnSpc>
            </a:pPr>
            <a:r>
              <a:rPr sz="1400" spc="-10" dirty="0">
                <a:latin typeface="Calibri Light"/>
                <a:cs typeface="Calibri Light"/>
              </a:rPr>
              <a:t>Державний</a:t>
            </a:r>
            <a:endParaRPr sz="1400">
              <a:latin typeface="Calibri Light"/>
              <a:cs typeface="Calibri Light"/>
            </a:endParaRPr>
          </a:p>
          <a:p>
            <a:pPr marL="134620" marR="128270" algn="ctr">
              <a:lnSpc>
                <a:spcPct val="71400"/>
              </a:lnSpc>
              <a:spcBef>
                <a:spcPts val="240"/>
              </a:spcBef>
            </a:pPr>
            <a:r>
              <a:rPr sz="1400" spc="-10" dirty="0">
                <a:latin typeface="Calibri Light"/>
                <a:cs typeface="Calibri Light"/>
              </a:rPr>
              <a:t>класифікатор</a:t>
            </a:r>
            <a:r>
              <a:rPr sz="1400" spc="3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будівель </a:t>
            </a:r>
            <a:r>
              <a:rPr sz="1400" dirty="0">
                <a:latin typeface="Calibri Light"/>
                <a:cs typeface="Calibri Light"/>
              </a:rPr>
              <a:t>та</a:t>
            </a:r>
            <a:r>
              <a:rPr sz="1400" spc="-10" dirty="0">
                <a:latin typeface="Calibri Light"/>
                <a:cs typeface="Calibri Light"/>
              </a:rPr>
              <a:t> споруд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476500" y="5448300"/>
            <a:ext cx="2082164" cy="879475"/>
          </a:xfrm>
          <a:custGeom>
            <a:avLst/>
            <a:gdLst/>
            <a:ahLst/>
            <a:cxnLst/>
            <a:rect l="l" t="t" r="r" b="b"/>
            <a:pathLst>
              <a:path w="2082164" h="879475">
                <a:moveTo>
                  <a:pt x="0" y="879348"/>
                </a:moveTo>
                <a:lnTo>
                  <a:pt x="2081783" y="879348"/>
                </a:lnTo>
                <a:lnTo>
                  <a:pt x="2081783" y="0"/>
                </a:lnTo>
                <a:lnTo>
                  <a:pt x="0" y="0"/>
                </a:lnTo>
                <a:lnTo>
                  <a:pt x="0" y="879348"/>
                </a:lnTo>
                <a:close/>
              </a:path>
            </a:pathLst>
          </a:custGeom>
          <a:ln w="1219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470404" y="5442203"/>
            <a:ext cx="2094230" cy="89154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83820" rIns="0" bIns="0" rtlCol="0">
            <a:spAutoFit/>
          </a:bodyPr>
          <a:lstStyle/>
          <a:p>
            <a:pPr marL="635" algn="ctr">
              <a:lnSpc>
                <a:spcPts val="1720"/>
              </a:lnSpc>
              <a:spcBef>
                <a:spcPts val="660"/>
              </a:spcBef>
            </a:pPr>
            <a:r>
              <a:rPr sz="1600" dirty="0">
                <a:latin typeface="Calibri Light"/>
                <a:cs typeface="Calibri Light"/>
              </a:rPr>
              <a:t>ДК</a:t>
            </a:r>
            <a:r>
              <a:rPr sz="1600" spc="-20" dirty="0">
                <a:latin typeface="Calibri Light"/>
                <a:cs typeface="Calibri Light"/>
              </a:rPr>
              <a:t> 015-</a:t>
            </a:r>
            <a:r>
              <a:rPr sz="1600" spc="-25" dirty="0">
                <a:latin typeface="Calibri Light"/>
                <a:cs typeface="Calibri Light"/>
              </a:rPr>
              <a:t>97</a:t>
            </a:r>
            <a:endParaRPr sz="1600">
              <a:latin typeface="Calibri Light"/>
              <a:cs typeface="Calibri Light"/>
            </a:endParaRPr>
          </a:p>
          <a:p>
            <a:pPr marL="102870" marR="95250" algn="ctr">
              <a:lnSpc>
                <a:spcPct val="71400"/>
              </a:lnSpc>
              <a:spcBef>
                <a:spcPts val="280"/>
              </a:spcBef>
            </a:pPr>
            <a:r>
              <a:rPr sz="1400" spc="-10" dirty="0">
                <a:latin typeface="Calibri Light"/>
                <a:cs typeface="Calibri Light"/>
              </a:rPr>
              <a:t>Державний</a:t>
            </a:r>
            <a:r>
              <a:rPr sz="1400" spc="-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класифікатор </a:t>
            </a:r>
            <a:r>
              <a:rPr sz="1400" dirty="0">
                <a:latin typeface="Calibri Light"/>
                <a:cs typeface="Calibri Light"/>
              </a:rPr>
              <a:t>видів</a:t>
            </a:r>
            <a:r>
              <a:rPr sz="1400" spc="5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науково-технічної діяльності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74976" y="4927091"/>
            <a:ext cx="2082164" cy="477520"/>
          </a:xfrm>
          <a:custGeom>
            <a:avLst/>
            <a:gdLst/>
            <a:ahLst/>
            <a:cxnLst/>
            <a:rect l="l" t="t" r="r" b="b"/>
            <a:pathLst>
              <a:path w="2082164" h="477520">
                <a:moveTo>
                  <a:pt x="0" y="477012"/>
                </a:moveTo>
                <a:lnTo>
                  <a:pt x="2081783" y="477012"/>
                </a:lnTo>
                <a:lnTo>
                  <a:pt x="2081783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ln w="1219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468879" y="4920996"/>
            <a:ext cx="2094230" cy="489584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44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5"/>
              </a:spcBef>
            </a:pPr>
            <a:r>
              <a:rPr sz="1600" dirty="0">
                <a:latin typeface="Calibri Light"/>
                <a:cs typeface="Calibri Light"/>
              </a:rPr>
              <a:t>ДК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003:2010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400" spc="-10" dirty="0">
                <a:latin typeface="Calibri Light"/>
                <a:cs typeface="Calibri Light"/>
              </a:rPr>
              <a:t>Класифікатор</a:t>
            </a:r>
            <a:r>
              <a:rPr sz="1400" spc="3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професій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63440" y="2830067"/>
            <a:ext cx="2009139" cy="167068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3429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70"/>
              </a:spcBef>
            </a:pPr>
            <a:r>
              <a:rPr sz="1200" spc="-50" dirty="0">
                <a:latin typeface="Calibri Light"/>
                <a:cs typeface="Calibri Light"/>
              </a:rPr>
              <a:t>+</a:t>
            </a:r>
            <a:endParaRPr sz="1200">
              <a:latin typeface="Calibri Light"/>
              <a:cs typeface="Calibri Light"/>
            </a:endParaRPr>
          </a:p>
          <a:p>
            <a:pPr marL="3810" algn="ctr">
              <a:lnSpc>
                <a:spcPts val="1325"/>
              </a:lnSpc>
            </a:pPr>
            <a:r>
              <a:rPr sz="1200" spc="-10" dirty="0">
                <a:latin typeface="Calibri Light"/>
                <a:cs typeface="Calibri Light"/>
              </a:rPr>
              <a:t>ДСТУ</a:t>
            </a:r>
            <a:r>
              <a:rPr sz="120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Б.Д.1.1-1:2013</a:t>
            </a:r>
            <a:endParaRPr sz="1200">
              <a:latin typeface="Calibri Light"/>
              <a:cs typeface="Calibri Light"/>
            </a:endParaRPr>
          </a:p>
          <a:p>
            <a:pPr marL="338455" marR="328930" indent="-635" algn="ctr">
              <a:lnSpc>
                <a:spcPts val="1200"/>
              </a:lnSpc>
              <a:spcBef>
                <a:spcPts val="125"/>
              </a:spcBef>
            </a:pPr>
            <a:r>
              <a:rPr sz="1200" dirty="0">
                <a:latin typeface="Calibri Light"/>
                <a:cs typeface="Calibri Light"/>
              </a:rPr>
              <a:t>Правила</a:t>
            </a:r>
            <a:r>
              <a:rPr sz="1200" spc="-4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визначення </a:t>
            </a:r>
            <a:r>
              <a:rPr sz="1200" dirty="0">
                <a:latin typeface="Calibri Light"/>
                <a:cs typeface="Calibri Light"/>
              </a:rPr>
              <a:t>вартості</a:t>
            </a:r>
            <a:r>
              <a:rPr sz="1200" spc="-4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будівництва</a:t>
            </a:r>
            <a:endParaRPr sz="1200">
              <a:latin typeface="Calibri Light"/>
              <a:cs typeface="Calibri Light"/>
            </a:endParaRPr>
          </a:p>
          <a:p>
            <a:pPr marL="3810" algn="ctr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Calibri Light"/>
                <a:cs typeface="Calibri Light"/>
              </a:rPr>
              <a:t>ГБН</a:t>
            </a:r>
            <a:r>
              <a:rPr sz="1200" spc="-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Г.1-</a:t>
            </a:r>
            <a:r>
              <a:rPr sz="1200" spc="-20" dirty="0">
                <a:latin typeface="Calibri Light"/>
                <a:cs typeface="Calibri Light"/>
              </a:rPr>
              <a:t>218-</a:t>
            </a:r>
            <a:r>
              <a:rPr sz="1200" spc="-10" dirty="0">
                <a:latin typeface="Calibri Light"/>
                <a:cs typeface="Calibri Light"/>
              </a:rPr>
              <a:t>182:2011</a:t>
            </a:r>
            <a:endParaRPr sz="1200">
              <a:latin typeface="Calibri Light"/>
              <a:cs typeface="Calibri Light"/>
            </a:endParaRPr>
          </a:p>
          <a:p>
            <a:pPr marL="97790" marR="88265" algn="ctr">
              <a:lnSpc>
                <a:spcPts val="1200"/>
              </a:lnSpc>
              <a:spcBef>
                <a:spcPts val="600"/>
              </a:spcBef>
            </a:pPr>
            <a:r>
              <a:rPr sz="1200" dirty="0">
                <a:latin typeface="Calibri Light"/>
                <a:cs typeface="Calibri Light"/>
              </a:rPr>
              <a:t>Ремонт</a:t>
            </a:r>
            <a:r>
              <a:rPr sz="1200" spc="-4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автомобільних</a:t>
            </a:r>
            <a:r>
              <a:rPr sz="1200" spc="-4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доріг загального</a:t>
            </a:r>
            <a:r>
              <a:rPr sz="1200" spc="2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користування. </a:t>
            </a:r>
            <a:r>
              <a:rPr sz="1200" dirty="0">
                <a:latin typeface="Calibri Light"/>
                <a:cs typeface="Calibri Light"/>
              </a:rPr>
              <a:t>Види</a:t>
            </a:r>
            <a:r>
              <a:rPr sz="1200" spc="-4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ремонтів</a:t>
            </a:r>
            <a:r>
              <a:rPr sz="1200" spc="-1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та</a:t>
            </a:r>
            <a:r>
              <a:rPr sz="1200" spc="-2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перелік </a:t>
            </a:r>
            <a:r>
              <a:rPr sz="1200" spc="-20" dirty="0">
                <a:latin typeface="Calibri Light"/>
                <a:cs typeface="Calibri Light"/>
              </a:rPr>
              <a:t>робіт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42972" y="2814827"/>
            <a:ext cx="2115820" cy="168719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6540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515"/>
              </a:spcBef>
            </a:pPr>
            <a:r>
              <a:rPr sz="1200" spc="-20" dirty="0">
                <a:latin typeface="Calibri Light"/>
                <a:cs typeface="Calibri Light"/>
              </a:rPr>
              <a:t>Поточний</a:t>
            </a:r>
            <a:r>
              <a:rPr sz="1200" spc="1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ремонт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200" spc="-50" dirty="0">
                <a:latin typeface="Calibri Light"/>
                <a:cs typeface="Calibri Light"/>
              </a:rPr>
              <a:t>+</a:t>
            </a:r>
            <a:endParaRPr sz="1200">
              <a:latin typeface="Calibri Light"/>
              <a:cs typeface="Calibri Light"/>
            </a:endParaRPr>
          </a:p>
          <a:p>
            <a:pPr marL="635" algn="ctr">
              <a:lnSpc>
                <a:spcPts val="1325"/>
              </a:lnSpc>
            </a:pPr>
            <a:r>
              <a:rPr sz="1200" spc="-10" dirty="0">
                <a:latin typeface="Calibri Light"/>
                <a:cs typeface="Calibri Light"/>
              </a:rPr>
              <a:t>ДБН</a:t>
            </a:r>
            <a:r>
              <a:rPr sz="1200" spc="-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А.2.2-3:2014</a:t>
            </a:r>
            <a:endParaRPr sz="1200">
              <a:latin typeface="Calibri Light"/>
              <a:cs typeface="Calibri Light"/>
            </a:endParaRPr>
          </a:p>
          <a:p>
            <a:pPr marL="136525" marR="129539" algn="ctr">
              <a:lnSpc>
                <a:spcPts val="1200"/>
              </a:lnSpc>
              <a:spcBef>
                <a:spcPts val="125"/>
              </a:spcBef>
            </a:pPr>
            <a:r>
              <a:rPr sz="1200" dirty="0">
                <a:latin typeface="Calibri Light"/>
                <a:cs typeface="Calibri Light"/>
              </a:rPr>
              <a:t>Склад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та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зміст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проектної </a:t>
            </a:r>
            <a:r>
              <a:rPr sz="1200" dirty="0">
                <a:latin typeface="Calibri Light"/>
                <a:cs typeface="Calibri Light"/>
              </a:rPr>
              <a:t>документації</a:t>
            </a:r>
            <a:r>
              <a:rPr sz="1200" spc="-5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на</a:t>
            </a:r>
            <a:r>
              <a:rPr sz="1200" spc="-2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будівництво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ts val="1320"/>
              </a:lnSpc>
              <a:spcBef>
                <a:spcPts val="365"/>
              </a:spcBef>
            </a:pPr>
            <a:r>
              <a:rPr sz="1200" dirty="0">
                <a:latin typeface="Calibri Light"/>
                <a:cs typeface="Calibri Light"/>
              </a:rPr>
              <a:t>ГБН</a:t>
            </a:r>
            <a:r>
              <a:rPr sz="1200" spc="-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Г.1-</a:t>
            </a:r>
            <a:r>
              <a:rPr sz="1200" spc="-20" dirty="0">
                <a:latin typeface="Calibri Light"/>
                <a:cs typeface="Calibri Light"/>
              </a:rPr>
              <a:t>218-182:2011</a:t>
            </a:r>
            <a:r>
              <a:rPr sz="120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Ремонт</a:t>
            </a:r>
            <a:endParaRPr sz="1200">
              <a:latin typeface="Calibri Light"/>
              <a:cs typeface="Calibri Light"/>
            </a:endParaRPr>
          </a:p>
          <a:p>
            <a:pPr marL="115570" marR="108585" indent="-635" algn="ctr">
              <a:lnSpc>
                <a:spcPts val="1200"/>
              </a:lnSpc>
              <a:spcBef>
                <a:spcPts val="120"/>
              </a:spcBef>
            </a:pPr>
            <a:r>
              <a:rPr sz="1200" dirty="0">
                <a:latin typeface="Calibri Light"/>
                <a:cs typeface="Calibri Light"/>
              </a:rPr>
              <a:t>авто</a:t>
            </a:r>
            <a:r>
              <a:rPr sz="1200" spc="-3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доріг</a:t>
            </a:r>
            <a:r>
              <a:rPr sz="1200" spc="-3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загального користування.</a:t>
            </a:r>
            <a:r>
              <a:rPr sz="1200" spc="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Види</a:t>
            </a:r>
            <a:r>
              <a:rPr sz="1200" spc="1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ремонтів </a:t>
            </a:r>
            <a:r>
              <a:rPr sz="1200" dirty="0">
                <a:latin typeface="Calibri Light"/>
                <a:cs typeface="Calibri Light"/>
              </a:rPr>
              <a:t>та</a:t>
            </a:r>
            <a:r>
              <a:rPr sz="1200" spc="-2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перелік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робіт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780276" y="1242060"/>
            <a:ext cx="2057400" cy="513715"/>
            <a:chOff x="6780276" y="1242060"/>
            <a:chExt cx="2057400" cy="513715"/>
          </a:xfrm>
        </p:grpSpPr>
        <p:sp>
          <p:nvSpPr>
            <p:cNvPr id="24" name="object 24"/>
            <p:cNvSpPr/>
            <p:nvPr/>
          </p:nvSpPr>
          <p:spPr>
            <a:xfrm>
              <a:off x="6783324" y="1245108"/>
              <a:ext cx="2051685" cy="508000"/>
            </a:xfrm>
            <a:custGeom>
              <a:avLst/>
              <a:gdLst/>
              <a:ahLst/>
              <a:cxnLst/>
              <a:rect l="l" t="t" r="r" b="b"/>
              <a:pathLst>
                <a:path w="2051684" h="508000">
                  <a:moveTo>
                    <a:pt x="2051303" y="0"/>
                  </a:moveTo>
                  <a:lnTo>
                    <a:pt x="0" y="0"/>
                  </a:lnTo>
                  <a:lnTo>
                    <a:pt x="0" y="507491"/>
                  </a:lnTo>
                  <a:lnTo>
                    <a:pt x="2051303" y="507491"/>
                  </a:lnTo>
                  <a:lnTo>
                    <a:pt x="205130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83324" y="1245108"/>
              <a:ext cx="2051685" cy="508000"/>
            </a:xfrm>
            <a:custGeom>
              <a:avLst/>
              <a:gdLst/>
              <a:ahLst/>
              <a:cxnLst/>
              <a:rect l="l" t="t" r="r" b="b"/>
              <a:pathLst>
                <a:path w="2051684" h="508000">
                  <a:moveTo>
                    <a:pt x="0" y="507491"/>
                  </a:moveTo>
                  <a:lnTo>
                    <a:pt x="2051303" y="507491"/>
                  </a:lnTo>
                  <a:lnTo>
                    <a:pt x="2051303" y="0"/>
                  </a:lnTo>
                  <a:lnTo>
                    <a:pt x="0" y="0"/>
                  </a:lnTo>
                  <a:lnTo>
                    <a:pt x="0" y="50749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002526" y="1294257"/>
            <a:ext cx="1613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 Light"/>
                <a:cs typeface="Calibri Light"/>
              </a:rPr>
              <a:t>Медикаменти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(стаття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1,</a:t>
            </a:r>
            <a:r>
              <a:rPr sz="12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libri Light"/>
                <a:cs typeface="Calibri Light"/>
              </a:rPr>
              <a:t>п.23</a:t>
            </a:r>
            <a:r>
              <a:rPr sz="12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Calibri Light"/>
                <a:cs typeface="Calibri Light"/>
              </a:rPr>
              <a:t>Закону)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7" name="object 27" descr="$PPTXTitle"/>
          <p:cNvSpPr txBox="1">
            <a:spLocks noGrp="1"/>
          </p:cNvSpPr>
          <p:nvPr>
            <p:ph type="title"/>
          </p:nvPr>
        </p:nvSpPr>
        <p:spPr>
          <a:xfrm>
            <a:off x="3246247" y="16205"/>
            <a:ext cx="566420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3100" spc="-11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60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предмету</a:t>
            </a:r>
            <a:r>
              <a:rPr sz="3100" spc="-8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закупівлі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0" y="6393178"/>
            <a:ext cx="9144000" cy="464820"/>
            <a:chOff x="0" y="6393178"/>
            <a:chExt cx="9144000" cy="464820"/>
          </a:xfrm>
        </p:grpSpPr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393178"/>
              <a:ext cx="9144000" cy="46482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484620"/>
              <a:ext cx="2147316" cy="32461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32816" y="2426207"/>
            <a:ext cx="4107179" cy="332740"/>
          </a:xfrm>
          <a:prstGeom prst="rect">
            <a:avLst/>
          </a:prstGeom>
          <a:solidFill>
            <a:srgbClr val="F4B083"/>
          </a:solidFill>
          <a:ln w="12192">
            <a:solidFill>
              <a:srgbClr val="FFF1CC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50"/>
              </a:spcBef>
            </a:pPr>
            <a:r>
              <a:rPr sz="1600" dirty="0">
                <a:latin typeface="Calibri Light"/>
                <a:cs typeface="Calibri Light"/>
              </a:rPr>
              <a:t>По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4-ому</a:t>
            </a:r>
            <a:r>
              <a:rPr sz="1600" spc="-70" dirty="0">
                <a:latin typeface="Calibri Light"/>
                <a:cs typeface="Calibri Light"/>
              </a:rPr>
              <a:t> </a:t>
            </a:r>
            <a:r>
              <a:rPr sz="1600" spc="-20" dirty="0">
                <a:latin typeface="Calibri Light"/>
                <a:cs typeface="Calibri Light"/>
              </a:rPr>
              <a:t>знаку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42103" y="2439923"/>
            <a:ext cx="2042160" cy="318770"/>
          </a:xfrm>
          <a:prstGeom prst="rect">
            <a:avLst/>
          </a:prstGeom>
          <a:solidFill>
            <a:srgbClr val="F4B083"/>
          </a:solidFill>
        </p:spPr>
        <p:txBody>
          <a:bodyPr vert="horz" wrap="square" lIns="0" tIns="25400" rIns="0" bIns="0" rtlCol="0">
            <a:spAutoFit/>
          </a:bodyPr>
          <a:lstStyle/>
          <a:p>
            <a:pPr marL="387985">
              <a:lnSpc>
                <a:spcPct val="100000"/>
              </a:lnSpc>
              <a:spcBef>
                <a:spcPts val="200"/>
              </a:spcBef>
            </a:pPr>
            <a:r>
              <a:rPr sz="1600" dirty="0">
                <a:latin typeface="Calibri Light"/>
                <a:cs typeface="Calibri Light"/>
              </a:rPr>
              <a:t>По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2-ому</a:t>
            </a:r>
            <a:r>
              <a:rPr sz="1600" spc="-70" dirty="0">
                <a:latin typeface="Calibri Light"/>
                <a:cs typeface="Calibri Light"/>
              </a:rPr>
              <a:t> </a:t>
            </a:r>
            <a:r>
              <a:rPr sz="1600" spc="-20" dirty="0">
                <a:latin typeface="Calibri Light"/>
                <a:cs typeface="Calibri Light"/>
              </a:rPr>
              <a:t>знаку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66559" y="2439923"/>
            <a:ext cx="2068195" cy="318770"/>
          </a:xfrm>
          <a:prstGeom prst="rect">
            <a:avLst/>
          </a:prstGeom>
          <a:solidFill>
            <a:srgbClr val="F4B083"/>
          </a:solidFill>
        </p:spPr>
        <p:txBody>
          <a:bodyPr vert="horz" wrap="square" lIns="0" tIns="25400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200"/>
              </a:spcBef>
            </a:pPr>
            <a:r>
              <a:rPr sz="1600" dirty="0">
                <a:latin typeface="Calibri Light"/>
                <a:cs typeface="Calibri Light"/>
              </a:rPr>
              <a:t>По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3-ому</a:t>
            </a:r>
            <a:r>
              <a:rPr sz="1600" spc="-70" dirty="0">
                <a:latin typeface="Calibri Light"/>
                <a:cs typeface="Calibri Light"/>
              </a:rPr>
              <a:t> </a:t>
            </a:r>
            <a:r>
              <a:rPr sz="1600" spc="-20" dirty="0">
                <a:latin typeface="Calibri Light"/>
                <a:cs typeface="Calibri Light"/>
              </a:rPr>
              <a:t>знаку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42176" y="2825495"/>
            <a:ext cx="2085339" cy="48196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70"/>
              </a:lnSpc>
            </a:pPr>
            <a:r>
              <a:rPr sz="1200" spc="-50" dirty="0">
                <a:latin typeface="Calibri Light"/>
                <a:cs typeface="Calibri Light"/>
              </a:rPr>
              <a:t>+</a:t>
            </a:r>
            <a:endParaRPr sz="1200">
              <a:latin typeface="Calibri Light"/>
              <a:cs typeface="Calibri Light"/>
            </a:endParaRPr>
          </a:p>
          <a:p>
            <a:pPr marL="3175" algn="ctr">
              <a:lnSpc>
                <a:spcPct val="100000"/>
              </a:lnSpc>
            </a:pPr>
            <a:r>
              <a:rPr sz="1200" spc="-25" dirty="0">
                <a:latin typeface="Calibri Light"/>
                <a:cs typeface="Calibri Light"/>
              </a:rPr>
              <a:t>МНН</a:t>
            </a:r>
            <a:endParaRPr sz="1200">
              <a:latin typeface="Calibri Light"/>
              <a:cs typeface="Calibri Light"/>
            </a:endParaRPr>
          </a:p>
          <a:p>
            <a:pPr marL="1905" algn="ctr">
              <a:lnSpc>
                <a:spcPts val="1180"/>
              </a:lnSpc>
            </a:pPr>
            <a:r>
              <a:rPr sz="1100" spc="-10" dirty="0">
                <a:latin typeface="Calibri Light"/>
                <a:cs typeface="Calibri Light"/>
              </a:rPr>
              <a:t>(згідно</a:t>
            </a:r>
            <a:r>
              <a:rPr sz="1100" spc="-30" dirty="0">
                <a:latin typeface="Calibri Light"/>
                <a:cs typeface="Calibri Light"/>
              </a:rPr>
              <a:t> </a:t>
            </a:r>
            <a:r>
              <a:rPr sz="1100" spc="-10" dirty="0">
                <a:latin typeface="Calibri Light"/>
                <a:cs typeface="Calibri Light"/>
              </a:rPr>
              <a:t>постанови</a:t>
            </a:r>
            <a:r>
              <a:rPr sz="1100" spc="-30" dirty="0">
                <a:latin typeface="Calibri Light"/>
                <a:cs typeface="Calibri Light"/>
              </a:rPr>
              <a:t> </a:t>
            </a:r>
            <a:r>
              <a:rPr sz="1100" dirty="0">
                <a:latin typeface="Calibri Light"/>
                <a:cs typeface="Calibri Light"/>
              </a:rPr>
              <a:t>КМУ</a:t>
            </a:r>
            <a:r>
              <a:rPr sz="1100" spc="-40" dirty="0">
                <a:latin typeface="Calibri Light"/>
                <a:cs typeface="Calibri Light"/>
              </a:rPr>
              <a:t> </a:t>
            </a:r>
            <a:r>
              <a:rPr sz="1100" spc="-10" dirty="0">
                <a:latin typeface="Calibri Light"/>
                <a:cs typeface="Calibri Light"/>
              </a:rPr>
              <a:t>1071)</a:t>
            </a:r>
            <a:endParaRPr sz="1100">
              <a:latin typeface="Calibri Light"/>
              <a:cs typeface="Calibri 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52550" y="4570857"/>
            <a:ext cx="1766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 Light"/>
                <a:cs typeface="Calibri Light"/>
              </a:rPr>
              <a:t>+</a:t>
            </a:r>
            <a:r>
              <a:rPr sz="1600" spc="-4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інші</a:t>
            </a:r>
            <a:r>
              <a:rPr sz="1600" spc="-7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класифікатори</a:t>
            </a:r>
            <a:endParaRPr sz="16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324" y="1362455"/>
            <a:ext cx="3909060" cy="909955"/>
          </a:xfrm>
          <a:prstGeom prst="rect">
            <a:avLst/>
          </a:prstGeom>
          <a:solidFill>
            <a:srgbClr val="1187A6"/>
          </a:solidFill>
          <a:ln w="9144">
            <a:solidFill>
              <a:srgbClr val="5C99CE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8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50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грн.</a:t>
            </a:r>
            <a:endParaRPr sz="1800">
              <a:latin typeface="Calibri Light"/>
              <a:cs typeface="Calibri Light"/>
            </a:endParaRPr>
          </a:p>
          <a:p>
            <a:pPr marL="1270" algn="ctr">
              <a:lnSpc>
                <a:spcPct val="100000"/>
              </a:lnSpc>
              <a:spcBef>
                <a:spcPts val="25"/>
              </a:spcBef>
            </a:pP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(від</a:t>
            </a:r>
            <a:r>
              <a:rPr sz="1500" i="1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3000</a:t>
            </a:r>
            <a:r>
              <a:rPr sz="1500" i="1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грн</a:t>
            </a:r>
            <a:r>
              <a:rPr sz="15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через</a:t>
            </a:r>
            <a:r>
              <a:rPr sz="15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ProZorro</a:t>
            </a:r>
            <a:r>
              <a:rPr sz="1500" i="1" spc="-10" dirty="0">
                <a:solidFill>
                  <a:srgbClr val="FFFFFF"/>
                </a:solidFill>
                <a:latin typeface="Calibri Light"/>
                <a:cs typeface="Calibri Light"/>
              </a:rPr>
              <a:t>)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7179" y="3671315"/>
            <a:ext cx="1941830" cy="1175385"/>
          </a:xfrm>
          <a:prstGeom prst="rect">
            <a:avLst/>
          </a:prstGeom>
          <a:solidFill>
            <a:srgbClr val="1F5FD4">
              <a:alpha val="69802"/>
            </a:srgbClr>
          </a:solidFill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200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грн.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(1,5</a:t>
            </a:r>
            <a:r>
              <a:rPr sz="14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млн)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133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800" spc="-9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(5150</a:t>
            </a:r>
            <a:endParaRPr sz="14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тис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.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6324" y="4934711"/>
            <a:ext cx="3909060" cy="1135380"/>
          </a:xfrm>
          <a:prstGeom prst="rect">
            <a:avLst/>
          </a:prstGeom>
          <a:solidFill>
            <a:srgbClr val="1187A6"/>
          </a:solidFill>
          <a:ln w="9144">
            <a:solidFill>
              <a:srgbClr val="5C99CE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5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133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5150</a:t>
            </a:r>
            <a:r>
              <a:rPr sz="15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500" i="1" spc="-6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4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3211" y="1362455"/>
            <a:ext cx="4409440" cy="909955"/>
          </a:xfrm>
          <a:prstGeom prst="rect">
            <a:avLst/>
          </a:prstGeom>
          <a:solidFill>
            <a:srgbClr val="417A84">
              <a:alpha val="61959"/>
            </a:srgbClr>
          </a:solidFill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Пряма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закупівля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або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ProZorro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63211" y="2365248"/>
            <a:ext cx="4409440" cy="1213485"/>
          </a:xfrm>
          <a:prstGeom prst="rect">
            <a:avLst/>
          </a:prstGeom>
          <a:solidFill>
            <a:srgbClr val="417A84">
              <a:alpha val="61959"/>
            </a:srgbClr>
          </a:solidFill>
        </p:spPr>
        <p:txBody>
          <a:bodyPr vert="horz" wrap="square" lIns="0" tIns="180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2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Закупівля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ProZorro</a:t>
            </a:r>
            <a:r>
              <a:rPr sz="18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або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звіт</a:t>
            </a:r>
            <a:endParaRPr sz="1800">
              <a:latin typeface="Calibri Light"/>
              <a:cs typeface="Calibri Light"/>
            </a:endParaRPr>
          </a:p>
          <a:p>
            <a:pPr marL="335915" marR="32766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(вимог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строків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та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пакету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документів немає)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63211" y="3671315"/>
            <a:ext cx="4409440" cy="1175385"/>
          </a:xfrm>
          <a:prstGeom prst="rect">
            <a:avLst/>
          </a:prstGeom>
          <a:solidFill>
            <a:srgbClr val="417A84">
              <a:alpha val="61959"/>
            </a:srgbClr>
          </a:solidFill>
        </p:spPr>
        <p:txBody>
          <a:bodyPr vert="horz" wrap="square" lIns="0" tIns="161925" rIns="0" bIns="0" rtlCol="0">
            <a:spAutoFit/>
          </a:bodyPr>
          <a:lstStyle/>
          <a:p>
            <a:pPr marL="1029335" marR="1019810" indent="1270" algn="ctr">
              <a:lnSpc>
                <a:spcPct val="100000"/>
              </a:lnSpc>
              <a:spcBef>
                <a:spcPts val="127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Відкриті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торги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(15</a:t>
            </a:r>
            <a:r>
              <a:rPr sz="1800" spc="-8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днів)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Конкурентний</a:t>
            </a:r>
            <a:r>
              <a:rPr sz="1800" spc="-6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діалог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Переговорна</a:t>
            </a:r>
            <a:r>
              <a:rPr sz="18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процедура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63211" y="4934711"/>
            <a:ext cx="4409440" cy="1135380"/>
          </a:xfrm>
          <a:prstGeom prst="rect">
            <a:avLst/>
          </a:prstGeom>
          <a:solidFill>
            <a:srgbClr val="417A84">
              <a:alpha val="61959"/>
            </a:srgbClr>
          </a:solidFill>
        </p:spPr>
        <p:txBody>
          <a:bodyPr vert="horz" wrap="square" lIns="0" tIns="4445" rIns="0" bIns="0" rtlCol="0">
            <a:spAutoFit/>
          </a:bodyPr>
          <a:lstStyle/>
          <a:p>
            <a:pPr marL="847725" marR="841375" algn="ctr">
              <a:lnSpc>
                <a:spcPct val="100000"/>
              </a:lnSpc>
              <a:spcBef>
                <a:spcPts val="3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Відкриті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торги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з</a:t>
            </a:r>
            <a:r>
              <a:rPr sz="18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публікацією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англ.мовою</a:t>
            </a:r>
            <a:r>
              <a:rPr sz="18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(30</a:t>
            </a:r>
            <a:r>
              <a:rPr sz="1800" spc="-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днів)</a:t>
            </a:r>
            <a:endParaRPr sz="1800">
              <a:latin typeface="Calibri Light"/>
              <a:cs typeface="Calibri Light"/>
            </a:endParaRPr>
          </a:p>
          <a:p>
            <a:pPr marL="254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Конкурентний</a:t>
            </a:r>
            <a:r>
              <a:rPr sz="1800" spc="-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діалог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Переговорна</a:t>
            </a:r>
            <a:r>
              <a:rPr sz="1800" spc="-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процедура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1427" y="2365248"/>
            <a:ext cx="1932939" cy="1219200"/>
          </a:xfrm>
          <a:prstGeom prst="rect">
            <a:avLst/>
          </a:prstGeom>
          <a:solidFill>
            <a:srgbClr val="9196CE">
              <a:alpha val="89802"/>
            </a:srgbClr>
          </a:solidFill>
        </p:spPr>
        <p:txBody>
          <a:bodyPr vert="horz" wrap="square" lIns="0" tIns="213995" rIns="0" bIns="0" rtlCol="0">
            <a:spAutoFit/>
          </a:bodyPr>
          <a:lstStyle/>
          <a:p>
            <a:pPr marL="203200" marR="196215" algn="ctr">
              <a:lnSpc>
                <a:spcPct val="100000"/>
              </a:lnSpc>
              <a:spcBef>
                <a:spcPts val="168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50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млн. грн.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(5</a:t>
            </a:r>
            <a:r>
              <a:rPr sz="14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r>
              <a:rPr sz="14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324" y="2374392"/>
            <a:ext cx="1932939" cy="1210310"/>
          </a:xfrm>
          <a:prstGeom prst="rect">
            <a:avLst/>
          </a:prstGeom>
          <a:solidFill>
            <a:srgbClr val="1F5FD4">
              <a:alpha val="69802"/>
            </a:srgbClr>
          </a:solidFill>
        </p:spPr>
        <p:txBody>
          <a:bodyPr vert="horz" wrap="square" lIns="0" tIns="2095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5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50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200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тис.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грн.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(1,5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r>
              <a:rPr sz="14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1427" y="3671315"/>
            <a:ext cx="1941830" cy="1175385"/>
          </a:xfrm>
          <a:prstGeom prst="rect">
            <a:avLst/>
          </a:prstGeom>
          <a:solidFill>
            <a:srgbClr val="9196CE">
              <a:alpha val="89802"/>
            </a:srgbClr>
          </a:solidFill>
        </p:spPr>
        <p:txBody>
          <a:bodyPr vert="horz" wrap="square" lIns="0" tIns="47625" rIns="0" bIns="0" rtlCol="0">
            <a:spAutoFit/>
          </a:bodyPr>
          <a:lstStyle/>
          <a:p>
            <a:pPr marL="625475" marR="179070" indent="-439420">
              <a:lnSpc>
                <a:spcPct val="100000"/>
              </a:lnSpc>
              <a:spcBef>
                <a:spcPts val="37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грн.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(5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млн.)</a:t>
            </a:r>
            <a:r>
              <a:rPr sz="1400" i="1" spc="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endParaRPr sz="1800">
              <a:latin typeface="Calibri Light"/>
              <a:cs typeface="Calibri Light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133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євро</a:t>
            </a:r>
            <a:r>
              <a:rPr sz="1800" spc="-9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(5</a:t>
            </a:r>
            <a:r>
              <a:rPr sz="14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150</a:t>
            </a:r>
            <a:endParaRPr sz="1400">
              <a:latin typeface="Calibri Light"/>
              <a:cs typeface="Calibri Light"/>
            </a:endParaRPr>
          </a:p>
          <a:p>
            <a:pPr marL="168275">
              <a:lnSpc>
                <a:spcPct val="100000"/>
              </a:lnSpc>
              <a:spcBef>
                <a:spcPts val="25"/>
              </a:spcBef>
            </a:pP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тис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.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179" y="541019"/>
            <a:ext cx="1932939" cy="701040"/>
          </a:xfrm>
          <a:prstGeom prst="rect">
            <a:avLst/>
          </a:prstGeom>
          <a:solidFill>
            <a:srgbClr val="1F5FD4">
              <a:alpha val="69802"/>
            </a:srgbClr>
          </a:solidFill>
        </p:spPr>
        <p:txBody>
          <a:bodyPr vert="horz" wrap="square" lIns="0" tIns="60960" rIns="0" bIns="0" rtlCol="0">
            <a:spAutoFit/>
          </a:bodyPr>
          <a:lstStyle/>
          <a:p>
            <a:pPr marL="237490" marR="228600" indent="311150">
              <a:lnSpc>
                <a:spcPct val="100000"/>
              </a:lnSpc>
              <a:spcBef>
                <a:spcPts val="480"/>
              </a:spcBef>
            </a:pP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Звичайні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закупівельники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301239" y="541019"/>
            <a:ext cx="1932939" cy="701040"/>
          </a:xfrm>
          <a:custGeom>
            <a:avLst/>
            <a:gdLst/>
            <a:ahLst/>
            <a:cxnLst/>
            <a:rect l="l" t="t" r="r" b="b"/>
            <a:pathLst>
              <a:path w="1932939" h="701040">
                <a:moveTo>
                  <a:pt x="1932432" y="0"/>
                </a:moveTo>
                <a:lnTo>
                  <a:pt x="0" y="0"/>
                </a:lnTo>
                <a:lnTo>
                  <a:pt x="0" y="701039"/>
                </a:lnTo>
                <a:lnTo>
                  <a:pt x="1932432" y="701039"/>
                </a:lnTo>
                <a:lnTo>
                  <a:pt x="1932432" y="0"/>
                </a:lnTo>
                <a:close/>
              </a:path>
            </a:pathLst>
          </a:custGeom>
          <a:solidFill>
            <a:srgbClr val="9196CE">
              <a:alpha val="8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521966" y="589279"/>
            <a:ext cx="1494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marR="5080" indent="-13271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Закупівельники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монополісти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52544" y="541019"/>
            <a:ext cx="4419600" cy="701040"/>
          </a:xfrm>
          <a:prstGeom prst="rect">
            <a:avLst/>
          </a:prstGeom>
          <a:solidFill>
            <a:srgbClr val="417A84">
              <a:alpha val="61959"/>
            </a:srgbClr>
          </a:solidFill>
        </p:spPr>
        <p:txBody>
          <a:bodyPr vert="horz" wrap="square" lIns="0" tIns="198120" rIns="0" bIns="0" rtlCol="0">
            <a:spAutoFit/>
          </a:bodyPr>
          <a:lstStyle/>
          <a:p>
            <a:pPr marL="1037590">
              <a:lnSpc>
                <a:spcPct val="100000"/>
              </a:lnSpc>
              <a:spcBef>
                <a:spcPts val="156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Як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проводити</a:t>
            </a:r>
            <a:r>
              <a:rPr sz="18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закупівлю: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6170421" y="14681"/>
            <a:ext cx="291592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Пороги</a:t>
            </a: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в</a:t>
            </a:r>
            <a:r>
              <a:rPr sz="3100" spc="-6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Законі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2131" y="1450594"/>
            <a:ext cx="229679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50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грн.</a:t>
            </a:r>
            <a:endParaRPr sz="1800">
              <a:latin typeface="Calibri Light"/>
              <a:cs typeface="Calibri Light"/>
            </a:endParaRPr>
          </a:p>
          <a:p>
            <a:pPr marR="5080" algn="ctr">
              <a:lnSpc>
                <a:spcPct val="100000"/>
              </a:lnSpc>
              <a:spcBef>
                <a:spcPts val="20"/>
              </a:spcBef>
            </a:pP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(від</a:t>
            </a:r>
            <a:r>
              <a:rPr sz="1500" i="1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3000</a:t>
            </a:r>
            <a:r>
              <a:rPr sz="1500" i="1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грн</a:t>
            </a:r>
            <a:r>
              <a:rPr sz="15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i="1" dirty="0">
                <a:solidFill>
                  <a:srgbClr val="FFFFFF"/>
                </a:solidFill>
                <a:latin typeface="Calibri Light"/>
                <a:cs typeface="Calibri Light"/>
              </a:rPr>
              <a:t>через</a:t>
            </a:r>
            <a:r>
              <a:rPr sz="15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ProZorro</a:t>
            </a:r>
            <a:r>
              <a:rPr sz="1500" i="1" spc="-10" dirty="0">
                <a:solidFill>
                  <a:srgbClr val="FFFFFF"/>
                </a:solidFill>
                <a:latin typeface="Calibri Light"/>
                <a:cs typeface="Calibri Light"/>
              </a:rPr>
              <a:t>)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161" y="3625977"/>
            <a:ext cx="1743075" cy="1065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200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грн.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(1,5</a:t>
            </a:r>
            <a:r>
              <a:rPr sz="14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млн)</a:t>
            </a:r>
            <a:r>
              <a:rPr sz="1400" i="1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133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800" spc="-9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(5150</a:t>
            </a:r>
            <a:endParaRPr sz="14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400" i="1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4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0858" y="5156657"/>
            <a:ext cx="9709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133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ти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6115" y="5156657"/>
            <a:ext cx="6794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с.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1610" y="5434685"/>
            <a:ext cx="178371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(5</a:t>
            </a:r>
            <a:r>
              <a:rPr sz="14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r>
              <a:rPr sz="1400" i="1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400" i="1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53533" y="1564894"/>
            <a:ext cx="3008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Пряма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закупівля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або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ProZorro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45508" y="3479291"/>
            <a:ext cx="4410710" cy="12700"/>
          </a:xfrm>
          <a:custGeom>
            <a:avLst/>
            <a:gdLst/>
            <a:ahLst/>
            <a:cxnLst/>
            <a:rect l="l" t="t" r="r" b="b"/>
            <a:pathLst>
              <a:path w="4410709" h="12700">
                <a:moveTo>
                  <a:pt x="0" y="12192"/>
                </a:moveTo>
                <a:lnTo>
                  <a:pt x="4410455" y="12192"/>
                </a:lnTo>
                <a:lnTo>
                  <a:pt x="4410455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417A84">
              <a:alpha val="619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81677" y="2445765"/>
            <a:ext cx="37503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Закупівля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ProZorro</a:t>
            </a:r>
            <a:r>
              <a:rPr sz="18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або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звіт</a:t>
            </a:r>
            <a:endParaRPr sz="1800">
              <a:latin typeface="Calibri Light"/>
              <a:cs typeface="Calibri Light"/>
            </a:endParaRPr>
          </a:p>
          <a:p>
            <a:pPr marR="508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(вимог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строків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та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пакету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документів немає)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23357" y="3731767"/>
            <a:ext cx="2256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Відкриті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торги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(15</a:t>
            </a:r>
            <a:r>
              <a:rPr sz="1800" spc="-8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днів)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0036" y="4006342"/>
            <a:ext cx="2042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Конкурентний</a:t>
            </a:r>
            <a:r>
              <a:rPr sz="1800" spc="-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діалог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2396" y="4280661"/>
            <a:ext cx="2376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Переговорна</a:t>
            </a:r>
            <a:r>
              <a:rPr sz="1800" spc="-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процедура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82565" y="4852161"/>
            <a:ext cx="2737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Відкриті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торги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з</a:t>
            </a:r>
            <a:r>
              <a:rPr sz="18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публікацією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36133" y="5126482"/>
            <a:ext cx="20313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англ.мовою</a:t>
            </a:r>
            <a:r>
              <a:rPr sz="18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(30</a:t>
            </a:r>
            <a:r>
              <a:rPr sz="1800" spc="-8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30036" y="5401157"/>
            <a:ext cx="2043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Конкурентний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діалог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62396" y="5675477"/>
            <a:ext cx="2376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Переговорна</a:t>
            </a:r>
            <a:r>
              <a:rPr sz="1800" spc="-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процедура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63723" y="3479291"/>
            <a:ext cx="1932939" cy="17145"/>
          </a:xfrm>
          <a:custGeom>
            <a:avLst/>
            <a:gdLst/>
            <a:ahLst/>
            <a:cxnLst/>
            <a:rect l="l" t="t" r="r" b="b"/>
            <a:pathLst>
              <a:path w="1932939" h="17145">
                <a:moveTo>
                  <a:pt x="0" y="16763"/>
                </a:moveTo>
                <a:lnTo>
                  <a:pt x="1932431" y="16763"/>
                </a:lnTo>
                <a:lnTo>
                  <a:pt x="1932431" y="0"/>
                </a:lnTo>
                <a:lnTo>
                  <a:pt x="0" y="0"/>
                </a:lnTo>
                <a:lnTo>
                  <a:pt x="0" y="16763"/>
                </a:lnTo>
                <a:close/>
              </a:path>
            </a:pathLst>
          </a:custGeom>
          <a:solidFill>
            <a:srgbClr val="9196CE">
              <a:alpha val="8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67685" y="2478100"/>
            <a:ext cx="1537335" cy="791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50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endParaRPr sz="1800">
              <a:latin typeface="Calibri Light"/>
              <a:cs typeface="Calibri Light"/>
            </a:endParaRPr>
          </a:p>
          <a:p>
            <a:pPr marR="3810"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грн.</a:t>
            </a:r>
            <a:endParaRPr sz="1800">
              <a:latin typeface="Calibri Light"/>
              <a:cs typeface="Calibri Light"/>
            </a:endParaRPr>
          </a:p>
          <a:p>
            <a:pPr marR="6350" algn="ctr">
              <a:lnSpc>
                <a:spcPct val="100000"/>
              </a:lnSpc>
              <a:spcBef>
                <a:spcPts val="25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(5</a:t>
            </a:r>
            <a:r>
              <a:rPr sz="14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r>
              <a:rPr sz="14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88620" y="3479291"/>
            <a:ext cx="1934210" cy="17145"/>
          </a:xfrm>
          <a:custGeom>
            <a:avLst/>
            <a:gdLst/>
            <a:ahLst/>
            <a:cxnLst/>
            <a:rect l="l" t="t" r="r" b="b"/>
            <a:pathLst>
              <a:path w="1934210" h="17145">
                <a:moveTo>
                  <a:pt x="0" y="16763"/>
                </a:moveTo>
                <a:lnTo>
                  <a:pt x="1933956" y="16763"/>
                </a:lnTo>
                <a:lnTo>
                  <a:pt x="1933956" y="0"/>
                </a:lnTo>
                <a:lnTo>
                  <a:pt x="0" y="0"/>
                </a:lnTo>
                <a:lnTo>
                  <a:pt x="0" y="16763"/>
                </a:lnTo>
                <a:close/>
              </a:path>
            </a:pathLst>
          </a:custGeom>
          <a:solidFill>
            <a:srgbClr val="1F5FD4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14807" y="2483358"/>
            <a:ext cx="1693545" cy="791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50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200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тис. грн.</a:t>
            </a:r>
            <a:endParaRPr sz="1800">
              <a:latin typeface="Calibri Light"/>
              <a:cs typeface="Calibri Light"/>
            </a:endParaRPr>
          </a:p>
          <a:p>
            <a:pPr marR="5080" algn="ctr">
              <a:lnSpc>
                <a:spcPct val="100000"/>
              </a:lnSpc>
              <a:spcBef>
                <a:spcPts val="25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(1,5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39745" y="3625088"/>
            <a:ext cx="1592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від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sz="18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млн.</a:t>
            </a: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грн.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(5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77133" y="3899103"/>
            <a:ext cx="7035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млн.)</a:t>
            </a:r>
            <a:r>
              <a:rPr sz="1400" i="1" spc="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45257" y="4173982"/>
            <a:ext cx="1781810" cy="5168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99060" marR="5080" indent="-86995">
              <a:lnSpc>
                <a:spcPct val="101299"/>
              </a:lnSpc>
              <a:spcBef>
                <a:spcPts val="7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133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євро</a:t>
            </a:r>
            <a:r>
              <a:rPr sz="1800" spc="-9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(5</a:t>
            </a:r>
            <a:r>
              <a:rPr sz="1400" i="1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25" dirty="0">
                <a:solidFill>
                  <a:srgbClr val="FFFFFF"/>
                </a:solidFill>
                <a:latin typeface="Calibri Light"/>
                <a:cs typeface="Calibri Light"/>
              </a:rPr>
              <a:t>150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тис.</a:t>
            </a:r>
            <a:r>
              <a:rPr sz="14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євро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 Light"/>
                <a:cs typeface="Calibri Light"/>
              </a:rPr>
              <a:t>для</a:t>
            </a:r>
            <a:r>
              <a:rPr sz="1400" i="1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 Light"/>
                <a:cs typeface="Calibri Light"/>
              </a:rPr>
              <a:t>робіт)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75" y="454151"/>
            <a:ext cx="1934210" cy="698500"/>
          </a:xfrm>
          <a:prstGeom prst="rect">
            <a:avLst/>
          </a:prstGeom>
          <a:solidFill>
            <a:srgbClr val="1F5FD4">
              <a:alpha val="69802"/>
            </a:srgbClr>
          </a:solidFill>
        </p:spPr>
        <p:txBody>
          <a:bodyPr vert="horz" wrap="square" lIns="0" tIns="59690" rIns="0" bIns="0" rtlCol="0">
            <a:spAutoFit/>
          </a:bodyPr>
          <a:lstStyle/>
          <a:p>
            <a:pPr marL="238125" marR="229870" indent="312420">
              <a:lnSpc>
                <a:spcPct val="100000"/>
              </a:lnSpc>
              <a:spcBef>
                <a:spcPts val="470"/>
              </a:spcBef>
            </a:pP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Звичайні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закупівельники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85060" y="454151"/>
            <a:ext cx="1932939" cy="698500"/>
          </a:xfrm>
          <a:prstGeom prst="rect">
            <a:avLst/>
          </a:prstGeom>
          <a:solidFill>
            <a:srgbClr val="9196CE">
              <a:alpha val="89802"/>
            </a:srgbClr>
          </a:solidFill>
        </p:spPr>
        <p:txBody>
          <a:bodyPr vert="horz" wrap="square" lIns="0" tIns="59690" rIns="0" bIns="0" rtlCol="0">
            <a:spAutoFit/>
          </a:bodyPr>
          <a:lstStyle/>
          <a:p>
            <a:pPr marL="365760" marR="222250" indent="-133350">
              <a:lnSpc>
                <a:spcPct val="100000"/>
              </a:lnSpc>
              <a:spcBef>
                <a:spcPts val="470"/>
              </a:spcBef>
            </a:pPr>
            <a:r>
              <a:rPr sz="1800" spc="-15" dirty="0">
                <a:solidFill>
                  <a:srgbClr val="FFFFFF"/>
                </a:solidFill>
                <a:latin typeface="Calibri Light"/>
                <a:cs typeface="Calibri Light"/>
              </a:rPr>
              <a:t>Закупівельники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монополісти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6364" y="454151"/>
            <a:ext cx="4419600" cy="698500"/>
          </a:xfrm>
          <a:prstGeom prst="rect">
            <a:avLst/>
          </a:prstGeom>
          <a:solidFill>
            <a:srgbClr val="417A84">
              <a:alpha val="61959"/>
            </a:srgbClr>
          </a:solidFill>
        </p:spPr>
        <p:txBody>
          <a:bodyPr vert="horz" wrap="square" lIns="0" tIns="196850" rIns="0" bIns="0" rtlCol="0">
            <a:spAutoFit/>
          </a:bodyPr>
          <a:lstStyle/>
          <a:p>
            <a:pPr marL="1038225">
              <a:lnSpc>
                <a:spcPct val="100000"/>
              </a:lnSpc>
              <a:spcBef>
                <a:spcPts val="1550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Як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проводити</a:t>
            </a:r>
            <a:r>
              <a:rPr sz="18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закупівлю:</a:t>
            </a:r>
            <a:endParaRPr sz="1800">
              <a:latin typeface="Calibri Light"/>
              <a:cs typeface="Calibri Ligh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88620" y="1252727"/>
            <a:ext cx="8476615" cy="2231390"/>
            <a:chOff x="388620" y="1252727"/>
            <a:chExt cx="8476615" cy="2231390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192" y="1257299"/>
              <a:ext cx="8467344" cy="222199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93192" y="1257299"/>
              <a:ext cx="8467725" cy="2222500"/>
            </a:xfrm>
            <a:custGeom>
              <a:avLst/>
              <a:gdLst/>
              <a:ahLst/>
              <a:cxnLst/>
              <a:rect l="l" t="t" r="r" b="b"/>
              <a:pathLst>
                <a:path w="8467725" h="2222500">
                  <a:moveTo>
                    <a:pt x="0" y="2221991"/>
                  </a:moveTo>
                  <a:lnTo>
                    <a:pt x="8467344" y="2221991"/>
                  </a:lnTo>
                  <a:lnTo>
                    <a:pt x="8467344" y="0"/>
                  </a:lnTo>
                  <a:lnTo>
                    <a:pt x="0" y="0"/>
                  </a:lnTo>
                  <a:lnTo>
                    <a:pt x="0" y="2221991"/>
                  </a:lnTo>
                  <a:close/>
                </a:path>
              </a:pathLst>
            </a:custGeom>
            <a:ln w="9143">
              <a:solidFill>
                <a:srgbClr val="5C99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412490" y="2019680"/>
            <a:ext cx="2439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FFFF"/>
                </a:solidFill>
                <a:latin typeface="Calibri Light"/>
                <a:cs typeface="Calibri Light"/>
              </a:rPr>
              <a:t>ДОПОРОГИ</a:t>
            </a:r>
            <a:endParaRPr sz="4000">
              <a:latin typeface="Calibri Light"/>
              <a:cs typeface="Calibri Ligh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74713" y="3579685"/>
            <a:ext cx="8475345" cy="1189355"/>
            <a:chOff x="374713" y="3579685"/>
            <a:chExt cx="8475345" cy="1189355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475" y="3584447"/>
              <a:ext cx="8465820" cy="117957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79475" y="3584447"/>
              <a:ext cx="8465820" cy="1179830"/>
            </a:xfrm>
            <a:custGeom>
              <a:avLst/>
              <a:gdLst/>
              <a:ahLst/>
              <a:cxnLst/>
              <a:rect l="l" t="t" r="r" b="b"/>
              <a:pathLst>
                <a:path w="8465820" h="1179829">
                  <a:moveTo>
                    <a:pt x="0" y="1179576"/>
                  </a:moveTo>
                  <a:lnTo>
                    <a:pt x="8465820" y="1179576"/>
                  </a:lnTo>
                  <a:lnTo>
                    <a:pt x="8465820" y="0"/>
                  </a:lnTo>
                  <a:lnTo>
                    <a:pt x="0" y="0"/>
                  </a:lnTo>
                  <a:lnTo>
                    <a:pt x="0" y="1179576"/>
                  </a:lnTo>
                  <a:close/>
                </a:path>
              </a:pathLst>
            </a:custGeom>
            <a:ln w="9144">
              <a:solidFill>
                <a:srgbClr val="5C99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432685" y="3826002"/>
            <a:ext cx="43453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FFFFFF"/>
                </a:solidFill>
                <a:latin typeface="Calibri Light"/>
                <a:cs typeface="Calibri Light"/>
              </a:rPr>
              <a:t>УКРАЇНСЬКІ</a:t>
            </a:r>
            <a:r>
              <a:rPr sz="4000" spc="-1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000" spc="-35" dirty="0">
                <a:solidFill>
                  <a:srgbClr val="FFFFFF"/>
                </a:solidFill>
                <a:latin typeface="Calibri Light"/>
                <a:cs typeface="Calibri Light"/>
              </a:rPr>
              <a:t>П</a:t>
            </a:r>
            <a:r>
              <a:rPr sz="4000" spc="-20" dirty="0">
                <a:solidFill>
                  <a:srgbClr val="FFFFFF"/>
                </a:solidFill>
                <a:latin typeface="Calibri Light"/>
                <a:cs typeface="Calibri Light"/>
              </a:rPr>
              <a:t>О</a:t>
            </a:r>
            <a:r>
              <a:rPr sz="4000" spc="-35" dirty="0">
                <a:solidFill>
                  <a:srgbClr val="FFFFFF"/>
                </a:solidFill>
                <a:latin typeface="Calibri Light"/>
                <a:cs typeface="Calibri Light"/>
              </a:rPr>
              <a:t>Р</a:t>
            </a:r>
            <a:r>
              <a:rPr sz="4000" spc="-30" dirty="0">
                <a:solidFill>
                  <a:srgbClr val="FFFFFF"/>
                </a:solidFill>
                <a:latin typeface="Calibri Light"/>
                <a:cs typeface="Calibri Light"/>
              </a:rPr>
              <a:t>О</a:t>
            </a:r>
            <a:r>
              <a:rPr sz="4000" spc="-35" dirty="0">
                <a:solidFill>
                  <a:srgbClr val="FFFFFF"/>
                </a:solidFill>
                <a:latin typeface="Calibri Light"/>
                <a:cs typeface="Calibri Light"/>
              </a:rPr>
              <a:t>Г</a:t>
            </a:r>
            <a:r>
              <a:rPr sz="4000" spc="-1770" dirty="0">
                <a:solidFill>
                  <a:srgbClr val="FFFFFF"/>
                </a:solidFill>
                <a:latin typeface="Calibri Light"/>
                <a:cs typeface="Calibri Light"/>
              </a:rPr>
              <a:t>И</a:t>
            </a:r>
            <a:endParaRPr sz="4000">
              <a:latin typeface="Calibri Light"/>
              <a:cs typeface="Calibri Ligh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88620" y="4786884"/>
            <a:ext cx="8476615" cy="1228725"/>
            <a:chOff x="388620" y="4786884"/>
            <a:chExt cx="8476615" cy="1228725"/>
          </a:xfrm>
        </p:grpSpPr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192" y="4791456"/>
              <a:ext cx="8467344" cy="121920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93192" y="4791456"/>
              <a:ext cx="8467725" cy="1219200"/>
            </a:xfrm>
            <a:custGeom>
              <a:avLst/>
              <a:gdLst/>
              <a:ahLst/>
              <a:cxnLst/>
              <a:rect l="l" t="t" r="r" b="b"/>
              <a:pathLst>
                <a:path w="8467725" h="1219200">
                  <a:moveTo>
                    <a:pt x="0" y="1219200"/>
                  </a:moveTo>
                  <a:lnTo>
                    <a:pt x="8467344" y="1219200"/>
                  </a:lnTo>
                  <a:lnTo>
                    <a:pt x="8467344" y="0"/>
                  </a:lnTo>
                  <a:lnTo>
                    <a:pt x="0" y="0"/>
                  </a:lnTo>
                  <a:lnTo>
                    <a:pt x="0" y="1219200"/>
                  </a:lnTo>
                  <a:close/>
                </a:path>
              </a:pathLst>
            </a:custGeom>
            <a:ln w="9144">
              <a:solidFill>
                <a:srgbClr val="5C99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189479" y="5052440"/>
            <a:ext cx="1154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" dirty="0">
                <a:solidFill>
                  <a:srgbClr val="FFFFFF"/>
                </a:solidFill>
                <a:latin typeface="Calibri Light"/>
                <a:cs typeface="Calibri Light"/>
              </a:rPr>
              <a:t>Є</a:t>
            </a:r>
            <a:r>
              <a:rPr sz="4000" spc="-35" dirty="0">
                <a:solidFill>
                  <a:srgbClr val="FFFFFF"/>
                </a:solidFill>
                <a:latin typeface="Calibri Light"/>
                <a:cs typeface="Calibri Light"/>
              </a:rPr>
              <a:t>В</a:t>
            </a:r>
            <a:r>
              <a:rPr sz="4000" spc="-40" dirty="0">
                <a:solidFill>
                  <a:srgbClr val="FFFFFF"/>
                </a:solidFill>
                <a:latin typeface="Calibri Light"/>
                <a:cs typeface="Calibri Light"/>
              </a:rPr>
              <a:t>Р</a:t>
            </a:r>
            <a:r>
              <a:rPr sz="4000" spc="-2555" dirty="0">
                <a:solidFill>
                  <a:srgbClr val="FFFFFF"/>
                </a:solidFill>
                <a:latin typeface="Calibri Light"/>
                <a:cs typeface="Calibri Light"/>
              </a:rPr>
              <a:t>О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31002" y="5052440"/>
            <a:ext cx="37191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FFFFFF"/>
                </a:solidFill>
                <a:latin typeface="Calibri Light"/>
                <a:cs typeface="Calibri Light"/>
              </a:rPr>
              <a:t>ПЕЙСЬКІ</a:t>
            </a:r>
            <a:r>
              <a:rPr sz="4000" spc="-1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000" spc="-30" dirty="0">
                <a:solidFill>
                  <a:srgbClr val="FFFFFF"/>
                </a:solidFill>
                <a:latin typeface="Calibri Light"/>
                <a:cs typeface="Calibri Light"/>
              </a:rPr>
              <a:t>П</a:t>
            </a:r>
            <a:r>
              <a:rPr sz="4000" spc="-25" dirty="0">
                <a:solidFill>
                  <a:srgbClr val="FFFFFF"/>
                </a:solidFill>
                <a:latin typeface="Calibri Light"/>
                <a:cs typeface="Calibri Light"/>
              </a:rPr>
              <a:t>О</a:t>
            </a:r>
            <a:r>
              <a:rPr sz="4000" spc="-30" dirty="0">
                <a:solidFill>
                  <a:srgbClr val="FFFFFF"/>
                </a:solidFill>
                <a:latin typeface="Calibri Light"/>
                <a:cs typeface="Calibri Light"/>
              </a:rPr>
              <a:t>Р</a:t>
            </a:r>
            <a:r>
              <a:rPr sz="4000" spc="-25" dirty="0">
                <a:solidFill>
                  <a:srgbClr val="FFFFFF"/>
                </a:solidFill>
                <a:latin typeface="Calibri Light"/>
                <a:cs typeface="Calibri Light"/>
              </a:rPr>
              <a:t>О</a:t>
            </a:r>
            <a:r>
              <a:rPr sz="4000" spc="-10" dirty="0">
                <a:solidFill>
                  <a:srgbClr val="FFFFFF"/>
                </a:solidFill>
                <a:latin typeface="Calibri Light"/>
                <a:cs typeface="Calibri Light"/>
              </a:rPr>
              <a:t>Г</a:t>
            </a:r>
            <a:r>
              <a:rPr sz="4000" spc="-1720" dirty="0">
                <a:solidFill>
                  <a:srgbClr val="FFFFFF"/>
                </a:solidFill>
                <a:latin typeface="Calibri Light"/>
                <a:cs typeface="Calibri Light"/>
              </a:rPr>
              <a:t>И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40" name="object 40" descr="$PPTXTitle"/>
          <p:cNvSpPr txBox="1">
            <a:spLocks noGrp="1"/>
          </p:cNvSpPr>
          <p:nvPr>
            <p:ph type="title"/>
          </p:nvPr>
        </p:nvSpPr>
        <p:spPr>
          <a:xfrm>
            <a:off x="6170421" y="14681"/>
            <a:ext cx="291592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Пороги</a:t>
            </a: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в</a:t>
            </a:r>
            <a:r>
              <a:rPr sz="3100" spc="-6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Законі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862829" y="2896311"/>
            <a:ext cx="283654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2D75B6"/>
                </a:solidFill>
                <a:latin typeface="Arial"/>
                <a:cs typeface="Arial"/>
              </a:rPr>
              <a:t>Тендерна документація</a:t>
            </a:r>
            <a:endParaRPr sz="3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480560" cy="6858000"/>
            <a:chOff x="0" y="0"/>
            <a:chExt cx="448056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111" y="6038175"/>
              <a:ext cx="695968" cy="7313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80560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5" y="5734811"/>
              <a:ext cx="1313688" cy="8519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9456" y="1600200"/>
            <a:ext cx="8716010" cy="1073150"/>
          </a:xfrm>
          <a:prstGeom prst="rect">
            <a:avLst/>
          </a:prstGeom>
          <a:solidFill>
            <a:srgbClr val="006FC0"/>
          </a:solidFill>
          <a:ln w="12192">
            <a:solidFill>
              <a:srgbClr val="41709C"/>
            </a:solidFill>
          </a:ln>
        </p:spPr>
        <p:txBody>
          <a:bodyPr vert="horz" wrap="square" lIns="0" tIns="3340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30"/>
              </a:spcBef>
            </a:pPr>
            <a:r>
              <a:rPr sz="2400" dirty="0">
                <a:solidFill>
                  <a:srgbClr val="FFFFFF"/>
                </a:solidFill>
                <a:latin typeface="Calibri Light"/>
                <a:cs typeface="Calibri Light"/>
              </a:rPr>
              <a:t>Що</a:t>
            </a:r>
            <a:r>
              <a:rPr sz="2400" spc="-8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 Light"/>
                <a:cs typeface="Calibri Light"/>
              </a:rPr>
              <a:t>повинна</a:t>
            </a:r>
            <a:r>
              <a:rPr sz="2400" spc="-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 Light"/>
                <a:cs typeface="Calibri Light"/>
              </a:rPr>
              <a:t>містити</a:t>
            </a:r>
            <a:r>
              <a:rPr sz="2400" spc="-9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 Light"/>
                <a:cs typeface="Calibri Light"/>
              </a:rPr>
              <a:t>Тендерна</a:t>
            </a:r>
            <a:r>
              <a:rPr sz="2400" spc="-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 Light"/>
                <a:cs typeface="Calibri Light"/>
              </a:rPr>
              <a:t>документація: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9456" y="2921507"/>
            <a:ext cx="2162810" cy="1651000"/>
          </a:xfrm>
          <a:prstGeom prst="rect">
            <a:avLst/>
          </a:prstGeom>
          <a:solidFill>
            <a:srgbClr val="7DAFDE"/>
          </a:solidFill>
          <a:ln w="12191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800">
              <a:latin typeface="Times New Roman"/>
              <a:cs typeface="Times New Roman"/>
            </a:endParaRPr>
          </a:p>
          <a:p>
            <a:pPr marL="17208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Технічні</a:t>
            </a:r>
            <a:r>
              <a:rPr sz="18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вимоги</a:t>
            </a:r>
            <a:r>
              <a:rPr sz="18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endParaRPr sz="1800">
              <a:latin typeface="Calibri Light"/>
              <a:cs typeface="Calibri Light"/>
            </a:endParaRPr>
          </a:p>
          <a:p>
            <a:pPr marL="16319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предмета</a:t>
            </a:r>
            <a:r>
              <a:rPr sz="180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закупівлі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0611" y="2921507"/>
            <a:ext cx="1744980" cy="1651000"/>
          </a:xfrm>
          <a:prstGeom prst="rect">
            <a:avLst/>
          </a:prstGeom>
          <a:solidFill>
            <a:srgbClr val="7DAFDE"/>
          </a:solidFill>
          <a:ln w="12192">
            <a:solidFill>
              <a:srgbClr val="41709C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70"/>
              </a:spcBef>
            </a:pPr>
            <a:endParaRPr sz="1800">
              <a:latin typeface="Times New Roman"/>
              <a:cs typeface="Times New Roman"/>
            </a:endParaRPr>
          </a:p>
          <a:p>
            <a:pPr marL="190500" marR="18288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Кваліфікаційні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критерії</a:t>
            </a:r>
            <a:r>
              <a:rPr sz="18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учасників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6916" y="2921507"/>
            <a:ext cx="2368550" cy="1651000"/>
          </a:xfrm>
          <a:prstGeom prst="rect">
            <a:avLst/>
          </a:prstGeom>
          <a:solidFill>
            <a:srgbClr val="7DAFDE"/>
          </a:solidFill>
          <a:ln w="12192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1800">
              <a:latin typeface="Times New Roman"/>
              <a:cs typeface="Times New Roman"/>
            </a:endParaRPr>
          </a:p>
          <a:p>
            <a:pPr marL="61468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Інші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вимоги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6571" y="2921507"/>
            <a:ext cx="1793875" cy="1651000"/>
          </a:xfrm>
          <a:prstGeom prst="rect">
            <a:avLst/>
          </a:prstGeom>
          <a:solidFill>
            <a:srgbClr val="7DAFDE"/>
          </a:solidFill>
          <a:ln w="12192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800">
              <a:latin typeface="Times New Roman"/>
              <a:cs typeface="Times New Roman"/>
            </a:endParaRPr>
          </a:p>
          <a:p>
            <a:pPr marL="55626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Проект</a:t>
            </a:r>
            <a:endParaRPr sz="1800">
              <a:latin typeface="Calibri Light"/>
              <a:cs typeface="Calibri Light"/>
            </a:endParaRPr>
          </a:p>
          <a:p>
            <a:pPr marL="45402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договору</a:t>
            </a:r>
            <a:endParaRPr sz="18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6445">
              <a:lnSpc>
                <a:spcPct val="100000"/>
              </a:lnSpc>
              <a:spcBef>
                <a:spcPts val="95"/>
              </a:spcBef>
            </a:pP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Склад</a:t>
            </a:r>
            <a:r>
              <a:rPr sz="3100" spc="-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тендерної</a:t>
            </a:r>
            <a:r>
              <a:rPr sz="3100" spc="-5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документації</a:t>
            </a:r>
            <a:endParaRPr sz="3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45183" y="14681"/>
            <a:ext cx="756412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Технічні</a:t>
            </a:r>
            <a:r>
              <a:rPr sz="3100" spc="-12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вимоги</a:t>
            </a:r>
            <a:r>
              <a:rPr sz="3100" spc="-9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та</a:t>
            </a:r>
            <a:r>
              <a:rPr sz="3100" spc="-13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кваліфікаційні</a:t>
            </a:r>
            <a:r>
              <a:rPr sz="3100" spc="-8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критерії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647" y="748283"/>
            <a:ext cx="4098290" cy="673735"/>
          </a:xfrm>
          <a:prstGeom prst="rect">
            <a:avLst/>
          </a:prstGeom>
          <a:solidFill>
            <a:srgbClr val="7DAFDE"/>
          </a:solidFill>
          <a:ln w="12192">
            <a:solidFill>
              <a:srgbClr val="41709C"/>
            </a:solidFill>
          </a:ln>
        </p:spPr>
        <p:txBody>
          <a:bodyPr vert="horz" wrap="square" lIns="0" tIns="210185" rIns="0" bIns="0" rtlCol="0">
            <a:spAutoFit/>
          </a:bodyPr>
          <a:lstStyle/>
          <a:p>
            <a:pPr marL="259079">
              <a:lnSpc>
                <a:spcPct val="100000"/>
              </a:lnSpc>
              <a:spcBef>
                <a:spcPts val="1655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Технічні</a:t>
            </a:r>
            <a:r>
              <a:rPr sz="15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вимоги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предмета</a:t>
            </a: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закупівлі.</a:t>
            </a:r>
            <a:r>
              <a:rPr sz="1500" spc="-6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ІНШЕ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92979" y="748283"/>
            <a:ext cx="4015740" cy="673735"/>
          </a:xfrm>
          <a:prstGeom prst="rect">
            <a:avLst/>
          </a:prstGeom>
          <a:solidFill>
            <a:srgbClr val="7DAFDE"/>
          </a:solidFill>
          <a:ln w="12192">
            <a:solidFill>
              <a:srgbClr val="41709C"/>
            </a:solidFill>
          </a:ln>
        </p:spPr>
        <p:txBody>
          <a:bodyPr vert="horz" wrap="square" lIns="0" tIns="2101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55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Кваліфікаційні</a:t>
            </a:r>
            <a:r>
              <a:rPr sz="1500" spc="-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критерії</a:t>
            </a:r>
            <a:r>
              <a:rPr sz="15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5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Учасників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083" y="1836165"/>
            <a:ext cx="3913504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85090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інформація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-1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необхідні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технічні,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якісні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spc="-35" dirty="0">
                <a:latin typeface="Calibri Light"/>
                <a:cs typeface="Calibri Light"/>
              </a:rPr>
              <a:t>та </a:t>
            </a:r>
            <a:r>
              <a:rPr sz="1500" dirty="0">
                <a:latin typeface="Calibri Light"/>
                <a:cs typeface="Calibri Light"/>
              </a:rPr>
              <a:t>кількісні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характеристики</a:t>
            </a:r>
            <a:r>
              <a:rPr sz="1500" spc="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предмета</a:t>
            </a:r>
            <a:r>
              <a:rPr sz="1500" spc="-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закупівлі</a:t>
            </a:r>
            <a:endParaRPr sz="1500">
              <a:latin typeface="Calibri Light"/>
              <a:cs typeface="Calibri Light"/>
            </a:endParaRPr>
          </a:p>
          <a:p>
            <a:pPr marL="299085" marR="508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опис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методики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оцінки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за</a:t>
            </a:r>
            <a:r>
              <a:rPr sz="1500" spc="-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критерієм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«ціна» </a:t>
            </a:r>
            <a:r>
              <a:rPr sz="1500" dirty="0">
                <a:latin typeface="Calibri Light"/>
                <a:cs typeface="Calibri Light"/>
              </a:rPr>
              <a:t>повинен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містити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інформацію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врахування </a:t>
            </a:r>
            <a:r>
              <a:rPr sz="1500" spc="-20" dirty="0">
                <a:latin typeface="Calibri Light"/>
                <a:cs typeface="Calibri Light"/>
              </a:rPr>
              <a:t>ПДВ)</a:t>
            </a:r>
            <a:endParaRPr sz="1500">
              <a:latin typeface="Calibri Light"/>
              <a:cs typeface="Calibri Light"/>
            </a:endParaRPr>
          </a:p>
          <a:p>
            <a:pPr marL="299085" marR="68516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Забезпечення</a:t>
            </a:r>
            <a:r>
              <a:rPr sz="1500" spc="-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тендерної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пропозиції-ГАРАНТІЯ</a:t>
            </a:r>
            <a:endParaRPr sz="1500">
              <a:latin typeface="Calibri Light"/>
              <a:cs typeface="Calibri Light"/>
            </a:endParaRPr>
          </a:p>
          <a:p>
            <a:pPr marL="299085" marR="22225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Питома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вага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ціни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не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нижче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70%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(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у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spc="-20" dirty="0">
                <a:latin typeface="Calibri Light"/>
                <a:cs typeface="Calibri Light"/>
              </a:rPr>
              <a:t>разі </a:t>
            </a:r>
            <a:r>
              <a:rPr sz="1500" dirty="0">
                <a:latin typeface="Calibri Light"/>
                <a:cs typeface="Calibri Light"/>
              </a:rPr>
              <a:t>застосування</a:t>
            </a:r>
            <a:r>
              <a:rPr sz="1500" spc="-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не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цінових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критеріїв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оцінки).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083" y="4839080"/>
            <a:ext cx="38328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latin typeface="Calibri Light"/>
                <a:cs typeface="Calibri Light"/>
              </a:rPr>
              <a:t>Повний</a:t>
            </a:r>
            <a:r>
              <a:rPr sz="1500" i="1" spc="-25" dirty="0">
                <a:latin typeface="Calibri Light"/>
                <a:cs typeface="Calibri Light"/>
              </a:rPr>
              <a:t> </a:t>
            </a:r>
            <a:r>
              <a:rPr sz="1500" i="1" dirty="0">
                <a:latin typeface="Calibri Light"/>
                <a:cs typeface="Calibri Light"/>
              </a:rPr>
              <a:t>перелік</a:t>
            </a:r>
            <a:r>
              <a:rPr sz="1500" i="1" spc="-55" dirty="0">
                <a:latin typeface="Calibri Light"/>
                <a:cs typeface="Calibri Light"/>
              </a:rPr>
              <a:t> </a:t>
            </a:r>
            <a:r>
              <a:rPr sz="1500" i="1" dirty="0">
                <a:latin typeface="Calibri Light"/>
                <a:cs typeface="Calibri Light"/>
              </a:rPr>
              <a:t>інформації</a:t>
            </a:r>
            <a:r>
              <a:rPr sz="1500" i="1" spc="-25" dirty="0">
                <a:latin typeface="Calibri Light"/>
                <a:cs typeface="Calibri Light"/>
              </a:rPr>
              <a:t> </a:t>
            </a:r>
            <a:r>
              <a:rPr sz="1500" i="1" dirty="0">
                <a:latin typeface="Calibri Light"/>
                <a:cs typeface="Calibri Light"/>
              </a:rPr>
              <a:t>у</a:t>
            </a:r>
            <a:r>
              <a:rPr sz="1500" i="1" spc="-25" dirty="0">
                <a:latin typeface="Calibri Light"/>
                <a:cs typeface="Calibri Light"/>
              </a:rPr>
              <a:t> </a:t>
            </a:r>
            <a:r>
              <a:rPr sz="1500" i="1" dirty="0">
                <a:latin typeface="Calibri Light"/>
                <a:cs typeface="Calibri Light"/>
              </a:rPr>
              <a:t>статті</a:t>
            </a:r>
            <a:r>
              <a:rPr sz="1500" i="1" spc="-35" dirty="0">
                <a:latin typeface="Calibri Light"/>
                <a:cs typeface="Calibri Light"/>
              </a:rPr>
              <a:t> </a:t>
            </a:r>
            <a:r>
              <a:rPr sz="1500" i="1" dirty="0">
                <a:latin typeface="Calibri Light"/>
                <a:cs typeface="Calibri Light"/>
              </a:rPr>
              <a:t>22</a:t>
            </a:r>
            <a:r>
              <a:rPr sz="1500" i="1" spc="-10" dirty="0">
                <a:latin typeface="Calibri Light"/>
                <a:cs typeface="Calibri Light"/>
              </a:rPr>
              <a:t> Закону </a:t>
            </a:r>
            <a:r>
              <a:rPr sz="1500" i="1" dirty="0">
                <a:latin typeface="Calibri Light"/>
                <a:cs typeface="Calibri Light"/>
              </a:rPr>
              <a:t>України</a:t>
            </a:r>
            <a:r>
              <a:rPr sz="1500" i="1" spc="-45" dirty="0">
                <a:latin typeface="Calibri Light"/>
                <a:cs typeface="Calibri Light"/>
              </a:rPr>
              <a:t> </a:t>
            </a:r>
            <a:r>
              <a:rPr sz="1500" i="1" dirty="0">
                <a:latin typeface="Calibri Light"/>
                <a:cs typeface="Calibri Light"/>
              </a:rPr>
              <a:t>«Про</a:t>
            </a:r>
            <a:r>
              <a:rPr sz="1500" i="1" spc="-25" dirty="0">
                <a:latin typeface="Calibri Light"/>
                <a:cs typeface="Calibri Light"/>
              </a:rPr>
              <a:t> </a:t>
            </a:r>
            <a:r>
              <a:rPr sz="1500" i="1" dirty="0">
                <a:latin typeface="Calibri Light"/>
                <a:cs typeface="Calibri Light"/>
              </a:rPr>
              <a:t>публічні</a:t>
            </a:r>
            <a:r>
              <a:rPr sz="1500" i="1" spc="-60" dirty="0">
                <a:latin typeface="Calibri Light"/>
                <a:cs typeface="Calibri Light"/>
              </a:rPr>
              <a:t> </a:t>
            </a:r>
            <a:r>
              <a:rPr sz="1500" i="1" spc="-10" dirty="0">
                <a:latin typeface="Calibri Light"/>
                <a:cs typeface="Calibri Light"/>
              </a:rPr>
              <a:t>закупівлі»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71720" y="1836165"/>
            <a:ext cx="3820160" cy="231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 Light"/>
                <a:cs typeface="Calibri Light"/>
              </a:rPr>
              <a:t>Один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або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декілька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кваліфікаційних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критеріїв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spc="-25" dirty="0">
                <a:latin typeface="Calibri Light"/>
                <a:cs typeface="Calibri Light"/>
              </a:rPr>
              <a:t>до </a:t>
            </a:r>
            <a:r>
              <a:rPr sz="1500" spc="-10" dirty="0">
                <a:latin typeface="Calibri Light"/>
                <a:cs typeface="Calibri Light"/>
              </a:rPr>
              <a:t>Учасників: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наявність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обладнання</a:t>
            </a:r>
            <a:r>
              <a:rPr sz="1500" spc="-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та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матеріально-</a:t>
            </a:r>
            <a:endParaRPr sz="1500">
              <a:latin typeface="Calibri Light"/>
              <a:cs typeface="Calibri Light"/>
            </a:endParaRPr>
          </a:p>
          <a:p>
            <a:pPr marL="299085">
              <a:lnSpc>
                <a:spcPct val="100000"/>
              </a:lnSpc>
            </a:pPr>
            <a:r>
              <a:rPr sz="1500" dirty="0">
                <a:latin typeface="Calibri Light"/>
                <a:cs typeface="Calibri Light"/>
              </a:rPr>
              <a:t>технічної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spc="-20" dirty="0">
                <a:latin typeface="Calibri Light"/>
                <a:cs typeface="Calibri Light"/>
              </a:rPr>
              <a:t>бази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наявність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працівників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відповідної</a:t>
            </a:r>
            <a:endParaRPr sz="1500">
              <a:latin typeface="Calibri Light"/>
              <a:cs typeface="Calibri Light"/>
            </a:endParaRPr>
          </a:p>
          <a:p>
            <a:pPr marL="299085" marR="137160">
              <a:lnSpc>
                <a:spcPct val="100000"/>
              </a:lnSpc>
            </a:pPr>
            <a:r>
              <a:rPr sz="1500" dirty="0">
                <a:latin typeface="Calibri Light"/>
                <a:cs typeface="Calibri Light"/>
              </a:rPr>
              <a:t>кваліфікації,</a:t>
            </a:r>
            <a:r>
              <a:rPr sz="1500" spc="-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які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мають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необхідні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знання</a:t>
            </a:r>
            <a:r>
              <a:rPr sz="1500" spc="-65" dirty="0">
                <a:latin typeface="Calibri Light"/>
                <a:cs typeface="Calibri Light"/>
              </a:rPr>
              <a:t> </a:t>
            </a:r>
            <a:r>
              <a:rPr sz="1500" spc="-25" dirty="0">
                <a:latin typeface="Calibri Light"/>
                <a:cs typeface="Calibri Light"/>
              </a:rPr>
              <a:t>та </a:t>
            </a:r>
            <a:r>
              <a:rPr sz="1500" spc="-10" dirty="0">
                <a:latin typeface="Calibri Light"/>
                <a:cs typeface="Calibri Light"/>
              </a:rPr>
              <a:t>досід</a:t>
            </a:r>
            <a:endParaRPr sz="1500">
              <a:latin typeface="Calibri Light"/>
              <a:cs typeface="Calibri Light"/>
            </a:endParaRPr>
          </a:p>
          <a:p>
            <a:pPr marL="299085" marR="15494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наявність</a:t>
            </a:r>
            <a:r>
              <a:rPr sz="1500" spc="-7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документально</a:t>
            </a:r>
            <a:r>
              <a:rPr sz="1500" spc="-6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підтвердженого </a:t>
            </a:r>
            <a:r>
              <a:rPr sz="1500" dirty="0">
                <a:latin typeface="Calibri Light"/>
                <a:cs typeface="Calibri Light"/>
              </a:rPr>
              <a:t>досвіду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виконання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аналогічного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договору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strike="sngStrike" dirty="0">
                <a:latin typeface="Calibri Light"/>
                <a:cs typeface="Calibri Light"/>
              </a:rPr>
              <a:t>наявність</a:t>
            </a:r>
            <a:r>
              <a:rPr sz="1500" strike="sngStrike" spc="-50" dirty="0">
                <a:latin typeface="Calibri Light"/>
                <a:cs typeface="Calibri Light"/>
              </a:rPr>
              <a:t> </a:t>
            </a:r>
            <a:r>
              <a:rPr sz="1500" strike="sngStrike" dirty="0">
                <a:latin typeface="Calibri Light"/>
                <a:cs typeface="Calibri Light"/>
              </a:rPr>
              <a:t>фінансової</a:t>
            </a:r>
            <a:r>
              <a:rPr sz="1500" strike="sngStrike" spc="-55" dirty="0">
                <a:latin typeface="Calibri Light"/>
                <a:cs typeface="Calibri Light"/>
              </a:rPr>
              <a:t> </a:t>
            </a:r>
            <a:r>
              <a:rPr sz="1500" strike="sngStrike" spc="-10" dirty="0">
                <a:latin typeface="Calibri Light"/>
                <a:cs typeface="Calibri Light"/>
              </a:rPr>
              <a:t>спроможності</a:t>
            </a:r>
            <a:endParaRPr sz="15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31723" rIns="0" bIns="0" rtlCol="0">
            <a:spAutoFit/>
          </a:bodyPr>
          <a:lstStyle/>
          <a:p>
            <a:pPr marL="328295" marR="404495">
              <a:lnSpc>
                <a:spcPct val="100000"/>
              </a:lnSpc>
              <a:spcBef>
                <a:spcPts val="100"/>
              </a:spcBef>
            </a:pPr>
            <a:r>
              <a:rPr dirty="0"/>
              <a:t>Замовник</a:t>
            </a:r>
            <a:r>
              <a:rPr spc="-40" dirty="0"/>
              <a:t> </a:t>
            </a:r>
            <a:r>
              <a:rPr dirty="0"/>
              <a:t>у</a:t>
            </a:r>
            <a:r>
              <a:rPr spc="-60" dirty="0"/>
              <a:t> </a:t>
            </a:r>
            <a:r>
              <a:rPr dirty="0"/>
              <a:t>складі</a:t>
            </a:r>
            <a:r>
              <a:rPr spc="-60" dirty="0"/>
              <a:t> </a:t>
            </a:r>
            <a:r>
              <a:rPr dirty="0"/>
              <a:t>тендерної</a:t>
            </a:r>
            <a:r>
              <a:rPr spc="-45" dirty="0"/>
              <a:t> </a:t>
            </a:r>
            <a:r>
              <a:rPr dirty="0"/>
              <a:t>документації</a:t>
            </a:r>
            <a:r>
              <a:rPr spc="-55" dirty="0"/>
              <a:t> </a:t>
            </a:r>
            <a:r>
              <a:rPr dirty="0"/>
              <a:t>повинен</a:t>
            </a:r>
            <a:r>
              <a:rPr spc="-55" dirty="0"/>
              <a:t> </a:t>
            </a:r>
            <a:r>
              <a:rPr dirty="0"/>
              <a:t>розмістити</a:t>
            </a:r>
            <a:r>
              <a:rPr spc="350" dirty="0"/>
              <a:t> </a:t>
            </a:r>
            <a:r>
              <a:rPr spc="-10" dirty="0"/>
              <a:t>проект </a:t>
            </a:r>
            <a:r>
              <a:rPr dirty="0"/>
              <a:t>договору</a:t>
            </a:r>
            <a:r>
              <a:rPr spc="-25" dirty="0"/>
              <a:t> </a:t>
            </a:r>
            <a:r>
              <a:rPr dirty="0"/>
              <a:t>з</a:t>
            </a:r>
            <a:r>
              <a:rPr spc="-25" dirty="0"/>
              <a:t> </a:t>
            </a:r>
            <a:r>
              <a:rPr spc="-10" dirty="0"/>
              <a:t>обов’язковим</a:t>
            </a:r>
            <a:r>
              <a:rPr spc="-20" dirty="0"/>
              <a:t> </a:t>
            </a:r>
            <a:r>
              <a:rPr dirty="0"/>
              <a:t>зазначенням</a:t>
            </a:r>
            <a:r>
              <a:rPr spc="-15" dirty="0"/>
              <a:t> </a:t>
            </a:r>
            <a:r>
              <a:rPr dirty="0"/>
              <a:t>порядку</a:t>
            </a:r>
            <a:r>
              <a:rPr spc="-30" dirty="0"/>
              <a:t> </a:t>
            </a:r>
            <a:r>
              <a:rPr dirty="0"/>
              <a:t>змін</a:t>
            </a:r>
            <a:r>
              <a:rPr spc="-10" dirty="0"/>
              <a:t> </a:t>
            </a:r>
            <a:r>
              <a:rPr dirty="0"/>
              <a:t>його</a:t>
            </a:r>
            <a:r>
              <a:rPr spc="-25" dirty="0"/>
              <a:t> </a:t>
            </a:r>
            <a:r>
              <a:rPr dirty="0"/>
              <a:t>умов,</a:t>
            </a:r>
            <a:r>
              <a:rPr spc="-20" dirty="0"/>
              <a:t> який </a:t>
            </a:r>
            <a:r>
              <a:rPr dirty="0"/>
              <a:t>планується</a:t>
            </a:r>
            <a:r>
              <a:rPr spc="-45" dirty="0"/>
              <a:t> </a:t>
            </a:r>
            <a:r>
              <a:rPr spc="-10" dirty="0"/>
              <a:t>підписувати.</a:t>
            </a:r>
          </a:p>
          <a:p>
            <a:pPr marL="328295">
              <a:lnSpc>
                <a:spcPct val="100000"/>
              </a:lnSpc>
            </a:pPr>
            <a:r>
              <a:rPr dirty="0"/>
              <a:t>Учасник</a:t>
            </a:r>
            <a:r>
              <a:rPr spc="-55" dirty="0"/>
              <a:t> </a:t>
            </a:r>
            <a:r>
              <a:rPr dirty="0"/>
              <a:t>повинен</a:t>
            </a:r>
            <a:r>
              <a:rPr spc="-45" dirty="0"/>
              <a:t> </a:t>
            </a:r>
            <a:r>
              <a:rPr dirty="0"/>
              <a:t>подати</a:t>
            </a:r>
            <a:r>
              <a:rPr spc="-35" dirty="0"/>
              <a:t> </a:t>
            </a:r>
            <a:r>
              <a:rPr dirty="0"/>
              <a:t>у</a:t>
            </a:r>
            <a:r>
              <a:rPr spc="-50" dirty="0"/>
              <a:t> </a:t>
            </a:r>
            <a:r>
              <a:rPr dirty="0"/>
              <a:t>складі</a:t>
            </a:r>
            <a:r>
              <a:rPr spc="-50" dirty="0"/>
              <a:t> </a:t>
            </a:r>
            <a:r>
              <a:rPr dirty="0"/>
              <a:t>тендерної</a:t>
            </a:r>
            <a:r>
              <a:rPr spc="-30" dirty="0"/>
              <a:t> </a:t>
            </a:r>
            <a:r>
              <a:rPr spc="-10" dirty="0"/>
              <a:t>пропозиції</a:t>
            </a:r>
            <a:r>
              <a:rPr spc="-45" dirty="0"/>
              <a:t> </a:t>
            </a:r>
            <a:r>
              <a:rPr dirty="0"/>
              <a:t>завізований</a:t>
            </a:r>
            <a:r>
              <a:rPr spc="-20" dirty="0"/>
              <a:t> </a:t>
            </a:r>
            <a:r>
              <a:rPr spc="-10" dirty="0"/>
              <a:t>проект</a:t>
            </a:r>
          </a:p>
          <a:p>
            <a:pPr marL="328295">
              <a:lnSpc>
                <a:spcPct val="100000"/>
              </a:lnSpc>
            </a:pPr>
            <a:r>
              <a:rPr dirty="0"/>
              <a:t>договору,</a:t>
            </a:r>
            <a:r>
              <a:rPr spc="-55" dirty="0"/>
              <a:t> </a:t>
            </a:r>
            <a:r>
              <a:rPr dirty="0"/>
              <a:t>який</a:t>
            </a:r>
            <a:r>
              <a:rPr spc="-50" dirty="0"/>
              <a:t> </a:t>
            </a:r>
            <a:r>
              <a:rPr dirty="0"/>
              <a:t>розміщений</a:t>
            </a:r>
            <a:r>
              <a:rPr spc="-10" dirty="0"/>
              <a:t> </a:t>
            </a:r>
            <a:r>
              <a:rPr dirty="0"/>
              <a:t>Замовником</a:t>
            </a:r>
            <a:r>
              <a:rPr spc="-30" dirty="0"/>
              <a:t> </a:t>
            </a:r>
            <a:r>
              <a:rPr dirty="0"/>
              <a:t>у</a:t>
            </a:r>
            <a:r>
              <a:rPr spc="-50" dirty="0"/>
              <a:t> </a:t>
            </a:r>
            <a:r>
              <a:rPr dirty="0"/>
              <a:t>тендерній</a:t>
            </a:r>
            <a:r>
              <a:rPr spc="-35" dirty="0"/>
              <a:t> </a:t>
            </a:r>
            <a:r>
              <a:rPr spc="-10" dirty="0"/>
              <a:t>документації</a:t>
            </a:r>
          </a:p>
          <a:p>
            <a:pPr marL="328295">
              <a:lnSpc>
                <a:spcPct val="100000"/>
              </a:lnSpc>
            </a:pPr>
            <a:r>
              <a:rPr dirty="0"/>
              <a:t>(в</a:t>
            </a:r>
            <a:r>
              <a:rPr spc="-50" dirty="0"/>
              <a:t> </a:t>
            </a:r>
            <a:r>
              <a:rPr spc="-20" dirty="0"/>
              <a:t>діючому</a:t>
            </a:r>
            <a:r>
              <a:rPr spc="-75" dirty="0"/>
              <a:t> </a:t>
            </a:r>
            <a:r>
              <a:rPr spc="-10" dirty="0"/>
              <a:t>Законі</a:t>
            </a:r>
            <a:r>
              <a:rPr spc="-60" dirty="0"/>
              <a:t> </a:t>
            </a:r>
            <a:r>
              <a:rPr dirty="0"/>
              <a:t>+</a:t>
            </a:r>
            <a:r>
              <a:rPr spc="-45" dirty="0"/>
              <a:t> </a:t>
            </a:r>
            <a:r>
              <a:rPr spc="-10" dirty="0"/>
              <a:t>основні</a:t>
            </a:r>
            <a:r>
              <a:rPr spc="-60" dirty="0"/>
              <a:t> </a:t>
            </a:r>
            <a:r>
              <a:rPr spc="-10" dirty="0"/>
              <a:t>умови</a:t>
            </a:r>
            <a:r>
              <a:rPr spc="-65" dirty="0"/>
              <a:t> </a:t>
            </a:r>
            <a:r>
              <a:rPr spc="-10" dirty="0"/>
              <a:t>договору)</a:t>
            </a: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014973" y="27812"/>
            <a:ext cx="306641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Проект</a:t>
            </a:r>
            <a:r>
              <a:rPr sz="3100" spc="-15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0" dirty="0">
                <a:solidFill>
                  <a:srgbClr val="2D75B6"/>
                </a:solidFill>
                <a:latin typeface="Microsoft Sans Serif"/>
                <a:cs typeface="Microsoft Sans Serif"/>
              </a:rPr>
              <a:t>договору</a:t>
            </a:r>
            <a:endParaRPr sz="3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359" y="1128216"/>
            <a:ext cx="7886065" cy="4185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090" algn="ctr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Підтвердження </a:t>
            </a:r>
            <a:r>
              <a:rPr sz="1500" spc="-10" dirty="0">
                <a:solidFill>
                  <a:srgbClr val="006FC0"/>
                </a:solidFill>
                <a:latin typeface="Calibri Light"/>
                <a:cs typeface="Calibri Light"/>
              </a:rPr>
              <a:t>відсутності</a:t>
            </a: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006FC0"/>
                </a:solidFill>
                <a:latin typeface="Calibri Light"/>
                <a:cs typeface="Calibri Light"/>
              </a:rPr>
              <a:t>підстав</a:t>
            </a:r>
            <a:r>
              <a:rPr sz="1500" spc="-3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006FC0"/>
                </a:solidFill>
                <a:latin typeface="Calibri Light"/>
                <a:cs typeface="Calibri Light"/>
              </a:rPr>
              <a:t>для</a:t>
            </a:r>
            <a:r>
              <a:rPr sz="15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відхилення</a:t>
            </a:r>
            <a:r>
              <a:rPr sz="1500" spc="-3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тендерної</a:t>
            </a:r>
            <a:r>
              <a:rPr sz="15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006FC0"/>
                </a:solidFill>
                <a:latin typeface="Calibri Light"/>
                <a:cs typeface="Calibri Light"/>
              </a:rPr>
              <a:t>пропозиції</a:t>
            </a:r>
            <a:endParaRPr sz="1500">
              <a:latin typeface="Calibri Light"/>
              <a:cs typeface="Calibri Light"/>
            </a:endParaRPr>
          </a:p>
          <a:p>
            <a:pPr marL="215265" algn="ctr">
              <a:lnSpc>
                <a:spcPct val="100000"/>
              </a:lnSpc>
              <a:spcBef>
                <a:spcPts val="5"/>
              </a:spcBef>
            </a:pPr>
            <a:r>
              <a:rPr sz="1500" spc="-10" dirty="0">
                <a:solidFill>
                  <a:srgbClr val="006FC0"/>
                </a:solidFill>
                <a:latin typeface="Calibri Light"/>
                <a:cs typeface="Calibri Light"/>
              </a:rPr>
              <a:t>Учасника</a:t>
            </a:r>
            <a:endParaRPr sz="15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800" dirty="0">
                <a:latin typeface="Calibri Light"/>
                <a:cs typeface="Calibri Light"/>
              </a:rPr>
              <a:t>У</a:t>
            </a:r>
            <a:r>
              <a:rPr sz="1800" spc="-5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тендерній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документації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Замовник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повинен: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Calibri Light"/>
                <a:cs typeface="Calibri Light"/>
              </a:rPr>
              <a:t>запросити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від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Учасника</a:t>
            </a:r>
            <a:r>
              <a:rPr sz="1800" spc="-5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(у</a:t>
            </a:r>
            <a:r>
              <a:rPr sz="1800" spc="-6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складі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тендерної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пропозиції)</a:t>
            </a:r>
            <a:endParaRPr sz="1800">
              <a:latin typeface="Calibri Light"/>
              <a:cs typeface="Calibri Light"/>
            </a:endParaRPr>
          </a:p>
          <a:p>
            <a:pPr marL="12700" marR="193675" lvl="1" indent="174625">
              <a:lnSpc>
                <a:spcPct val="100000"/>
              </a:lnSpc>
              <a:buChar char="-"/>
              <a:tabLst>
                <a:tab pos="187325" algn="l"/>
              </a:tabLst>
            </a:pPr>
            <a:r>
              <a:rPr sz="1800" dirty="0">
                <a:latin typeface="Calibri Light"/>
                <a:cs typeface="Calibri Light"/>
              </a:rPr>
              <a:t>довідку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у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довільній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формі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про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відсутність</a:t>
            </a:r>
            <a:r>
              <a:rPr sz="1800" spc="36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підстав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визначених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у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ч.1,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2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статті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17 </a:t>
            </a:r>
            <a:r>
              <a:rPr sz="1800" dirty="0">
                <a:latin typeface="Calibri Light"/>
                <a:cs typeface="Calibri Light"/>
              </a:rPr>
              <a:t>Закону</a:t>
            </a:r>
            <a:r>
              <a:rPr sz="1800" spc="-6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для</a:t>
            </a:r>
            <a:r>
              <a:rPr sz="1800" spc="-6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відхилення</a:t>
            </a:r>
            <a:r>
              <a:rPr sz="1800" spc="-6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тендерної</a:t>
            </a:r>
            <a:r>
              <a:rPr sz="1800" spc="-5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пропозиції</a:t>
            </a:r>
            <a:r>
              <a:rPr sz="1800" spc="-5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Учасника;</a:t>
            </a:r>
            <a:endParaRPr sz="1800">
              <a:latin typeface="Calibri Light"/>
              <a:cs typeface="Calibri Light"/>
            </a:endParaRPr>
          </a:p>
          <a:p>
            <a:pPr marL="240665" lvl="1" indent="-176530">
              <a:lnSpc>
                <a:spcPct val="100000"/>
              </a:lnSpc>
              <a:buChar char="-"/>
              <a:tabLst>
                <a:tab pos="240665" algn="l"/>
              </a:tabLst>
            </a:pPr>
            <a:r>
              <a:rPr sz="1800" dirty="0">
                <a:latin typeface="Calibri Light"/>
                <a:cs typeface="Calibri Light"/>
              </a:rPr>
              <a:t>антикорупційну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програму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чи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уповноваженого</a:t>
            </a:r>
            <a:r>
              <a:rPr sz="1800" spc="-6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з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реалізації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антикорупційної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 Light"/>
                <a:cs typeface="Calibri Light"/>
              </a:rPr>
              <a:t>програми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(закупівля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20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млн.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і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більше)</a:t>
            </a:r>
            <a:endParaRPr sz="1800">
              <a:latin typeface="Calibri Light"/>
              <a:cs typeface="Calibri Light"/>
            </a:endParaRPr>
          </a:p>
          <a:p>
            <a:pPr marL="12700" marR="564515" lvl="1" indent="174625">
              <a:lnSpc>
                <a:spcPct val="100000"/>
              </a:lnSpc>
              <a:buChar char="-"/>
              <a:tabLst>
                <a:tab pos="187325" algn="l"/>
              </a:tabLst>
            </a:pPr>
            <a:r>
              <a:rPr sz="1800" dirty="0">
                <a:latin typeface="Calibri Light"/>
                <a:cs typeface="Calibri Light"/>
              </a:rPr>
              <a:t>зазначити,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що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буде</a:t>
            </a:r>
            <a:r>
              <a:rPr sz="1800" spc="-5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самостійно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перевіряти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інформацію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про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Учасника</a:t>
            </a:r>
            <a:r>
              <a:rPr sz="1800" spc="-5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у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3-</a:t>
            </a:r>
            <a:r>
              <a:rPr sz="1800" spc="-50" dirty="0">
                <a:latin typeface="Calibri Light"/>
                <a:cs typeface="Calibri Light"/>
              </a:rPr>
              <a:t>х </a:t>
            </a:r>
            <a:r>
              <a:rPr sz="1800" dirty="0">
                <a:latin typeface="Calibri Light"/>
                <a:cs typeface="Calibri Light"/>
              </a:rPr>
              <a:t>Єдиних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державних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реєстрах:</a:t>
            </a:r>
            <a:endParaRPr sz="1800">
              <a:latin typeface="Calibri Light"/>
              <a:cs typeface="Calibri Light"/>
            </a:endParaRPr>
          </a:p>
          <a:p>
            <a:pPr marL="187325" lvl="1" indent="-123189">
              <a:lnSpc>
                <a:spcPct val="100000"/>
              </a:lnSpc>
              <a:buFont typeface="Calibri Light"/>
              <a:buChar char="-"/>
              <a:tabLst>
                <a:tab pos="187325" algn="l"/>
              </a:tabLst>
            </a:pPr>
            <a:r>
              <a:rPr sz="1800" i="1" dirty="0">
                <a:latin typeface="Calibri Light"/>
                <a:cs typeface="Calibri Light"/>
              </a:rPr>
              <a:t>Єдиному</a:t>
            </a:r>
            <a:r>
              <a:rPr sz="1800" i="1" spc="-4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державному</a:t>
            </a:r>
            <a:r>
              <a:rPr sz="1800" i="1" spc="-2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реєстрі</a:t>
            </a:r>
            <a:r>
              <a:rPr sz="1800" i="1" spc="-6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осіб,</a:t>
            </a:r>
            <a:r>
              <a:rPr sz="1800" i="1" spc="-5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які</a:t>
            </a:r>
            <a:r>
              <a:rPr sz="1800" i="1" spc="-5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вчинили</a:t>
            </a:r>
            <a:r>
              <a:rPr sz="1800" i="1" spc="-6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корупційні</a:t>
            </a:r>
            <a:r>
              <a:rPr sz="1800" i="1" spc="-55" dirty="0">
                <a:latin typeface="Calibri Light"/>
                <a:cs typeface="Calibri Light"/>
              </a:rPr>
              <a:t> </a:t>
            </a:r>
            <a:r>
              <a:rPr sz="1800" i="1" spc="-10" dirty="0">
                <a:latin typeface="Calibri Light"/>
                <a:cs typeface="Calibri Light"/>
              </a:rPr>
              <a:t>правопорушення</a:t>
            </a:r>
            <a:endParaRPr sz="1800">
              <a:latin typeface="Calibri Light"/>
              <a:cs typeface="Calibri Light"/>
            </a:endParaRPr>
          </a:p>
          <a:p>
            <a:pPr marL="12700" marR="5080" lvl="1" indent="174625">
              <a:lnSpc>
                <a:spcPct val="100000"/>
              </a:lnSpc>
              <a:buChar char="-"/>
              <a:tabLst>
                <a:tab pos="187325" algn="l"/>
              </a:tabLst>
            </a:pPr>
            <a:r>
              <a:rPr sz="1800" i="1" dirty="0">
                <a:latin typeface="Calibri Light"/>
                <a:cs typeface="Calibri Light"/>
              </a:rPr>
              <a:t>Єдиному</a:t>
            </a:r>
            <a:r>
              <a:rPr sz="1800" i="1" spc="-4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реєстрі</a:t>
            </a:r>
            <a:r>
              <a:rPr sz="1800" i="1" spc="-4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підприємств,</a:t>
            </a:r>
            <a:r>
              <a:rPr sz="1800" i="1" spc="-4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щодо</a:t>
            </a:r>
            <a:r>
              <a:rPr sz="1800" i="1" spc="-5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яких</a:t>
            </a:r>
            <a:r>
              <a:rPr sz="1800" i="1" spc="-5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порушено</a:t>
            </a:r>
            <a:r>
              <a:rPr sz="1800" i="1" spc="-3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провадження</a:t>
            </a:r>
            <a:r>
              <a:rPr sz="1800" i="1" spc="-3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у</a:t>
            </a:r>
            <a:r>
              <a:rPr sz="1800" i="1" spc="-4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справі</a:t>
            </a:r>
            <a:r>
              <a:rPr sz="1800" i="1" spc="-50" dirty="0">
                <a:latin typeface="Calibri Light"/>
                <a:cs typeface="Calibri Light"/>
              </a:rPr>
              <a:t> </a:t>
            </a:r>
            <a:r>
              <a:rPr sz="1800" i="1" spc="-25" dirty="0">
                <a:latin typeface="Calibri Light"/>
                <a:cs typeface="Calibri Light"/>
              </a:rPr>
              <a:t>про </a:t>
            </a:r>
            <a:r>
              <a:rPr sz="1800" i="1" spc="-10" dirty="0">
                <a:latin typeface="Calibri Light"/>
                <a:cs typeface="Calibri Light"/>
              </a:rPr>
              <a:t>банкрутство</a:t>
            </a:r>
            <a:endParaRPr sz="1800">
              <a:latin typeface="Calibri Light"/>
              <a:cs typeface="Calibri Light"/>
            </a:endParaRPr>
          </a:p>
          <a:p>
            <a:pPr marL="12700" marR="211454" lvl="1" indent="174625">
              <a:lnSpc>
                <a:spcPct val="100000"/>
              </a:lnSpc>
              <a:spcBef>
                <a:spcPts val="5"/>
              </a:spcBef>
              <a:buChar char="-"/>
              <a:tabLst>
                <a:tab pos="187325" algn="l"/>
              </a:tabLst>
            </a:pPr>
            <a:r>
              <a:rPr sz="1800" i="1" dirty="0">
                <a:latin typeface="Calibri Light"/>
                <a:cs typeface="Calibri Light"/>
              </a:rPr>
              <a:t>Єдиному</a:t>
            </a:r>
            <a:r>
              <a:rPr sz="1800" i="1" spc="-5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державному</a:t>
            </a:r>
            <a:r>
              <a:rPr sz="1800" i="1" spc="-2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реєстрі</a:t>
            </a:r>
            <a:r>
              <a:rPr sz="1800" i="1" spc="-6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юридичних</a:t>
            </a:r>
            <a:r>
              <a:rPr sz="1800" i="1" spc="-6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осіб,</a:t>
            </a:r>
            <a:r>
              <a:rPr sz="1800" i="1" spc="-7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фізичних</a:t>
            </a:r>
            <a:r>
              <a:rPr sz="1800" i="1" spc="-50" dirty="0">
                <a:latin typeface="Calibri Light"/>
                <a:cs typeface="Calibri Light"/>
              </a:rPr>
              <a:t> </a:t>
            </a:r>
            <a:r>
              <a:rPr sz="1800" i="1" spc="-10" dirty="0">
                <a:latin typeface="Calibri Light"/>
                <a:cs typeface="Calibri Light"/>
              </a:rPr>
              <a:t>осіб-</a:t>
            </a:r>
            <a:r>
              <a:rPr sz="1800" i="1" dirty="0">
                <a:latin typeface="Calibri Light"/>
                <a:cs typeface="Calibri Light"/>
              </a:rPr>
              <a:t>підприємців</a:t>
            </a:r>
            <a:r>
              <a:rPr sz="1800" i="1" spc="-50" dirty="0">
                <a:latin typeface="Calibri Light"/>
                <a:cs typeface="Calibri Light"/>
              </a:rPr>
              <a:t> </a:t>
            </a:r>
            <a:r>
              <a:rPr sz="1800" i="1" spc="-25" dirty="0">
                <a:latin typeface="Calibri Light"/>
                <a:cs typeface="Calibri Light"/>
              </a:rPr>
              <a:t>та </a:t>
            </a:r>
            <a:r>
              <a:rPr sz="1800" i="1" dirty="0">
                <a:latin typeface="Calibri Light"/>
                <a:cs typeface="Calibri Light"/>
              </a:rPr>
              <a:t>громадських</a:t>
            </a:r>
            <a:r>
              <a:rPr sz="1800" i="1" spc="-60" dirty="0">
                <a:latin typeface="Calibri Light"/>
                <a:cs typeface="Calibri Light"/>
              </a:rPr>
              <a:t> </a:t>
            </a:r>
            <a:r>
              <a:rPr sz="1800" i="1" spc="-10" dirty="0">
                <a:latin typeface="Calibri Light"/>
                <a:cs typeface="Calibri Light"/>
              </a:rPr>
              <a:t>формувань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634098" y="207644"/>
            <a:ext cx="214376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Інші</a:t>
            </a:r>
            <a:r>
              <a:rPr sz="31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вимоги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6991" y="900683"/>
            <a:ext cx="2966085" cy="806450"/>
          </a:xfrm>
          <a:prstGeom prst="rect">
            <a:avLst/>
          </a:prstGeom>
          <a:solidFill>
            <a:srgbClr val="006FC0"/>
          </a:solidFill>
          <a:ln w="12192">
            <a:solidFill>
              <a:srgbClr val="41709C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ФОРМАЛЬНІ</a:t>
            </a: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ПОМИЛКИ</a:t>
            </a:r>
            <a:r>
              <a:rPr sz="1500" spc="-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(НЕ</a:t>
            </a:r>
            <a:endParaRPr sz="1500">
              <a:latin typeface="Calibri Light"/>
              <a:cs typeface="Calibri Light"/>
            </a:endParaRPr>
          </a:p>
          <a:p>
            <a:pPr marL="571500" marR="564515" algn="ctr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ВПЛИВАЮТЬ</a:t>
            </a:r>
            <a:r>
              <a:rPr sz="15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НА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ЗМІСТ 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ПРОПОЗИЦІЇ)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2444" y="900683"/>
            <a:ext cx="5478780" cy="806450"/>
          </a:xfrm>
          <a:prstGeom prst="rect">
            <a:avLst/>
          </a:prstGeom>
          <a:solidFill>
            <a:srgbClr val="006FC0"/>
          </a:solidFill>
          <a:ln w="12192">
            <a:solidFill>
              <a:srgbClr val="41709C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5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СПОСІБ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ПОДАННЯ/КОНФІДЕНЦІЙНА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ІНФОРМАЦІЯ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156" y="1919097"/>
            <a:ext cx="3143885" cy="2103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945" marR="39560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 Light"/>
                <a:cs typeface="Calibri Light"/>
              </a:rPr>
              <a:t>ПРАВО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ВИЗНАЧИТИ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</a:t>
            </a:r>
            <a:r>
              <a:rPr sz="1600" spc="-3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ТД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ЩО </a:t>
            </a:r>
            <a:r>
              <a:rPr sz="1600" dirty="0">
                <a:latin typeface="Calibri Light"/>
                <a:cs typeface="Calibri Light"/>
              </a:rPr>
              <a:t>ТАКЕ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ФОРМАЛЬНІ</a:t>
            </a:r>
            <a:r>
              <a:rPr sz="1600" spc="-2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ПОМИЛКИ:</a:t>
            </a:r>
            <a:endParaRPr sz="1600">
              <a:latin typeface="Calibri Light"/>
              <a:cs typeface="Calibri Light"/>
            </a:endParaRPr>
          </a:p>
          <a:p>
            <a:pPr marL="58419" algn="just">
              <a:lnSpc>
                <a:spcPct val="100000"/>
              </a:lnSpc>
              <a:spcBef>
                <a:spcPts val="509"/>
              </a:spcBef>
            </a:pPr>
            <a:r>
              <a:rPr sz="1600" dirty="0">
                <a:latin typeface="Calibri Light"/>
                <a:cs typeface="Calibri Light"/>
              </a:rPr>
              <a:t>-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русизми,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граматичні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помилки,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технічні</a:t>
            </a:r>
            <a:endParaRPr sz="1400">
              <a:latin typeface="Calibri Light"/>
              <a:cs typeface="Calibri Light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</a:pPr>
            <a:r>
              <a:rPr sz="1400" dirty="0">
                <a:latin typeface="Calibri Light"/>
                <a:cs typeface="Calibri Light"/>
              </a:rPr>
              <a:t>помилки</a:t>
            </a:r>
            <a:r>
              <a:rPr sz="1400" spc="-4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та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описки;</a:t>
            </a:r>
            <a:endParaRPr sz="1400">
              <a:latin typeface="Calibri Light"/>
              <a:cs typeface="Calibri Light"/>
            </a:endParaRPr>
          </a:p>
          <a:p>
            <a:pPr marL="12700" marR="5080" indent="118745" algn="just">
              <a:lnSpc>
                <a:spcPct val="100000"/>
              </a:lnSpc>
            </a:pPr>
            <a:r>
              <a:rPr sz="1400" dirty="0">
                <a:latin typeface="Calibri Light"/>
                <a:cs typeface="Calibri Light"/>
              </a:rPr>
              <a:t>-</a:t>
            </a:r>
            <a:r>
              <a:rPr sz="1400" spc="27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якщо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інформація,</a:t>
            </a:r>
            <a:r>
              <a:rPr sz="1400" spc="-2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подана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Учасником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50" dirty="0">
                <a:latin typeface="Calibri Light"/>
                <a:cs typeface="Calibri Light"/>
              </a:rPr>
              <a:t>у </a:t>
            </a:r>
            <a:r>
              <a:rPr sz="1400" dirty="0">
                <a:latin typeface="Calibri Light"/>
                <a:cs typeface="Calibri Light"/>
              </a:rPr>
              <a:t>складі</a:t>
            </a:r>
            <a:r>
              <a:rPr sz="1400" spc="-2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тендерної</a:t>
            </a:r>
            <a:r>
              <a:rPr sz="1400" spc="-2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пропозиції,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міститься</a:t>
            </a:r>
            <a:r>
              <a:rPr sz="1400" spc="-25" dirty="0">
                <a:latin typeface="Calibri Light"/>
                <a:cs typeface="Calibri Light"/>
              </a:rPr>
              <a:t> не </a:t>
            </a:r>
            <a:r>
              <a:rPr sz="1400" dirty="0">
                <a:latin typeface="Calibri Light"/>
                <a:cs typeface="Calibri Light"/>
              </a:rPr>
              <a:t>в</a:t>
            </a:r>
            <a:r>
              <a:rPr sz="1400" spc="20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окремому</a:t>
            </a:r>
            <a:r>
              <a:rPr sz="1400" spc="19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документі,</a:t>
            </a:r>
            <a:r>
              <a:rPr sz="1400" spc="204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а</a:t>
            </a:r>
            <a:r>
              <a:rPr sz="1400" spc="204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в</a:t>
            </a:r>
            <a:r>
              <a:rPr sz="1400" spc="20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складі</a:t>
            </a:r>
            <a:r>
              <a:rPr sz="1400" spc="204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інших </a:t>
            </a:r>
            <a:r>
              <a:rPr sz="1400" dirty="0">
                <a:latin typeface="Calibri Light"/>
                <a:cs typeface="Calibri Light"/>
              </a:rPr>
              <a:t>документів</a:t>
            </a:r>
            <a:r>
              <a:rPr sz="1400" spc="29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тендерної</a:t>
            </a:r>
            <a:r>
              <a:rPr sz="1400" spc="29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пропозиції</a:t>
            </a:r>
            <a:r>
              <a:rPr sz="1400" spc="29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такого Учасника.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66715" y="1919097"/>
            <a:ext cx="168846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 Light"/>
                <a:cs typeface="Calibri Light"/>
              </a:rPr>
              <a:t>ВАРТО</a:t>
            </a:r>
            <a:r>
              <a:rPr sz="1400" spc="-4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ПЕРЕДБАЧИТИ: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1438" y="2345512"/>
            <a:ext cx="5334635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 Light"/>
                <a:cs typeface="Calibri Light"/>
              </a:rPr>
              <a:t>-</a:t>
            </a:r>
            <a:r>
              <a:rPr sz="1400" spc="27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заборону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обмежувати</a:t>
            </a:r>
            <a:r>
              <a:rPr sz="1400" spc="-4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перегляд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файлів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шляхом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встановлення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на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25" dirty="0">
                <a:latin typeface="Calibri Light"/>
                <a:cs typeface="Calibri Light"/>
              </a:rPr>
              <a:t>них</a:t>
            </a:r>
            <a:endParaRPr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 Light"/>
                <a:cs typeface="Calibri Light"/>
              </a:rPr>
              <a:t>паролів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або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у</a:t>
            </a:r>
            <a:r>
              <a:rPr sz="1400" spc="-3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будь-</a:t>
            </a:r>
            <a:r>
              <a:rPr sz="1400" dirty="0">
                <a:latin typeface="Calibri Light"/>
                <a:cs typeface="Calibri Light"/>
              </a:rPr>
              <a:t>який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інший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спосіб.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1438" y="2772918"/>
            <a:ext cx="47802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r>
              <a:rPr sz="1400" spc="-50" dirty="0">
                <a:latin typeface="Calibri Light"/>
                <a:cs typeface="Calibri Light"/>
              </a:rPr>
              <a:t>-</a:t>
            </a:r>
            <a:r>
              <a:rPr sz="1400" dirty="0">
                <a:latin typeface="Calibri Light"/>
                <a:cs typeface="Calibri Light"/>
              </a:rPr>
              <a:t>	скановані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копії</a:t>
            </a:r>
            <a:r>
              <a:rPr sz="1400" spc="-2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документів</a:t>
            </a:r>
            <a:r>
              <a:rPr sz="1400" spc="-5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тендерної</a:t>
            </a:r>
            <a:r>
              <a:rPr sz="1400" spc="-4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пропозиції</a:t>
            </a:r>
            <a:r>
              <a:rPr sz="1400" spc="-4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не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повинні </a:t>
            </a:r>
            <a:r>
              <a:rPr sz="1400" dirty="0">
                <a:latin typeface="Calibri Light"/>
                <a:cs typeface="Calibri Light"/>
              </a:rPr>
              <a:t>містити</a:t>
            </a:r>
            <a:r>
              <a:rPr sz="1400" spc="-2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будь-</a:t>
            </a:r>
            <a:r>
              <a:rPr sz="1400" dirty="0">
                <a:latin typeface="Calibri Light"/>
                <a:cs typeface="Calibri Light"/>
              </a:rPr>
              <a:t>яких</a:t>
            </a:r>
            <a:r>
              <a:rPr sz="1400" spc="-4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накладень</a:t>
            </a:r>
            <a:r>
              <a:rPr sz="1400" spc="-5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на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них.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4254753" y="262254"/>
            <a:ext cx="6362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20" dirty="0">
                <a:solidFill>
                  <a:srgbClr val="6FA8DA"/>
                </a:solidFill>
              </a:rPr>
              <a:t>ІНШЕ</a:t>
            </a:r>
            <a:endParaRPr sz="2200"/>
          </a:p>
        </p:txBody>
      </p:sp>
      <p:sp>
        <p:nvSpPr>
          <p:cNvPr id="9" name="object 9"/>
          <p:cNvSpPr txBox="1"/>
          <p:nvPr/>
        </p:nvSpPr>
        <p:spPr>
          <a:xfrm>
            <a:off x="213156" y="3995750"/>
            <a:ext cx="31426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r>
              <a:rPr sz="1400" spc="-50" dirty="0">
                <a:latin typeface="Calibri Light"/>
                <a:cs typeface="Calibri Light"/>
              </a:rPr>
              <a:t>-</a:t>
            </a:r>
            <a:r>
              <a:rPr sz="1400" dirty="0">
                <a:latin typeface="Calibri Light"/>
                <a:cs typeface="Calibri Light"/>
              </a:rPr>
              <a:t>	окремі</a:t>
            </a:r>
            <a:r>
              <a:rPr sz="1400" spc="1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документи/їх</a:t>
            </a:r>
            <a:r>
              <a:rPr sz="1400" spc="1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частини</a:t>
            </a:r>
            <a:r>
              <a:rPr sz="1400" spc="1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в</a:t>
            </a:r>
            <a:r>
              <a:rPr sz="1400" spc="1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складі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9668" y="4209669"/>
            <a:ext cx="28568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0770" algn="l"/>
                <a:tab pos="2198370" algn="l"/>
              </a:tabLst>
            </a:pPr>
            <a:r>
              <a:rPr sz="1400" spc="-10" dirty="0">
                <a:latin typeface="Calibri Light"/>
                <a:cs typeface="Calibri Light"/>
              </a:rPr>
              <a:t>тендерної</a:t>
            </a:r>
            <a:r>
              <a:rPr sz="1400" dirty="0">
                <a:latin typeface="Calibri Light"/>
                <a:cs typeface="Calibri Light"/>
              </a:rPr>
              <a:t>	</a:t>
            </a:r>
            <a:r>
              <a:rPr sz="1400" spc="-10" dirty="0">
                <a:latin typeface="Calibri Light"/>
                <a:cs typeface="Calibri Light"/>
              </a:rPr>
              <a:t>пропозиції</a:t>
            </a:r>
            <a:r>
              <a:rPr sz="1400" dirty="0">
                <a:latin typeface="Calibri Light"/>
                <a:cs typeface="Calibri Light"/>
              </a:rPr>
              <a:t>	</a:t>
            </a:r>
            <a:r>
              <a:rPr sz="1400" spc="-10" dirty="0">
                <a:latin typeface="Calibri Light"/>
                <a:cs typeface="Calibri Light"/>
              </a:rPr>
              <a:t>складені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9668" y="4423028"/>
            <a:ext cx="28581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 Light"/>
                <a:cs typeface="Calibri Light"/>
              </a:rPr>
              <a:t>російською</a:t>
            </a:r>
            <a:r>
              <a:rPr sz="1400" spc="14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мовою</a:t>
            </a:r>
            <a:r>
              <a:rPr sz="1400" spc="12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без</a:t>
            </a:r>
            <a:r>
              <a:rPr sz="1400" spc="12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перекладу</a:t>
            </a:r>
            <a:r>
              <a:rPr sz="1400" spc="130" dirty="0">
                <a:latin typeface="Calibri Light"/>
                <a:cs typeface="Calibri Light"/>
              </a:rPr>
              <a:t> </a:t>
            </a:r>
            <a:r>
              <a:rPr sz="1400" spc="-25" dirty="0">
                <a:latin typeface="Calibri Light"/>
                <a:cs typeface="Calibri Light"/>
              </a:rPr>
              <a:t>на </a:t>
            </a:r>
            <a:r>
              <a:rPr sz="1400" dirty="0">
                <a:latin typeface="Calibri Light"/>
                <a:cs typeface="Calibri Light"/>
              </a:rPr>
              <a:t>українську</a:t>
            </a:r>
            <a:r>
              <a:rPr sz="1400" spc="-50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мову.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9429" y="3494913"/>
            <a:ext cx="38811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 Light"/>
                <a:cs typeface="Calibri Light"/>
              </a:rPr>
              <a:t>КОНФІДЕНЦІЙНОЮ</a:t>
            </a:r>
            <a:r>
              <a:rPr sz="1400" spc="-3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ІНФОРМАЦІЄЮ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НЕ</a:t>
            </a:r>
            <a:r>
              <a:rPr sz="1400" spc="1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МОЖЕ </a:t>
            </a:r>
            <a:r>
              <a:rPr sz="1400" spc="-10" dirty="0">
                <a:latin typeface="Calibri Light"/>
                <a:cs typeface="Calibri Light"/>
              </a:rPr>
              <a:t>БУТИ: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00317" y="5201539"/>
            <a:ext cx="44450" cy="9525"/>
          </a:xfrm>
          <a:custGeom>
            <a:avLst/>
            <a:gdLst/>
            <a:ahLst/>
            <a:cxnLst/>
            <a:rect l="l" t="t" r="r" b="b"/>
            <a:pathLst>
              <a:path w="44450" h="9525">
                <a:moveTo>
                  <a:pt x="44196" y="0"/>
                </a:moveTo>
                <a:lnTo>
                  <a:pt x="0" y="0"/>
                </a:lnTo>
                <a:lnTo>
                  <a:pt x="0" y="9143"/>
                </a:lnTo>
                <a:lnTo>
                  <a:pt x="44196" y="9143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566414" y="3922014"/>
            <a:ext cx="4808855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indent="-92075">
              <a:lnSpc>
                <a:spcPct val="100000"/>
              </a:lnSpc>
              <a:spcBef>
                <a:spcPts val="100"/>
              </a:spcBef>
              <a:buChar char="-"/>
              <a:tabLst>
                <a:tab pos="169545" algn="l"/>
              </a:tabLst>
            </a:pPr>
            <a:r>
              <a:rPr sz="1400" dirty="0">
                <a:latin typeface="Calibri Light"/>
                <a:cs typeface="Calibri Light"/>
              </a:rPr>
              <a:t>інформація</a:t>
            </a:r>
            <a:r>
              <a:rPr sz="1400" spc="-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про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запропоновану</a:t>
            </a:r>
            <a:r>
              <a:rPr sz="1400" spc="-35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ціну;</a:t>
            </a:r>
            <a:endParaRPr sz="1400">
              <a:latin typeface="Calibri Light"/>
              <a:cs typeface="Calibri Light"/>
            </a:endParaRPr>
          </a:p>
          <a:p>
            <a:pPr marL="169545" indent="-92075">
              <a:lnSpc>
                <a:spcPct val="100000"/>
              </a:lnSpc>
              <a:spcBef>
                <a:spcPts val="5"/>
              </a:spcBef>
              <a:buChar char="-"/>
              <a:tabLst>
                <a:tab pos="169545" algn="l"/>
              </a:tabLst>
            </a:pPr>
            <a:r>
              <a:rPr sz="1400" dirty="0">
                <a:latin typeface="Calibri Light"/>
                <a:cs typeface="Calibri Light"/>
              </a:rPr>
              <a:t>інші</a:t>
            </a:r>
            <a:r>
              <a:rPr sz="1400" spc="-3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критерії</a:t>
            </a:r>
            <a:r>
              <a:rPr sz="1400" spc="-3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оцінки</a:t>
            </a:r>
            <a:endParaRPr sz="1400">
              <a:latin typeface="Calibri Light"/>
              <a:cs typeface="Calibri Light"/>
            </a:endParaRPr>
          </a:p>
          <a:p>
            <a:pPr marL="169545" indent="-92075">
              <a:lnSpc>
                <a:spcPct val="100000"/>
              </a:lnSpc>
              <a:buChar char="-"/>
              <a:tabLst>
                <a:tab pos="169545" algn="l"/>
              </a:tabLst>
            </a:pPr>
            <a:r>
              <a:rPr sz="1400" dirty="0">
                <a:latin typeface="Calibri Light"/>
                <a:cs typeface="Calibri Light"/>
              </a:rPr>
              <a:t>технічні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умови</a:t>
            </a:r>
            <a:endParaRPr sz="1400">
              <a:latin typeface="Calibri Light"/>
              <a:cs typeface="Calibri Light"/>
            </a:endParaRPr>
          </a:p>
          <a:p>
            <a:pPr marL="169545" indent="-92075">
              <a:lnSpc>
                <a:spcPct val="100000"/>
              </a:lnSpc>
              <a:buChar char="-"/>
              <a:tabLst>
                <a:tab pos="169545" algn="l"/>
              </a:tabLst>
            </a:pPr>
            <a:r>
              <a:rPr sz="1400" dirty="0">
                <a:latin typeface="Calibri Light"/>
                <a:cs typeface="Calibri Light"/>
              </a:rPr>
              <a:t>технічні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специфікації;</a:t>
            </a:r>
            <a:endParaRPr sz="1400">
              <a:latin typeface="Calibri Light"/>
              <a:cs typeface="Calibri Light"/>
            </a:endParaRPr>
          </a:p>
          <a:p>
            <a:pPr marL="209550" indent="-132080">
              <a:lnSpc>
                <a:spcPct val="100000"/>
              </a:lnSpc>
              <a:buChar char="-"/>
              <a:tabLst>
                <a:tab pos="209550" algn="l"/>
              </a:tabLst>
            </a:pPr>
            <a:r>
              <a:rPr sz="1400" dirty="0">
                <a:latin typeface="Calibri Light"/>
                <a:cs typeface="Calibri Light"/>
              </a:rPr>
              <a:t>документи,</a:t>
            </a:r>
            <a:r>
              <a:rPr sz="1400" spc="-1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що</a:t>
            </a:r>
            <a:r>
              <a:rPr sz="1400" spc="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підтверджують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spc="-50" dirty="0">
                <a:latin typeface="Calibri Light"/>
                <a:cs typeface="Calibri Light"/>
              </a:rPr>
              <a:t>від</a:t>
            </a:r>
            <a:r>
              <a:rPr sz="1800" spc="-75" baseline="-11574" dirty="0">
                <a:latin typeface="Calibri Light"/>
                <a:cs typeface="Calibri Light"/>
              </a:rPr>
              <a:t>*</a:t>
            </a:r>
            <a:r>
              <a:rPr sz="1400" spc="-50" dirty="0">
                <a:latin typeface="Calibri Light"/>
                <a:cs typeface="Calibri Light"/>
              </a:rPr>
              <a:t>повідність</a:t>
            </a:r>
            <a:r>
              <a:rPr sz="140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кваліфікаційним</a:t>
            </a:r>
            <a:endParaRPr sz="1400">
              <a:latin typeface="Calibri Light"/>
              <a:cs typeface="Calibri Light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latin typeface="Calibri Light"/>
                <a:cs typeface="Calibri Light"/>
              </a:rPr>
              <a:t>критеріям</a:t>
            </a:r>
            <a:r>
              <a:rPr sz="1400" spc="-3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відповідно</a:t>
            </a:r>
            <a:r>
              <a:rPr sz="1400" spc="-6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до</a:t>
            </a:r>
            <a:r>
              <a:rPr sz="1400" spc="-45" dirty="0">
                <a:latin typeface="Calibri Light"/>
                <a:cs typeface="Calibri Light"/>
              </a:rPr>
              <a:t> </a:t>
            </a:r>
            <a:r>
              <a:rPr sz="14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2"/>
              </a:rPr>
              <a:t>статті</a:t>
            </a:r>
            <a:r>
              <a:rPr sz="14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2"/>
              </a:rPr>
              <a:t> </a:t>
            </a:r>
            <a:r>
              <a:rPr sz="14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2"/>
              </a:rPr>
              <a:t>16</a:t>
            </a:r>
            <a:r>
              <a:rPr sz="1400" spc="-25" dirty="0">
                <a:latin typeface="Calibri Light"/>
                <a:cs typeface="Calibri Light"/>
              </a:rPr>
              <a:t>,</a:t>
            </a:r>
            <a:endParaRPr sz="1400">
              <a:latin typeface="Calibri Light"/>
              <a:cs typeface="Calibri Light"/>
            </a:endParaRPr>
          </a:p>
          <a:p>
            <a:pPr marL="169545" indent="-92075">
              <a:lnSpc>
                <a:spcPct val="100000"/>
              </a:lnSpc>
              <a:buChar char="-"/>
              <a:tabLst>
                <a:tab pos="169545" algn="l"/>
              </a:tabLst>
            </a:pPr>
            <a:r>
              <a:rPr sz="1400" dirty="0">
                <a:latin typeface="Calibri Light"/>
                <a:cs typeface="Calibri Light"/>
              </a:rPr>
              <a:t>вимогам,</a:t>
            </a:r>
            <a:r>
              <a:rPr sz="1400" spc="-4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установленим</a:t>
            </a:r>
            <a:r>
              <a:rPr sz="1400" spc="-60" dirty="0">
                <a:latin typeface="Calibri Light"/>
                <a:cs typeface="Calibri Light"/>
              </a:rPr>
              <a:t> </a:t>
            </a:r>
            <a:r>
              <a:rPr sz="14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3"/>
              </a:rPr>
              <a:t>статтею</a:t>
            </a:r>
            <a:r>
              <a:rPr sz="1400" u="sng" spc="-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3"/>
              </a:rPr>
              <a:t> </a:t>
            </a:r>
            <a:r>
              <a:rPr sz="14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3"/>
              </a:rPr>
              <a:t>17</a:t>
            </a:r>
            <a:r>
              <a:rPr sz="1400" spc="-35" dirty="0">
                <a:solidFill>
                  <a:srgbClr val="0462C1"/>
                </a:solidFill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цього</a:t>
            </a:r>
            <a:r>
              <a:rPr sz="1400" spc="-7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Закону.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79" y="1059180"/>
            <a:ext cx="2966085" cy="614680"/>
          </a:xfrm>
          <a:prstGeom prst="rect">
            <a:avLst/>
          </a:prstGeom>
          <a:solidFill>
            <a:srgbClr val="006FC0"/>
          </a:solidFill>
          <a:ln w="12191">
            <a:solidFill>
              <a:srgbClr val="41709C"/>
            </a:solidFill>
          </a:ln>
        </p:spPr>
        <p:txBody>
          <a:bodyPr vert="horz" wrap="square" lIns="0" tIns="154305" rIns="0" bIns="0" rtlCol="0">
            <a:spAutoFit/>
          </a:bodyPr>
          <a:lstStyle/>
          <a:p>
            <a:pPr marL="389890">
              <a:lnSpc>
                <a:spcPct val="100000"/>
              </a:lnSpc>
              <a:spcBef>
                <a:spcPts val="121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Строки</a:t>
            </a:r>
            <a:r>
              <a:rPr sz="1800" spc="-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оприлюднення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8332" y="1059180"/>
            <a:ext cx="5478780" cy="614680"/>
          </a:xfrm>
          <a:prstGeom prst="rect">
            <a:avLst/>
          </a:prstGeom>
          <a:solidFill>
            <a:srgbClr val="006FC0"/>
          </a:solidFill>
          <a:ln w="12192">
            <a:solidFill>
              <a:srgbClr val="41709C"/>
            </a:solidFill>
          </a:ln>
        </p:spPr>
        <p:txBody>
          <a:bodyPr vert="horz" wrap="square" lIns="0" tIns="1543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15"/>
              </a:spcBef>
            </a:pP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Надання</a:t>
            </a:r>
            <a:r>
              <a:rPr sz="18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роз'яснень/</a:t>
            </a:r>
            <a:r>
              <a:rPr sz="18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внесення</a:t>
            </a:r>
            <a:r>
              <a:rPr sz="18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зміни</a:t>
            </a:r>
            <a:r>
              <a:rPr sz="18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80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 Light"/>
                <a:cs typeface="Calibri Light"/>
              </a:rPr>
              <a:t>ТД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315" y="1884934"/>
            <a:ext cx="26885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 Light"/>
                <a:cs typeface="Calibri Light"/>
              </a:rPr>
              <a:t>Залежать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обраної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процедури: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315" y="2342515"/>
            <a:ext cx="2632075" cy="1626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spc="-10" dirty="0">
                <a:latin typeface="Calibri Light"/>
                <a:cs typeface="Calibri Light"/>
              </a:rPr>
              <a:t>Відкриті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торги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–</a:t>
            </a:r>
            <a:r>
              <a:rPr sz="1500" spc="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за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15</a:t>
            </a:r>
            <a:r>
              <a:rPr sz="1500" spc="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днів</a:t>
            </a:r>
            <a:r>
              <a:rPr sz="1500" spc="-25" dirty="0">
                <a:latin typeface="Calibri Light"/>
                <a:cs typeface="Calibri Light"/>
              </a:rPr>
              <a:t> до </a:t>
            </a:r>
            <a:r>
              <a:rPr sz="1500" spc="-10" dirty="0">
                <a:latin typeface="Calibri Light"/>
                <a:cs typeface="Calibri Light"/>
              </a:rPr>
              <a:t>розкриття</a:t>
            </a:r>
            <a:endParaRPr sz="15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latin typeface="Calibri Light"/>
                <a:cs typeface="Calibri Light"/>
              </a:rPr>
              <a:t>(30 днів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для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«європорогів»)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spcBef>
                <a:spcPts val="18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spc="-20" dirty="0">
                <a:latin typeface="Calibri Light"/>
                <a:cs typeface="Calibri Light"/>
              </a:rPr>
              <a:t>Конкурентний</a:t>
            </a:r>
            <a:r>
              <a:rPr sz="150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діалог:</a:t>
            </a:r>
            <a:endParaRPr sz="1500">
              <a:latin typeface="Calibri Light"/>
              <a:cs typeface="Calibri Light"/>
            </a:endParaRPr>
          </a:p>
          <a:p>
            <a:pPr marL="424180" lvl="1" indent="-139065">
              <a:lnSpc>
                <a:spcPct val="100000"/>
              </a:lnSpc>
              <a:buAutoNum type="arabicPlain"/>
              <a:tabLst>
                <a:tab pos="424180" algn="l"/>
              </a:tabLst>
            </a:pPr>
            <a:r>
              <a:rPr sz="1500" dirty="0">
                <a:latin typeface="Calibri Light"/>
                <a:cs typeface="Calibri Light"/>
              </a:rPr>
              <a:t>Етап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-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30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spc="-20" dirty="0"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  <a:p>
            <a:pPr marL="424180" lvl="1" indent="-139065">
              <a:lnSpc>
                <a:spcPct val="100000"/>
              </a:lnSpc>
              <a:buAutoNum type="arabicPlain"/>
              <a:tabLst>
                <a:tab pos="424180" algn="l"/>
              </a:tabLst>
            </a:pPr>
            <a:r>
              <a:rPr sz="1500" dirty="0">
                <a:latin typeface="Calibri Light"/>
                <a:cs typeface="Calibri Light"/>
              </a:rPr>
              <a:t>Етап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-</a:t>
            </a:r>
            <a:r>
              <a:rPr sz="1500" spc="-1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15</a:t>
            </a:r>
            <a:r>
              <a:rPr sz="1500" spc="-10" dirty="0">
                <a:latin typeface="Calibri Light"/>
                <a:cs typeface="Calibri Light"/>
              </a:rPr>
              <a:t> </a:t>
            </a:r>
            <a:r>
              <a:rPr sz="1500" spc="-20" dirty="0"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97071" y="1884934"/>
            <a:ext cx="26079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Не</a:t>
            </a:r>
            <a:r>
              <a:rPr sz="1500" spc="4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пізніше</a:t>
            </a:r>
            <a:r>
              <a:rPr sz="1500" spc="4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ніж</a:t>
            </a:r>
            <a:r>
              <a:rPr sz="1500" spc="47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за</a:t>
            </a:r>
            <a:r>
              <a:rPr sz="1500" spc="4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10</a:t>
            </a:r>
            <a:r>
              <a:rPr sz="1500" spc="470" dirty="0">
                <a:latin typeface="Calibri Light"/>
                <a:cs typeface="Calibri Light"/>
              </a:rPr>
              <a:t> </a:t>
            </a:r>
            <a:r>
              <a:rPr sz="1500" spc="-20" dirty="0"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9675" y="1884934"/>
            <a:ext cx="25679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 Light"/>
                <a:cs typeface="Calibri Light"/>
              </a:rPr>
              <a:t>будь-</a:t>
            </a:r>
            <a:r>
              <a:rPr sz="1500" dirty="0">
                <a:latin typeface="Calibri Light"/>
                <a:cs typeface="Calibri Light"/>
              </a:rPr>
              <a:t>хто</a:t>
            </a:r>
            <a:r>
              <a:rPr sz="1500" spc="4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може</a:t>
            </a:r>
            <a:r>
              <a:rPr sz="1500" spc="459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звернутися</a:t>
            </a:r>
            <a:r>
              <a:rPr sz="1500" spc="465" dirty="0">
                <a:latin typeface="Calibri Light"/>
                <a:cs typeface="Calibri Light"/>
              </a:rPr>
              <a:t> </a:t>
            </a:r>
            <a:r>
              <a:rPr sz="1500" spc="-25" dirty="0">
                <a:latin typeface="Calibri Light"/>
                <a:cs typeface="Calibri Light"/>
              </a:rPr>
              <a:t>до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3838" y="2113534"/>
            <a:ext cx="50742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22045" algn="l"/>
                <a:tab pos="1530350" algn="l"/>
                <a:tab pos="3647440" algn="l"/>
                <a:tab pos="4330700" algn="l"/>
              </a:tabLst>
            </a:pPr>
            <a:r>
              <a:rPr sz="1500" spc="-10" dirty="0">
                <a:latin typeface="Calibri Light"/>
                <a:cs typeface="Calibri Light"/>
              </a:rPr>
              <a:t>Замовника</a:t>
            </a:r>
            <a:r>
              <a:rPr sz="1500" dirty="0">
                <a:latin typeface="Calibri Light"/>
                <a:cs typeface="Calibri Light"/>
              </a:rPr>
              <a:t>	</a:t>
            </a:r>
            <a:r>
              <a:rPr sz="1500" spc="-25" dirty="0">
                <a:latin typeface="Calibri Light"/>
                <a:cs typeface="Calibri Light"/>
              </a:rPr>
              <a:t>за</a:t>
            </a:r>
            <a:r>
              <a:rPr sz="1500" dirty="0">
                <a:latin typeface="Calibri Light"/>
                <a:cs typeface="Calibri Light"/>
              </a:rPr>
              <a:t>	</a:t>
            </a:r>
            <a:r>
              <a:rPr sz="1500" spc="-10" dirty="0">
                <a:latin typeface="Calibri Light"/>
                <a:cs typeface="Calibri Light"/>
              </a:rPr>
              <a:t>роз'ясненням/вимогою</a:t>
            </a:r>
            <a:r>
              <a:rPr sz="1500" dirty="0">
                <a:latin typeface="Calibri Light"/>
                <a:cs typeface="Calibri Light"/>
              </a:rPr>
              <a:t>	</a:t>
            </a:r>
            <a:r>
              <a:rPr sz="1500" spc="-20" dirty="0">
                <a:latin typeface="Calibri Light"/>
                <a:cs typeface="Calibri Light"/>
              </a:rPr>
              <a:t>щодо</a:t>
            </a:r>
            <a:r>
              <a:rPr sz="1500" dirty="0">
                <a:latin typeface="Calibri Light"/>
                <a:cs typeface="Calibri Light"/>
              </a:rPr>
              <a:t>	</a:t>
            </a:r>
            <a:r>
              <a:rPr sz="1500" spc="-10" dirty="0">
                <a:latin typeface="Calibri Light"/>
                <a:cs typeface="Calibri Light"/>
              </a:rPr>
              <a:t>усунення порушень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97071" y="2571115"/>
            <a:ext cx="53613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  <a:tab pos="3117215" algn="l"/>
              </a:tabLst>
            </a:pPr>
            <a:r>
              <a:rPr sz="1500" dirty="0">
                <a:latin typeface="Calibri Light"/>
                <a:cs typeface="Calibri Light"/>
              </a:rPr>
              <a:t>Всі</a:t>
            </a:r>
            <a:r>
              <a:rPr sz="1500" spc="2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звернення</a:t>
            </a:r>
            <a:r>
              <a:rPr sz="1500" spc="27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оприлюднюються</a:t>
            </a:r>
            <a:r>
              <a:rPr sz="1500" dirty="0">
                <a:latin typeface="Calibri Light"/>
                <a:cs typeface="Calibri Light"/>
              </a:rPr>
              <a:t>	автоматично</a:t>
            </a:r>
            <a:r>
              <a:rPr sz="1500" spc="2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</a:t>
            </a:r>
            <a:r>
              <a:rPr sz="1500" spc="2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системі</a:t>
            </a:r>
            <a:r>
              <a:rPr sz="1500" spc="250" dirty="0">
                <a:latin typeface="Calibri Light"/>
                <a:cs typeface="Calibri Light"/>
              </a:rPr>
              <a:t> </a:t>
            </a:r>
            <a:r>
              <a:rPr sz="1500" spc="-25" dirty="0">
                <a:latin typeface="Calibri Light"/>
                <a:cs typeface="Calibri Light"/>
              </a:rPr>
              <a:t>без </a:t>
            </a:r>
            <a:r>
              <a:rPr sz="1500" dirty="0">
                <a:latin typeface="Calibri Light"/>
                <a:cs typeface="Calibri Light"/>
              </a:rPr>
              <a:t>ідентифікації</a:t>
            </a:r>
            <a:r>
              <a:rPr sz="1500" spc="-80" dirty="0">
                <a:latin typeface="Calibri Light"/>
                <a:cs typeface="Calibri Light"/>
              </a:rPr>
              <a:t> </a:t>
            </a:r>
            <a:r>
              <a:rPr sz="1500" spc="-20" dirty="0">
                <a:latin typeface="Calibri Light"/>
                <a:cs typeface="Calibri Light"/>
              </a:rPr>
              <a:t>особи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97071" y="3028315"/>
            <a:ext cx="53600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Замовник</a:t>
            </a:r>
            <a:r>
              <a:rPr sz="1500" spc="3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має</a:t>
            </a:r>
            <a:r>
              <a:rPr sz="1500" spc="3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3</a:t>
            </a:r>
            <a:r>
              <a:rPr sz="1500" spc="3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р.</a:t>
            </a:r>
            <a:r>
              <a:rPr sz="1500" spc="3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д.*</a:t>
            </a:r>
            <a:r>
              <a:rPr sz="1500" spc="3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на</a:t>
            </a:r>
            <a:r>
              <a:rPr sz="1500" spc="3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відповідь</a:t>
            </a:r>
            <a:r>
              <a:rPr sz="1500" spc="3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та</a:t>
            </a:r>
            <a:r>
              <a:rPr sz="1500" spc="3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оприлюднення</a:t>
            </a:r>
            <a:r>
              <a:rPr sz="1500" spc="3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її</a:t>
            </a:r>
            <a:r>
              <a:rPr sz="1500" spc="320" dirty="0">
                <a:latin typeface="Calibri Light"/>
                <a:cs typeface="Calibri Light"/>
              </a:rPr>
              <a:t> </a:t>
            </a:r>
            <a:r>
              <a:rPr sz="1500" spc="-25" dirty="0">
                <a:latin typeface="Calibri Light"/>
                <a:cs typeface="Calibri Light"/>
              </a:rPr>
              <a:t>на </a:t>
            </a:r>
            <a:r>
              <a:rPr sz="1500" spc="-10" dirty="0">
                <a:latin typeface="Calibri Light"/>
                <a:cs typeface="Calibri Light"/>
              </a:rPr>
              <a:t>порталі.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97071" y="3653408"/>
            <a:ext cx="41065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51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 Light"/>
                <a:cs typeface="Calibri Light"/>
              </a:rPr>
              <a:t>3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випадки,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коли</a:t>
            </a:r>
            <a:r>
              <a:rPr sz="1500" spc="30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можна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вносити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зміни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ТД**: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з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власної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ініціативи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за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результатами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звернень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на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підставі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рішення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органу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оскарження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0029" rIns="0" bIns="0" rtlCol="0">
            <a:spAutoFit/>
          </a:bodyPr>
          <a:lstStyle/>
          <a:p>
            <a:pPr marL="2178685">
              <a:lnSpc>
                <a:spcPct val="100000"/>
              </a:lnSpc>
              <a:spcBef>
                <a:spcPts val="95"/>
              </a:spcBef>
            </a:pPr>
            <a:r>
              <a:rPr sz="2200" spc="-10" dirty="0"/>
              <a:t>Строки</a:t>
            </a:r>
            <a:r>
              <a:rPr sz="2200" spc="-55" dirty="0"/>
              <a:t> </a:t>
            </a:r>
            <a:r>
              <a:rPr sz="2200" spc="-35" dirty="0"/>
              <a:t>оприлюднення/Зміни</a:t>
            </a:r>
            <a:r>
              <a:rPr sz="2200" spc="-70" dirty="0"/>
              <a:t> </a:t>
            </a:r>
            <a:r>
              <a:rPr sz="2200" dirty="0"/>
              <a:t>до</a:t>
            </a:r>
            <a:r>
              <a:rPr sz="2200" spc="-35" dirty="0"/>
              <a:t> </a:t>
            </a:r>
            <a:r>
              <a:rPr sz="2200" spc="-25" dirty="0"/>
              <a:t>Тендерної</a:t>
            </a:r>
            <a:r>
              <a:rPr sz="2200" spc="-60" dirty="0"/>
              <a:t> </a:t>
            </a:r>
            <a:r>
              <a:rPr sz="2200" spc="-10" dirty="0"/>
              <a:t>документації</a:t>
            </a:r>
            <a:endParaRPr sz="2200"/>
          </a:p>
        </p:txBody>
      </p:sp>
      <p:sp>
        <p:nvSpPr>
          <p:cNvPr id="13" name="object 13"/>
          <p:cNvSpPr txBox="1"/>
          <p:nvPr/>
        </p:nvSpPr>
        <p:spPr>
          <a:xfrm>
            <a:off x="3497071" y="4798567"/>
            <a:ext cx="536257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 Light"/>
                <a:cs typeface="Calibri Light"/>
              </a:rPr>
              <a:t>*</a:t>
            </a:r>
            <a:r>
              <a:rPr sz="1200" spc="1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несвоєчасне</a:t>
            </a:r>
            <a:r>
              <a:rPr sz="1200" spc="170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надання</a:t>
            </a:r>
            <a:r>
              <a:rPr sz="1200" spc="1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/</a:t>
            </a:r>
            <a:r>
              <a:rPr sz="1200" spc="1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ненадання</a:t>
            </a:r>
            <a:r>
              <a:rPr sz="1200" spc="17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замовником</a:t>
            </a:r>
            <a:r>
              <a:rPr sz="1200" spc="180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роз’яснень</a:t>
            </a:r>
            <a:r>
              <a:rPr sz="1200" spc="170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щодо</a:t>
            </a:r>
            <a:r>
              <a:rPr sz="1200" spc="175" dirty="0">
                <a:latin typeface="Calibri Light"/>
                <a:cs typeface="Calibri Light"/>
              </a:rPr>
              <a:t>  </a:t>
            </a:r>
            <a:r>
              <a:rPr sz="1200" spc="-10" dirty="0">
                <a:latin typeface="Calibri Light"/>
                <a:cs typeface="Calibri Light"/>
              </a:rPr>
              <a:t>змісту </a:t>
            </a:r>
            <a:r>
              <a:rPr sz="1200" dirty="0">
                <a:latin typeface="Calibri Light"/>
                <a:cs typeface="Calibri Light"/>
              </a:rPr>
              <a:t>тендерної</a:t>
            </a:r>
            <a:r>
              <a:rPr sz="1200" spc="4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документації</a:t>
            </a:r>
            <a:r>
              <a:rPr sz="1200" spc="4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система</a:t>
            </a:r>
            <a:r>
              <a:rPr sz="1200" spc="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блокує</a:t>
            </a:r>
            <a:r>
              <a:rPr sz="1200" spc="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процедуру</a:t>
            </a:r>
            <a:r>
              <a:rPr sz="1200" spc="4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і</a:t>
            </a:r>
            <a:r>
              <a:rPr sz="1200" spc="5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Замовник</a:t>
            </a:r>
            <a:r>
              <a:rPr sz="1200" spc="5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для</a:t>
            </a:r>
            <a:r>
              <a:rPr sz="1200" spc="5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розблокування </a:t>
            </a:r>
            <a:r>
              <a:rPr sz="1200" dirty="0">
                <a:latin typeface="Calibri Light"/>
                <a:cs typeface="Calibri Light"/>
              </a:rPr>
              <a:t>процедури</a:t>
            </a:r>
            <a:r>
              <a:rPr sz="1200" spc="1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повинен</a:t>
            </a:r>
            <a:r>
              <a:rPr sz="1200" spc="15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продовжити</a:t>
            </a:r>
            <a:r>
              <a:rPr sz="1200" spc="16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строк</a:t>
            </a:r>
            <a:r>
              <a:rPr sz="1200" spc="17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подання</a:t>
            </a:r>
            <a:r>
              <a:rPr sz="1200" spc="1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тендерних</a:t>
            </a:r>
            <a:r>
              <a:rPr sz="1200" spc="17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пропозицій</a:t>
            </a:r>
            <a:r>
              <a:rPr sz="1200" spc="16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не</a:t>
            </a:r>
            <a:r>
              <a:rPr sz="1200" spc="155" dirty="0">
                <a:latin typeface="Calibri Light"/>
                <a:cs typeface="Calibri Light"/>
              </a:rPr>
              <a:t> </a:t>
            </a:r>
            <a:r>
              <a:rPr sz="1200" spc="-20" dirty="0">
                <a:latin typeface="Calibri Light"/>
                <a:cs typeface="Calibri Light"/>
              </a:rPr>
              <a:t>менш </a:t>
            </a:r>
            <a:r>
              <a:rPr sz="1200" dirty="0">
                <a:latin typeface="Calibri Light"/>
                <a:cs typeface="Calibri Light"/>
              </a:rPr>
              <a:t>ніж</a:t>
            </a:r>
            <a:r>
              <a:rPr sz="1200" spc="-7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на</a:t>
            </a:r>
            <a:r>
              <a:rPr sz="1200" spc="-1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7</a:t>
            </a:r>
            <a:r>
              <a:rPr sz="1200" spc="-5" dirty="0">
                <a:latin typeface="Calibri Light"/>
                <a:cs typeface="Calibri Light"/>
              </a:rPr>
              <a:t> </a:t>
            </a:r>
            <a:r>
              <a:rPr sz="1200" spc="-20" dirty="0">
                <a:latin typeface="Calibri Light"/>
                <a:cs typeface="Calibri Light"/>
              </a:rPr>
              <a:t>днів.</a:t>
            </a:r>
            <a:endParaRPr sz="1200">
              <a:latin typeface="Calibri Light"/>
              <a:cs typeface="Calibri Light"/>
            </a:endParaRPr>
          </a:p>
          <a:p>
            <a:pPr marL="12700" marR="5715" algn="just">
              <a:lnSpc>
                <a:spcPct val="100000"/>
              </a:lnSpc>
            </a:pPr>
            <a:r>
              <a:rPr sz="1200" dirty="0">
                <a:latin typeface="Calibri Light"/>
                <a:cs typeface="Calibri Light"/>
              </a:rPr>
              <a:t>**</a:t>
            </a:r>
            <a:r>
              <a:rPr sz="1200" spc="120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при</a:t>
            </a:r>
            <a:r>
              <a:rPr sz="1200" spc="12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внесенні</a:t>
            </a:r>
            <a:r>
              <a:rPr sz="1200" spc="12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змін</a:t>
            </a:r>
            <a:r>
              <a:rPr sz="1200" spc="120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строк</a:t>
            </a:r>
            <a:r>
              <a:rPr sz="1200" spc="120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подачі</a:t>
            </a:r>
            <a:r>
              <a:rPr sz="1200" spc="130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пропозицій</a:t>
            </a:r>
            <a:r>
              <a:rPr sz="1200" spc="125" dirty="0">
                <a:latin typeface="Calibri Light"/>
                <a:cs typeface="Calibri Light"/>
              </a:rPr>
              <a:t>  </a:t>
            </a:r>
            <a:r>
              <a:rPr sz="1200" dirty="0">
                <a:latin typeface="Calibri Light"/>
                <a:cs typeface="Calibri Light"/>
              </a:rPr>
              <a:t>продовжується</a:t>
            </a:r>
            <a:r>
              <a:rPr sz="1200" spc="120" dirty="0">
                <a:latin typeface="Calibri Light"/>
                <a:cs typeface="Calibri Light"/>
              </a:rPr>
              <a:t>  </a:t>
            </a:r>
            <a:r>
              <a:rPr sz="1200" spc="-10" dirty="0">
                <a:latin typeface="Calibri Light"/>
                <a:cs typeface="Calibri Light"/>
              </a:rPr>
              <a:t>Замовником </a:t>
            </a:r>
            <a:r>
              <a:rPr sz="1200" dirty="0">
                <a:latin typeface="Calibri Light"/>
                <a:cs typeface="Calibri Light"/>
              </a:rPr>
              <a:t>самостійно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на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стільки,</a:t>
            </a:r>
            <a:r>
              <a:rPr sz="1200" spc="-3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щоб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з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моменту</a:t>
            </a:r>
            <a:r>
              <a:rPr sz="1200" spc="-1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внесення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змін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до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закінчення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строку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подання </a:t>
            </a:r>
            <a:r>
              <a:rPr sz="1200" dirty="0">
                <a:latin typeface="Calibri Light"/>
                <a:cs typeface="Calibri Light"/>
              </a:rPr>
              <a:t>тендерних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пропозицій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залишалося</a:t>
            </a:r>
            <a:r>
              <a:rPr sz="1200" spc="-5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не</a:t>
            </a:r>
            <a:r>
              <a:rPr sz="1200" spc="-1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менше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ніж</a:t>
            </a:r>
            <a:r>
              <a:rPr sz="1200" spc="-20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7</a:t>
            </a:r>
            <a:r>
              <a:rPr sz="1200" spc="-3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днів.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406" y="948054"/>
            <a:ext cx="7682865" cy="4952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9955" algn="ctr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Підтвердження</a:t>
            </a:r>
            <a:r>
              <a:rPr sz="15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006FC0"/>
                </a:solidFill>
                <a:latin typeface="Calibri Light"/>
                <a:cs typeface="Calibri Light"/>
              </a:rPr>
              <a:t>відсутності підстав</a:t>
            </a:r>
            <a:r>
              <a:rPr sz="1500" spc="-3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006FC0"/>
                </a:solidFill>
                <a:latin typeface="Calibri Light"/>
                <a:cs typeface="Calibri Light"/>
              </a:rPr>
              <a:t>для</a:t>
            </a:r>
            <a:r>
              <a:rPr sz="15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відхилення</a:t>
            </a:r>
            <a:r>
              <a:rPr sz="1500" spc="-2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тендерної</a:t>
            </a:r>
            <a:r>
              <a:rPr sz="1500" spc="-10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006FC0"/>
                </a:solidFill>
                <a:latin typeface="Calibri Light"/>
                <a:cs typeface="Calibri Light"/>
              </a:rPr>
              <a:t>пропозиції</a:t>
            </a:r>
            <a:r>
              <a:rPr sz="1500" spc="-1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25" dirty="0">
                <a:solidFill>
                  <a:srgbClr val="006FC0"/>
                </a:solidFill>
                <a:latin typeface="Calibri Light"/>
                <a:cs typeface="Calibri Light"/>
              </a:rPr>
              <a:t>для</a:t>
            </a:r>
            <a:endParaRPr sz="1500">
              <a:latin typeface="Calibri Light"/>
              <a:cs typeface="Calibri Light"/>
            </a:endParaRPr>
          </a:p>
          <a:p>
            <a:pPr marL="913765" algn="ctr">
              <a:lnSpc>
                <a:spcPct val="100000"/>
              </a:lnSpc>
            </a:pPr>
            <a:r>
              <a:rPr sz="1500" spc="-25" dirty="0">
                <a:solidFill>
                  <a:srgbClr val="006FC0"/>
                </a:solidFill>
                <a:latin typeface="Calibri Light"/>
                <a:cs typeface="Calibri Light"/>
              </a:rPr>
              <a:t>Переможця</a:t>
            </a:r>
            <a:r>
              <a:rPr sz="1500" spc="-5" dirty="0">
                <a:solidFill>
                  <a:srgbClr val="006FC0"/>
                </a:solidFill>
                <a:latin typeface="Calibri Light"/>
                <a:cs typeface="Calibri Light"/>
              </a:rPr>
              <a:t> </a:t>
            </a:r>
            <a:r>
              <a:rPr sz="1500" spc="-10" dirty="0">
                <a:solidFill>
                  <a:srgbClr val="006FC0"/>
                </a:solidFill>
                <a:latin typeface="Calibri Light"/>
                <a:cs typeface="Calibri Light"/>
              </a:rPr>
              <a:t>(ст.17)</a:t>
            </a:r>
            <a:endParaRPr sz="15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500">
              <a:latin typeface="Calibri Light"/>
              <a:cs typeface="Calibri Light"/>
            </a:endParaRPr>
          </a:p>
          <a:p>
            <a:pPr marL="12700" marR="90805">
              <a:lnSpc>
                <a:spcPct val="100000"/>
              </a:lnSpc>
            </a:pPr>
            <a:r>
              <a:rPr sz="1500" dirty="0">
                <a:latin typeface="Calibri Light"/>
                <a:cs typeface="Calibri Light"/>
              </a:rPr>
              <a:t>Замовник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у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тендерній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документації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має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зазначити,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що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протягом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5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днів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дати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оприлюднення</a:t>
            </a:r>
            <a:r>
              <a:rPr sz="1500" dirty="0">
                <a:latin typeface="Calibri Light"/>
                <a:cs typeface="Calibri Light"/>
              </a:rPr>
              <a:t> на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веб-</a:t>
            </a:r>
            <a:r>
              <a:rPr sz="1500" dirty="0">
                <a:latin typeface="Calibri Light"/>
                <a:cs typeface="Calibri Light"/>
              </a:rPr>
              <a:t>порталі</a:t>
            </a:r>
            <a:r>
              <a:rPr sz="1500" spc="29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Уповноваженого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органу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повідомлення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-1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намір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укласти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Договір </a:t>
            </a:r>
            <a:r>
              <a:rPr sz="1500" spc="-10" dirty="0">
                <a:latin typeface="Calibri Light"/>
                <a:cs typeface="Calibri Light"/>
              </a:rPr>
              <a:t>Переможець </a:t>
            </a:r>
            <a:r>
              <a:rPr sz="1500" dirty="0">
                <a:latin typeface="Calibri Light"/>
                <a:cs typeface="Calibri Light"/>
              </a:rPr>
              <a:t>повинен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надати:</a:t>
            </a:r>
            <a:endParaRPr sz="1500">
              <a:latin typeface="Calibri Light"/>
              <a:cs typeface="Calibri Light"/>
            </a:endParaRPr>
          </a:p>
          <a:p>
            <a:pPr marL="299085" marR="5715" indent="-287020" algn="just">
              <a:lnSpc>
                <a:spcPct val="100000"/>
              </a:lnSpc>
              <a:spcBef>
                <a:spcPts val="18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Довідку</a:t>
            </a:r>
            <a:r>
              <a:rPr sz="1500" spc="4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</a:t>
            </a:r>
            <a:r>
              <a:rPr sz="1500" spc="4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є</a:t>
            </a:r>
            <a:r>
              <a:rPr sz="1500" spc="44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учасника-</a:t>
            </a:r>
            <a:r>
              <a:rPr sz="1500" dirty="0">
                <a:latin typeface="Calibri Light"/>
                <a:cs typeface="Calibri Light"/>
              </a:rPr>
              <a:t>переможця</a:t>
            </a:r>
            <a:r>
              <a:rPr sz="1500" spc="4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4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те,</a:t>
            </a:r>
            <a:r>
              <a:rPr sz="1500" spc="4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що</a:t>
            </a:r>
            <a:r>
              <a:rPr sz="1500" spc="4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відомості</a:t>
            </a:r>
            <a:r>
              <a:rPr sz="1500" spc="4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45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учасника-</a:t>
            </a:r>
            <a:r>
              <a:rPr sz="1500" dirty="0">
                <a:latin typeface="Calibri Light"/>
                <a:cs typeface="Calibri Light"/>
              </a:rPr>
              <a:t>переможця</a:t>
            </a:r>
            <a:r>
              <a:rPr sz="1500" spc="455" dirty="0">
                <a:latin typeface="Calibri Light"/>
                <a:cs typeface="Calibri Light"/>
              </a:rPr>
              <a:t> </a:t>
            </a:r>
            <a:r>
              <a:rPr sz="1500" spc="-25" dirty="0">
                <a:latin typeface="Calibri Light"/>
                <a:cs typeface="Calibri Light"/>
              </a:rPr>
              <a:t>не </a:t>
            </a:r>
            <a:r>
              <a:rPr sz="1500" dirty="0">
                <a:latin typeface="Calibri Light"/>
                <a:cs typeface="Calibri Light"/>
              </a:rPr>
              <a:t>внесено</a:t>
            </a:r>
            <a:r>
              <a:rPr sz="1500" spc="3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</a:t>
            </a:r>
            <a:r>
              <a:rPr sz="1500" spc="3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Єдиного</a:t>
            </a:r>
            <a:r>
              <a:rPr sz="1500" spc="3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державного</a:t>
            </a:r>
            <a:r>
              <a:rPr sz="1500" spc="3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реєстру</a:t>
            </a:r>
            <a:r>
              <a:rPr sz="1500" spc="3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осіб,</a:t>
            </a:r>
            <a:r>
              <a:rPr sz="1500" spc="3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які</a:t>
            </a:r>
            <a:r>
              <a:rPr sz="1500" spc="37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вчинили</a:t>
            </a:r>
            <a:r>
              <a:rPr sz="1500" spc="3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корупційні</a:t>
            </a:r>
            <a:r>
              <a:rPr sz="1500" spc="37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або</a:t>
            </a:r>
            <a:r>
              <a:rPr sz="1500" spc="3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пов’язані</a:t>
            </a:r>
            <a:r>
              <a:rPr sz="1500" spc="355" dirty="0">
                <a:latin typeface="Calibri Light"/>
                <a:cs typeface="Calibri Light"/>
              </a:rPr>
              <a:t> </a:t>
            </a:r>
            <a:r>
              <a:rPr sz="1500" spc="-50" dirty="0">
                <a:latin typeface="Calibri Light"/>
                <a:cs typeface="Calibri Light"/>
              </a:rPr>
              <a:t>з </a:t>
            </a:r>
            <a:r>
              <a:rPr sz="1500" dirty="0">
                <a:latin typeface="Calibri Light"/>
                <a:cs typeface="Calibri Light"/>
              </a:rPr>
              <a:t>корупцією</a:t>
            </a:r>
            <a:r>
              <a:rPr sz="1500" spc="-8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правопорушення;</a:t>
            </a:r>
            <a:endParaRPr sz="1500">
              <a:latin typeface="Calibri Light"/>
              <a:cs typeface="Calibri Light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80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Документ</a:t>
            </a:r>
            <a:r>
              <a:rPr sz="1500" spc="3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</a:t>
            </a:r>
            <a:r>
              <a:rPr sz="1500" spc="3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податкової</a:t>
            </a:r>
            <a:r>
              <a:rPr sz="1500" spc="3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інспекції</a:t>
            </a:r>
            <a:r>
              <a:rPr sz="1500" spc="3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3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відсутність</a:t>
            </a:r>
            <a:r>
              <a:rPr sz="1500" spc="3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у</a:t>
            </a:r>
            <a:r>
              <a:rPr sz="1500" spc="3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Переможця</a:t>
            </a:r>
            <a:r>
              <a:rPr sz="1500" spc="3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заборгованості</a:t>
            </a:r>
            <a:r>
              <a:rPr sz="1500" spc="3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із</a:t>
            </a:r>
            <a:r>
              <a:rPr sz="1500" spc="33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сплати </a:t>
            </a:r>
            <a:r>
              <a:rPr sz="1500" dirty="0">
                <a:latin typeface="Calibri Light"/>
                <a:cs typeface="Calibri Light"/>
              </a:rPr>
              <a:t>податків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і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зборів</a:t>
            </a:r>
            <a:r>
              <a:rPr sz="1500" spc="-1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(обов'язкових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платежів)/або</a:t>
            </a:r>
            <a:r>
              <a:rPr sz="1500" spc="-1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довідку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у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довільній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формі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Переможця</a:t>
            </a:r>
            <a:r>
              <a:rPr sz="1500" spc="-5" dirty="0">
                <a:latin typeface="Calibri Light"/>
                <a:cs typeface="Calibri Light"/>
              </a:rPr>
              <a:t> </a:t>
            </a:r>
            <a:r>
              <a:rPr sz="1500" spc="-25" dirty="0">
                <a:latin typeface="Calibri Light"/>
                <a:cs typeface="Calibri Light"/>
              </a:rPr>
              <a:t>про </a:t>
            </a:r>
            <a:r>
              <a:rPr sz="1500" spc="-10" dirty="0">
                <a:latin typeface="Calibri Light"/>
                <a:cs typeface="Calibri Light"/>
              </a:rPr>
              <a:t>відсутність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у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Переможця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заборгованості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із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сплати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податків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і</a:t>
            </a:r>
            <a:r>
              <a:rPr sz="1500" spc="-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зборів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(обов'язкових</a:t>
            </a:r>
            <a:r>
              <a:rPr sz="1500" spc="-1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платежів)</a:t>
            </a:r>
            <a:endParaRPr sz="1500">
              <a:latin typeface="Calibri Light"/>
              <a:cs typeface="Calibri Light"/>
            </a:endParaRPr>
          </a:p>
          <a:p>
            <a:pPr marL="299085" marR="7620" indent="-287020" algn="just">
              <a:lnSpc>
                <a:spcPct val="100000"/>
              </a:lnSpc>
              <a:spcBef>
                <a:spcPts val="18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Документ</a:t>
            </a:r>
            <a:r>
              <a:rPr sz="1500" spc="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</a:t>
            </a:r>
            <a:r>
              <a:rPr sz="1500" spc="7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МВС/Нацполіції</a:t>
            </a:r>
            <a:r>
              <a:rPr sz="1500" spc="7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несудимість</a:t>
            </a:r>
            <a:r>
              <a:rPr sz="1500" spc="47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підписанта</a:t>
            </a:r>
            <a:r>
              <a:rPr sz="1500" spc="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тендерної</a:t>
            </a:r>
            <a:r>
              <a:rPr sz="1500" spc="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пропозиції</a:t>
            </a:r>
            <a:r>
              <a:rPr sz="1500" spc="7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переможця </a:t>
            </a:r>
            <a:r>
              <a:rPr sz="1500" dirty="0">
                <a:latin typeface="Calibri Light"/>
                <a:cs typeface="Calibri Light"/>
              </a:rPr>
              <a:t>або</a:t>
            </a:r>
            <a:r>
              <a:rPr sz="1500" spc="4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довідку</a:t>
            </a:r>
            <a:r>
              <a:rPr sz="1500" spc="4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</a:t>
            </a:r>
            <a:r>
              <a:rPr sz="1500" spc="4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довільній</a:t>
            </a:r>
            <a:r>
              <a:rPr sz="1500" spc="4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формі</a:t>
            </a:r>
            <a:r>
              <a:rPr sz="1500" spc="41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</a:t>
            </a:r>
            <a:r>
              <a:rPr sz="1500" spc="409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Переможця</a:t>
            </a:r>
            <a:r>
              <a:rPr sz="1500" spc="4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</a:t>
            </a:r>
            <a:r>
              <a:rPr sz="1500" spc="42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несудимість</a:t>
            </a:r>
            <a:r>
              <a:rPr sz="1500" spc="4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підписанта</a:t>
            </a:r>
            <a:r>
              <a:rPr sz="1500" spc="43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тендерної пропозиції</a:t>
            </a:r>
            <a:endParaRPr sz="15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spcBef>
                <a:spcPts val="18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500" dirty="0">
                <a:latin typeface="Calibri Light"/>
                <a:cs typeface="Calibri Light"/>
              </a:rPr>
              <a:t>Перелік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інформації,</a:t>
            </a:r>
            <a:r>
              <a:rPr sz="1500" spc="-7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яку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Замовник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перевіряє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самостійно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у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2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Єдиних</a:t>
            </a:r>
            <a:r>
              <a:rPr sz="1500" spc="-3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державних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реєстрах</a:t>
            </a:r>
            <a:endParaRPr sz="1500">
              <a:latin typeface="Calibri Light"/>
              <a:cs typeface="Calibri Ligh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Calibri Light"/>
                <a:cs typeface="Calibri Light"/>
              </a:rPr>
              <a:t>відносно</a:t>
            </a:r>
            <a:r>
              <a:rPr sz="1500" spc="-6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вже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ПЕРЕМОЖЦЯ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див.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попередній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слайд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691630" y="280161"/>
            <a:ext cx="211264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Інші</a:t>
            </a:r>
            <a:r>
              <a:rPr sz="3100" spc="-1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вимоги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848859" y="2326640"/>
            <a:ext cx="240792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300" b="1" spc="-10" dirty="0">
                <a:solidFill>
                  <a:srgbClr val="2D75B6"/>
                </a:solidFill>
                <a:latin typeface="Arial"/>
                <a:cs typeface="Arial"/>
              </a:rPr>
              <a:t>Допорогові закупівлі</a:t>
            </a:r>
            <a:endParaRPr sz="3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480560" cy="6858000"/>
            <a:chOff x="0" y="0"/>
            <a:chExt cx="448056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111" y="6038175"/>
              <a:ext cx="695968" cy="7313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80560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5" y="5734811"/>
              <a:ext cx="1313688" cy="8519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41145" cy="6858000"/>
            <a:chOff x="0" y="0"/>
            <a:chExt cx="154114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111" y="6038175"/>
              <a:ext cx="695968" cy="7313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540764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65876"/>
              <a:ext cx="1231392" cy="720852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92900">
              <a:lnSpc>
                <a:spcPct val="100000"/>
              </a:lnSpc>
              <a:spcBef>
                <a:spcPts val="95"/>
              </a:spcBef>
            </a:pPr>
            <a:r>
              <a:rPr sz="31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Оголошення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61619" rIns="0" bIns="0" rtlCol="0">
            <a:spAutoFit/>
          </a:bodyPr>
          <a:lstStyle/>
          <a:p>
            <a:pPr marL="233870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3A3838"/>
                </a:solidFill>
              </a:rPr>
              <a:t>Бюджет</a:t>
            </a:r>
            <a:r>
              <a:rPr sz="2000" spc="-3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–</a:t>
            </a:r>
            <a:r>
              <a:rPr sz="2000" spc="-2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від</a:t>
            </a:r>
            <a:r>
              <a:rPr sz="2000" spc="-30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3</a:t>
            </a:r>
            <a:r>
              <a:rPr sz="2000" spc="-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000</a:t>
            </a:r>
            <a:r>
              <a:rPr sz="2000" spc="-25" dirty="0">
                <a:solidFill>
                  <a:srgbClr val="3A3838"/>
                </a:solidFill>
              </a:rPr>
              <a:t> грн</a:t>
            </a:r>
            <a:endParaRPr sz="2000"/>
          </a:p>
          <a:p>
            <a:pPr marL="2338705">
              <a:lnSpc>
                <a:spcPct val="100000"/>
              </a:lnSpc>
              <a:spcBef>
                <a:spcPts val="2400"/>
              </a:spcBef>
            </a:pPr>
            <a:r>
              <a:rPr sz="2000" dirty="0">
                <a:solidFill>
                  <a:srgbClr val="3A3838"/>
                </a:solidFill>
              </a:rPr>
              <a:t>Крок</a:t>
            </a:r>
            <a:r>
              <a:rPr sz="2000" spc="-2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аукціону</a:t>
            </a:r>
            <a:r>
              <a:rPr sz="2000" spc="-3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–</a:t>
            </a:r>
            <a:r>
              <a:rPr sz="2000" spc="-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0,5-3%</a:t>
            </a:r>
            <a:r>
              <a:rPr sz="2000" spc="-4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(від</a:t>
            </a:r>
            <a:r>
              <a:rPr sz="2000" spc="-25" dirty="0">
                <a:solidFill>
                  <a:srgbClr val="3A3838"/>
                </a:solidFill>
              </a:rPr>
              <a:t> </a:t>
            </a:r>
            <a:r>
              <a:rPr sz="2000" spc="-10" dirty="0">
                <a:solidFill>
                  <a:srgbClr val="3A3838"/>
                </a:solidFill>
              </a:rPr>
              <a:t>бюджету)</a:t>
            </a:r>
            <a:endParaRPr sz="2000"/>
          </a:p>
          <a:p>
            <a:pPr marL="2338705">
              <a:lnSpc>
                <a:spcPct val="100000"/>
              </a:lnSpc>
              <a:spcBef>
                <a:spcPts val="2400"/>
              </a:spcBef>
            </a:pPr>
            <a:r>
              <a:rPr sz="2000" dirty="0">
                <a:solidFill>
                  <a:srgbClr val="3A3838"/>
                </a:solidFill>
              </a:rPr>
              <a:t>Мінімальні</a:t>
            </a:r>
            <a:r>
              <a:rPr sz="2000" spc="-7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строки</a:t>
            </a:r>
            <a:r>
              <a:rPr sz="2000" spc="-4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періодів</a:t>
            </a:r>
            <a:r>
              <a:rPr sz="2000" spc="-70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уточнення</a:t>
            </a:r>
            <a:r>
              <a:rPr sz="2000" spc="-35" dirty="0">
                <a:solidFill>
                  <a:srgbClr val="3A3838"/>
                </a:solidFill>
              </a:rPr>
              <a:t> </a:t>
            </a:r>
            <a:r>
              <a:rPr sz="2000" dirty="0">
                <a:solidFill>
                  <a:srgbClr val="3A3838"/>
                </a:solidFill>
              </a:rPr>
              <a:t>і</a:t>
            </a:r>
            <a:r>
              <a:rPr sz="2000" spc="-35" dirty="0">
                <a:solidFill>
                  <a:srgbClr val="3A3838"/>
                </a:solidFill>
              </a:rPr>
              <a:t> </a:t>
            </a:r>
            <a:r>
              <a:rPr sz="2000" spc="-10" dirty="0">
                <a:solidFill>
                  <a:srgbClr val="3A3838"/>
                </a:solidFill>
              </a:rPr>
              <a:t>подачі</a:t>
            </a:r>
            <a:endParaRPr sz="2000"/>
          </a:p>
          <a:p>
            <a:pPr marL="2338705">
              <a:lnSpc>
                <a:spcPct val="100000"/>
              </a:lnSpc>
            </a:pPr>
            <a:r>
              <a:rPr sz="2000" spc="-10" dirty="0">
                <a:solidFill>
                  <a:srgbClr val="3A3838"/>
                </a:solidFill>
              </a:rPr>
              <a:t>пропозиції</a:t>
            </a:r>
            <a:endParaRPr sz="2000"/>
          </a:p>
          <a:p>
            <a:pPr marL="2338705">
              <a:lnSpc>
                <a:spcPct val="100000"/>
              </a:lnSpc>
              <a:spcBef>
                <a:spcPts val="2400"/>
              </a:spcBef>
            </a:pPr>
            <a:r>
              <a:rPr sz="2000" dirty="0">
                <a:solidFill>
                  <a:srgbClr val="3A3838"/>
                </a:solidFill>
              </a:rPr>
              <a:t>Нецінові</a:t>
            </a:r>
            <a:r>
              <a:rPr sz="2000" spc="-50" dirty="0">
                <a:solidFill>
                  <a:srgbClr val="3A3838"/>
                </a:solidFill>
              </a:rPr>
              <a:t> </a:t>
            </a:r>
            <a:r>
              <a:rPr sz="2000" spc="-10" dirty="0">
                <a:solidFill>
                  <a:srgbClr val="3A3838"/>
                </a:solidFill>
              </a:rPr>
              <a:t>критерії</a:t>
            </a:r>
            <a:endParaRPr sz="20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65319" y="1945151"/>
            <a:ext cx="411186" cy="27256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65319" y="3176206"/>
            <a:ext cx="411186" cy="27165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86581" y="4029983"/>
            <a:ext cx="409838" cy="27256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65319" y="2473642"/>
            <a:ext cx="411186" cy="27165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520" y="1668779"/>
            <a:ext cx="5593080" cy="2755900"/>
            <a:chOff x="3398520" y="1668779"/>
            <a:chExt cx="5593080" cy="2755900"/>
          </a:xfrm>
        </p:grpSpPr>
        <p:sp>
          <p:nvSpPr>
            <p:cNvPr id="3" name="object 3"/>
            <p:cNvSpPr/>
            <p:nvPr/>
          </p:nvSpPr>
          <p:spPr>
            <a:xfrm>
              <a:off x="3404616" y="1674875"/>
              <a:ext cx="5581015" cy="2743200"/>
            </a:xfrm>
            <a:custGeom>
              <a:avLst/>
              <a:gdLst/>
              <a:ahLst/>
              <a:cxnLst/>
              <a:rect l="l" t="t" r="r" b="b"/>
              <a:pathLst>
                <a:path w="5581015" h="2743200">
                  <a:moveTo>
                    <a:pt x="5123688" y="0"/>
                  </a:moveTo>
                  <a:lnTo>
                    <a:pt x="457200" y="0"/>
                  </a:lnTo>
                  <a:lnTo>
                    <a:pt x="410458" y="2360"/>
                  </a:lnTo>
                  <a:lnTo>
                    <a:pt x="365066" y="9289"/>
                  </a:lnTo>
                  <a:lnTo>
                    <a:pt x="321253" y="20557"/>
                  </a:lnTo>
                  <a:lnTo>
                    <a:pt x="279249" y="35933"/>
                  </a:lnTo>
                  <a:lnTo>
                    <a:pt x="239283" y="55187"/>
                  </a:lnTo>
                  <a:lnTo>
                    <a:pt x="201587" y="78090"/>
                  </a:lnTo>
                  <a:lnTo>
                    <a:pt x="166390" y="104411"/>
                  </a:lnTo>
                  <a:lnTo>
                    <a:pt x="133921" y="133921"/>
                  </a:lnTo>
                  <a:lnTo>
                    <a:pt x="104411" y="166390"/>
                  </a:lnTo>
                  <a:lnTo>
                    <a:pt x="78090" y="201587"/>
                  </a:lnTo>
                  <a:lnTo>
                    <a:pt x="55187" y="239283"/>
                  </a:lnTo>
                  <a:lnTo>
                    <a:pt x="35933" y="279249"/>
                  </a:lnTo>
                  <a:lnTo>
                    <a:pt x="20557" y="321253"/>
                  </a:lnTo>
                  <a:lnTo>
                    <a:pt x="9289" y="365066"/>
                  </a:lnTo>
                  <a:lnTo>
                    <a:pt x="2360" y="410458"/>
                  </a:lnTo>
                  <a:lnTo>
                    <a:pt x="0" y="457200"/>
                  </a:lnTo>
                  <a:lnTo>
                    <a:pt x="0" y="2286000"/>
                  </a:lnTo>
                  <a:lnTo>
                    <a:pt x="2360" y="2332741"/>
                  </a:lnTo>
                  <a:lnTo>
                    <a:pt x="9289" y="2378133"/>
                  </a:lnTo>
                  <a:lnTo>
                    <a:pt x="20557" y="2421946"/>
                  </a:lnTo>
                  <a:lnTo>
                    <a:pt x="35933" y="2463950"/>
                  </a:lnTo>
                  <a:lnTo>
                    <a:pt x="55187" y="2503916"/>
                  </a:lnTo>
                  <a:lnTo>
                    <a:pt x="78090" y="2541612"/>
                  </a:lnTo>
                  <a:lnTo>
                    <a:pt x="104411" y="2576809"/>
                  </a:lnTo>
                  <a:lnTo>
                    <a:pt x="133921" y="2609278"/>
                  </a:lnTo>
                  <a:lnTo>
                    <a:pt x="166390" y="2638788"/>
                  </a:lnTo>
                  <a:lnTo>
                    <a:pt x="201587" y="2665109"/>
                  </a:lnTo>
                  <a:lnTo>
                    <a:pt x="239283" y="2688012"/>
                  </a:lnTo>
                  <a:lnTo>
                    <a:pt x="279249" y="2707266"/>
                  </a:lnTo>
                  <a:lnTo>
                    <a:pt x="321253" y="2722642"/>
                  </a:lnTo>
                  <a:lnTo>
                    <a:pt x="365066" y="2733910"/>
                  </a:lnTo>
                  <a:lnTo>
                    <a:pt x="410458" y="2740839"/>
                  </a:lnTo>
                  <a:lnTo>
                    <a:pt x="457200" y="2743200"/>
                  </a:lnTo>
                  <a:lnTo>
                    <a:pt x="5123688" y="2743200"/>
                  </a:lnTo>
                  <a:lnTo>
                    <a:pt x="5170429" y="2740839"/>
                  </a:lnTo>
                  <a:lnTo>
                    <a:pt x="5215821" y="2733910"/>
                  </a:lnTo>
                  <a:lnTo>
                    <a:pt x="5259634" y="2722642"/>
                  </a:lnTo>
                  <a:lnTo>
                    <a:pt x="5301638" y="2707266"/>
                  </a:lnTo>
                  <a:lnTo>
                    <a:pt x="5341604" y="2688012"/>
                  </a:lnTo>
                  <a:lnTo>
                    <a:pt x="5379300" y="2665109"/>
                  </a:lnTo>
                  <a:lnTo>
                    <a:pt x="5414497" y="2638788"/>
                  </a:lnTo>
                  <a:lnTo>
                    <a:pt x="5446966" y="2609278"/>
                  </a:lnTo>
                  <a:lnTo>
                    <a:pt x="5476476" y="2576809"/>
                  </a:lnTo>
                  <a:lnTo>
                    <a:pt x="5502797" y="2541612"/>
                  </a:lnTo>
                  <a:lnTo>
                    <a:pt x="5525700" y="2503916"/>
                  </a:lnTo>
                  <a:lnTo>
                    <a:pt x="5544954" y="2463950"/>
                  </a:lnTo>
                  <a:lnTo>
                    <a:pt x="5560330" y="2421946"/>
                  </a:lnTo>
                  <a:lnTo>
                    <a:pt x="5571598" y="2378133"/>
                  </a:lnTo>
                  <a:lnTo>
                    <a:pt x="5578527" y="2332741"/>
                  </a:lnTo>
                  <a:lnTo>
                    <a:pt x="5580888" y="2286000"/>
                  </a:lnTo>
                  <a:lnTo>
                    <a:pt x="5580888" y="457200"/>
                  </a:lnTo>
                  <a:lnTo>
                    <a:pt x="5578527" y="410458"/>
                  </a:lnTo>
                  <a:lnTo>
                    <a:pt x="5571598" y="365066"/>
                  </a:lnTo>
                  <a:lnTo>
                    <a:pt x="5560330" y="321253"/>
                  </a:lnTo>
                  <a:lnTo>
                    <a:pt x="5544954" y="279249"/>
                  </a:lnTo>
                  <a:lnTo>
                    <a:pt x="5525700" y="239283"/>
                  </a:lnTo>
                  <a:lnTo>
                    <a:pt x="5502797" y="201587"/>
                  </a:lnTo>
                  <a:lnTo>
                    <a:pt x="5476476" y="166390"/>
                  </a:lnTo>
                  <a:lnTo>
                    <a:pt x="5446966" y="133921"/>
                  </a:lnTo>
                  <a:lnTo>
                    <a:pt x="5414497" y="104411"/>
                  </a:lnTo>
                  <a:lnTo>
                    <a:pt x="5379300" y="78090"/>
                  </a:lnTo>
                  <a:lnTo>
                    <a:pt x="5341604" y="55187"/>
                  </a:lnTo>
                  <a:lnTo>
                    <a:pt x="5301638" y="35933"/>
                  </a:lnTo>
                  <a:lnTo>
                    <a:pt x="5259634" y="20557"/>
                  </a:lnTo>
                  <a:lnTo>
                    <a:pt x="5215821" y="9289"/>
                  </a:lnTo>
                  <a:lnTo>
                    <a:pt x="5170429" y="2360"/>
                  </a:lnTo>
                  <a:lnTo>
                    <a:pt x="5123688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04616" y="1674875"/>
              <a:ext cx="5581015" cy="2743200"/>
            </a:xfrm>
            <a:custGeom>
              <a:avLst/>
              <a:gdLst/>
              <a:ahLst/>
              <a:cxnLst/>
              <a:rect l="l" t="t" r="r" b="b"/>
              <a:pathLst>
                <a:path w="5581015" h="2743200">
                  <a:moveTo>
                    <a:pt x="0" y="457200"/>
                  </a:moveTo>
                  <a:lnTo>
                    <a:pt x="2360" y="410458"/>
                  </a:lnTo>
                  <a:lnTo>
                    <a:pt x="9289" y="365066"/>
                  </a:lnTo>
                  <a:lnTo>
                    <a:pt x="20557" y="321253"/>
                  </a:lnTo>
                  <a:lnTo>
                    <a:pt x="35933" y="279249"/>
                  </a:lnTo>
                  <a:lnTo>
                    <a:pt x="55187" y="239283"/>
                  </a:lnTo>
                  <a:lnTo>
                    <a:pt x="78090" y="201587"/>
                  </a:lnTo>
                  <a:lnTo>
                    <a:pt x="104411" y="166390"/>
                  </a:lnTo>
                  <a:lnTo>
                    <a:pt x="133921" y="133921"/>
                  </a:lnTo>
                  <a:lnTo>
                    <a:pt x="166390" y="104411"/>
                  </a:lnTo>
                  <a:lnTo>
                    <a:pt x="201587" y="78090"/>
                  </a:lnTo>
                  <a:lnTo>
                    <a:pt x="239283" y="55187"/>
                  </a:lnTo>
                  <a:lnTo>
                    <a:pt x="279249" y="35933"/>
                  </a:lnTo>
                  <a:lnTo>
                    <a:pt x="321253" y="20557"/>
                  </a:lnTo>
                  <a:lnTo>
                    <a:pt x="365066" y="9289"/>
                  </a:lnTo>
                  <a:lnTo>
                    <a:pt x="410458" y="2360"/>
                  </a:lnTo>
                  <a:lnTo>
                    <a:pt x="457200" y="0"/>
                  </a:lnTo>
                  <a:lnTo>
                    <a:pt x="5123688" y="0"/>
                  </a:lnTo>
                  <a:lnTo>
                    <a:pt x="5170429" y="2360"/>
                  </a:lnTo>
                  <a:lnTo>
                    <a:pt x="5215821" y="9289"/>
                  </a:lnTo>
                  <a:lnTo>
                    <a:pt x="5259634" y="20557"/>
                  </a:lnTo>
                  <a:lnTo>
                    <a:pt x="5301638" y="35933"/>
                  </a:lnTo>
                  <a:lnTo>
                    <a:pt x="5341604" y="55187"/>
                  </a:lnTo>
                  <a:lnTo>
                    <a:pt x="5379300" y="78090"/>
                  </a:lnTo>
                  <a:lnTo>
                    <a:pt x="5414497" y="104411"/>
                  </a:lnTo>
                  <a:lnTo>
                    <a:pt x="5446966" y="133921"/>
                  </a:lnTo>
                  <a:lnTo>
                    <a:pt x="5476476" y="166390"/>
                  </a:lnTo>
                  <a:lnTo>
                    <a:pt x="5502797" y="201587"/>
                  </a:lnTo>
                  <a:lnTo>
                    <a:pt x="5525700" y="239283"/>
                  </a:lnTo>
                  <a:lnTo>
                    <a:pt x="5544954" y="279249"/>
                  </a:lnTo>
                  <a:lnTo>
                    <a:pt x="5560330" y="321253"/>
                  </a:lnTo>
                  <a:lnTo>
                    <a:pt x="5571598" y="365066"/>
                  </a:lnTo>
                  <a:lnTo>
                    <a:pt x="5578527" y="410458"/>
                  </a:lnTo>
                  <a:lnTo>
                    <a:pt x="5580888" y="457200"/>
                  </a:lnTo>
                  <a:lnTo>
                    <a:pt x="5580888" y="2286000"/>
                  </a:lnTo>
                  <a:lnTo>
                    <a:pt x="5578527" y="2332741"/>
                  </a:lnTo>
                  <a:lnTo>
                    <a:pt x="5571598" y="2378133"/>
                  </a:lnTo>
                  <a:lnTo>
                    <a:pt x="5560330" y="2421946"/>
                  </a:lnTo>
                  <a:lnTo>
                    <a:pt x="5544954" y="2463950"/>
                  </a:lnTo>
                  <a:lnTo>
                    <a:pt x="5525700" y="2503916"/>
                  </a:lnTo>
                  <a:lnTo>
                    <a:pt x="5502797" y="2541612"/>
                  </a:lnTo>
                  <a:lnTo>
                    <a:pt x="5476476" y="2576809"/>
                  </a:lnTo>
                  <a:lnTo>
                    <a:pt x="5446966" y="2609278"/>
                  </a:lnTo>
                  <a:lnTo>
                    <a:pt x="5414497" y="2638788"/>
                  </a:lnTo>
                  <a:lnTo>
                    <a:pt x="5379300" y="2665109"/>
                  </a:lnTo>
                  <a:lnTo>
                    <a:pt x="5341604" y="2688012"/>
                  </a:lnTo>
                  <a:lnTo>
                    <a:pt x="5301638" y="2707266"/>
                  </a:lnTo>
                  <a:lnTo>
                    <a:pt x="5259634" y="2722642"/>
                  </a:lnTo>
                  <a:lnTo>
                    <a:pt x="5215821" y="2733910"/>
                  </a:lnTo>
                  <a:lnTo>
                    <a:pt x="5170429" y="2740839"/>
                  </a:lnTo>
                  <a:lnTo>
                    <a:pt x="5123688" y="2743200"/>
                  </a:lnTo>
                  <a:lnTo>
                    <a:pt x="457200" y="2743200"/>
                  </a:lnTo>
                  <a:lnTo>
                    <a:pt x="410458" y="2740839"/>
                  </a:lnTo>
                  <a:lnTo>
                    <a:pt x="365066" y="2733910"/>
                  </a:lnTo>
                  <a:lnTo>
                    <a:pt x="321253" y="2722642"/>
                  </a:lnTo>
                  <a:lnTo>
                    <a:pt x="279249" y="2707266"/>
                  </a:lnTo>
                  <a:lnTo>
                    <a:pt x="239283" y="2688012"/>
                  </a:lnTo>
                  <a:lnTo>
                    <a:pt x="201587" y="2665109"/>
                  </a:lnTo>
                  <a:lnTo>
                    <a:pt x="166390" y="2638788"/>
                  </a:lnTo>
                  <a:lnTo>
                    <a:pt x="133921" y="2609278"/>
                  </a:lnTo>
                  <a:lnTo>
                    <a:pt x="104411" y="2576809"/>
                  </a:lnTo>
                  <a:lnTo>
                    <a:pt x="78090" y="2541612"/>
                  </a:lnTo>
                  <a:lnTo>
                    <a:pt x="55187" y="2503916"/>
                  </a:lnTo>
                  <a:lnTo>
                    <a:pt x="35933" y="2463950"/>
                  </a:lnTo>
                  <a:lnTo>
                    <a:pt x="20557" y="2421946"/>
                  </a:lnTo>
                  <a:lnTo>
                    <a:pt x="9289" y="2378133"/>
                  </a:lnTo>
                  <a:lnTo>
                    <a:pt x="2360" y="2332741"/>
                  </a:lnTo>
                  <a:lnTo>
                    <a:pt x="0" y="2286000"/>
                  </a:lnTo>
                  <a:lnTo>
                    <a:pt x="0" y="45720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17570">
              <a:lnSpc>
                <a:spcPct val="100000"/>
              </a:lnSpc>
              <a:spcBef>
                <a:spcPts val="95"/>
              </a:spcBef>
            </a:pP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Етапи</a:t>
            </a:r>
            <a:r>
              <a:rPr sz="3100" spc="-1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35" dirty="0">
                <a:solidFill>
                  <a:srgbClr val="2D75B6"/>
                </a:solidFill>
                <a:latin typeface="Microsoft Sans Serif"/>
                <a:cs typeface="Microsoft Sans Serif"/>
              </a:rPr>
              <a:t>допорогових</a:t>
            </a:r>
            <a:r>
              <a:rPr sz="3100" spc="-12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30" dirty="0">
                <a:solidFill>
                  <a:srgbClr val="2D75B6"/>
                </a:solidFill>
                <a:latin typeface="Microsoft Sans Serif"/>
                <a:cs typeface="Microsoft Sans Serif"/>
              </a:rPr>
              <a:t>закупівель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484" y="2445963"/>
            <a:ext cx="1720850" cy="1819910"/>
            <a:chOff x="62484" y="2445963"/>
            <a:chExt cx="1720850" cy="18199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23" y="2445963"/>
              <a:ext cx="1237576" cy="7270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84" y="2455189"/>
              <a:ext cx="1068311" cy="7208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" y="2476499"/>
              <a:ext cx="1141476" cy="62331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40436" y="2988563"/>
              <a:ext cx="1339850" cy="1274445"/>
            </a:xfrm>
            <a:custGeom>
              <a:avLst/>
              <a:gdLst/>
              <a:ahLst/>
              <a:cxnLst/>
              <a:rect l="l" t="t" r="r" b="b"/>
              <a:pathLst>
                <a:path w="1339850" h="1274445">
                  <a:moveTo>
                    <a:pt x="1236599" y="0"/>
                  </a:moveTo>
                  <a:lnTo>
                    <a:pt x="102984" y="0"/>
                  </a:lnTo>
                  <a:lnTo>
                    <a:pt x="62895" y="10009"/>
                  </a:lnTo>
                  <a:lnTo>
                    <a:pt x="30160" y="37306"/>
                  </a:lnTo>
                  <a:lnTo>
                    <a:pt x="8092" y="77795"/>
                  </a:lnTo>
                  <a:lnTo>
                    <a:pt x="0" y="127381"/>
                  </a:lnTo>
                  <a:lnTo>
                    <a:pt x="0" y="1146683"/>
                  </a:lnTo>
                  <a:lnTo>
                    <a:pt x="8092" y="1196268"/>
                  </a:lnTo>
                  <a:lnTo>
                    <a:pt x="30160" y="1236757"/>
                  </a:lnTo>
                  <a:lnTo>
                    <a:pt x="62895" y="1264054"/>
                  </a:lnTo>
                  <a:lnTo>
                    <a:pt x="102984" y="1274064"/>
                  </a:lnTo>
                  <a:lnTo>
                    <a:pt x="1236599" y="1274064"/>
                  </a:lnTo>
                  <a:lnTo>
                    <a:pt x="1276695" y="1264054"/>
                  </a:lnTo>
                  <a:lnTo>
                    <a:pt x="1309433" y="1236757"/>
                  </a:lnTo>
                  <a:lnTo>
                    <a:pt x="1331503" y="1196268"/>
                  </a:lnTo>
                  <a:lnTo>
                    <a:pt x="1339595" y="1146683"/>
                  </a:lnTo>
                  <a:lnTo>
                    <a:pt x="1339595" y="127381"/>
                  </a:lnTo>
                  <a:lnTo>
                    <a:pt x="1331503" y="77795"/>
                  </a:lnTo>
                  <a:lnTo>
                    <a:pt x="1309433" y="37306"/>
                  </a:lnTo>
                  <a:lnTo>
                    <a:pt x="1276695" y="10009"/>
                  </a:lnTo>
                  <a:lnTo>
                    <a:pt x="1236599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0436" y="2988563"/>
              <a:ext cx="1339850" cy="1274445"/>
            </a:xfrm>
            <a:custGeom>
              <a:avLst/>
              <a:gdLst/>
              <a:ahLst/>
              <a:cxnLst/>
              <a:rect l="l" t="t" r="r" b="b"/>
              <a:pathLst>
                <a:path w="1339850" h="1274445">
                  <a:moveTo>
                    <a:pt x="0" y="127381"/>
                  </a:moveTo>
                  <a:lnTo>
                    <a:pt x="8092" y="77795"/>
                  </a:lnTo>
                  <a:lnTo>
                    <a:pt x="30160" y="37306"/>
                  </a:lnTo>
                  <a:lnTo>
                    <a:pt x="62895" y="10009"/>
                  </a:lnTo>
                  <a:lnTo>
                    <a:pt x="102984" y="0"/>
                  </a:lnTo>
                  <a:lnTo>
                    <a:pt x="1236599" y="0"/>
                  </a:lnTo>
                  <a:lnTo>
                    <a:pt x="1276695" y="10009"/>
                  </a:lnTo>
                  <a:lnTo>
                    <a:pt x="1309433" y="37306"/>
                  </a:lnTo>
                  <a:lnTo>
                    <a:pt x="1331503" y="77795"/>
                  </a:lnTo>
                  <a:lnTo>
                    <a:pt x="1339595" y="127381"/>
                  </a:lnTo>
                  <a:lnTo>
                    <a:pt x="1339595" y="1146683"/>
                  </a:lnTo>
                  <a:lnTo>
                    <a:pt x="1331503" y="1196268"/>
                  </a:lnTo>
                  <a:lnTo>
                    <a:pt x="1309433" y="1236757"/>
                  </a:lnTo>
                  <a:lnTo>
                    <a:pt x="1276695" y="1264054"/>
                  </a:lnTo>
                  <a:lnTo>
                    <a:pt x="1236599" y="1274064"/>
                  </a:lnTo>
                  <a:lnTo>
                    <a:pt x="102984" y="1274064"/>
                  </a:lnTo>
                  <a:lnTo>
                    <a:pt x="62895" y="1264054"/>
                  </a:lnTo>
                  <a:lnTo>
                    <a:pt x="30160" y="1236757"/>
                  </a:lnTo>
                  <a:lnTo>
                    <a:pt x="8092" y="1196268"/>
                  </a:lnTo>
                  <a:lnTo>
                    <a:pt x="0" y="1146683"/>
                  </a:lnTo>
                  <a:lnTo>
                    <a:pt x="0" y="127381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4129" y="2529078"/>
            <a:ext cx="1272540" cy="16014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26415">
              <a:lnSpc>
                <a:spcPts val="1620"/>
              </a:lnSpc>
              <a:spcBef>
                <a:spcPts val="305"/>
              </a:spcBef>
            </a:pP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Період уточнень</a:t>
            </a:r>
            <a:endParaRPr sz="1500">
              <a:latin typeface="Calibri Light"/>
              <a:cs typeface="Calibri Light"/>
            </a:endParaRPr>
          </a:p>
          <a:p>
            <a:pPr marL="444500" indent="-113030">
              <a:lnSpc>
                <a:spcPct val="100000"/>
              </a:lnSpc>
              <a:spcBef>
                <a:spcPts val="725"/>
              </a:spcBef>
              <a:buChar char="•"/>
              <a:tabLst>
                <a:tab pos="444500" algn="l"/>
              </a:tabLst>
            </a:pPr>
            <a:r>
              <a:rPr sz="1400" dirty="0">
                <a:latin typeface="Calibri Light"/>
                <a:cs typeface="Calibri Light"/>
              </a:rPr>
              <a:t>від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3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р.д.</a:t>
            </a:r>
            <a:endParaRPr sz="1400">
              <a:latin typeface="Calibri Light"/>
              <a:cs typeface="Calibri Light"/>
            </a:endParaRPr>
          </a:p>
          <a:p>
            <a:pPr marL="444500" marR="61594" indent="-113030">
              <a:lnSpc>
                <a:spcPct val="90100"/>
              </a:lnSpc>
              <a:spcBef>
                <a:spcPts val="250"/>
              </a:spcBef>
              <a:buChar char="•"/>
              <a:tabLst>
                <a:tab pos="445770" algn="l"/>
              </a:tabLst>
            </a:pPr>
            <a:r>
              <a:rPr sz="1400" dirty="0">
                <a:latin typeface="Calibri Light"/>
                <a:cs typeface="Calibri Light"/>
              </a:rPr>
              <a:t>Від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1</a:t>
            </a:r>
            <a:r>
              <a:rPr sz="1400" spc="-5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р.д. 	</a:t>
            </a:r>
            <a:r>
              <a:rPr sz="1400" spc="-10" dirty="0">
                <a:latin typeface="Calibri Light"/>
                <a:cs typeface="Calibri Light"/>
              </a:rPr>
              <a:t>(закупівля 	менше</a:t>
            </a:r>
            <a:endParaRPr sz="1400">
              <a:latin typeface="Calibri Light"/>
              <a:cs typeface="Calibri Light"/>
            </a:endParaRPr>
          </a:p>
          <a:p>
            <a:pPr marL="425450">
              <a:lnSpc>
                <a:spcPct val="100000"/>
              </a:lnSpc>
              <a:spcBef>
                <a:spcPts val="85"/>
              </a:spcBef>
            </a:pPr>
            <a:r>
              <a:rPr sz="1400" dirty="0">
                <a:latin typeface="Calibri Light"/>
                <a:cs typeface="Calibri Light"/>
              </a:rPr>
              <a:t>50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000</a:t>
            </a:r>
            <a:r>
              <a:rPr sz="1400" spc="-25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грн)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426386" y="2528189"/>
            <a:ext cx="508000" cy="363220"/>
            <a:chOff x="1426386" y="2528189"/>
            <a:chExt cx="508000" cy="363220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6386" y="2528189"/>
              <a:ext cx="507724" cy="36297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76374" y="2550921"/>
              <a:ext cx="420369" cy="28435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996439" y="2453639"/>
            <a:ext cx="1647825" cy="1812289"/>
            <a:chOff x="1996439" y="2453639"/>
            <a:chExt cx="1647825" cy="1812289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96439" y="2453639"/>
              <a:ext cx="1271015" cy="7376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71115" y="2493263"/>
              <a:ext cx="1141476" cy="62331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316479" y="3020567"/>
              <a:ext cx="1324610" cy="1242060"/>
            </a:xfrm>
            <a:custGeom>
              <a:avLst/>
              <a:gdLst/>
              <a:ahLst/>
              <a:cxnLst/>
              <a:rect l="l" t="t" r="r" b="b"/>
              <a:pathLst>
                <a:path w="1324610" h="1242060">
                  <a:moveTo>
                    <a:pt x="1227835" y="0"/>
                  </a:moveTo>
                  <a:lnTo>
                    <a:pt x="96519" y="0"/>
                  </a:lnTo>
                  <a:lnTo>
                    <a:pt x="58935" y="9763"/>
                  </a:lnTo>
                  <a:lnTo>
                    <a:pt x="28257" y="36385"/>
                  </a:lnTo>
                  <a:lnTo>
                    <a:pt x="7580" y="75866"/>
                  </a:lnTo>
                  <a:lnTo>
                    <a:pt x="0" y="124206"/>
                  </a:lnTo>
                  <a:lnTo>
                    <a:pt x="0" y="1117854"/>
                  </a:lnTo>
                  <a:lnTo>
                    <a:pt x="7580" y="1166193"/>
                  </a:lnTo>
                  <a:lnTo>
                    <a:pt x="28257" y="1205674"/>
                  </a:lnTo>
                  <a:lnTo>
                    <a:pt x="58935" y="1232296"/>
                  </a:lnTo>
                  <a:lnTo>
                    <a:pt x="96519" y="1242060"/>
                  </a:lnTo>
                  <a:lnTo>
                    <a:pt x="1227835" y="1242060"/>
                  </a:lnTo>
                  <a:lnTo>
                    <a:pt x="1265420" y="1232296"/>
                  </a:lnTo>
                  <a:lnTo>
                    <a:pt x="1296098" y="1205674"/>
                  </a:lnTo>
                  <a:lnTo>
                    <a:pt x="1316775" y="1166193"/>
                  </a:lnTo>
                  <a:lnTo>
                    <a:pt x="1324356" y="1117854"/>
                  </a:lnTo>
                  <a:lnTo>
                    <a:pt x="1324356" y="124206"/>
                  </a:lnTo>
                  <a:lnTo>
                    <a:pt x="1316775" y="75866"/>
                  </a:lnTo>
                  <a:lnTo>
                    <a:pt x="1296098" y="36385"/>
                  </a:lnTo>
                  <a:lnTo>
                    <a:pt x="1265420" y="9763"/>
                  </a:lnTo>
                  <a:lnTo>
                    <a:pt x="122783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16479" y="3020567"/>
              <a:ext cx="1324610" cy="1242060"/>
            </a:xfrm>
            <a:custGeom>
              <a:avLst/>
              <a:gdLst/>
              <a:ahLst/>
              <a:cxnLst/>
              <a:rect l="l" t="t" r="r" b="b"/>
              <a:pathLst>
                <a:path w="1324610" h="1242060">
                  <a:moveTo>
                    <a:pt x="0" y="124206"/>
                  </a:moveTo>
                  <a:lnTo>
                    <a:pt x="7580" y="75866"/>
                  </a:lnTo>
                  <a:lnTo>
                    <a:pt x="28257" y="36385"/>
                  </a:lnTo>
                  <a:lnTo>
                    <a:pt x="58935" y="9763"/>
                  </a:lnTo>
                  <a:lnTo>
                    <a:pt x="96519" y="0"/>
                  </a:lnTo>
                  <a:lnTo>
                    <a:pt x="1227835" y="0"/>
                  </a:lnTo>
                  <a:lnTo>
                    <a:pt x="1265420" y="9763"/>
                  </a:lnTo>
                  <a:lnTo>
                    <a:pt x="1296098" y="36385"/>
                  </a:lnTo>
                  <a:lnTo>
                    <a:pt x="1316775" y="75866"/>
                  </a:lnTo>
                  <a:lnTo>
                    <a:pt x="1324356" y="124206"/>
                  </a:lnTo>
                  <a:lnTo>
                    <a:pt x="1324356" y="1117854"/>
                  </a:lnTo>
                  <a:lnTo>
                    <a:pt x="1316775" y="1166193"/>
                  </a:lnTo>
                  <a:lnTo>
                    <a:pt x="1296098" y="1205674"/>
                  </a:lnTo>
                  <a:lnTo>
                    <a:pt x="1265420" y="1232296"/>
                  </a:lnTo>
                  <a:lnTo>
                    <a:pt x="1227835" y="1242060"/>
                  </a:lnTo>
                  <a:lnTo>
                    <a:pt x="96519" y="1242060"/>
                  </a:lnTo>
                  <a:lnTo>
                    <a:pt x="58935" y="1232296"/>
                  </a:lnTo>
                  <a:lnTo>
                    <a:pt x="28257" y="1205674"/>
                  </a:lnTo>
                  <a:lnTo>
                    <a:pt x="7580" y="1166193"/>
                  </a:lnTo>
                  <a:lnTo>
                    <a:pt x="0" y="1117854"/>
                  </a:lnTo>
                  <a:lnTo>
                    <a:pt x="0" y="124206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158110" y="2545207"/>
            <a:ext cx="1111250" cy="160845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173355">
              <a:lnSpc>
                <a:spcPts val="1620"/>
              </a:lnSpc>
              <a:spcBef>
                <a:spcPts val="305"/>
              </a:spcBef>
            </a:pP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Подача пропозицій</a:t>
            </a:r>
            <a:endParaRPr sz="1500">
              <a:latin typeface="Calibri Light"/>
              <a:cs typeface="Calibri Light"/>
            </a:endParaRPr>
          </a:p>
          <a:p>
            <a:pPr marL="351790" indent="-95250" algn="just">
              <a:lnSpc>
                <a:spcPct val="100000"/>
              </a:lnSpc>
              <a:spcBef>
                <a:spcPts val="780"/>
              </a:spcBef>
              <a:buSzPct val="92857"/>
              <a:buChar char="•"/>
              <a:tabLst>
                <a:tab pos="351790" algn="l"/>
              </a:tabLst>
            </a:pPr>
            <a:r>
              <a:rPr sz="1400" dirty="0">
                <a:latin typeface="Calibri Light"/>
                <a:cs typeface="Calibri Light"/>
              </a:rPr>
              <a:t>від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2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р.д.</a:t>
            </a:r>
            <a:endParaRPr sz="1400">
              <a:latin typeface="Calibri Light"/>
              <a:cs typeface="Calibri Light"/>
            </a:endParaRPr>
          </a:p>
          <a:p>
            <a:pPr marL="321945" marR="24130" indent="-66040" algn="just">
              <a:lnSpc>
                <a:spcPts val="1510"/>
              </a:lnSpc>
              <a:spcBef>
                <a:spcPts val="275"/>
              </a:spcBef>
              <a:buSzPct val="92857"/>
              <a:buChar char="•"/>
              <a:tabLst>
                <a:tab pos="321945" algn="l"/>
                <a:tab pos="351155" algn="l"/>
              </a:tabLst>
            </a:pPr>
            <a:r>
              <a:rPr sz="1400" dirty="0">
                <a:latin typeface="Calibri Light"/>
                <a:cs typeface="Calibri Light"/>
              </a:rPr>
              <a:t>	Від</a:t>
            </a:r>
            <a:r>
              <a:rPr sz="1400" spc="-2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1</a:t>
            </a:r>
            <a:r>
              <a:rPr sz="1400" spc="-5" dirty="0">
                <a:latin typeface="Calibri Light"/>
                <a:cs typeface="Calibri Light"/>
              </a:rPr>
              <a:t> </a:t>
            </a:r>
            <a:r>
              <a:rPr sz="1400" spc="-20" dirty="0">
                <a:latin typeface="Calibri Light"/>
                <a:cs typeface="Calibri Light"/>
              </a:rPr>
              <a:t>р.д. </a:t>
            </a:r>
            <a:r>
              <a:rPr sz="1400" spc="-10" dirty="0">
                <a:latin typeface="Calibri Light"/>
                <a:cs typeface="Calibri Light"/>
              </a:rPr>
              <a:t>(закупівля менше</a:t>
            </a:r>
            <a:endParaRPr sz="1400">
              <a:latin typeface="Calibri Light"/>
              <a:cs typeface="Calibri Light"/>
            </a:endParaRPr>
          </a:p>
          <a:p>
            <a:pPr marL="264160" algn="just">
              <a:lnSpc>
                <a:spcPct val="100000"/>
              </a:lnSpc>
              <a:spcBef>
                <a:spcPts val="70"/>
              </a:spcBef>
            </a:pPr>
            <a:r>
              <a:rPr sz="1400" dirty="0">
                <a:latin typeface="Calibri Light"/>
                <a:cs typeface="Calibri Light"/>
              </a:rPr>
              <a:t>50</a:t>
            </a:r>
            <a:r>
              <a:rPr sz="1400" spc="-3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000</a:t>
            </a:r>
            <a:r>
              <a:rPr sz="1400" spc="-20" dirty="0">
                <a:latin typeface="Calibri Light"/>
                <a:cs typeface="Calibri Light"/>
              </a:rPr>
              <a:t> грн)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348228" y="2424683"/>
            <a:ext cx="1845945" cy="736600"/>
            <a:chOff x="3348228" y="2424683"/>
            <a:chExt cx="1845945" cy="73660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48228" y="2517660"/>
              <a:ext cx="531901" cy="3992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07918" y="2558287"/>
              <a:ext cx="416941" cy="28422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8016" y="2424683"/>
              <a:ext cx="1255776" cy="7360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15156" y="2438374"/>
              <a:ext cx="1016520" cy="54104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97452" y="2464307"/>
              <a:ext cx="1141476" cy="62331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4084446" y="2514980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175633" y="3017392"/>
            <a:ext cx="1148080" cy="1248410"/>
            <a:chOff x="4175633" y="3017392"/>
            <a:chExt cx="1148080" cy="1248410"/>
          </a:xfrm>
        </p:grpSpPr>
        <p:sp>
          <p:nvSpPr>
            <p:cNvPr id="32" name="object 32"/>
            <p:cNvSpPr/>
            <p:nvPr/>
          </p:nvSpPr>
          <p:spPr>
            <a:xfrm>
              <a:off x="4178808" y="3020567"/>
              <a:ext cx="1141730" cy="1242060"/>
            </a:xfrm>
            <a:custGeom>
              <a:avLst/>
              <a:gdLst/>
              <a:ahLst/>
              <a:cxnLst/>
              <a:rect l="l" t="t" r="r" b="b"/>
              <a:pathLst>
                <a:path w="1141729" h="1242060">
                  <a:moveTo>
                    <a:pt x="1033399" y="0"/>
                  </a:moveTo>
                  <a:lnTo>
                    <a:pt x="108076" y="0"/>
                  </a:lnTo>
                  <a:lnTo>
                    <a:pt x="66008" y="9763"/>
                  </a:lnTo>
                  <a:lnTo>
                    <a:pt x="31654" y="36385"/>
                  </a:lnTo>
                  <a:lnTo>
                    <a:pt x="8493" y="75866"/>
                  </a:lnTo>
                  <a:lnTo>
                    <a:pt x="0" y="124206"/>
                  </a:lnTo>
                  <a:lnTo>
                    <a:pt x="0" y="1117854"/>
                  </a:lnTo>
                  <a:lnTo>
                    <a:pt x="8493" y="1166193"/>
                  </a:lnTo>
                  <a:lnTo>
                    <a:pt x="31654" y="1205674"/>
                  </a:lnTo>
                  <a:lnTo>
                    <a:pt x="66008" y="1232296"/>
                  </a:lnTo>
                  <a:lnTo>
                    <a:pt x="108076" y="1242060"/>
                  </a:lnTo>
                  <a:lnTo>
                    <a:pt x="1033399" y="1242060"/>
                  </a:lnTo>
                  <a:lnTo>
                    <a:pt x="1075467" y="1232296"/>
                  </a:lnTo>
                  <a:lnTo>
                    <a:pt x="1109821" y="1205674"/>
                  </a:lnTo>
                  <a:lnTo>
                    <a:pt x="1132982" y="1166193"/>
                  </a:lnTo>
                  <a:lnTo>
                    <a:pt x="1141476" y="1117854"/>
                  </a:lnTo>
                  <a:lnTo>
                    <a:pt x="1141476" y="124206"/>
                  </a:lnTo>
                  <a:lnTo>
                    <a:pt x="1132982" y="75866"/>
                  </a:lnTo>
                  <a:lnTo>
                    <a:pt x="1109821" y="36385"/>
                  </a:lnTo>
                  <a:lnTo>
                    <a:pt x="1075467" y="9763"/>
                  </a:lnTo>
                  <a:lnTo>
                    <a:pt x="1033399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78808" y="3020567"/>
              <a:ext cx="1141730" cy="1242060"/>
            </a:xfrm>
            <a:custGeom>
              <a:avLst/>
              <a:gdLst/>
              <a:ahLst/>
              <a:cxnLst/>
              <a:rect l="l" t="t" r="r" b="b"/>
              <a:pathLst>
                <a:path w="1141729" h="1242060">
                  <a:moveTo>
                    <a:pt x="0" y="124206"/>
                  </a:moveTo>
                  <a:lnTo>
                    <a:pt x="8493" y="75866"/>
                  </a:lnTo>
                  <a:lnTo>
                    <a:pt x="31654" y="36385"/>
                  </a:lnTo>
                  <a:lnTo>
                    <a:pt x="66008" y="9763"/>
                  </a:lnTo>
                  <a:lnTo>
                    <a:pt x="108076" y="0"/>
                  </a:lnTo>
                  <a:lnTo>
                    <a:pt x="1033399" y="0"/>
                  </a:lnTo>
                  <a:lnTo>
                    <a:pt x="1075467" y="9763"/>
                  </a:lnTo>
                  <a:lnTo>
                    <a:pt x="1109821" y="36385"/>
                  </a:lnTo>
                  <a:lnTo>
                    <a:pt x="1132982" y="75866"/>
                  </a:lnTo>
                  <a:lnTo>
                    <a:pt x="1141476" y="124206"/>
                  </a:lnTo>
                  <a:lnTo>
                    <a:pt x="1141476" y="1117854"/>
                  </a:lnTo>
                  <a:lnTo>
                    <a:pt x="1132982" y="1166193"/>
                  </a:lnTo>
                  <a:lnTo>
                    <a:pt x="1109821" y="1205674"/>
                  </a:lnTo>
                  <a:lnTo>
                    <a:pt x="1075467" y="1232296"/>
                  </a:lnTo>
                  <a:lnTo>
                    <a:pt x="1033399" y="1242060"/>
                  </a:lnTo>
                  <a:lnTo>
                    <a:pt x="108076" y="1242060"/>
                  </a:lnTo>
                  <a:lnTo>
                    <a:pt x="66008" y="1232296"/>
                  </a:lnTo>
                  <a:lnTo>
                    <a:pt x="31654" y="1205674"/>
                  </a:lnTo>
                  <a:lnTo>
                    <a:pt x="8493" y="1166193"/>
                  </a:lnTo>
                  <a:lnTo>
                    <a:pt x="0" y="1117854"/>
                  </a:lnTo>
                  <a:lnTo>
                    <a:pt x="0" y="124206"/>
                  </a:lnTo>
                  <a:close/>
                </a:path>
              </a:pathLst>
            </a:custGeom>
            <a:ln w="6095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277105" y="3084957"/>
            <a:ext cx="878840" cy="100838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306070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latin typeface="Calibri Light"/>
                <a:cs typeface="Calibri Light"/>
              </a:rPr>
              <a:t>через</a:t>
            </a:r>
            <a:r>
              <a:rPr sz="1400" spc="-50" dirty="0">
                <a:latin typeface="Calibri Light"/>
                <a:cs typeface="Calibri Light"/>
              </a:rPr>
              <a:t> 1 </a:t>
            </a:r>
            <a:r>
              <a:rPr sz="1400" spc="-20" dirty="0">
                <a:latin typeface="Calibri Light"/>
                <a:cs typeface="Calibri Light"/>
              </a:rPr>
              <a:t>день</a:t>
            </a:r>
            <a:endParaRPr sz="1400">
              <a:latin typeface="Calibri Light"/>
              <a:cs typeface="Calibri Light"/>
            </a:endParaRPr>
          </a:p>
          <a:p>
            <a:pPr marL="12700">
              <a:lnSpc>
                <a:spcPts val="1410"/>
              </a:lnSpc>
            </a:pPr>
            <a:r>
              <a:rPr sz="1400" spc="-10" dirty="0">
                <a:latin typeface="Calibri Light"/>
                <a:cs typeface="Calibri Light"/>
              </a:rPr>
              <a:t>(встановлю</a:t>
            </a:r>
            <a:endParaRPr sz="1400">
              <a:latin typeface="Calibri Light"/>
              <a:cs typeface="Calibri Light"/>
            </a:endParaRPr>
          </a:p>
          <a:p>
            <a:pPr marL="12700" marR="76835">
              <a:lnSpc>
                <a:spcPts val="1510"/>
              </a:lnSpc>
              <a:spcBef>
                <a:spcPts val="110"/>
              </a:spcBef>
            </a:pPr>
            <a:r>
              <a:rPr sz="1400" spc="-20" dirty="0">
                <a:latin typeface="Calibri Light"/>
                <a:cs typeface="Calibri Light"/>
              </a:rPr>
              <a:t>ється </a:t>
            </a:r>
            <a:r>
              <a:rPr sz="1400" spc="-10" dirty="0">
                <a:latin typeface="Calibri Light"/>
                <a:cs typeface="Calibri Light"/>
              </a:rPr>
              <a:t>системою</a:t>
            </a:r>
            <a:r>
              <a:rPr sz="1050" spc="-10" dirty="0">
                <a:latin typeface="Calibri Light"/>
                <a:cs typeface="Calibri Light"/>
              </a:rPr>
              <a:t>)</a:t>
            </a:r>
            <a:endParaRPr sz="1050">
              <a:latin typeface="Calibri Light"/>
              <a:cs typeface="Calibri Ligh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250179" y="2436876"/>
            <a:ext cx="1777364" cy="782320"/>
            <a:chOff x="5250179" y="2436876"/>
            <a:chExt cx="1777364" cy="782320"/>
          </a:xfrm>
        </p:grpSpPr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50179" y="2520696"/>
              <a:ext cx="483082" cy="39776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09107" y="2560574"/>
              <a:ext cx="369569" cy="28409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71387" y="2436876"/>
              <a:ext cx="1255775" cy="78181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63767" y="2461247"/>
              <a:ext cx="1245120" cy="48769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30823" y="2476500"/>
              <a:ext cx="1141476" cy="669036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5918708" y="2530601"/>
            <a:ext cx="942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Кваліфікація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062345" y="2427719"/>
            <a:ext cx="2830195" cy="1758950"/>
            <a:chOff x="6062345" y="2427719"/>
            <a:chExt cx="2830195" cy="1758950"/>
          </a:xfrm>
        </p:grpSpPr>
        <p:sp>
          <p:nvSpPr>
            <p:cNvPr id="43" name="object 43"/>
            <p:cNvSpPr/>
            <p:nvPr/>
          </p:nvSpPr>
          <p:spPr>
            <a:xfrm>
              <a:off x="6065520" y="3020567"/>
              <a:ext cx="1141730" cy="1163320"/>
            </a:xfrm>
            <a:custGeom>
              <a:avLst/>
              <a:gdLst/>
              <a:ahLst/>
              <a:cxnLst/>
              <a:rect l="l" t="t" r="r" b="b"/>
              <a:pathLst>
                <a:path w="1141729" h="1163320">
                  <a:moveTo>
                    <a:pt x="1027302" y="0"/>
                  </a:moveTo>
                  <a:lnTo>
                    <a:pt x="114172" y="0"/>
                  </a:lnTo>
                  <a:lnTo>
                    <a:pt x="69705" y="8963"/>
                  </a:lnTo>
                  <a:lnTo>
                    <a:pt x="33416" y="33416"/>
                  </a:lnTo>
                  <a:lnTo>
                    <a:pt x="8963" y="69705"/>
                  </a:lnTo>
                  <a:lnTo>
                    <a:pt x="0" y="114173"/>
                  </a:lnTo>
                  <a:lnTo>
                    <a:pt x="0" y="1048639"/>
                  </a:lnTo>
                  <a:lnTo>
                    <a:pt x="8963" y="1093106"/>
                  </a:lnTo>
                  <a:lnTo>
                    <a:pt x="33416" y="1129395"/>
                  </a:lnTo>
                  <a:lnTo>
                    <a:pt x="69705" y="1153848"/>
                  </a:lnTo>
                  <a:lnTo>
                    <a:pt x="114172" y="1162812"/>
                  </a:lnTo>
                  <a:lnTo>
                    <a:pt x="1027302" y="1162812"/>
                  </a:lnTo>
                  <a:lnTo>
                    <a:pt x="1071770" y="1153848"/>
                  </a:lnTo>
                  <a:lnTo>
                    <a:pt x="1108059" y="1129395"/>
                  </a:lnTo>
                  <a:lnTo>
                    <a:pt x="1132512" y="1093106"/>
                  </a:lnTo>
                  <a:lnTo>
                    <a:pt x="1141476" y="1048639"/>
                  </a:lnTo>
                  <a:lnTo>
                    <a:pt x="1141476" y="114173"/>
                  </a:lnTo>
                  <a:lnTo>
                    <a:pt x="1132512" y="69705"/>
                  </a:lnTo>
                  <a:lnTo>
                    <a:pt x="1108059" y="33416"/>
                  </a:lnTo>
                  <a:lnTo>
                    <a:pt x="1071770" y="8963"/>
                  </a:lnTo>
                  <a:lnTo>
                    <a:pt x="102730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65520" y="3020567"/>
              <a:ext cx="1141730" cy="1163320"/>
            </a:xfrm>
            <a:custGeom>
              <a:avLst/>
              <a:gdLst/>
              <a:ahLst/>
              <a:cxnLst/>
              <a:rect l="l" t="t" r="r" b="b"/>
              <a:pathLst>
                <a:path w="1141729" h="1163320">
                  <a:moveTo>
                    <a:pt x="0" y="114173"/>
                  </a:moveTo>
                  <a:lnTo>
                    <a:pt x="8963" y="69705"/>
                  </a:lnTo>
                  <a:lnTo>
                    <a:pt x="33416" y="33416"/>
                  </a:lnTo>
                  <a:lnTo>
                    <a:pt x="69705" y="8963"/>
                  </a:lnTo>
                  <a:lnTo>
                    <a:pt x="114172" y="0"/>
                  </a:lnTo>
                  <a:lnTo>
                    <a:pt x="1027302" y="0"/>
                  </a:lnTo>
                  <a:lnTo>
                    <a:pt x="1071770" y="8963"/>
                  </a:lnTo>
                  <a:lnTo>
                    <a:pt x="1108059" y="33416"/>
                  </a:lnTo>
                  <a:lnTo>
                    <a:pt x="1132512" y="69705"/>
                  </a:lnTo>
                  <a:lnTo>
                    <a:pt x="1141476" y="114173"/>
                  </a:lnTo>
                  <a:lnTo>
                    <a:pt x="1141476" y="1048639"/>
                  </a:lnTo>
                  <a:lnTo>
                    <a:pt x="1132512" y="1093106"/>
                  </a:lnTo>
                  <a:lnTo>
                    <a:pt x="1108059" y="1129395"/>
                  </a:lnTo>
                  <a:lnTo>
                    <a:pt x="1071770" y="1153848"/>
                  </a:lnTo>
                  <a:lnTo>
                    <a:pt x="1027302" y="1162812"/>
                  </a:lnTo>
                  <a:lnTo>
                    <a:pt x="114172" y="1162812"/>
                  </a:lnTo>
                  <a:lnTo>
                    <a:pt x="69705" y="1153848"/>
                  </a:lnTo>
                  <a:lnTo>
                    <a:pt x="33416" y="1129395"/>
                  </a:lnTo>
                  <a:lnTo>
                    <a:pt x="8963" y="1093106"/>
                  </a:lnTo>
                  <a:lnTo>
                    <a:pt x="0" y="1048639"/>
                  </a:lnTo>
                  <a:lnTo>
                    <a:pt x="0" y="114173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85076" y="2558795"/>
              <a:ext cx="483082" cy="39776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145020" y="2598546"/>
              <a:ext cx="367791" cy="28422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20000" y="2436875"/>
              <a:ext cx="1255776" cy="7360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75804" y="2427719"/>
              <a:ext cx="1316736" cy="76048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79436" y="2476499"/>
              <a:ext cx="1141476" cy="623315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7745730" y="2505582"/>
            <a:ext cx="937894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Укладення договору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776971" y="3017520"/>
            <a:ext cx="1160145" cy="1184275"/>
            <a:chOff x="7776971" y="3017520"/>
            <a:chExt cx="1160145" cy="1184275"/>
          </a:xfrm>
        </p:grpSpPr>
        <p:sp>
          <p:nvSpPr>
            <p:cNvPr id="52" name="object 52"/>
            <p:cNvSpPr/>
            <p:nvPr/>
          </p:nvSpPr>
          <p:spPr>
            <a:xfrm>
              <a:off x="7780019" y="3020568"/>
              <a:ext cx="1153795" cy="1178560"/>
            </a:xfrm>
            <a:custGeom>
              <a:avLst/>
              <a:gdLst/>
              <a:ahLst/>
              <a:cxnLst/>
              <a:rect l="l" t="t" r="r" b="b"/>
              <a:pathLst>
                <a:path w="1153795" h="1178560">
                  <a:moveTo>
                    <a:pt x="1038351" y="0"/>
                  </a:moveTo>
                  <a:lnTo>
                    <a:pt x="115315" y="0"/>
                  </a:lnTo>
                  <a:lnTo>
                    <a:pt x="70455" y="9070"/>
                  </a:lnTo>
                  <a:lnTo>
                    <a:pt x="33797" y="33797"/>
                  </a:lnTo>
                  <a:lnTo>
                    <a:pt x="9070" y="70455"/>
                  </a:lnTo>
                  <a:lnTo>
                    <a:pt x="0" y="115316"/>
                  </a:lnTo>
                  <a:lnTo>
                    <a:pt x="0" y="1062736"/>
                  </a:lnTo>
                  <a:lnTo>
                    <a:pt x="9070" y="1107596"/>
                  </a:lnTo>
                  <a:lnTo>
                    <a:pt x="33797" y="1144254"/>
                  </a:lnTo>
                  <a:lnTo>
                    <a:pt x="70455" y="1168981"/>
                  </a:lnTo>
                  <a:lnTo>
                    <a:pt x="115315" y="1178052"/>
                  </a:lnTo>
                  <a:lnTo>
                    <a:pt x="1038351" y="1178052"/>
                  </a:lnTo>
                  <a:lnTo>
                    <a:pt x="1083212" y="1168981"/>
                  </a:lnTo>
                  <a:lnTo>
                    <a:pt x="1119870" y="1144254"/>
                  </a:lnTo>
                  <a:lnTo>
                    <a:pt x="1144597" y="1107596"/>
                  </a:lnTo>
                  <a:lnTo>
                    <a:pt x="1153668" y="1062736"/>
                  </a:lnTo>
                  <a:lnTo>
                    <a:pt x="1153668" y="115316"/>
                  </a:lnTo>
                  <a:lnTo>
                    <a:pt x="1144597" y="70455"/>
                  </a:lnTo>
                  <a:lnTo>
                    <a:pt x="1119870" y="33797"/>
                  </a:lnTo>
                  <a:lnTo>
                    <a:pt x="1083212" y="9070"/>
                  </a:lnTo>
                  <a:lnTo>
                    <a:pt x="103835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780019" y="3020568"/>
              <a:ext cx="1153795" cy="1178560"/>
            </a:xfrm>
            <a:custGeom>
              <a:avLst/>
              <a:gdLst/>
              <a:ahLst/>
              <a:cxnLst/>
              <a:rect l="l" t="t" r="r" b="b"/>
              <a:pathLst>
                <a:path w="1153795" h="1178560">
                  <a:moveTo>
                    <a:pt x="0" y="115316"/>
                  </a:moveTo>
                  <a:lnTo>
                    <a:pt x="9070" y="70455"/>
                  </a:lnTo>
                  <a:lnTo>
                    <a:pt x="33797" y="33797"/>
                  </a:lnTo>
                  <a:lnTo>
                    <a:pt x="70455" y="9070"/>
                  </a:lnTo>
                  <a:lnTo>
                    <a:pt x="115315" y="0"/>
                  </a:lnTo>
                  <a:lnTo>
                    <a:pt x="1038351" y="0"/>
                  </a:lnTo>
                  <a:lnTo>
                    <a:pt x="1083212" y="9070"/>
                  </a:lnTo>
                  <a:lnTo>
                    <a:pt x="1119870" y="33797"/>
                  </a:lnTo>
                  <a:lnTo>
                    <a:pt x="1144597" y="70455"/>
                  </a:lnTo>
                  <a:lnTo>
                    <a:pt x="1153668" y="115316"/>
                  </a:lnTo>
                  <a:lnTo>
                    <a:pt x="1153668" y="1062736"/>
                  </a:lnTo>
                  <a:lnTo>
                    <a:pt x="1144597" y="1107596"/>
                  </a:lnTo>
                  <a:lnTo>
                    <a:pt x="1119870" y="1144254"/>
                  </a:lnTo>
                  <a:lnTo>
                    <a:pt x="1083212" y="1168981"/>
                  </a:lnTo>
                  <a:lnTo>
                    <a:pt x="1038351" y="1178052"/>
                  </a:lnTo>
                  <a:lnTo>
                    <a:pt x="115315" y="1178052"/>
                  </a:lnTo>
                  <a:lnTo>
                    <a:pt x="70455" y="1168981"/>
                  </a:lnTo>
                  <a:lnTo>
                    <a:pt x="33797" y="1144254"/>
                  </a:lnTo>
                  <a:lnTo>
                    <a:pt x="9070" y="1107596"/>
                  </a:lnTo>
                  <a:lnTo>
                    <a:pt x="0" y="1062736"/>
                  </a:lnTo>
                  <a:lnTo>
                    <a:pt x="0" y="115316"/>
                  </a:lnTo>
                  <a:close/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57" name="object 57"/>
          <p:cNvSpPr txBox="1"/>
          <p:nvPr/>
        </p:nvSpPr>
        <p:spPr>
          <a:xfrm>
            <a:off x="6161913" y="3294964"/>
            <a:ext cx="870585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Calibri Light"/>
                <a:cs typeface="Calibri Light"/>
              </a:rPr>
              <a:t>Не</a:t>
            </a:r>
            <a:endParaRPr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 Light"/>
                <a:cs typeface="Calibri Light"/>
              </a:rPr>
              <a:t>нормовано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838693" y="3294633"/>
            <a:ext cx="8705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Calibri Light"/>
                <a:cs typeface="Calibri Light"/>
              </a:rPr>
              <a:t>Не </a:t>
            </a:r>
            <a:r>
              <a:rPr sz="1400" spc="-10" dirty="0">
                <a:latin typeface="Calibri Light"/>
                <a:cs typeface="Calibri Light"/>
              </a:rPr>
              <a:t>нормовано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037321" y="1800859"/>
            <a:ext cx="713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 Light"/>
                <a:cs typeface="Calibri Light"/>
              </a:rPr>
              <a:t>30</a:t>
            </a:r>
            <a:r>
              <a:rPr sz="1800" spc="-20" dirty="0">
                <a:latin typeface="Calibri Light"/>
                <a:cs typeface="Calibri Light"/>
              </a:rPr>
              <a:t> днів</a:t>
            </a:r>
            <a:endParaRPr sz="18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5973571" y="16205"/>
            <a:ext cx="299275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Період</a:t>
            </a:r>
            <a:r>
              <a:rPr sz="3100" spc="-114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0" dirty="0">
                <a:solidFill>
                  <a:srgbClr val="2D75B6"/>
                </a:solidFill>
                <a:latin typeface="Microsoft Sans Serif"/>
                <a:cs typeface="Microsoft Sans Serif"/>
              </a:rPr>
              <a:t>уточнень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35940" y="3685488"/>
            <a:ext cx="7638415" cy="1873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4470" indent="-191770">
              <a:lnSpc>
                <a:spcPts val="2510"/>
              </a:lnSpc>
              <a:spcBef>
                <a:spcPts val="95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Тривалість</a:t>
            </a:r>
            <a:r>
              <a:rPr sz="2200" spc="-2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періоду</a:t>
            </a:r>
            <a:r>
              <a:rPr sz="2200" spc="-1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не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менше</a:t>
            </a:r>
            <a:r>
              <a:rPr sz="2200" spc="-3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3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р.днів</a:t>
            </a:r>
            <a:r>
              <a:rPr sz="2200" spc="-3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(1</a:t>
            </a:r>
            <a:r>
              <a:rPr sz="2200" spc="-4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р.день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при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закупівлі</a:t>
            </a:r>
            <a:endParaRPr sz="2200">
              <a:latin typeface="Calibri Light"/>
              <a:cs typeface="Calibri Light"/>
            </a:endParaRPr>
          </a:p>
          <a:p>
            <a:pPr marL="204470">
              <a:lnSpc>
                <a:spcPts val="2510"/>
              </a:lnSpc>
            </a:pPr>
            <a:r>
              <a:rPr sz="2200" dirty="0">
                <a:latin typeface="Calibri Light"/>
                <a:cs typeface="Calibri Light"/>
              </a:rPr>
              <a:t>бюджетом</a:t>
            </a:r>
            <a:r>
              <a:rPr sz="2200" spc="-3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менше</a:t>
            </a:r>
            <a:r>
              <a:rPr sz="2200" spc="-4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50</a:t>
            </a:r>
            <a:r>
              <a:rPr sz="2200" spc="-7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тис</a:t>
            </a:r>
            <a:r>
              <a:rPr sz="2200" spc="-55" dirty="0">
                <a:latin typeface="Calibri Light"/>
                <a:cs typeface="Calibri Light"/>
              </a:rPr>
              <a:t> </a:t>
            </a:r>
            <a:r>
              <a:rPr sz="2200" spc="-20" dirty="0">
                <a:latin typeface="Calibri Light"/>
                <a:cs typeface="Calibri Light"/>
              </a:rPr>
              <a:t>грн)</a:t>
            </a:r>
            <a:endParaRPr sz="2200">
              <a:latin typeface="Calibri Light"/>
              <a:cs typeface="Calibri Light"/>
            </a:endParaRPr>
          </a:p>
          <a:p>
            <a:pPr marL="204470" indent="-191770">
              <a:lnSpc>
                <a:spcPct val="100000"/>
              </a:lnSpc>
              <a:spcBef>
                <a:spcPts val="530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Питання</a:t>
            </a:r>
            <a:r>
              <a:rPr sz="2200" spc="-7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від</a:t>
            </a:r>
            <a:r>
              <a:rPr sz="2200" spc="-8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учасників</a:t>
            </a:r>
            <a:r>
              <a:rPr sz="2200" spc="-6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стосовно</a:t>
            </a:r>
            <a:r>
              <a:rPr sz="2200" spc="-6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закупівлі</a:t>
            </a:r>
            <a:r>
              <a:rPr sz="2200" spc="-6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(задаються</a:t>
            </a:r>
            <a:r>
              <a:rPr sz="2200" spc="-70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анонімно)</a:t>
            </a:r>
            <a:endParaRPr sz="2200">
              <a:latin typeface="Calibri Light"/>
              <a:cs typeface="Calibri Light"/>
            </a:endParaRPr>
          </a:p>
          <a:p>
            <a:pPr marL="204470" indent="-19177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Замовник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може</a:t>
            </a:r>
            <a:r>
              <a:rPr sz="2200" spc="-5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змінювати</a:t>
            </a:r>
            <a:r>
              <a:rPr sz="2200" spc="-55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оголошення</a:t>
            </a:r>
            <a:endParaRPr sz="2200">
              <a:latin typeface="Calibri Light"/>
              <a:cs typeface="Calibri Light"/>
            </a:endParaRPr>
          </a:p>
          <a:p>
            <a:pPr marL="204470" indent="-19177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Учасники</a:t>
            </a:r>
            <a:r>
              <a:rPr sz="2200" spc="-5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не</a:t>
            </a:r>
            <a:r>
              <a:rPr sz="2200" spc="-7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можуть</a:t>
            </a:r>
            <a:r>
              <a:rPr sz="2200" spc="-6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подавати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пропозиції</a:t>
            </a:r>
            <a:endParaRPr sz="22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7844" y="1883664"/>
            <a:ext cx="1205865" cy="394970"/>
          </a:xfrm>
          <a:prstGeom prst="rect">
            <a:avLst/>
          </a:prstGeom>
          <a:solidFill>
            <a:srgbClr val="2D75B6"/>
          </a:solidFill>
          <a:ln w="6096">
            <a:solidFill>
              <a:srgbClr val="5B9BD4"/>
            </a:solidFill>
          </a:ln>
        </p:spPr>
        <p:txBody>
          <a:bodyPr vert="horz" wrap="square" lIns="0" tIns="80010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630"/>
              </a:spcBef>
            </a:pP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˃3</a:t>
            </a:r>
            <a:r>
              <a:rPr sz="14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р.днів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70687" y="2973323"/>
            <a:ext cx="443865" cy="440690"/>
            <a:chOff x="170687" y="2973323"/>
            <a:chExt cx="443865" cy="440690"/>
          </a:xfrm>
        </p:grpSpPr>
        <p:sp>
          <p:nvSpPr>
            <p:cNvPr id="11" name="object 11"/>
            <p:cNvSpPr/>
            <p:nvPr/>
          </p:nvSpPr>
          <p:spPr>
            <a:xfrm>
              <a:off x="173735" y="2976371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218694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69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4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69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3735" y="2976371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0" y="217169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4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69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4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96583" y="1741677"/>
            <a:ext cx="8709025" cy="1672589"/>
            <a:chOff x="196583" y="1741677"/>
            <a:chExt cx="8709025" cy="1672589"/>
          </a:xfrm>
        </p:grpSpPr>
        <p:sp>
          <p:nvSpPr>
            <p:cNvPr id="14" name="object 14"/>
            <p:cNvSpPr/>
            <p:nvPr/>
          </p:nvSpPr>
          <p:spPr>
            <a:xfrm>
              <a:off x="371855" y="1748027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6583" y="2428620"/>
              <a:ext cx="8709025" cy="76200"/>
            </a:xfrm>
            <a:custGeom>
              <a:avLst/>
              <a:gdLst/>
              <a:ahLst/>
              <a:cxnLst/>
              <a:rect l="l" t="t" r="r" b="b"/>
              <a:pathLst>
                <a:path w="8709025" h="76200">
                  <a:moveTo>
                    <a:pt x="8632583" y="0"/>
                  </a:moveTo>
                  <a:lnTo>
                    <a:pt x="8632583" y="76200"/>
                  </a:lnTo>
                  <a:lnTo>
                    <a:pt x="8696083" y="44450"/>
                  </a:lnTo>
                  <a:lnTo>
                    <a:pt x="8645283" y="44450"/>
                  </a:lnTo>
                  <a:lnTo>
                    <a:pt x="8645283" y="31750"/>
                  </a:lnTo>
                  <a:lnTo>
                    <a:pt x="8696083" y="31750"/>
                  </a:lnTo>
                  <a:lnTo>
                    <a:pt x="8632583" y="0"/>
                  </a:lnTo>
                  <a:close/>
                </a:path>
                <a:path w="8709025" h="76200">
                  <a:moveTo>
                    <a:pt x="25" y="21716"/>
                  </a:moveTo>
                  <a:lnTo>
                    <a:pt x="0" y="34416"/>
                  </a:lnTo>
                  <a:lnTo>
                    <a:pt x="8645283" y="44450"/>
                  </a:lnTo>
                  <a:lnTo>
                    <a:pt x="8632583" y="44450"/>
                  </a:lnTo>
                  <a:lnTo>
                    <a:pt x="8632583" y="31750"/>
                  </a:lnTo>
                  <a:lnTo>
                    <a:pt x="8645283" y="31750"/>
                  </a:lnTo>
                  <a:lnTo>
                    <a:pt x="25" y="21716"/>
                  </a:lnTo>
                  <a:close/>
                </a:path>
                <a:path w="8709025" h="76200">
                  <a:moveTo>
                    <a:pt x="8696083" y="31750"/>
                  </a:moveTo>
                  <a:lnTo>
                    <a:pt x="8645283" y="31750"/>
                  </a:lnTo>
                  <a:lnTo>
                    <a:pt x="8645283" y="44450"/>
                  </a:lnTo>
                  <a:lnTo>
                    <a:pt x="8696083" y="44450"/>
                  </a:lnTo>
                  <a:lnTo>
                    <a:pt x="8708783" y="38100"/>
                  </a:lnTo>
                  <a:lnTo>
                    <a:pt x="8696083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63796" y="2976372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218693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69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3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69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63796" y="2976372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0" y="217169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3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69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3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31724" y="305447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2419" y="305447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544311" y="3000755"/>
            <a:ext cx="443865" cy="440690"/>
            <a:chOff x="5544311" y="3000755"/>
            <a:chExt cx="443865" cy="440690"/>
          </a:xfrm>
        </p:grpSpPr>
        <p:sp>
          <p:nvSpPr>
            <p:cNvPr id="21" name="object 21"/>
            <p:cNvSpPr/>
            <p:nvPr/>
          </p:nvSpPr>
          <p:spPr>
            <a:xfrm>
              <a:off x="5547359" y="3003803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218693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70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3" y="434340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70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47359" y="3003803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0" y="217170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3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70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3" y="434340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06236" y="3083178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633472" y="2988564"/>
            <a:ext cx="445134" cy="441959"/>
            <a:chOff x="2633472" y="2988564"/>
            <a:chExt cx="445134" cy="441959"/>
          </a:xfrm>
        </p:grpSpPr>
        <p:sp>
          <p:nvSpPr>
            <p:cNvPr id="25" name="object 25"/>
            <p:cNvSpPr/>
            <p:nvPr/>
          </p:nvSpPr>
          <p:spPr>
            <a:xfrm>
              <a:off x="2636520" y="2991612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219456" y="0"/>
                  </a:moveTo>
                  <a:lnTo>
                    <a:pt x="169150" y="5753"/>
                  </a:lnTo>
                  <a:lnTo>
                    <a:pt x="122964" y="22144"/>
                  </a:lnTo>
                  <a:lnTo>
                    <a:pt x="82216" y="47866"/>
                  </a:lnTo>
                  <a:lnTo>
                    <a:pt x="48225" y="81611"/>
                  </a:lnTo>
                  <a:lnTo>
                    <a:pt x="22313" y="122075"/>
                  </a:lnTo>
                  <a:lnTo>
                    <a:pt x="5798" y="167951"/>
                  </a:lnTo>
                  <a:lnTo>
                    <a:pt x="0" y="217932"/>
                  </a:lnTo>
                  <a:lnTo>
                    <a:pt x="5798" y="267912"/>
                  </a:lnTo>
                  <a:lnTo>
                    <a:pt x="22313" y="313788"/>
                  </a:lnTo>
                  <a:lnTo>
                    <a:pt x="48225" y="354252"/>
                  </a:lnTo>
                  <a:lnTo>
                    <a:pt x="82216" y="387997"/>
                  </a:lnTo>
                  <a:lnTo>
                    <a:pt x="122964" y="413719"/>
                  </a:lnTo>
                  <a:lnTo>
                    <a:pt x="169150" y="430110"/>
                  </a:lnTo>
                  <a:lnTo>
                    <a:pt x="219456" y="435863"/>
                  </a:lnTo>
                  <a:lnTo>
                    <a:pt x="269761" y="430110"/>
                  </a:lnTo>
                  <a:lnTo>
                    <a:pt x="315947" y="413719"/>
                  </a:lnTo>
                  <a:lnTo>
                    <a:pt x="356695" y="387997"/>
                  </a:lnTo>
                  <a:lnTo>
                    <a:pt x="390686" y="354252"/>
                  </a:lnTo>
                  <a:lnTo>
                    <a:pt x="416598" y="313788"/>
                  </a:lnTo>
                  <a:lnTo>
                    <a:pt x="433113" y="267912"/>
                  </a:lnTo>
                  <a:lnTo>
                    <a:pt x="438912" y="217932"/>
                  </a:lnTo>
                  <a:lnTo>
                    <a:pt x="433113" y="167951"/>
                  </a:lnTo>
                  <a:lnTo>
                    <a:pt x="416598" y="122075"/>
                  </a:lnTo>
                  <a:lnTo>
                    <a:pt x="390686" y="81611"/>
                  </a:lnTo>
                  <a:lnTo>
                    <a:pt x="356695" y="47866"/>
                  </a:lnTo>
                  <a:lnTo>
                    <a:pt x="315947" y="22144"/>
                  </a:lnTo>
                  <a:lnTo>
                    <a:pt x="269761" y="5753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636520" y="2991612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0" y="217932"/>
                  </a:moveTo>
                  <a:lnTo>
                    <a:pt x="5798" y="167951"/>
                  </a:lnTo>
                  <a:lnTo>
                    <a:pt x="22313" y="122075"/>
                  </a:lnTo>
                  <a:lnTo>
                    <a:pt x="48225" y="81611"/>
                  </a:lnTo>
                  <a:lnTo>
                    <a:pt x="82216" y="47866"/>
                  </a:lnTo>
                  <a:lnTo>
                    <a:pt x="122964" y="22144"/>
                  </a:lnTo>
                  <a:lnTo>
                    <a:pt x="169150" y="5753"/>
                  </a:lnTo>
                  <a:lnTo>
                    <a:pt x="219456" y="0"/>
                  </a:lnTo>
                  <a:lnTo>
                    <a:pt x="269761" y="5753"/>
                  </a:lnTo>
                  <a:lnTo>
                    <a:pt x="315947" y="22144"/>
                  </a:lnTo>
                  <a:lnTo>
                    <a:pt x="356695" y="47866"/>
                  </a:lnTo>
                  <a:lnTo>
                    <a:pt x="390686" y="81611"/>
                  </a:lnTo>
                  <a:lnTo>
                    <a:pt x="416598" y="122075"/>
                  </a:lnTo>
                  <a:lnTo>
                    <a:pt x="433113" y="167951"/>
                  </a:lnTo>
                  <a:lnTo>
                    <a:pt x="438912" y="217932"/>
                  </a:lnTo>
                  <a:lnTo>
                    <a:pt x="433113" y="267912"/>
                  </a:lnTo>
                  <a:lnTo>
                    <a:pt x="416598" y="313788"/>
                  </a:lnTo>
                  <a:lnTo>
                    <a:pt x="390686" y="354252"/>
                  </a:lnTo>
                  <a:lnTo>
                    <a:pt x="356695" y="387997"/>
                  </a:lnTo>
                  <a:lnTo>
                    <a:pt x="315947" y="413719"/>
                  </a:lnTo>
                  <a:lnTo>
                    <a:pt x="269761" y="430110"/>
                  </a:lnTo>
                  <a:lnTo>
                    <a:pt x="219456" y="435863"/>
                  </a:lnTo>
                  <a:lnTo>
                    <a:pt x="169150" y="430110"/>
                  </a:lnTo>
                  <a:lnTo>
                    <a:pt x="122964" y="413719"/>
                  </a:lnTo>
                  <a:lnTo>
                    <a:pt x="82216" y="387997"/>
                  </a:lnTo>
                  <a:lnTo>
                    <a:pt x="48225" y="354252"/>
                  </a:lnTo>
                  <a:lnTo>
                    <a:pt x="22313" y="313788"/>
                  </a:lnTo>
                  <a:lnTo>
                    <a:pt x="5798" y="267912"/>
                  </a:lnTo>
                  <a:lnTo>
                    <a:pt x="0" y="217932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796032" y="307098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63623" y="938275"/>
            <a:ext cx="15011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 Light"/>
                <a:cs typeface="Calibri Light"/>
              </a:rPr>
              <a:t>Початок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92877" y="1317752"/>
            <a:ext cx="681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90486" y="1224787"/>
            <a:ext cx="10185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</a:t>
            </a:r>
            <a:endParaRPr sz="1600">
              <a:latin typeface="Calibri Light"/>
              <a:cs typeface="Calibri Light"/>
            </a:endParaRPr>
          </a:p>
          <a:p>
            <a:pPr marL="22860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65506" y="1759966"/>
            <a:ext cx="7105650" cy="1681480"/>
            <a:chOff x="365506" y="1759966"/>
            <a:chExt cx="7105650" cy="1681480"/>
          </a:xfrm>
        </p:grpSpPr>
        <p:sp>
          <p:nvSpPr>
            <p:cNvPr id="32" name="object 32"/>
            <p:cNvSpPr/>
            <p:nvPr/>
          </p:nvSpPr>
          <p:spPr>
            <a:xfrm>
              <a:off x="2813304" y="1766316"/>
              <a:ext cx="4434840" cy="1209040"/>
            </a:xfrm>
            <a:custGeom>
              <a:avLst/>
              <a:gdLst/>
              <a:ahLst/>
              <a:cxnLst/>
              <a:rect l="l" t="t" r="r" b="b"/>
              <a:pathLst>
                <a:path w="4434840" h="1209039">
                  <a:moveTo>
                    <a:pt x="1871471" y="0"/>
                  </a:moveTo>
                  <a:lnTo>
                    <a:pt x="1871471" y="1167892"/>
                  </a:lnTo>
                </a:path>
                <a:path w="4434840" h="1209039">
                  <a:moveTo>
                    <a:pt x="2953511" y="13716"/>
                  </a:moveTo>
                  <a:lnTo>
                    <a:pt x="2953511" y="1181608"/>
                  </a:lnTo>
                </a:path>
                <a:path w="4434840" h="1209039">
                  <a:moveTo>
                    <a:pt x="4434840" y="41148"/>
                  </a:moveTo>
                  <a:lnTo>
                    <a:pt x="4434840" y="1209039"/>
                  </a:lnTo>
                </a:path>
                <a:path w="4434840" h="1209039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1856" y="2467356"/>
              <a:ext cx="2441575" cy="399415"/>
            </a:xfrm>
            <a:custGeom>
              <a:avLst/>
              <a:gdLst/>
              <a:ahLst/>
              <a:cxnLst/>
              <a:rect l="l" t="t" r="r" b="b"/>
              <a:pathLst>
                <a:path w="2441575" h="399414">
                  <a:moveTo>
                    <a:pt x="2441448" y="0"/>
                  </a:moveTo>
                  <a:lnTo>
                    <a:pt x="2435477" y="40228"/>
                  </a:lnTo>
                  <a:lnTo>
                    <a:pt x="2418351" y="77700"/>
                  </a:lnTo>
                  <a:lnTo>
                    <a:pt x="2391251" y="111612"/>
                  </a:lnTo>
                  <a:lnTo>
                    <a:pt x="2355357" y="141160"/>
                  </a:lnTo>
                  <a:lnTo>
                    <a:pt x="2311849" y="165541"/>
                  </a:lnTo>
                  <a:lnTo>
                    <a:pt x="2261907" y="183951"/>
                  </a:lnTo>
                  <a:lnTo>
                    <a:pt x="2206712" y="195586"/>
                  </a:lnTo>
                  <a:lnTo>
                    <a:pt x="2147443" y="199644"/>
                  </a:lnTo>
                  <a:lnTo>
                    <a:pt x="1539113" y="199644"/>
                  </a:lnTo>
                  <a:lnTo>
                    <a:pt x="1479880" y="203701"/>
                  </a:lnTo>
                  <a:lnTo>
                    <a:pt x="1424701" y="215336"/>
                  </a:lnTo>
                  <a:lnTo>
                    <a:pt x="1374762" y="233746"/>
                  </a:lnTo>
                  <a:lnTo>
                    <a:pt x="1331245" y="258127"/>
                  </a:lnTo>
                  <a:lnTo>
                    <a:pt x="1295337" y="287675"/>
                  </a:lnTo>
                  <a:lnTo>
                    <a:pt x="1268221" y="321587"/>
                  </a:lnTo>
                  <a:lnTo>
                    <a:pt x="1251083" y="359059"/>
                  </a:lnTo>
                  <a:lnTo>
                    <a:pt x="1245108" y="399288"/>
                  </a:lnTo>
                  <a:lnTo>
                    <a:pt x="1239137" y="359059"/>
                  </a:lnTo>
                  <a:lnTo>
                    <a:pt x="1222013" y="321587"/>
                  </a:lnTo>
                  <a:lnTo>
                    <a:pt x="1194918" y="287675"/>
                  </a:lnTo>
                  <a:lnTo>
                    <a:pt x="1159033" y="258127"/>
                  </a:lnTo>
                  <a:lnTo>
                    <a:pt x="1115540" y="233746"/>
                  </a:lnTo>
                  <a:lnTo>
                    <a:pt x="1065621" y="215336"/>
                  </a:lnTo>
                  <a:lnTo>
                    <a:pt x="1010457" y="203701"/>
                  </a:lnTo>
                  <a:lnTo>
                    <a:pt x="951230" y="199644"/>
                  </a:lnTo>
                  <a:lnTo>
                    <a:pt x="293992" y="199644"/>
                  </a:lnTo>
                  <a:lnTo>
                    <a:pt x="234742" y="195586"/>
                  </a:lnTo>
                  <a:lnTo>
                    <a:pt x="179556" y="183951"/>
                  </a:lnTo>
                  <a:lnTo>
                    <a:pt x="129617" y="165541"/>
                  </a:lnTo>
                  <a:lnTo>
                    <a:pt x="86107" y="141160"/>
                  </a:lnTo>
                  <a:lnTo>
                    <a:pt x="50208" y="111612"/>
                  </a:lnTo>
                  <a:lnTo>
                    <a:pt x="23103" y="77700"/>
                  </a:lnTo>
                  <a:lnTo>
                    <a:pt x="5972" y="40228"/>
                  </a:lnTo>
                  <a:lnTo>
                    <a:pt x="0" y="0"/>
                  </a:lnTo>
                </a:path>
              </a:pathLst>
            </a:custGeom>
            <a:ln w="12191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028687" y="30038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1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028687" y="30038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1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2034" y="1056589"/>
            <a:ext cx="1080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Оголошення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 Light"/>
                <a:cs typeface="Calibri Light"/>
              </a:rPr>
              <a:t>закупівлі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78966" y="2940558"/>
            <a:ext cx="750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Уточнення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55440" y="907542"/>
            <a:ext cx="10547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Завершення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88454" y="3083178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194547" y="1836420"/>
            <a:ext cx="445134" cy="1605280"/>
            <a:chOff x="8194547" y="1836420"/>
            <a:chExt cx="445134" cy="1605280"/>
          </a:xfrm>
        </p:grpSpPr>
        <p:sp>
          <p:nvSpPr>
            <p:cNvPr id="41" name="object 41"/>
            <p:cNvSpPr/>
            <p:nvPr/>
          </p:nvSpPr>
          <p:spPr>
            <a:xfrm>
              <a:off x="8435339" y="1836420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1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197595" y="30038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1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197595" y="30038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1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8357743" y="3083178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852918" y="1259205"/>
            <a:ext cx="1165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Calibri Light"/>
                <a:cs typeface="Calibri Light"/>
              </a:rPr>
              <a:t>Оприлюднення </a:t>
            </a:r>
            <a:r>
              <a:rPr sz="1400" spc="-10" dirty="0">
                <a:latin typeface="Calibri Light"/>
                <a:cs typeface="Calibri Light"/>
              </a:rPr>
              <a:t>договору</a:t>
            </a:r>
            <a:endParaRPr sz="1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445634" y="16205"/>
            <a:ext cx="459359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Період</a:t>
            </a:r>
            <a:r>
              <a:rPr sz="3100" spc="-16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60" dirty="0">
                <a:solidFill>
                  <a:srgbClr val="2D75B6"/>
                </a:solidFill>
                <a:latin typeface="Microsoft Sans Serif"/>
                <a:cs typeface="Microsoft Sans Serif"/>
              </a:rPr>
              <a:t>подачі</a:t>
            </a:r>
            <a:r>
              <a:rPr sz="3100" spc="-16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0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пропозицій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67455" y="1959864"/>
            <a:ext cx="1205865" cy="394970"/>
          </a:xfrm>
          <a:prstGeom prst="rect">
            <a:avLst/>
          </a:prstGeom>
          <a:solidFill>
            <a:srgbClr val="2D75B6"/>
          </a:solidFill>
          <a:ln w="6096">
            <a:solidFill>
              <a:srgbClr val="5B9BD4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620"/>
              </a:spcBef>
            </a:pP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˃2</a:t>
            </a:r>
            <a:r>
              <a:rPr sz="14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р.днів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7179" y="2994660"/>
            <a:ext cx="445134" cy="440690"/>
            <a:chOff x="297179" y="2994660"/>
            <a:chExt cx="445134" cy="440690"/>
          </a:xfrm>
        </p:grpSpPr>
        <p:sp>
          <p:nvSpPr>
            <p:cNvPr id="10" name="object 10"/>
            <p:cNvSpPr/>
            <p:nvPr/>
          </p:nvSpPr>
          <p:spPr>
            <a:xfrm>
              <a:off x="300227" y="2997708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38" y="5738"/>
                  </a:lnTo>
                  <a:lnTo>
                    <a:pt x="122947" y="22082"/>
                  </a:lnTo>
                  <a:lnTo>
                    <a:pt x="82200" y="47726"/>
                  </a:lnTo>
                  <a:lnTo>
                    <a:pt x="48213" y="81362"/>
                  </a:lnTo>
                  <a:lnTo>
                    <a:pt x="22306" y="121686"/>
                  </a:lnTo>
                  <a:lnTo>
                    <a:pt x="5796" y="167391"/>
                  </a:lnTo>
                  <a:lnTo>
                    <a:pt x="0" y="217169"/>
                  </a:lnTo>
                  <a:lnTo>
                    <a:pt x="5796" y="266948"/>
                  </a:lnTo>
                  <a:lnTo>
                    <a:pt x="22306" y="312653"/>
                  </a:lnTo>
                  <a:lnTo>
                    <a:pt x="48213" y="352977"/>
                  </a:lnTo>
                  <a:lnTo>
                    <a:pt x="82200" y="386613"/>
                  </a:lnTo>
                  <a:lnTo>
                    <a:pt x="122947" y="412257"/>
                  </a:lnTo>
                  <a:lnTo>
                    <a:pt x="169138" y="428601"/>
                  </a:lnTo>
                  <a:lnTo>
                    <a:pt x="219456" y="434339"/>
                  </a:lnTo>
                  <a:lnTo>
                    <a:pt x="269773" y="428601"/>
                  </a:lnTo>
                  <a:lnTo>
                    <a:pt x="315964" y="412257"/>
                  </a:lnTo>
                  <a:lnTo>
                    <a:pt x="356711" y="386613"/>
                  </a:lnTo>
                  <a:lnTo>
                    <a:pt x="390698" y="352977"/>
                  </a:lnTo>
                  <a:lnTo>
                    <a:pt x="416605" y="312653"/>
                  </a:lnTo>
                  <a:lnTo>
                    <a:pt x="433115" y="266948"/>
                  </a:lnTo>
                  <a:lnTo>
                    <a:pt x="438912" y="217169"/>
                  </a:lnTo>
                  <a:lnTo>
                    <a:pt x="433115" y="167391"/>
                  </a:lnTo>
                  <a:lnTo>
                    <a:pt x="416605" y="121686"/>
                  </a:lnTo>
                  <a:lnTo>
                    <a:pt x="390698" y="81362"/>
                  </a:lnTo>
                  <a:lnTo>
                    <a:pt x="356711" y="47726"/>
                  </a:lnTo>
                  <a:lnTo>
                    <a:pt x="315964" y="22082"/>
                  </a:lnTo>
                  <a:lnTo>
                    <a:pt x="269773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0227" y="2997708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6" y="167391"/>
                  </a:lnTo>
                  <a:lnTo>
                    <a:pt x="22306" y="121686"/>
                  </a:lnTo>
                  <a:lnTo>
                    <a:pt x="48213" y="81362"/>
                  </a:lnTo>
                  <a:lnTo>
                    <a:pt x="82200" y="47726"/>
                  </a:lnTo>
                  <a:lnTo>
                    <a:pt x="122947" y="22082"/>
                  </a:lnTo>
                  <a:lnTo>
                    <a:pt x="169138" y="5738"/>
                  </a:lnTo>
                  <a:lnTo>
                    <a:pt x="219456" y="0"/>
                  </a:lnTo>
                  <a:lnTo>
                    <a:pt x="269773" y="5738"/>
                  </a:lnTo>
                  <a:lnTo>
                    <a:pt x="315964" y="22082"/>
                  </a:lnTo>
                  <a:lnTo>
                    <a:pt x="356711" y="47726"/>
                  </a:lnTo>
                  <a:lnTo>
                    <a:pt x="390698" y="81362"/>
                  </a:lnTo>
                  <a:lnTo>
                    <a:pt x="416605" y="121686"/>
                  </a:lnTo>
                  <a:lnTo>
                    <a:pt x="433115" y="167391"/>
                  </a:lnTo>
                  <a:lnTo>
                    <a:pt x="438912" y="217169"/>
                  </a:lnTo>
                  <a:lnTo>
                    <a:pt x="433115" y="266948"/>
                  </a:lnTo>
                  <a:lnTo>
                    <a:pt x="416605" y="312653"/>
                  </a:lnTo>
                  <a:lnTo>
                    <a:pt x="390698" y="352977"/>
                  </a:lnTo>
                  <a:lnTo>
                    <a:pt x="356711" y="386613"/>
                  </a:lnTo>
                  <a:lnTo>
                    <a:pt x="315964" y="412257"/>
                  </a:lnTo>
                  <a:lnTo>
                    <a:pt x="269773" y="428601"/>
                  </a:lnTo>
                  <a:lnTo>
                    <a:pt x="219456" y="434339"/>
                  </a:lnTo>
                  <a:lnTo>
                    <a:pt x="169138" y="428601"/>
                  </a:lnTo>
                  <a:lnTo>
                    <a:pt x="122947" y="412257"/>
                  </a:lnTo>
                  <a:lnTo>
                    <a:pt x="82200" y="386613"/>
                  </a:lnTo>
                  <a:lnTo>
                    <a:pt x="48213" y="352977"/>
                  </a:lnTo>
                  <a:lnTo>
                    <a:pt x="22306" y="312653"/>
                  </a:lnTo>
                  <a:lnTo>
                    <a:pt x="5796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23075" y="1764538"/>
            <a:ext cx="8709025" cy="1670685"/>
            <a:chOff x="323075" y="1764538"/>
            <a:chExt cx="8709025" cy="1670685"/>
          </a:xfrm>
        </p:grpSpPr>
        <p:sp>
          <p:nvSpPr>
            <p:cNvPr id="13" name="object 13"/>
            <p:cNvSpPr/>
            <p:nvPr/>
          </p:nvSpPr>
          <p:spPr>
            <a:xfrm>
              <a:off x="499871" y="1770888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1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3075" y="2451481"/>
              <a:ext cx="8709025" cy="76200"/>
            </a:xfrm>
            <a:custGeom>
              <a:avLst/>
              <a:gdLst/>
              <a:ahLst/>
              <a:cxnLst/>
              <a:rect l="l" t="t" r="r" b="b"/>
              <a:pathLst>
                <a:path w="8709025" h="76200">
                  <a:moveTo>
                    <a:pt x="8632583" y="0"/>
                  </a:moveTo>
                  <a:lnTo>
                    <a:pt x="8632583" y="76200"/>
                  </a:lnTo>
                  <a:lnTo>
                    <a:pt x="8696083" y="44450"/>
                  </a:lnTo>
                  <a:lnTo>
                    <a:pt x="8645283" y="44450"/>
                  </a:lnTo>
                  <a:lnTo>
                    <a:pt x="8645283" y="31750"/>
                  </a:lnTo>
                  <a:lnTo>
                    <a:pt x="8696083" y="31750"/>
                  </a:lnTo>
                  <a:lnTo>
                    <a:pt x="8632583" y="0"/>
                  </a:lnTo>
                  <a:close/>
                </a:path>
                <a:path w="8709025" h="76200">
                  <a:moveTo>
                    <a:pt x="25" y="21717"/>
                  </a:moveTo>
                  <a:lnTo>
                    <a:pt x="0" y="34417"/>
                  </a:lnTo>
                  <a:lnTo>
                    <a:pt x="8645283" y="44450"/>
                  </a:lnTo>
                  <a:lnTo>
                    <a:pt x="8632583" y="44450"/>
                  </a:lnTo>
                  <a:lnTo>
                    <a:pt x="8632583" y="31750"/>
                  </a:lnTo>
                  <a:lnTo>
                    <a:pt x="8645283" y="31750"/>
                  </a:lnTo>
                  <a:lnTo>
                    <a:pt x="25" y="21717"/>
                  </a:lnTo>
                  <a:close/>
                </a:path>
                <a:path w="8709025" h="76200">
                  <a:moveTo>
                    <a:pt x="8696083" y="31750"/>
                  </a:moveTo>
                  <a:lnTo>
                    <a:pt x="8645283" y="31750"/>
                  </a:lnTo>
                  <a:lnTo>
                    <a:pt x="8645283" y="44450"/>
                  </a:lnTo>
                  <a:lnTo>
                    <a:pt x="8696083" y="44450"/>
                  </a:lnTo>
                  <a:lnTo>
                    <a:pt x="8708783" y="38100"/>
                  </a:lnTo>
                  <a:lnTo>
                    <a:pt x="8696083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90288" y="2997708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90288" y="2997708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58825" y="307670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9165" y="307670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670803" y="3023616"/>
            <a:ext cx="445134" cy="440690"/>
            <a:chOff x="5670803" y="3023616"/>
            <a:chExt cx="445134" cy="440690"/>
          </a:xfrm>
        </p:grpSpPr>
        <p:sp>
          <p:nvSpPr>
            <p:cNvPr id="20" name="object 20"/>
            <p:cNvSpPr/>
            <p:nvPr/>
          </p:nvSpPr>
          <p:spPr>
            <a:xfrm>
              <a:off x="5673851" y="302666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73851" y="302666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833109" y="310540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761488" y="3011423"/>
            <a:ext cx="445134" cy="440690"/>
            <a:chOff x="2761488" y="3011423"/>
            <a:chExt cx="445134" cy="440690"/>
          </a:xfrm>
        </p:grpSpPr>
        <p:sp>
          <p:nvSpPr>
            <p:cNvPr id="24" name="object 24"/>
            <p:cNvSpPr/>
            <p:nvPr/>
          </p:nvSpPr>
          <p:spPr>
            <a:xfrm>
              <a:off x="2764536" y="3014471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19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764536" y="3014471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19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922777" y="309321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90369" y="960500"/>
            <a:ext cx="15011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 Light"/>
                <a:cs typeface="Calibri Light"/>
              </a:rPr>
              <a:t>Початок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20003" y="1339977"/>
            <a:ext cx="681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26173" y="1247012"/>
            <a:ext cx="10185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</a:t>
            </a:r>
            <a:endParaRPr sz="1600">
              <a:latin typeface="Calibri Light"/>
              <a:cs typeface="Calibri Light"/>
            </a:endParaRPr>
          </a:p>
          <a:p>
            <a:pPr marL="22860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958083" y="2519172"/>
            <a:ext cx="1824355" cy="398145"/>
          </a:xfrm>
          <a:custGeom>
            <a:avLst/>
            <a:gdLst/>
            <a:ahLst/>
            <a:cxnLst/>
            <a:rect l="l" t="t" r="r" b="b"/>
            <a:pathLst>
              <a:path w="1824354" h="398144">
                <a:moveTo>
                  <a:pt x="1824228" y="0"/>
                </a:moveTo>
                <a:lnTo>
                  <a:pt x="1818280" y="40086"/>
                </a:lnTo>
                <a:lnTo>
                  <a:pt x="1801221" y="77420"/>
                </a:lnTo>
                <a:lnTo>
                  <a:pt x="1774226" y="111203"/>
                </a:lnTo>
                <a:lnTo>
                  <a:pt x="1738471" y="140636"/>
                </a:lnTo>
                <a:lnTo>
                  <a:pt x="1695132" y="164920"/>
                </a:lnTo>
                <a:lnTo>
                  <a:pt x="1645384" y="183255"/>
                </a:lnTo>
                <a:lnTo>
                  <a:pt x="1590403" y="194842"/>
                </a:lnTo>
                <a:lnTo>
                  <a:pt x="1531366" y="198881"/>
                </a:lnTo>
                <a:lnTo>
                  <a:pt x="1223264" y="198881"/>
                </a:lnTo>
                <a:lnTo>
                  <a:pt x="1164226" y="202921"/>
                </a:lnTo>
                <a:lnTo>
                  <a:pt x="1109245" y="214508"/>
                </a:lnTo>
                <a:lnTo>
                  <a:pt x="1059497" y="232843"/>
                </a:lnTo>
                <a:lnTo>
                  <a:pt x="1016158" y="257127"/>
                </a:lnTo>
                <a:lnTo>
                  <a:pt x="980403" y="286560"/>
                </a:lnTo>
                <a:lnTo>
                  <a:pt x="953408" y="320343"/>
                </a:lnTo>
                <a:lnTo>
                  <a:pt x="936349" y="357677"/>
                </a:lnTo>
                <a:lnTo>
                  <a:pt x="930402" y="397763"/>
                </a:lnTo>
                <a:lnTo>
                  <a:pt x="924449" y="357677"/>
                </a:lnTo>
                <a:lnTo>
                  <a:pt x="907377" y="320343"/>
                </a:lnTo>
                <a:lnTo>
                  <a:pt x="880366" y="286560"/>
                </a:lnTo>
                <a:lnTo>
                  <a:pt x="844597" y="257127"/>
                </a:lnTo>
                <a:lnTo>
                  <a:pt x="801250" y="232843"/>
                </a:lnTo>
                <a:lnTo>
                  <a:pt x="751504" y="214508"/>
                </a:lnTo>
                <a:lnTo>
                  <a:pt x="696541" y="202921"/>
                </a:lnTo>
                <a:lnTo>
                  <a:pt x="637540" y="198881"/>
                </a:lnTo>
                <a:lnTo>
                  <a:pt x="292862" y="198881"/>
                </a:lnTo>
                <a:lnTo>
                  <a:pt x="233824" y="194842"/>
                </a:lnTo>
                <a:lnTo>
                  <a:pt x="178843" y="183255"/>
                </a:lnTo>
                <a:lnTo>
                  <a:pt x="129095" y="164920"/>
                </a:lnTo>
                <a:lnTo>
                  <a:pt x="85756" y="140636"/>
                </a:lnTo>
                <a:lnTo>
                  <a:pt x="50001" y="111203"/>
                </a:lnTo>
                <a:lnTo>
                  <a:pt x="23006" y="77420"/>
                </a:lnTo>
                <a:lnTo>
                  <a:pt x="5947" y="40086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519932" y="2913126"/>
            <a:ext cx="702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Подача пропозиції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933445" y="1782826"/>
            <a:ext cx="4664075" cy="1681480"/>
            <a:chOff x="2933445" y="1782826"/>
            <a:chExt cx="4664075" cy="1681480"/>
          </a:xfrm>
        </p:grpSpPr>
        <p:sp>
          <p:nvSpPr>
            <p:cNvPr id="33" name="object 33"/>
            <p:cNvSpPr/>
            <p:nvPr/>
          </p:nvSpPr>
          <p:spPr>
            <a:xfrm>
              <a:off x="2939795" y="1789176"/>
              <a:ext cx="4436745" cy="1209040"/>
            </a:xfrm>
            <a:custGeom>
              <a:avLst/>
              <a:gdLst/>
              <a:ahLst/>
              <a:cxnLst/>
              <a:rect l="l" t="t" r="r" b="b"/>
              <a:pathLst>
                <a:path w="4436745" h="1209039">
                  <a:moveTo>
                    <a:pt x="1871471" y="0"/>
                  </a:moveTo>
                  <a:lnTo>
                    <a:pt x="1871471" y="1167891"/>
                  </a:lnTo>
                </a:path>
                <a:path w="4436745" h="1209039">
                  <a:moveTo>
                    <a:pt x="2953512" y="13715"/>
                  </a:moveTo>
                  <a:lnTo>
                    <a:pt x="2953512" y="1181608"/>
                  </a:lnTo>
                </a:path>
                <a:path w="4436745" h="1209039">
                  <a:moveTo>
                    <a:pt x="4436363" y="41148"/>
                  </a:moveTo>
                  <a:lnTo>
                    <a:pt x="4436363" y="1209039"/>
                  </a:lnTo>
                </a:path>
                <a:path w="4436745" h="1209039">
                  <a:moveTo>
                    <a:pt x="0" y="0"/>
                  </a:moveTo>
                  <a:lnTo>
                    <a:pt x="0" y="1167891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156704" y="3026664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218694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70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4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70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156704" y="3026664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0" y="217170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4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70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4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99136" y="1078814"/>
            <a:ext cx="1080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Оголошення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 Light"/>
                <a:cs typeface="Calibri Light"/>
              </a:rPr>
              <a:t>закупівлі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82566" y="929767"/>
            <a:ext cx="10547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Завершення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15581" y="310540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8322564" y="1859279"/>
            <a:ext cx="443865" cy="1605280"/>
            <a:chOff x="8322564" y="1859279"/>
            <a:chExt cx="443865" cy="1605280"/>
          </a:xfrm>
        </p:grpSpPr>
        <p:sp>
          <p:nvSpPr>
            <p:cNvPr id="40" name="object 40"/>
            <p:cNvSpPr/>
            <p:nvPr/>
          </p:nvSpPr>
          <p:spPr>
            <a:xfrm>
              <a:off x="8561832" y="1859279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325612" y="3026663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218694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70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4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70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325612" y="3026663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0" y="217170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4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70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4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484489" y="310540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52918" y="1281430"/>
            <a:ext cx="1165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Calibri Light"/>
                <a:cs typeface="Calibri Light"/>
              </a:rPr>
              <a:t>Оприлюднення </a:t>
            </a:r>
            <a:r>
              <a:rPr sz="1400" spc="-10" dirty="0">
                <a:latin typeface="Calibri Light"/>
                <a:cs typeface="Calibri Light"/>
              </a:rPr>
              <a:t>договору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58241" y="3703065"/>
            <a:ext cx="7873365" cy="217424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04470" marR="43815" indent="-192405">
              <a:lnSpc>
                <a:spcPts val="2380"/>
              </a:lnSpc>
              <a:spcBef>
                <a:spcPts val="390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Тривалість</a:t>
            </a:r>
            <a:r>
              <a:rPr sz="2200" spc="434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не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менше</a:t>
            </a:r>
            <a:r>
              <a:rPr sz="2200" spc="-2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2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р.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днів</a:t>
            </a:r>
            <a:r>
              <a:rPr sz="2200" spc="-5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(1</a:t>
            </a:r>
            <a:r>
              <a:rPr sz="2200" spc="-3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р.день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при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закупівлі</a:t>
            </a:r>
            <a:r>
              <a:rPr sz="2200" spc="-25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бюджетом </a:t>
            </a:r>
            <a:r>
              <a:rPr sz="2200" dirty="0">
                <a:latin typeface="Calibri Light"/>
                <a:cs typeface="Calibri Light"/>
              </a:rPr>
              <a:t>менше</a:t>
            </a:r>
            <a:r>
              <a:rPr sz="2200" spc="-2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50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тис</a:t>
            </a:r>
            <a:r>
              <a:rPr sz="2200" spc="-35" dirty="0">
                <a:latin typeface="Calibri Light"/>
                <a:cs typeface="Calibri Light"/>
              </a:rPr>
              <a:t> </a:t>
            </a:r>
            <a:r>
              <a:rPr sz="2200" spc="-20" dirty="0">
                <a:latin typeface="Calibri Light"/>
                <a:cs typeface="Calibri Light"/>
              </a:rPr>
              <a:t>грн)</a:t>
            </a:r>
            <a:endParaRPr sz="2200">
              <a:latin typeface="Calibri Light"/>
              <a:cs typeface="Calibri Light"/>
            </a:endParaRPr>
          </a:p>
          <a:p>
            <a:pPr marL="204470" indent="-191770">
              <a:lnSpc>
                <a:spcPct val="100000"/>
              </a:lnSpc>
              <a:spcBef>
                <a:spcPts val="490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Учасники</a:t>
            </a:r>
            <a:r>
              <a:rPr sz="2200" spc="-8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подають</a:t>
            </a:r>
            <a:r>
              <a:rPr sz="2200" spc="-105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пропозиції</a:t>
            </a:r>
            <a:endParaRPr sz="2200">
              <a:latin typeface="Calibri Light"/>
              <a:cs typeface="Calibri Light"/>
            </a:endParaRPr>
          </a:p>
          <a:p>
            <a:pPr marL="204470" indent="-191770">
              <a:lnSpc>
                <a:spcPct val="100000"/>
              </a:lnSpc>
              <a:spcBef>
                <a:spcPts val="540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Неможливо</a:t>
            </a:r>
            <a:r>
              <a:rPr sz="2200" spc="-9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поставити</a:t>
            </a:r>
            <a:r>
              <a:rPr sz="2200" spc="-90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запитання</a:t>
            </a:r>
            <a:endParaRPr sz="2200">
              <a:latin typeface="Calibri Light"/>
              <a:cs typeface="Calibri Light"/>
            </a:endParaRPr>
          </a:p>
          <a:p>
            <a:pPr marL="204470" marR="5080" indent="-192405">
              <a:lnSpc>
                <a:spcPts val="2380"/>
              </a:lnSpc>
              <a:spcBef>
                <a:spcPts val="840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200" dirty="0">
                <a:latin typeface="Calibri Light"/>
                <a:cs typeface="Calibri Light"/>
              </a:rPr>
              <a:t>Замовник</a:t>
            </a:r>
            <a:r>
              <a:rPr sz="2200" spc="-2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не</a:t>
            </a:r>
            <a:r>
              <a:rPr sz="2200" spc="-7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може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змінювати</a:t>
            </a:r>
            <a:r>
              <a:rPr sz="2200" spc="-3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оголошення</a:t>
            </a:r>
            <a:r>
              <a:rPr sz="2200" spc="-3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і</a:t>
            </a:r>
            <a:r>
              <a:rPr sz="2200" spc="-7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не</a:t>
            </a:r>
            <a:r>
              <a:rPr sz="2200" spc="-7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бачить</a:t>
            </a:r>
            <a:r>
              <a:rPr sz="2200" spc="-50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пропозиції учасників</a:t>
            </a:r>
            <a:endParaRPr sz="2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505827" y="22986"/>
            <a:ext cx="139954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Аукціон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75031" y="3775075"/>
            <a:ext cx="8164830" cy="203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15" indent="-343535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dirty="0">
                <a:latin typeface="Calibri Light"/>
                <a:cs typeface="Calibri Light"/>
              </a:rPr>
              <a:t>До</a:t>
            </a:r>
            <a:r>
              <a:rPr sz="2200" spc="229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початку</a:t>
            </a:r>
            <a:r>
              <a:rPr sz="2200" spc="24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аукціону</a:t>
            </a:r>
            <a:r>
              <a:rPr sz="2200" spc="240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Замовник</a:t>
            </a:r>
            <a:r>
              <a:rPr sz="2200" spc="240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не</a:t>
            </a:r>
            <a:r>
              <a:rPr sz="2200" spc="229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бачить</a:t>
            </a:r>
            <a:r>
              <a:rPr sz="2200" spc="240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кількість</a:t>
            </a:r>
            <a:r>
              <a:rPr sz="2200" spc="225" dirty="0">
                <a:latin typeface="Calibri Light"/>
                <a:cs typeface="Calibri Light"/>
              </a:rPr>
              <a:t>  </a:t>
            </a:r>
            <a:r>
              <a:rPr sz="2200" spc="-10" dirty="0">
                <a:latin typeface="Calibri Light"/>
                <a:cs typeface="Calibri Light"/>
              </a:rPr>
              <a:t>поданих </a:t>
            </a:r>
            <a:r>
              <a:rPr sz="2200" dirty="0">
                <a:latin typeface="Calibri Light"/>
                <a:cs typeface="Calibri Light"/>
              </a:rPr>
              <a:t>тендерних</a:t>
            </a:r>
            <a:r>
              <a:rPr sz="2200" spc="-114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пропозицій</a:t>
            </a:r>
            <a:endParaRPr sz="2200">
              <a:latin typeface="Calibri Light"/>
              <a:cs typeface="Calibri Light"/>
            </a:endParaRPr>
          </a:p>
          <a:p>
            <a:pPr marL="356870" indent="-344170" algn="just">
              <a:lnSpc>
                <a:spcPct val="100000"/>
              </a:lnSpc>
              <a:buFont typeface="Microsoft Sans Serif"/>
              <a:buChar char="•"/>
              <a:tabLst>
                <a:tab pos="356870" algn="l"/>
              </a:tabLst>
            </a:pPr>
            <a:r>
              <a:rPr sz="2200" dirty="0">
                <a:latin typeface="Calibri Light"/>
                <a:cs typeface="Calibri Light"/>
              </a:rPr>
              <a:t>Аукціон</a:t>
            </a:r>
            <a:r>
              <a:rPr sz="2200" spc="-40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має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три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dirty="0">
                <a:latin typeface="Calibri Light"/>
                <a:cs typeface="Calibri Light"/>
              </a:rPr>
              <a:t>етапи</a:t>
            </a:r>
            <a:r>
              <a:rPr sz="2200" spc="-45" dirty="0">
                <a:latin typeface="Calibri Light"/>
                <a:cs typeface="Calibri Light"/>
              </a:rPr>
              <a:t> </a:t>
            </a:r>
            <a:r>
              <a:rPr sz="2200" spc="-10" dirty="0">
                <a:latin typeface="Calibri Light"/>
                <a:cs typeface="Calibri Light"/>
              </a:rPr>
              <a:t>(раунди)</a:t>
            </a:r>
            <a:endParaRPr sz="2200">
              <a:latin typeface="Calibri Light"/>
              <a:cs typeface="Calibri Light"/>
            </a:endParaRPr>
          </a:p>
          <a:p>
            <a:pPr marL="355600" marR="5080" indent="-343535" algn="just">
              <a:lnSpc>
                <a:spcPct val="10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2200" dirty="0">
                <a:latin typeface="Calibri Light"/>
                <a:cs typeface="Calibri Light"/>
              </a:rPr>
              <a:t>Після</a:t>
            </a:r>
            <a:r>
              <a:rPr sz="2200" spc="6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завершення</a:t>
            </a:r>
            <a:r>
              <a:rPr sz="2200" spc="7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аукціону</a:t>
            </a:r>
            <a:r>
              <a:rPr sz="2200" spc="7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відкривається</a:t>
            </a:r>
            <a:r>
              <a:rPr sz="2200" spc="80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інформація</a:t>
            </a:r>
            <a:r>
              <a:rPr sz="2200" spc="70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про</a:t>
            </a:r>
            <a:r>
              <a:rPr sz="2200" spc="75" dirty="0">
                <a:latin typeface="Calibri Light"/>
                <a:cs typeface="Calibri Light"/>
              </a:rPr>
              <a:t>  </a:t>
            </a:r>
            <a:r>
              <a:rPr sz="2200" spc="-20" dirty="0">
                <a:latin typeface="Calibri Light"/>
                <a:cs typeface="Calibri Light"/>
              </a:rPr>
              <a:t>всіх </a:t>
            </a:r>
            <a:r>
              <a:rPr sz="2200" dirty="0">
                <a:latin typeface="Calibri Light"/>
                <a:cs typeface="Calibri Light"/>
              </a:rPr>
              <a:t>учасників</a:t>
            </a:r>
            <a:r>
              <a:rPr sz="2200" spc="38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та</a:t>
            </a:r>
            <a:r>
              <a:rPr sz="2200" spc="390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всі</a:t>
            </a:r>
            <a:r>
              <a:rPr sz="2200" spc="390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надані</a:t>
            </a:r>
            <a:r>
              <a:rPr sz="2200" spc="38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ними</a:t>
            </a:r>
            <a:r>
              <a:rPr sz="2200" spc="39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документи</a:t>
            </a:r>
            <a:r>
              <a:rPr sz="2200" spc="395" dirty="0">
                <a:latin typeface="Calibri Light"/>
                <a:cs typeface="Calibri Light"/>
              </a:rPr>
              <a:t>  </a:t>
            </a:r>
            <a:r>
              <a:rPr sz="2200" dirty="0">
                <a:latin typeface="Calibri Light"/>
                <a:cs typeface="Calibri Light"/>
              </a:rPr>
              <a:t>для</a:t>
            </a:r>
            <a:r>
              <a:rPr sz="2200" spc="385" dirty="0">
                <a:latin typeface="Calibri Light"/>
                <a:cs typeface="Calibri Light"/>
              </a:rPr>
              <a:t>  </a:t>
            </a:r>
            <a:r>
              <a:rPr sz="2200" spc="-10" dirty="0">
                <a:latin typeface="Calibri Light"/>
                <a:cs typeface="Calibri Light"/>
              </a:rPr>
              <a:t>проведення кваліфікації</a:t>
            </a:r>
            <a:endParaRPr sz="2200">
              <a:latin typeface="Calibri Light"/>
              <a:cs typeface="Calibri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6583" y="1667001"/>
            <a:ext cx="8709025" cy="1672589"/>
            <a:chOff x="196583" y="1667001"/>
            <a:chExt cx="8709025" cy="1672589"/>
          </a:xfrm>
        </p:grpSpPr>
        <p:sp>
          <p:nvSpPr>
            <p:cNvPr id="10" name="object 10"/>
            <p:cNvSpPr/>
            <p:nvPr/>
          </p:nvSpPr>
          <p:spPr>
            <a:xfrm>
              <a:off x="371855" y="1673351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6583" y="2353944"/>
              <a:ext cx="8709025" cy="76200"/>
            </a:xfrm>
            <a:custGeom>
              <a:avLst/>
              <a:gdLst/>
              <a:ahLst/>
              <a:cxnLst/>
              <a:rect l="l" t="t" r="r" b="b"/>
              <a:pathLst>
                <a:path w="8709025" h="76200">
                  <a:moveTo>
                    <a:pt x="8632583" y="0"/>
                  </a:moveTo>
                  <a:lnTo>
                    <a:pt x="8632583" y="76200"/>
                  </a:lnTo>
                  <a:lnTo>
                    <a:pt x="8696083" y="44450"/>
                  </a:lnTo>
                  <a:lnTo>
                    <a:pt x="8645283" y="44450"/>
                  </a:lnTo>
                  <a:lnTo>
                    <a:pt x="8645283" y="31750"/>
                  </a:lnTo>
                  <a:lnTo>
                    <a:pt x="8696083" y="31750"/>
                  </a:lnTo>
                  <a:lnTo>
                    <a:pt x="8632583" y="0"/>
                  </a:lnTo>
                  <a:close/>
                </a:path>
                <a:path w="8709025" h="76200">
                  <a:moveTo>
                    <a:pt x="25" y="21716"/>
                  </a:moveTo>
                  <a:lnTo>
                    <a:pt x="0" y="34416"/>
                  </a:lnTo>
                  <a:lnTo>
                    <a:pt x="8645283" y="44450"/>
                  </a:lnTo>
                  <a:lnTo>
                    <a:pt x="8632583" y="44450"/>
                  </a:lnTo>
                  <a:lnTo>
                    <a:pt x="8632583" y="31750"/>
                  </a:lnTo>
                  <a:lnTo>
                    <a:pt x="8645283" y="31750"/>
                  </a:lnTo>
                  <a:lnTo>
                    <a:pt x="25" y="21716"/>
                  </a:lnTo>
                  <a:close/>
                </a:path>
                <a:path w="8709025" h="76200">
                  <a:moveTo>
                    <a:pt x="8696083" y="31750"/>
                  </a:moveTo>
                  <a:lnTo>
                    <a:pt x="8645283" y="31750"/>
                  </a:lnTo>
                  <a:lnTo>
                    <a:pt x="8645283" y="44450"/>
                  </a:lnTo>
                  <a:lnTo>
                    <a:pt x="8696083" y="44450"/>
                  </a:lnTo>
                  <a:lnTo>
                    <a:pt x="8708783" y="38100"/>
                  </a:lnTo>
                  <a:lnTo>
                    <a:pt x="8696083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63796" y="2901695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218693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69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3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69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63796" y="2901695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0" y="217169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3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69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3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70687" y="2898648"/>
            <a:ext cx="443865" cy="440690"/>
            <a:chOff x="170687" y="2898648"/>
            <a:chExt cx="443865" cy="440690"/>
          </a:xfrm>
        </p:grpSpPr>
        <p:sp>
          <p:nvSpPr>
            <p:cNvPr id="15" name="object 15"/>
            <p:cNvSpPr/>
            <p:nvPr/>
          </p:nvSpPr>
          <p:spPr>
            <a:xfrm>
              <a:off x="173735" y="2901696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218694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69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4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69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3735" y="2901696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0" y="217169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4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69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4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1724" y="298018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22419" y="298018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544311" y="2926079"/>
            <a:ext cx="443865" cy="441959"/>
            <a:chOff x="5544311" y="2926079"/>
            <a:chExt cx="443865" cy="441959"/>
          </a:xfrm>
        </p:grpSpPr>
        <p:sp>
          <p:nvSpPr>
            <p:cNvPr id="20" name="object 20"/>
            <p:cNvSpPr/>
            <p:nvPr/>
          </p:nvSpPr>
          <p:spPr>
            <a:xfrm>
              <a:off x="5547359" y="2929127"/>
              <a:ext cx="437515" cy="436245"/>
            </a:xfrm>
            <a:custGeom>
              <a:avLst/>
              <a:gdLst/>
              <a:ahLst/>
              <a:cxnLst/>
              <a:rect l="l" t="t" r="r" b="b"/>
              <a:pathLst>
                <a:path w="437514" h="436245">
                  <a:moveTo>
                    <a:pt x="218693" y="0"/>
                  </a:moveTo>
                  <a:lnTo>
                    <a:pt x="168550" y="5753"/>
                  </a:lnTo>
                  <a:lnTo>
                    <a:pt x="122519" y="22144"/>
                  </a:lnTo>
                  <a:lnTo>
                    <a:pt x="81913" y="47866"/>
                  </a:lnTo>
                  <a:lnTo>
                    <a:pt x="48045" y="81611"/>
                  </a:lnTo>
                  <a:lnTo>
                    <a:pt x="22229" y="122075"/>
                  </a:lnTo>
                  <a:lnTo>
                    <a:pt x="5776" y="167951"/>
                  </a:lnTo>
                  <a:lnTo>
                    <a:pt x="0" y="217932"/>
                  </a:lnTo>
                  <a:lnTo>
                    <a:pt x="5776" y="267912"/>
                  </a:lnTo>
                  <a:lnTo>
                    <a:pt x="22229" y="313788"/>
                  </a:lnTo>
                  <a:lnTo>
                    <a:pt x="48045" y="354252"/>
                  </a:lnTo>
                  <a:lnTo>
                    <a:pt x="81913" y="387997"/>
                  </a:lnTo>
                  <a:lnTo>
                    <a:pt x="122519" y="413719"/>
                  </a:lnTo>
                  <a:lnTo>
                    <a:pt x="168550" y="430110"/>
                  </a:lnTo>
                  <a:lnTo>
                    <a:pt x="218693" y="435863"/>
                  </a:lnTo>
                  <a:lnTo>
                    <a:pt x="268837" y="430110"/>
                  </a:lnTo>
                  <a:lnTo>
                    <a:pt x="314868" y="413719"/>
                  </a:lnTo>
                  <a:lnTo>
                    <a:pt x="355474" y="387997"/>
                  </a:lnTo>
                  <a:lnTo>
                    <a:pt x="389342" y="354252"/>
                  </a:lnTo>
                  <a:lnTo>
                    <a:pt x="415158" y="313788"/>
                  </a:lnTo>
                  <a:lnTo>
                    <a:pt x="431611" y="267912"/>
                  </a:lnTo>
                  <a:lnTo>
                    <a:pt x="437388" y="217932"/>
                  </a:lnTo>
                  <a:lnTo>
                    <a:pt x="431611" y="167951"/>
                  </a:lnTo>
                  <a:lnTo>
                    <a:pt x="415158" y="122075"/>
                  </a:lnTo>
                  <a:lnTo>
                    <a:pt x="389342" y="81611"/>
                  </a:lnTo>
                  <a:lnTo>
                    <a:pt x="355474" y="47866"/>
                  </a:lnTo>
                  <a:lnTo>
                    <a:pt x="314868" y="22144"/>
                  </a:lnTo>
                  <a:lnTo>
                    <a:pt x="268837" y="5753"/>
                  </a:lnTo>
                  <a:lnTo>
                    <a:pt x="21869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47359" y="2929127"/>
              <a:ext cx="437515" cy="436245"/>
            </a:xfrm>
            <a:custGeom>
              <a:avLst/>
              <a:gdLst/>
              <a:ahLst/>
              <a:cxnLst/>
              <a:rect l="l" t="t" r="r" b="b"/>
              <a:pathLst>
                <a:path w="437514" h="436245">
                  <a:moveTo>
                    <a:pt x="0" y="217932"/>
                  </a:moveTo>
                  <a:lnTo>
                    <a:pt x="5776" y="167951"/>
                  </a:lnTo>
                  <a:lnTo>
                    <a:pt x="22229" y="122075"/>
                  </a:lnTo>
                  <a:lnTo>
                    <a:pt x="48045" y="81611"/>
                  </a:lnTo>
                  <a:lnTo>
                    <a:pt x="81913" y="47866"/>
                  </a:lnTo>
                  <a:lnTo>
                    <a:pt x="122519" y="22144"/>
                  </a:lnTo>
                  <a:lnTo>
                    <a:pt x="168550" y="5753"/>
                  </a:lnTo>
                  <a:lnTo>
                    <a:pt x="218693" y="0"/>
                  </a:lnTo>
                  <a:lnTo>
                    <a:pt x="268837" y="5753"/>
                  </a:lnTo>
                  <a:lnTo>
                    <a:pt x="314868" y="22144"/>
                  </a:lnTo>
                  <a:lnTo>
                    <a:pt x="355474" y="47866"/>
                  </a:lnTo>
                  <a:lnTo>
                    <a:pt x="389342" y="81611"/>
                  </a:lnTo>
                  <a:lnTo>
                    <a:pt x="415158" y="122075"/>
                  </a:lnTo>
                  <a:lnTo>
                    <a:pt x="431611" y="167951"/>
                  </a:lnTo>
                  <a:lnTo>
                    <a:pt x="437388" y="217932"/>
                  </a:lnTo>
                  <a:lnTo>
                    <a:pt x="431611" y="267912"/>
                  </a:lnTo>
                  <a:lnTo>
                    <a:pt x="415158" y="313788"/>
                  </a:lnTo>
                  <a:lnTo>
                    <a:pt x="389342" y="354252"/>
                  </a:lnTo>
                  <a:lnTo>
                    <a:pt x="355474" y="387997"/>
                  </a:lnTo>
                  <a:lnTo>
                    <a:pt x="314868" y="413719"/>
                  </a:lnTo>
                  <a:lnTo>
                    <a:pt x="268837" y="430110"/>
                  </a:lnTo>
                  <a:lnTo>
                    <a:pt x="218693" y="435863"/>
                  </a:lnTo>
                  <a:lnTo>
                    <a:pt x="168550" y="430110"/>
                  </a:lnTo>
                  <a:lnTo>
                    <a:pt x="122519" y="413719"/>
                  </a:lnTo>
                  <a:lnTo>
                    <a:pt x="81913" y="387997"/>
                  </a:lnTo>
                  <a:lnTo>
                    <a:pt x="48045" y="354252"/>
                  </a:lnTo>
                  <a:lnTo>
                    <a:pt x="22229" y="313788"/>
                  </a:lnTo>
                  <a:lnTo>
                    <a:pt x="5776" y="267912"/>
                  </a:lnTo>
                  <a:lnTo>
                    <a:pt x="0" y="217932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706236" y="3008198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33472" y="2913888"/>
            <a:ext cx="445134" cy="441959"/>
            <a:chOff x="2633472" y="2913888"/>
            <a:chExt cx="445134" cy="441959"/>
          </a:xfrm>
        </p:grpSpPr>
        <p:sp>
          <p:nvSpPr>
            <p:cNvPr id="24" name="object 24"/>
            <p:cNvSpPr/>
            <p:nvPr/>
          </p:nvSpPr>
          <p:spPr>
            <a:xfrm>
              <a:off x="2636520" y="2916936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219456" y="0"/>
                  </a:moveTo>
                  <a:lnTo>
                    <a:pt x="169150" y="5753"/>
                  </a:lnTo>
                  <a:lnTo>
                    <a:pt x="122964" y="22144"/>
                  </a:lnTo>
                  <a:lnTo>
                    <a:pt x="82216" y="47866"/>
                  </a:lnTo>
                  <a:lnTo>
                    <a:pt x="48225" y="81611"/>
                  </a:lnTo>
                  <a:lnTo>
                    <a:pt x="22313" y="122075"/>
                  </a:lnTo>
                  <a:lnTo>
                    <a:pt x="5798" y="167951"/>
                  </a:lnTo>
                  <a:lnTo>
                    <a:pt x="0" y="217931"/>
                  </a:lnTo>
                  <a:lnTo>
                    <a:pt x="5798" y="267912"/>
                  </a:lnTo>
                  <a:lnTo>
                    <a:pt x="22313" y="313788"/>
                  </a:lnTo>
                  <a:lnTo>
                    <a:pt x="48225" y="354252"/>
                  </a:lnTo>
                  <a:lnTo>
                    <a:pt x="82216" y="387997"/>
                  </a:lnTo>
                  <a:lnTo>
                    <a:pt x="122964" y="413719"/>
                  </a:lnTo>
                  <a:lnTo>
                    <a:pt x="169150" y="430110"/>
                  </a:lnTo>
                  <a:lnTo>
                    <a:pt x="219456" y="435863"/>
                  </a:lnTo>
                  <a:lnTo>
                    <a:pt x="269761" y="430110"/>
                  </a:lnTo>
                  <a:lnTo>
                    <a:pt x="315947" y="413719"/>
                  </a:lnTo>
                  <a:lnTo>
                    <a:pt x="356695" y="387997"/>
                  </a:lnTo>
                  <a:lnTo>
                    <a:pt x="390686" y="354252"/>
                  </a:lnTo>
                  <a:lnTo>
                    <a:pt x="416598" y="313788"/>
                  </a:lnTo>
                  <a:lnTo>
                    <a:pt x="433113" y="267912"/>
                  </a:lnTo>
                  <a:lnTo>
                    <a:pt x="438912" y="217931"/>
                  </a:lnTo>
                  <a:lnTo>
                    <a:pt x="433113" y="167951"/>
                  </a:lnTo>
                  <a:lnTo>
                    <a:pt x="416598" y="122075"/>
                  </a:lnTo>
                  <a:lnTo>
                    <a:pt x="390686" y="81611"/>
                  </a:lnTo>
                  <a:lnTo>
                    <a:pt x="356695" y="47866"/>
                  </a:lnTo>
                  <a:lnTo>
                    <a:pt x="315947" y="22144"/>
                  </a:lnTo>
                  <a:lnTo>
                    <a:pt x="269761" y="5753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36520" y="2916936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0" y="217931"/>
                  </a:moveTo>
                  <a:lnTo>
                    <a:pt x="5798" y="167951"/>
                  </a:lnTo>
                  <a:lnTo>
                    <a:pt x="22313" y="122075"/>
                  </a:lnTo>
                  <a:lnTo>
                    <a:pt x="48225" y="81611"/>
                  </a:lnTo>
                  <a:lnTo>
                    <a:pt x="82216" y="47866"/>
                  </a:lnTo>
                  <a:lnTo>
                    <a:pt x="122964" y="22144"/>
                  </a:lnTo>
                  <a:lnTo>
                    <a:pt x="169150" y="5753"/>
                  </a:lnTo>
                  <a:lnTo>
                    <a:pt x="219456" y="0"/>
                  </a:lnTo>
                  <a:lnTo>
                    <a:pt x="269761" y="5753"/>
                  </a:lnTo>
                  <a:lnTo>
                    <a:pt x="315947" y="22144"/>
                  </a:lnTo>
                  <a:lnTo>
                    <a:pt x="356695" y="47866"/>
                  </a:lnTo>
                  <a:lnTo>
                    <a:pt x="390686" y="81611"/>
                  </a:lnTo>
                  <a:lnTo>
                    <a:pt x="416598" y="122075"/>
                  </a:lnTo>
                  <a:lnTo>
                    <a:pt x="433113" y="167951"/>
                  </a:lnTo>
                  <a:lnTo>
                    <a:pt x="438912" y="217931"/>
                  </a:lnTo>
                  <a:lnTo>
                    <a:pt x="433113" y="267912"/>
                  </a:lnTo>
                  <a:lnTo>
                    <a:pt x="416598" y="313788"/>
                  </a:lnTo>
                  <a:lnTo>
                    <a:pt x="390686" y="354252"/>
                  </a:lnTo>
                  <a:lnTo>
                    <a:pt x="356695" y="387997"/>
                  </a:lnTo>
                  <a:lnTo>
                    <a:pt x="315947" y="413719"/>
                  </a:lnTo>
                  <a:lnTo>
                    <a:pt x="269761" y="430110"/>
                  </a:lnTo>
                  <a:lnTo>
                    <a:pt x="219456" y="435863"/>
                  </a:lnTo>
                  <a:lnTo>
                    <a:pt x="169150" y="430110"/>
                  </a:lnTo>
                  <a:lnTo>
                    <a:pt x="122964" y="413719"/>
                  </a:lnTo>
                  <a:lnTo>
                    <a:pt x="82216" y="387997"/>
                  </a:lnTo>
                  <a:lnTo>
                    <a:pt x="48225" y="354252"/>
                  </a:lnTo>
                  <a:lnTo>
                    <a:pt x="22313" y="313788"/>
                  </a:lnTo>
                  <a:lnTo>
                    <a:pt x="5798" y="267912"/>
                  </a:lnTo>
                  <a:lnTo>
                    <a:pt x="0" y="2179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796032" y="299656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63623" y="863854"/>
            <a:ext cx="15011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 Light"/>
                <a:cs typeface="Calibri Light"/>
              </a:rPr>
              <a:t>Початок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92877" y="1243075"/>
            <a:ext cx="681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90486" y="1150366"/>
            <a:ext cx="10185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Визначення </a:t>
            </a: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712208" y="2427732"/>
            <a:ext cx="1054735" cy="269875"/>
          </a:xfrm>
          <a:custGeom>
            <a:avLst/>
            <a:gdLst/>
            <a:ahLst/>
            <a:cxnLst/>
            <a:rect l="l" t="t" r="r" b="b"/>
            <a:pathLst>
              <a:path w="1054735" h="269875">
                <a:moveTo>
                  <a:pt x="1054607" y="0"/>
                </a:moveTo>
                <a:lnTo>
                  <a:pt x="1027495" y="68100"/>
                </a:lnTo>
                <a:lnTo>
                  <a:pt x="996441" y="95392"/>
                </a:lnTo>
                <a:lnTo>
                  <a:pt x="956244" y="116473"/>
                </a:lnTo>
                <a:lnTo>
                  <a:pt x="908793" y="130060"/>
                </a:lnTo>
                <a:lnTo>
                  <a:pt x="855979" y="134873"/>
                </a:lnTo>
                <a:lnTo>
                  <a:pt x="736472" y="134873"/>
                </a:lnTo>
                <a:lnTo>
                  <a:pt x="683659" y="139687"/>
                </a:lnTo>
                <a:lnTo>
                  <a:pt x="636208" y="153274"/>
                </a:lnTo>
                <a:lnTo>
                  <a:pt x="596010" y="174355"/>
                </a:lnTo>
                <a:lnTo>
                  <a:pt x="564957" y="201647"/>
                </a:lnTo>
                <a:lnTo>
                  <a:pt x="537844" y="269747"/>
                </a:lnTo>
                <a:lnTo>
                  <a:pt x="530751" y="233872"/>
                </a:lnTo>
                <a:lnTo>
                  <a:pt x="479678" y="174355"/>
                </a:lnTo>
                <a:lnTo>
                  <a:pt x="439481" y="153274"/>
                </a:lnTo>
                <a:lnTo>
                  <a:pt x="392030" y="139687"/>
                </a:lnTo>
                <a:lnTo>
                  <a:pt x="339216" y="134873"/>
                </a:lnTo>
                <a:lnTo>
                  <a:pt x="198627" y="134873"/>
                </a:lnTo>
                <a:lnTo>
                  <a:pt x="145814" y="130060"/>
                </a:lnTo>
                <a:lnTo>
                  <a:pt x="98363" y="116473"/>
                </a:lnTo>
                <a:lnTo>
                  <a:pt x="58165" y="95392"/>
                </a:lnTo>
                <a:lnTo>
                  <a:pt x="27112" y="68100"/>
                </a:lnTo>
                <a:lnTo>
                  <a:pt x="7093" y="35875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897628" y="2668600"/>
            <a:ext cx="740410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Очікування</a:t>
            </a:r>
            <a:endParaRPr sz="1200">
              <a:latin typeface="Calibri Light"/>
              <a:cs typeface="Calibri Light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аукціону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806954" y="1685289"/>
            <a:ext cx="4664075" cy="1683385"/>
            <a:chOff x="2806954" y="1685289"/>
            <a:chExt cx="4664075" cy="1683385"/>
          </a:xfrm>
        </p:grpSpPr>
        <p:sp>
          <p:nvSpPr>
            <p:cNvPr id="33" name="object 33"/>
            <p:cNvSpPr/>
            <p:nvPr/>
          </p:nvSpPr>
          <p:spPr>
            <a:xfrm>
              <a:off x="2813304" y="1691639"/>
              <a:ext cx="4434840" cy="1209040"/>
            </a:xfrm>
            <a:custGeom>
              <a:avLst/>
              <a:gdLst/>
              <a:ahLst/>
              <a:cxnLst/>
              <a:rect l="l" t="t" r="r" b="b"/>
              <a:pathLst>
                <a:path w="4434840" h="1209039">
                  <a:moveTo>
                    <a:pt x="1871471" y="0"/>
                  </a:moveTo>
                  <a:lnTo>
                    <a:pt x="1871471" y="1167892"/>
                  </a:lnTo>
                </a:path>
                <a:path w="4434840" h="1209039">
                  <a:moveTo>
                    <a:pt x="2953511" y="15239"/>
                  </a:moveTo>
                  <a:lnTo>
                    <a:pt x="2953511" y="1183132"/>
                  </a:lnTo>
                </a:path>
                <a:path w="4434840" h="1209039">
                  <a:moveTo>
                    <a:pt x="4434840" y="41148"/>
                  </a:moveTo>
                  <a:lnTo>
                    <a:pt x="4434840" y="1209039"/>
                  </a:lnTo>
                </a:path>
                <a:path w="4434840" h="1209039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028688" y="2929127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20" h="436245">
                  <a:moveTo>
                    <a:pt x="219455" y="0"/>
                  </a:moveTo>
                  <a:lnTo>
                    <a:pt x="169150" y="5753"/>
                  </a:lnTo>
                  <a:lnTo>
                    <a:pt x="122964" y="22144"/>
                  </a:lnTo>
                  <a:lnTo>
                    <a:pt x="82216" y="47866"/>
                  </a:lnTo>
                  <a:lnTo>
                    <a:pt x="48225" y="81611"/>
                  </a:lnTo>
                  <a:lnTo>
                    <a:pt x="22313" y="122075"/>
                  </a:lnTo>
                  <a:lnTo>
                    <a:pt x="5798" y="167951"/>
                  </a:lnTo>
                  <a:lnTo>
                    <a:pt x="0" y="217932"/>
                  </a:lnTo>
                  <a:lnTo>
                    <a:pt x="5798" y="267912"/>
                  </a:lnTo>
                  <a:lnTo>
                    <a:pt x="22313" y="313788"/>
                  </a:lnTo>
                  <a:lnTo>
                    <a:pt x="48225" y="354252"/>
                  </a:lnTo>
                  <a:lnTo>
                    <a:pt x="82216" y="387997"/>
                  </a:lnTo>
                  <a:lnTo>
                    <a:pt x="122964" y="413719"/>
                  </a:lnTo>
                  <a:lnTo>
                    <a:pt x="169150" y="430110"/>
                  </a:lnTo>
                  <a:lnTo>
                    <a:pt x="219455" y="435863"/>
                  </a:lnTo>
                  <a:lnTo>
                    <a:pt x="269761" y="430110"/>
                  </a:lnTo>
                  <a:lnTo>
                    <a:pt x="315947" y="413719"/>
                  </a:lnTo>
                  <a:lnTo>
                    <a:pt x="356695" y="387997"/>
                  </a:lnTo>
                  <a:lnTo>
                    <a:pt x="390686" y="354252"/>
                  </a:lnTo>
                  <a:lnTo>
                    <a:pt x="416598" y="313788"/>
                  </a:lnTo>
                  <a:lnTo>
                    <a:pt x="433113" y="267912"/>
                  </a:lnTo>
                  <a:lnTo>
                    <a:pt x="438911" y="217932"/>
                  </a:lnTo>
                  <a:lnTo>
                    <a:pt x="433113" y="167951"/>
                  </a:lnTo>
                  <a:lnTo>
                    <a:pt x="416598" y="122075"/>
                  </a:lnTo>
                  <a:lnTo>
                    <a:pt x="390686" y="81611"/>
                  </a:lnTo>
                  <a:lnTo>
                    <a:pt x="356695" y="47866"/>
                  </a:lnTo>
                  <a:lnTo>
                    <a:pt x="315947" y="22144"/>
                  </a:lnTo>
                  <a:lnTo>
                    <a:pt x="269761" y="5753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028688" y="2929127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20" h="436245">
                  <a:moveTo>
                    <a:pt x="0" y="217932"/>
                  </a:moveTo>
                  <a:lnTo>
                    <a:pt x="5798" y="167951"/>
                  </a:lnTo>
                  <a:lnTo>
                    <a:pt x="22313" y="122075"/>
                  </a:lnTo>
                  <a:lnTo>
                    <a:pt x="48225" y="81611"/>
                  </a:lnTo>
                  <a:lnTo>
                    <a:pt x="82216" y="47866"/>
                  </a:lnTo>
                  <a:lnTo>
                    <a:pt x="122964" y="22144"/>
                  </a:lnTo>
                  <a:lnTo>
                    <a:pt x="169150" y="5753"/>
                  </a:lnTo>
                  <a:lnTo>
                    <a:pt x="219455" y="0"/>
                  </a:lnTo>
                  <a:lnTo>
                    <a:pt x="269761" y="5753"/>
                  </a:lnTo>
                  <a:lnTo>
                    <a:pt x="315947" y="22144"/>
                  </a:lnTo>
                  <a:lnTo>
                    <a:pt x="356695" y="47866"/>
                  </a:lnTo>
                  <a:lnTo>
                    <a:pt x="390686" y="81611"/>
                  </a:lnTo>
                  <a:lnTo>
                    <a:pt x="416598" y="122075"/>
                  </a:lnTo>
                  <a:lnTo>
                    <a:pt x="433113" y="167951"/>
                  </a:lnTo>
                  <a:lnTo>
                    <a:pt x="438911" y="217932"/>
                  </a:lnTo>
                  <a:lnTo>
                    <a:pt x="433113" y="267912"/>
                  </a:lnTo>
                  <a:lnTo>
                    <a:pt x="416598" y="313788"/>
                  </a:lnTo>
                  <a:lnTo>
                    <a:pt x="390686" y="354252"/>
                  </a:lnTo>
                  <a:lnTo>
                    <a:pt x="356695" y="387997"/>
                  </a:lnTo>
                  <a:lnTo>
                    <a:pt x="315947" y="413719"/>
                  </a:lnTo>
                  <a:lnTo>
                    <a:pt x="269761" y="430110"/>
                  </a:lnTo>
                  <a:lnTo>
                    <a:pt x="219455" y="435863"/>
                  </a:lnTo>
                  <a:lnTo>
                    <a:pt x="169150" y="430110"/>
                  </a:lnTo>
                  <a:lnTo>
                    <a:pt x="122964" y="413719"/>
                  </a:lnTo>
                  <a:lnTo>
                    <a:pt x="82216" y="387997"/>
                  </a:lnTo>
                  <a:lnTo>
                    <a:pt x="48225" y="354252"/>
                  </a:lnTo>
                  <a:lnTo>
                    <a:pt x="22313" y="313788"/>
                  </a:lnTo>
                  <a:lnTo>
                    <a:pt x="5798" y="267912"/>
                  </a:lnTo>
                  <a:lnTo>
                    <a:pt x="0" y="217932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2034" y="982472"/>
            <a:ext cx="1080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Оголошення </a:t>
            </a:r>
            <a:r>
              <a:rPr sz="1600" spc="-10" dirty="0">
                <a:latin typeface="Calibri Light"/>
                <a:cs typeface="Calibri Light"/>
              </a:rPr>
              <a:t>закупівлі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55440" y="832561"/>
            <a:ext cx="10553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Завершення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88454" y="3008198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8194547" y="1761744"/>
            <a:ext cx="445134" cy="1606550"/>
            <a:chOff x="8194547" y="1761744"/>
            <a:chExt cx="445134" cy="1606550"/>
          </a:xfrm>
        </p:grpSpPr>
        <p:sp>
          <p:nvSpPr>
            <p:cNvPr id="40" name="object 40"/>
            <p:cNvSpPr/>
            <p:nvPr/>
          </p:nvSpPr>
          <p:spPr>
            <a:xfrm>
              <a:off x="8435339" y="1761744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1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197595" y="2929127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20" h="436245">
                  <a:moveTo>
                    <a:pt x="219455" y="0"/>
                  </a:moveTo>
                  <a:lnTo>
                    <a:pt x="169150" y="5753"/>
                  </a:lnTo>
                  <a:lnTo>
                    <a:pt x="122964" y="22144"/>
                  </a:lnTo>
                  <a:lnTo>
                    <a:pt x="82216" y="47866"/>
                  </a:lnTo>
                  <a:lnTo>
                    <a:pt x="48225" y="81611"/>
                  </a:lnTo>
                  <a:lnTo>
                    <a:pt x="22313" y="122075"/>
                  </a:lnTo>
                  <a:lnTo>
                    <a:pt x="5798" y="167951"/>
                  </a:lnTo>
                  <a:lnTo>
                    <a:pt x="0" y="217932"/>
                  </a:lnTo>
                  <a:lnTo>
                    <a:pt x="5798" y="267912"/>
                  </a:lnTo>
                  <a:lnTo>
                    <a:pt x="22313" y="313788"/>
                  </a:lnTo>
                  <a:lnTo>
                    <a:pt x="48225" y="354252"/>
                  </a:lnTo>
                  <a:lnTo>
                    <a:pt x="82216" y="387997"/>
                  </a:lnTo>
                  <a:lnTo>
                    <a:pt x="122964" y="413719"/>
                  </a:lnTo>
                  <a:lnTo>
                    <a:pt x="169150" y="430110"/>
                  </a:lnTo>
                  <a:lnTo>
                    <a:pt x="219455" y="435863"/>
                  </a:lnTo>
                  <a:lnTo>
                    <a:pt x="269761" y="430110"/>
                  </a:lnTo>
                  <a:lnTo>
                    <a:pt x="315947" y="413719"/>
                  </a:lnTo>
                  <a:lnTo>
                    <a:pt x="356695" y="387997"/>
                  </a:lnTo>
                  <a:lnTo>
                    <a:pt x="390686" y="354252"/>
                  </a:lnTo>
                  <a:lnTo>
                    <a:pt x="416598" y="313788"/>
                  </a:lnTo>
                  <a:lnTo>
                    <a:pt x="433113" y="267912"/>
                  </a:lnTo>
                  <a:lnTo>
                    <a:pt x="438911" y="217932"/>
                  </a:lnTo>
                  <a:lnTo>
                    <a:pt x="433113" y="167951"/>
                  </a:lnTo>
                  <a:lnTo>
                    <a:pt x="416598" y="122075"/>
                  </a:lnTo>
                  <a:lnTo>
                    <a:pt x="390686" y="81611"/>
                  </a:lnTo>
                  <a:lnTo>
                    <a:pt x="356695" y="47866"/>
                  </a:lnTo>
                  <a:lnTo>
                    <a:pt x="315947" y="22144"/>
                  </a:lnTo>
                  <a:lnTo>
                    <a:pt x="269761" y="5753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197595" y="2929127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20" h="436245">
                  <a:moveTo>
                    <a:pt x="0" y="217932"/>
                  </a:moveTo>
                  <a:lnTo>
                    <a:pt x="5798" y="167951"/>
                  </a:lnTo>
                  <a:lnTo>
                    <a:pt x="22313" y="122075"/>
                  </a:lnTo>
                  <a:lnTo>
                    <a:pt x="48225" y="81611"/>
                  </a:lnTo>
                  <a:lnTo>
                    <a:pt x="82216" y="47866"/>
                  </a:lnTo>
                  <a:lnTo>
                    <a:pt x="122964" y="22144"/>
                  </a:lnTo>
                  <a:lnTo>
                    <a:pt x="169150" y="5753"/>
                  </a:lnTo>
                  <a:lnTo>
                    <a:pt x="219455" y="0"/>
                  </a:lnTo>
                  <a:lnTo>
                    <a:pt x="269761" y="5753"/>
                  </a:lnTo>
                  <a:lnTo>
                    <a:pt x="315947" y="22144"/>
                  </a:lnTo>
                  <a:lnTo>
                    <a:pt x="356695" y="47866"/>
                  </a:lnTo>
                  <a:lnTo>
                    <a:pt x="390686" y="81611"/>
                  </a:lnTo>
                  <a:lnTo>
                    <a:pt x="416598" y="122075"/>
                  </a:lnTo>
                  <a:lnTo>
                    <a:pt x="433113" y="167951"/>
                  </a:lnTo>
                  <a:lnTo>
                    <a:pt x="438911" y="217932"/>
                  </a:lnTo>
                  <a:lnTo>
                    <a:pt x="433113" y="267912"/>
                  </a:lnTo>
                  <a:lnTo>
                    <a:pt x="416598" y="313788"/>
                  </a:lnTo>
                  <a:lnTo>
                    <a:pt x="390686" y="354252"/>
                  </a:lnTo>
                  <a:lnTo>
                    <a:pt x="356695" y="387997"/>
                  </a:lnTo>
                  <a:lnTo>
                    <a:pt x="315947" y="413719"/>
                  </a:lnTo>
                  <a:lnTo>
                    <a:pt x="269761" y="430110"/>
                  </a:lnTo>
                  <a:lnTo>
                    <a:pt x="219455" y="435863"/>
                  </a:lnTo>
                  <a:lnTo>
                    <a:pt x="169150" y="430110"/>
                  </a:lnTo>
                  <a:lnTo>
                    <a:pt x="122964" y="413719"/>
                  </a:lnTo>
                  <a:lnTo>
                    <a:pt x="82216" y="387997"/>
                  </a:lnTo>
                  <a:lnTo>
                    <a:pt x="48225" y="354252"/>
                  </a:lnTo>
                  <a:lnTo>
                    <a:pt x="22313" y="313788"/>
                  </a:lnTo>
                  <a:lnTo>
                    <a:pt x="5798" y="267912"/>
                  </a:lnTo>
                  <a:lnTo>
                    <a:pt x="0" y="217932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357743" y="3008198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52918" y="1184224"/>
            <a:ext cx="1165860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 Light"/>
                <a:cs typeface="Calibri Light"/>
              </a:rPr>
              <a:t>Оприлюднення</a:t>
            </a:r>
            <a:endParaRPr sz="1400">
              <a:latin typeface="Calibri Light"/>
              <a:cs typeface="Calibri Light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 Light"/>
                <a:cs typeface="Calibri Light"/>
              </a:rPr>
              <a:t>договору</a:t>
            </a:r>
            <a:endParaRPr sz="1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757161" y="10413"/>
            <a:ext cx="233045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Кваліфікація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35940" y="4116451"/>
            <a:ext cx="7520940" cy="15836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03200" marR="5080" indent="-191135">
              <a:lnSpc>
                <a:spcPts val="2590"/>
              </a:lnSpc>
              <a:spcBef>
                <a:spcPts val="425"/>
              </a:spcBef>
              <a:buFont typeface="Microsoft Sans Serif"/>
              <a:buChar char="•"/>
              <a:tabLst>
                <a:tab pos="204470" algn="l"/>
              </a:tabLst>
            </a:pPr>
            <a:r>
              <a:rPr sz="2400" dirty="0">
                <a:latin typeface="Calibri Light"/>
                <a:cs typeface="Calibri Light"/>
              </a:rPr>
              <a:t>Оцінка</a:t>
            </a:r>
            <a:r>
              <a:rPr sz="2400" spc="-7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пропозицій</a:t>
            </a:r>
            <a:r>
              <a:rPr sz="2400" spc="-7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учасників,</a:t>
            </a:r>
            <a:r>
              <a:rPr sz="2400" spc="-6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починаючи</a:t>
            </a:r>
            <a:r>
              <a:rPr sz="2400" spc="-85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з</a:t>
            </a:r>
            <a:r>
              <a:rPr sz="2400" spc="-7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найменшої</a:t>
            </a:r>
            <a:r>
              <a:rPr sz="2400" spc="-65" dirty="0">
                <a:latin typeface="Calibri Light"/>
                <a:cs typeface="Calibri Light"/>
              </a:rPr>
              <a:t> </a:t>
            </a:r>
            <a:r>
              <a:rPr sz="2400" spc="-25" dirty="0">
                <a:latin typeface="Calibri Light"/>
                <a:cs typeface="Calibri Light"/>
              </a:rPr>
              <a:t>за 	</a:t>
            </a:r>
            <a:r>
              <a:rPr sz="2400" dirty="0">
                <a:latin typeface="Calibri Light"/>
                <a:cs typeface="Calibri Light"/>
              </a:rPr>
              <a:t>критерієм</a:t>
            </a:r>
            <a:r>
              <a:rPr sz="2400" spc="-80" dirty="0">
                <a:latin typeface="Calibri Light"/>
                <a:cs typeface="Calibri Light"/>
              </a:rPr>
              <a:t> </a:t>
            </a:r>
            <a:r>
              <a:rPr sz="2400" spc="-20" dirty="0">
                <a:latin typeface="Calibri Light"/>
                <a:cs typeface="Calibri Light"/>
              </a:rPr>
              <a:t>ціна</a:t>
            </a:r>
            <a:endParaRPr sz="2400">
              <a:latin typeface="Calibri Light"/>
              <a:cs typeface="Calibri Light"/>
            </a:endParaRPr>
          </a:p>
          <a:p>
            <a:pPr marL="203835" indent="-191135">
              <a:lnSpc>
                <a:spcPct val="100000"/>
              </a:lnSpc>
              <a:spcBef>
                <a:spcPts val="484"/>
              </a:spcBef>
              <a:buFont typeface="Microsoft Sans Serif"/>
              <a:buChar char="•"/>
              <a:tabLst>
                <a:tab pos="203835" algn="l"/>
              </a:tabLst>
            </a:pPr>
            <a:r>
              <a:rPr sz="2400" spc="-10" dirty="0">
                <a:latin typeface="Calibri Light"/>
                <a:cs typeface="Calibri Light"/>
              </a:rPr>
              <a:t>Прийняття/відхилення</a:t>
            </a:r>
            <a:r>
              <a:rPr sz="2400" spc="-35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пропозицій</a:t>
            </a:r>
            <a:r>
              <a:rPr sz="2400" spc="-8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учасників</a:t>
            </a:r>
            <a:endParaRPr sz="2400">
              <a:latin typeface="Calibri Light"/>
              <a:cs typeface="Calibri Light"/>
            </a:endParaRPr>
          </a:p>
          <a:p>
            <a:pPr marL="203835" indent="-191135">
              <a:lnSpc>
                <a:spcPct val="100000"/>
              </a:lnSpc>
              <a:spcBef>
                <a:spcPts val="515"/>
              </a:spcBef>
              <a:buFont typeface="Microsoft Sans Serif"/>
              <a:buChar char="•"/>
              <a:tabLst>
                <a:tab pos="203835" algn="l"/>
              </a:tabLst>
            </a:pPr>
            <a:r>
              <a:rPr sz="2400" dirty="0">
                <a:latin typeface="Calibri Light"/>
                <a:cs typeface="Calibri Light"/>
              </a:rPr>
              <a:t>Визначення</a:t>
            </a:r>
            <a:r>
              <a:rPr sz="2400" spc="-10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переможця</a:t>
            </a:r>
            <a:endParaRPr sz="2400">
              <a:latin typeface="Calibri Light"/>
              <a:cs typeface="Calibri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6207" y="1915414"/>
            <a:ext cx="8709025" cy="1670685"/>
            <a:chOff x="236207" y="1915414"/>
            <a:chExt cx="8709025" cy="1670685"/>
          </a:xfrm>
        </p:grpSpPr>
        <p:sp>
          <p:nvSpPr>
            <p:cNvPr id="10" name="object 10"/>
            <p:cNvSpPr/>
            <p:nvPr/>
          </p:nvSpPr>
          <p:spPr>
            <a:xfrm>
              <a:off x="411480" y="1921764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1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6207" y="2602357"/>
              <a:ext cx="8709025" cy="76200"/>
            </a:xfrm>
            <a:custGeom>
              <a:avLst/>
              <a:gdLst/>
              <a:ahLst/>
              <a:cxnLst/>
              <a:rect l="l" t="t" r="r" b="b"/>
              <a:pathLst>
                <a:path w="8709025" h="76200">
                  <a:moveTo>
                    <a:pt x="8632583" y="0"/>
                  </a:moveTo>
                  <a:lnTo>
                    <a:pt x="8632583" y="76200"/>
                  </a:lnTo>
                  <a:lnTo>
                    <a:pt x="8696083" y="44450"/>
                  </a:lnTo>
                  <a:lnTo>
                    <a:pt x="8645283" y="44450"/>
                  </a:lnTo>
                  <a:lnTo>
                    <a:pt x="8645283" y="31750"/>
                  </a:lnTo>
                  <a:lnTo>
                    <a:pt x="8696083" y="31750"/>
                  </a:lnTo>
                  <a:lnTo>
                    <a:pt x="8632583" y="0"/>
                  </a:lnTo>
                  <a:close/>
                </a:path>
                <a:path w="8709025" h="76200">
                  <a:moveTo>
                    <a:pt x="25" y="21716"/>
                  </a:moveTo>
                  <a:lnTo>
                    <a:pt x="0" y="34416"/>
                  </a:lnTo>
                  <a:lnTo>
                    <a:pt x="8645283" y="44450"/>
                  </a:lnTo>
                  <a:lnTo>
                    <a:pt x="8632583" y="44450"/>
                  </a:lnTo>
                  <a:lnTo>
                    <a:pt x="8632583" y="31750"/>
                  </a:lnTo>
                  <a:lnTo>
                    <a:pt x="8645283" y="31750"/>
                  </a:lnTo>
                  <a:lnTo>
                    <a:pt x="25" y="21716"/>
                  </a:lnTo>
                  <a:close/>
                </a:path>
                <a:path w="8709025" h="76200">
                  <a:moveTo>
                    <a:pt x="8696083" y="31750"/>
                  </a:moveTo>
                  <a:lnTo>
                    <a:pt x="8645283" y="31750"/>
                  </a:lnTo>
                  <a:lnTo>
                    <a:pt x="8645283" y="44450"/>
                  </a:lnTo>
                  <a:lnTo>
                    <a:pt x="8696083" y="44450"/>
                  </a:lnTo>
                  <a:lnTo>
                    <a:pt x="8708783" y="38100"/>
                  </a:lnTo>
                  <a:lnTo>
                    <a:pt x="8696083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01896" y="314858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1896" y="314858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10311" y="3145535"/>
            <a:ext cx="443865" cy="440690"/>
            <a:chOff x="210311" y="3145535"/>
            <a:chExt cx="443865" cy="440690"/>
          </a:xfrm>
        </p:grpSpPr>
        <p:sp>
          <p:nvSpPr>
            <p:cNvPr id="15" name="object 15"/>
            <p:cNvSpPr/>
            <p:nvPr/>
          </p:nvSpPr>
          <p:spPr>
            <a:xfrm>
              <a:off x="213359" y="3148583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218694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69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4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69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3359" y="3148583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5" h="434339">
                  <a:moveTo>
                    <a:pt x="0" y="217169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4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69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4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1043" y="3227959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61661" y="3227959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583935" y="3174492"/>
            <a:ext cx="443865" cy="440690"/>
            <a:chOff x="5583935" y="3174492"/>
            <a:chExt cx="443865" cy="440690"/>
          </a:xfrm>
        </p:grpSpPr>
        <p:sp>
          <p:nvSpPr>
            <p:cNvPr id="20" name="object 20"/>
            <p:cNvSpPr/>
            <p:nvPr/>
          </p:nvSpPr>
          <p:spPr>
            <a:xfrm>
              <a:off x="5586983" y="3177540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218693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70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3" y="434340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70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86983" y="3177540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0" y="217170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3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70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3" y="434340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745607" y="3256279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73095" y="3162300"/>
            <a:ext cx="445134" cy="440690"/>
            <a:chOff x="2673095" y="3162300"/>
            <a:chExt cx="445134" cy="440690"/>
          </a:xfrm>
        </p:grpSpPr>
        <p:sp>
          <p:nvSpPr>
            <p:cNvPr id="24" name="object 24"/>
            <p:cNvSpPr/>
            <p:nvPr/>
          </p:nvSpPr>
          <p:spPr>
            <a:xfrm>
              <a:off x="2676143" y="316534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19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76143" y="316534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19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35401" y="3243783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02866" y="1111072"/>
            <a:ext cx="150241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 Light"/>
                <a:cs typeface="Calibri Light"/>
              </a:rPr>
              <a:t>Початок </a:t>
            </a:r>
            <a:r>
              <a:rPr sz="1600" spc="-10" dirty="0">
                <a:latin typeface="Calibri Light"/>
                <a:cs typeface="Calibri Light"/>
              </a:rPr>
              <a:t>прийому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 Light"/>
                <a:cs typeface="Calibri Light"/>
              </a:rPr>
              <a:t>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32501" y="1490853"/>
            <a:ext cx="681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30110" y="1398269"/>
            <a:ext cx="10185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Визначення </a:t>
            </a: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804915" y="2639567"/>
            <a:ext cx="1483360" cy="279400"/>
          </a:xfrm>
          <a:custGeom>
            <a:avLst/>
            <a:gdLst/>
            <a:ahLst/>
            <a:cxnLst/>
            <a:rect l="l" t="t" r="r" b="b"/>
            <a:pathLst>
              <a:path w="1483359" h="279400">
                <a:moveTo>
                  <a:pt x="1482852" y="0"/>
                </a:moveTo>
                <a:lnTo>
                  <a:pt x="1454813" y="70358"/>
                </a:lnTo>
                <a:lnTo>
                  <a:pt x="1422701" y="98583"/>
                </a:lnTo>
                <a:lnTo>
                  <a:pt x="1381139" y="120396"/>
                </a:lnTo>
                <a:lnTo>
                  <a:pt x="1332083" y="134461"/>
                </a:lnTo>
                <a:lnTo>
                  <a:pt x="1277492" y="139446"/>
                </a:lnTo>
                <a:lnTo>
                  <a:pt x="961643" y="139446"/>
                </a:lnTo>
                <a:lnTo>
                  <a:pt x="907053" y="144430"/>
                </a:lnTo>
                <a:lnTo>
                  <a:pt x="857997" y="158496"/>
                </a:lnTo>
                <a:lnTo>
                  <a:pt x="816435" y="180308"/>
                </a:lnTo>
                <a:lnTo>
                  <a:pt x="784323" y="208534"/>
                </a:lnTo>
                <a:lnTo>
                  <a:pt x="763621" y="241839"/>
                </a:lnTo>
                <a:lnTo>
                  <a:pt x="756285" y="278892"/>
                </a:lnTo>
                <a:lnTo>
                  <a:pt x="748948" y="241839"/>
                </a:lnTo>
                <a:lnTo>
                  <a:pt x="728246" y="208534"/>
                </a:lnTo>
                <a:lnTo>
                  <a:pt x="696134" y="180308"/>
                </a:lnTo>
                <a:lnTo>
                  <a:pt x="654572" y="158495"/>
                </a:lnTo>
                <a:lnTo>
                  <a:pt x="605516" y="144430"/>
                </a:lnTo>
                <a:lnTo>
                  <a:pt x="550926" y="139446"/>
                </a:lnTo>
                <a:lnTo>
                  <a:pt x="205359" y="139446"/>
                </a:lnTo>
                <a:lnTo>
                  <a:pt x="150768" y="134461"/>
                </a:lnTo>
                <a:lnTo>
                  <a:pt x="101712" y="120396"/>
                </a:lnTo>
                <a:lnTo>
                  <a:pt x="60150" y="98583"/>
                </a:lnTo>
                <a:lnTo>
                  <a:pt x="28038" y="70357"/>
                </a:lnTo>
                <a:lnTo>
                  <a:pt x="7336" y="37052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168390" y="2961894"/>
            <a:ext cx="833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Кваліфікація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846577" y="1933701"/>
            <a:ext cx="4664075" cy="1681480"/>
            <a:chOff x="2846577" y="1933701"/>
            <a:chExt cx="4664075" cy="1681480"/>
          </a:xfrm>
        </p:grpSpPr>
        <p:sp>
          <p:nvSpPr>
            <p:cNvPr id="33" name="object 33"/>
            <p:cNvSpPr/>
            <p:nvPr/>
          </p:nvSpPr>
          <p:spPr>
            <a:xfrm>
              <a:off x="2852927" y="1940051"/>
              <a:ext cx="4434840" cy="1209040"/>
            </a:xfrm>
            <a:custGeom>
              <a:avLst/>
              <a:gdLst/>
              <a:ahLst/>
              <a:cxnLst/>
              <a:rect l="l" t="t" r="r" b="b"/>
              <a:pathLst>
                <a:path w="4434840" h="1209039">
                  <a:moveTo>
                    <a:pt x="1869948" y="0"/>
                  </a:moveTo>
                  <a:lnTo>
                    <a:pt x="1869948" y="1167892"/>
                  </a:lnTo>
                </a:path>
                <a:path w="4434840" h="1209039">
                  <a:moveTo>
                    <a:pt x="2951988" y="13715"/>
                  </a:moveTo>
                  <a:lnTo>
                    <a:pt x="2951988" y="1181608"/>
                  </a:lnTo>
                </a:path>
                <a:path w="4434840" h="1209039">
                  <a:moveTo>
                    <a:pt x="4434840" y="41148"/>
                  </a:moveTo>
                  <a:lnTo>
                    <a:pt x="4434840" y="1209039"/>
                  </a:lnTo>
                </a:path>
                <a:path w="4434840" h="1209039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068312" y="3177539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068312" y="3177539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11353" y="1230248"/>
            <a:ext cx="1080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Оголошення </a:t>
            </a:r>
            <a:r>
              <a:rPr sz="1600" spc="-10" dirty="0">
                <a:latin typeface="Calibri Light"/>
                <a:cs typeface="Calibri Light"/>
              </a:rPr>
              <a:t>закупівлі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94809" y="1080642"/>
            <a:ext cx="10547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Завершення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28078" y="3256279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8234171" y="2010155"/>
            <a:ext cx="445134" cy="1605280"/>
            <a:chOff x="8234171" y="2010155"/>
            <a:chExt cx="445134" cy="1605280"/>
          </a:xfrm>
        </p:grpSpPr>
        <p:sp>
          <p:nvSpPr>
            <p:cNvPr id="40" name="object 40"/>
            <p:cNvSpPr/>
            <p:nvPr/>
          </p:nvSpPr>
          <p:spPr>
            <a:xfrm>
              <a:off x="8474963" y="2010155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237219" y="3177539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1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237219" y="3177539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1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396985" y="3256279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92542" y="1432306"/>
            <a:ext cx="11658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 Light"/>
                <a:cs typeface="Calibri Light"/>
              </a:rPr>
              <a:t>Оприлюднення</a:t>
            </a:r>
            <a:endParaRPr sz="1400">
              <a:latin typeface="Calibri Light"/>
              <a:cs typeface="Calibri Light"/>
            </a:endParaRPr>
          </a:p>
          <a:p>
            <a:pPr marL="635" algn="ctr">
              <a:lnSpc>
                <a:spcPct val="100000"/>
              </a:lnSpc>
            </a:pPr>
            <a:r>
              <a:rPr sz="1400" spc="-10" dirty="0">
                <a:latin typeface="Calibri Light"/>
                <a:cs typeface="Calibri Light"/>
              </a:rPr>
              <a:t>договору</a:t>
            </a:r>
            <a:endParaRPr sz="1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111" y="6001326"/>
            <a:ext cx="695968" cy="7300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617" y="169989"/>
            <a:ext cx="858774" cy="7504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5344795" y="16205"/>
            <a:ext cx="369316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5" dirty="0">
                <a:solidFill>
                  <a:srgbClr val="2D75B6"/>
                </a:solidFill>
                <a:latin typeface="Microsoft Sans Serif"/>
                <a:cs typeface="Microsoft Sans Serif"/>
              </a:rPr>
              <a:t>Укладання</a:t>
            </a:r>
            <a:r>
              <a:rPr sz="3100" spc="-15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договору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54507" y="3860419"/>
            <a:ext cx="7781290" cy="190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 indent="-193040">
              <a:lnSpc>
                <a:spcPts val="2280"/>
              </a:lnSpc>
              <a:spcBef>
                <a:spcPts val="100"/>
              </a:spcBef>
              <a:buFont typeface="Microsoft Sans Serif"/>
              <a:buChar char="•"/>
              <a:tabLst>
                <a:tab pos="205740" algn="l"/>
              </a:tabLst>
            </a:pPr>
            <a:r>
              <a:rPr sz="2000" dirty="0">
                <a:latin typeface="Calibri Light"/>
                <a:cs typeface="Calibri Light"/>
              </a:rPr>
              <a:t>Після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визначення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переможця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закупівля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переходить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статус</a:t>
            </a:r>
            <a:endParaRPr sz="2000">
              <a:latin typeface="Calibri Light"/>
              <a:cs typeface="Calibri Light"/>
            </a:endParaRPr>
          </a:p>
          <a:p>
            <a:pPr marL="204470">
              <a:lnSpc>
                <a:spcPts val="2280"/>
              </a:lnSpc>
            </a:pPr>
            <a:r>
              <a:rPr sz="2000" spc="-10" dirty="0">
                <a:latin typeface="Calibri Light"/>
                <a:cs typeface="Calibri Light"/>
              </a:rPr>
              <a:t>«Розглянуто»</a:t>
            </a:r>
            <a:endParaRPr sz="2000">
              <a:latin typeface="Calibri Light"/>
              <a:cs typeface="Calibri Light"/>
            </a:endParaRPr>
          </a:p>
          <a:p>
            <a:pPr marL="205740" indent="-193040">
              <a:lnSpc>
                <a:spcPts val="2280"/>
              </a:lnSpc>
              <a:spcBef>
                <a:spcPts val="565"/>
              </a:spcBef>
              <a:buFont typeface="Microsoft Sans Serif"/>
              <a:buChar char="•"/>
              <a:tabLst>
                <a:tab pos="205740" algn="l"/>
              </a:tabLst>
            </a:pPr>
            <a:r>
              <a:rPr sz="2000" dirty="0">
                <a:latin typeface="Calibri Light"/>
                <a:cs typeface="Calibri Light"/>
              </a:rPr>
              <a:t>Закупівля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переходить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у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статус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«Завершена»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після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завантаження</a:t>
            </a:r>
            <a:endParaRPr sz="2000">
              <a:latin typeface="Calibri Light"/>
              <a:cs typeface="Calibri Light"/>
            </a:endParaRPr>
          </a:p>
          <a:p>
            <a:pPr marL="204470">
              <a:lnSpc>
                <a:spcPts val="2280"/>
              </a:lnSpc>
            </a:pPr>
            <a:r>
              <a:rPr sz="2000" dirty="0">
                <a:latin typeface="Calibri Light"/>
                <a:cs typeface="Calibri Light"/>
              </a:rPr>
              <a:t>договору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(або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іншого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документу,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що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засвідчує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виконання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зобов'язань)</a:t>
            </a:r>
            <a:endParaRPr sz="2000">
              <a:latin typeface="Calibri Light"/>
              <a:cs typeface="Calibri Light"/>
            </a:endParaRPr>
          </a:p>
          <a:p>
            <a:pPr marL="205740" indent="-193040">
              <a:lnSpc>
                <a:spcPts val="2280"/>
              </a:lnSpc>
              <a:spcBef>
                <a:spcPts val="555"/>
              </a:spcBef>
              <a:buFont typeface="Microsoft Sans Serif"/>
              <a:buChar char="•"/>
              <a:tabLst>
                <a:tab pos="205740" algn="l"/>
              </a:tabLst>
            </a:pPr>
            <a:r>
              <a:rPr sz="2000" dirty="0">
                <a:latin typeface="Calibri Light"/>
                <a:cs typeface="Calibri Light"/>
              </a:rPr>
              <a:t>Закупівля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має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бути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завершеною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не пізніше,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ніж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через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30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днів</a:t>
            </a:r>
            <a:r>
              <a:rPr sz="2000" spc="-2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після</a:t>
            </a:r>
            <a:endParaRPr sz="2000">
              <a:latin typeface="Calibri Light"/>
              <a:cs typeface="Calibri Light"/>
            </a:endParaRPr>
          </a:p>
          <a:p>
            <a:pPr marL="204470">
              <a:lnSpc>
                <a:spcPts val="2280"/>
              </a:lnSpc>
            </a:pPr>
            <a:r>
              <a:rPr sz="2000" dirty="0">
                <a:latin typeface="Calibri Light"/>
                <a:cs typeface="Calibri Light"/>
              </a:rPr>
              <a:t>закінчення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строку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подачі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пропозицій</a:t>
            </a:r>
            <a:endParaRPr sz="2000">
              <a:latin typeface="Calibri Light"/>
              <a:cs typeface="Calibri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04203" y="1779777"/>
            <a:ext cx="8709025" cy="1670685"/>
            <a:chOff x="204203" y="1779777"/>
            <a:chExt cx="8709025" cy="1670685"/>
          </a:xfrm>
        </p:grpSpPr>
        <p:sp>
          <p:nvSpPr>
            <p:cNvPr id="10" name="object 10"/>
            <p:cNvSpPr/>
            <p:nvPr/>
          </p:nvSpPr>
          <p:spPr>
            <a:xfrm>
              <a:off x="381000" y="1786127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4203" y="2466720"/>
              <a:ext cx="8709025" cy="76200"/>
            </a:xfrm>
            <a:custGeom>
              <a:avLst/>
              <a:gdLst/>
              <a:ahLst/>
              <a:cxnLst/>
              <a:rect l="l" t="t" r="r" b="b"/>
              <a:pathLst>
                <a:path w="8709025" h="76200">
                  <a:moveTo>
                    <a:pt x="8632583" y="0"/>
                  </a:moveTo>
                  <a:lnTo>
                    <a:pt x="8632583" y="76200"/>
                  </a:lnTo>
                  <a:lnTo>
                    <a:pt x="8696083" y="44450"/>
                  </a:lnTo>
                  <a:lnTo>
                    <a:pt x="8645283" y="44450"/>
                  </a:lnTo>
                  <a:lnTo>
                    <a:pt x="8645283" y="31750"/>
                  </a:lnTo>
                  <a:lnTo>
                    <a:pt x="8696083" y="31750"/>
                  </a:lnTo>
                  <a:lnTo>
                    <a:pt x="8632583" y="0"/>
                  </a:lnTo>
                  <a:close/>
                </a:path>
                <a:path w="8709025" h="76200">
                  <a:moveTo>
                    <a:pt x="25" y="21716"/>
                  </a:moveTo>
                  <a:lnTo>
                    <a:pt x="0" y="34416"/>
                  </a:lnTo>
                  <a:lnTo>
                    <a:pt x="8645283" y="44450"/>
                  </a:lnTo>
                  <a:lnTo>
                    <a:pt x="8632583" y="44450"/>
                  </a:lnTo>
                  <a:lnTo>
                    <a:pt x="8632583" y="31750"/>
                  </a:lnTo>
                  <a:lnTo>
                    <a:pt x="8645283" y="31750"/>
                  </a:lnTo>
                  <a:lnTo>
                    <a:pt x="25" y="21716"/>
                  </a:lnTo>
                  <a:close/>
                </a:path>
                <a:path w="8709025" h="76200">
                  <a:moveTo>
                    <a:pt x="8696083" y="31750"/>
                  </a:moveTo>
                  <a:lnTo>
                    <a:pt x="8645283" y="31750"/>
                  </a:lnTo>
                  <a:lnTo>
                    <a:pt x="8645283" y="44450"/>
                  </a:lnTo>
                  <a:lnTo>
                    <a:pt x="8696083" y="44450"/>
                  </a:lnTo>
                  <a:lnTo>
                    <a:pt x="8708783" y="38100"/>
                  </a:lnTo>
                  <a:lnTo>
                    <a:pt x="8696083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71416" y="301294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71416" y="301294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78307" y="3009900"/>
            <a:ext cx="445134" cy="440690"/>
            <a:chOff x="178307" y="3009900"/>
            <a:chExt cx="445134" cy="440690"/>
          </a:xfrm>
        </p:grpSpPr>
        <p:sp>
          <p:nvSpPr>
            <p:cNvPr id="15" name="object 15"/>
            <p:cNvSpPr/>
            <p:nvPr/>
          </p:nvSpPr>
          <p:spPr>
            <a:xfrm>
              <a:off x="181355" y="301294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38" y="5738"/>
                  </a:lnTo>
                  <a:lnTo>
                    <a:pt x="122947" y="22082"/>
                  </a:lnTo>
                  <a:lnTo>
                    <a:pt x="82200" y="47726"/>
                  </a:lnTo>
                  <a:lnTo>
                    <a:pt x="48213" y="81362"/>
                  </a:lnTo>
                  <a:lnTo>
                    <a:pt x="22306" y="121686"/>
                  </a:lnTo>
                  <a:lnTo>
                    <a:pt x="5796" y="167391"/>
                  </a:lnTo>
                  <a:lnTo>
                    <a:pt x="0" y="217169"/>
                  </a:lnTo>
                  <a:lnTo>
                    <a:pt x="5796" y="266948"/>
                  </a:lnTo>
                  <a:lnTo>
                    <a:pt x="22306" y="312653"/>
                  </a:lnTo>
                  <a:lnTo>
                    <a:pt x="48213" y="352977"/>
                  </a:lnTo>
                  <a:lnTo>
                    <a:pt x="82200" y="386613"/>
                  </a:lnTo>
                  <a:lnTo>
                    <a:pt x="122947" y="412257"/>
                  </a:lnTo>
                  <a:lnTo>
                    <a:pt x="169138" y="428601"/>
                  </a:lnTo>
                  <a:lnTo>
                    <a:pt x="219456" y="434339"/>
                  </a:lnTo>
                  <a:lnTo>
                    <a:pt x="269773" y="428601"/>
                  </a:lnTo>
                  <a:lnTo>
                    <a:pt x="315964" y="412257"/>
                  </a:lnTo>
                  <a:lnTo>
                    <a:pt x="356711" y="386613"/>
                  </a:lnTo>
                  <a:lnTo>
                    <a:pt x="390698" y="352977"/>
                  </a:lnTo>
                  <a:lnTo>
                    <a:pt x="416605" y="312653"/>
                  </a:lnTo>
                  <a:lnTo>
                    <a:pt x="433115" y="266948"/>
                  </a:lnTo>
                  <a:lnTo>
                    <a:pt x="438912" y="217169"/>
                  </a:lnTo>
                  <a:lnTo>
                    <a:pt x="433115" y="167391"/>
                  </a:lnTo>
                  <a:lnTo>
                    <a:pt x="416605" y="121686"/>
                  </a:lnTo>
                  <a:lnTo>
                    <a:pt x="390698" y="81362"/>
                  </a:lnTo>
                  <a:lnTo>
                    <a:pt x="356711" y="47726"/>
                  </a:lnTo>
                  <a:lnTo>
                    <a:pt x="315964" y="22082"/>
                  </a:lnTo>
                  <a:lnTo>
                    <a:pt x="269773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1355" y="301294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6" y="167391"/>
                  </a:lnTo>
                  <a:lnTo>
                    <a:pt x="22306" y="121686"/>
                  </a:lnTo>
                  <a:lnTo>
                    <a:pt x="48213" y="81362"/>
                  </a:lnTo>
                  <a:lnTo>
                    <a:pt x="82200" y="47726"/>
                  </a:lnTo>
                  <a:lnTo>
                    <a:pt x="122947" y="22082"/>
                  </a:lnTo>
                  <a:lnTo>
                    <a:pt x="169138" y="5738"/>
                  </a:lnTo>
                  <a:lnTo>
                    <a:pt x="219456" y="0"/>
                  </a:lnTo>
                  <a:lnTo>
                    <a:pt x="269773" y="5738"/>
                  </a:lnTo>
                  <a:lnTo>
                    <a:pt x="315964" y="22082"/>
                  </a:lnTo>
                  <a:lnTo>
                    <a:pt x="356711" y="47726"/>
                  </a:lnTo>
                  <a:lnTo>
                    <a:pt x="390698" y="81362"/>
                  </a:lnTo>
                  <a:lnTo>
                    <a:pt x="416605" y="121686"/>
                  </a:lnTo>
                  <a:lnTo>
                    <a:pt x="433115" y="167391"/>
                  </a:lnTo>
                  <a:lnTo>
                    <a:pt x="438912" y="217169"/>
                  </a:lnTo>
                  <a:lnTo>
                    <a:pt x="433115" y="266948"/>
                  </a:lnTo>
                  <a:lnTo>
                    <a:pt x="416605" y="312653"/>
                  </a:lnTo>
                  <a:lnTo>
                    <a:pt x="390698" y="352977"/>
                  </a:lnTo>
                  <a:lnTo>
                    <a:pt x="356711" y="386613"/>
                  </a:lnTo>
                  <a:lnTo>
                    <a:pt x="315964" y="412257"/>
                  </a:lnTo>
                  <a:lnTo>
                    <a:pt x="269773" y="428601"/>
                  </a:lnTo>
                  <a:lnTo>
                    <a:pt x="219456" y="434339"/>
                  </a:lnTo>
                  <a:lnTo>
                    <a:pt x="169138" y="428601"/>
                  </a:lnTo>
                  <a:lnTo>
                    <a:pt x="122947" y="412257"/>
                  </a:lnTo>
                  <a:lnTo>
                    <a:pt x="82200" y="386613"/>
                  </a:lnTo>
                  <a:lnTo>
                    <a:pt x="48213" y="352977"/>
                  </a:lnTo>
                  <a:lnTo>
                    <a:pt x="22306" y="312653"/>
                  </a:lnTo>
                  <a:lnTo>
                    <a:pt x="5796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9648" y="309194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0039" y="309194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551932" y="3038855"/>
            <a:ext cx="445134" cy="440690"/>
            <a:chOff x="5551932" y="3038855"/>
            <a:chExt cx="445134" cy="440690"/>
          </a:xfrm>
        </p:grpSpPr>
        <p:sp>
          <p:nvSpPr>
            <p:cNvPr id="20" name="object 20"/>
            <p:cNvSpPr/>
            <p:nvPr/>
          </p:nvSpPr>
          <p:spPr>
            <a:xfrm>
              <a:off x="5554980" y="3041903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54980" y="3041903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713857" y="3120644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42616" y="3026664"/>
            <a:ext cx="443865" cy="440690"/>
            <a:chOff x="2642616" y="3026664"/>
            <a:chExt cx="443865" cy="440690"/>
          </a:xfrm>
        </p:grpSpPr>
        <p:sp>
          <p:nvSpPr>
            <p:cNvPr id="24" name="object 24"/>
            <p:cNvSpPr/>
            <p:nvPr/>
          </p:nvSpPr>
          <p:spPr>
            <a:xfrm>
              <a:off x="2645664" y="3029712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218694" y="0"/>
                  </a:moveTo>
                  <a:lnTo>
                    <a:pt x="168550" y="5738"/>
                  </a:lnTo>
                  <a:lnTo>
                    <a:pt x="122519" y="22082"/>
                  </a:lnTo>
                  <a:lnTo>
                    <a:pt x="81913" y="47726"/>
                  </a:lnTo>
                  <a:lnTo>
                    <a:pt x="48045" y="81362"/>
                  </a:lnTo>
                  <a:lnTo>
                    <a:pt x="22229" y="121686"/>
                  </a:lnTo>
                  <a:lnTo>
                    <a:pt x="5776" y="167391"/>
                  </a:lnTo>
                  <a:lnTo>
                    <a:pt x="0" y="217170"/>
                  </a:lnTo>
                  <a:lnTo>
                    <a:pt x="5776" y="266948"/>
                  </a:lnTo>
                  <a:lnTo>
                    <a:pt x="22229" y="312653"/>
                  </a:lnTo>
                  <a:lnTo>
                    <a:pt x="48045" y="352977"/>
                  </a:lnTo>
                  <a:lnTo>
                    <a:pt x="81913" y="386613"/>
                  </a:lnTo>
                  <a:lnTo>
                    <a:pt x="122519" y="412257"/>
                  </a:lnTo>
                  <a:lnTo>
                    <a:pt x="168550" y="428601"/>
                  </a:lnTo>
                  <a:lnTo>
                    <a:pt x="218694" y="434339"/>
                  </a:lnTo>
                  <a:lnTo>
                    <a:pt x="268837" y="428601"/>
                  </a:lnTo>
                  <a:lnTo>
                    <a:pt x="314868" y="412257"/>
                  </a:lnTo>
                  <a:lnTo>
                    <a:pt x="355474" y="386613"/>
                  </a:lnTo>
                  <a:lnTo>
                    <a:pt x="389342" y="352977"/>
                  </a:lnTo>
                  <a:lnTo>
                    <a:pt x="415158" y="312653"/>
                  </a:lnTo>
                  <a:lnTo>
                    <a:pt x="431611" y="266948"/>
                  </a:lnTo>
                  <a:lnTo>
                    <a:pt x="437388" y="217170"/>
                  </a:lnTo>
                  <a:lnTo>
                    <a:pt x="431611" y="167391"/>
                  </a:lnTo>
                  <a:lnTo>
                    <a:pt x="415158" y="121686"/>
                  </a:lnTo>
                  <a:lnTo>
                    <a:pt x="389342" y="81362"/>
                  </a:lnTo>
                  <a:lnTo>
                    <a:pt x="355474" y="47726"/>
                  </a:lnTo>
                  <a:lnTo>
                    <a:pt x="314868" y="22082"/>
                  </a:lnTo>
                  <a:lnTo>
                    <a:pt x="268837" y="5738"/>
                  </a:lnTo>
                  <a:lnTo>
                    <a:pt x="21869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45664" y="3029712"/>
              <a:ext cx="437515" cy="434340"/>
            </a:xfrm>
            <a:custGeom>
              <a:avLst/>
              <a:gdLst/>
              <a:ahLst/>
              <a:cxnLst/>
              <a:rect l="l" t="t" r="r" b="b"/>
              <a:pathLst>
                <a:path w="437514" h="434339">
                  <a:moveTo>
                    <a:pt x="0" y="217170"/>
                  </a:moveTo>
                  <a:lnTo>
                    <a:pt x="5776" y="167391"/>
                  </a:lnTo>
                  <a:lnTo>
                    <a:pt x="22229" y="121686"/>
                  </a:lnTo>
                  <a:lnTo>
                    <a:pt x="48045" y="81362"/>
                  </a:lnTo>
                  <a:lnTo>
                    <a:pt x="81913" y="47726"/>
                  </a:lnTo>
                  <a:lnTo>
                    <a:pt x="122519" y="22082"/>
                  </a:lnTo>
                  <a:lnTo>
                    <a:pt x="168550" y="5738"/>
                  </a:lnTo>
                  <a:lnTo>
                    <a:pt x="218694" y="0"/>
                  </a:lnTo>
                  <a:lnTo>
                    <a:pt x="268837" y="5738"/>
                  </a:lnTo>
                  <a:lnTo>
                    <a:pt x="314868" y="22082"/>
                  </a:lnTo>
                  <a:lnTo>
                    <a:pt x="355474" y="47726"/>
                  </a:lnTo>
                  <a:lnTo>
                    <a:pt x="389342" y="81362"/>
                  </a:lnTo>
                  <a:lnTo>
                    <a:pt x="415158" y="121686"/>
                  </a:lnTo>
                  <a:lnTo>
                    <a:pt x="431611" y="167391"/>
                  </a:lnTo>
                  <a:lnTo>
                    <a:pt x="437388" y="217170"/>
                  </a:lnTo>
                  <a:lnTo>
                    <a:pt x="431611" y="266948"/>
                  </a:lnTo>
                  <a:lnTo>
                    <a:pt x="415158" y="312653"/>
                  </a:lnTo>
                  <a:lnTo>
                    <a:pt x="389342" y="352977"/>
                  </a:lnTo>
                  <a:lnTo>
                    <a:pt x="355474" y="386613"/>
                  </a:lnTo>
                  <a:lnTo>
                    <a:pt x="314868" y="412257"/>
                  </a:lnTo>
                  <a:lnTo>
                    <a:pt x="268837" y="428601"/>
                  </a:lnTo>
                  <a:lnTo>
                    <a:pt x="218694" y="434339"/>
                  </a:lnTo>
                  <a:lnTo>
                    <a:pt x="168550" y="428601"/>
                  </a:lnTo>
                  <a:lnTo>
                    <a:pt x="122519" y="412257"/>
                  </a:lnTo>
                  <a:lnTo>
                    <a:pt x="81913" y="386613"/>
                  </a:lnTo>
                  <a:lnTo>
                    <a:pt x="48045" y="352977"/>
                  </a:lnTo>
                  <a:lnTo>
                    <a:pt x="22229" y="312653"/>
                  </a:lnTo>
                  <a:lnTo>
                    <a:pt x="5776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03651" y="310845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71242" y="975741"/>
            <a:ext cx="15011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 Light"/>
                <a:cs typeface="Calibri Light"/>
              </a:rPr>
              <a:t>Початок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00878" y="1355217"/>
            <a:ext cx="681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98360" y="1262253"/>
            <a:ext cx="10185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Визначення </a:t>
            </a: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839211" y="2534411"/>
            <a:ext cx="1824355" cy="398145"/>
          </a:xfrm>
          <a:custGeom>
            <a:avLst/>
            <a:gdLst/>
            <a:ahLst/>
            <a:cxnLst/>
            <a:rect l="l" t="t" r="r" b="b"/>
            <a:pathLst>
              <a:path w="1824354" h="398144">
                <a:moveTo>
                  <a:pt x="1824227" y="0"/>
                </a:moveTo>
                <a:lnTo>
                  <a:pt x="1818280" y="40086"/>
                </a:lnTo>
                <a:lnTo>
                  <a:pt x="1801221" y="77420"/>
                </a:lnTo>
                <a:lnTo>
                  <a:pt x="1774226" y="111203"/>
                </a:lnTo>
                <a:lnTo>
                  <a:pt x="1738471" y="140636"/>
                </a:lnTo>
                <a:lnTo>
                  <a:pt x="1695132" y="164920"/>
                </a:lnTo>
                <a:lnTo>
                  <a:pt x="1645384" y="183255"/>
                </a:lnTo>
                <a:lnTo>
                  <a:pt x="1590403" y="194842"/>
                </a:lnTo>
                <a:lnTo>
                  <a:pt x="1531365" y="198882"/>
                </a:lnTo>
                <a:lnTo>
                  <a:pt x="1223264" y="198882"/>
                </a:lnTo>
                <a:lnTo>
                  <a:pt x="1164226" y="202921"/>
                </a:lnTo>
                <a:lnTo>
                  <a:pt x="1109245" y="214508"/>
                </a:lnTo>
                <a:lnTo>
                  <a:pt x="1059497" y="232843"/>
                </a:lnTo>
                <a:lnTo>
                  <a:pt x="1016158" y="257127"/>
                </a:lnTo>
                <a:lnTo>
                  <a:pt x="980403" y="286560"/>
                </a:lnTo>
                <a:lnTo>
                  <a:pt x="953408" y="320343"/>
                </a:lnTo>
                <a:lnTo>
                  <a:pt x="936349" y="357677"/>
                </a:lnTo>
                <a:lnTo>
                  <a:pt x="930401" y="397763"/>
                </a:lnTo>
                <a:lnTo>
                  <a:pt x="924449" y="357677"/>
                </a:lnTo>
                <a:lnTo>
                  <a:pt x="907377" y="320343"/>
                </a:lnTo>
                <a:lnTo>
                  <a:pt x="880366" y="286560"/>
                </a:lnTo>
                <a:lnTo>
                  <a:pt x="844597" y="257127"/>
                </a:lnTo>
                <a:lnTo>
                  <a:pt x="801250" y="232843"/>
                </a:lnTo>
                <a:lnTo>
                  <a:pt x="751504" y="214508"/>
                </a:lnTo>
                <a:lnTo>
                  <a:pt x="696541" y="202921"/>
                </a:lnTo>
                <a:lnTo>
                  <a:pt x="637539" y="198882"/>
                </a:lnTo>
                <a:lnTo>
                  <a:pt x="292862" y="198882"/>
                </a:lnTo>
                <a:lnTo>
                  <a:pt x="233824" y="194842"/>
                </a:lnTo>
                <a:lnTo>
                  <a:pt x="178843" y="183255"/>
                </a:lnTo>
                <a:lnTo>
                  <a:pt x="129095" y="164920"/>
                </a:lnTo>
                <a:lnTo>
                  <a:pt x="85756" y="140636"/>
                </a:lnTo>
                <a:lnTo>
                  <a:pt x="50001" y="111203"/>
                </a:lnTo>
                <a:lnTo>
                  <a:pt x="23006" y="77420"/>
                </a:lnTo>
                <a:lnTo>
                  <a:pt x="5947" y="40086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400805" y="2928365"/>
            <a:ext cx="7023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Подача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пропозиції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692396" y="2508504"/>
            <a:ext cx="2563495" cy="279400"/>
          </a:xfrm>
          <a:custGeom>
            <a:avLst/>
            <a:gdLst/>
            <a:ahLst/>
            <a:cxnLst/>
            <a:rect l="l" t="t" r="r" b="b"/>
            <a:pathLst>
              <a:path w="2563495" h="279400">
                <a:moveTo>
                  <a:pt x="2563368" y="0"/>
                </a:moveTo>
                <a:lnTo>
                  <a:pt x="2535329" y="70358"/>
                </a:lnTo>
                <a:lnTo>
                  <a:pt x="2503217" y="98583"/>
                </a:lnTo>
                <a:lnTo>
                  <a:pt x="2461655" y="120396"/>
                </a:lnTo>
                <a:lnTo>
                  <a:pt x="2412599" y="134461"/>
                </a:lnTo>
                <a:lnTo>
                  <a:pt x="2358008" y="139446"/>
                </a:lnTo>
                <a:lnTo>
                  <a:pt x="2042922" y="139446"/>
                </a:lnTo>
                <a:lnTo>
                  <a:pt x="1988331" y="144430"/>
                </a:lnTo>
                <a:lnTo>
                  <a:pt x="1939275" y="158496"/>
                </a:lnTo>
                <a:lnTo>
                  <a:pt x="1897713" y="180308"/>
                </a:lnTo>
                <a:lnTo>
                  <a:pt x="1865601" y="208534"/>
                </a:lnTo>
                <a:lnTo>
                  <a:pt x="1844899" y="241839"/>
                </a:lnTo>
                <a:lnTo>
                  <a:pt x="1837562" y="278892"/>
                </a:lnTo>
                <a:lnTo>
                  <a:pt x="1830226" y="241839"/>
                </a:lnTo>
                <a:lnTo>
                  <a:pt x="1809524" y="208534"/>
                </a:lnTo>
                <a:lnTo>
                  <a:pt x="1777412" y="180308"/>
                </a:lnTo>
                <a:lnTo>
                  <a:pt x="1735850" y="158495"/>
                </a:lnTo>
                <a:lnTo>
                  <a:pt x="1686794" y="144430"/>
                </a:lnTo>
                <a:lnTo>
                  <a:pt x="1632203" y="139446"/>
                </a:lnTo>
                <a:lnTo>
                  <a:pt x="1287399" y="139446"/>
                </a:lnTo>
                <a:lnTo>
                  <a:pt x="1232808" y="134461"/>
                </a:lnTo>
                <a:lnTo>
                  <a:pt x="1183752" y="120396"/>
                </a:lnTo>
                <a:lnTo>
                  <a:pt x="1142190" y="98583"/>
                </a:lnTo>
                <a:lnTo>
                  <a:pt x="1110078" y="70357"/>
                </a:lnTo>
                <a:lnTo>
                  <a:pt x="1089376" y="37052"/>
                </a:lnTo>
                <a:lnTo>
                  <a:pt x="1082039" y="0"/>
                </a:lnTo>
              </a:path>
              <a:path w="2563495" h="279400">
                <a:moveTo>
                  <a:pt x="1082039" y="0"/>
                </a:moveTo>
                <a:lnTo>
                  <a:pt x="1054927" y="68100"/>
                </a:lnTo>
                <a:lnTo>
                  <a:pt x="1023874" y="95392"/>
                </a:lnTo>
                <a:lnTo>
                  <a:pt x="983676" y="116473"/>
                </a:lnTo>
                <a:lnTo>
                  <a:pt x="936225" y="130060"/>
                </a:lnTo>
                <a:lnTo>
                  <a:pt x="883412" y="134874"/>
                </a:lnTo>
                <a:lnTo>
                  <a:pt x="750442" y="134874"/>
                </a:lnTo>
                <a:lnTo>
                  <a:pt x="697629" y="139687"/>
                </a:lnTo>
                <a:lnTo>
                  <a:pt x="650178" y="153274"/>
                </a:lnTo>
                <a:lnTo>
                  <a:pt x="609980" y="174355"/>
                </a:lnTo>
                <a:lnTo>
                  <a:pt x="578927" y="201647"/>
                </a:lnTo>
                <a:lnTo>
                  <a:pt x="551814" y="269748"/>
                </a:lnTo>
                <a:lnTo>
                  <a:pt x="544721" y="233872"/>
                </a:lnTo>
                <a:lnTo>
                  <a:pt x="493649" y="174355"/>
                </a:lnTo>
                <a:lnTo>
                  <a:pt x="453451" y="153274"/>
                </a:lnTo>
                <a:lnTo>
                  <a:pt x="406000" y="139687"/>
                </a:lnTo>
                <a:lnTo>
                  <a:pt x="353187" y="134874"/>
                </a:lnTo>
                <a:lnTo>
                  <a:pt x="198627" y="134874"/>
                </a:lnTo>
                <a:lnTo>
                  <a:pt x="145814" y="130060"/>
                </a:lnTo>
                <a:lnTo>
                  <a:pt x="98363" y="116473"/>
                </a:lnTo>
                <a:lnTo>
                  <a:pt x="58165" y="95392"/>
                </a:lnTo>
                <a:lnTo>
                  <a:pt x="27112" y="68100"/>
                </a:lnTo>
                <a:lnTo>
                  <a:pt x="7093" y="35875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136640" y="2834132"/>
            <a:ext cx="833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Кваліфікація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05502" y="2781046"/>
            <a:ext cx="739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5080" indent="-8382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Очікування аукціону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74650" y="1798066"/>
            <a:ext cx="7103745" cy="1681480"/>
            <a:chOff x="374650" y="1798066"/>
            <a:chExt cx="7103745" cy="1681480"/>
          </a:xfrm>
        </p:grpSpPr>
        <p:sp>
          <p:nvSpPr>
            <p:cNvPr id="36" name="object 36"/>
            <p:cNvSpPr/>
            <p:nvPr/>
          </p:nvSpPr>
          <p:spPr>
            <a:xfrm>
              <a:off x="2820923" y="1804416"/>
              <a:ext cx="4434840" cy="1209040"/>
            </a:xfrm>
            <a:custGeom>
              <a:avLst/>
              <a:gdLst/>
              <a:ahLst/>
              <a:cxnLst/>
              <a:rect l="l" t="t" r="r" b="b"/>
              <a:pathLst>
                <a:path w="4434840" h="1209039">
                  <a:moveTo>
                    <a:pt x="1871472" y="0"/>
                  </a:moveTo>
                  <a:lnTo>
                    <a:pt x="1871472" y="1167892"/>
                  </a:lnTo>
                </a:path>
                <a:path w="4434840" h="1209039">
                  <a:moveTo>
                    <a:pt x="2953512" y="13716"/>
                  </a:moveTo>
                  <a:lnTo>
                    <a:pt x="2953512" y="1181608"/>
                  </a:lnTo>
                </a:path>
                <a:path w="4434840" h="1209039">
                  <a:moveTo>
                    <a:pt x="4434840" y="41148"/>
                  </a:moveTo>
                  <a:lnTo>
                    <a:pt x="4434840" y="1209039"/>
                  </a:lnTo>
                </a:path>
                <a:path w="4434840" h="1209039">
                  <a:moveTo>
                    <a:pt x="0" y="0"/>
                  </a:moveTo>
                  <a:lnTo>
                    <a:pt x="0" y="116789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1000" y="2505456"/>
              <a:ext cx="2440305" cy="398145"/>
            </a:xfrm>
            <a:custGeom>
              <a:avLst/>
              <a:gdLst/>
              <a:ahLst/>
              <a:cxnLst/>
              <a:rect l="l" t="t" r="r" b="b"/>
              <a:pathLst>
                <a:path w="2440305" h="398144">
                  <a:moveTo>
                    <a:pt x="2439924" y="0"/>
                  </a:moveTo>
                  <a:lnTo>
                    <a:pt x="2433976" y="40086"/>
                  </a:lnTo>
                  <a:lnTo>
                    <a:pt x="2416917" y="77420"/>
                  </a:lnTo>
                  <a:lnTo>
                    <a:pt x="2389922" y="111203"/>
                  </a:lnTo>
                  <a:lnTo>
                    <a:pt x="2354167" y="140636"/>
                  </a:lnTo>
                  <a:lnTo>
                    <a:pt x="2310828" y="164920"/>
                  </a:lnTo>
                  <a:lnTo>
                    <a:pt x="2261080" y="183255"/>
                  </a:lnTo>
                  <a:lnTo>
                    <a:pt x="2206099" y="194842"/>
                  </a:lnTo>
                  <a:lnTo>
                    <a:pt x="2147062" y="198882"/>
                  </a:lnTo>
                  <a:lnTo>
                    <a:pt x="1537208" y="198882"/>
                  </a:lnTo>
                  <a:lnTo>
                    <a:pt x="1478206" y="202921"/>
                  </a:lnTo>
                  <a:lnTo>
                    <a:pt x="1423243" y="214508"/>
                  </a:lnTo>
                  <a:lnTo>
                    <a:pt x="1373497" y="232843"/>
                  </a:lnTo>
                  <a:lnTo>
                    <a:pt x="1330150" y="257127"/>
                  </a:lnTo>
                  <a:lnTo>
                    <a:pt x="1294381" y="286560"/>
                  </a:lnTo>
                  <a:lnTo>
                    <a:pt x="1267370" y="320343"/>
                  </a:lnTo>
                  <a:lnTo>
                    <a:pt x="1250298" y="357677"/>
                  </a:lnTo>
                  <a:lnTo>
                    <a:pt x="1244346" y="397764"/>
                  </a:lnTo>
                  <a:lnTo>
                    <a:pt x="1238398" y="357677"/>
                  </a:lnTo>
                  <a:lnTo>
                    <a:pt x="1221339" y="320343"/>
                  </a:lnTo>
                  <a:lnTo>
                    <a:pt x="1194344" y="286560"/>
                  </a:lnTo>
                  <a:lnTo>
                    <a:pt x="1158589" y="257127"/>
                  </a:lnTo>
                  <a:lnTo>
                    <a:pt x="1115250" y="232843"/>
                  </a:lnTo>
                  <a:lnTo>
                    <a:pt x="1065502" y="214508"/>
                  </a:lnTo>
                  <a:lnTo>
                    <a:pt x="1010521" y="202921"/>
                  </a:lnTo>
                  <a:lnTo>
                    <a:pt x="951484" y="198882"/>
                  </a:lnTo>
                  <a:lnTo>
                    <a:pt x="292862" y="198882"/>
                  </a:lnTo>
                  <a:lnTo>
                    <a:pt x="233842" y="194842"/>
                  </a:lnTo>
                  <a:lnTo>
                    <a:pt x="178870" y="183255"/>
                  </a:lnTo>
                  <a:lnTo>
                    <a:pt x="129123" y="164920"/>
                  </a:lnTo>
                  <a:lnTo>
                    <a:pt x="85780" y="140636"/>
                  </a:lnTo>
                  <a:lnTo>
                    <a:pt x="50018" y="111203"/>
                  </a:lnTo>
                  <a:lnTo>
                    <a:pt x="23015" y="77420"/>
                  </a:lnTo>
                  <a:lnTo>
                    <a:pt x="5950" y="40086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36307" y="30419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036307" y="30419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9959" y="1094054"/>
            <a:ext cx="1080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Оголошення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 Light"/>
                <a:cs typeface="Calibri Light"/>
              </a:rPr>
              <a:t>закупівлі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86966" y="2977718"/>
            <a:ext cx="7518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Уточнення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163314" y="945006"/>
            <a:ext cx="10547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 Light"/>
                <a:cs typeface="Calibri Light"/>
              </a:rPr>
              <a:t>Завершення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196455" y="3120644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202041" y="1868170"/>
            <a:ext cx="445770" cy="1611630"/>
            <a:chOff x="8202041" y="1868170"/>
            <a:chExt cx="445770" cy="1611630"/>
          </a:xfrm>
        </p:grpSpPr>
        <p:sp>
          <p:nvSpPr>
            <p:cNvPr id="45" name="object 45"/>
            <p:cNvSpPr/>
            <p:nvPr/>
          </p:nvSpPr>
          <p:spPr>
            <a:xfrm>
              <a:off x="8442960" y="1874520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7891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205216" y="30419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1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205216" y="304190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1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365363" y="3120644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860918" y="1296670"/>
            <a:ext cx="1165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Calibri Light"/>
                <a:cs typeface="Calibri Light"/>
              </a:rPr>
              <a:t>Оприлюднення </a:t>
            </a:r>
            <a:r>
              <a:rPr sz="1400" spc="-10" dirty="0">
                <a:latin typeface="Calibri Light"/>
                <a:cs typeface="Calibri Light"/>
              </a:rPr>
              <a:t>договору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258811" y="2522220"/>
            <a:ext cx="1184275" cy="271780"/>
          </a:xfrm>
          <a:custGeom>
            <a:avLst/>
            <a:gdLst/>
            <a:ahLst/>
            <a:cxnLst/>
            <a:rect l="l" t="t" r="r" b="b"/>
            <a:pathLst>
              <a:path w="1184275" h="271780">
                <a:moveTo>
                  <a:pt x="1184148" y="0"/>
                </a:moveTo>
                <a:lnTo>
                  <a:pt x="1156880" y="68467"/>
                </a:lnTo>
                <a:lnTo>
                  <a:pt x="1125648" y="95916"/>
                </a:lnTo>
                <a:lnTo>
                  <a:pt x="1085219" y="117122"/>
                </a:lnTo>
                <a:lnTo>
                  <a:pt x="1037495" y="130792"/>
                </a:lnTo>
                <a:lnTo>
                  <a:pt x="984377" y="135635"/>
                </a:lnTo>
                <a:lnTo>
                  <a:pt x="803656" y="135635"/>
                </a:lnTo>
                <a:lnTo>
                  <a:pt x="750537" y="140479"/>
                </a:lnTo>
                <a:lnTo>
                  <a:pt x="702813" y="154149"/>
                </a:lnTo>
                <a:lnTo>
                  <a:pt x="662384" y="175355"/>
                </a:lnTo>
                <a:lnTo>
                  <a:pt x="631152" y="202804"/>
                </a:lnTo>
                <a:lnTo>
                  <a:pt x="611018" y="235207"/>
                </a:lnTo>
                <a:lnTo>
                  <a:pt x="603885" y="271271"/>
                </a:lnTo>
                <a:lnTo>
                  <a:pt x="596751" y="235207"/>
                </a:lnTo>
                <a:lnTo>
                  <a:pt x="576622" y="202804"/>
                </a:lnTo>
                <a:lnTo>
                  <a:pt x="545401" y="175355"/>
                </a:lnTo>
                <a:lnTo>
                  <a:pt x="504994" y="154149"/>
                </a:lnTo>
                <a:lnTo>
                  <a:pt x="457305" y="140479"/>
                </a:lnTo>
                <a:lnTo>
                  <a:pt x="404241" y="135635"/>
                </a:lnTo>
                <a:lnTo>
                  <a:pt x="199771" y="135635"/>
                </a:lnTo>
                <a:lnTo>
                  <a:pt x="146652" y="130792"/>
                </a:lnTo>
                <a:lnTo>
                  <a:pt x="98928" y="117122"/>
                </a:lnTo>
                <a:lnTo>
                  <a:pt x="58499" y="95916"/>
                </a:lnTo>
                <a:lnTo>
                  <a:pt x="27267" y="68467"/>
                </a:lnTo>
                <a:lnTo>
                  <a:pt x="7133" y="36064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508875" y="2928365"/>
            <a:ext cx="712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2D75B6"/>
                </a:solidFill>
                <a:latin typeface="Calibri Light"/>
                <a:cs typeface="Calibri Light"/>
              </a:rPr>
              <a:t>Укладання</a:t>
            </a:r>
            <a:endParaRPr sz="1200">
              <a:latin typeface="Calibri Light"/>
              <a:cs typeface="Calibri Light"/>
            </a:endParaRPr>
          </a:p>
          <a:p>
            <a:pPr marL="60960">
              <a:lnSpc>
                <a:spcPct val="100000"/>
              </a:lnSpc>
            </a:pPr>
            <a:r>
              <a:rPr sz="1200" i="1" spc="-10" dirty="0">
                <a:solidFill>
                  <a:srgbClr val="2D75B6"/>
                </a:solidFill>
                <a:latin typeface="Calibri Light"/>
                <a:cs typeface="Calibri Light"/>
              </a:rPr>
              <a:t>договору</a:t>
            </a:r>
            <a:endParaRPr sz="1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809871" y="2582671"/>
            <a:ext cx="298513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0" dirty="0">
                <a:solidFill>
                  <a:srgbClr val="2D75B6"/>
                </a:solidFill>
                <a:latin typeface="Arial"/>
                <a:cs typeface="Arial"/>
              </a:rPr>
              <a:t>Відкриті</a:t>
            </a:r>
            <a:r>
              <a:rPr sz="3300" b="1" spc="-175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3300" b="1" spc="-10" dirty="0">
                <a:solidFill>
                  <a:srgbClr val="2D75B6"/>
                </a:solidFill>
                <a:latin typeface="Arial"/>
                <a:cs typeface="Arial"/>
              </a:rPr>
              <a:t>торги</a:t>
            </a:r>
            <a:endParaRPr sz="3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482465" cy="6858000"/>
            <a:chOff x="0" y="0"/>
            <a:chExt cx="448246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" y="6037903"/>
              <a:ext cx="694944" cy="7300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82084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5" y="5734811"/>
              <a:ext cx="1313688" cy="8519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171" y="1459484"/>
            <a:ext cx="149860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marR="22987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Оголошення </a:t>
            </a:r>
            <a:r>
              <a:rPr sz="1600" dirty="0">
                <a:latin typeface="Calibri Light"/>
                <a:cs typeface="Calibri Light"/>
              </a:rPr>
              <a:t>закупівлі</a:t>
            </a:r>
            <a:r>
              <a:rPr sz="1600" spc="-50" dirty="0">
                <a:latin typeface="Calibri Light"/>
                <a:cs typeface="Calibri Light"/>
              </a:rPr>
              <a:t> /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latin typeface="Calibri Light"/>
                <a:cs typeface="Calibri Light"/>
              </a:rPr>
              <a:t>початок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</a:t>
            </a:r>
            <a:endParaRPr sz="1600">
              <a:latin typeface="Calibri Light"/>
              <a:cs typeface="Calibri Light"/>
            </a:endParaRPr>
          </a:p>
          <a:p>
            <a:pPr marR="37465" algn="ctr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3224" y="2774696"/>
            <a:ext cx="1035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marR="5080" indent="-16002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Період</a:t>
            </a:r>
            <a:r>
              <a:rPr sz="1200" i="1" spc="-3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надання роз’яснень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9308" y="3896867"/>
            <a:ext cx="445134" cy="441959"/>
            <a:chOff x="559308" y="3896867"/>
            <a:chExt cx="445134" cy="441959"/>
          </a:xfrm>
        </p:grpSpPr>
        <p:sp>
          <p:nvSpPr>
            <p:cNvPr id="5" name="object 5"/>
            <p:cNvSpPr/>
            <p:nvPr/>
          </p:nvSpPr>
          <p:spPr>
            <a:xfrm>
              <a:off x="562356" y="3899915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219456" y="0"/>
                  </a:moveTo>
                  <a:lnTo>
                    <a:pt x="169138" y="5753"/>
                  </a:lnTo>
                  <a:lnTo>
                    <a:pt x="122947" y="22144"/>
                  </a:lnTo>
                  <a:lnTo>
                    <a:pt x="82200" y="47866"/>
                  </a:lnTo>
                  <a:lnTo>
                    <a:pt x="48213" y="81611"/>
                  </a:lnTo>
                  <a:lnTo>
                    <a:pt x="22306" y="122075"/>
                  </a:lnTo>
                  <a:lnTo>
                    <a:pt x="5796" y="167951"/>
                  </a:lnTo>
                  <a:lnTo>
                    <a:pt x="0" y="217931"/>
                  </a:lnTo>
                  <a:lnTo>
                    <a:pt x="5796" y="267912"/>
                  </a:lnTo>
                  <a:lnTo>
                    <a:pt x="22306" y="313788"/>
                  </a:lnTo>
                  <a:lnTo>
                    <a:pt x="48213" y="354252"/>
                  </a:lnTo>
                  <a:lnTo>
                    <a:pt x="82200" y="387997"/>
                  </a:lnTo>
                  <a:lnTo>
                    <a:pt x="122947" y="413719"/>
                  </a:lnTo>
                  <a:lnTo>
                    <a:pt x="169138" y="430110"/>
                  </a:lnTo>
                  <a:lnTo>
                    <a:pt x="219456" y="435863"/>
                  </a:lnTo>
                  <a:lnTo>
                    <a:pt x="269773" y="430110"/>
                  </a:lnTo>
                  <a:lnTo>
                    <a:pt x="315964" y="413719"/>
                  </a:lnTo>
                  <a:lnTo>
                    <a:pt x="356711" y="387997"/>
                  </a:lnTo>
                  <a:lnTo>
                    <a:pt x="390698" y="354252"/>
                  </a:lnTo>
                  <a:lnTo>
                    <a:pt x="416605" y="313788"/>
                  </a:lnTo>
                  <a:lnTo>
                    <a:pt x="433115" y="267912"/>
                  </a:lnTo>
                  <a:lnTo>
                    <a:pt x="438912" y="217931"/>
                  </a:lnTo>
                  <a:lnTo>
                    <a:pt x="433115" y="167951"/>
                  </a:lnTo>
                  <a:lnTo>
                    <a:pt x="416605" y="122075"/>
                  </a:lnTo>
                  <a:lnTo>
                    <a:pt x="390698" y="81611"/>
                  </a:lnTo>
                  <a:lnTo>
                    <a:pt x="356711" y="47866"/>
                  </a:lnTo>
                  <a:lnTo>
                    <a:pt x="315964" y="22144"/>
                  </a:lnTo>
                  <a:lnTo>
                    <a:pt x="269773" y="5753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2356" y="3899915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0" y="217931"/>
                  </a:moveTo>
                  <a:lnTo>
                    <a:pt x="5796" y="167951"/>
                  </a:lnTo>
                  <a:lnTo>
                    <a:pt x="22306" y="122075"/>
                  </a:lnTo>
                  <a:lnTo>
                    <a:pt x="48213" y="81611"/>
                  </a:lnTo>
                  <a:lnTo>
                    <a:pt x="82200" y="47866"/>
                  </a:lnTo>
                  <a:lnTo>
                    <a:pt x="122947" y="22144"/>
                  </a:lnTo>
                  <a:lnTo>
                    <a:pt x="169138" y="5753"/>
                  </a:lnTo>
                  <a:lnTo>
                    <a:pt x="219456" y="0"/>
                  </a:lnTo>
                  <a:lnTo>
                    <a:pt x="269773" y="5753"/>
                  </a:lnTo>
                  <a:lnTo>
                    <a:pt x="315964" y="22144"/>
                  </a:lnTo>
                  <a:lnTo>
                    <a:pt x="356711" y="47866"/>
                  </a:lnTo>
                  <a:lnTo>
                    <a:pt x="390698" y="81611"/>
                  </a:lnTo>
                  <a:lnTo>
                    <a:pt x="416605" y="122075"/>
                  </a:lnTo>
                  <a:lnTo>
                    <a:pt x="433115" y="167951"/>
                  </a:lnTo>
                  <a:lnTo>
                    <a:pt x="438912" y="217931"/>
                  </a:lnTo>
                  <a:lnTo>
                    <a:pt x="433115" y="267912"/>
                  </a:lnTo>
                  <a:lnTo>
                    <a:pt x="416605" y="313788"/>
                  </a:lnTo>
                  <a:lnTo>
                    <a:pt x="390698" y="354252"/>
                  </a:lnTo>
                  <a:lnTo>
                    <a:pt x="356711" y="387997"/>
                  </a:lnTo>
                  <a:lnTo>
                    <a:pt x="315964" y="413719"/>
                  </a:lnTo>
                  <a:lnTo>
                    <a:pt x="269773" y="430110"/>
                  </a:lnTo>
                  <a:lnTo>
                    <a:pt x="219456" y="435863"/>
                  </a:lnTo>
                  <a:lnTo>
                    <a:pt x="169138" y="430110"/>
                  </a:lnTo>
                  <a:lnTo>
                    <a:pt x="122947" y="413719"/>
                  </a:lnTo>
                  <a:lnTo>
                    <a:pt x="82200" y="387997"/>
                  </a:lnTo>
                  <a:lnTo>
                    <a:pt x="48213" y="354252"/>
                  </a:lnTo>
                  <a:lnTo>
                    <a:pt x="22306" y="313788"/>
                  </a:lnTo>
                  <a:lnTo>
                    <a:pt x="5796" y="267912"/>
                  </a:lnTo>
                  <a:lnTo>
                    <a:pt x="0" y="2179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20953" y="397992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57344" y="3904488"/>
            <a:ext cx="445134" cy="440690"/>
            <a:chOff x="4657344" y="3904488"/>
            <a:chExt cx="445134" cy="440690"/>
          </a:xfrm>
        </p:grpSpPr>
        <p:sp>
          <p:nvSpPr>
            <p:cNvPr id="9" name="object 9"/>
            <p:cNvSpPr/>
            <p:nvPr/>
          </p:nvSpPr>
          <p:spPr>
            <a:xfrm>
              <a:off x="4660392" y="3907536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6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6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0392" y="3907536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6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6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79107" y="2605785"/>
            <a:ext cx="8453755" cy="1181100"/>
            <a:chOff x="579107" y="2605785"/>
            <a:chExt cx="8453755" cy="1181100"/>
          </a:xfrm>
        </p:grpSpPr>
        <p:sp>
          <p:nvSpPr>
            <p:cNvPr id="12" name="object 12"/>
            <p:cNvSpPr/>
            <p:nvPr/>
          </p:nvSpPr>
          <p:spPr>
            <a:xfrm>
              <a:off x="794003" y="2612135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8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9107" y="3457066"/>
              <a:ext cx="8453755" cy="76200"/>
            </a:xfrm>
            <a:custGeom>
              <a:avLst/>
              <a:gdLst/>
              <a:ahLst/>
              <a:cxnLst/>
              <a:rect l="l" t="t" r="r" b="b"/>
              <a:pathLst>
                <a:path w="8453755" h="76200">
                  <a:moveTo>
                    <a:pt x="8377313" y="0"/>
                  </a:moveTo>
                  <a:lnTo>
                    <a:pt x="8377186" y="76200"/>
                  </a:lnTo>
                  <a:lnTo>
                    <a:pt x="8440899" y="44450"/>
                  </a:lnTo>
                  <a:lnTo>
                    <a:pt x="8389886" y="44450"/>
                  </a:lnTo>
                  <a:lnTo>
                    <a:pt x="8389886" y="31750"/>
                  </a:lnTo>
                  <a:lnTo>
                    <a:pt x="8440497" y="31750"/>
                  </a:lnTo>
                  <a:lnTo>
                    <a:pt x="8377313" y="0"/>
                  </a:lnTo>
                  <a:close/>
                </a:path>
                <a:path w="8453755" h="76200">
                  <a:moveTo>
                    <a:pt x="25" y="11303"/>
                  </a:moveTo>
                  <a:lnTo>
                    <a:pt x="0" y="24003"/>
                  </a:lnTo>
                  <a:lnTo>
                    <a:pt x="8389886" y="44450"/>
                  </a:lnTo>
                  <a:lnTo>
                    <a:pt x="8377239" y="44450"/>
                  </a:lnTo>
                  <a:lnTo>
                    <a:pt x="8377260" y="31750"/>
                  </a:lnTo>
                  <a:lnTo>
                    <a:pt x="8389886" y="31750"/>
                  </a:lnTo>
                  <a:lnTo>
                    <a:pt x="25" y="11303"/>
                  </a:lnTo>
                  <a:close/>
                </a:path>
                <a:path w="8453755" h="76200">
                  <a:moveTo>
                    <a:pt x="8440497" y="31750"/>
                  </a:moveTo>
                  <a:lnTo>
                    <a:pt x="8389886" y="31750"/>
                  </a:lnTo>
                  <a:lnTo>
                    <a:pt x="8389886" y="44450"/>
                  </a:lnTo>
                  <a:lnTo>
                    <a:pt x="8440899" y="44450"/>
                  </a:lnTo>
                  <a:lnTo>
                    <a:pt x="8453386" y="38227"/>
                  </a:lnTo>
                  <a:lnTo>
                    <a:pt x="8440497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63495" y="3186683"/>
              <a:ext cx="1717675" cy="279400"/>
            </a:xfrm>
            <a:custGeom>
              <a:avLst/>
              <a:gdLst/>
              <a:ahLst/>
              <a:cxnLst/>
              <a:rect l="l" t="t" r="r" b="b"/>
              <a:pathLst>
                <a:path w="1717675" h="279400">
                  <a:moveTo>
                    <a:pt x="0" y="278891"/>
                  </a:moveTo>
                  <a:lnTo>
                    <a:pt x="28038" y="208533"/>
                  </a:lnTo>
                  <a:lnTo>
                    <a:pt x="60150" y="180308"/>
                  </a:lnTo>
                  <a:lnTo>
                    <a:pt x="101712" y="158495"/>
                  </a:lnTo>
                  <a:lnTo>
                    <a:pt x="150768" y="144430"/>
                  </a:lnTo>
                  <a:lnTo>
                    <a:pt x="205359" y="139445"/>
                  </a:lnTo>
                  <a:lnTo>
                    <a:pt x="636270" y="139445"/>
                  </a:lnTo>
                  <a:lnTo>
                    <a:pt x="690860" y="134461"/>
                  </a:lnTo>
                  <a:lnTo>
                    <a:pt x="739916" y="120395"/>
                  </a:lnTo>
                  <a:lnTo>
                    <a:pt x="781478" y="98583"/>
                  </a:lnTo>
                  <a:lnTo>
                    <a:pt x="813590" y="70358"/>
                  </a:lnTo>
                  <a:lnTo>
                    <a:pt x="834292" y="37052"/>
                  </a:lnTo>
                  <a:lnTo>
                    <a:pt x="841629" y="0"/>
                  </a:lnTo>
                  <a:lnTo>
                    <a:pt x="848965" y="37052"/>
                  </a:lnTo>
                  <a:lnTo>
                    <a:pt x="869667" y="70358"/>
                  </a:lnTo>
                  <a:lnTo>
                    <a:pt x="901779" y="98583"/>
                  </a:lnTo>
                  <a:lnTo>
                    <a:pt x="943341" y="120395"/>
                  </a:lnTo>
                  <a:lnTo>
                    <a:pt x="992397" y="134461"/>
                  </a:lnTo>
                  <a:lnTo>
                    <a:pt x="1046988" y="139445"/>
                  </a:lnTo>
                  <a:lnTo>
                    <a:pt x="1512189" y="139445"/>
                  </a:lnTo>
                  <a:lnTo>
                    <a:pt x="1566779" y="144430"/>
                  </a:lnTo>
                  <a:lnTo>
                    <a:pt x="1615835" y="158495"/>
                  </a:lnTo>
                  <a:lnTo>
                    <a:pt x="1657397" y="180308"/>
                  </a:lnTo>
                  <a:lnTo>
                    <a:pt x="1689509" y="208534"/>
                  </a:lnTo>
                  <a:lnTo>
                    <a:pt x="1710211" y="241839"/>
                  </a:lnTo>
                  <a:lnTo>
                    <a:pt x="1717548" y="278891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03147" y="3474719"/>
              <a:ext cx="2990215" cy="281940"/>
            </a:xfrm>
            <a:custGeom>
              <a:avLst/>
              <a:gdLst/>
              <a:ahLst/>
              <a:cxnLst/>
              <a:rect l="l" t="t" r="r" b="b"/>
              <a:pathLst>
                <a:path w="2990215" h="281939">
                  <a:moveTo>
                    <a:pt x="2990088" y="0"/>
                  </a:moveTo>
                  <a:lnTo>
                    <a:pt x="2982670" y="37473"/>
                  </a:lnTo>
                  <a:lnTo>
                    <a:pt x="2961738" y="71148"/>
                  </a:lnTo>
                  <a:lnTo>
                    <a:pt x="2929270" y="99679"/>
                  </a:lnTo>
                  <a:lnTo>
                    <a:pt x="2887246" y="121722"/>
                  </a:lnTo>
                  <a:lnTo>
                    <a:pt x="2837643" y="135934"/>
                  </a:lnTo>
                  <a:lnTo>
                    <a:pt x="2782442" y="140969"/>
                  </a:lnTo>
                  <a:lnTo>
                    <a:pt x="1732533" y="140969"/>
                  </a:lnTo>
                  <a:lnTo>
                    <a:pt x="1677342" y="146005"/>
                  </a:lnTo>
                  <a:lnTo>
                    <a:pt x="1627763" y="160217"/>
                  </a:lnTo>
                  <a:lnTo>
                    <a:pt x="1585769" y="182260"/>
                  </a:lnTo>
                  <a:lnTo>
                    <a:pt x="1553332" y="210791"/>
                  </a:lnTo>
                  <a:lnTo>
                    <a:pt x="1532423" y="244466"/>
                  </a:lnTo>
                  <a:lnTo>
                    <a:pt x="1525015" y="281939"/>
                  </a:lnTo>
                  <a:lnTo>
                    <a:pt x="1517598" y="244466"/>
                  </a:lnTo>
                  <a:lnTo>
                    <a:pt x="1496666" y="210791"/>
                  </a:lnTo>
                  <a:lnTo>
                    <a:pt x="1464198" y="182260"/>
                  </a:lnTo>
                  <a:lnTo>
                    <a:pt x="1422174" y="160217"/>
                  </a:lnTo>
                  <a:lnTo>
                    <a:pt x="1372571" y="146005"/>
                  </a:lnTo>
                  <a:lnTo>
                    <a:pt x="1317370" y="140969"/>
                  </a:lnTo>
                  <a:lnTo>
                    <a:pt x="207594" y="140969"/>
                  </a:lnTo>
                  <a:lnTo>
                    <a:pt x="152405" y="135934"/>
                  </a:lnTo>
                  <a:lnTo>
                    <a:pt x="102815" y="121722"/>
                  </a:lnTo>
                  <a:lnTo>
                    <a:pt x="60801" y="99679"/>
                  </a:lnTo>
                  <a:lnTo>
                    <a:pt x="28341" y="71148"/>
                  </a:lnTo>
                  <a:lnTo>
                    <a:pt x="7415" y="37473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19015" y="3985717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746747" y="3870959"/>
            <a:ext cx="445134" cy="440690"/>
            <a:chOff x="6746747" y="3870959"/>
            <a:chExt cx="445134" cy="440690"/>
          </a:xfrm>
        </p:grpSpPr>
        <p:sp>
          <p:nvSpPr>
            <p:cNvPr id="18" name="object 18"/>
            <p:cNvSpPr/>
            <p:nvPr/>
          </p:nvSpPr>
          <p:spPr>
            <a:xfrm>
              <a:off x="6749795" y="387400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70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40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1" y="217170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49795" y="3874007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70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1" y="217170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40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908418" y="395274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560064" y="3896867"/>
            <a:ext cx="443865" cy="441959"/>
            <a:chOff x="3560064" y="3896867"/>
            <a:chExt cx="443865" cy="441959"/>
          </a:xfrm>
        </p:grpSpPr>
        <p:sp>
          <p:nvSpPr>
            <p:cNvPr id="22" name="object 22"/>
            <p:cNvSpPr/>
            <p:nvPr/>
          </p:nvSpPr>
          <p:spPr>
            <a:xfrm>
              <a:off x="3563112" y="3899915"/>
              <a:ext cx="437515" cy="436245"/>
            </a:xfrm>
            <a:custGeom>
              <a:avLst/>
              <a:gdLst/>
              <a:ahLst/>
              <a:cxnLst/>
              <a:rect l="l" t="t" r="r" b="b"/>
              <a:pathLst>
                <a:path w="437514" h="436245">
                  <a:moveTo>
                    <a:pt x="218693" y="0"/>
                  </a:moveTo>
                  <a:lnTo>
                    <a:pt x="168550" y="5753"/>
                  </a:lnTo>
                  <a:lnTo>
                    <a:pt x="122519" y="22144"/>
                  </a:lnTo>
                  <a:lnTo>
                    <a:pt x="81913" y="47866"/>
                  </a:lnTo>
                  <a:lnTo>
                    <a:pt x="48045" y="81611"/>
                  </a:lnTo>
                  <a:lnTo>
                    <a:pt x="22229" y="122075"/>
                  </a:lnTo>
                  <a:lnTo>
                    <a:pt x="5776" y="167951"/>
                  </a:lnTo>
                  <a:lnTo>
                    <a:pt x="0" y="217931"/>
                  </a:lnTo>
                  <a:lnTo>
                    <a:pt x="5776" y="267912"/>
                  </a:lnTo>
                  <a:lnTo>
                    <a:pt x="22229" y="313788"/>
                  </a:lnTo>
                  <a:lnTo>
                    <a:pt x="48045" y="354252"/>
                  </a:lnTo>
                  <a:lnTo>
                    <a:pt x="81913" y="387997"/>
                  </a:lnTo>
                  <a:lnTo>
                    <a:pt x="122519" y="413719"/>
                  </a:lnTo>
                  <a:lnTo>
                    <a:pt x="168550" y="430110"/>
                  </a:lnTo>
                  <a:lnTo>
                    <a:pt x="218693" y="435863"/>
                  </a:lnTo>
                  <a:lnTo>
                    <a:pt x="268837" y="430110"/>
                  </a:lnTo>
                  <a:lnTo>
                    <a:pt x="314868" y="413719"/>
                  </a:lnTo>
                  <a:lnTo>
                    <a:pt x="355474" y="387997"/>
                  </a:lnTo>
                  <a:lnTo>
                    <a:pt x="389342" y="354252"/>
                  </a:lnTo>
                  <a:lnTo>
                    <a:pt x="415158" y="313788"/>
                  </a:lnTo>
                  <a:lnTo>
                    <a:pt x="431611" y="267912"/>
                  </a:lnTo>
                  <a:lnTo>
                    <a:pt x="437388" y="217931"/>
                  </a:lnTo>
                  <a:lnTo>
                    <a:pt x="431611" y="167951"/>
                  </a:lnTo>
                  <a:lnTo>
                    <a:pt x="415158" y="122075"/>
                  </a:lnTo>
                  <a:lnTo>
                    <a:pt x="389342" y="81611"/>
                  </a:lnTo>
                  <a:lnTo>
                    <a:pt x="355474" y="47866"/>
                  </a:lnTo>
                  <a:lnTo>
                    <a:pt x="314868" y="22144"/>
                  </a:lnTo>
                  <a:lnTo>
                    <a:pt x="268837" y="5753"/>
                  </a:lnTo>
                  <a:lnTo>
                    <a:pt x="21869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63112" y="3899915"/>
              <a:ext cx="437515" cy="436245"/>
            </a:xfrm>
            <a:custGeom>
              <a:avLst/>
              <a:gdLst/>
              <a:ahLst/>
              <a:cxnLst/>
              <a:rect l="l" t="t" r="r" b="b"/>
              <a:pathLst>
                <a:path w="437514" h="436245">
                  <a:moveTo>
                    <a:pt x="0" y="217931"/>
                  </a:moveTo>
                  <a:lnTo>
                    <a:pt x="5776" y="167951"/>
                  </a:lnTo>
                  <a:lnTo>
                    <a:pt x="22229" y="122075"/>
                  </a:lnTo>
                  <a:lnTo>
                    <a:pt x="48045" y="81611"/>
                  </a:lnTo>
                  <a:lnTo>
                    <a:pt x="81913" y="47866"/>
                  </a:lnTo>
                  <a:lnTo>
                    <a:pt x="122519" y="22144"/>
                  </a:lnTo>
                  <a:lnTo>
                    <a:pt x="168550" y="5753"/>
                  </a:lnTo>
                  <a:lnTo>
                    <a:pt x="218693" y="0"/>
                  </a:lnTo>
                  <a:lnTo>
                    <a:pt x="268837" y="5753"/>
                  </a:lnTo>
                  <a:lnTo>
                    <a:pt x="314868" y="22144"/>
                  </a:lnTo>
                  <a:lnTo>
                    <a:pt x="355474" y="47866"/>
                  </a:lnTo>
                  <a:lnTo>
                    <a:pt x="389342" y="81611"/>
                  </a:lnTo>
                  <a:lnTo>
                    <a:pt x="415158" y="122075"/>
                  </a:lnTo>
                  <a:lnTo>
                    <a:pt x="431611" y="167951"/>
                  </a:lnTo>
                  <a:lnTo>
                    <a:pt x="437388" y="217931"/>
                  </a:lnTo>
                  <a:lnTo>
                    <a:pt x="431611" y="267912"/>
                  </a:lnTo>
                  <a:lnTo>
                    <a:pt x="415158" y="313788"/>
                  </a:lnTo>
                  <a:lnTo>
                    <a:pt x="389342" y="354252"/>
                  </a:lnTo>
                  <a:lnTo>
                    <a:pt x="355474" y="387997"/>
                  </a:lnTo>
                  <a:lnTo>
                    <a:pt x="314868" y="413719"/>
                  </a:lnTo>
                  <a:lnTo>
                    <a:pt x="268837" y="430110"/>
                  </a:lnTo>
                  <a:lnTo>
                    <a:pt x="218693" y="435863"/>
                  </a:lnTo>
                  <a:lnTo>
                    <a:pt x="168550" y="430110"/>
                  </a:lnTo>
                  <a:lnTo>
                    <a:pt x="122519" y="413719"/>
                  </a:lnTo>
                  <a:lnTo>
                    <a:pt x="81913" y="387997"/>
                  </a:lnTo>
                  <a:lnTo>
                    <a:pt x="48045" y="354252"/>
                  </a:lnTo>
                  <a:lnTo>
                    <a:pt x="22229" y="313788"/>
                  </a:lnTo>
                  <a:lnTo>
                    <a:pt x="5776" y="267912"/>
                  </a:lnTo>
                  <a:lnTo>
                    <a:pt x="0" y="217931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720210" y="397992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74821" y="1679829"/>
            <a:ext cx="10680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Завершення 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56201" y="2088642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0428" y="1871217"/>
            <a:ext cx="10306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 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62125" y="3777233"/>
            <a:ext cx="1212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Подача</a:t>
            </a:r>
            <a:r>
              <a:rPr sz="1200" i="1" spc="-4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пропозиції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07279" y="3496055"/>
            <a:ext cx="2054860" cy="279400"/>
          </a:xfrm>
          <a:custGeom>
            <a:avLst/>
            <a:gdLst/>
            <a:ahLst/>
            <a:cxnLst/>
            <a:rect l="l" t="t" r="r" b="b"/>
            <a:pathLst>
              <a:path w="2054859" h="279400">
                <a:moveTo>
                  <a:pt x="2054352" y="0"/>
                </a:moveTo>
                <a:lnTo>
                  <a:pt x="2026313" y="70358"/>
                </a:lnTo>
                <a:lnTo>
                  <a:pt x="1994201" y="98583"/>
                </a:lnTo>
                <a:lnTo>
                  <a:pt x="1952639" y="120396"/>
                </a:lnTo>
                <a:lnTo>
                  <a:pt x="1903583" y="134461"/>
                </a:lnTo>
                <a:lnTo>
                  <a:pt x="1848993" y="139446"/>
                </a:lnTo>
                <a:lnTo>
                  <a:pt x="1253109" y="139446"/>
                </a:lnTo>
                <a:lnTo>
                  <a:pt x="1198518" y="144430"/>
                </a:lnTo>
                <a:lnTo>
                  <a:pt x="1149462" y="158496"/>
                </a:lnTo>
                <a:lnTo>
                  <a:pt x="1107900" y="180308"/>
                </a:lnTo>
                <a:lnTo>
                  <a:pt x="1075788" y="208534"/>
                </a:lnTo>
                <a:lnTo>
                  <a:pt x="1055086" y="241839"/>
                </a:lnTo>
                <a:lnTo>
                  <a:pt x="1047750" y="278892"/>
                </a:lnTo>
                <a:lnTo>
                  <a:pt x="1040413" y="241839"/>
                </a:lnTo>
                <a:lnTo>
                  <a:pt x="1019711" y="208534"/>
                </a:lnTo>
                <a:lnTo>
                  <a:pt x="987599" y="180308"/>
                </a:lnTo>
                <a:lnTo>
                  <a:pt x="946037" y="158496"/>
                </a:lnTo>
                <a:lnTo>
                  <a:pt x="896981" y="144430"/>
                </a:lnTo>
                <a:lnTo>
                  <a:pt x="842391" y="139446"/>
                </a:lnTo>
                <a:lnTo>
                  <a:pt x="205359" y="139446"/>
                </a:lnTo>
                <a:lnTo>
                  <a:pt x="150768" y="134461"/>
                </a:lnTo>
                <a:lnTo>
                  <a:pt x="101712" y="120395"/>
                </a:lnTo>
                <a:lnTo>
                  <a:pt x="60150" y="98583"/>
                </a:lnTo>
                <a:lnTo>
                  <a:pt x="28038" y="70357"/>
                </a:lnTo>
                <a:lnTo>
                  <a:pt x="7336" y="37052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496814" y="3771392"/>
            <a:ext cx="776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 algn="just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Розкриття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та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 розгляд пропозицій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808476" y="3486911"/>
            <a:ext cx="1089660" cy="269875"/>
          </a:xfrm>
          <a:custGeom>
            <a:avLst/>
            <a:gdLst/>
            <a:ahLst/>
            <a:cxnLst/>
            <a:rect l="l" t="t" r="r" b="b"/>
            <a:pathLst>
              <a:path w="1089660" h="269875">
                <a:moveTo>
                  <a:pt x="1089660" y="0"/>
                </a:moveTo>
                <a:lnTo>
                  <a:pt x="1062547" y="68100"/>
                </a:lnTo>
                <a:lnTo>
                  <a:pt x="1031494" y="95392"/>
                </a:lnTo>
                <a:lnTo>
                  <a:pt x="991296" y="116473"/>
                </a:lnTo>
                <a:lnTo>
                  <a:pt x="943845" y="130060"/>
                </a:lnTo>
                <a:lnTo>
                  <a:pt x="891032" y="134874"/>
                </a:lnTo>
                <a:lnTo>
                  <a:pt x="754379" y="134874"/>
                </a:lnTo>
                <a:lnTo>
                  <a:pt x="701566" y="139687"/>
                </a:lnTo>
                <a:lnTo>
                  <a:pt x="654115" y="153274"/>
                </a:lnTo>
                <a:lnTo>
                  <a:pt x="613917" y="174355"/>
                </a:lnTo>
                <a:lnTo>
                  <a:pt x="582864" y="201647"/>
                </a:lnTo>
                <a:lnTo>
                  <a:pt x="555751" y="269748"/>
                </a:lnTo>
                <a:lnTo>
                  <a:pt x="548658" y="233872"/>
                </a:lnTo>
                <a:lnTo>
                  <a:pt x="497586" y="174355"/>
                </a:lnTo>
                <a:lnTo>
                  <a:pt x="457388" y="153274"/>
                </a:lnTo>
                <a:lnTo>
                  <a:pt x="409937" y="139687"/>
                </a:lnTo>
                <a:lnTo>
                  <a:pt x="357124" y="134874"/>
                </a:lnTo>
                <a:lnTo>
                  <a:pt x="198627" y="134874"/>
                </a:lnTo>
                <a:lnTo>
                  <a:pt x="145814" y="130060"/>
                </a:lnTo>
                <a:lnTo>
                  <a:pt x="98363" y="116473"/>
                </a:lnTo>
                <a:lnTo>
                  <a:pt x="58165" y="95392"/>
                </a:lnTo>
                <a:lnTo>
                  <a:pt x="27112" y="68100"/>
                </a:lnTo>
                <a:lnTo>
                  <a:pt x="7093" y="35875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987165" y="3745738"/>
            <a:ext cx="739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5080" indent="-8382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Очікування аукціону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04672" y="2587751"/>
            <a:ext cx="7606665" cy="1212850"/>
            <a:chOff x="804672" y="2587751"/>
            <a:chExt cx="7606665" cy="1212850"/>
          </a:xfrm>
        </p:grpSpPr>
        <p:sp>
          <p:nvSpPr>
            <p:cNvPr id="34" name="object 34"/>
            <p:cNvSpPr/>
            <p:nvPr/>
          </p:nvSpPr>
          <p:spPr>
            <a:xfrm>
              <a:off x="3793236" y="2587751"/>
              <a:ext cx="3177540" cy="1212850"/>
            </a:xfrm>
            <a:custGeom>
              <a:avLst/>
              <a:gdLst/>
              <a:ahLst/>
              <a:cxnLst/>
              <a:rect l="l" t="t" r="r" b="b"/>
              <a:pathLst>
                <a:path w="3177540" h="1212850">
                  <a:moveTo>
                    <a:pt x="0" y="44196"/>
                  </a:moveTo>
                  <a:lnTo>
                    <a:pt x="0" y="1212596"/>
                  </a:lnTo>
                </a:path>
                <a:path w="3177540" h="1212850">
                  <a:moveTo>
                    <a:pt x="1104900" y="24384"/>
                  </a:moveTo>
                  <a:lnTo>
                    <a:pt x="1104900" y="1192784"/>
                  </a:lnTo>
                </a:path>
                <a:path w="3177540" h="1212850">
                  <a:moveTo>
                    <a:pt x="3177540" y="0"/>
                  </a:moveTo>
                  <a:lnTo>
                    <a:pt x="3177540" y="1168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10768" y="3179063"/>
              <a:ext cx="1252855" cy="279400"/>
            </a:xfrm>
            <a:custGeom>
              <a:avLst/>
              <a:gdLst/>
              <a:ahLst/>
              <a:cxnLst/>
              <a:rect l="l" t="t" r="r" b="b"/>
              <a:pathLst>
                <a:path w="1252855" h="279400">
                  <a:moveTo>
                    <a:pt x="0" y="278891"/>
                  </a:moveTo>
                  <a:lnTo>
                    <a:pt x="28035" y="208534"/>
                  </a:lnTo>
                  <a:lnTo>
                    <a:pt x="60144" y="180308"/>
                  </a:lnTo>
                  <a:lnTo>
                    <a:pt x="101703" y="158496"/>
                  </a:lnTo>
                  <a:lnTo>
                    <a:pt x="150756" y="144430"/>
                  </a:lnTo>
                  <a:lnTo>
                    <a:pt x="205346" y="139446"/>
                  </a:lnTo>
                  <a:lnTo>
                    <a:pt x="408482" y="139446"/>
                  </a:lnTo>
                  <a:lnTo>
                    <a:pt x="463051" y="134461"/>
                  </a:lnTo>
                  <a:lnTo>
                    <a:pt x="512093" y="120396"/>
                  </a:lnTo>
                  <a:lnTo>
                    <a:pt x="553646" y="98583"/>
                  </a:lnTo>
                  <a:lnTo>
                    <a:pt x="585754" y="70357"/>
                  </a:lnTo>
                  <a:lnTo>
                    <a:pt x="606455" y="37052"/>
                  </a:lnTo>
                  <a:lnTo>
                    <a:pt x="613791" y="0"/>
                  </a:lnTo>
                  <a:lnTo>
                    <a:pt x="621127" y="37052"/>
                  </a:lnTo>
                  <a:lnTo>
                    <a:pt x="641829" y="70358"/>
                  </a:lnTo>
                  <a:lnTo>
                    <a:pt x="673941" y="98583"/>
                  </a:lnTo>
                  <a:lnTo>
                    <a:pt x="715503" y="120396"/>
                  </a:lnTo>
                  <a:lnTo>
                    <a:pt x="764559" y="134461"/>
                  </a:lnTo>
                  <a:lnTo>
                    <a:pt x="819150" y="139446"/>
                  </a:lnTo>
                  <a:lnTo>
                    <a:pt x="1047369" y="139446"/>
                  </a:lnTo>
                  <a:lnTo>
                    <a:pt x="1101959" y="144430"/>
                  </a:lnTo>
                  <a:lnTo>
                    <a:pt x="1151015" y="158496"/>
                  </a:lnTo>
                  <a:lnTo>
                    <a:pt x="1192577" y="180308"/>
                  </a:lnTo>
                  <a:lnTo>
                    <a:pt x="1224689" y="208533"/>
                  </a:lnTo>
                  <a:lnTo>
                    <a:pt x="1245391" y="241839"/>
                  </a:lnTo>
                  <a:lnTo>
                    <a:pt x="1252727" y="278891"/>
                  </a:lnTo>
                </a:path>
              </a:pathLst>
            </a:custGeom>
            <a:ln w="12191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404860" y="2587751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8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70775" y="3496055"/>
              <a:ext cx="1422400" cy="279400"/>
            </a:xfrm>
            <a:custGeom>
              <a:avLst/>
              <a:gdLst/>
              <a:ahLst/>
              <a:cxnLst/>
              <a:rect l="l" t="t" r="r" b="b"/>
              <a:pathLst>
                <a:path w="1422400" h="279400">
                  <a:moveTo>
                    <a:pt x="1421892" y="0"/>
                  </a:moveTo>
                  <a:lnTo>
                    <a:pt x="1393853" y="70358"/>
                  </a:lnTo>
                  <a:lnTo>
                    <a:pt x="1361741" y="98583"/>
                  </a:lnTo>
                  <a:lnTo>
                    <a:pt x="1320179" y="120396"/>
                  </a:lnTo>
                  <a:lnTo>
                    <a:pt x="1271123" y="134461"/>
                  </a:lnTo>
                  <a:lnTo>
                    <a:pt x="1216532" y="139446"/>
                  </a:lnTo>
                  <a:lnTo>
                    <a:pt x="930528" y="139446"/>
                  </a:lnTo>
                  <a:lnTo>
                    <a:pt x="875938" y="144430"/>
                  </a:lnTo>
                  <a:lnTo>
                    <a:pt x="826882" y="158496"/>
                  </a:lnTo>
                  <a:lnTo>
                    <a:pt x="785320" y="180308"/>
                  </a:lnTo>
                  <a:lnTo>
                    <a:pt x="753208" y="208534"/>
                  </a:lnTo>
                  <a:lnTo>
                    <a:pt x="732506" y="241839"/>
                  </a:lnTo>
                  <a:lnTo>
                    <a:pt x="725170" y="278892"/>
                  </a:lnTo>
                  <a:lnTo>
                    <a:pt x="717833" y="241839"/>
                  </a:lnTo>
                  <a:lnTo>
                    <a:pt x="697131" y="208534"/>
                  </a:lnTo>
                  <a:lnTo>
                    <a:pt x="665019" y="180308"/>
                  </a:lnTo>
                  <a:lnTo>
                    <a:pt x="623457" y="158496"/>
                  </a:lnTo>
                  <a:lnTo>
                    <a:pt x="574401" y="144430"/>
                  </a:lnTo>
                  <a:lnTo>
                    <a:pt x="519810" y="139446"/>
                  </a:lnTo>
                  <a:lnTo>
                    <a:pt x="205358" y="139446"/>
                  </a:lnTo>
                  <a:lnTo>
                    <a:pt x="150768" y="134461"/>
                  </a:lnTo>
                  <a:lnTo>
                    <a:pt x="101712" y="120395"/>
                  </a:lnTo>
                  <a:lnTo>
                    <a:pt x="60150" y="98583"/>
                  </a:lnTo>
                  <a:lnTo>
                    <a:pt x="28038" y="70357"/>
                  </a:lnTo>
                  <a:lnTo>
                    <a:pt x="7336" y="37052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164068" y="3864864"/>
            <a:ext cx="445134" cy="440690"/>
            <a:chOff x="8164068" y="3864864"/>
            <a:chExt cx="445134" cy="440690"/>
          </a:xfrm>
        </p:grpSpPr>
        <p:sp>
          <p:nvSpPr>
            <p:cNvPr id="39" name="object 39"/>
            <p:cNvSpPr/>
            <p:nvPr/>
          </p:nvSpPr>
          <p:spPr>
            <a:xfrm>
              <a:off x="8167116" y="3867912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1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167116" y="3867912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1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326373" y="394639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14893" y="1871217"/>
            <a:ext cx="946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 договору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86066" y="3818635"/>
            <a:ext cx="712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Укладання</a:t>
            </a:r>
            <a:endParaRPr sz="1200">
              <a:latin typeface="Calibri Light"/>
              <a:cs typeface="Calibri Light"/>
            </a:endParaRPr>
          </a:p>
          <a:p>
            <a:pPr marL="60960">
              <a:lnSpc>
                <a:spcPct val="100000"/>
              </a:lnSpc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договору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45" name="object 4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47" name="object 4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74765">
              <a:lnSpc>
                <a:spcPct val="100000"/>
              </a:lnSpc>
              <a:spcBef>
                <a:spcPts val="95"/>
              </a:spcBef>
            </a:pPr>
            <a:r>
              <a:rPr sz="31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Відкриті</a:t>
            </a:r>
            <a:r>
              <a:rPr sz="3100" spc="-14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0" dirty="0">
                <a:solidFill>
                  <a:srgbClr val="2D75B6"/>
                </a:solidFill>
                <a:latin typeface="Microsoft Sans Serif"/>
                <a:cs typeface="Microsoft Sans Serif"/>
              </a:rPr>
              <a:t>торги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83332" y="2408935"/>
            <a:ext cx="1270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624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10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днів</a:t>
            </a:r>
            <a:r>
              <a:rPr sz="1200" i="1" spc="50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немає</a:t>
            </a:r>
            <a:r>
              <a:rPr sz="1200" i="1" spc="-5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можливості</a:t>
            </a:r>
            <a:endParaRPr sz="1200">
              <a:latin typeface="Calibri Light"/>
              <a:cs typeface="Calibri Light"/>
            </a:endParaRPr>
          </a:p>
          <a:p>
            <a:pPr marL="1905" algn="ctr">
              <a:lnSpc>
                <a:spcPct val="100000"/>
              </a:lnSpc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звертатись</a:t>
            </a:r>
            <a:endParaRPr sz="12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за</a:t>
            </a:r>
            <a:r>
              <a:rPr sz="1200" i="1" spc="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роз’ясненнями</a:t>
            </a:r>
            <a:endParaRPr sz="1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5028" y="3782567"/>
            <a:ext cx="4432300" cy="1815464"/>
          </a:xfrm>
          <a:prstGeom prst="rect">
            <a:avLst/>
          </a:prstGeom>
          <a:ln w="6096">
            <a:solidFill>
              <a:srgbClr val="4A96AC"/>
            </a:solidFill>
          </a:ln>
        </p:spPr>
        <p:txBody>
          <a:bodyPr vert="horz" wrap="square" lIns="0" tIns="125730" rIns="0" bIns="0" rtlCol="0">
            <a:spAutoFit/>
          </a:bodyPr>
          <a:lstStyle/>
          <a:p>
            <a:pPr marL="378460" marR="748030" indent="-287020">
              <a:lnSpc>
                <a:spcPct val="100000"/>
              </a:lnSpc>
              <a:spcBef>
                <a:spcPts val="990"/>
              </a:spcBef>
              <a:buFont typeface="Microsoft Sans Serif"/>
              <a:buChar char="•"/>
              <a:tabLst>
                <a:tab pos="378460" algn="l"/>
              </a:tabLst>
            </a:pPr>
            <a:r>
              <a:rPr sz="1600" dirty="0">
                <a:latin typeface="Calibri Light"/>
                <a:cs typeface="Calibri Light"/>
              </a:rPr>
              <a:t>подає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тендерну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пропозицію,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отримує </a:t>
            </a:r>
            <a:r>
              <a:rPr sz="1600" dirty="0">
                <a:latin typeface="Calibri Light"/>
                <a:cs typeface="Calibri Light"/>
              </a:rPr>
              <a:t>повідомлення</a:t>
            </a:r>
            <a:r>
              <a:rPr sz="1600" spc="-2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системи</a:t>
            </a:r>
            <a:r>
              <a:rPr sz="1600" spc="-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отримання </a:t>
            </a:r>
            <a:r>
              <a:rPr sz="1600" dirty="0">
                <a:latin typeface="Calibri Light"/>
                <a:cs typeface="Calibri Light"/>
              </a:rPr>
              <a:t>пропозиції</a:t>
            </a:r>
            <a:r>
              <a:rPr sz="1600" spc="-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(з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датою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та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часом)</a:t>
            </a:r>
            <a:endParaRPr sz="1600">
              <a:latin typeface="Calibri Light"/>
              <a:cs typeface="Calibri Light"/>
            </a:endParaRPr>
          </a:p>
          <a:p>
            <a:pPr marL="378460" marR="503555" indent="-287020">
              <a:lnSpc>
                <a:spcPct val="100000"/>
              </a:lnSpc>
              <a:spcBef>
                <a:spcPts val="605"/>
              </a:spcBef>
              <a:buFont typeface="Microsoft Sans Serif"/>
              <a:buChar char="•"/>
              <a:tabLst>
                <a:tab pos="378460" algn="l"/>
              </a:tabLst>
            </a:pPr>
            <a:r>
              <a:rPr sz="1600" dirty="0">
                <a:latin typeface="Calibri Light"/>
                <a:cs typeface="Calibri Light"/>
              </a:rPr>
              <a:t>звертається</a:t>
            </a:r>
            <a:r>
              <a:rPr sz="1600" spc="-8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за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роз'ясненнями</a:t>
            </a:r>
            <a:r>
              <a:rPr sz="1600" spc="-2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(через </a:t>
            </a:r>
            <a:r>
              <a:rPr sz="1600" dirty="0">
                <a:latin typeface="Calibri Light"/>
                <a:cs typeface="Calibri Light"/>
              </a:rPr>
              <a:t>систему),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але</a:t>
            </a:r>
            <a:r>
              <a:rPr sz="1600" spc="-3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не</a:t>
            </a:r>
            <a:r>
              <a:rPr sz="1600" spc="-2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пізніше</a:t>
            </a:r>
            <a:r>
              <a:rPr sz="1600" spc="-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ніж</a:t>
            </a:r>
            <a:r>
              <a:rPr sz="1600" spc="-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за</a:t>
            </a:r>
            <a:r>
              <a:rPr sz="1600" spc="-2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10</a:t>
            </a:r>
            <a:r>
              <a:rPr sz="1600" spc="-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днів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до </a:t>
            </a:r>
            <a:r>
              <a:rPr sz="1600" dirty="0">
                <a:latin typeface="Calibri Light"/>
                <a:cs typeface="Calibri Light"/>
              </a:rPr>
              <a:t>закінчення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строку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подачі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4904" y="3782567"/>
            <a:ext cx="3785870" cy="1823085"/>
          </a:xfrm>
          <a:prstGeom prst="rect">
            <a:avLst/>
          </a:prstGeom>
          <a:ln w="6096">
            <a:solidFill>
              <a:srgbClr val="4A96AC"/>
            </a:solidFill>
          </a:ln>
        </p:spPr>
        <p:txBody>
          <a:bodyPr vert="horz" wrap="square" lIns="0" tIns="16827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1325"/>
              </a:spcBef>
              <a:buFont typeface="Microsoft Sans Serif"/>
              <a:buChar char="•"/>
              <a:tabLst>
                <a:tab pos="377825" algn="l"/>
              </a:tabLst>
            </a:pPr>
            <a:r>
              <a:rPr sz="1600" dirty="0">
                <a:latin typeface="Calibri Light"/>
                <a:cs typeface="Calibri Light"/>
              </a:rPr>
              <a:t>може</a:t>
            </a:r>
            <a:r>
              <a:rPr sz="1600" spc="-4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вносити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зміни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до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оголошення</a:t>
            </a:r>
            <a:r>
              <a:rPr sz="1600" spc="-5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(у</a:t>
            </a:r>
            <a:endParaRPr sz="1600">
              <a:latin typeface="Calibri Light"/>
              <a:cs typeface="Calibri Light"/>
            </a:endParaRPr>
          </a:p>
          <a:p>
            <a:pPr marL="377825">
              <a:lnSpc>
                <a:spcPct val="100000"/>
              </a:lnSpc>
            </a:pPr>
            <a:r>
              <a:rPr sz="1600" dirty="0">
                <a:latin typeface="Calibri Light"/>
                <a:cs typeface="Calibri Light"/>
              </a:rPr>
              <a:t>тому</a:t>
            </a:r>
            <a:r>
              <a:rPr sz="1600" spc="-2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числі,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до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тендерної</a:t>
            </a:r>
            <a:endParaRPr sz="1600">
              <a:latin typeface="Calibri Light"/>
              <a:cs typeface="Calibri Light"/>
            </a:endParaRPr>
          </a:p>
          <a:p>
            <a:pPr marL="377825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документації)</a:t>
            </a:r>
            <a:endParaRPr sz="1600">
              <a:latin typeface="Calibri Light"/>
              <a:cs typeface="Calibri Light"/>
            </a:endParaRPr>
          </a:p>
          <a:p>
            <a:pPr marL="377825" marR="539750" indent="-287020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600" dirty="0">
                <a:latin typeface="Calibri Light"/>
                <a:cs typeface="Calibri Light"/>
              </a:rPr>
              <a:t>повинен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відповідати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питання </a:t>
            </a:r>
            <a:r>
              <a:rPr sz="1600" dirty="0">
                <a:latin typeface="Calibri Light"/>
                <a:cs typeface="Calibri Light"/>
              </a:rPr>
              <a:t>(надавати</a:t>
            </a:r>
            <a:r>
              <a:rPr sz="1600" spc="-9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роз'яснення)</a:t>
            </a:r>
            <a:r>
              <a:rPr sz="1600" spc="-4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Учасників </a:t>
            </a:r>
            <a:r>
              <a:rPr sz="1600" dirty="0">
                <a:latin typeface="Calibri Light"/>
                <a:cs typeface="Calibri Light"/>
              </a:rPr>
              <a:t>через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систему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868" y="746505"/>
            <a:ext cx="15151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 Light"/>
                <a:cs typeface="Calibri Light"/>
              </a:rPr>
              <a:t>Оголошення</a:t>
            </a:r>
            <a:r>
              <a:rPr sz="1200" spc="-2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закупівлі</a:t>
            </a:r>
            <a:r>
              <a:rPr sz="1200" spc="-50" dirty="0">
                <a:latin typeface="Calibri Light"/>
                <a:cs typeface="Calibri Light"/>
              </a:rPr>
              <a:t> / </a:t>
            </a:r>
            <a:r>
              <a:rPr sz="1200" dirty="0">
                <a:latin typeface="Calibri Light"/>
                <a:cs typeface="Calibri Light"/>
              </a:rPr>
              <a:t>початок</a:t>
            </a:r>
            <a:r>
              <a:rPr sz="1200" spc="-3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прийому пропозицій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2692" y="1457325"/>
            <a:ext cx="1035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990" marR="5080" indent="-161925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Період</a:t>
            </a:r>
            <a:r>
              <a:rPr sz="1200" i="1" spc="-3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надання роз’яснень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8187" y="1362202"/>
            <a:ext cx="7573009" cy="970280"/>
            <a:chOff x="838187" y="1362202"/>
            <a:chExt cx="7573009" cy="970280"/>
          </a:xfrm>
        </p:grpSpPr>
        <p:sp>
          <p:nvSpPr>
            <p:cNvPr id="7" name="object 7"/>
            <p:cNvSpPr/>
            <p:nvPr/>
          </p:nvSpPr>
          <p:spPr>
            <a:xfrm>
              <a:off x="1028700" y="1368552"/>
              <a:ext cx="0" cy="957580"/>
            </a:xfrm>
            <a:custGeom>
              <a:avLst/>
              <a:gdLst/>
              <a:ahLst/>
              <a:cxnLst/>
              <a:rect l="l" t="t" r="r" b="b"/>
              <a:pathLst>
                <a:path h="957580">
                  <a:moveTo>
                    <a:pt x="0" y="0"/>
                  </a:moveTo>
                  <a:lnTo>
                    <a:pt x="0" y="957326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8187" y="2056384"/>
              <a:ext cx="7573009" cy="76200"/>
            </a:xfrm>
            <a:custGeom>
              <a:avLst/>
              <a:gdLst/>
              <a:ahLst/>
              <a:cxnLst/>
              <a:rect l="l" t="t" r="r" b="b"/>
              <a:pathLst>
                <a:path w="7573009" h="76200">
                  <a:moveTo>
                    <a:pt x="7496314" y="0"/>
                  </a:moveTo>
                  <a:lnTo>
                    <a:pt x="7496266" y="14477"/>
                  </a:lnTo>
                  <a:lnTo>
                    <a:pt x="7496187" y="38226"/>
                  </a:lnTo>
                  <a:lnTo>
                    <a:pt x="7496060" y="76200"/>
                  </a:lnTo>
                  <a:lnTo>
                    <a:pt x="7559879" y="44450"/>
                  </a:lnTo>
                  <a:lnTo>
                    <a:pt x="7508887" y="44450"/>
                  </a:lnTo>
                  <a:lnTo>
                    <a:pt x="7509014" y="31750"/>
                  </a:lnTo>
                  <a:lnTo>
                    <a:pt x="7559498" y="31750"/>
                  </a:lnTo>
                  <a:lnTo>
                    <a:pt x="7496314" y="0"/>
                  </a:lnTo>
                  <a:close/>
                </a:path>
                <a:path w="7573009" h="76200">
                  <a:moveTo>
                    <a:pt x="25" y="14477"/>
                  </a:moveTo>
                  <a:lnTo>
                    <a:pt x="0" y="27177"/>
                  </a:lnTo>
                  <a:lnTo>
                    <a:pt x="7508887" y="44450"/>
                  </a:lnTo>
                  <a:lnTo>
                    <a:pt x="7496166" y="44450"/>
                  </a:lnTo>
                  <a:lnTo>
                    <a:pt x="7496208" y="31750"/>
                  </a:lnTo>
                  <a:lnTo>
                    <a:pt x="7509014" y="31750"/>
                  </a:lnTo>
                  <a:lnTo>
                    <a:pt x="25" y="14477"/>
                  </a:lnTo>
                  <a:close/>
                </a:path>
                <a:path w="7573009" h="76200">
                  <a:moveTo>
                    <a:pt x="7559498" y="31750"/>
                  </a:moveTo>
                  <a:lnTo>
                    <a:pt x="7509014" y="31750"/>
                  </a:lnTo>
                  <a:lnTo>
                    <a:pt x="7508887" y="44450"/>
                  </a:lnTo>
                  <a:lnTo>
                    <a:pt x="7559879" y="44450"/>
                  </a:lnTo>
                  <a:lnTo>
                    <a:pt x="7572387" y="38226"/>
                  </a:lnTo>
                  <a:lnTo>
                    <a:pt x="7559498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67127" y="1839468"/>
              <a:ext cx="1539240" cy="228600"/>
            </a:xfrm>
            <a:custGeom>
              <a:avLst/>
              <a:gdLst/>
              <a:ahLst/>
              <a:cxnLst/>
              <a:rect l="l" t="t" r="r" b="b"/>
              <a:pathLst>
                <a:path w="1539239" h="228600">
                  <a:moveTo>
                    <a:pt x="0" y="228600"/>
                  </a:moveTo>
                  <a:lnTo>
                    <a:pt x="32459" y="161098"/>
                  </a:lnTo>
                  <a:lnTo>
                    <a:pt x="68881" y="136355"/>
                  </a:lnTo>
                  <a:lnTo>
                    <a:pt x="115076" y="120127"/>
                  </a:lnTo>
                  <a:lnTo>
                    <a:pt x="168275" y="114300"/>
                  </a:lnTo>
                  <a:lnTo>
                    <a:pt x="585851" y="114300"/>
                  </a:lnTo>
                  <a:lnTo>
                    <a:pt x="639062" y="108472"/>
                  </a:lnTo>
                  <a:lnTo>
                    <a:pt x="685288" y="92244"/>
                  </a:lnTo>
                  <a:lnTo>
                    <a:pt x="721749" y="67501"/>
                  </a:lnTo>
                  <a:lnTo>
                    <a:pt x="745663" y="36124"/>
                  </a:lnTo>
                  <a:lnTo>
                    <a:pt x="754253" y="0"/>
                  </a:lnTo>
                  <a:lnTo>
                    <a:pt x="762829" y="36124"/>
                  </a:lnTo>
                  <a:lnTo>
                    <a:pt x="786712" y="67501"/>
                  </a:lnTo>
                  <a:lnTo>
                    <a:pt x="823134" y="92244"/>
                  </a:lnTo>
                  <a:lnTo>
                    <a:pt x="869329" y="108472"/>
                  </a:lnTo>
                  <a:lnTo>
                    <a:pt x="922528" y="114300"/>
                  </a:lnTo>
                  <a:lnTo>
                    <a:pt x="1370964" y="114300"/>
                  </a:lnTo>
                  <a:lnTo>
                    <a:pt x="1424163" y="120127"/>
                  </a:lnTo>
                  <a:lnTo>
                    <a:pt x="1470358" y="136355"/>
                  </a:lnTo>
                  <a:lnTo>
                    <a:pt x="1506780" y="161098"/>
                  </a:lnTo>
                  <a:lnTo>
                    <a:pt x="1530663" y="192475"/>
                  </a:lnTo>
                  <a:lnTo>
                    <a:pt x="1539239" y="22860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37844" y="2075688"/>
              <a:ext cx="2677795" cy="231775"/>
            </a:xfrm>
            <a:custGeom>
              <a:avLst/>
              <a:gdLst/>
              <a:ahLst/>
              <a:cxnLst/>
              <a:rect l="l" t="t" r="r" b="b"/>
              <a:pathLst>
                <a:path w="2677795" h="231775">
                  <a:moveTo>
                    <a:pt x="2677668" y="0"/>
                  </a:moveTo>
                  <a:lnTo>
                    <a:pt x="2644769" y="68421"/>
                  </a:lnTo>
                  <a:lnTo>
                    <a:pt x="2607853" y="93488"/>
                  </a:lnTo>
                  <a:lnTo>
                    <a:pt x="2561031" y="109923"/>
                  </a:lnTo>
                  <a:lnTo>
                    <a:pt x="2507107" y="115824"/>
                  </a:lnTo>
                  <a:lnTo>
                    <a:pt x="1536192" y="115824"/>
                  </a:lnTo>
                  <a:lnTo>
                    <a:pt x="1482267" y="121724"/>
                  </a:lnTo>
                  <a:lnTo>
                    <a:pt x="1435445" y="138159"/>
                  </a:lnTo>
                  <a:lnTo>
                    <a:pt x="1398529" y="163226"/>
                  </a:lnTo>
                  <a:lnTo>
                    <a:pt x="1374322" y="195023"/>
                  </a:lnTo>
                  <a:lnTo>
                    <a:pt x="1365631" y="231648"/>
                  </a:lnTo>
                  <a:lnTo>
                    <a:pt x="1356939" y="195023"/>
                  </a:lnTo>
                  <a:lnTo>
                    <a:pt x="1332732" y="163226"/>
                  </a:lnTo>
                  <a:lnTo>
                    <a:pt x="1295816" y="138159"/>
                  </a:lnTo>
                  <a:lnTo>
                    <a:pt x="1248994" y="121724"/>
                  </a:lnTo>
                  <a:lnTo>
                    <a:pt x="1195070" y="115824"/>
                  </a:lnTo>
                  <a:lnTo>
                    <a:pt x="170561" y="115824"/>
                  </a:lnTo>
                  <a:lnTo>
                    <a:pt x="116651" y="109923"/>
                  </a:lnTo>
                  <a:lnTo>
                    <a:pt x="69830" y="93488"/>
                  </a:lnTo>
                  <a:lnTo>
                    <a:pt x="32909" y="68421"/>
                  </a:lnTo>
                  <a:lnTo>
                    <a:pt x="8695" y="36624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44296" y="2421635"/>
            <a:ext cx="401320" cy="363220"/>
            <a:chOff x="844296" y="2421635"/>
            <a:chExt cx="401320" cy="363220"/>
          </a:xfrm>
        </p:grpSpPr>
        <p:sp>
          <p:nvSpPr>
            <p:cNvPr id="12" name="object 12"/>
            <p:cNvSpPr/>
            <p:nvPr/>
          </p:nvSpPr>
          <p:spPr>
            <a:xfrm>
              <a:off x="847344" y="2424683"/>
              <a:ext cx="394970" cy="356870"/>
            </a:xfrm>
            <a:custGeom>
              <a:avLst/>
              <a:gdLst/>
              <a:ahLst/>
              <a:cxnLst/>
              <a:rect l="l" t="t" r="r" b="b"/>
              <a:pathLst>
                <a:path w="394969" h="356869">
                  <a:moveTo>
                    <a:pt x="197358" y="0"/>
                  </a:moveTo>
                  <a:lnTo>
                    <a:pt x="144890" y="6372"/>
                  </a:lnTo>
                  <a:lnTo>
                    <a:pt x="97744" y="24355"/>
                  </a:lnTo>
                  <a:lnTo>
                    <a:pt x="57802" y="52244"/>
                  </a:lnTo>
                  <a:lnTo>
                    <a:pt x="26943" y="88335"/>
                  </a:lnTo>
                  <a:lnTo>
                    <a:pt x="7049" y="130924"/>
                  </a:lnTo>
                  <a:lnTo>
                    <a:pt x="0" y="178307"/>
                  </a:lnTo>
                  <a:lnTo>
                    <a:pt x="7049" y="225691"/>
                  </a:lnTo>
                  <a:lnTo>
                    <a:pt x="26943" y="268280"/>
                  </a:lnTo>
                  <a:lnTo>
                    <a:pt x="57802" y="304371"/>
                  </a:lnTo>
                  <a:lnTo>
                    <a:pt x="97744" y="332260"/>
                  </a:lnTo>
                  <a:lnTo>
                    <a:pt x="144890" y="350243"/>
                  </a:lnTo>
                  <a:lnTo>
                    <a:pt x="197358" y="356615"/>
                  </a:lnTo>
                  <a:lnTo>
                    <a:pt x="249825" y="350243"/>
                  </a:lnTo>
                  <a:lnTo>
                    <a:pt x="296971" y="332260"/>
                  </a:lnTo>
                  <a:lnTo>
                    <a:pt x="336913" y="304371"/>
                  </a:lnTo>
                  <a:lnTo>
                    <a:pt x="367772" y="268280"/>
                  </a:lnTo>
                  <a:lnTo>
                    <a:pt x="387666" y="225691"/>
                  </a:lnTo>
                  <a:lnTo>
                    <a:pt x="394716" y="178307"/>
                  </a:lnTo>
                  <a:lnTo>
                    <a:pt x="387666" y="130924"/>
                  </a:lnTo>
                  <a:lnTo>
                    <a:pt x="367772" y="88335"/>
                  </a:lnTo>
                  <a:lnTo>
                    <a:pt x="336913" y="52244"/>
                  </a:lnTo>
                  <a:lnTo>
                    <a:pt x="296971" y="24355"/>
                  </a:lnTo>
                  <a:lnTo>
                    <a:pt x="249825" y="6372"/>
                  </a:lnTo>
                  <a:lnTo>
                    <a:pt x="197358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7344" y="2424683"/>
              <a:ext cx="394970" cy="356870"/>
            </a:xfrm>
            <a:custGeom>
              <a:avLst/>
              <a:gdLst/>
              <a:ahLst/>
              <a:cxnLst/>
              <a:rect l="l" t="t" r="r" b="b"/>
              <a:pathLst>
                <a:path w="394969" h="356869">
                  <a:moveTo>
                    <a:pt x="0" y="178307"/>
                  </a:moveTo>
                  <a:lnTo>
                    <a:pt x="7049" y="130924"/>
                  </a:lnTo>
                  <a:lnTo>
                    <a:pt x="26943" y="88335"/>
                  </a:lnTo>
                  <a:lnTo>
                    <a:pt x="57802" y="52244"/>
                  </a:lnTo>
                  <a:lnTo>
                    <a:pt x="97744" y="24355"/>
                  </a:lnTo>
                  <a:lnTo>
                    <a:pt x="144890" y="6372"/>
                  </a:lnTo>
                  <a:lnTo>
                    <a:pt x="197358" y="0"/>
                  </a:lnTo>
                  <a:lnTo>
                    <a:pt x="249825" y="6372"/>
                  </a:lnTo>
                  <a:lnTo>
                    <a:pt x="296971" y="24355"/>
                  </a:lnTo>
                  <a:lnTo>
                    <a:pt x="336913" y="52244"/>
                  </a:lnTo>
                  <a:lnTo>
                    <a:pt x="367772" y="88335"/>
                  </a:lnTo>
                  <a:lnTo>
                    <a:pt x="387666" y="130924"/>
                  </a:lnTo>
                  <a:lnTo>
                    <a:pt x="394716" y="178307"/>
                  </a:lnTo>
                  <a:lnTo>
                    <a:pt x="387666" y="225691"/>
                  </a:lnTo>
                  <a:lnTo>
                    <a:pt x="367772" y="268280"/>
                  </a:lnTo>
                  <a:lnTo>
                    <a:pt x="336913" y="304371"/>
                  </a:lnTo>
                  <a:lnTo>
                    <a:pt x="296971" y="332260"/>
                  </a:lnTo>
                  <a:lnTo>
                    <a:pt x="249825" y="350243"/>
                  </a:lnTo>
                  <a:lnTo>
                    <a:pt x="197358" y="356615"/>
                  </a:lnTo>
                  <a:lnTo>
                    <a:pt x="144890" y="350243"/>
                  </a:lnTo>
                  <a:lnTo>
                    <a:pt x="97744" y="332260"/>
                  </a:lnTo>
                  <a:lnTo>
                    <a:pt x="57802" y="304371"/>
                  </a:lnTo>
                  <a:lnTo>
                    <a:pt x="26943" y="268280"/>
                  </a:lnTo>
                  <a:lnTo>
                    <a:pt x="7049" y="225691"/>
                  </a:lnTo>
                  <a:lnTo>
                    <a:pt x="0" y="178307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83691" y="246405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89703" y="2400300"/>
            <a:ext cx="399415" cy="384175"/>
            <a:chOff x="4489703" y="2400300"/>
            <a:chExt cx="399415" cy="384175"/>
          </a:xfrm>
        </p:grpSpPr>
        <p:sp>
          <p:nvSpPr>
            <p:cNvPr id="16" name="object 16"/>
            <p:cNvSpPr/>
            <p:nvPr/>
          </p:nvSpPr>
          <p:spPr>
            <a:xfrm>
              <a:off x="4492751" y="2403347"/>
              <a:ext cx="393700" cy="378460"/>
            </a:xfrm>
            <a:custGeom>
              <a:avLst/>
              <a:gdLst/>
              <a:ahLst/>
              <a:cxnLst/>
              <a:rect l="l" t="t" r="r" b="b"/>
              <a:pathLst>
                <a:path w="393700" h="378460">
                  <a:moveTo>
                    <a:pt x="196596" y="0"/>
                  </a:moveTo>
                  <a:lnTo>
                    <a:pt x="151515" y="4989"/>
                  </a:lnTo>
                  <a:lnTo>
                    <a:pt x="110134" y="19203"/>
                  </a:lnTo>
                  <a:lnTo>
                    <a:pt x="73631" y="41507"/>
                  </a:lnTo>
                  <a:lnTo>
                    <a:pt x="43187" y="70770"/>
                  </a:lnTo>
                  <a:lnTo>
                    <a:pt x="19980" y="105858"/>
                  </a:lnTo>
                  <a:lnTo>
                    <a:pt x="5191" y="145637"/>
                  </a:lnTo>
                  <a:lnTo>
                    <a:pt x="0" y="188975"/>
                  </a:lnTo>
                  <a:lnTo>
                    <a:pt x="5191" y="232314"/>
                  </a:lnTo>
                  <a:lnTo>
                    <a:pt x="19980" y="272093"/>
                  </a:lnTo>
                  <a:lnTo>
                    <a:pt x="43187" y="307181"/>
                  </a:lnTo>
                  <a:lnTo>
                    <a:pt x="73631" y="336444"/>
                  </a:lnTo>
                  <a:lnTo>
                    <a:pt x="110134" y="358748"/>
                  </a:lnTo>
                  <a:lnTo>
                    <a:pt x="151515" y="372962"/>
                  </a:lnTo>
                  <a:lnTo>
                    <a:pt x="196596" y="377951"/>
                  </a:lnTo>
                  <a:lnTo>
                    <a:pt x="241676" y="372962"/>
                  </a:lnTo>
                  <a:lnTo>
                    <a:pt x="283057" y="358748"/>
                  </a:lnTo>
                  <a:lnTo>
                    <a:pt x="319560" y="336444"/>
                  </a:lnTo>
                  <a:lnTo>
                    <a:pt x="350004" y="307181"/>
                  </a:lnTo>
                  <a:lnTo>
                    <a:pt x="373211" y="272093"/>
                  </a:lnTo>
                  <a:lnTo>
                    <a:pt x="388000" y="232314"/>
                  </a:lnTo>
                  <a:lnTo>
                    <a:pt x="393192" y="188975"/>
                  </a:lnTo>
                  <a:lnTo>
                    <a:pt x="388000" y="145637"/>
                  </a:lnTo>
                  <a:lnTo>
                    <a:pt x="373211" y="105858"/>
                  </a:lnTo>
                  <a:lnTo>
                    <a:pt x="350004" y="70770"/>
                  </a:lnTo>
                  <a:lnTo>
                    <a:pt x="319560" y="41507"/>
                  </a:lnTo>
                  <a:lnTo>
                    <a:pt x="283057" y="19203"/>
                  </a:lnTo>
                  <a:lnTo>
                    <a:pt x="241676" y="4989"/>
                  </a:lnTo>
                  <a:lnTo>
                    <a:pt x="19659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92751" y="2403347"/>
              <a:ext cx="393700" cy="378460"/>
            </a:xfrm>
            <a:custGeom>
              <a:avLst/>
              <a:gdLst/>
              <a:ahLst/>
              <a:cxnLst/>
              <a:rect l="l" t="t" r="r" b="b"/>
              <a:pathLst>
                <a:path w="393700" h="378460">
                  <a:moveTo>
                    <a:pt x="0" y="188975"/>
                  </a:moveTo>
                  <a:lnTo>
                    <a:pt x="5191" y="145637"/>
                  </a:lnTo>
                  <a:lnTo>
                    <a:pt x="19980" y="105858"/>
                  </a:lnTo>
                  <a:lnTo>
                    <a:pt x="43187" y="70770"/>
                  </a:lnTo>
                  <a:lnTo>
                    <a:pt x="73631" y="41507"/>
                  </a:lnTo>
                  <a:lnTo>
                    <a:pt x="110134" y="19203"/>
                  </a:lnTo>
                  <a:lnTo>
                    <a:pt x="151515" y="4989"/>
                  </a:lnTo>
                  <a:lnTo>
                    <a:pt x="196596" y="0"/>
                  </a:lnTo>
                  <a:lnTo>
                    <a:pt x="241676" y="4989"/>
                  </a:lnTo>
                  <a:lnTo>
                    <a:pt x="283057" y="19203"/>
                  </a:lnTo>
                  <a:lnTo>
                    <a:pt x="319560" y="41507"/>
                  </a:lnTo>
                  <a:lnTo>
                    <a:pt x="350004" y="70770"/>
                  </a:lnTo>
                  <a:lnTo>
                    <a:pt x="373211" y="105858"/>
                  </a:lnTo>
                  <a:lnTo>
                    <a:pt x="388000" y="145637"/>
                  </a:lnTo>
                  <a:lnTo>
                    <a:pt x="393192" y="188975"/>
                  </a:lnTo>
                  <a:lnTo>
                    <a:pt x="388000" y="232314"/>
                  </a:lnTo>
                  <a:lnTo>
                    <a:pt x="373211" y="272093"/>
                  </a:lnTo>
                  <a:lnTo>
                    <a:pt x="350004" y="307181"/>
                  </a:lnTo>
                  <a:lnTo>
                    <a:pt x="319560" y="336444"/>
                  </a:lnTo>
                  <a:lnTo>
                    <a:pt x="283057" y="358748"/>
                  </a:lnTo>
                  <a:lnTo>
                    <a:pt x="241676" y="372962"/>
                  </a:lnTo>
                  <a:lnTo>
                    <a:pt x="196596" y="377951"/>
                  </a:lnTo>
                  <a:lnTo>
                    <a:pt x="151515" y="372962"/>
                  </a:lnTo>
                  <a:lnTo>
                    <a:pt x="110134" y="358748"/>
                  </a:lnTo>
                  <a:lnTo>
                    <a:pt x="73631" y="336444"/>
                  </a:lnTo>
                  <a:lnTo>
                    <a:pt x="43187" y="307181"/>
                  </a:lnTo>
                  <a:lnTo>
                    <a:pt x="19980" y="272093"/>
                  </a:lnTo>
                  <a:lnTo>
                    <a:pt x="5191" y="232314"/>
                  </a:lnTo>
                  <a:lnTo>
                    <a:pt x="0" y="188975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629150" y="245376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361176" y="2400300"/>
            <a:ext cx="399415" cy="363220"/>
            <a:chOff x="6361176" y="2400300"/>
            <a:chExt cx="399415" cy="363220"/>
          </a:xfrm>
        </p:grpSpPr>
        <p:sp>
          <p:nvSpPr>
            <p:cNvPr id="20" name="object 20"/>
            <p:cNvSpPr/>
            <p:nvPr/>
          </p:nvSpPr>
          <p:spPr>
            <a:xfrm>
              <a:off x="6364224" y="2403347"/>
              <a:ext cx="393700" cy="356870"/>
            </a:xfrm>
            <a:custGeom>
              <a:avLst/>
              <a:gdLst/>
              <a:ahLst/>
              <a:cxnLst/>
              <a:rect l="l" t="t" r="r" b="b"/>
              <a:pathLst>
                <a:path w="393700" h="356869">
                  <a:moveTo>
                    <a:pt x="196596" y="0"/>
                  </a:moveTo>
                  <a:lnTo>
                    <a:pt x="144330" y="6372"/>
                  </a:lnTo>
                  <a:lnTo>
                    <a:pt x="97366" y="24355"/>
                  </a:lnTo>
                  <a:lnTo>
                    <a:pt x="57578" y="52244"/>
                  </a:lnTo>
                  <a:lnTo>
                    <a:pt x="26839" y="88335"/>
                  </a:lnTo>
                  <a:lnTo>
                    <a:pt x="7022" y="130924"/>
                  </a:lnTo>
                  <a:lnTo>
                    <a:pt x="0" y="178307"/>
                  </a:lnTo>
                  <a:lnTo>
                    <a:pt x="7022" y="225691"/>
                  </a:lnTo>
                  <a:lnTo>
                    <a:pt x="26839" y="268280"/>
                  </a:lnTo>
                  <a:lnTo>
                    <a:pt x="57578" y="304371"/>
                  </a:lnTo>
                  <a:lnTo>
                    <a:pt x="97366" y="332260"/>
                  </a:lnTo>
                  <a:lnTo>
                    <a:pt x="144330" y="350243"/>
                  </a:lnTo>
                  <a:lnTo>
                    <a:pt x="196596" y="356615"/>
                  </a:lnTo>
                  <a:lnTo>
                    <a:pt x="248861" y="350243"/>
                  </a:lnTo>
                  <a:lnTo>
                    <a:pt x="295825" y="332260"/>
                  </a:lnTo>
                  <a:lnTo>
                    <a:pt x="335613" y="304371"/>
                  </a:lnTo>
                  <a:lnTo>
                    <a:pt x="366352" y="268280"/>
                  </a:lnTo>
                  <a:lnTo>
                    <a:pt x="386169" y="225691"/>
                  </a:lnTo>
                  <a:lnTo>
                    <a:pt x="393192" y="178307"/>
                  </a:lnTo>
                  <a:lnTo>
                    <a:pt x="386169" y="130924"/>
                  </a:lnTo>
                  <a:lnTo>
                    <a:pt x="366352" y="88335"/>
                  </a:lnTo>
                  <a:lnTo>
                    <a:pt x="335613" y="52244"/>
                  </a:lnTo>
                  <a:lnTo>
                    <a:pt x="295825" y="24355"/>
                  </a:lnTo>
                  <a:lnTo>
                    <a:pt x="248861" y="6372"/>
                  </a:lnTo>
                  <a:lnTo>
                    <a:pt x="19659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64224" y="2403347"/>
              <a:ext cx="393700" cy="356870"/>
            </a:xfrm>
            <a:custGeom>
              <a:avLst/>
              <a:gdLst/>
              <a:ahLst/>
              <a:cxnLst/>
              <a:rect l="l" t="t" r="r" b="b"/>
              <a:pathLst>
                <a:path w="393700" h="356869">
                  <a:moveTo>
                    <a:pt x="0" y="178307"/>
                  </a:moveTo>
                  <a:lnTo>
                    <a:pt x="7022" y="130924"/>
                  </a:lnTo>
                  <a:lnTo>
                    <a:pt x="26839" y="88335"/>
                  </a:lnTo>
                  <a:lnTo>
                    <a:pt x="57578" y="52244"/>
                  </a:lnTo>
                  <a:lnTo>
                    <a:pt x="97366" y="24355"/>
                  </a:lnTo>
                  <a:lnTo>
                    <a:pt x="144330" y="6372"/>
                  </a:lnTo>
                  <a:lnTo>
                    <a:pt x="196596" y="0"/>
                  </a:lnTo>
                  <a:lnTo>
                    <a:pt x="248861" y="6372"/>
                  </a:lnTo>
                  <a:lnTo>
                    <a:pt x="295825" y="24355"/>
                  </a:lnTo>
                  <a:lnTo>
                    <a:pt x="335613" y="52244"/>
                  </a:lnTo>
                  <a:lnTo>
                    <a:pt x="366352" y="88335"/>
                  </a:lnTo>
                  <a:lnTo>
                    <a:pt x="386169" y="130924"/>
                  </a:lnTo>
                  <a:lnTo>
                    <a:pt x="393192" y="178307"/>
                  </a:lnTo>
                  <a:lnTo>
                    <a:pt x="386169" y="225691"/>
                  </a:lnTo>
                  <a:lnTo>
                    <a:pt x="366352" y="268280"/>
                  </a:lnTo>
                  <a:lnTo>
                    <a:pt x="335613" y="304371"/>
                  </a:lnTo>
                  <a:lnTo>
                    <a:pt x="295825" y="332260"/>
                  </a:lnTo>
                  <a:lnTo>
                    <a:pt x="248861" y="350243"/>
                  </a:lnTo>
                  <a:lnTo>
                    <a:pt x="196596" y="356615"/>
                  </a:lnTo>
                  <a:lnTo>
                    <a:pt x="144330" y="350243"/>
                  </a:lnTo>
                  <a:lnTo>
                    <a:pt x="97366" y="332260"/>
                  </a:lnTo>
                  <a:lnTo>
                    <a:pt x="57578" y="304371"/>
                  </a:lnTo>
                  <a:lnTo>
                    <a:pt x="26839" y="268280"/>
                  </a:lnTo>
                  <a:lnTo>
                    <a:pt x="7022" y="225691"/>
                  </a:lnTo>
                  <a:lnTo>
                    <a:pt x="0" y="178307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501129" y="2443048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506723" y="2421635"/>
            <a:ext cx="398145" cy="363220"/>
            <a:chOff x="3506723" y="2421635"/>
            <a:chExt cx="398145" cy="363220"/>
          </a:xfrm>
        </p:grpSpPr>
        <p:sp>
          <p:nvSpPr>
            <p:cNvPr id="24" name="object 24"/>
            <p:cNvSpPr/>
            <p:nvPr/>
          </p:nvSpPr>
          <p:spPr>
            <a:xfrm>
              <a:off x="3509771" y="2424683"/>
              <a:ext cx="391795" cy="356870"/>
            </a:xfrm>
            <a:custGeom>
              <a:avLst/>
              <a:gdLst/>
              <a:ahLst/>
              <a:cxnLst/>
              <a:rect l="l" t="t" r="r" b="b"/>
              <a:pathLst>
                <a:path w="391795" h="356869">
                  <a:moveTo>
                    <a:pt x="195833" y="0"/>
                  </a:moveTo>
                  <a:lnTo>
                    <a:pt x="143756" y="6372"/>
                  </a:lnTo>
                  <a:lnTo>
                    <a:pt x="96971" y="24355"/>
                  </a:lnTo>
                  <a:lnTo>
                    <a:pt x="57340" y="52244"/>
                  </a:lnTo>
                  <a:lnTo>
                    <a:pt x="26726" y="88335"/>
                  </a:lnTo>
                  <a:lnTo>
                    <a:pt x="6992" y="130924"/>
                  </a:lnTo>
                  <a:lnTo>
                    <a:pt x="0" y="178307"/>
                  </a:lnTo>
                  <a:lnTo>
                    <a:pt x="6992" y="225691"/>
                  </a:lnTo>
                  <a:lnTo>
                    <a:pt x="26726" y="268280"/>
                  </a:lnTo>
                  <a:lnTo>
                    <a:pt x="57340" y="304371"/>
                  </a:lnTo>
                  <a:lnTo>
                    <a:pt x="96971" y="332260"/>
                  </a:lnTo>
                  <a:lnTo>
                    <a:pt x="143756" y="350243"/>
                  </a:lnTo>
                  <a:lnTo>
                    <a:pt x="195833" y="356615"/>
                  </a:lnTo>
                  <a:lnTo>
                    <a:pt x="247911" y="350243"/>
                  </a:lnTo>
                  <a:lnTo>
                    <a:pt x="294696" y="332260"/>
                  </a:lnTo>
                  <a:lnTo>
                    <a:pt x="334327" y="304371"/>
                  </a:lnTo>
                  <a:lnTo>
                    <a:pt x="364941" y="268280"/>
                  </a:lnTo>
                  <a:lnTo>
                    <a:pt x="384675" y="225691"/>
                  </a:lnTo>
                  <a:lnTo>
                    <a:pt x="391667" y="178307"/>
                  </a:lnTo>
                  <a:lnTo>
                    <a:pt x="384675" y="130924"/>
                  </a:lnTo>
                  <a:lnTo>
                    <a:pt x="364941" y="88335"/>
                  </a:lnTo>
                  <a:lnTo>
                    <a:pt x="334327" y="52244"/>
                  </a:lnTo>
                  <a:lnTo>
                    <a:pt x="294696" y="24355"/>
                  </a:lnTo>
                  <a:lnTo>
                    <a:pt x="247911" y="6372"/>
                  </a:lnTo>
                  <a:lnTo>
                    <a:pt x="19583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09771" y="2424683"/>
              <a:ext cx="391795" cy="356870"/>
            </a:xfrm>
            <a:custGeom>
              <a:avLst/>
              <a:gdLst/>
              <a:ahLst/>
              <a:cxnLst/>
              <a:rect l="l" t="t" r="r" b="b"/>
              <a:pathLst>
                <a:path w="391795" h="356869">
                  <a:moveTo>
                    <a:pt x="0" y="178307"/>
                  </a:moveTo>
                  <a:lnTo>
                    <a:pt x="6992" y="130924"/>
                  </a:lnTo>
                  <a:lnTo>
                    <a:pt x="26726" y="88335"/>
                  </a:lnTo>
                  <a:lnTo>
                    <a:pt x="57340" y="52244"/>
                  </a:lnTo>
                  <a:lnTo>
                    <a:pt x="96971" y="24355"/>
                  </a:lnTo>
                  <a:lnTo>
                    <a:pt x="143756" y="6372"/>
                  </a:lnTo>
                  <a:lnTo>
                    <a:pt x="195833" y="0"/>
                  </a:lnTo>
                  <a:lnTo>
                    <a:pt x="247911" y="6372"/>
                  </a:lnTo>
                  <a:lnTo>
                    <a:pt x="294696" y="24355"/>
                  </a:lnTo>
                  <a:lnTo>
                    <a:pt x="334327" y="52244"/>
                  </a:lnTo>
                  <a:lnTo>
                    <a:pt x="364941" y="88335"/>
                  </a:lnTo>
                  <a:lnTo>
                    <a:pt x="384675" y="130924"/>
                  </a:lnTo>
                  <a:lnTo>
                    <a:pt x="391667" y="178307"/>
                  </a:lnTo>
                  <a:lnTo>
                    <a:pt x="384675" y="225691"/>
                  </a:lnTo>
                  <a:lnTo>
                    <a:pt x="364941" y="268280"/>
                  </a:lnTo>
                  <a:lnTo>
                    <a:pt x="334327" y="304371"/>
                  </a:lnTo>
                  <a:lnTo>
                    <a:pt x="294696" y="332260"/>
                  </a:lnTo>
                  <a:lnTo>
                    <a:pt x="247911" y="350243"/>
                  </a:lnTo>
                  <a:lnTo>
                    <a:pt x="195833" y="356615"/>
                  </a:lnTo>
                  <a:lnTo>
                    <a:pt x="143756" y="350243"/>
                  </a:lnTo>
                  <a:lnTo>
                    <a:pt x="96971" y="332260"/>
                  </a:lnTo>
                  <a:lnTo>
                    <a:pt x="57340" y="304371"/>
                  </a:lnTo>
                  <a:lnTo>
                    <a:pt x="26726" y="268280"/>
                  </a:lnTo>
                  <a:lnTo>
                    <a:pt x="6992" y="225691"/>
                  </a:lnTo>
                  <a:lnTo>
                    <a:pt x="0" y="178307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645534" y="246405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45560" y="706628"/>
            <a:ext cx="808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 Light"/>
                <a:cs typeface="Calibri Light"/>
              </a:rPr>
              <a:t>Завершення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71469" y="889508"/>
            <a:ext cx="7594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82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 Light"/>
                <a:cs typeface="Calibri Light"/>
              </a:rPr>
              <a:t>прийому пропозицій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34915" y="1043685"/>
            <a:ext cx="5213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 Light"/>
                <a:cs typeface="Calibri Light"/>
              </a:rPr>
              <a:t>Аукціон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14617" y="880694"/>
            <a:ext cx="781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 Light"/>
                <a:cs typeface="Calibri Light"/>
              </a:rPr>
              <a:t>Визначення</a:t>
            </a:r>
            <a:endParaRPr sz="1200">
              <a:latin typeface="Calibri Light"/>
              <a:cs typeface="Calibri Light"/>
            </a:endParaRPr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alibri Light"/>
                <a:cs typeface="Calibri Light"/>
              </a:rPr>
              <a:t>переможця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33498" y="2328164"/>
            <a:ext cx="1212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Подача</a:t>
            </a:r>
            <a:r>
              <a:rPr sz="1200" i="1" spc="-4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пропозиції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037844" y="1347216"/>
            <a:ext cx="6814184" cy="996950"/>
            <a:chOff x="1037844" y="1347216"/>
            <a:chExt cx="6814184" cy="996950"/>
          </a:xfrm>
        </p:grpSpPr>
        <p:sp>
          <p:nvSpPr>
            <p:cNvPr id="33" name="object 33"/>
            <p:cNvSpPr/>
            <p:nvPr/>
          </p:nvSpPr>
          <p:spPr>
            <a:xfrm>
              <a:off x="3729227" y="2086356"/>
              <a:ext cx="2824480" cy="236220"/>
            </a:xfrm>
            <a:custGeom>
              <a:avLst/>
              <a:gdLst/>
              <a:ahLst/>
              <a:cxnLst/>
              <a:rect l="l" t="t" r="r" b="b"/>
              <a:pathLst>
                <a:path w="2824479" h="236219">
                  <a:moveTo>
                    <a:pt x="2823972" y="7620"/>
                  </a:moveTo>
                  <a:lnTo>
                    <a:pt x="2791512" y="75121"/>
                  </a:lnTo>
                  <a:lnTo>
                    <a:pt x="2755090" y="99864"/>
                  </a:lnTo>
                  <a:lnTo>
                    <a:pt x="2708895" y="116092"/>
                  </a:lnTo>
                  <a:lnTo>
                    <a:pt x="2655697" y="121920"/>
                  </a:lnTo>
                  <a:lnTo>
                    <a:pt x="2091689" y="121920"/>
                  </a:lnTo>
                  <a:lnTo>
                    <a:pt x="2038491" y="127747"/>
                  </a:lnTo>
                  <a:lnTo>
                    <a:pt x="1992296" y="143975"/>
                  </a:lnTo>
                  <a:lnTo>
                    <a:pt x="1955874" y="168718"/>
                  </a:lnTo>
                  <a:lnTo>
                    <a:pt x="1931991" y="200095"/>
                  </a:lnTo>
                  <a:lnTo>
                    <a:pt x="1923414" y="236220"/>
                  </a:lnTo>
                  <a:lnTo>
                    <a:pt x="1914826" y="200095"/>
                  </a:lnTo>
                  <a:lnTo>
                    <a:pt x="1890919" y="168718"/>
                  </a:lnTo>
                  <a:lnTo>
                    <a:pt x="1854478" y="143975"/>
                  </a:lnTo>
                  <a:lnTo>
                    <a:pt x="1808290" y="127747"/>
                  </a:lnTo>
                  <a:lnTo>
                    <a:pt x="1755139" y="121920"/>
                  </a:lnTo>
                  <a:lnTo>
                    <a:pt x="1154302" y="121920"/>
                  </a:lnTo>
                  <a:lnTo>
                    <a:pt x="1101104" y="116092"/>
                  </a:lnTo>
                  <a:lnTo>
                    <a:pt x="1054909" y="99864"/>
                  </a:lnTo>
                  <a:lnTo>
                    <a:pt x="1018487" y="75121"/>
                  </a:lnTo>
                  <a:lnTo>
                    <a:pt x="994604" y="43744"/>
                  </a:lnTo>
                  <a:lnTo>
                    <a:pt x="986027" y="7620"/>
                  </a:lnTo>
                </a:path>
                <a:path w="2824479" h="236219">
                  <a:moveTo>
                    <a:pt x="944880" y="0"/>
                  </a:moveTo>
                  <a:lnTo>
                    <a:pt x="913473" y="65227"/>
                  </a:lnTo>
                  <a:lnTo>
                    <a:pt x="878247" y="89154"/>
                  </a:lnTo>
                  <a:lnTo>
                    <a:pt x="833591" y="104851"/>
                  </a:lnTo>
                  <a:lnTo>
                    <a:pt x="782193" y="110490"/>
                  </a:lnTo>
                  <a:lnTo>
                    <a:pt x="644651" y="110490"/>
                  </a:lnTo>
                  <a:lnTo>
                    <a:pt x="593191" y="116128"/>
                  </a:lnTo>
                  <a:lnTo>
                    <a:pt x="548497" y="131826"/>
                  </a:lnTo>
                  <a:lnTo>
                    <a:pt x="513252" y="155752"/>
                  </a:lnTo>
                  <a:lnTo>
                    <a:pt x="490138" y="186080"/>
                  </a:lnTo>
                  <a:lnTo>
                    <a:pt x="481838" y="220980"/>
                  </a:lnTo>
                  <a:lnTo>
                    <a:pt x="473550" y="186080"/>
                  </a:lnTo>
                  <a:lnTo>
                    <a:pt x="450467" y="155752"/>
                  </a:lnTo>
                  <a:lnTo>
                    <a:pt x="415260" y="131826"/>
                  </a:lnTo>
                  <a:lnTo>
                    <a:pt x="370598" y="116128"/>
                  </a:lnTo>
                  <a:lnTo>
                    <a:pt x="319150" y="110490"/>
                  </a:lnTo>
                  <a:lnTo>
                    <a:pt x="162687" y="110490"/>
                  </a:lnTo>
                  <a:lnTo>
                    <a:pt x="111288" y="104851"/>
                  </a:lnTo>
                  <a:lnTo>
                    <a:pt x="66632" y="89154"/>
                  </a:lnTo>
                  <a:lnTo>
                    <a:pt x="31406" y="65227"/>
                  </a:lnTo>
                  <a:lnTo>
                    <a:pt x="8299" y="34899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15511" y="1347216"/>
              <a:ext cx="2847340" cy="979169"/>
            </a:xfrm>
            <a:custGeom>
              <a:avLst/>
              <a:gdLst/>
              <a:ahLst/>
              <a:cxnLst/>
              <a:rect l="l" t="t" r="r" b="b"/>
              <a:pathLst>
                <a:path w="2847340" h="979169">
                  <a:moveTo>
                    <a:pt x="0" y="10668"/>
                  </a:moveTo>
                  <a:lnTo>
                    <a:pt x="0" y="969518"/>
                  </a:lnTo>
                </a:path>
                <a:path w="2847340" h="979169">
                  <a:moveTo>
                    <a:pt x="990600" y="21336"/>
                  </a:moveTo>
                  <a:lnTo>
                    <a:pt x="990600" y="978662"/>
                  </a:lnTo>
                </a:path>
                <a:path w="2847340" h="979169">
                  <a:moveTo>
                    <a:pt x="2846832" y="0"/>
                  </a:moveTo>
                  <a:lnTo>
                    <a:pt x="2846832" y="95885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43940" y="1833372"/>
              <a:ext cx="1123315" cy="228600"/>
            </a:xfrm>
            <a:custGeom>
              <a:avLst/>
              <a:gdLst/>
              <a:ahLst/>
              <a:cxnLst/>
              <a:rect l="l" t="t" r="r" b="b"/>
              <a:pathLst>
                <a:path w="1123314" h="228600">
                  <a:moveTo>
                    <a:pt x="0" y="228600"/>
                  </a:moveTo>
                  <a:lnTo>
                    <a:pt x="32476" y="161098"/>
                  </a:lnTo>
                  <a:lnTo>
                    <a:pt x="68911" y="136355"/>
                  </a:lnTo>
                  <a:lnTo>
                    <a:pt x="115115" y="120127"/>
                  </a:lnTo>
                  <a:lnTo>
                    <a:pt x="168313" y="114300"/>
                  </a:lnTo>
                  <a:lnTo>
                    <a:pt x="382016" y="114300"/>
                  </a:lnTo>
                  <a:lnTo>
                    <a:pt x="435214" y="108472"/>
                  </a:lnTo>
                  <a:lnTo>
                    <a:pt x="481409" y="92244"/>
                  </a:lnTo>
                  <a:lnTo>
                    <a:pt x="517831" y="67501"/>
                  </a:lnTo>
                  <a:lnTo>
                    <a:pt x="541714" y="36124"/>
                  </a:lnTo>
                  <a:lnTo>
                    <a:pt x="550291" y="0"/>
                  </a:lnTo>
                  <a:lnTo>
                    <a:pt x="558880" y="36124"/>
                  </a:lnTo>
                  <a:lnTo>
                    <a:pt x="582794" y="67501"/>
                  </a:lnTo>
                  <a:lnTo>
                    <a:pt x="619255" y="92244"/>
                  </a:lnTo>
                  <a:lnTo>
                    <a:pt x="665481" y="108472"/>
                  </a:lnTo>
                  <a:lnTo>
                    <a:pt x="718692" y="114300"/>
                  </a:lnTo>
                  <a:lnTo>
                    <a:pt x="954912" y="114300"/>
                  </a:lnTo>
                  <a:lnTo>
                    <a:pt x="1008111" y="120127"/>
                  </a:lnTo>
                  <a:lnTo>
                    <a:pt x="1054306" y="136355"/>
                  </a:lnTo>
                  <a:lnTo>
                    <a:pt x="1090728" y="161098"/>
                  </a:lnTo>
                  <a:lnTo>
                    <a:pt x="1114611" y="192475"/>
                  </a:lnTo>
                  <a:lnTo>
                    <a:pt x="1123187" y="22860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845551" y="1347216"/>
              <a:ext cx="0" cy="958850"/>
            </a:xfrm>
            <a:custGeom>
              <a:avLst/>
              <a:gdLst/>
              <a:ahLst/>
              <a:cxnLst/>
              <a:rect l="l" t="t" r="r" b="b"/>
              <a:pathLst>
                <a:path h="958850">
                  <a:moveTo>
                    <a:pt x="0" y="0"/>
                  </a:moveTo>
                  <a:lnTo>
                    <a:pt x="0" y="95885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62344" y="2107692"/>
              <a:ext cx="1275715" cy="230504"/>
            </a:xfrm>
            <a:custGeom>
              <a:avLst/>
              <a:gdLst/>
              <a:ahLst/>
              <a:cxnLst/>
              <a:rect l="l" t="t" r="r" b="b"/>
              <a:pathLst>
                <a:path w="1275715" h="230505">
                  <a:moveTo>
                    <a:pt x="1275587" y="0"/>
                  </a:moveTo>
                  <a:lnTo>
                    <a:pt x="1242909" y="67933"/>
                  </a:lnTo>
                  <a:lnTo>
                    <a:pt x="1206239" y="92848"/>
                  </a:lnTo>
                  <a:lnTo>
                    <a:pt x="1159731" y="109191"/>
                  </a:lnTo>
                  <a:lnTo>
                    <a:pt x="1106170" y="115062"/>
                  </a:lnTo>
                  <a:lnTo>
                    <a:pt x="820038" y="115062"/>
                  </a:lnTo>
                  <a:lnTo>
                    <a:pt x="766477" y="120932"/>
                  </a:lnTo>
                  <a:lnTo>
                    <a:pt x="719969" y="137275"/>
                  </a:lnTo>
                  <a:lnTo>
                    <a:pt x="683299" y="162190"/>
                  </a:lnTo>
                  <a:lnTo>
                    <a:pt x="659254" y="193773"/>
                  </a:lnTo>
                  <a:lnTo>
                    <a:pt x="650621" y="230124"/>
                  </a:lnTo>
                  <a:lnTo>
                    <a:pt x="641973" y="193773"/>
                  </a:lnTo>
                  <a:lnTo>
                    <a:pt x="617897" y="162190"/>
                  </a:lnTo>
                  <a:lnTo>
                    <a:pt x="581190" y="137275"/>
                  </a:lnTo>
                  <a:lnTo>
                    <a:pt x="534650" y="120932"/>
                  </a:lnTo>
                  <a:lnTo>
                    <a:pt x="481075" y="115062"/>
                  </a:lnTo>
                  <a:lnTo>
                    <a:pt x="169417" y="115062"/>
                  </a:lnTo>
                  <a:lnTo>
                    <a:pt x="115856" y="109191"/>
                  </a:lnTo>
                  <a:lnTo>
                    <a:pt x="69348" y="92848"/>
                  </a:lnTo>
                  <a:lnTo>
                    <a:pt x="32678" y="67933"/>
                  </a:lnTo>
                  <a:lnTo>
                    <a:pt x="8633" y="36350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7647431" y="2389632"/>
            <a:ext cx="399415" cy="361315"/>
            <a:chOff x="7647431" y="2389632"/>
            <a:chExt cx="399415" cy="361315"/>
          </a:xfrm>
        </p:grpSpPr>
        <p:sp>
          <p:nvSpPr>
            <p:cNvPr id="39" name="object 39"/>
            <p:cNvSpPr/>
            <p:nvPr/>
          </p:nvSpPr>
          <p:spPr>
            <a:xfrm>
              <a:off x="7650479" y="2392680"/>
              <a:ext cx="393700" cy="355600"/>
            </a:xfrm>
            <a:custGeom>
              <a:avLst/>
              <a:gdLst/>
              <a:ahLst/>
              <a:cxnLst/>
              <a:rect l="l" t="t" r="r" b="b"/>
              <a:pathLst>
                <a:path w="393700" h="355600">
                  <a:moveTo>
                    <a:pt x="196596" y="0"/>
                  </a:moveTo>
                  <a:lnTo>
                    <a:pt x="144330" y="6342"/>
                  </a:lnTo>
                  <a:lnTo>
                    <a:pt x="97366" y="24242"/>
                  </a:lnTo>
                  <a:lnTo>
                    <a:pt x="57578" y="52006"/>
                  </a:lnTo>
                  <a:lnTo>
                    <a:pt x="26839" y="87940"/>
                  </a:lnTo>
                  <a:lnTo>
                    <a:pt x="7022" y="130351"/>
                  </a:lnTo>
                  <a:lnTo>
                    <a:pt x="0" y="177546"/>
                  </a:lnTo>
                  <a:lnTo>
                    <a:pt x="7022" y="224740"/>
                  </a:lnTo>
                  <a:lnTo>
                    <a:pt x="26839" y="267151"/>
                  </a:lnTo>
                  <a:lnTo>
                    <a:pt x="57578" y="303085"/>
                  </a:lnTo>
                  <a:lnTo>
                    <a:pt x="97366" y="330849"/>
                  </a:lnTo>
                  <a:lnTo>
                    <a:pt x="144330" y="348749"/>
                  </a:lnTo>
                  <a:lnTo>
                    <a:pt x="196596" y="355092"/>
                  </a:lnTo>
                  <a:lnTo>
                    <a:pt x="248861" y="348749"/>
                  </a:lnTo>
                  <a:lnTo>
                    <a:pt x="295825" y="330849"/>
                  </a:lnTo>
                  <a:lnTo>
                    <a:pt x="335613" y="303085"/>
                  </a:lnTo>
                  <a:lnTo>
                    <a:pt x="366352" y="267151"/>
                  </a:lnTo>
                  <a:lnTo>
                    <a:pt x="386169" y="224740"/>
                  </a:lnTo>
                  <a:lnTo>
                    <a:pt x="393192" y="177546"/>
                  </a:lnTo>
                  <a:lnTo>
                    <a:pt x="386169" y="130351"/>
                  </a:lnTo>
                  <a:lnTo>
                    <a:pt x="366352" y="87940"/>
                  </a:lnTo>
                  <a:lnTo>
                    <a:pt x="335613" y="52006"/>
                  </a:lnTo>
                  <a:lnTo>
                    <a:pt x="295825" y="24242"/>
                  </a:lnTo>
                  <a:lnTo>
                    <a:pt x="248861" y="6342"/>
                  </a:lnTo>
                  <a:lnTo>
                    <a:pt x="19659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50479" y="2392680"/>
              <a:ext cx="393700" cy="355600"/>
            </a:xfrm>
            <a:custGeom>
              <a:avLst/>
              <a:gdLst/>
              <a:ahLst/>
              <a:cxnLst/>
              <a:rect l="l" t="t" r="r" b="b"/>
              <a:pathLst>
                <a:path w="393700" h="355600">
                  <a:moveTo>
                    <a:pt x="0" y="177546"/>
                  </a:moveTo>
                  <a:lnTo>
                    <a:pt x="7022" y="130351"/>
                  </a:lnTo>
                  <a:lnTo>
                    <a:pt x="26839" y="87940"/>
                  </a:lnTo>
                  <a:lnTo>
                    <a:pt x="57578" y="52006"/>
                  </a:lnTo>
                  <a:lnTo>
                    <a:pt x="97366" y="24242"/>
                  </a:lnTo>
                  <a:lnTo>
                    <a:pt x="144330" y="6342"/>
                  </a:lnTo>
                  <a:lnTo>
                    <a:pt x="196596" y="0"/>
                  </a:lnTo>
                  <a:lnTo>
                    <a:pt x="248861" y="6342"/>
                  </a:lnTo>
                  <a:lnTo>
                    <a:pt x="295825" y="24242"/>
                  </a:lnTo>
                  <a:lnTo>
                    <a:pt x="335613" y="52006"/>
                  </a:lnTo>
                  <a:lnTo>
                    <a:pt x="366352" y="87940"/>
                  </a:lnTo>
                  <a:lnTo>
                    <a:pt x="386169" y="130351"/>
                  </a:lnTo>
                  <a:lnTo>
                    <a:pt x="393192" y="177546"/>
                  </a:lnTo>
                  <a:lnTo>
                    <a:pt x="386169" y="224740"/>
                  </a:lnTo>
                  <a:lnTo>
                    <a:pt x="366352" y="267151"/>
                  </a:lnTo>
                  <a:lnTo>
                    <a:pt x="335613" y="303085"/>
                  </a:lnTo>
                  <a:lnTo>
                    <a:pt x="295825" y="330849"/>
                  </a:lnTo>
                  <a:lnTo>
                    <a:pt x="248861" y="348749"/>
                  </a:lnTo>
                  <a:lnTo>
                    <a:pt x="196596" y="355092"/>
                  </a:lnTo>
                  <a:lnTo>
                    <a:pt x="144330" y="348749"/>
                  </a:lnTo>
                  <a:lnTo>
                    <a:pt x="97366" y="330849"/>
                  </a:lnTo>
                  <a:lnTo>
                    <a:pt x="57578" y="303085"/>
                  </a:lnTo>
                  <a:lnTo>
                    <a:pt x="26839" y="267151"/>
                  </a:lnTo>
                  <a:lnTo>
                    <a:pt x="7022" y="224740"/>
                  </a:lnTo>
                  <a:lnTo>
                    <a:pt x="0" y="177546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787131" y="243154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486268" y="871220"/>
            <a:ext cx="720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080" indent="-52069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 Light"/>
                <a:cs typeface="Calibri Light"/>
              </a:rPr>
              <a:t>Виконання договору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6166" y="5728817"/>
            <a:ext cx="7268209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 Light"/>
                <a:cs typeface="Calibri Light"/>
              </a:rPr>
              <a:t>Замовник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повинен</a:t>
            </a:r>
            <a:r>
              <a:rPr sz="1500" spc="-4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надати</a:t>
            </a:r>
            <a:r>
              <a:rPr sz="1500" spc="-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відповідь</a:t>
            </a:r>
            <a:r>
              <a:rPr sz="1500" spc="-6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протягом</a:t>
            </a:r>
            <a:r>
              <a:rPr sz="1500" spc="-2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3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робочих</a:t>
            </a:r>
            <a:r>
              <a:rPr sz="1500" spc="-3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днів</a:t>
            </a:r>
            <a:r>
              <a:rPr sz="1500" spc="-5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з</a:t>
            </a:r>
            <a:r>
              <a:rPr sz="1500" spc="-45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дня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dirty="0">
                <a:latin typeface="Calibri Light"/>
                <a:cs typeface="Calibri Light"/>
              </a:rPr>
              <a:t>оприлюднення</a:t>
            </a:r>
            <a:r>
              <a:rPr sz="1500" spc="-50" dirty="0">
                <a:latin typeface="Calibri Light"/>
                <a:cs typeface="Calibri Light"/>
              </a:rPr>
              <a:t> </a:t>
            </a:r>
            <a:r>
              <a:rPr sz="1500" spc="-10" dirty="0">
                <a:latin typeface="Calibri Light"/>
                <a:cs typeface="Calibri Light"/>
              </a:rPr>
              <a:t>запиту.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5965" y="3474466"/>
            <a:ext cx="7950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 Light"/>
                <a:cs typeface="Calibri Light"/>
              </a:rPr>
              <a:t>Замовник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72127" y="3450717"/>
            <a:ext cx="6623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 Light"/>
                <a:cs typeface="Calibri Light"/>
              </a:rPr>
              <a:t>Учасник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787651" y="2595372"/>
            <a:ext cx="1330960" cy="372110"/>
          </a:xfrm>
          <a:prstGeom prst="rect">
            <a:avLst/>
          </a:prstGeom>
          <a:solidFill>
            <a:srgbClr val="006FC0"/>
          </a:solidFill>
          <a:ln w="6096">
            <a:solidFill>
              <a:srgbClr val="5B9BD4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470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˃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15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7" name="object 47" descr="$PPTXTitle"/>
          <p:cNvSpPr txBox="1">
            <a:spLocks noGrp="1"/>
          </p:cNvSpPr>
          <p:nvPr>
            <p:ph type="title"/>
          </p:nvPr>
        </p:nvSpPr>
        <p:spPr>
          <a:xfrm>
            <a:off x="3966717" y="16205"/>
            <a:ext cx="477012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Етап</a:t>
            </a:r>
            <a:r>
              <a:rPr sz="3100" spc="-1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85" dirty="0">
                <a:solidFill>
                  <a:srgbClr val="2D75B6"/>
                </a:solidFill>
                <a:latin typeface="Trebuchet MS"/>
                <a:cs typeface="Trebuchet MS"/>
              </a:rPr>
              <a:t>«</a:t>
            </a:r>
            <a:r>
              <a:rPr sz="3100" spc="-85" dirty="0">
                <a:solidFill>
                  <a:srgbClr val="2D75B6"/>
                </a:solidFill>
                <a:latin typeface="Microsoft Sans Serif"/>
                <a:cs typeface="Microsoft Sans Serif"/>
              </a:rPr>
              <a:t>Подача</a:t>
            </a:r>
            <a:r>
              <a:rPr sz="3100" spc="-14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пропозицій</a:t>
            </a:r>
            <a:r>
              <a:rPr sz="3100" spc="-40" dirty="0">
                <a:solidFill>
                  <a:srgbClr val="2D75B6"/>
                </a:solidFill>
                <a:latin typeface="Trebuchet MS"/>
                <a:cs typeface="Trebuchet MS"/>
              </a:rPr>
              <a:t>»</a:t>
            </a:r>
            <a:endParaRPr sz="3100">
              <a:latin typeface="Trebuchet MS"/>
              <a:cs typeface="Trebuchet M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49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2765551" y="1098930"/>
            <a:ext cx="4800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10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днів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369311" y="1281810"/>
            <a:ext cx="1270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04" marR="5080" indent="-21844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немає</a:t>
            </a:r>
            <a:r>
              <a:rPr sz="1200" i="1" spc="-5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можливості звертатись</a:t>
            </a:r>
            <a:endParaRPr sz="1200">
              <a:latin typeface="Calibri Light"/>
              <a:cs typeface="Calibri Light"/>
            </a:endParaRPr>
          </a:p>
          <a:p>
            <a:pPr marL="73660">
              <a:lnSpc>
                <a:spcPct val="100000"/>
              </a:lnSpc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за</a:t>
            </a:r>
            <a:r>
              <a:rPr sz="1200" i="1" spc="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роз’ясненнями</a:t>
            </a:r>
            <a:endParaRPr sz="1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Замовник</a:t>
            </a:r>
            <a:r>
              <a:rPr spc="-35" dirty="0"/>
              <a:t> </a:t>
            </a:r>
            <a:r>
              <a:rPr dirty="0"/>
              <a:t>може</a:t>
            </a:r>
            <a:r>
              <a:rPr spc="-45" dirty="0"/>
              <a:t> </a:t>
            </a:r>
            <a:r>
              <a:rPr dirty="0"/>
              <a:t>внести</a:t>
            </a:r>
            <a:r>
              <a:rPr spc="-45" dirty="0"/>
              <a:t> </a:t>
            </a:r>
            <a:r>
              <a:rPr dirty="0"/>
              <a:t>зміни</a:t>
            </a:r>
            <a:r>
              <a:rPr spc="-30" dirty="0"/>
              <a:t> </a:t>
            </a:r>
            <a:r>
              <a:rPr dirty="0"/>
              <a:t>до</a:t>
            </a:r>
            <a:r>
              <a:rPr spc="-50" dirty="0"/>
              <a:t> </a:t>
            </a:r>
            <a:r>
              <a:rPr dirty="0"/>
              <a:t>тендерної</a:t>
            </a:r>
            <a:r>
              <a:rPr spc="-35" dirty="0"/>
              <a:t> </a:t>
            </a:r>
            <a:r>
              <a:rPr spc="-10" dirty="0"/>
              <a:t>документації</a:t>
            </a:r>
          </a:p>
          <a:p>
            <a:pPr marL="237490" indent="-224790">
              <a:lnSpc>
                <a:spcPct val="100000"/>
              </a:lnSpc>
              <a:spcBef>
                <a:spcPts val="2160"/>
              </a:spcBef>
              <a:buAutoNum type="arabicPeriod"/>
              <a:tabLst>
                <a:tab pos="237490" algn="l"/>
              </a:tabLst>
            </a:pPr>
            <a:r>
              <a:rPr spc="-10" dirty="0"/>
              <a:t>Підстави:</a:t>
            </a:r>
          </a:p>
          <a:p>
            <a:pPr marL="456565" lvl="1" indent="-175895">
              <a:lnSpc>
                <a:spcPct val="100000"/>
              </a:lnSpc>
              <a:buFont typeface="Microsoft Sans Serif"/>
              <a:buChar char="•"/>
              <a:tabLst>
                <a:tab pos="456565" algn="l"/>
              </a:tabLst>
            </a:pPr>
            <a:r>
              <a:rPr sz="1800" dirty="0">
                <a:latin typeface="Calibri Light"/>
                <a:cs typeface="Calibri Light"/>
              </a:rPr>
              <a:t>рішення</a:t>
            </a:r>
            <a:r>
              <a:rPr sz="1800" spc="-10" dirty="0">
                <a:latin typeface="Calibri Light"/>
                <a:cs typeface="Calibri Light"/>
              </a:rPr>
              <a:t> замовника</a:t>
            </a:r>
            <a:endParaRPr sz="1800">
              <a:latin typeface="Calibri Light"/>
              <a:cs typeface="Calibri Light"/>
            </a:endParaRPr>
          </a:p>
          <a:p>
            <a:pPr marL="455930" lvl="1" indent="-175260">
              <a:lnSpc>
                <a:spcPct val="100000"/>
              </a:lnSpc>
              <a:buFont typeface="Microsoft Sans Serif"/>
              <a:buChar char="•"/>
              <a:tabLst>
                <a:tab pos="455930" algn="l"/>
              </a:tabLst>
            </a:pPr>
            <a:r>
              <a:rPr sz="1800" dirty="0">
                <a:latin typeface="Calibri Light"/>
                <a:cs typeface="Calibri Light"/>
              </a:rPr>
              <a:t>звернення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учасника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(фізичні/юридичні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особи)</a:t>
            </a:r>
            <a:endParaRPr sz="1800">
              <a:latin typeface="Calibri Light"/>
              <a:cs typeface="Calibri Light"/>
            </a:endParaRPr>
          </a:p>
          <a:p>
            <a:pPr marL="456565" lvl="1" indent="-175895">
              <a:lnSpc>
                <a:spcPct val="100000"/>
              </a:lnSpc>
              <a:buFont typeface="Microsoft Sans Serif"/>
              <a:buChar char="•"/>
              <a:tabLst>
                <a:tab pos="456565" algn="l"/>
              </a:tabLst>
            </a:pPr>
            <a:r>
              <a:rPr sz="1800" dirty="0">
                <a:latin typeface="Calibri Light"/>
                <a:cs typeface="Calibri Light"/>
              </a:rPr>
              <a:t>рішення</a:t>
            </a:r>
            <a:r>
              <a:rPr sz="1800" spc="-20" dirty="0">
                <a:latin typeface="Calibri Light"/>
                <a:cs typeface="Calibri Light"/>
              </a:rPr>
              <a:t> АМКУ</a:t>
            </a:r>
            <a:endParaRPr sz="1800">
              <a:latin typeface="Calibri Light"/>
              <a:cs typeface="Calibri Light"/>
            </a:endParaRPr>
          </a:p>
          <a:p>
            <a:pPr marL="288925" indent="-276225">
              <a:lnSpc>
                <a:spcPct val="100000"/>
              </a:lnSpc>
              <a:spcBef>
                <a:spcPts val="2160"/>
              </a:spcBef>
              <a:buAutoNum type="arabicPeriod"/>
              <a:tabLst>
                <a:tab pos="288925" algn="l"/>
              </a:tabLst>
            </a:pPr>
            <a:r>
              <a:rPr dirty="0"/>
              <a:t>Один</a:t>
            </a:r>
            <a:r>
              <a:rPr spc="-30" dirty="0"/>
              <a:t> </a:t>
            </a:r>
            <a:r>
              <a:rPr dirty="0"/>
              <a:t>день</a:t>
            </a:r>
            <a:r>
              <a:rPr spc="-15" dirty="0"/>
              <a:t> </a:t>
            </a:r>
            <a:r>
              <a:rPr dirty="0"/>
              <a:t>на</a:t>
            </a:r>
            <a:r>
              <a:rPr spc="-30" dirty="0"/>
              <a:t> </a:t>
            </a:r>
            <a:r>
              <a:rPr dirty="0"/>
              <a:t>оприлюднення</a:t>
            </a:r>
            <a:r>
              <a:rPr spc="-30" dirty="0"/>
              <a:t> </a:t>
            </a:r>
            <a:r>
              <a:rPr dirty="0"/>
              <a:t>з</a:t>
            </a:r>
            <a:r>
              <a:rPr spc="-25" dirty="0"/>
              <a:t> </a:t>
            </a:r>
            <a:r>
              <a:rPr dirty="0"/>
              <a:t>дня</a:t>
            </a:r>
            <a:r>
              <a:rPr spc="-30" dirty="0"/>
              <a:t> </a:t>
            </a:r>
            <a:r>
              <a:rPr dirty="0"/>
              <a:t>прийняття</a:t>
            </a:r>
            <a:r>
              <a:rPr spc="-15" dirty="0"/>
              <a:t> </a:t>
            </a:r>
            <a:r>
              <a:rPr dirty="0"/>
              <a:t>рішення</a:t>
            </a:r>
            <a:r>
              <a:rPr spc="-30" dirty="0"/>
              <a:t> </a:t>
            </a:r>
            <a:r>
              <a:rPr dirty="0"/>
              <a:t>про</a:t>
            </a:r>
            <a:r>
              <a:rPr spc="-40" dirty="0"/>
              <a:t> </a:t>
            </a:r>
            <a:r>
              <a:rPr dirty="0"/>
              <a:t>внесення</a:t>
            </a:r>
            <a:r>
              <a:rPr spc="-30" dirty="0"/>
              <a:t> </a:t>
            </a:r>
            <a:r>
              <a:rPr spc="-20" dirty="0"/>
              <a:t>змін</a:t>
            </a:r>
          </a:p>
          <a:p>
            <a:pPr marL="251460" marR="5080" indent="-239395" algn="just">
              <a:lnSpc>
                <a:spcPct val="100000"/>
              </a:lnSpc>
              <a:spcBef>
                <a:spcPts val="2160"/>
              </a:spcBef>
              <a:buAutoNum type="arabicPeriod"/>
              <a:tabLst>
                <a:tab pos="276225" algn="l"/>
              </a:tabLst>
            </a:pPr>
            <a:r>
              <a:rPr dirty="0"/>
              <a:t>Строк</a:t>
            </a:r>
            <a:r>
              <a:rPr spc="80" dirty="0"/>
              <a:t> </a:t>
            </a:r>
            <a:r>
              <a:rPr dirty="0"/>
              <a:t>розкриття</a:t>
            </a:r>
            <a:r>
              <a:rPr spc="85" dirty="0"/>
              <a:t> </a:t>
            </a:r>
            <a:r>
              <a:rPr dirty="0"/>
              <a:t>продовжується</a:t>
            </a:r>
            <a:r>
              <a:rPr spc="70" dirty="0"/>
              <a:t> </a:t>
            </a:r>
            <a:r>
              <a:rPr dirty="0"/>
              <a:t>на</a:t>
            </a:r>
            <a:r>
              <a:rPr spc="85" dirty="0"/>
              <a:t> </a:t>
            </a:r>
            <a:r>
              <a:rPr dirty="0"/>
              <a:t>стільки</a:t>
            </a:r>
            <a:r>
              <a:rPr spc="95" dirty="0"/>
              <a:t> </a:t>
            </a:r>
            <a:r>
              <a:rPr dirty="0"/>
              <a:t>щоб</a:t>
            </a:r>
            <a:r>
              <a:rPr spc="80" dirty="0"/>
              <a:t> </a:t>
            </a:r>
            <a:r>
              <a:rPr dirty="0"/>
              <a:t>з</a:t>
            </a:r>
            <a:r>
              <a:rPr spc="90" dirty="0"/>
              <a:t> </a:t>
            </a:r>
            <a:r>
              <a:rPr dirty="0"/>
              <a:t>моменту</a:t>
            </a:r>
            <a:r>
              <a:rPr spc="90" dirty="0"/>
              <a:t> </a:t>
            </a:r>
            <a:r>
              <a:rPr dirty="0"/>
              <a:t>внесення</a:t>
            </a:r>
            <a:r>
              <a:rPr spc="75" dirty="0"/>
              <a:t> </a:t>
            </a:r>
            <a:r>
              <a:rPr dirty="0"/>
              <a:t>змін</a:t>
            </a:r>
            <a:r>
              <a:rPr spc="90" dirty="0"/>
              <a:t> </a:t>
            </a:r>
            <a:r>
              <a:rPr spc="-25" dirty="0"/>
              <a:t>до 	</a:t>
            </a:r>
            <a:r>
              <a:rPr dirty="0"/>
              <a:t>закінчення</a:t>
            </a:r>
            <a:r>
              <a:rPr spc="-5" dirty="0"/>
              <a:t> </a:t>
            </a:r>
            <a:r>
              <a:rPr dirty="0"/>
              <a:t>строку подання</a:t>
            </a:r>
            <a:r>
              <a:rPr spc="-5" dirty="0"/>
              <a:t> </a:t>
            </a:r>
            <a:r>
              <a:rPr dirty="0"/>
              <a:t>тендерних</a:t>
            </a:r>
            <a:r>
              <a:rPr spc="10" dirty="0"/>
              <a:t> </a:t>
            </a:r>
            <a:r>
              <a:rPr dirty="0"/>
              <a:t>пропозицій</a:t>
            </a:r>
            <a:r>
              <a:rPr spc="5" dirty="0"/>
              <a:t> </a:t>
            </a:r>
            <a:r>
              <a:rPr dirty="0"/>
              <a:t>залишалося не</a:t>
            </a:r>
            <a:r>
              <a:rPr spc="-5" dirty="0"/>
              <a:t> </a:t>
            </a:r>
            <a:r>
              <a:rPr dirty="0"/>
              <a:t>менше </a:t>
            </a:r>
            <a:r>
              <a:rPr spc="-25" dirty="0"/>
              <a:t>ніж 	</a:t>
            </a:r>
            <a:r>
              <a:rPr dirty="0"/>
              <a:t>сім</a:t>
            </a:r>
            <a:r>
              <a:rPr spc="-105" dirty="0"/>
              <a:t> </a:t>
            </a:r>
            <a:r>
              <a:rPr dirty="0"/>
              <a:t>днів</a:t>
            </a:r>
            <a:r>
              <a:rPr spc="-105" dirty="0"/>
              <a:t> </a:t>
            </a:r>
            <a:r>
              <a:rPr dirty="0"/>
              <a:t>(продовжується</a:t>
            </a:r>
            <a:r>
              <a:rPr spc="-70" dirty="0"/>
              <a:t> </a:t>
            </a:r>
            <a:r>
              <a:rPr dirty="0"/>
              <a:t>автоматично</a:t>
            </a:r>
            <a:r>
              <a:rPr spc="-30" dirty="0"/>
              <a:t> </a:t>
            </a:r>
            <a:r>
              <a:rPr spc="-10" dirty="0"/>
              <a:t>системою)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4840" y="4515611"/>
            <a:ext cx="7894320" cy="1304925"/>
            <a:chOff x="624840" y="4515611"/>
            <a:chExt cx="7894320" cy="1304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984" y="4601711"/>
              <a:ext cx="7491030" cy="103340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9412" y="4520183"/>
              <a:ext cx="7885430" cy="1295400"/>
            </a:xfrm>
            <a:custGeom>
              <a:avLst/>
              <a:gdLst/>
              <a:ahLst/>
              <a:cxnLst/>
              <a:rect l="l" t="t" r="r" b="b"/>
              <a:pathLst>
                <a:path w="7885430" h="1295400">
                  <a:moveTo>
                    <a:pt x="0" y="1295399"/>
                  </a:moveTo>
                  <a:lnTo>
                    <a:pt x="7885176" y="1295399"/>
                  </a:lnTo>
                  <a:lnTo>
                    <a:pt x="7885176" y="0"/>
                  </a:lnTo>
                  <a:lnTo>
                    <a:pt x="0" y="0"/>
                  </a:lnTo>
                  <a:lnTo>
                    <a:pt x="0" y="1295399"/>
                  </a:lnTo>
                  <a:close/>
                </a:path>
              </a:pathLst>
            </a:custGeom>
            <a:ln w="9144">
              <a:solidFill>
                <a:srgbClr val="1187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4470" marR="5080" indent="2585085">
              <a:lnSpc>
                <a:spcPct val="100000"/>
              </a:lnSpc>
              <a:spcBef>
                <a:spcPts val="95"/>
              </a:spcBef>
            </a:pP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Етап</a:t>
            </a:r>
            <a:r>
              <a:rPr sz="3100" spc="-18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85" dirty="0">
                <a:solidFill>
                  <a:srgbClr val="2D75B6"/>
                </a:solidFill>
                <a:latin typeface="Trebuchet MS"/>
                <a:cs typeface="Trebuchet MS"/>
              </a:rPr>
              <a:t>«</a:t>
            </a:r>
            <a:r>
              <a:rPr sz="3100" spc="-85" dirty="0">
                <a:solidFill>
                  <a:srgbClr val="2D75B6"/>
                </a:solidFill>
                <a:latin typeface="Microsoft Sans Serif"/>
                <a:cs typeface="Microsoft Sans Serif"/>
              </a:rPr>
              <a:t>Подача</a:t>
            </a:r>
            <a:r>
              <a:rPr sz="3100" spc="-13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95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пропозицій</a:t>
            </a:r>
            <a:r>
              <a:rPr sz="3100" spc="-95" dirty="0">
                <a:solidFill>
                  <a:srgbClr val="2D75B6"/>
                </a:solidFill>
                <a:latin typeface="Trebuchet MS"/>
                <a:cs typeface="Trebuchet MS"/>
              </a:rPr>
              <a:t>»: </a:t>
            </a:r>
            <a:r>
              <a:rPr sz="31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внесення</a:t>
            </a:r>
            <a:r>
              <a:rPr sz="3100" spc="-1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85" dirty="0">
                <a:solidFill>
                  <a:srgbClr val="2D75B6"/>
                </a:solidFill>
                <a:latin typeface="Microsoft Sans Serif"/>
                <a:cs typeface="Microsoft Sans Serif"/>
              </a:rPr>
              <a:t>змін</a:t>
            </a:r>
            <a:r>
              <a:rPr sz="3100" spc="-16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25" dirty="0">
                <a:solidFill>
                  <a:srgbClr val="2D75B6"/>
                </a:solidFill>
                <a:latin typeface="Microsoft Sans Serif"/>
                <a:cs typeface="Microsoft Sans Serif"/>
              </a:rPr>
              <a:t>до</a:t>
            </a:r>
            <a:r>
              <a:rPr sz="3100" spc="-19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тендерної</a:t>
            </a:r>
            <a:r>
              <a:rPr sz="3100" spc="-12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документації</a:t>
            </a:r>
            <a:endParaRPr sz="3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5155" y="1211707"/>
            <a:ext cx="131445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302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 Light"/>
                <a:cs typeface="Calibri Light"/>
              </a:rPr>
              <a:t>Оголошення</a:t>
            </a:r>
            <a:endParaRPr sz="1400">
              <a:latin typeface="Calibri Light"/>
              <a:cs typeface="Calibri Light"/>
            </a:endParaRPr>
          </a:p>
          <a:p>
            <a:pPr marL="12700" marR="5080" indent="-39370" algn="ctr">
              <a:lnSpc>
                <a:spcPct val="100000"/>
              </a:lnSpc>
            </a:pPr>
            <a:r>
              <a:rPr sz="1400" dirty="0">
                <a:latin typeface="Calibri Light"/>
                <a:cs typeface="Calibri Light"/>
              </a:rPr>
              <a:t>закупівлі</a:t>
            </a:r>
            <a:r>
              <a:rPr sz="1400" spc="-70" dirty="0">
                <a:latin typeface="Calibri Light"/>
                <a:cs typeface="Calibri Light"/>
              </a:rPr>
              <a:t> </a:t>
            </a:r>
            <a:r>
              <a:rPr sz="1400" spc="-50" dirty="0">
                <a:latin typeface="Calibri Light"/>
                <a:cs typeface="Calibri Light"/>
              </a:rPr>
              <a:t>/ </a:t>
            </a:r>
            <a:r>
              <a:rPr sz="1400" dirty="0">
                <a:latin typeface="Calibri Light"/>
                <a:cs typeface="Calibri Light"/>
              </a:rPr>
              <a:t>початок</a:t>
            </a:r>
            <a:r>
              <a:rPr sz="1400" spc="-6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прийому пропозицій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54024" y="3115055"/>
            <a:ext cx="402590" cy="346075"/>
            <a:chOff x="954024" y="3115055"/>
            <a:chExt cx="402590" cy="346075"/>
          </a:xfrm>
        </p:grpSpPr>
        <p:sp>
          <p:nvSpPr>
            <p:cNvPr id="4" name="object 4"/>
            <p:cNvSpPr/>
            <p:nvPr/>
          </p:nvSpPr>
          <p:spPr>
            <a:xfrm>
              <a:off x="957072" y="3118103"/>
              <a:ext cx="396240" cy="340360"/>
            </a:xfrm>
            <a:custGeom>
              <a:avLst/>
              <a:gdLst/>
              <a:ahLst/>
              <a:cxnLst/>
              <a:rect l="l" t="t" r="r" b="b"/>
              <a:pathLst>
                <a:path w="396240" h="340360">
                  <a:moveTo>
                    <a:pt x="198119" y="0"/>
                  </a:moveTo>
                  <a:lnTo>
                    <a:pt x="145450" y="6069"/>
                  </a:lnTo>
                  <a:lnTo>
                    <a:pt x="98123" y="23198"/>
                  </a:lnTo>
                  <a:lnTo>
                    <a:pt x="58026" y="49768"/>
                  </a:lnTo>
                  <a:lnTo>
                    <a:pt x="27048" y="84158"/>
                  </a:lnTo>
                  <a:lnTo>
                    <a:pt x="7076" y="124751"/>
                  </a:lnTo>
                  <a:lnTo>
                    <a:pt x="0" y="169925"/>
                  </a:lnTo>
                  <a:lnTo>
                    <a:pt x="7076" y="215100"/>
                  </a:lnTo>
                  <a:lnTo>
                    <a:pt x="27048" y="255693"/>
                  </a:lnTo>
                  <a:lnTo>
                    <a:pt x="58026" y="290083"/>
                  </a:lnTo>
                  <a:lnTo>
                    <a:pt x="98123" y="316653"/>
                  </a:lnTo>
                  <a:lnTo>
                    <a:pt x="145450" y="333782"/>
                  </a:lnTo>
                  <a:lnTo>
                    <a:pt x="198119" y="339851"/>
                  </a:lnTo>
                  <a:lnTo>
                    <a:pt x="250789" y="333782"/>
                  </a:lnTo>
                  <a:lnTo>
                    <a:pt x="298116" y="316653"/>
                  </a:lnTo>
                  <a:lnTo>
                    <a:pt x="338213" y="290083"/>
                  </a:lnTo>
                  <a:lnTo>
                    <a:pt x="369191" y="255693"/>
                  </a:lnTo>
                  <a:lnTo>
                    <a:pt x="389163" y="215100"/>
                  </a:lnTo>
                  <a:lnTo>
                    <a:pt x="396240" y="169925"/>
                  </a:lnTo>
                  <a:lnTo>
                    <a:pt x="389163" y="124751"/>
                  </a:lnTo>
                  <a:lnTo>
                    <a:pt x="369191" y="84158"/>
                  </a:lnTo>
                  <a:lnTo>
                    <a:pt x="338213" y="49768"/>
                  </a:lnTo>
                  <a:lnTo>
                    <a:pt x="298116" y="23198"/>
                  </a:lnTo>
                  <a:lnTo>
                    <a:pt x="250789" y="6069"/>
                  </a:lnTo>
                  <a:lnTo>
                    <a:pt x="198119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7072" y="3118103"/>
              <a:ext cx="396240" cy="340360"/>
            </a:xfrm>
            <a:custGeom>
              <a:avLst/>
              <a:gdLst/>
              <a:ahLst/>
              <a:cxnLst/>
              <a:rect l="l" t="t" r="r" b="b"/>
              <a:pathLst>
                <a:path w="396240" h="340360">
                  <a:moveTo>
                    <a:pt x="0" y="169925"/>
                  </a:moveTo>
                  <a:lnTo>
                    <a:pt x="7076" y="124751"/>
                  </a:lnTo>
                  <a:lnTo>
                    <a:pt x="27048" y="84158"/>
                  </a:lnTo>
                  <a:lnTo>
                    <a:pt x="58026" y="49768"/>
                  </a:lnTo>
                  <a:lnTo>
                    <a:pt x="98123" y="23198"/>
                  </a:lnTo>
                  <a:lnTo>
                    <a:pt x="145450" y="6069"/>
                  </a:lnTo>
                  <a:lnTo>
                    <a:pt x="198119" y="0"/>
                  </a:lnTo>
                  <a:lnTo>
                    <a:pt x="250789" y="6069"/>
                  </a:lnTo>
                  <a:lnTo>
                    <a:pt x="298116" y="23198"/>
                  </a:lnTo>
                  <a:lnTo>
                    <a:pt x="338213" y="49768"/>
                  </a:lnTo>
                  <a:lnTo>
                    <a:pt x="369191" y="84158"/>
                  </a:lnTo>
                  <a:lnTo>
                    <a:pt x="389163" y="124751"/>
                  </a:lnTo>
                  <a:lnTo>
                    <a:pt x="396240" y="169925"/>
                  </a:lnTo>
                  <a:lnTo>
                    <a:pt x="389163" y="215100"/>
                  </a:lnTo>
                  <a:lnTo>
                    <a:pt x="369191" y="255693"/>
                  </a:lnTo>
                  <a:lnTo>
                    <a:pt x="338213" y="290083"/>
                  </a:lnTo>
                  <a:lnTo>
                    <a:pt x="298116" y="316653"/>
                  </a:lnTo>
                  <a:lnTo>
                    <a:pt x="250789" y="333782"/>
                  </a:lnTo>
                  <a:lnTo>
                    <a:pt x="198119" y="339851"/>
                  </a:lnTo>
                  <a:lnTo>
                    <a:pt x="145450" y="333782"/>
                  </a:lnTo>
                  <a:lnTo>
                    <a:pt x="98123" y="316653"/>
                  </a:lnTo>
                  <a:lnTo>
                    <a:pt x="58026" y="290083"/>
                  </a:lnTo>
                  <a:lnTo>
                    <a:pt x="27048" y="255693"/>
                  </a:lnTo>
                  <a:lnTo>
                    <a:pt x="7076" y="215100"/>
                  </a:lnTo>
                  <a:lnTo>
                    <a:pt x="0" y="169925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94028" y="314934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07052" y="3093720"/>
            <a:ext cx="401320" cy="387350"/>
            <a:chOff x="4607052" y="3093720"/>
            <a:chExt cx="401320" cy="387350"/>
          </a:xfrm>
        </p:grpSpPr>
        <p:sp>
          <p:nvSpPr>
            <p:cNvPr id="8" name="object 8"/>
            <p:cNvSpPr/>
            <p:nvPr/>
          </p:nvSpPr>
          <p:spPr>
            <a:xfrm>
              <a:off x="4610100" y="3096768"/>
              <a:ext cx="394970" cy="381000"/>
            </a:xfrm>
            <a:custGeom>
              <a:avLst/>
              <a:gdLst/>
              <a:ahLst/>
              <a:cxnLst/>
              <a:rect l="l" t="t" r="r" b="b"/>
              <a:pathLst>
                <a:path w="394970" h="381000">
                  <a:moveTo>
                    <a:pt x="197358" y="0"/>
                  </a:moveTo>
                  <a:lnTo>
                    <a:pt x="152115" y="5034"/>
                  </a:lnTo>
                  <a:lnTo>
                    <a:pt x="110578" y="19372"/>
                  </a:lnTo>
                  <a:lnTo>
                    <a:pt x="73933" y="41867"/>
                  </a:lnTo>
                  <a:lnTo>
                    <a:pt x="43367" y="71374"/>
                  </a:lnTo>
                  <a:lnTo>
                    <a:pt x="20065" y="106746"/>
                  </a:lnTo>
                  <a:lnTo>
                    <a:pt x="5214" y="146837"/>
                  </a:lnTo>
                  <a:lnTo>
                    <a:pt x="0" y="190500"/>
                  </a:lnTo>
                  <a:lnTo>
                    <a:pt x="5214" y="234162"/>
                  </a:lnTo>
                  <a:lnTo>
                    <a:pt x="20065" y="274253"/>
                  </a:lnTo>
                  <a:lnTo>
                    <a:pt x="43367" y="309625"/>
                  </a:lnTo>
                  <a:lnTo>
                    <a:pt x="73933" y="339132"/>
                  </a:lnTo>
                  <a:lnTo>
                    <a:pt x="110578" y="361627"/>
                  </a:lnTo>
                  <a:lnTo>
                    <a:pt x="152115" y="375965"/>
                  </a:lnTo>
                  <a:lnTo>
                    <a:pt x="197358" y="381000"/>
                  </a:lnTo>
                  <a:lnTo>
                    <a:pt x="242600" y="375965"/>
                  </a:lnTo>
                  <a:lnTo>
                    <a:pt x="284137" y="361627"/>
                  </a:lnTo>
                  <a:lnTo>
                    <a:pt x="320782" y="339132"/>
                  </a:lnTo>
                  <a:lnTo>
                    <a:pt x="351348" y="309625"/>
                  </a:lnTo>
                  <a:lnTo>
                    <a:pt x="374650" y="274253"/>
                  </a:lnTo>
                  <a:lnTo>
                    <a:pt x="389501" y="234162"/>
                  </a:lnTo>
                  <a:lnTo>
                    <a:pt x="394715" y="190500"/>
                  </a:lnTo>
                  <a:lnTo>
                    <a:pt x="389501" y="146837"/>
                  </a:lnTo>
                  <a:lnTo>
                    <a:pt x="374650" y="106746"/>
                  </a:lnTo>
                  <a:lnTo>
                    <a:pt x="351348" y="71374"/>
                  </a:lnTo>
                  <a:lnTo>
                    <a:pt x="320782" y="41867"/>
                  </a:lnTo>
                  <a:lnTo>
                    <a:pt x="284137" y="19372"/>
                  </a:lnTo>
                  <a:lnTo>
                    <a:pt x="242600" y="5034"/>
                  </a:lnTo>
                  <a:lnTo>
                    <a:pt x="197358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10100" y="3096768"/>
              <a:ext cx="394970" cy="381000"/>
            </a:xfrm>
            <a:custGeom>
              <a:avLst/>
              <a:gdLst/>
              <a:ahLst/>
              <a:cxnLst/>
              <a:rect l="l" t="t" r="r" b="b"/>
              <a:pathLst>
                <a:path w="394970" h="381000">
                  <a:moveTo>
                    <a:pt x="0" y="190500"/>
                  </a:moveTo>
                  <a:lnTo>
                    <a:pt x="5214" y="146837"/>
                  </a:lnTo>
                  <a:lnTo>
                    <a:pt x="20065" y="106746"/>
                  </a:lnTo>
                  <a:lnTo>
                    <a:pt x="43367" y="71374"/>
                  </a:lnTo>
                  <a:lnTo>
                    <a:pt x="73933" y="41867"/>
                  </a:lnTo>
                  <a:lnTo>
                    <a:pt x="110578" y="19372"/>
                  </a:lnTo>
                  <a:lnTo>
                    <a:pt x="152115" y="5034"/>
                  </a:lnTo>
                  <a:lnTo>
                    <a:pt x="197358" y="0"/>
                  </a:lnTo>
                  <a:lnTo>
                    <a:pt x="242600" y="5034"/>
                  </a:lnTo>
                  <a:lnTo>
                    <a:pt x="284137" y="19372"/>
                  </a:lnTo>
                  <a:lnTo>
                    <a:pt x="320782" y="41867"/>
                  </a:lnTo>
                  <a:lnTo>
                    <a:pt x="351348" y="71374"/>
                  </a:lnTo>
                  <a:lnTo>
                    <a:pt x="374650" y="106746"/>
                  </a:lnTo>
                  <a:lnTo>
                    <a:pt x="389501" y="146837"/>
                  </a:lnTo>
                  <a:lnTo>
                    <a:pt x="394715" y="190500"/>
                  </a:lnTo>
                  <a:lnTo>
                    <a:pt x="389501" y="234162"/>
                  </a:lnTo>
                  <a:lnTo>
                    <a:pt x="374650" y="274253"/>
                  </a:lnTo>
                  <a:lnTo>
                    <a:pt x="351348" y="309625"/>
                  </a:lnTo>
                  <a:lnTo>
                    <a:pt x="320782" y="339132"/>
                  </a:lnTo>
                  <a:lnTo>
                    <a:pt x="284137" y="361627"/>
                  </a:lnTo>
                  <a:lnTo>
                    <a:pt x="242600" y="375965"/>
                  </a:lnTo>
                  <a:lnTo>
                    <a:pt x="197358" y="381000"/>
                  </a:lnTo>
                  <a:lnTo>
                    <a:pt x="152115" y="375965"/>
                  </a:lnTo>
                  <a:lnTo>
                    <a:pt x="110578" y="361627"/>
                  </a:lnTo>
                  <a:lnTo>
                    <a:pt x="73933" y="339132"/>
                  </a:lnTo>
                  <a:lnTo>
                    <a:pt x="43367" y="309625"/>
                  </a:lnTo>
                  <a:lnTo>
                    <a:pt x="20065" y="274253"/>
                  </a:lnTo>
                  <a:lnTo>
                    <a:pt x="5214" y="234162"/>
                  </a:lnTo>
                  <a:lnTo>
                    <a:pt x="0" y="19050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14387" y="2102866"/>
            <a:ext cx="7606030" cy="927100"/>
            <a:chOff x="914387" y="2102866"/>
            <a:chExt cx="7606030" cy="927100"/>
          </a:xfrm>
        </p:grpSpPr>
        <p:sp>
          <p:nvSpPr>
            <p:cNvPr id="11" name="object 11"/>
            <p:cNvSpPr/>
            <p:nvPr/>
          </p:nvSpPr>
          <p:spPr>
            <a:xfrm>
              <a:off x="1106424" y="2109216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14387" y="2763520"/>
              <a:ext cx="7606030" cy="76200"/>
            </a:xfrm>
            <a:custGeom>
              <a:avLst/>
              <a:gdLst/>
              <a:ahLst/>
              <a:cxnLst/>
              <a:rect l="l" t="t" r="r" b="b"/>
              <a:pathLst>
                <a:path w="7606030" h="76200">
                  <a:moveTo>
                    <a:pt x="7529588" y="0"/>
                  </a:moveTo>
                  <a:lnTo>
                    <a:pt x="7529461" y="76200"/>
                  </a:lnTo>
                  <a:lnTo>
                    <a:pt x="7593174" y="44450"/>
                  </a:lnTo>
                  <a:lnTo>
                    <a:pt x="7542288" y="44450"/>
                  </a:lnTo>
                  <a:lnTo>
                    <a:pt x="7542288" y="31750"/>
                  </a:lnTo>
                  <a:lnTo>
                    <a:pt x="7592772" y="31750"/>
                  </a:lnTo>
                  <a:lnTo>
                    <a:pt x="7529588" y="0"/>
                  </a:lnTo>
                  <a:close/>
                </a:path>
                <a:path w="7606030" h="76200">
                  <a:moveTo>
                    <a:pt x="25" y="16001"/>
                  </a:moveTo>
                  <a:lnTo>
                    <a:pt x="0" y="28701"/>
                  </a:lnTo>
                  <a:lnTo>
                    <a:pt x="7542288" y="44450"/>
                  </a:lnTo>
                  <a:lnTo>
                    <a:pt x="7529514" y="44450"/>
                  </a:lnTo>
                  <a:lnTo>
                    <a:pt x="7529535" y="31750"/>
                  </a:lnTo>
                  <a:lnTo>
                    <a:pt x="7542288" y="31750"/>
                  </a:lnTo>
                  <a:lnTo>
                    <a:pt x="25" y="16001"/>
                  </a:lnTo>
                  <a:close/>
                </a:path>
                <a:path w="7606030" h="76200">
                  <a:moveTo>
                    <a:pt x="7592772" y="31750"/>
                  </a:moveTo>
                  <a:lnTo>
                    <a:pt x="7542288" y="31750"/>
                  </a:lnTo>
                  <a:lnTo>
                    <a:pt x="7542288" y="44450"/>
                  </a:lnTo>
                  <a:lnTo>
                    <a:pt x="7593174" y="44450"/>
                  </a:lnTo>
                  <a:lnTo>
                    <a:pt x="7605661" y="38226"/>
                  </a:lnTo>
                  <a:lnTo>
                    <a:pt x="7592772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15568" y="2785872"/>
              <a:ext cx="5539740" cy="233679"/>
            </a:xfrm>
            <a:custGeom>
              <a:avLst/>
              <a:gdLst/>
              <a:ahLst/>
              <a:cxnLst/>
              <a:rect l="l" t="t" r="r" b="b"/>
              <a:pathLst>
                <a:path w="5539740" h="233680">
                  <a:moveTo>
                    <a:pt x="2689860" y="0"/>
                  </a:moveTo>
                  <a:lnTo>
                    <a:pt x="2658672" y="64794"/>
                  </a:lnTo>
                  <a:lnTo>
                    <a:pt x="2623694" y="88550"/>
                  </a:lnTo>
                  <a:lnTo>
                    <a:pt x="2579351" y="104131"/>
                  </a:lnTo>
                  <a:lnTo>
                    <a:pt x="2528316" y="109727"/>
                  </a:lnTo>
                  <a:lnTo>
                    <a:pt x="1533398" y="109727"/>
                  </a:lnTo>
                  <a:lnTo>
                    <a:pt x="1482362" y="115324"/>
                  </a:lnTo>
                  <a:lnTo>
                    <a:pt x="1438019" y="130905"/>
                  </a:lnTo>
                  <a:lnTo>
                    <a:pt x="1403041" y="154661"/>
                  </a:lnTo>
                  <a:lnTo>
                    <a:pt x="1380095" y="184781"/>
                  </a:lnTo>
                  <a:lnTo>
                    <a:pt x="1371854" y="219455"/>
                  </a:lnTo>
                  <a:lnTo>
                    <a:pt x="1363612" y="184781"/>
                  </a:lnTo>
                  <a:lnTo>
                    <a:pt x="1340666" y="154661"/>
                  </a:lnTo>
                  <a:lnTo>
                    <a:pt x="1305688" y="130905"/>
                  </a:lnTo>
                  <a:lnTo>
                    <a:pt x="1261345" y="115324"/>
                  </a:lnTo>
                  <a:lnTo>
                    <a:pt x="1210309" y="109727"/>
                  </a:lnTo>
                  <a:lnTo>
                    <a:pt x="161544" y="109727"/>
                  </a:lnTo>
                  <a:lnTo>
                    <a:pt x="110488" y="104131"/>
                  </a:lnTo>
                  <a:lnTo>
                    <a:pt x="66144" y="88550"/>
                  </a:lnTo>
                  <a:lnTo>
                    <a:pt x="31172" y="64794"/>
                  </a:lnTo>
                  <a:lnTo>
                    <a:pt x="8236" y="34674"/>
                  </a:lnTo>
                  <a:lnTo>
                    <a:pt x="0" y="0"/>
                  </a:lnTo>
                </a:path>
                <a:path w="5539740" h="233680">
                  <a:moveTo>
                    <a:pt x="5539739" y="16763"/>
                  </a:moveTo>
                  <a:lnTo>
                    <a:pt x="5508983" y="80692"/>
                  </a:lnTo>
                  <a:lnTo>
                    <a:pt x="5474479" y="104107"/>
                  </a:lnTo>
                  <a:lnTo>
                    <a:pt x="5430727" y="119457"/>
                  </a:lnTo>
                  <a:lnTo>
                    <a:pt x="5380355" y="124967"/>
                  </a:lnTo>
                  <a:lnTo>
                    <a:pt x="4793996" y="124967"/>
                  </a:lnTo>
                  <a:lnTo>
                    <a:pt x="4743636" y="130478"/>
                  </a:lnTo>
                  <a:lnTo>
                    <a:pt x="4699916" y="145828"/>
                  </a:lnTo>
                  <a:lnTo>
                    <a:pt x="4665449" y="169243"/>
                  </a:lnTo>
                  <a:lnTo>
                    <a:pt x="4642851" y="198949"/>
                  </a:lnTo>
                  <a:lnTo>
                    <a:pt x="4634737" y="233172"/>
                  </a:lnTo>
                  <a:lnTo>
                    <a:pt x="4626611" y="198949"/>
                  </a:lnTo>
                  <a:lnTo>
                    <a:pt x="4603981" y="169243"/>
                  </a:lnTo>
                  <a:lnTo>
                    <a:pt x="4569477" y="145828"/>
                  </a:lnTo>
                  <a:lnTo>
                    <a:pt x="4525725" y="130478"/>
                  </a:lnTo>
                  <a:lnTo>
                    <a:pt x="4475353" y="124967"/>
                  </a:lnTo>
                  <a:lnTo>
                    <a:pt x="3852036" y="124967"/>
                  </a:lnTo>
                  <a:lnTo>
                    <a:pt x="3801664" y="119457"/>
                  </a:lnTo>
                  <a:lnTo>
                    <a:pt x="3757912" y="104107"/>
                  </a:lnTo>
                  <a:lnTo>
                    <a:pt x="3723408" y="80692"/>
                  </a:lnTo>
                  <a:lnTo>
                    <a:pt x="3700778" y="50986"/>
                  </a:lnTo>
                  <a:lnTo>
                    <a:pt x="3692652" y="16763"/>
                  </a:lnTo>
                </a:path>
                <a:path w="5539740" h="233680">
                  <a:moveTo>
                    <a:pt x="3651504" y="7619"/>
                  </a:moveTo>
                  <a:lnTo>
                    <a:pt x="3621406" y="70195"/>
                  </a:lnTo>
                  <a:lnTo>
                    <a:pt x="3587642" y="93116"/>
                  </a:lnTo>
                  <a:lnTo>
                    <a:pt x="3544832" y="108143"/>
                  </a:lnTo>
                  <a:lnTo>
                    <a:pt x="3495548" y="113537"/>
                  </a:lnTo>
                  <a:lnTo>
                    <a:pt x="3343021" y="113537"/>
                  </a:lnTo>
                  <a:lnTo>
                    <a:pt x="3293736" y="118932"/>
                  </a:lnTo>
                  <a:lnTo>
                    <a:pt x="3250926" y="133959"/>
                  </a:lnTo>
                  <a:lnTo>
                    <a:pt x="3217162" y="156880"/>
                  </a:lnTo>
                  <a:lnTo>
                    <a:pt x="3195018" y="185958"/>
                  </a:lnTo>
                  <a:lnTo>
                    <a:pt x="3187065" y="219455"/>
                  </a:lnTo>
                  <a:lnTo>
                    <a:pt x="3179111" y="185958"/>
                  </a:lnTo>
                  <a:lnTo>
                    <a:pt x="3156967" y="156880"/>
                  </a:lnTo>
                  <a:lnTo>
                    <a:pt x="3123203" y="133959"/>
                  </a:lnTo>
                  <a:lnTo>
                    <a:pt x="3080393" y="118932"/>
                  </a:lnTo>
                  <a:lnTo>
                    <a:pt x="3031109" y="113537"/>
                  </a:lnTo>
                  <a:lnTo>
                    <a:pt x="2859532" y="113537"/>
                  </a:lnTo>
                  <a:lnTo>
                    <a:pt x="2810247" y="108143"/>
                  </a:lnTo>
                  <a:lnTo>
                    <a:pt x="2767437" y="93116"/>
                  </a:lnTo>
                  <a:lnTo>
                    <a:pt x="2733673" y="70195"/>
                  </a:lnTo>
                  <a:lnTo>
                    <a:pt x="2711529" y="41117"/>
                  </a:lnTo>
                  <a:lnTo>
                    <a:pt x="2703576" y="7619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47386" y="314934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463284" y="3093720"/>
            <a:ext cx="399415" cy="387350"/>
            <a:chOff x="6463284" y="3093720"/>
            <a:chExt cx="399415" cy="387350"/>
          </a:xfrm>
        </p:grpSpPr>
        <p:sp>
          <p:nvSpPr>
            <p:cNvPr id="16" name="object 16"/>
            <p:cNvSpPr/>
            <p:nvPr/>
          </p:nvSpPr>
          <p:spPr>
            <a:xfrm>
              <a:off x="6466332" y="3096768"/>
              <a:ext cx="393700" cy="381000"/>
            </a:xfrm>
            <a:custGeom>
              <a:avLst/>
              <a:gdLst/>
              <a:ahLst/>
              <a:cxnLst/>
              <a:rect l="l" t="t" r="r" b="b"/>
              <a:pathLst>
                <a:path w="393700" h="381000">
                  <a:moveTo>
                    <a:pt x="196595" y="0"/>
                  </a:moveTo>
                  <a:lnTo>
                    <a:pt x="151515" y="5034"/>
                  </a:lnTo>
                  <a:lnTo>
                    <a:pt x="110134" y="19372"/>
                  </a:lnTo>
                  <a:lnTo>
                    <a:pt x="73631" y="41867"/>
                  </a:lnTo>
                  <a:lnTo>
                    <a:pt x="43187" y="71374"/>
                  </a:lnTo>
                  <a:lnTo>
                    <a:pt x="19980" y="106746"/>
                  </a:lnTo>
                  <a:lnTo>
                    <a:pt x="5191" y="146837"/>
                  </a:lnTo>
                  <a:lnTo>
                    <a:pt x="0" y="190500"/>
                  </a:lnTo>
                  <a:lnTo>
                    <a:pt x="5191" y="234162"/>
                  </a:lnTo>
                  <a:lnTo>
                    <a:pt x="19980" y="274253"/>
                  </a:lnTo>
                  <a:lnTo>
                    <a:pt x="43187" y="309625"/>
                  </a:lnTo>
                  <a:lnTo>
                    <a:pt x="73631" y="339132"/>
                  </a:lnTo>
                  <a:lnTo>
                    <a:pt x="110134" y="361627"/>
                  </a:lnTo>
                  <a:lnTo>
                    <a:pt x="151515" y="375965"/>
                  </a:lnTo>
                  <a:lnTo>
                    <a:pt x="196595" y="381000"/>
                  </a:lnTo>
                  <a:lnTo>
                    <a:pt x="241676" y="375965"/>
                  </a:lnTo>
                  <a:lnTo>
                    <a:pt x="283057" y="361627"/>
                  </a:lnTo>
                  <a:lnTo>
                    <a:pt x="319560" y="339132"/>
                  </a:lnTo>
                  <a:lnTo>
                    <a:pt x="350004" y="309625"/>
                  </a:lnTo>
                  <a:lnTo>
                    <a:pt x="373211" y="274253"/>
                  </a:lnTo>
                  <a:lnTo>
                    <a:pt x="388000" y="234162"/>
                  </a:lnTo>
                  <a:lnTo>
                    <a:pt x="393191" y="190500"/>
                  </a:lnTo>
                  <a:lnTo>
                    <a:pt x="388000" y="146837"/>
                  </a:lnTo>
                  <a:lnTo>
                    <a:pt x="373211" y="106746"/>
                  </a:lnTo>
                  <a:lnTo>
                    <a:pt x="350004" y="71374"/>
                  </a:lnTo>
                  <a:lnTo>
                    <a:pt x="319560" y="41867"/>
                  </a:lnTo>
                  <a:lnTo>
                    <a:pt x="283057" y="19372"/>
                  </a:lnTo>
                  <a:lnTo>
                    <a:pt x="241676" y="5034"/>
                  </a:lnTo>
                  <a:lnTo>
                    <a:pt x="19659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66332" y="3096768"/>
              <a:ext cx="393700" cy="381000"/>
            </a:xfrm>
            <a:custGeom>
              <a:avLst/>
              <a:gdLst/>
              <a:ahLst/>
              <a:cxnLst/>
              <a:rect l="l" t="t" r="r" b="b"/>
              <a:pathLst>
                <a:path w="393700" h="381000">
                  <a:moveTo>
                    <a:pt x="0" y="190500"/>
                  </a:moveTo>
                  <a:lnTo>
                    <a:pt x="5191" y="146837"/>
                  </a:lnTo>
                  <a:lnTo>
                    <a:pt x="19980" y="106746"/>
                  </a:lnTo>
                  <a:lnTo>
                    <a:pt x="43187" y="71374"/>
                  </a:lnTo>
                  <a:lnTo>
                    <a:pt x="73631" y="41867"/>
                  </a:lnTo>
                  <a:lnTo>
                    <a:pt x="110134" y="19372"/>
                  </a:lnTo>
                  <a:lnTo>
                    <a:pt x="151515" y="5034"/>
                  </a:lnTo>
                  <a:lnTo>
                    <a:pt x="196595" y="0"/>
                  </a:lnTo>
                  <a:lnTo>
                    <a:pt x="241676" y="5034"/>
                  </a:lnTo>
                  <a:lnTo>
                    <a:pt x="283057" y="19372"/>
                  </a:lnTo>
                  <a:lnTo>
                    <a:pt x="319560" y="41867"/>
                  </a:lnTo>
                  <a:lnTo>
                    <a:pt x="350004" y="71374"/>
                  </a:lnTo>
                  <a:lnTo>
                    <a:pt x="373211" y="106746"/>
                  </a:lnTo>
                  <a:lnTo>
                    <a:pt x="388000" y="146837"/>
                  </a:lnTo>
                  <a:lnTo>
                    <a:pt x="393191" y="190500"/>
                  </a:lnTo>
                  <a:lnTo>
                    <a:pt x="388000" y="234162"/>
                  </a:lnTo>
                  <a:lnTo>
                    <a:pt x="373211" y="274253"/>
                  </a:lnTo>
                  <a:lnTo>
                    <a:pt x="350004" y="309625"/>
                  </a:lnTo>
                  <a:lnTo>
                    <a:pt x="319560" y="339132"/>
                  </a:lnTo>
                  <a:lnTo>
                    <a:pt x="283057" y="361627"/>
                  </a:lnTo>
                  <a:lnTo>
                    <a:pt x="241676" y="375965"/>
                  </a:lnTo>
                  <a:lnTo>
                    <a:pt x="196595" y="381000"/>
                  </a:lnTo>
                  <a:lnTo>
                    <a:pt x="151515" y="375965"/>
                  </a:lnTo>
                  <a:lnTo>
                    <a:pt x="110134" y="361627"/>
                  </a:lnTo>
                  <a:lnTo>
                    <a:pt x="73631" y="339132"/>
                  </a:lnTo>
                  <a:lnTo>
                    <a:pt x="43187" y="309625"/>
                  </a:lnTo>
                  <a:lnTo>
                    <a:pt x="19980" y="274253"/>
                  </a:lnTo>
                  <a:lnTo>
                    <a:pt x="5191" y="234162"/>
                  </a:lnTo>
                  <a:lnTo>
                    <a:pt x="0" y="19050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602730" y="314934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604259" y="3093720"/>
            <a:ext cx="356870" cy="387350"/>
            <a:chOff x="3604259" y="3093720"/>
            <a:chExt cx="356870" cy="387350"/>
          </a:xfrm>
        </p:grpSpPr>
        <p:sp>
          <p:nvSpPr>
            <p:cNvPr id="20" name="object 20"/>
            <p:cNvSpPr/>
            <p:nvPr/>
          </p:nvSpPr>
          <p:spPr>
            <a:xfrm>
              <a:off x="3607307" y="3096768"/>
              <a:ext cx="350520" cy="381000"/>
            </a:xfrm>
            <a:custGeom>
              <a:avLst/>
              <a:gdLst/>
              <a:ahLst/>
              <a:cxnLst/>
              <a:rect l="l" t="t" r="r" b="b"/>
              <a:pathLst>
                <a:path w="350520" h="381000">
                  <a:moveTo>
                    <a:pt x="175259" y="0"/>
                  </a:moveTo>
                  <a:lnTo>
                    <a:pt x="128675" y="6808"/>
                  </a:lnTo>
                  <a:lnTo>
                    <a:pt x="86811" y="26020"/>
                  </a:lnTo>
                  <a:lnTo>
                    <a:pt x="51339" y="55816"/>
                  </a:lnTo>
                  <a:lnTo>
                    <a:pt x="23932" y="94375"/>
                  </a:lnTo>
                  <a:lnTo>
                    <a:pt x="6261" y="139876"/>
                  </a:lnTo>
                  <a:lnTo>
                    <a:pt x="0" y="190500"/>
                  </a:lnTo>
                  <a:lnTo>
                    <a:pt x="6261" y="241123"/>
                  </a:lnTo>
                  <a:lnTo>
                    <a:pt x="23932" y="286624"/>
                  </a:lnTo>
                  <a:lnTo>
                    <a:pt x="51339" y="325183"/>
                  </a:lnTo>
                  <a:lnTo>
                    <a:pt x="86811" y="354979"/>
                  </a:lnTo>
                  <a:lnTo>
                    <a:pt x="128675" y="374191"/>
                  </a:lnTo>
                  <a:lnTo>
                    <a:pt x="175259" y="381000"/>
                  </a:lnTo>
                  <a:lnTo>
                    <a:pt x="221844" y="374191"/>
                  </a:lnTo>
                  <a:lnTo>
                    <a:pt x="263708" y="354979"/>
                  </a:lnTo>
                  <a:lnTo>
                    <a:pt x="299180" y="325183"/>
                  </a:lnTo>
                  <a:lnTo>
                    <a:pt x="326587" y="286624"/>
                  </a:lnTo>
                  <a:lnTo>
                    <a:pt x="344258" y="241123"/>
                  </a:lnTo>
                  <a:lnTo>
                    <a:pt x="350519" y="190500"/>
                  </a:lnTo>
                  <a:lnTo>
                    <a:pt x="344258" y="139876"/>
                  </a:lnTo>
                  <a:lnTo>
                    <a:pt x="326587" y="94375"/>
                  </a:lnTo>
                  <a:lnTo>
                    <a:pt x="299180" y="55816"/>
                  </a:lnTo>
                  <a:lnTo>
                    <a:pt x="263708" y="26020"/>
                  </a:lnTo>
                  <a:lnTo>
                    <a:pt x="221844" y="6808"/>
                  </a:lnTo>
                  <a:lnTo>
                    <a:pt x="175259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07307" y="3096768"/>
              <a:ext cx="350520" cy="381000"/>
            </a:xfrm>
            <a:custGeom>
              <a:avLst/>
              <a:gdLst/>
              <a:ahLst/>
              <a:cxnLst/>
              <a:rect l="l" t="t" r="r" b="b"/>
              <a:pathLst>
                <a:path w="350520" h="381000">
                  <a:moveTo>
                    <a:pt x="0" y="190500"/>
                  </a:moveTo>
                  <a:lnTo>
                    <a:pt x="6261" y="139876"/>
                  </a:lnTo>
                  <a:lnTo>
                    <a:pt x="23932" y="94375"/>
                  </a:lnTo>
                  <a:lnTo>
                    <a:pt x="51339" y="55816"/>
                  </a:lnTo>
                  <a:lnTo>
                    <a:pt x="86811" y="26020"/>
                  </a:lnTo>
                  <a:lnTo>
                    <a:pt x="128675" y="6808"/>
                  </a:lnTo>
                  <a:lnTo>
                    <a:pt x="175259" y="0"/>
                  </a:lnTo>
                  <a:lnTo>
                    <a:pt x="221844" y="6808"/>
                  </a:lnTo>
                  <a:lnTo>
                    <a:pt x="263708" y="26020"/>
                  </a:lnTo>
                  <a:lnTo>
                    <a:pt x="299180" y="55816"/>
                  </a:lnTo>
                  <a:lnTo>
                    <a:pt x="326587" y="94375"/>
                  </a:lnTo>
                  <a:lnTo>
                    <a:pt x="344258" y="139876"/>
                  </a:lnTo>
                  <a:lnTo>
                    <a:pt x="350519" y="190500"/>
                  </a:lnTo>
                  <a:lnTo>
                    <a:pt x="344258" y="241123"/>
                  </a:lnTo>
                  <a:lnTo>
                    <a:pt x="326587" y="286624"/>
                  </a:lnTo>
                  <a:lnTo>
                    <a:pt x="299180" y="325183"/>
                  </a:lnTo>
                  <a:lnTo>
                    <a:pt x="263708" y="354979"/>
                  </a:lnTo>
                  <a:lnTo>
                    <a:pt x="221844" y="374191"/>
                  </a:lnTo>
                  <a:lnTo>
                    <a:pt x="175259" y="381000"/>
                  </a:lnTo>
                  <a:lnTo>
                    <a:pt x="128675" y="374191"/>
                  </a:lnTo>
                  <a:lnTo>
                    <a:pt x="86811" y="354979"/>
                  </a:lnTo>
                  <a:lnTo>
                    <a:pt x="51339" y="325183"/>
                  </a:lnTo>
                  <a:lnTo>
                    <a:pt x="23932" y="286624"/>
                  </a:lnTo>
                  <a:lnTo>
                    <a:pt x="6261" y="241123"/>
                  </a:lnTo>
                  <a:lnTo>
                    <a:pt x="0" y="19050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721734" y="314934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48405" y="1298574"/>
            <a:ext cx="10680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" marR="5080" indent="-1447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Завершення прийому</a:t>
            </a:r>
            <a:endParaRPr sz="1600">
              <a:latin typeface="Calibri Light"/>
              <a:cs typeface="Calibri Light"/>
            </a:endParaRPr>
          </a:p>
          <a:p>
            <a:pPr marL="45720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46472" y="1704212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71946" y="1534160"/>
            <a:ext cx="10306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</a:t>
            </a:r>
            <a:endParaRPr sz="1600">
              <a:latin typeface="Calibri Light"/>
              <a:cs typeface="Calibri Light"/>
            </a:endParaRPr>
          </a:p>
          <a:p>
            <a:pPr marL="22860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17060" y="2961894"/>
            <a:ext cx="739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 marR="5080" indent="-8382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Очікування аукціону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799332" y="2090927"/>
            <a:ext cx="4160520" cy="934719"/>
            <a:chOff x="3799332" y="2090927"/>
            <a:chExt cx="4160520" cy="934719"/>
          </a:xfrm>
        </p:grpSpPr>
        <p:sp>
          <p:nvSpPr>
            <p:cNvPr id="28" name="object 28"/>
            <p:cNvSpPr/>
            <p:nvPr/>
          </p:nvSpPr>
          <p:spPr>
            <a:xfrm>
              <a:off x="3805428" y="2090927"/>
              <a:ext cx="4148454" cy="932815"/>
            </a:xfrm>
            <a:custGeom>
              <a:avLst/>
              <a:gdLst/>
              <a:ahLst/>
              <a:cxnLst/>
              <a:rect l="l" t="t" r="r" b="b"/>
              <a:pathLst>
                <a:path w="4148454" h="932814">
                  <a:moveTo>
                    <a:pt x="0" y="7620"/>
                  </a:moveTo>
                  <a:lnTo>
                    <a:pt x="0" y="923671"/>
                  </a:lnTo>
                </a:path>
                <a:path w="4148454" h="932814">
                  <a:moveTo>
                    <a:pt x="993648" y="18287"/>
                  </a:moveTo>
                  <a:lnTo>
                    <a:pt x="993648" y="932688"/>
                  </a:lnTo>
                </a:path>
                <a:path w="4148454" h="932814">
                  <a:moveTo>
                    <a:pt x="2859024" y="0"/>
                  </a:moveTo>
                  <a:lnTo>
                    <a:pt x="2859024" y="914400"/>
                  </a:lnTo>
                </a:path>
                <a:path w="4148454" h="932814">
                  <a:moveTo>
                    <a:pt x="4148328" y="0"/>
                  </a:moveTo>
                  <a:lnTo>
                    <a:pt x="4148328" y="914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73596" y="2802636"/>
              <a:ext cx="1280160" cy="216535"/>
            </a:xfrm>
            <a:custGeom>
              <a:avLst/>
              <a:gdLst/>
              <a:ahLst/>
              <a:cxnLst/>
              <a:rect l="l" t="t" r="r" b="b"/>
              <a:pathLst>
                <a:path w="1280159" h="216535">
                  <a:moveTo>
                    <a:pt x="1280159" y="0"/>
                  </a:moveTo>
                  <a:lnTo>
                    <a:pt x="1249403" y="63928"/>
                  </a:lnTo>
                  <a:lnTo>
                    <a:pt x="1214899" y="87343"/>
                  </a:lnTo>
                  <a:lnTo>
                    <a:pt x="1171147" y="102693"/>
                  </a:lnTo>
                  <a:lnTo>
                    <a:pt x="1120775" y="108203"/>
                  </a:lnTo>
                  <a:lnTo>
                    <a:pt x="812292" y="108203"/>
                  </a:lnTo>
                  <a:lnTo>
                    <a:pt x="761919" y="113714"/>
                  </a:lnTo>
                  <a:lnTo>
                    <a:pt x="718167" y="129064"/>
                  </a:lnTo>
                  <a:lnTo>
                    <a:pt x="683663" y="152479"/>
                  </a:lnTo>
                  <a:lnTo>
                    <a:pt x="661033" y="182185"/>
                  </a:lnTo>
                  <a:lnTo>
                    <a:pt x="652906" y="216408"/>
                  </a:lnTo>
                  <a:lnTo>
                    <a:pt x="644780" y="182185"/>
                  </a:lnTo>
                  <a:lnTo>
                    <a:pt x="622150" y="152479"/>
                  </a:lnTo>
                  <a:lnTo>
                    <a:pt x="587646" y="129064"/>
                  </a:lnTo>
                  <a:lnTo>
                    <a:pt x="543894" y="113714"/>
                  </a:lnTo>
                  <a:lnTo>
                    <a:pt x="493522" y="108203"/>
                  </a:lnTo>
                  <a:lnTo>
                    <a:pt x="159384" y="108203"/>
                  </a:lnTo>
                  <a:lnTo>
                    <a:pt x="109012" y="102693"/>
                  </a:lnTo>
                  <a:lnTo>
                    <a:pt x="65260" y="87343"/>
                  </a:lnTo>
                  <a:lnTo>
                    <a:pt x="30756" y="63928"/>
                  </a:lnTo>
                  <a:lnTo>
                    <a:pt x="8126" y="34222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7737347" y="3115055"/>
            <a:ext cx="402590" cy="346075"/>
            <a:chOff x="7737347" y="3115055"/>
            <a:chExt cx="402590" cy="346075"/>
          </a:xfrm>
        </p:grpSpPr>
        <p:sp>
          <p:nvSpPr>
            <p:cNvPr id="31" name="object 31"/>
            <p:cNvSpPr/>
            <p:nvPr/>
          </p:nvSpPr>
          <p:spPr>
            <a:xfrm>
              <a:off x="7740395" y="3118103"/>
              <a:ext cx="396240" cy="340360"/>
            </a:xfrm>
            <a:custGeom>
              <a:avLst/>
              <a:gdLst/>
              <a:ahLst/>
              <a:cxnLst/>
              <a:rect l="l" t="t" r="r" b="b"/>
              <a:pathLst>
                <a:path w="396240" h="340360">
                  <a:moveTo>
                    <a:pt x="198120" y="0"/>
                  </a:moveTo>
                  <a:lnTo>
                    <a:pt x="145432" y="6069"/>
                  </a:lnTo>
                  <a:lnTo>
                    <a:pt x="98100" y="23198"/>
                  </a:lnTo>
                  <a:lnTo>
                    <a:pt x="58007" y="49768"/>
                  </a:lnTo>
                  <a:lnTo>
                    <a:pt x="27036" y="84158"/>
                  </a:lnTo>
                  <a:lnTo>
                    <a:pt x="7073" y="124751"/>
                  </a:lnTo>
                  <a:lnTo>
                    <a:pt x="0" y="169925"/>
                  </a:lnTo>
                  <a:lnTo>
                    <a:pt x="7073" y="215100"/>
                  </a:lnTo>
                  <a:lnTo>
                    <a:pt x="27036" y="255693"/>
                  </a:lnTo>
                  <a:lnTo>
                    <a:pt x="58007" y="290083"/>
                  </a:lnTo>
                  <a:lnTo>
                    <a:pt x="98100" y="316653"/>
                  </a:lnTo>
                  <a:lnTo>
                    <a:pt x="145432" y="333782"/>
                  </a:lnTo>
                  <a:lnTo>
                    <a:pt x="198120" y="339851"/>
                  </a:lnTo>
                  <a:lnTo>
                    <a:pt x="250807" y="333782"/>
                  </a:lnTo>
                  <a:lnTo>
                    <a:pt x="298139" y="316653"/>
                  </a:lnTo>
                  <a:lnTo>
                    <a:pt x="338232" y="290083"/>
                  </a:lnTo>
                  <a:lnTo>
                    <a:pt x="369203" y="255693"/>
                  </a:lnTo>
                  <a:lnTo>
                    <a:pt x="389166" y="215100"/>
                  </a:lnTo>
                  <a:lnTo>
                    <a:pt x="396239" y="169925"/>
                  </a:lnTo>
                  <a:lnTo>
                    <a:pt x="389166" y="124751"/>
                  </a:lnTo>
                  <a:lnTo>
                    <a:pt x="369203" y="84158"/>
                  </a:lnTo>
                  <a:lnTo>
                    <a:pt x="338232" y="49768"/>
                  </a:lnTo>
                  <a:lnTo>
                    <a:pt x="298139" y="23198"/>
                  </a:lnTo>
                  <a:lnTo>
                    <a:pt x="250807" y="6069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740395" y="3118103"/>
              <a:ext cx="396240" cy="340360"/>
            </a:xfrm>
            <a:custGeom>
              <a:avLst/>
              <a:gdLst/>
              <a:ahLst/>
              <a:cxnLst/>
              <a:rect l="l" t="t" r="r" b="b"/>
              <a:pathLst>
                <a:path w="396240" h="340360">
                  <a:moveTo>
                    <a:pt x="0" y="169925"/>
                  </a:moveTo>
                  <a:lnTo>
                    <a:pt x="7073" y="124751"/>
                  </a:lnTo>
                  <a:lnTo>
                    <a:pt x="27036" y="84158"/>
                  </a:lnTo>
                  <a:lnTo>
                    <a:pt x="58007" y="49768"/>
                  </a:lnTo>
                  <a:lnTo>
                    <a:pt x="98100" y="23198"/>
                  </a:lnTo>
                  <a:lnTo>
                    <a:pt x="145432" y="6069"/>
                  </a:lnTo>
                  <a:lnTo>
                    <a:pt x="198120" y="0"/>
                  </a:lnTo>
                  <a:lnTo>
                    <a:pt x="250807" y="6069"/>
                  </a:lnTo>
                  <a:lnTo>
                    <a:pt x="298139" y="23198"/>
                  </a:lnTo>
                  <a:lnTo>
                    <a:pt x="338232" y="49768"/>
                  </a:lnTo>
                  <a:lnTo>
                    <a:pt x="369203" y="84158"/>
                  </a:lnTo>
                  <a:lnTo>
                    <a:pt x="389166" y="124751"/>
                  </a:lnTo>
                  <a:lnTo>
                    <a:pt x="396239" y="169925"/>
                  </a:lnTo>
                  <a:lnTo>
                    <a:pt x="389166" y="215100"/>
                  </a:lnTo>
                  <a:lnTo>
                    <a:pt x="369203" y="255693"/>
                  </a:lnTo>
                  <a:lnTo>
                    <a:pt x="338232" y="290083"/>
                  </a:lnTo>
                  <a:lnTo>
                    <a:pt x="298139" y="316653"/>
                  </a:lnTo>
                  <a:lnTo>
                    <a:pt x="250807" y="333782"/>
                  </a:lnTo>
                  <a:lnTo>
                    <a:pt x="198120" y="339851"/>
                  </a:lnTo>
                  <a:lnTo>
                    <a:pt x="145432" y="333782"/>
                  </a:lnTo>
                  <a:lnTo>
                    <a:pt x="98100" y="316653"/>
                  </a:lnTo>
                  <a:lnTo>
                    <a:pt x="58007" y="290083"/>
                  </a:lnTo>
                  <a:lnTo>
                    <a:pt x="27036" y="255693"/>
                  </a:lnTo>
                  <a:lnTo>
                    <a:pt x="7073" y="215100"/>
                  </a:lnTo>
                  <a:lnTo>
                    <a:pt x="0" y="169925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878571" y="314934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65314" y="1534160"/>
            <a:ext cx="946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</a:t>
            </a:r>
            <a:endParaRPr sz="1600">
              <a:latin typeface="Calibri Light"/>
              <a:cs typeface="Calibri Light"/>
            </a:endParaRPr>
          </a:p>
          <a:p>
            <a:pPr marL="79375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договору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9292" y="3835146"/>
            <a:ext cx="7854315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/>
                <a:cs typeface="Calibri Light"/>
              </a:rPr>
              <a:t>Аналогічно</a:t>
            </a:r>
            <a:r>
              <a:rPr sz="2000" spc="-8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допороговим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закупівлям:</a:t>
            </a:r>
            <a:endParaRPr sz="20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dirty="0">
                <a:latin typeface="Calibri Light"/>
                <a:cs typeface="Calibri Light"/>
              </a:rPr>
              <a:t>перед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початком</a:t>
            </a:r>
            <a:r>
              <a:rPr sz="2000" spc="-8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автоматично</a:t>
            </a:r>
            <a:r>
              <a:rPr sz="2000" spc="-8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розкривається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інформація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spc="-25" dirty="0">
                <a:latin typeface="Calibri Light"/>
                <a:cs typeface="Calibri Light"/>
              </a:rPr>
              <a:t>про</a:t>
            </a:r>
            <a:endParaRPr sz="2000">
              <a:latin typeface="Calibri Light"/>
              <a:cs typeface="Calibri Ligh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 Light"/>
                <a:cs typeface="Calibri Light"/>
              </a:rPr>
              <a:t>ціни/приведені</a:t>
            </a:r>
            <a:r>
              <a:rPr sz="2000" spc="-85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ціни</a:t>
            </a:r>
            <a:endParaRPr sz="20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dirty="0">
                <a:latin typeface="Calibri Light"/>
                <a:cs typeface="Calibri Light"/>
              </a:rPr>
              <a:t>проходить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3</a:t>
            </a:r>
            <a:r>
              <a:rPr sz="2000" spc="-10" dirty="0">
                <a:latin typeface="Calibri Light"/>
                <a:cs typeface="Calibri Light"/>
              </a:rPr>
              <a:t> раунди</a:t>
            </a:r>
            <a:endParaRPr sz="2000">
              <a:latin typeface="Calibri Light"/>
              <a:cs typeface="Calibri Light"/>
            </a:endParaRPr>
          </a:p>
          <a:p>
            <a:pPr marL="299085" marR="5080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dirty="0">
                <a:latin typeface="Calibri Light"/>
                <a:cs typeface="Calibri Light"/>
              </a:rPr>
              <a:t>учасники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можуть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знижувати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цінову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пропозицію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(не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менше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ніж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на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крок </a:t>
            </a:r>
            <a:r>
              <a:rPr sz="2000" spc="-10" dirty="0">
                <a:latin typeface="Calibri Light"/>
                <a:cs typeface="Calibri Light"/>
              </a:rPr>
              <a:t>аукціону)</a:t>
            </a:r>
            <a:endParaRPr sz="20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dirty="0">
                <a:latin typeface="Calibri Light"/>
                <a:cs typeface="Calibri Light"/>
              </a:rPr>
              <a:t>по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завершенню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аукціону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відкриваються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назви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компаній-</a:t>
            </a:r>
            <a:r>
              <a:rPr sz="2000" spc="-10" dirty="0">
                <a:latin typeface="Calibri Light"/>
                <a:cs typeface="Calibri Light"/>
              </a:rPr>
              <a:t>учасників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36" name="object 3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97735">
              <a:lnSpc>
                <a:spcPct val="100000"/>
              </a:lnSpc>
              <a:spcBef>
                <a:spcPts val="95"/>
              </a:spcBef>
            </a:pP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Етап</a:t>
            </a:r>
            <a:r>
              <a:rPr sz="3100" spc="-1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65" dirty="0">
                <a:solidFill>
                  <a:srgbClr val="2D75B6"/>
                </a:solidFill>
                <a:latin typeface="Trebuchet MS"/>
                <a:cs typeface="Trebuchet MS"/>
              </a:rPr>
              <a:t>«</a:t>
            </a:r>
            <a:r>
              <a:rPr sz="3100" spc="-65" dirty="0">
                <a:solidFill>
                  <a:srgbClr val="2D75B6"/>
                </a:solidFill>
                <a:latin typeface="Microsoft Sans Serif"/>
                <a:cs typeface="Microsoft Sans Serif"/>
              </a:rPr>
              <a:t>Очікування</a:t>
            </a:r>
            <a:r>
              <a:rPr sz="3100" spc="-14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75" dirty="0">
                <a:solidFill>
                  <a:srgbClr val="2D75B6"/>
                </a:solidFill>
                <a:latin typeface="Microsoft Sans Serif"/>
                <a:cs typeface="Microsoft Sans Serif"/>
              </a:rPr>
              <a:t>аукціону</a:t>
            </a:r>
            <a:r>
              <a:rPr sz="3100" spc="-75" dirty="0">
                <a:solidFill>
                  <a:srgbClr val="2D75B6"/>
                </a:solidFill>
                <a:latin typeface="Trebuchet MS"/>
                <a:cs typeface="Trebuchet MS"/>
              </a:rPr>
              <a:t>»</a:t>
            </a:r>
            <a:r>
              <a:rPr sz="3100" spc="-254" dirty="0">
                <a:solidFill>
                  <a:srgbClr val="2D75B6"/>
                </a:solidFill>
                <a:latin typeface="Trebuchet MS"/>
                <a:cs typeface="Trebuchet MS"/>
              </a:rPr>
              <a:t> </a:t>
            </a:r>
            <a:r>
              <a:rPr sz="3100" spc="-375" dirty="0">
                <a:solidFill>
                  <a:srgbClr val="2D75B6"/>
                </a:solidFill>
                <a:latin typeface="Trebuchet MS"/>
                <a:cs typeface="Trebuchet MS"/>
              </a:rPr>
              <a:t>+</a:t>
            </a:r>
            <a:r>
              <a:rPr sz="3100" spc="-295" dirty="0">
                <a:solidFill>
                  <a:srgbClr val="2D75B6"/>
                </a:solidFill>
                <a:latin typeface="Trebuchet MS"/>
                <a:cs typeface="Trebuchet MS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Аукціон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846" y="1067815"/>
            <a:ext cx="176085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 Light"/>
                <a:cs typeface="Calibri Light"/>
              </a:rPr>
              <a:t>Оголошення</a:t>
            </a:r>
            <a:r>
              <a:rPr sz="1400" spc="-7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закупівлі</a:t>
            </a:r>
            <a:r>
              <a:rPr sz="1400" spc="-65" dirty="0">
                <a:latin typeface="Calibri Light"/>
                <a:cs typeface="Calibri Light"/>
              </a:rPr>
              <a:t> </a:t>
            </a:r>
            <a:r>
              <a:rPr sz="1400" spc="-50" dirty="0">
                <a:latin typeface="Calibri Light"/>
                <a:cs typeface="Calibri Light"/>
              </a:rPr>
              <a:t>/ </a:t>
            </a:r>
            <a:r>
              <a:rPr sz="1400" dirty="0">
                <a:latin typeface="Calibri Light"/>
                <a:cs typeface="Calibri Light"/>
              </a:rPr>
              <a:t>початок</a:t>
            </a:r>
            <a:r>
              <a:rPr sz="1400" spc="-6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прийому пропозицій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07123" y="1779777"/>
            <a:ext cx="8139430" cy="881380"/>
            <a:chOff x="707123" y="1779777"/>
            <a:chExt cx="8139430" cy="881380"/>
          </a:xfrm>
        </p:grpSpPr>
        <p:sp>
          <p:nvSpPr>
            <p:cNvPr id="4" name="object 4"/>
            <p:cNvSpPr/>
            <p:nvPr/>
          </p:nvSpPr>
          <p:spPr>
            <a:xfrm>
              <a:off x="911352" y="1786127"/>
              <a:ext cx="0" cy="868680"/>
            </a:xfrm>
            <a:custGeom>
              <a:avLst/>
              <a:gdLst/>
              <a:ahLst/>
              <a:cxnLst/>
              <a:rect l="l" t="t" r="r" b="b"/>
              <a:pathLst>
                <a:path h="868680">
                  <a:moveTo>
                    <a:pt x="0" y="0"/>
                  </a:moveTo>
                  <a:lnTo>
                    <a:pt x="0" y="868299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7123" y="2405252"/>
              <a:ext cx="8139430" cy="76200"/>
            </a:xfrm>
            <a:custGeom>
              <a:avLst/>
              <a:gdLst/>
              <a:ahLst/>
              <a:cxnLst/>
              <a:rect l="l" t="t" r="r" b="b"/>
              <a:pathLst>
                <a:path w="8139430" h="76200">
                  <a:moveTo>
                    <a:pt x="8062988" y="0"/>
                  </a:moveTo>
                  <a:lnTo>
                    <a:pt x="8062861" y="76200"/>
                  </a:lnTo>
                  <a:lnTo>
                    <a:pt x="8126319" y="44576"/>
                  </a:lnTo>
                  <a:lnTo>
                    <a:pt x="8075688" y="44576"/>
                  </a:lnTo>
                  <a:lnTo>
                    <a:pt x="8075688" y="31876"/>
                  </a:lnTo>
                  <a:lnTo>
                    <a:pt x="8126424" y="31876"/>
                  </a:lnTo>
                  <a:lnTo>
                    <a:pt x="8062988" y="0"/>
                  </a:lnTo>
                  <a:close/>
                </a:path>
                <a:path w="8139430" h="76200">
                  <a:moveTo>
                    <a:pt x="25" y="17652"/>
                  </a:moveTo>
                  <a:lnTo>
                    <a:pt x="0" y="30352"/>
                  </a:lnTo>
                  <a:lnTo>
                    <a:pt x="8075688" y="44576"/>
                  </a:lnTo>
                  <a:lnTo>
                    <a:pt x="8062914" y="44576"/>
                  </a:lnTo>
                  <a:lnTo>
                    <a:pt x="8062935" y="31876"/>
                  </a:lnTo>
                  <a:lnTo>
                    <a:pt x="8075688" y="31876"/>
                  </a:lnTo>
                  <a:lnTo>
                    <a:pt x="25" y="17652"/>
                  </a:lnTo>
                  <a:close/>
                </a:path>
                <a:path w="8139430" h="76200">
                  <a:moveTo>
                    <a:pt x="8126424" y="31876"/>
                  </a:moveTo>
                  <a:lnTo>
                    <a:pt x="8075688" y="31876"/>
                  </a:lnTo>
                  <a:lnTo>
                    <a:pt x="8075688" y="44576"/>
                  </a:lnTo>
                  <a:lnTo>
                    <a:pt x="8126319" y="44576"/>
                  </a:lnTo>
                  <a:lnTo>
                    <a:pt x="8139061" y="38226"/>
                  </a:lnTo>
                  <a:lnTo>
                    <a:pt x="8126424" y="31876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22020" y="2429255"/>
              <a:ext cx="5928360" cy="222885"/>
            </a:xfrm>
            <a:custGeom>
              <a:avLst/>
              <a:gdLst/>
              <a:ahLst/>
              <a:cxnLst/>
              <a:rect l="l" t="t" r="r" b="b"/>
              <a:pathLst>
                <a:path w="5928359" h="222885">
                  <a:moveTo>
                    <a:pt x="2877312" y="0"/>
                  </a:moveTo>
                  <a:lnTo>
                    <a:pt x="2865318" y="40356"/>
                  </a:lnTo>
                  <a:lnTo>
                    <a:pt x="2832608" y="73294"/>
                  </a:lnTo>
                  <a:lnTo>
                    <a:pt x="2784086" y="95494"/>
                  </a:lnTo>
                  <a:lnTo>
                    <a:pt x="2724658" y="103632"/>
                  </a:lnTo>
                  <a:lnTo>
                    <a:pt x="1620012" y="103632"/>
                  </a:lnTo>
                  <a:lnTo>
                    <a:pt x="1560657" y="111769"/>
                  </a:lnTo>
                  <a:lnTo>
                    <a:pt x="1512173" y="133969"/>
                  </a:lnTo>
                  <a:lnTo>
                    <a:pt x="1479476" y="166907"/>
                  </a:lnTo>
                  <a:lnTo>
                    <a:pt x="1467485" y="207264"/>
                  </a:lnTo>
                  <a:lnTo>
                    <a:pt x="1455491" y="166907"/>
                  </a:lnTo>
                  <a:lnTo>
                    <a:pt x="1422781" y="133969"/>
                  </a:lnTo>
                  <a:lnTo>
                    <a:pt x="1374259" y="111769"/>
                  </a:lnTo>
                  <a:lnTo>
                    <a:pt x="1314831" y="103632"/>
                  </a:lnTo>
                  <a:lnTo>
                    <a:pt x="152603" y="103632"/>
                  </a:lnTo>
                  <a:lnTo>
                    <a:pt x="93204" y="95494"/>
                  </a:lnTo>
                  <a:lnTo>
                    <a:pt x="44697" y="73294"/>
                  </a:lnTo>
                  <a:lnTo>
                    <a:pt x="11992" y="40356"/>
                  </a:lnTo>
                  <a:lnTo>
                    <a:pt x="0" y="0"/>
                  </a:lnTo>
                </a:path>
                <a:path w="5928359" h="222885">
                  <a:moveTo>
                    <a:pt x="5928359" y="13716"/>
                  </a:moveTo>
                  <a:lnTo>
                    <a:pt x="5916279" y="54352"/>
                  </a:lnTo>
                  <a:lnTo>
                    <a:pt x="5883338" y="87534"/>
                  </a:lnTo>
                  <a:lnTo>
                    <a:pt x="5834491" y="109906"/>
                  </a:lnTo>
                  <a:lnTo>
                    <a:pt x="5774689" y="118110"/>
                  </a:lnTo>
                  <a:lnTo>
                    <a:pt x="5112766" y="118110"/>
                  </a:lnTo>
                  <a:lnTo>
                    <a:pt x="5052964" y="126313"/>
                  </a:lnTo>
                  <a:lnTo>
                    <a:pt x="5004117" y="148685"/>
                  </a:lnTo>
                  <a:lnTo>
                    <a:pt x="4971176" y="181867"/>
                  </a:lnTo>
                  <a:lnTo>
                    <a:pt x="4959096" y="222504"/>
                  </a:lnTo>
                  <a:lnTo>
                    <a:pt x="4947013" y="181867"/>
                  </a:lnTo>
                  <a:lnTo>
                    <a:pt x="4914058" y="148685"/>
                  </a:lnTo>
                  <a:lnTo>
                    <a:pt x="4865173" y="126313"/>
                  </a:lnTo>
                  <a:lnTo>
                    <a:pt x="4805299" y="118110"/>
                  </a:lnTo>
                  <a:lnTo>
                    <a:pt x="4103878" y="118110"/>
                  </a:lnTo>
                  <a:lnTo>
                    <a:pt x="4044076" y="109906"/>
                  </a:lnTo>
                  <a:lnTo>
                    <a:pt x="3995229" y="87534"/>
                  </a:lnTo>
                  <a:lnTo>
                    <a:pt x="3962288" y="54352"/>
                  </a:lnTo>
                  <a:lnTo>
                    <a:pt x="3950207" y="13716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04087" y="2721864"/>
            <a:ext cx="428625" cy="408940"/>
            <a:chOff x="704087" y="2721864"/>
            <a:chExt cx="428625" cy="408940"/>
          </a:xfrm>
        </p:grpSpPr>
        <p:sp>
          <p:nvSpPr>
            <p:cNvPr id="8" name="object 8"/>
            <p:cNvSpPr/>
            <p:nvPr/>
          </p:nvSpPr>
          <p:spPr>
            <a:xfrm>
              <a:off x="707135" y="2724912"/>
              <a:ext cx="422275" cy="402590"/>
            </a:xfrm>
            <a:custGeom>
              <a:avLst/>
              <a:gdLst/>
              <a:ahLst/>
              <a:cxnLst/>
              <a:rect l="l" t="t" r="r" b="b"/>
              <a:pathLst>
                <a:path w="422275" h="402589">
                  <a:moveTo>
                    <a:pt x="211073" y="0"/>
                  </a:moveTo>
                  <a:lnTo>
                    <a:pt x="162676" y="5311"/>
                  </a:lnTo>
                  <a:lnTo>
                    <a:pt x="118248" y="20442"/>
                  </a:lnTo>
                  <a:lnTo>
                    <a:pt x="79057" y="44187"/>
                  </a:lnTo>
                  <a:lnTo>
                    <a:pt x="46370" y="75338"/>
                  </a:lnTo>
                  <a:lnTo>
                    <a:pt x="21453" y="112689"/>
                  </a:lnTo>
                  <a:lnTo>
                    <a:pt x="5574" y="155034"/>
                  </a:lnTo>
                  <a:lnTo>
                    <a:pt x="0" y="201167"/>
                  </a:lnTo>
                  <a:lnTo>
                    <a:pt x="5574" y="247301"/>
                  </a:lnTo>
                  <a:lnTo>
                    <a:pt x="21453" y="289646"/>
                  </a:lnTo>
                  <a:lnTo>
                    <a:pt x="46370" y="326997"/>
                  </a:lnTo>
                  <a:lnTo>
                    <a:pt x="79057" y="358148"/>
                  </a:lnTo>
                  <a:lnTo>
                    <a:pt x="118248" y="381893"/>
                  </a:lnTo>
                  <a:lnTo>
                    <a:pt x="162676" y="397024"/>
                  </a:lnTo>
                  <a:lnTo>
                    <a:pt x="211073" y="402336"/>
                  </a:lnTo>
                  <a:lnTo>
                    <a:pt x="259471" y="397024"/>
                  </a:lnTo>
                  <a:lnTo>
                    <a:pt x="303899" y="381893"/>
                  </a:lnTo>
                  <a:lnTo>
                    <a:pt x="343090" y="358148"/>
                  </a:lnTo>
                  <a:lnTo>
                    <a:pt x="375777" y="326997"/>
                  </a:lnTo>
                  <a:lnTo>
                    <a:pt x="400694" y="289646"/>
                  </a:lnTo>
                  <a:lnTo>
                    <a:pt x="416573" y="247301"/>
                  </a:lnTo>
                  <a:lnTo>
                    <a:pt x="422148" y="201167"/>
                  </a:lnTo>
                  <a:lnTo>
                    <a:pt x="416573" y="155034"/>
                  </a:lnTo>
                  <a:lnTo>
                    <a:pt x="400694" y="112689"/>
                  </a:lnTo>
                  <a:lnTo>
                    <a:pt x="375777" y="75338"/>
                  </a:lnTo>
                  <a:lnTo>
                    <a:pt x="343090" y="44187"/>
                  </a:lnTo>
                  <a:lnTo>
                    <a:pt x="303899" y="20442"/>
                  </a:lnTo>
                  <a:lnTo>
                    <a:pt x="259471" y="5311"/>
                  </a:lnTo>
                  <a:lnTo>
                    <a:pt x="21107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7135" y="2724912"/>
              <a:ext cx="422275" cy="402590"/>
            </a:xfrm>
            <a:custGeom>
              <a:avLst/>
              <a:gdLst/>
              <a:ahLst/>
              <a:cxnLst/>
              <a:rect l="l" t="t" r="r" b="b"/>
              <a:pathLst>
                <a:path w="422275" h="402589">
                  <a:moveTo>
                    <a:pt x="0" y="201167"/>
                  </a:moveTo>
                  <a:lnTo>
                    <a:pt x="5574" y="155034"/>
                  </a:lnTo>
                  <a:lnTo>
                    <a:pt x="21453" y="112689"/>
                  </a:lnTo>
                  <a:lnTo>
                    <a:pt x="46370" y="75338"/>
                  </a:lnTo>
                  <a:lnTo>
                    <a:pt x="79057" y="44187"/>
                  </a:lnTo>
                  <a:lnTo>
                    <a:pt x="118248" y="20442"/>
                  </a:lnTo>
                  <a:lnTo>
                    <a:pt x="162676" y="5311"/>
                  </a:lnTo>
                  <a:lnTo>
                    <a:pt x="211073" y="0"/>
                  </a:lnTo>
                  <a:lnTo>
                    <a:pt x="259471" y="5311"/>
                  </a:lnTo>
                  <a:lnTo>
                    <a:pt x="303899" y="20442"/>
                  </a:lnTo>
                  <a:lnTo>
                    <a:pt x="343090" y="44187"/>
                  </a:lnTo>
                  <a:lnTo>
                    <a:pt x="375777" y="75338"/>
                  </a:lnTo>
                  <a:lnTo>
                    <a:pt x="400694" y="112689"/>
                  </a:lnTo>
                  <a:lnTo>
                    <a:pt x="416573" y="155034"/>
                  </a:lnTo>
                  <a:lnTo>
                    <a:pt x="422148" y="201167"/>
                  </a:lnTo>
                  <a:lnTo>
                    <a:pt x="416573" y="247301"/>
                  </a:lnTo>
                  <a:lnTo>
                    <a:pt x="400694" y="289646"/>
                  </a:lnTo>
                  <a:lnTo>
                    <a:pt x="375777" y="326997"/>
                  </a:lnTo>
                  <a:lnTo>
                    <a:pt x="343090" y="358148"/>
                  </a:lnTo>
                  <a:lnTo>
                    <a:pt x="303899" y="381893"/>
                  </a:lnTo>
                  <a:lnTo>
                    <a:pt x="259471" y="397024"/>
                  </a:lnTo>
                  <a:lnTo>
                    <a:pt x="211073" y="402336"/>
                  </a:lnTo>
                  <a:lnTo>
                    <a:pt x="162676" y="397024"/>
                  </a:lnTo>
                  <a:lnTo>
                    <a:pt x="118248" y="381893"/>
                  </a:lnTo>
                  <a:lnTo>
                    <a:pt x="79057" y="358148"/>
                  </a:lnTo>
                  <a:lnTo>
                    <a:pt x="46370" y="326997"/>
                  </a:lnTo>
                  <a:lnTo>
                    <a:pt x="21453" y="289646"/>
                  </a:lnTo>
                  <a:lnTo>
                    <a:pt x="5574" y="247301"/>
                  </a:lnTo>
                  <a:lnTo>
                    <a:pt x="0" y="201167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57199" y="278714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632959" y="2746248"/>
            <a:ext cx="426720" cy="408940"/>
            <a:chOff x="4632959" y="2746248"/>
            <a:chExt cx="426720" cy="408940"/>
          </a:xfrm>
        </p:grpSpPr>
        <p:sp>
          <p:nvSpPr>
            <p:cNvPr id="12" name="object 12"/>
            <p:cNvSpPr/>
            <p:nvPr/>
          </p:nvSpPr>
          <p:spPr>
            <a:xfrm>
              <a:off x="4636007" y="2749296"/>
              <a:ext cx="421005" cy="402590"/>
            </a:xfrm>
            <a:custGeom>
              <a:avLst/>
              <a:gdLst/>
              <a:ahLst/>
              <a:cxnLst/>
              <a:rect l="l" t="t" r="r" b="b"/>
              <a:pathLst>
                <a:path w="421004" h="402589">
                  <a:moveTo>
                    <a:pt x="210312" y="0"/>
                  </a:moveTo>
                  <a:lnTo>
                    <a:pt x="162072" y="5311"/>
                  </a:lnTo>
                  <a:lnTo>
                    <a:pt x="117798" y="20442"/>
                  </a:lnTo>
                  <a:lnTo>
                    <a:pt x="78750" y="44187"/>
                  </a:lnTo>
                  <a:lnTo>
                    <a:pt x="46186" y="75338"/>
                  </a:lnTo>
                  <a:lnTo>
                    <a:pt x="21367" y="112689"/>
                  </a:lnTo>
                  <a:lnTo>
                    <a:pt x="5551" y="155034"/>
                  </a:lnTo>
                  <a:lnTo>
                    <a:pt x="0" y="201167"/>
                  </a:lnTo>
                  <a:lnTo>
                    <a:pt x="5551" y="247301"/>
                  </a:lnTo>
                  <a:lnTo>
                    <a:pt x="21367" y="289646"/>
                  </a:lnTo>
                  <a:lnTo>
                    <a:pt x="46186" y="326997"/>
                  </a:lnTo>
                  <a:lnTo>
                    <a:pt x="78750" y="358148"/>
                  </a:lnTo>
                  <a:lnTo>
                    <a:pt x="117798" y="381893"/>
                  </a:lnTo>
                  <a:lnTo>
                    <a:pt x="162072" y="397024"/>
                  </a:lnTo>
                  <a:lnTo>
                    <a:pt x="210312" y="402336"/>
                  </a:lnTo>
                  <a:lnTo>
                    <a:pt x="258551" y="397024"/>
                  </a:lnTo>
                  <a:lnTo>
                    <a:pt x="302825" y="381893"/>
                  </a:lnTo>
                  <a:lnTo>
                    <a:pt x="341873" y="358148"/>
                  </a:lnTo>
                  <a:lnTo>
                    <a:pt x="374437" y="326997"/>
                  </a:lnTo>
                  <a:lnTo>
                    <a:pt x="399256" y="289646"/>
                  </a:lnTo>
                  <a:lnTo>
                    <a:pt x="415072" y="247301"/>
                  </a:lnTo>
                  <a:lnTo>
                    <a:pt x="420624" y="201167"/>
                  </a:lnTo>
                  <a:lnTo>
                    <a:pt x="415072" y="155034"/>
                  </a:lnTo>
                  <a:lnTo>
                    <a:pt x="399256" y="112689"/>
                  </a:lnTo>
                  <a:lnTo>
                    <a:pt x="374437" y="75338"/>
                  </a:lnTo>
                  <a:lnTo>
                    <a:pt x="341873" y="44187"/>
                  </a:lnTo>
                  <a:lnTo>
                    <a:pt x="302825" y="20442"/>
                  </a:lnTo>
                  <a:lnTo>
                    <a:pt x="258551" y="5311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36007" y="2749296"/>
              <a:ext cx="421005" cy="402590"/>
            </a:xfrm>
            <a:custGeom>
              <a:avLst/>
              <a:gdLst/>
              <a:ahLst/>
              <a:cxnLst/>
              <a:rect l="l" t="t" r="r" b="b"/>
              <a:pathLst>
                <a:path w="421004" h="402589">
                  <a:moveTo>
                    <a:pt x="0" y="201167"/>
                  </a:moveTo>
                  <a:lnTo>
                    <a:pt x="5551" y="155034"/>
                  </a:lnTo>
                  <a:lnTo>
                    <a:pt x="21367" y="112689"/>
                  </a:lnTo>
                  <a:lnTo>
                    <a:pt x="46186" y="75338"/>
                  </a:lnTo>
                  <a:lnTo>
                    <a:pt x="78750" y="44187"/>
                  </a:lnTo>
                  <a:lnTo>
                    <a:pt x="117798" y="20442"/>
                  </a:lnTo>
                  <a:lnTo>
                    <a:pt x="162072" y="5311"/>
                  </a:lnTo>
                  <a:lnTo>
                    <a:pt x="210312" y="0"/>
                  </a:lnTo>
                  <a:lnTo>
                    <a:pt x="258551" y="5311"/>
                  </a:lnTo>
                  <a:lnTo>
                    <a:pt x="302825" y="20442"/>
                  </a:lnTo>
                  <a:lnTo>
                    <a:pt x="341873" y="44187"/>
                  </a:lnTo>
                  <a:lnTo>
                    <a:pt x="374437" y="75338"/>
                  </a:lnTo>
                  <a:lnTo>
                    <a:pt x="399256" y="112689"/>
                  </a:lnTo>
                  <a:lnTo>
                    <a:pt x="415072" y="155034"/>
                  </a:lnTo>
                  <a:lnTo>
                    <a:pt x="420624" y="201167"/>
                  </a:lnTo>
                  <a:lnTo>
                    <a:pt x="415072" y="247301"/>
                  </a:lnTo>
                  <a:lnTo>
                    <a:pt x="399256" y="289646"/>
                  </a:lnTo>
                  <a:lnTo>
                    <a:pt x="374437" y="326997"/>
                  </a:lnTo>
                  <a:lnTo>
                    <a:pt x="341873" y="358148"/>
                  </a:lnTo>
                  <a:lnTo>
                    <a:pt x="302825" y="381893"/>
                  </a:lnTo>
                  <a:lnTo>
                    <a:pt x="258551" y="397024"/>
                  </a:lnTo>
                  <a:lnTo>
                    <a:pt x="210312" y="402336"/>
                  </a:lnTo>
                  <a:lnTo>
                    <a:pt x="162072" y="397024"/>
                  </a:lnTo>
                  <a:lnTo>
                    <a:pt x="117798" y="381893"/>
                  </a:lnTo>
                  <a:lnTo>
                    <a:pt x="78750" y="358148"/>
                  </a:lnTo>
                  <a:lnTo>
                    <a:pt x="46186" y="326997"/>
                  </a:lnTo>
                  <a:lnTo>
                    <a:pt x="21367" y="289646"/>
                  </a:lnTo>
                  <a:lnTo>
                    <a:pt x="5551" y="247301"/>
                  </a:lnTo>
                  <a:lnTo>
                    <a:pt x="0" y="201167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86121" y="281190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43116" y="2721864"/>
            <a:ext cx="429895" cy="408940"/>
            <a:chOff x="6643116" y="2721864"/>
            <a:chExt cx="429895" cy="408940"/>
          </a:xfrm>
        </p:grpSpPr>
        <p:sp>
          <p:nvSpPr>
            <p:cNvPr id="16" name="object 16"/>
            <p:cNvSpPr/>
            <p:nvPr/>
          </p:nvSpPr>
          <p:spPr>
            <a:xfrm>
              <a:off x="6646164" y="2724912"/>
              <a:ext cx="424180" cy="402590"/>
            </a:xfrm>
            <a:custGeom>
              <a:avLst/>
              <a:gdLst/>
              <a:ahLst/>
              <a:cxnLst/>
              <a:rect l="l" t="t" r="r" b="b"/>
              <a:pathLst>
                <a:path w="424179" h="402589">
                  <a:moveTo>
                    <a:pt x="211835" y="0"/>
                  </a:moveTo>
                  <a:lnTo>
                    <a:pt x="163272" y="5311"/>
                  </a:lnTo>
                  <a:lnTo>
                    <a:pt x="118687" y="20442"/>
                  </a:lnTo>
                  <a:lnTo>
                    <a:pt x="79354" y="44187"/>
                  </a:lnTo>
                  <a:lnTo>
                    <a:pt x="46546" y="75338"/>
                  </a:lnTo>
                  <a:lnTo>
                    <a:pt x="21535" y="112689"/>
                  </a:lnTo>
                  <a:lnTo>
                    <a:pt x="5596" y="155034"/>
                  </a:lnTo>
                  <a:lnTo>
                    <a:pt x="0" y="201167"/>
                  </a:lnTo>
                  <a:lnTo>
                    <a:pt x="5596" y="247301"/>
                  </a:lnTo>
                  <a:lnTo>
                    <a:pt x="21535" y="289646"/>
                  </a:lnTo>
                  <a:lnTo>
                    <a:pt x="46546" y="326997"/>
                  </a:lnTo>
                  <a:lnTo>
                    <a:pt x="79354" y="358148"/>
                  </a:lnTo>
                  <a:lnTo>
                    <a:pt x="118687" y="381893"/>
                  </a:lnTo>
                  <a:lnTo>
                    <a:pt x="163272" y="397024"/>
                  </a:lnTo>
                  <a:lnTo>
                    <a:pt x="211835" y="402336"/>
                  </a:lnTo>
                  <a:lnTo>
                    <a:pt x="260399" y="397024"/>
                  </a:lnTo>
                  <a:lnTo>
                    <a:pt x="304984" y="381893"/>
                  </a:lnTo>
                  <a:lnTo>
                    <a:pt x="344317" y="358148"/>
                  </a:lnTo>
                  <a:lnTo>
                    <a:pt x="377125" y="326997"/>
                  </a:lnTo>
                  <a:lnTo>
                    <a:pt x="402136" y="289646"/>
                  </a:lnTo>
                  <a:lnTo>
                    <a:pt x="418075" y="247301"/>
                  </a:lnTo>
                  <a:lnTo>
                    <a:pt x="423671" y="201167"/>
                  </a:lnTo>
                  <a:lnTo>
                    <a:pt x="418075" y="155034"/>
                  </a:lnTo>
                  <a:lnTo>
                    <a:pt x="402136" y="112689"/>
                  </a:lnTo>
                  <a:lnTo>
                    <a:pt x="377125" y="75338"/>
                  </a:lnTo>
                  <a:lnTo>
                    <a:pt x="344317" y="44187"/>
                  </a:lnTo>
                  <a:lnTo>
                    <a:pt x="304984" y="20442"/>
                  </a:lnTo>
                  <a:lnTo>
                    <a:pt x="260399" y="5311"/>
                  </a:lnTo>
                  <a:lnTo>
                    <a:pt x="21183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46164" y="2724912"/>
              <a:ext cx="424180" cy="402590"/>
            </a:xfrm>
            <a:custGeom>
              <a:avLst/>
              <a:gdLst/>
              <a:ahLst/>
              <a:cxnLst/>
              <a:rect l="l" t="t" r="r" b="b"/>
              <a:pathLst>
                <a:path w="424179" h="402589">
                  <a:moveTo>
                    <a:pt x="0" y="201167"/>
                  </a:moveTo>
                  <a:lnTo>
                    <a:pt x="5596" y="155034"/>
                  </a:lnTo>
                  <a:lnTo>
                    <a:pt x="21535" y="112689"/>
                  </a:lnTo>
                  <a:lnTo>
                    <a:pt x="46546" y="75338"/>
                  </a:lnTo>
                  <a:lnTo>
                    <a:pt x="79354" y="44187"/>
                  </a:lnTo>
                  <a:lnTo>
                    <a:pt x="118687" y="20442"/>
                  </a:lnTo>
                  <a:lnTo>
                    <a:pt x="163272" y="5311"/>
                  </a:lnTo>
                  <a:lnTo>
                    <a:pt x="211835" y="0"/>
                  </a:lnTo>
                  <a:lnTo>
                    <a:pt x="260399" y="5311"/>
                  </a:lnTo>
                  <a:lnTo>
                    <a:pt x="304984" y="20442"/>
                  </a:lnTo>
                  <a:lnTo>
                    <a:pt x="344317" y="44187"/>
                  </a:lnTo>
                  <a:lnTo>
                    <a:pt x="377125" y="75338"/>
                  </a:lnTo>
                  <a:lnTo>
                    <a:pt x="402136" y="112689"/>
                  </a:lnTo>
                  <a:lnTo>
                    <a:pt x="418075" y="155034"/>
                  </a:lnTo>
                  <a:lnTo>
                    <a:pt x="423671" y="201167"/>
                  </a:lnTo>
                  <a:lnTo>
                    <a:pt x="418075" y="247301"/>
                  </a:lnTo>
                  <a:lnTo>
                    <a:pt x="402136" y="289646"/>
                  </a:lnTo>
                  <a:lnTo>
                    <a:pt x="377125" y="326997"/>
                  </a:lnTo>
                  <a:lnTo>
                    <a:pt x="344317" y="358148"/>
                  </a:lnTo>
                  <a:lnTo>
                    <a:pt x="304984" y="381893"/>
                  </a:lnTo>
                  <a:lnTo>
                    <a:pt x="260399" y="397024"/>
                  </a:lnTo>
                  <a:lnTo>
                    <a:pt x="211835" y="402336"/>
                  </a:lnTo>
                  <a:lnTo>
                    <a:pt x="163272" y="397024"/>
                  </a:lnTo>
                  <a:lnTo>
                    <a:pt x="118687" y="381893"/>
                  </a:lnTo>
                  <a:lnTo>
                    <a:pt x="79354" y="358148"/>
                  </a:lnTo>
                  <a:lnTo>
                    <a:pt x="46546" y="326997"/>
                  </a:lnTo>
                  <a:lnTo>
                    <a:pt x="21535" y="289646"/>
                  </a:lnTo>
                  <a:lnTo>
                    <a:pt x="5596" y="247301"/>
                  </a:lnTo>
                  <a:lnTo>
                    <a:pt x="0" y="201167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798309" y="278714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575303" y="2740151"/>
            <a:ext cx="428625" cy="410209"/>
            <a:chOff x="3575303" y="2740151"/>
            <a:chExt cx="428625" cy="410209"/>
          </a:xfrm>
        </p:grpSpPr>
        <p:sp>
          <p:nvSpPr>
            <p:cNvPr id="20" name="object 20"/>
            <p:cNvSpPr/>
            <p:nvPr/>
          </p:nvSpPr>
          <p:spPr>
            <a:xfrm>
              <a:off x="3578351" y="2743199"/>
              <a:ext cx="422275" cy="403860"/>
            </a:xfrm>
            <a:custGeom>
              <a:avLst/>
              <a:gdLst/>
              <a:ahLst/>
              <a:cxnLst/>
              <a:rect l="l" t="t" r="r" b="b"/>
              <a:pathLst>
                <a:path w="422275" h="403860">
                  <a:moveTo>
                    <a:pt x="211074" y="0"/>
                  </a:moveTo>
                  <a:lnTo>
                    <a:pt x="162672" y="5333"/>
                  </a:lnTo>
                  <a:lnTo>
                    <a:pt x="118243" y="20527"/>
                  </a:lnTo>
                  <a:lnTo>
                    <a:pt x="79052" y="44367"/>
                  </a:lnTo>
                  <a:lnTo>
                    <a:pt x="46366" y="75640"/>
                  </a:lnTo>
                  <a:lnTo>
                    <a:pt x="21451" y="113133"/>
                  </a:lnTo>
                  <a:lnTo>
                    <a:pt x="5573" y="155634"/>
                  </a:lnTo>
                  <a:lnTo>
                    <a:pt x="0" y="201929"/>
                  </a:lnTo>
                  <a:lnTo>
                    <a:pt x="5573" y="248225"/>
                  </a:lnTo>
                  <a:lnTo>
                    <a:pt x="21451" y="290726"/>
                  </a:lnTo>
                  <a:lnTo>
                    <a:pt x="46366" y="328219"/>
                  </a:lnTo>
                  <a:lnTo>
                    <a:pt x="79052" y="359492"/>
                  </a:lnTo>
                  <a:lnTo>
                    <a:pt x="118243" y="383332"/>
                  </a:lnTo>
                  <a:lnTo>
                    <a:pt x="162672" y="398525"/>
                  </a:lnTo>
                  <a:lnTo>
                    <a:pt x="211074" y="403860"/>
                  </a:lnTo>
                  <a:lnTo>
                    <a:pt x="259475" y="398525"/>
                  </a:lnTo>
                  <a:lnTo>
                    <a:pt x="303904" y="383332"/>
                  </a:lnTo>
                  <a:lnTo>
                    <a:pt x="343095" y="359492"/>
                  </a:lnTo>
                  <a:lnTo>
                    <a:pt x="375781" y="328219"/>
                  </a:lnTo>
                  <a:lnTo>
                    <a:pt x="400696" y="290726"/>
                  </a:lnTo>
                  <a:lnTo>
                    <a:pt x="416574" y="248225"/>
                  </a:lnTo>
                  <a:lnTo>
                    <a:pt x="422148" y="201929"/>
                  </a:lnTo>
                  <a:lnTo>
                    <a:pt x="416574" y="155634"/>
                  </a:lnTo>
                  <a:lnTo>
                    <a:pt x="400696" y="113133"/>
                  </a:lnTo>
                  <a:lnTo>
                    <a:pt x="375781" y="75640"/>
                  </a:lnTo>
                  <a:lnTo>
                    <a:pt x="343095" y="44367"/>
                  </a:lnTo>
                  <a:lnTo>
                    <a:pt x="303904" y="20527"/>
                  </a:lnTo>
                  <a:lnTo>
                    <a:pt x="259475" y="5334"/>
                  </a:lnTo>
                  <a:lnTo>
                    <a:pt x="21107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78351" y="2743199"/>
              <a:ext cx="422275" cy="403860"/>
            </a:xfrm>
            <a:custGeom>
              <a:avLst/>
              <a:gdLst/>
              <a:ahLst/>
              <a:cxnLst/>
              <a:rect l="l" t="t" r="r" b="b"/>
              <a:pathLst>
                <a:path w="422275" h="403860">
                  <a:moveTo>
                    <a:pt x="0" y="201929"/>
                  </a:moveTo>
                  <a:lnTo>
                    <a:pt x="5573" y="155634"/>
                  </a:lnTo>
                  <a:lnTo>
                    <a:pt x="21451" y="113133"/>
                  </a:lnTo>
                  <a:lnTo>
                    <a:pt x="46366" y="75640"/>
                  </a:lnTo>
                  <a:lnTo>
                    <a:pt x="79052" y="44367"/>
                  </a:lnTo>
                  <a:lnTo>
                    <a:pt x="118243" y="20527"/>
                  </a:lnTo>
                  <a:lnTo>
                    <a:pt x="162672" y="5333"/>
                  </a:lnTo>
                  <a:lnTo>
                    <a:pt x="211074" y="0"/>
                  </a:lnTo>
                  <a:lnTo>
                    <a:pt x="259475" y="5334"/>
                  </a:lnTo>
                  <a:lnTo>
                    <a:pt x="303904" y="20527"/>
                  </a:lnTo>
                  <a:lnTo>
                    <a:pt x="343095" y="44367"/>
                  </a:lnTo>
                  <a:lnTo>
                    <a:pt x="375781" y="75640"/>
                  </a:lnTo>
                  <a:lnTo>
                    <a:pt x="400696" y="113133"/>
                  </a:lnTo>
                  <a:lnTo>
                    <a:pt x="416574" y="155634"/>
                  </a:lnTo>
                  <a:lnTo>
                    <a:pt x="422148" y="201929"/>
                  </a:lnTo>
                  <a:lnTo>
                    <a:pt x="416574" y="248225"/>
                  </a:lnTo>
                  <a:lnTo>
                    <a:pt x="400696" y="290726"/>
                  </a:lnTo>
                  <a:lnTo>
                    <a:pt x="375781" y="328219"/>
                  </a:lnTo>
                  <a:lnTo>
                    <a:pt x="343095" y="359492"/>
                  </a:lnTo>
                  <a:lnTo>
                    <a:pt x="303904" y="383332"/>
                  </a:lnTo>
                  <a:lnTo>
                    <a:pt x="259475" y="398525"/>
                  </a:lnTo>
                  <a:lnTo>
                    <a:pt x="211074" y="403860"/>
                  </a:lnTo>
                  <a:lnTo>
                    <a:pt x="162672" y="398525"/>
                  </a:lnTo>
                  <a:lnTo>
                    <a:pt x="118243" y="383332"/>
                  </a:lnTo>
                  <a:lnTo>
                    <a:pt x="79052" y="359492"/>
                  </a:lnTo>
                  <a:lnTo>
                    <a:pt x="46366" y="328219"/>
                  </a:lnTo>
                  <a:lnTo>
                    <a:pt x="21451" y="290726"/>
                  </a:lnTo>
                  <a:lnTo>
                    <a:pt x="5573" y="248225"/>
                  </a:lnTo>
                  <a:lnTo>
                    <a:pt x="0" y="20192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729354" y="280644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32785" y="998981"/>
            <a:ext cx="10680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Завершення 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20565" y="1372057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68541" y="1126617"/>
            <a:ext cx="10306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 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81065" y="2654300"/>
            <a:ext cx="10077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Розкриття</a:t>
            </a:r>
            <a:r>
              <a:rPr sz="1200" i="1" spc="-3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25" dirty="0">
                <a:solidFill>
                  <a:srgbClr val="1F5F9F"/>
                </a:solidFill>
                <a:latin typeface="Calibri Light"/>
                <a:cs typeface="Calibri Light"/>
              </a:rPr>
              <a:t>та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розгляд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792982" y="1759966"/>
            <a:ext cx="4660900" cy="1365885"/>
            <a:chOff x="3792982" y="1759966"/>
            <a:chExt cx="4660900" cy="1365885"/>
          </a:xfrm>
        </p:grpSpPr>
        <p:sp>
          <p:nvSpPr>
            <p:cNvPr id="28" name="object 28"/>
            <p:cNvSpPr/>
            <p:nvPr/>
          </p:nvSpPr>
          <p:spPr>
            <a:xfrm>
              <a:off x="3814572" y="2435352"/>
              <a:ext cx="1049020" cy="201295"/>
            </a:xfrm>
            <a:custGeom>
              <a:avLst/>
              <a:gdLst/>
              <a:ahLst/>
              <a:cxnLst/>
              <a:rect l="l" t="t" r="r" b="b"/>
              <a:pathLst>
                <a:path w="1049020" h="201294">
                  <a:moveTo>
                    <a:pt x="1048512" y="0"/>
                  </a:moveTo>
                  <a:lnTo>
                    <a:pt x="1036875" y="39129"/>
                  </a:lnTo>
                  <a:lnTo>
                    <a:pt x="1005141" y="71104"/>
                  </a:lnTo>
                  <a:lnTo>
                    <a:pt x="958072" y="92672"/>
                  </a:lnTo>
                  <a:lnTo>
                    <a:pt x="900429" y="100584"/>
                  </a:lnTo>
                  <a:lnTo>
                    <a:pt x="682878" y="100584"/>
                  </a:lnTo>
                  <a:lnTo>
                    <a:pt x="625236" y="108495"/>
                  </a:lnTo>
                  <a:lnTo>
                    <a:pt x="578167" y="130063"/>
                  </a:lnTo>
                  <a:lnTo>
                    <a:pt x="546433" y="162038"/>
                  </a:lnTo>
                  <a:lnTo>
                    <a:pt x="534797" y="201168"/>
                  </a:lnTo>
                  <a:lnTo>
                    <a:pt x="523140" y="162038"/>
                  </a:lnTo>
                  <a:lnTo>
                    <a:pt x="491363" y="130063"/>
                  </a:lnTo>
                  <a:lnTo>
                    <a:pt x="444249" y="108495"/>
                  </a:lnTo>
                  <a:lnTo>
                    <a:pt x="386588" y="100584"/>
                  </a:lnTo>
                  <a:lnTo>
                    <a:pt x="148081" y="100584"/>
                  </a:lnTo>
                  <a:lnTo>
                    <a:pt x="90439" y="92672"/>
                  </a:lnTo>
                  <a:lnTo>
                    <a:pt x="43370" y="71104"/>
                  </a:lnTo>
                  <a:lnTo>
                    <a:pt x="11636" y="39129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99332" y="1766316"/>
              <a:ext cx="3060700" cy="909955"/>
            </a:xfrm>
            <a:custGeom>
              <a:avLst/>
              <a:gdLst/>
              <a:ahLst/>
              <a:cxnLst/>
              <a:rect l="l" t="t" r="r" b="b"/>
              <a:pathLst>
                <a:path w="3060700" h="909955">
                  <a:moveTo>
                    <a:pt x="0" y="41148"/>
                  </a:moveTo>
                  <a:lnTo>
                    <a:pt x="0" y="909447"/>
                  </a:lnTo>
                </a:path>
                <a:path w="3060700" h="909955">
                  <a:moveTo>
                    <a:pt x="1063752" y="19812"/>
                  </a:moveTo>
                  <a:lnTo>
                    <a:pt x="1063752" y="888111"/>
                  </a:lnTo>
                </a:path>
                <a:path w="3060700" h="909955">
                  <a:moveTo>
                    <a:pt x="3060191" y="0"/>
                  </a:moveTo>
                  <a:lnTo>
                    <a:pt x="3060191" y="86995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028432" y="2720340"/>
              <a:ext cx="422275" cy="402590"/>
            </a:xfrm>
            <a:custGeom>
              <a:avLst/>
              <a:gdLst/>
              <a:ahLst/>
              <a:cxnLst/>
              <a:rect l="l" t="t" r="r" b="b"/>
              <a:pathLst>
                <a:path w="422275" h="402589">
                  <a:moveTo>
                    <a:pt x="211074" y="0"/>
                  </a:moveTo>
                  <a:lnTo>
                    <a:pt x="162672" y="5311"/>
                  </a:lnTo>
                  <a:lnTo>
                    <a:pt x="118243" y="20442"/>
                  </a:lnTo>
                  <a:lnTo>
                    <a:pt x="79052" y="44187"/>
                  </a:lnTo>
                  <a:lnTo>
                    <a:pt x="46366" y="75338"/>
                  </a:lnTo>
                  <a:lnTo>
                    <a:pt x="21451" y="112689"/>
                  </a:lnTo>
                  <a:lnTo>
                    <a:pt x="5573" y="155034"/>
                  </a:lnTo>
                  <a:lnTo>
                    <a:pt x="0" y="201168"/>
                  </a:lnTo>
                  <a:lnTo>
                    <a:pt x="5573" y="247301"/>
                  </a:lnTo>
                  <a:lnTo>
                    <a:pt x="21451" y="289646"/>
                  </a:lnTo>
                  <a:lnTo>
                    <a:pt x="46366" y="326997"/>
                  </a:lnTo>
                  <a:lnTo>
                    <a:pt x="79052" y="358148"/>
                  </a:lnTo>
                  <a:lnTo>
                    <a:pt x="118243" y="381893"/>
                  </a:lnTo>
                  <a:lnTo>
                    <a:pt x="162672" y="397024"/>
                  </a:lnTo>
                  <a:lnTo>
                    <a:pt x="211074" y="402336"/>
                  </a:lnTo>
                  <a:lnTo>
                    <a:pt x="259475" y="397024"/>
                  </a:lnTo>
                  <a:lnTo>
                    <a:pt x="303904" y="381893"/>
                  </a:lnTo>
                  <a:lnTo>
                    <a:pt x="343095" y="358148"/>
                  </a:lnTo>
                  <a:lnTo>
                    <a:pt x="375781" y="326997"/>
                  </a:lnTo>
                  <a:lnTo>
                    <a:pt x="400696" y="289646"/>
                  </a:lnTo>
                  <a:lnTo>
                    <a:pt x="416574" y="247301"/>
                  </a:lnTo>
                  <a:lnTo>
                    <a:pt x="422148" y="201168"/>
                  </a:lnTo>
                  <a:lnTo>
                    <a:pt x="416574" y="155034"/>
                  </a:lnTo>
                  <a:lnTo>
                    <a:pt x="400696" y="112689"/>
                  </a:lnTo>
                  <a:lnTo>
                    <a:pt x="375781" y="75338"/>
                  </a:lnTo>
                  <a:lnTo>
                    <a:pt x="343095" y="44187"/>
                  </a:lnTo>
                  <a:lnTo>
                    <a:pt x="303904" y="20442"/>
                  </a:lnTo>
                  <a:lnTo>
                    <a:pt x="259475" y="5311"/>
                  </a:lnTo>
                  <a:lnTo>
                    <a:pt x="21107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028432" y="2720340"/>
              <a:ext cx="422275" cy="402590"/>
            </a:xfrm>
            <a:custGeom>
              <a:avLst/>
              <a:gdLst/>
              <a:ahLst/>
              <a:cxnLst/>
              <a:rect l="l" t="t" r="r" b="b"/>
              <a:pathLst>
                <a:path w="422275" h="402589">
                  <a:moveTo>
                    <a:pt x="0" y="201168"/>
                  </a:moveTo>
                  <a:lnTo>
                    <a:pt x="5573" y="155034"/>
                  </a:lnTo>
                  <a:lnTo>
                    <a:pt x="21451" y="112689"/>
                  </a:lnTo>
                  <a:lnTo>
                    <a:pt x="46366" y="75338"/>
                  </a:lnTo>
                  <a:lnTo>
                    <a:pt x="79052" y="44187"/>
                  </a:lnTo>
                  <a:lnTo>
                    <a:pt x="118243" y="20442"/>
                  </a:lnTo>
                  <a:lnTo>
                    <a:pt x="162672" y="5311"/>
                  </a:lnTo>
                  <a:lnTo>
                    <a:pt x="211074" y="0"/>
                  </a:lnTo>
                  <a:lnTo>
                    <a:pt x="259475" y="5311"/>
                  </a:lnTo>
                  <a:lnTo>
                    <a:pt x="303904" y="20442"/>
                  </a:lnTo>
                  <a:lnTo>
                    <a:pt x="343095" y="44187"/>
                  </a:lnTo>
                  <a:lnTo>
                    <a:pt x="375781" y="75338"/>
                  </a:lnTo>
                  <a:lnTo>
                    <a:pt x="400696" y="112689"/>
                  </a:lnTo>
                  <a:lnTo>
                    <a:pt x="416574" y="155034"/>
                  </a:lnTo>
                  <a:lnTo>
                    <a:pt x="422148" y="201168"/>
                  </a:lnTo>
                  <a:lnTo>
                    <a:pt x="416574" y="247301"/>
                  </a:lnTo>
                  <a:lnTo>
                    <a:pt x="400696" y="289646"/>
                  </a:lnTo>
                  <a:lnTo>
                    <a:pt x="375781" y="326997"/>
                  </a:lnTo>
                  <a:lnTo>
                    <a:pt x="343095" y="358148"/>
                  </a:lnTo>
                  <a:lnTo>
                    <a:pt x="303904" y="381893"/>
                  </a:lnTo>
                  <a:lnTo>
                    <a:pt x="259475" y="397024"/>
                  </a:lnTo>
                  <a:lnTo>
                    <a:pt x="211074" y="402336"/>
                  </a:lnTo>
                  <a:lnTo>
                    <a:pt x="162672" y="397024"/>
                  </a:lnTo>
                  <a:lnTo>
                    <a:pt x="118243" y="381893"/>
                  </a:lnTo>
                  <a:lnTo>
                    <a:pt x="79052" y="358148"/>
                  </a:lnTo>
                  <a:lnTo>
                    <a:pt x="46366" y="326997"/>
                  </a:lnTo>
                  <a:lnTo>
                    <a:pt x="21451" y="289646"/>
                  </a:lnTo>
                  <a:lnTo>
                    <a:pt x="5573" y="247301"/>
                  </a:lnTo>
                  <a:lnTo>
                    <a:pt x="0" y="201168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179689" y="2783204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49667" y="1240281"/>
            <a:ext cx="946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 договору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853428" y="1766316"/>
            <a:ext cx="1391920" cy="882650"/>
            <a:chOff x="6853428" y="1766316"/>
            <a:chExt cx="1391920" cy="882650"/>
          </a:xfrm>
        </p:grpSpPr>
        <p:sp>
          <p:nvSpPr>
            <p:cNvPr id="35" name="object 35"/>
            <p:cNvSpPr/>
            <p:nvPr/>
          </p:nvSpPr>
          <p:spPr>
            <a:xfrm>
              <a:off x="8238744" y="1766316"/>
              <a:ext cx="0" cy="869950"/>
            </a:xfrm>
            <a:custGeom>
              <a:avLst/>
              <a:gdLst/>
              <a:ahLst/>
              <a:cxnLst/>
              <a:rect l="l" t="t" r="r" b="b"/>
              <a:pathLst>
                <a:path h="869950">
                  <a:moveTo>
                    <a:pt x="0" y="0"/>
                  </a:moveTo>
                  <a:lnTo>
                    <a:pt x="0" y="86995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59524" y="2435352"/>
              <a:ext cx="1379220" cy="207645"/>
            </a:xfrm>
            <a:custGeom>
              <a:avLst/>
              <a:gdLst/>
              <a:ahLst/>
              <a:cxnLst/>
              <a:rect l="l" t="t" r="r" b="b"/>
              <a:pathLst>
                <a:path w="1379220" h="207644">
                  <a:moveTo>
                    <a:pt x="1379220" y="0"/>
                  </a:moveTo>
                  <a:lnTo>
                    <a:pt x="1367226" y="40356"/>
                  </a:lnTo>
                  <a:lnTo>
                    <a:pt x="1334516" y="73294"/>
                  </a:lnTo>
                  <a:lnTo>
                    <a:pt x="1285994" y="95494"/>
                  </a:lnTo>
                  <a:lnTo>
                    <a:pt x="1226566" y="103632"/>
                  </a:lnTo>
                  <a:lnTo>
                    <a:pt x="855979" y="103632"/>
                  </a:lnTo>
                  <a:lnTo>
                    <a:pt x="796625" y="111769"/>
                  </a:lnTo>
                  <a:lnTo>
                    <a:pt x="748141" y="133969"/>
                  </a:lnTo>
                  <a:lnTo>
                    <a:pt x="715444" y="166907"/>
                  </a:lnTo>
                  <a:lnTo>
                    <a:pt x="703452" y="207263"/>
                  </a:lnTo>
                  <a:lnTo>
                    <a:pt x="691459" y="166907"/>
                  </a:lnTo>
                  <a:lnTo>
                    <a:pt x="658749" y="133969"/>
                  </a:lnTo>
                  <a:lnTo>
                    <a:pt x="610227" y="111769"/>
                  </a:lnTo>
                  <a:lnTo>
                    <a:pt x="550799" y="103632"/>
                  </a:lnTo>
                  <a:lnTo>
                    <a:pt x="152653" y="103632"/>
                  </a:lnTo>
                  <a:lnTo>
                    <a:pt x="93225" y="95494"/>
                  </a:lnTo>
                  <a:lnTo>
                    <a:pt x="44704" y="73294"/>
                  </a:lnTo>
                  <a:lnTo>
                    <a:pt x="11993" y="40356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177028" y="1696211"/>
            <a:ext cx="1414780" cy="638810"/>
          </a:xfrm>
          <a:prstGeom prst="rect">
            <a:avLst/>
          </a:prstGeom>
          <a:solidFill>
            <a:srgbClr val="006FC0"/>
          </a:solidFill>
          <a:ln w="6096">
            <a:solidFill>
              <a:srgbClr val="5B9BD4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85420" indent="-93345">
              <a:lnSpc>
                <a:spcPct val="100000"/>
              </a:lnSpc>
              <a:spcBef>
                <a:spcPts val="49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6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р.</a:t>
            </a:r>
            <a:r>
              <a:rPr sz="16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600">
              <a:latin typeface="Calibri Light"/>
              <a:cs typeface="Calibri Light"/>
            </a:endParaRPr>
          </a:p>
          <a:p>
            <a:pPr marL="186055" indent="-93980">
              <a:lnSpc>
                <a:spcPct val="100000"/>
              </a:lnSpc>
              <a:buFont typeface="Microsoft Sans Serif"/>
              <a:buChar char="•"/>
              <a:tabLst>
                <a:tab pos="186055" algn="l"/>
              </a:tabLst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6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20 р.</a:t>
            </a:r>
            <a:r>
              <a:rPr sz="16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0440" y="3664965"/>
            <a:ext cx="7985759" cy="2281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6350" indent="-285750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600" dirty="0">
                <a:latin typeface="Calibri Light"/>
                <a:cs typeface="Calibri Light"/>
              </a:rPr>
              <a:t>Замовник</a:t>
            </a:r>
            <a:r>
              <a:rPr sz="1600" spc="2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здійснює</a:t>
            </a:r>
            <a:r>
              <a:rPr sz="1600" spc="2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оцінку</a:t>
            </a:r>
            <a:r>
              <a:rPr sz="1600" spc="2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тендерних</a:t>
            </a:r>
            <a:r>
              <a:rPr sz="1600" spc="27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пропозицій</a:t>
            </a:r>
            <a:r>
              <a:rPr sz="1600" spc="28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</a:t>
            </a:r>
            <a:r>
              <a:rPr sz="1600" spc="2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відповідність</a:t>
            </a:r>
            <a:r>
              <a:rPr sz="1600" spc="2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вимогам</a:t>
            </a:r>
            <a:r>
              <a:rPr sz="1600" spc="27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тендерної 	</a:t>
            </a:r>
            <a:r>
              <a:rPr sz="1600" dirty="0">
                <a:latin typeface="Calibri Light"/>
                <a:cs typeface="Calibri Light"/>
              </a:rPr>
              <a:t>документації</a:t>
            </a:r>
            <a:r>
              <a:rPr sz="1600" spc="2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найменшої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запропонованої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ціни/приведеної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20" dirty="0">
                <a:latin typeface="Calibri Light"/>
                <a:cs typeface="Calibri Light"/>
              </a:rPr>
              <a:t>ціни</a:t>
            </a:r>
            <a:endParaRPr sz="1600">
              <a:latin typeface="Calibri Light"/>
              <a:cs typeface="Calibri Light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120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600" dirty="0">
                <a:latin typeface="Calibri Light"/>
                <a:cs typeface="Calibri Light"/>
              </a:rPr>
              <a:t>Строк</a:t>
            </a:r>
            <a:r>
              <a:rPr sz="1600" spc="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розгляду</a:t>
            </a:r>
            <a:r>
              <a:rPr sz="1600" spc="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пропозиції</a:t>
            </a:r>
            <a:r>
              <a:rPr sz="1600" spc="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складає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не більше 5 робочих</a:t>
            </a:r>
            <a:r>
              <a:rPr sz="1600" spc="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днів</a:t>
            </a:r>
            <a:r>
              <a:rPr sz="1600" spc="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(на розгляд 1</a:t>
            </a:r>
            <a:r>
              <a:rPr sz="1600" spc="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пропозиції)</a:t>
            </a:r>
            <a:r>
              <a:rPr sz="1600" spc="10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та 	</a:t>
            </a:r>
            <a:r>
              <a:rPr sz="1600" dirty="0">
                <a:latin typeface="Calibri Light"/>
                <a:cs typeface="Calibri Light"/>
              </a:rPr>
              <a:t>може</a:t>
            </a:r>
            <a:r>
              <a:rPr sz="1600" spc="229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бути</a:t>
            </a:r>
            <a:r>
              <a:rPr sz="1600" spc="229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аргументовано</a:t>
            </a:r>
            <a:r>
              <a:rPr sz="1600" spc="235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продовжено</a:t>
            </a:r>
            <a:r>
              <a:rPr sz="1600" spc="229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до</a:t>
            </a:r>
            <a:r>
              <a:rPr sz="1600" spc="229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20</a:t>
            </a:r>
            <a:r>
              <a:rPr sz="1600" spc="229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робочих</a:t>
            </a:r>
            <a:r>
              <a:rPr sz="1600" spc="235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днів,</a:t>
            </a:r>
            <a:r>
              <a:rPr sz="1600" spc="235" dirty="0">
                <a:latin typeface="Calibri Light"/>
                <a:cs typeface="Calibri Light"/>
              </a:rPr>
              <a:t>  </a:t>
            </a:r>
            <a:r>
              <a:rPr sz="1600" dirty="0">
                <a:latin typeface="Calibri Light"/>
                <a:cs typeface="Calibri Light"/>
              </a:rPr>
              <a:t>із</a:t>
            </a:r>
            <a:r>
              <a:rPr sz="1600" spc="229" dirty="0">
                <a:latin typeface="Calibri Light"/>
                <a:cs typeface="Calibri Light"/>
              </a:rPr>
              <a:t>  </a:t>
            </a:r>
            <a:r>
              <a:rPr sz="1600" spc="-10" dirty="0">
                <a:latin typeface="Calibri Light"/>
                <a:cs typeface="Calibri Light"/>
              </a:rPr>
              <a:t>опублікуванням 	</a:t>
            </a:r>
            <a:r>
              <a:rPr sz="1600" dirty="0">
                <a:latin typeface="Calibri Light"/>
                <a:cs typeface="Calibri Light"/>
              </a:rPr>
              <a:t>повідомлення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</a:t>
            </a:r>
            <a:r>
              <a:rPr sz="1600" spc="-2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це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електронній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системі</a:t>
            </a:r>
            <a:endParaRPr sz="1600">
              <a:latin typeface="Calibri Light"/>
              <a:cs typeface="Calibri Light"/>
            </a:endParaRPr>
          </a:p>
          <a:p>
            <a:pPr marL="297815" marR="5715" indent="-285750" algn="just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600" dirty="0">
                <a:latin typeface="Calibri Light"/>
                <a:cs typeface="Calibri Light"/>
              </a:rPr>
              <a:t>В</a:t>
            </a:r>
            <a:r>
              <a:rPr sz="1600" spc="1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разі</a:t>
            </a:r>
            <a:r>
              <a:rPr sz="1600" spc="1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невідповідності</a:t>
            </a:r>
            <a:r>
              <a:rPr sz="1600" spc="1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пропозиції</a:t>
            </a:r>
            <a:r>
              <a:rPr sz="1600" spc="1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учасника</a:t>
            </a:r>
            <a:r>
              <a:rPr sz="1600" spc="18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вимогам</a:t>
            </a:r>
            <a:r>
              <a:rPr sz="1600" spc="17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тендерної</a:t>
            </a:r>
            <a:r>
              <a:rPr sz="1600" spc="1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документації,</a:t>
            </a:r>
            <a:r>
              <a:rPr sz="1600" spc="18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Замовник 	</a:t>
            </a:r>
            <a:r>
              <a:rPr sz="1600" dirty="0">
                <a:latin typeface="Calibri Light"/>
                <a:cs typeface="Calibri Light"/>
              </a:rPr>
              <a:t>відхиляє</a:t>
            </a:r>
            <a:r>
              <a:rPr sz="1600" spc="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тендерну</a:t>
            </a:r>
            <a:r>
              <a:rPr sz="1600" spc="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пропозицію</a:t>
            </a:r>
            <a:r>
              <a:rPr sz="1600" spc="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і</a:t>
            </a:r>
            <a:r>
              <a:rPr sz="1600" spc="2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переходить</a:t>
            </a:r>
            <a:r>
              <a:rPr sz="1600" spc="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до</a:t>
            </a:r>
            <a:r>
              <a:rPr sz="1600" spc="1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розгляду</a:t>
            </a:r>
            <a:r>
              <a:rPr sz="1600" spc="2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наступної</a:t>
            </a:r>
            <a:r>
              <a:rPr sz="1600" spc="2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найбільш</a:t>
            </a:r>
            <a:r>
              <a:rPr sz="1600" spc="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економічно 	</a:t>
            </a:r>
            <a:r>
              <a:rPr sz="1600" dirty="0">
                <a:latin typeface="Calibri Light"/>
                <a:cs typeface="Calibri Light"/>
              </a:rPr>
              <a:t>вигідної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пропозиції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9" name="object 3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7765">
              <a:lnSpc>
                <a:spcPct val="100000"/>
              </a:lnSpc>
              <a:spcBef>
                <a:spcPts val="95"/>
              </a:spcBef>
            </a:pP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Етап</a:t>
            </a:r>
            <a:r>
              <a:rPr sz="3100" spc="-19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90" dirty="0">
                <a:solidFill>
                  <a:srgbClr val="2D75B6"/>
                </a:solidFill>
                <a:latin typeface="Trebuchet MS"/>
                <a:cs typeface="Trebuchet MS"/>
              </a:rPr>
              <a:t>«</a:t>
            </a:r>
            <a:r>
              <a:rPr sz="3100" spc="-90" dirty="0">
                <a:solidFill>
                  <a:srgbClr val="2D75B6"/>
                </a:solidFill>
                <a:latin typeface="Microsoft Sans Serif"/>
                <a:cs typeface="Microsoft Sans Serif"/>
              </a:rPr>
              <a:t>Розкриття</a:t>
            </a:r>
            <a:r>
              <a:rPr sz="3100" spc="-14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та</a:t>
            </a:r>
            <a:r>
              <a:rPr sz="3100" spc="-18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розгляд</a:t>
            </a:r>
            <a:r>
              <a:rPr sz="3100" spc="-40" dirty="0">
                <a:solidFill>
                  <a:srgbClr val="2D75B6"/>
                </a:solidFill>
                <a:latin typeface="Trebuchet MS"/>
                <a:cs typeface="Trebuchet MS"/>
              </a:rPr>
              <a:t>»</a:t>
            </a:r>
            <a:endParaRPr sz="3100"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923" y="961389"/>
            <a:ext cx="17608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 Light"/>
                <a:cs typeface="Calibri Light"/>
              </a:rPr>
              <a:t>Оголошення</a:t>
            </a:r>
            <a:r>
              <a:rPr sz="1400" spc="-70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закупівлі</a:t>
            </a:r>
            <a:r>
              <a:rPr sz="1400" spc="-65" dirty="0">
                <a:latin typeface="Calibri Light"/>
                <a:cs typeface="Calibri Light"/>
              </a:rPr>
              <a:t> </a:t>
            </a:r>
            <a:r>
              <a:rPr sz="1400" spc="-50" dirty="0">
                <a:latin typeface="Calibri Light"/>
                <a:cs typeface="Calibri Light"/>
              </a:rPr>
              <a:t>/ </a:t>
            </a:r>
            <a:r>
              <a:rPr sz="1400" dirty="0">
                <a:latin typeface="Calibri Light"/>
                <a:cs typeface="Calibri Light"/>
              </a:rPr>
              <a:t>початок</a:t>
            </a:r>
            <a:r>
              <a:rPr sz="1400" spc="-65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прийому пропозицій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54367" y="1628901"/>
            <a:ext cx="7934959" cy="1200150"/>
            <a:chOff x="754367" y="1628901"/>
            <a:chExt cx="7934959" cy="1200150"/>
          </a:xfrm>
        </p:grpSpPr>
        <p:sp>
          <p:nvSpPr>
            <p:cNvPr id="4" name="object 4"/>
            <p:cNvSpPr/>
            <p:nvPr/>
          </p:nvSpPr>
          <p:spPr>
            <a:xfrm>
              <a:off x="949451" y="1650491"/>
              <a:ext cx="0" cy="754380"/>
            </a:xfrm>
            <a:custGeom>
              <a:avLst/>
              <a:gdLst/>
              <a:ahLst/>
              <a:cxnLst/>
              <a:rect l="l" t="t" r="r" b="b"/>
              <a:pathLst>
                <a:path h="754380">
                  <a:moveTo>
                    <a:pt x="0" y="0"/>
                  </a:moveTo>
                  <a:lnTo>
                    <a:pt x="0" y="754126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4367" y="2161158"/>
              <a:ext cx="7934959" cy="76200"/>
            </a:xfrm>
            <a:custGeom>
              <a:avLst/>
              <a:gdLst/>
              <a:ahLst/>
              <a:cxnLst/>
              <a:rect l="l" t="t" r="r" b="b"/>
              <a:pathLst>
                <a:path w="7934959" h="76200">
                  <a:moveTo>
                    <a:pt x="7858137" y="0"/>
                  </a:moveTo>
                  <a:lnTo>
                    <a:pt x="7858137" y="76200"/>
                  </a:lnTo>
                  <a:lnTo>
                    <a:pt x="7921391" y="44467"/>
                  </a:lnTo>
                  <a:lnTo>
                    <a:pt x="7870837" y="44467"/>
                  </a:lnTo>
                  <a:lnTo>
                    <a:pt x="7870837" y="31767"/>
                  </a:lnTo>
                  <a:lnTo>
                    <a:pt x="7921885" y="31767"/>
                  </a:lnTo>
                  <a:lnTo>
                    <a:pt x="7858137" y="0"/>
                  </a:lnTo>
                  <a:close/>
                </a:path>
                <a:path w="7934959" h="76200">
                  <a:moveTo>
                    <a:pt x="7858137" y="31767"/>
                  </a:moveTo>
                  <a:lnTo>
                    <a:pt x="0" y="42671"/>
                  </a:lnTo>
                  <a:lnTo>
                    <a:pt x="25" y="55371"/>
                  </a:lnTo>
                  <a:lnTo>
                    <a:pt x="7858137" y="44467"/>
                  </a:lnTo>
                  <a:lnTo>
                    <a:pt x="7858137" y="31767"/>
                  </a:lnTo>
                  <a:close/>
                </a:path>
                <a:path w="7934959" h="76200">
                  <a:moveTo>
                    <a:pt x="7921885" y="31767"/>
                  </a:moveTo>
                  <a:lnTo>
                    <a:pt x="7870837" y="31767"/>
                  </a:lnTo>
                  <a:lnTo>
                    <a:pt x="7870837" y="44467"/>
                  </a:lnTo>
                  <a:lnTo>
                    <a:pt x="7921391" y="44467"/>
                  </a:lnTo>
                  <a:lnTo>
                    <a:pt x="7934337" y="37973"/>
                  </a:lnTo>
                  <a:lnTo>
                    <a:pt x="7921885" y="31767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8595" y="2209799"/>
              <a:ext cx="5643880" cy="192405"/>
            </a:xfrm>
            <a:custGeom>
              <a:avLst/>
              <a:gdLst/>
              <a:ahLst/>
              <a:cxnLst/>
              <a:rect l="l" t="t" r="r" b="b"/>
              <a:pathLst>
                <a:path w="5643880" h="192405">
                  <a:moveTo>
                    <a:pt x="2740152" y="0"/>
                  </a:moveTo>
                  <a:lnTo>
                    <a:pt x="2729741" y="34998"/>
                  </a:lnTo>
                  <a:lnTo>
                    <a:pt x="2701353" y="63579"/>
                  </a:lnTo>
                  <a:lnTo>
                    <a:pt x="2659249" y="82849"/>
                  </a:lnTo>
                  <a:lnTo>
                    <a:pt x="2607691" y="89915"/>
                  </a:lnTo>
                  <a:lnTo>
                    <a:pt x="1529968" y="89915"/>
                  </a:lnTo>
                  <a:lnTo>
                    <a:pt x="1478410" y="96982"/>
                  </a:lnTo>
                  <a:lnTo>
                    <a:pt x="1436306" y="116252"/>
                  </a:lnTo>
                  <a:lnTo>
                    <a:pt x="1407918" y="144833"/>
                  </a:lnTo>
                  <a:lnTo>
                    <a:pt x="1397508" y="179832"/>
                  </a:lnTo>
                  <a:lnTo>
                    <a:pt x="1387097" y="144833"/>
                  </a:lnTo>
                  <a:lnTo>
                    <a:pt x="1358709" y="116252"/>
                  </a:lnTo>
                  <a:lnTo>
                    <a:pt x="1316605" y="96982"/>
                  </a:lnTo>
                  <a:lnTo>
                    <a:pt x="1265047" y="89915"/>
                  </a:lnTo>
                  <a:lnTo>
                    <a:pt x="132410" y="89915"/>
                  </a:lnTo>
                  <a:lnTo>
                    <a:pt x="80870" y="82849"/>
                  </a:lnTo>
                  <a:lnTo>
                    <a:pt x="38782" y="63579"/>
                  </a:lnTo>
                  <a:lnTo>
                    <a:pt x="10405" y="34998"/>
                  </a:lnTo>
                  <a:lnTo>
                    <a:pt x="0" y="0"/>
                  </a:lnTo>
                </a:path>
                <a:path w="5643880" h="192405">
                  <a:moveTo>
                    <a:pt x="5643372" y="12191"/>
                  </a:moveTo>
                  <a:lnTo>
                    <a:pt x="5632961" y="47190"/>
                  </a:lnTo>
                  <a:lnTo>
                    <a:pt x="5604573" y="75771"/>
                  </a:lnTo>
                  <a:lnTo>
                    <a:pt x="5562469" y="95041"/>
                  </a:lnTo>
                  <a:lnTo>
                    <a:pt x="5510911" y="102108"/>
                  </a:lnTo>
                  <a:lnTo>
                    <a:pt x="4854320" y="102108"/>
                  </a:lnTo>
                  <a:lnTo>
                    <a:pt x="4802762" y="109174"/>
                  </a:lnTo>
                  <a:lnTo>
                    <a:pt x="4760658" y="128444"/>
                  </a:lnTo>
                  <a:lnTo>
                    <a:pt x="4732270" y="157025"/>
                  </a:lnTo>
                  <a:lnTo>
                    <a:pt x="4721859" y="192024"/>
                  </a:lnTo>
                  <a:lnTo>
                    <a:pt x="4711451" y="157025"/>
                  </a:lnTo>
                  <a:lnTo>
                    <a:pt x="4683077" y="128444"/>
                  </a:lnTo>
                  <a:lnTo>
                    <a:pt x="4641010" y="109174"/>
                  </a:lnTo>
                  <a:lnTo>
                    <a:pt x="4589526" y="102108"/>
                  </a:lnTo>
                  <a:lnTo>
                    <a:pt x="3895216" y="102108"/>
                  </a:lnTo>
                  <a:lnTo>
                    <a:pt x="3843658" y="95041"/>
                  </a:lnTo>
                  <a:lnTo>
                    <a:pt x="3801554" y="75771"/>
                  </a:lnTo>
                  <a:lnTo>
                    <a:pt x="3773166" y="47190"/>
                  </a:lnTo>
                  <a:lnTo>
                    <a:pt x="3762755" y="12191"/>
                  </a:lnTo>
                </a:path>
                <a:path w="5643880" h="192405">
                  <a:moveTo>
                    <a:pt x="3720083" y="6096"/>
                  </a:moveTo>
                  <a:lnTo>
                    <a:pt x="3710031" y="39921"/>
                  </a:lnTo>
                  <a:lnTo>
                    <a:pt x="3682618" y="67532"/>
                  </a:lnTo>
                  <a:lnTo>
                    <a:pt x="3641967" y="86141"/>
                  </a:lnTo>
                  <a:lnTo>
                    <a:pt x="3592194" y="92963"/>
                  </a:lnTo>
                  <a:lnTo>
                    <a:pt x="3374516" y="92963"/>
                  </a:lnTo>
                  <a:lnTo>
                    <a:pt x="3324744" y="99786"/>
                  </a:lnTo>
                  <a:lnTo>
                    <a:pt x="3284092" y="118395"/>
                  </a:lnTo>
                  <a:lnTo>
                    <a:pt x="3256680" y="146006"/>
                  </a:lnTo>
                  <a:lnTo>
                    <a:pt x="3246628" y="179832"/>
                  </a:lnTo>
                  <a:lnTo>
                    <a:pt x="3236575" y="146006"/>
                  </a:lnTo>
                  <a:lnTo>
                    <a:pt x="3209163" y="118395"/>
                  </a:lnTo>
                  <a:lnTo>
                    <a:pt x="3168511" y="99786"/>
                  </a:lnTo>
                  <a:lnTo>
                    <a:pt x="3118739" y="92963"/>
                  </a:lnTo>
                  <a:lnTo>
                    <a:pt x="2881756" y="92963"/>
                  </a:lnTo>
                  <a:lnTo>
                    <a:pt x="2831984" y="86141"/>
                  </a:lnTo>
                  <a:lnTo>
                    <a:pt x="2791332" y="67532"/>
                  </a:lnTo>
                  <a:lnTo>
                    <a:pt x="2763920" y="39921"/>
                  </a:lnTo>
                  <a:lnTo>
                    <a:pt x="2753867" y="6096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8748" y="1635251"/>
              <a:ext cx="2914015" cy="769620"/>
            </a:xfrm>
            <a:custGeom>
              <a:avLst/>
              <a:gdLst/>
              <a:ahLst/>
              <a:cxnLst/>
              <a:rect l="l" t="t" r="r" b="b"/>
              <a:pathLst>
                <a:path w="2914015" h="769619">
                  <a:moveTo>
                    <a:pt x="0" y="7620"/>
                  </a:moveTo>
                  <a:lnTo>
                    <a:pt x="0" y="761619"/>
                  </a:lnTo>
                </a:path>
                <a:path w="2914015" h="769619">
                  <a:moveTo>
                    <a:pt x="1013460" y="15239"/>
                  </a:moveTo>
                  <a:lnTo>
                    <a:pt x="1013460" y="769365"/>
                  </a:lnTo>
                </a:path>
                <a:path w="2914015" h="769619">
                  <a:moveTo>
                    <a:pt x="2913887" y="0"/>
                  </a:moveTo>
                  <a:lnTo>
                    <a:pt x="2913887" y="754126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238743" y="2424683"/>
              <a:ext cx="402590" cy="401320"/>
            </a:xfrm>
            <a:custGeom>
              <a:avLst/>
              <a:gdLst/>
              <a:ahLst/>
              <a:cxnLst/>
              <a:rect l="l" t="t" r="r" b="b"/>
              <a:pathLst>
                <a:path w="402590" h="401319">
                  <a:moveTo>
                    <a:pt x="201167" y="0"/>
                  </a:moveTo>
                  <a:lnTo>
                    <a:pt x="155034" y="5289"/>
                  </a:lnTo>
                  <a:lnTo>
                    <a:pt x="112689" y="20358"/>
                  </a:lnTo>
                  <a:lnTo>
                    <a:pt x="75338" y="44007"/>
                  </a:lnTo>
                  <a:lnTo>
                    <a:pt x="44187" y="75035"/>
                  </a:lnTo>
                  <a:lnTo>
                    <a:pt x="20442" y="112245"/>
                  </a:lnTo>
                  <a:lnTo>
                    <a:pt x="5311" y="154434"/>
                  </a:lnTo>
                  <a:lnTo>
                    <a:pt x="0" y="200405"/>
                  </a:lnTo>
                  <a:lnTo>
                    <a:pt x="5311" y="246377"/>
                  </a:lnTo>
                  <a:lnTo>
                    <a:pt x="20442" y="288566"/>
                  </a:lnTo>
                  <a:lnTo>
                    <a:pt x="44187" y="325776"/>
                  </a:lnTo>
                  <a:lnTo>
                    <a:pt x="75338" y="356804"/>
                  </a:lnTo>
                  <a:lnTo>
                    <a:pt x="112689" y="380453"/>
                  </a:lnTo>
                  <a:lnTo>
                    <a:pt x="155034" y="395522"/>
                  </a:lnTo>
                  <a:lnTo>
                    <a:pt x="201167" y="400812"/>
                  </a:lnTo>
                  <a:lnTo>
                    <a:pt x="247301" y="395522"/>
                  </a:lnTo>
                  <a:lnTo>
                    <a:pt x="289646" y="380453"/>
                  </a:lnTo>
                  <a:lnTo>
                    <a:pt x="326997" y="356804"/>
                  </a:lnTo>
                  <a:lnTo>
                    <a:pt x="358148" y="325776"/>
                  </a:lnTo>
                  <a:lnTo>
                    <a:pt x="381893" y="288566"/>
                  </a:lnTo>
                  <a:lnTo>
                    <a:pt x="397024" y="246377"/>
                  </a:lnTo>
                  <a:lnTo>
                    <a:pt x="402335" y="200405"/>
                  </a:lnTo>
                  <a:lnTo>
                    <a:pt x="397024" y="154434"/>
                  </a:lnTo>
                  <a:lnTo>
                    <a:pt x="381893" y="112245"/>
                  </a:lnTo>
                  <a:lnTo>
                    <a:pt x="358148" y="75035"/>
                  </a:lnTo>
                  <a:lnTo>
                    <a:pt x="326997" y="44007"/>
                  </a:lnTo>
                  <a:lnTo>
                    <a:pt x="289646" y="20358"/>
                  </a:lnTo>
                  <a:lnTo>
                    <a:pt x="247301" y="5289"/>
                  </a:lnTo>
                  <a:lnTo>
                    <a:pt x="201167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38743" y="2424683"/>
              <a:ext cx="402590" cy="401320"/>
            </a:xfrm>
            <a:custGeom>
              <a:avLst/>
              <a:gdLst/>
              <a:ahLst/>
              <a:cxnLst/>
              <a:rect l="l" t="t" r="r" b="b"/>
              <a:pathLst>
                <a:path w="402590" h="401319">
                  <a:moveTo>
                    <a:pt x="0" y="200405"/>
                  </a:moveTo>
                  <a:lnTo>
                    <a:pt x="5311" y="154434"/>
                  </a:lnTo>
                  <a:lnTo>
                    <a:pt x="20442" y="112245"/>
                  </a:lnTo>
                  <a:lnTo>
                    <a:pt x="44187" y="75035"/>
                  </a:lnTo>
                  <a:lnTo>
                    <a:pt x="75338" y="44007"/>
                  </a:lnTo>
                  <a:lnTo>
                    <a:pt x="112689" y="20358"/>
                  </a:lnTo>
                  <a:lnTo>
                    <a:pt x="155034" y="5289"/>
                  </a:lnTo>
                  <a:lnTo>
                    <a:pt x="201167" y="0"/>
                  </a:lnTo>
                  <a:lnTo>
                    <a:pt x="247301" y="5289"/>
                  </a:lnTo>
                  <a:lnTo>
                    <a:pt x="289646" y="20358"/>
                  </a:lnTo>
                  <a:lnTo>
                    <a:pt x="326997" y="44007"/>
                  </a:lnTo>
                  <a:lnTo>
                    <a:pt x="358148" y="75035"/>
                  </a:lnTo>
                  <a:lnTo>
                    <a:pt x="381893" y="112245"/>
                  </a:lnTo>
                  <a:lnTo>
                    <a:pt x="397024" y="154434"/>
                  </a:lnTo>
                  <a:lnTo>
                    <a:pt x="402335" y="200405"/>
                  </a:lnTo>
                  <a:lnTo>
                    <a:pt x="397024" y="246377"/>
                  </a:lnTo>
                  <a:lnTo>
                    <a:pt x="381893" y="288566"/>
                  </a:lnTo>
                  <a:lnTo>
                    <a:pt x="358148" y="325776"/>
                  </a:lnTo>
                  <a:lnTo>
                    <a:pt x="326997" y="356804"/>
                  </a:lnTo>
                  <a:lnTo>
                    <a:pt x="289646" y="380453"/>
                  </a:lnTo>
                  <a:lnTo>
                    <a:pt x="247301" y="395522"/>
                  </a:lnTo>
                  <a:lnTo>
                    <a:pt x="201167" y="400812"/>
                  </a:lnTo>
                  <a:lnTo>
                    <a:pt x="155034" y="395522"/>
                  </a:lnTo>
                  <a:lnTo>
                    <a:pt x="112689" y="380453"/>
                  </a:lnTo>
                  <a:lnTo>
                    <a:pt x="75338" y="356804"/>
                  </a:lnTo>
                  <a:lnTo>
                    <a:pt x="44187" y="325776"/>
                  </a:lnTo>
                  <a:lnTo>
                    <a:pt x="20442" y="288566"/>
                  </a:lnTo>
                  <a:lnTo>
                    <a:pt x="5311" y="246377"/>
                  </a:lnTo>
                  <a:lnTo>
                    <a:pt x="0" y="200405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37616" y="2479548"/>
            <a:ext cx="408940" cy="410209"/>
            <a:chOff x="737616" y="2479548"/>
            <a:chExt cx="408940" cy="410209"/>
          </a:xfrm>
        </p:grpSpPr>
        <p:sp>
          <p:nvSpPr>
            <p:cNvPr id="11" name="object 11"/>
            <p:cNvSpPr/>
            <p:nvPr/>
          </p:nvSpPr>
          <p:spPr>
            <a:xfrm>
              <a:off x="740664" y="2482596"/>
              <a:ext cx="402590" cy="403860"/>
            </a:xfrm>
            <a:custGeom>
              <a:avLst/>
              <a:gdLst/>
              <a:ahLst/>
              <a:cxnLst/>
              <a:rect l="l" t="t" r="r" b="b"/>
              <a:pathLst>
                <a:path w="402590" h="403860">
                  <a:moveTo>
                    <a:pt x="201167" y="0"/>
                  </a:moveTo>
                  <a:lnTo>
                    <a:pt x="155042" y="5333"/>
                  </a:lnTo>
                  <a:lnTo>
                    <a:pt x="112700" y="20527"/>
                  </a:lnTo>
                  <a:lnTo>
                    <a:pt x="75348" y="44367"/>
                  </a:lnTo>
                  <a:lnTo>
                    <a:pt x="44195" y="75640"/>
                  </a:lnTo>
                  <a:lnTo>
                    <a:pt x="20447" y="113133"/>
                  </a:lnTo>
                  <a:lnTo>
                    <a:pt x="5313" y="155634"/>
                  </a:lnTo>
                  <a:lnTo>
                    <a:pt x="0" y="201929"/>
                  </a:lnTo>
                  <a:lnTo>
                    <a:pt x="5313" y="248225"/>
                  </a:lnTo>
                  <a:lnTo>
                    <a:pt x="20447" y="290726"/>
                  </a:lnTo>
                  <a:lnTo>
                    <a:pt x="44195" y="328219"/>
                  </a:lnTo>
                  <a:lnTo>
                    <a:pt x="75348" y="359492"/>
                  </a:lnTo>
                  <a:lnTo>
                    <a:pt x="112700" y="383332"/>
                  </a:lnTo>
                  <a:lnTo>
                    <a:pt x="155042" y="398525"/>
                  </a:lnTo>
                  <a:lnTo>
                    <a:pt x="201167" y="403859"/>
                  </a:lnTo>
                  <a:lnTo>
                    <a:pt x="247293" y="398525"/>
                  </a:lnTo>
                  <a:lnTo>
                    <a:pt x="289635" y="383332"/>
                  </a:lnTo>
                  <a:lnTo>
                    <a:pt x="326987" y="359492"/>
                  </a:lnTo>
                  <a:lnTo>
                    <a:pt x="358140" y="328219"/>
                  </a:lnTo>
                  <a:lnTo>
                    <a:pt x="381888" y="290726"/>
                  </a:lnTo>
                  <a:lnTo>
                    <a:pt x="397022" y="248225"/>
                  </a:lnTo>
                  <a:lnTo>
                    <a:pt x="402336" y="201929"/>
                  </a:lnTo>
                  <a:lnTo>
                    <a:pt x="397022" y="155634"/>
                  </a:lnTo>
                  <a:lnTo>
                    <a:pt x="381888" y="113133"/>
                  </a:lnTo>
                  <a:lnTo>
                    <a:pt x="358140" y="75640"/>
                  </a:lnTo>
                  <a:lnTo>
                    <a:pt x="326987" y="44367"/>
                  </a:lnTo>
                  <a:lnTo>
                    <a:pt x="289635" y="20527"/>
                  </a:lnTo>
                  <a:lnTo>
                    <a:pt x="247293" y="5334"/>
                  </a:lnTo>
                  <a:lnTo>
                    <a:pt x="201167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0664" y="2482596"/>
              <a:ext cx="402590" cy="403860"/>
            </a:xfrm>
            <a:custGeom>
              <a:avLst/>
              <a:gdLst/>
              <a:ahLst/>
              <a:cxnLst/>
              <a:rect l="l" t="t" r="r" b="b"/>
              <a:pathLst>
                <a:path w="402590" h="403860">
                  <a:moveTo>
                    <a:pt x="0" y="201929"/>
                  </a:moveTo>
                  <a:lnTo>
                    <a:pt x="5313" y="155634"/>
                  </a:lnTo>
                  <a:lnTo>
                    <a:pt x="20447" y="113133"/>
                  </a:lnTo>
                  <a:lnTo>
                    <a:pt x="44195" y="75640"/>
                  </a:lnTo>
                  <a:lnTo>
                    <a:pt x="75348" y="44367"/>
                  </a:lnTo>
                  <a:lnTo>
                    <a:pt x="112700" y="20527"/>
                  </a:lnTo>
                  <a:lnTo>
                    <a:pt x="155042" y="5333"/>
                  </a:lnTo>
                  <a:lnTo>
                    <a:pt x="201167" y="0"/>
                  </a:lnTo>
                  <a:lnTo>
                    <a:pt x="247293" y="5334"/>
                  </a:lnTo>
                  <a:lnTo>
                    <a:pt x="289635" y="20527"/>
                  </a:lnTo>
                  <a:lnTo>
                    <a:pt x="326987" y="44367"/>
                  </a:lnTo>
                  <a:lnTo>
                    <a:pt x="358140" y="75640"/>
                  </a:lnTo>
                  <a:lnTo>
                    <a:pt x="381888" y="113133"/>
                  </a:lnTo>
                  <a:lnTo>
                    <a:pt x="397022" y="155634"/>
                  </a:lnTo>
                  <a:lnTo>
                    <a:pt x="402336" y="201929"/>
                  </a:lnTo>
                  <a:lnTo>
                    <a:pt x="397022" y="248225"/>
                  </a:lnTo>
                  <a:lnTo>
                    <a:pt x="381888" y="290726"/>
                  </a:lnTo>
                  <a:lnTo>
                    <a:pt x="358140" y="328219"/>
                  </a:lnTo>
                  <a:lnTo>
                    <a:pt x="326987" y="359492"/>
                  </a:lnTo>
                  <a:lnTo>
                    <a:pt x="289635" y="383332"/>
                  </a:lnTo>
                  <a:lnTo>
                    <a:pt x="247293" y="398525"/>
                  </a:lnTo>
                  <a:lnTo>
                    <a:pt x="201167" y="403859"/>
                  </a:lnTo>
                  <a:lnTo>
                    <a:pt x="155042" y="398525"/>
                  </a:lnTo>
                  <a:lnTo>
                    <a:pt x="112700" y="383332"/>
                  </a:lnTo>
                  <a:lnTo>
                    <a:pt x="75348" y="359492"/>
                  </a:lnTo>
                  <a:lnTo>
                    <a:pt x="44195" y="328219"/>
                  </a:lnTo>
                  <a:lnTo>
                    <a:pt x="20447" y="290726"/>
                  </a:lnTo>
                  <a:lnTo>
                    <a:pt x="5313" y="248225"/>
                  </a:lnTo>
                  <a:lnTo>
                    <a:pt x="0" y="20192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491228" y="2484120"/>
            <a:ext cx="408940" cy="405765"/>
            <a:chOff x="4491228" y="2484120"/>
            <a:chExt cx="408940" cy="405765"/>
          </a:xfrm>
        </p:grpSpPr>
        <p:sp>
          <p:nvSpPr>
            <p:cNvPr id="14" name="object 14"/>
            <p:cNvSpPr/>
            <p:nvPr/>
          </p:nvSpPr>
          <p:spPr>
            <a:xfrm>
              <a:off x="4494276" y="2487168"/>
              <a:ext cx="402590" cy="399415"/>
            </a:xfrm>
            <a:custGeom>
              <a:avLst/>
              <a:gdLst/>
              <a:ahLst/>
              <a:cxnLst/>
              <a:rect l="l" t="t" r="r" b="b"/>
              <a:pathLst>
                <a:path w="402589" h="399414">
                  <a:moveTo>
                    <a:pt x="201168" y="0"/>
                  </a:moveTo>
                  <a:lnTo>
                    <a:pt x="155034" y="5274"/>
                  </a:lnTo>
                  <a:lnTo>
                    <a:pt x="112689" y="20296"/>
                  </a:lnTo>
                  <a:lnTo>
                    <a:pt x="75338" y="43867"/>
                  </a:lnTo>
                  <a:lnTo>
                    <a:pt x="44187" y="74787"/>
                  </a:lnTo>
                  <a:lnTo>
                    <a:pt x="20442" y="111856"/>
                  </a:lnTo>
                  <a:lnTo>
                    <a:pt x="5311" y="153875"/>
                  </a:lnTo>
                  <a:lnTo>
                    <a:pt x="0" y="199644"/>
                  </a:lnTo>
                  <a:lnTo>
                    <a:pt x="5311" y="245412"/>
                  </a:lnTo>
                  <a:lnTo>
                    <a:pt x="20442" y="287431"/>
                  </a:lnTo>
                  <a:lnTo>
                    <a:pt x="44187" y="324500"/>
                  </a:lnTo>
                  <a:lnTo>
                    <a:pt x="75338" y="355420"/>
                  </a:lnTo>
                  <a:lnTo>
                    <a:pt x="112689" y="378991"/>
                  </a:lnTo>
                  <a:lnTo>
                    <a:pt x="155034" y="394013"/>
                  </a:lnTo>
                  <a:lnTo>
                    <a:pt x="201168" y="399288"/>
                  </a:lnTo>
                  <a:lnTo>
                    <a:pt x="247301" y="394013"/>
                  </a:lnTo>
                  <a:lnTo>
                    <a:pt x="289646" y="378991"/>
                  </a:lnTo>
                  <a:lnTo>
                    <a:pt x="326997" y="355420"/>
                  </a:lnTo>
                  <a:lnTo>
                    <a:pt x="358148" y="324500"/>
                  </a:lnTo>
                  <a:lnTo>
                    <a:pt x="381893" y="287431"/>
                  </a:lnTo>
                  <a:lnTo>
                    <a:pt x="397024" y="245412"/>
                  </a:lnTo>
                  <a:lnTo>
                    <a:pt x="402336" y="199644"/>
                  </a:lnTo>
                  <a:lnTo>
                    <a:pt x="397024" y="153875"/>
                  </a:lnTo>
                  <a:lnTo>
                    <a:pt x="381893" y="111856"/>
                  </a:lnTo>
                  <a:lnTo>
                    <a:pt x="358148" y="74787"/>
                  </a:lnTo>
                  <a:lnTo>
                    <a:pt x="326997" y="43867"/>
                  </a:lnTo>
                  <a:lnTo>
                    <a:pt x="289646" y="20296"/>
                  </a:lnTo>
                  <a:lnTo>
                    <a:pt x="247301" y="5274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94276" y="2487168"/>
              <a:ext cx="402590" cy="399415"/>
            </a:xfrm>
            <a:custGeom>
              <a:avLst/>
              <a:gdLst/>
              <a:ahLst/>
              <a:cxnLst/>
              <a:rect l="l" t="t" r="r" b="b"/>
              <a:pathLst>
                <a:path w="402589" h="399414">
                  <a:moveTo>
                    <a:pt x="0" y="199644"/>
                  </a:moveTo>
                  <a:lnTo>
                    <a:pt x="5311" y="153875"/>
                  </a:lnTo>
                  <a:lnTo>
                    <a:pt x="20442" y="111856"/>
                  </a:lnTo>
                  <a:lnTo>
                    <a:pt x="44187" y="74787"/>
                  </a:lnTo>
                  <a:lnTo>
                    <a:pt x="75338" y="43867"/>
                  </a:lnTo>
                  <a:lnTo>
                    <a:pt x="112689" y="20296"/>
                  </a:lnTo>
                  <a:lnTo>
                    <a:pt x="155034" y="5274"/>
                  </a:lnTo>
                  <a:lnTo>
                    <a:pt x="201168" y="0"/>
                  </a:lnTo>
                  <a:lnTo>
                    <a:pt x="247301" y="5274"/>
                  </a:lnTo>
                  <a:lnTo>
                    <a:pt x="289646" y="20296"/>
                  </a:lnTo>
                  <a:lnTo>
                    <a:pt x="326997" y="43867"/>
                  </a:lnTo>
                  <a:lnTo>
                    <a:pt x="358148" y="74787"/>
                  </a:lnTo>
                  <a:lnTo>
                    <a:pt x="381893" y="111856"/>
                  </a:lnTo>
                  <a:lnTo>
                    <a:pt x="397024" y="153875"/>
                  </a:lnTo>
                  <a:lnTo>
                    <a:pt x="402336" y="199644"/>
                  </a:lnTo>
                  <a:lnTo>
                    <a:pt x="397024" y="245412"/>
                  </a:lnTo>
                  <a:lnTo>
                    <a:pt x="381893" y="287431"/>
                  </a:lnTo>
                  <a:lnTo>
                    <a:pt x="358148" y="324500"/>
                  </a:lnTo>
                  <a:lnTo>
                    <a:pt x="326997" y="355420"/>
                  </a:lnTo>
                  <a:lnTo>
                    <a:pt x="289646" y="378991"/>
                  </a:lnTo>
                  <a:lnTo>
                    <a:pt x="247301" y="394013"/>
                  </a:lnTo>
                  <a:lnTo>
                    <a:pt x="201168" y="399288"/>
                  </a:lnTo>
                  <a:lnTo>
                    <a:pt x="155034" y="394013"/>
                  </a:lnTo>
                  <a:lnTo>
                    <a:pt x="112689" y="378991"/>
                  </a:lnTo>
                  <a:lnTo>
                    <a:pt x="75338" y="355420"/>
                  </a:lnTo>
                  <a:lnTo>
                    <a:pt x="44187" y="324500"/>
                  </a:lnTo>
                  <a:lnTo>
                    <a:pt x="20442" y="287431"/>
                  </a:lnTo>
                  <a:lnTo>
                    <a:pt x="5311" y="245412"/>
                  </a:lnTo>
                  <a:lnTo>
                    <a:pt x="0" y="199644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405371" y="2464307"/>
            <a:ext cx="410209" cy="408940"/>
            <a:chOff x="6405371" y="2464307"/>
            <a:chExt cx="410209" cy="408940"/>
          </a:xfrm>
        </p:grpSpPr>
        <p:sp>
          <p:nvSpPr>
            <p:cNvPr id="17" name="object 17"/>
            <p:cNvSpPr/>
            <p:nvPr/>
          </p:nvSpPr>
          <p:spPr>
            <a:xfrm>
              <a:off x="6408419" y="2467355"/>
              <a:ext cx="403860" cy="402590"/>
            </a:xfrm>
            <a:custGeom>
              <a:avLst/>
              <a:gdLst/>
              <a:ahLst/>
              <a:cxnLst/>
              <a:rect l="l" t="t" r="r" b="b"/>
              <a:pathLst>
                <a:path w="403859" h="402589">
                  <a:moveTo>
                    <a:pt x="201929" y="0"/>
                  </a:moveTo>
                  <a:lnTo>
                    <a:pt x="155634" y="5311"/>
                  </a:lnTo>
                  <a:lnTo>
                    <a:pt x="113133" y="20442"/>
                  </a:lnTo>
                  <a:lnTo>
                    <a:pt x="75640" y="44187"/>
                  </a:lnTo>
                  <a:lnTo>
                    <a:pt x="44367" y="75338"/>
                  </a:lnTo>
                  <a:lnTo>
                    <a:pt x="20527" y="112689"/>
                  </a:lnTo>
                  <a:lnTo>
                    <a:pt x="5334" y="155034"/>
                  </a:lnTo>
                  <a:lnTo>
                    <a:pt x="0" y="201168"/>
                  </a:lnTo>
                  <a:lnTo>
                    <a:pt x="5334" y="247301"/>
                  </a:lnTo>
                  <a:lnTo>
                    <a:pt x="20527" y="289646"/>
                  </a:lnTo>
                  <a:lnTo>
                    <a:pt x="44367" y="326997"/>
                  </a:lnTo>
                  <a:lnTo>
                    <a:pt x="75640" y="358148"/>
                  </a:lnTo>
                  <a:lnTo>
                    <a:pt x="113133" y="381893"/>
                  </a:lnTo>
                  <a:lnTo>
                    <a:pt x="155634" y="397024"/>
                  </a:lnTo>
                  <a:lnTo>
                    <a:pt x="201929" y="402336"/>
                  </a:lnTo>
                  <a:lnTo>
                    <a:pt x="248225" y="397024"/>
                  </a:lnTo>
                  <a:lnTo>
                    <a:pt x="290726" y="381893"/>
                  </a:lnTo>
                  <a:lnTo>
                    <a:pt x="328219" y="358148"/>
                  </a:lnTo>
                  <a:lnTo>
                    <a:pt x="359492" y="326997"/>
                  </a:lnTo>
                  <a:lnTo>
                    <a:pt x="383332" y="289646"/>
                  </a:lnTo>
                  <a:lnTo>
                    <a:pt x="398525" y="247301"/>
                  </a:lnTo>
                  <a:lnTo>
                    <a:pt x="403859" y="201168"/>
                  </a:lnTo>
                  <a:lnTo>
                    <a:pt x="398525" y="155034"/>
                  </a:lnTo>
                  <a:lnTo>
                    <a:pt x="383332" y="112689"/>
                  </a:lnTo>
                  <a:lnTo>
                    <a:pt x="359492" y="75338"/>
                  </a:lnTo>
                  <a:lnTo>
                    <a:pt x="328219" y="44187"/>
                  </a:lnTo>
                  <a:lnTo>
                    <a:pt x="290726" y="20442"/>
                  </a:lnTo>
                  <a:lnTo>
                    <a:pt x="248225" y="5311"/>
                  </a:lnTo>
                  <a:lnTo>
                    <a:pt x="201929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08419" y="2467355"/>
              <a:ext cx="403860" cy="402590"/>
            </a:xfrm>
            <a:custGeom>
              <a:avLst/>
              <a:gdLst/>
              <a:ahLst/>
              <a:cxnLst/>
              <a:rect l="l" t="t" r="r" b="b"/>
              <a:pathLst>
                <a:path w="403859" h="402589">
                  <a:moveTo>
                    <a:pt x="0" y="201168"/>
                  </a:moveTo>
                  <a:lnTo>
                    <a:pt x="5334" y="155034"/>
                  </a:lnTo>
                  <a:lnTo>
                    <a:pt x="20527" y="112689"/>
                  </a:lnTo>
                  <a:lnTo>
                    <a:pt x="44367" y="75338"/>
                  </a:lnTo>
                  <a:lnTo>
                    <a:pt x="75640" y="44187"/>
                  </a:lnTo>
                  <a:lnTo>
                    <a:pt x="113133" y="20442"/>
                  </a:lnTo>
                  <a:lnTo>
                    <a:pt x="155634" y="5311"/>
                  </a:lnTo>
                  <a:lnTo>
                    <a:pt x="201929" y="0"/>
                  </a:lnTo>
                  <a:lnTo>
                    <a:pt x="248225" y="5311"/>
                  </a:lnTo>
                  <a:lnTo>
                    <a:pt x="290726" y="20442"/>
                  </a:lnTo>
                  <a:lnTo>
                    <a:pt x="328219" y="44187"/>
                  </a:lnTo>
                  <a:lnTo>
                    <a:pt x="359492" y="75338"/>
                  </a:lnTo>
                  <a:lnTo>
                    <a:pt x="383332" y="112689"/>
                  </a:lnTo>
                  <a:lnTo>
                    <a:pt x="398525" y="155034"/>
                  </a:lnTo>
                  <a:lnTo>
                    <a:pt x="403859" y="201168"/>
                  </a:lnTo>
                  <a:lnTo>
                    <a:pt x="398525" y="247301"/>
                  </a:lnTo>
                  <a:lnTo>
                    <a:pt x="383332" y="289646"/>
                  </a:lnTo>
                  <a:lnTo>
                    <a:pt x="359492" y="326997"/>
                  </a:lnTo>
                  <a:lnTo>
                    <a:pt x="328219" y="358148"/>
                  </a:lnTo>
                  <a:lnTo>
                    <a:pt x="290726" y="381893"/>
                  </a:lnTo>
                  <a:lnTo>
                    <a:pt x="248225" y="397024"/>
                  </a:lnTo>
                  <a:lnTo>
                    <a:pt x="201929" y="402336"/>
                  </a:lnTo>
                  <a:lnTo>
                    <a:pt x="155634" y="397024"/>
                  </a:lnTo>
                  <a:lnTo>
                    <a:pt x="113133" y="381893"/>
                  </a:lnTo>
                  <a:lnTo>
                    <a:pt x="75640" y="358148"/>
                  </a:lnTo>
                  <a:lnTo>
                    <a:pt x="44367" y="326997"/>
                  </a:lnTo>
                  <a:lnTo>
                    <a:pt x="20527" y="289646"/>
                  </a:lnTo>
                  <a:lnTo>
                    <a:pt x="5334" y="247301"/>
                  </a:lnTo>
                  <a:lnTo>
                    <a:pt x="0" y="201168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50914" y="252996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485388" y="2479548"/>
            <a:ext cx="407034" cy="410209"/>
            <a:chOff x="3485388" y="2479548"/>
            <a:chExt cx="407034" cy="410209"/>
          </a:xfrm>
        </p:grpSpPr>
        <p:sp>
          <p:nvSpPr>
            <p:cNvPr id="21" name="object 21"/>
            <p:cNvSpPr/>
            <p:nvPr/>
          </p:nvSpPr>
          <p:spPr>
            <a:xfrm>
              <a:off x="3488436" y="2482596"/>
              <a:ext cx="401320" cy="403860"/>
            </a:xfrm>
            <a:custGeom>
              <a:avLst/>
              <a:gdLst/>
              <a:ahLst/>
              <a:cxnLst/>
              <a:rect l="l" t="t" r="r" b="b"/>
              <a:pathLst>
                <a:path w="401320" h="403860">
                  <a:moveTo>
                    <a:pt x="200405" y="0"/>
                  </a:moveTo>
                  <a:lnTo>
                    <a:pt x="154434" y="5333"/>
                  </a:lnTo>
                  <a:lnTo>
                    <a:pt x="112245" y="20527"/>
                  </a:lnTo>
                  <a:lnTo>
                    <a:pt x="75035" y="44367"/>
                  </a:lnTo>
                  <a:lnTo>
                    <a:pt x="44007" y="75640"/>
                  </a:lnTo>
                  <a:lnTo>
                    <a:pt x="20358" y="113133"/>
                  </a:lnTo>
                  <a:lnTo>
                    <a:pt x="5289" y="155634"/>
                  </a:lnTo>
                  <a:lnTo>
                    <a:pt x="0" y="201929"/>
                  </a:lnTo>
                  <a:lnTo>
                    <a:pt x="5289" y="248225"/>
                  </a:lnTo>
                  <a:lnTo>
                    <a:pt x="20358" y="290726"/>
                  </a:lnTo>
                  <a:lnTo>
                    <a:pt x="44007" y="328219"/>
                  </a:lnTo>
                  <a:lnTo>
                    <a:pt x="75035" y="359492"/>
                  </a:lnTo>
                  <a:lnTo>
                    <a:pt x="112245" y="383332"/>
                  </a:lnTo>
                  <a:lnTo>
                    <a:pt x="154434" y="398525"/>
                  </a:lnTo>
                  <a:lnTo>
                    <a:pt x="200405" y="403859"/>
                  </a:lnTo>
                  <a:lnTo>
                    <a:pt x="246377" y="398525"/>
                  </a:lnTo>
                  <a:lnTo>
                    <a:pt x="288566" y="383332"/>
                  </a:lnTo>
                  <a:lnTo>
                    <a:pt x="325776" y="359492"/>
                  </a:lnTo>
                  <a:lnTo>
                    <a:pt x="356804" y="328219"/>
                  </a:lnTo>
                  <a:lnTo>
                    <a:pt x="380453" y="290726"/>
                  </a:lnTo>
                  <a:lnTo>
                    <a:pt x="395522" y="248225"/>
                  </a:lnTo>
                  <a:lnTo>
                    <a:pt x="400812" y="201929"/>
                  </a:lnTo>
                  <a:lnTo>
                    <a:pt x="395522" y="155634"/>
                  </a:lnTo>
                  <a:lnTo>
                    <a:pt x="380453" y="113133"/>
                  </a:lnTo>
                  <a:lnTo>
                    <a:pt x="356804" y="75640"/>
                  </a:lnTo>
                  <a:lnTo>
                    <a:pt x="325776" y="44367"/>
                  </a:lnTo>
                  <a:lnTo>
                    <a:pt x="288566" y="20527"/>
                  </a:lnTo>
                  <a:lnTo>
                    <a:pt x="246377" y="5334"/>
                  </a:lnTo>
                  <a:lnTo>
                    <a:pt x="20040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88436" y="2482596"/>
              <a:ext cx="401320" cy="403860"/>
            </a:xfrm>
            <a:custGeom>
              <a:avLst/>
              <a:gdLst/>
              <a:ahLst/>
              <a:cxnLst/>
              <a:rect l="l" t="t" r="r" b="b"/>
              <a:pathLst>
                <a:path w="401320" h="403860">
                  <a:moveTo>
                    <a:pt x="0" y="201929"/>
                  </a:moveTo>
                  <a:lnTo>
                    <a:pt x="5289" y="155634"/>
                  </a:lnTo>
                  <a:lnTo>
                    <a:pt x="20358" y="113133"/>
                  </a:lnTo>
                  <a:lnTo>
                    <a:pt x="44007" y="75640"/>
                  </a:lnTo>
                  <a:lnTo>
                    <a:pt x="75035" y="44367"/>
                  </a:lnTo>
                  <a:lnTo>
                    <a:pt x="112245" y="20527"/>
                  </a:lnTo>
                  <a:lnTo>
                    <a:pt x="154434" y="5333"/>
                  </a:lnTo>
                  <a:lnTo>
                    <a:pt x="200405" y="0"/>
                  </a:lnTo>
                  <a:lnTo>
                    <a:pt x="246377" y="5334"/>
                  </a:lnTo>
                  <a:lnTo>
                    <a:pt x="288566" y="20527"/>
                  </a:lnTo>
                  <a:lnTo>
                    <a:pt x="325776" y="44367"/>
                  </a:lnTo>
                  <a:lnTo>
                    <a:pt x="356804" y="75640"/>
                  </a:lnTo>
                  <a:lnTo>
                    <a:pt x="380453" y="113133"/>
                  </a:lnTo>
                  <a:lnTo>
                    <a:pt x="395522" y="155634"/>
                  </a:lnTo>
                  <a:lnTo>
                    <a:pt x="400812" y="201929"/>
                  </a:lnTo>
                  <a:lnTo>
                    <a:pt x="395522" y="248225"/>
                  </a:lnTo>
                  <a:lnTo>
                    <a:pt x="380453" y="290726"/>
                  </a:lnTo>
                  <a:lnTo>
                    <a:pt x="356804" y="328219"/>
                  </a:lnTo>
                  <a:lnTo>
                    <a:pt x="325776" y="359492"/>
                  </a:lnTo>
                  <a:lnTo>
                    <a:pt x="288566" y="383332"/>
                  </a:lnTo>
                  <a:lnTo>
                    <a:pt x="246377" y="398525"/>
                  </a:lnTo>
                  <a:lnTo>
                    <a:pt x="200405" y="403859"/>
                  </a:lnTo>
                  <a:lnTo>
                    <a:pt x="154434" y="398525"/>
                  </a:lnTo>
                  <a:lnTo>
                    <a:pt x="112245" y="383332"/>
                  </a:lnTo>
                  <a:lnTo>
                    <a:pt x="75035" y="359492"/>
                  </a:lnTo>
                  <a:lnTo>
                    <a:pt x="44007" y="328219"/>
                  </a:lnTo>
                  <a:lnTo>
                    <a:pt x="20358" y="290726"/>
                  </a:lnTo>
                  <a:lnTo>
                    <a:pt x="5289" y="248225"/>
                  </a:lnTo>
                  <a:lnTo>
                    <a:pt x="0" y="20192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051810" y="973582"/>
            <a:ext cx="1359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559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 Light"/>
                <a:cs typeface="Calibri Light"/>
              </a:rPr>
              <a:t>Завершення </a:t>
            </a:r>
            <a:r>
              <a:rPr sz="1200" dirty="0">
                <a:latin typeface="Calibri Light"/>
                <a:cs typeface="Calibri Light"/>
              </a:rPr>
              <a:t>прийому</a:t>
            </a:r>
            <a:r>
              <a:rPr sz="1200" spc="-5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пропозицій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61764" y="1320165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22923" y="945896"/>
            <a:ext cx="10306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 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79968" y="248640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68233" y="921258"/>
            <a:ext cx="946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 договору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606540" y="1642872"/>
            <a:ext cx="1841500" cy="754380"/>
            <a:chOff x="6606540" y="1642872"/>
            <a:chExt cx="1841500" cy="754380"/>
          </a:xfrm>
        </p:grpSpPr>
        <p:sp>
          <p:nvSpPr>
            <p:cNvPr id="29" name="object 29"/>
            <p:cNvSpPr/>
            <p:nvPr/>
          </p:nvSpPr>
          <p:spPr>
            <a:xfrm>
              <a:off x="8441436" y="1642872"/>
              <a:ext cx="0" cy="754380"/>
            </a:xfrm>
            <a:custGeom>
              <a:avLst/>
              <a:gdLst/>
              <a:ahLst/>
              <a:cxnLst/>
              <a:rect l="l" t="t" r="r" b="b"/>
              <a:pathLst>
                <a:path h="754380">
                  <a:moveTo>
                    <a:pt x="0" y="0"/>
                  </a:moveTo>
                  <a:lnTo>
                    <a:pt x="0" y="753999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612636" y="2199131"/>
              <a:ext cx="1828800" cy="180340"/>
            </a:xfrm>
            <a:custGeom>
              <a:avLst/>
              <a:gdLst/>
              <a:ahLst/>
              <a:cxnLst/>
              <a:rect l="l" t="t" r="r" b="b"/>
              <a:pathLst>
                <a:path w="1828800" h="180339">
                  <a:moveTo>
                    <a:pt x="1828800" y="0"/>
                  </a:moveTo>
                  <a:lnTo>
                    <a:pt x="1818389" y="34998"/>
                  </a:lnTo>
                  <a:lnTo>
                    <a:pt x="1790001" y="63579"/>
                  </a:lnTo>
                  <a:lnTo>
                    <a:pt x="1747897" y="82849"/>
                  </a:lnTo>
                  <a:lnTo>
                    <a:pt x="1696339" y="89915"/>
                  </a:lnTo>
                  <a:lnTo>
                    <a:pt x="1065149" y="89915"/>
                  </a:lnTo>
                  <a:lnTo>
                    <a:pt x="1013590" y="96982"/>
                  </a:lnTo>
                  <a:lnTo>
                    <a:pt x="971486" y="116252"/>
                  </a:lnTo>
                  <a:lnTo>
                    <a:pt x="943098" y="144833"/>
                  </a:lnTo>
                  <a:lnTo>
                    <a:pt x="932688" y="179831"/>
                  </a:lnTo>
                  <a:lnTo>
                    <a:pt x="922279" y="144833"/>
                  </a:lnTo>
                  <a:lnTo>
                    <a:pt x="893905" y="116252"/>
                  </a:lnTo>
                  <a:lnTo>
                    <a:pt x="851838" y="96982"/>
                  </a:lnTo>
                  <a:lnTo>
                    <a:pt x="800354" y="89915"/>
                  </a:lnTo>
                  <a:lnTo>
                    <a:pt x="132461" y="89915"/>
                  </a:lnTo>
                  <a:lnTo>
                    <a:pt x="80902" y="82849"/>
                  </a:lnTo>
                  <a:lnTo>
                    <a:pt x="38798" y="63579"/>
                  </a:lnTo>
                  <a:lnTo>
                    <a:pt x="10410" y="34998"/>
                  </a:lnTo>
                  <a:lnTo>
                    <a:pt x="0" y="0"/>
                  </a:lnTo>
                </a:path>
              </a:pathLst>
            </a:custGeom>
            <a:ln w="12191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170166" y="2439161"/>
            <a:ext cx="71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 marR="5080" indent="-4953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Укладання договору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42176" y="1505711"/>
            <a:ext cx="1567180" cy="629920"/>
          </a:xfrm>
          <a:prstGeom prst="rect">
            <a:avLst/>
          </a:prstGeom>
          <a:solidFill>
            <a:srgbClr val="006FC0"/>
          </a:solidFill>
          <a:ln w="6096">
            <a:solidFill>
              <a:srgbClr val="5B9BD4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92075" marR="147320">
              <a:lnSpc>
                <a:spcPct val="100000"/>
              </a:lnSpc>
              <a:spcBef>
                <a:spcPts val="705"/>
              </a:spcBef>
            </a:pP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не</a:t>
            </a:r>
            <a:r>
              <a:rPr sz="14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раніше</a:t>
            </a:r>
            <a:r>
              <a:rPr sz="14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10</a:t>
            </a:r>
            <a:r>
              <a:rPr sz="14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 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4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20</a:t>
            </a:r>
            <a:r>
              <a:rPr sz="1400" spc="2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2742" y="2547950"/>
            <a:ext cx="530606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0855">
              <a:lnSpc>
                <a:spcPct val="100000"/>
              </a:lnSpc>
              <a:spcBef>
                <a:spcPts val="100"/>
              </a:spcBef>
              <a:tabLst>
                <a:tab pos="3237230" algn="l"/>
                <a:tab pos="4244340" algn="l"/>
              </a:tabLst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	</a:t>
            </a: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	</a:t>
            </a: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15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tabLst>
                <a:tab pos="1246505" algn="l"/>
                <a:tab pos="2409825" algn="l"/>
                <a:tab pos="3554729" algn="l"/>
                <a:tab pos="3961765" algn="l"/>
                <a:tab pos="4408170" algn="l"/>
              </a:tabLst>
            </a:pPr>
            <a:r>
              <a:rPr sz="1600" spc="-10" dirty="0">
                <a:latin typeface="Calibri Light"/>
                <a:cs typeface="Calibri Light"/>
              </a:rPr>
              <a:t>Переможець</a:t>
            </a:r>
            <a:r>
              <a:rPr sz="1600" dirty="0">
                <a:latin typeface="Calibri Light"/>
                <a:cs typeface="Calibri Light"/>
              </a:rPr>
              <a:t>	–</a:t>
            </a:r>
            <a:r>
              <a:rPr sz="1600" spc="130" dirty="0">
                <a:latin typeface="Calibri Light"/>
                <a:cs typeface="Calibri Light"/>
              </a:rPr>
              <a:t>  </a:t>
            </a:r>
            <a:r>
              <a:rPr sz="1600" spc="-10" dirty="0">
                <a:latin typeface="Calibri Light"/>
                <a:cs typeface="Calibri Light"/>
              </a:rPr>
              <a:t>тендерна</a:t>
            </a:r>
            <a:r>
              <a:rPr sz="1600" dirty="0">
                <a:latin typeface="Calibri Light"/>
                <a:cs typeface="Calibri Light"/>
              </a:rPr>
              <a:t>	</a:t>
            </a:r>
            <a:r>
              <a:rPr sz="1600" spc="-10" dirty="0">
                <a:latin typeface="Calibri Light"/>
                <a:cs typeface="Calibri Light"/>
              </a:rPr>
              <a:t>пропозиція,</a:t>
            </a:r>
            <a:r>
              <a:rPr sz="1600" dirty="0">
                <a:latin typeface="Calibri Light"/>
                <a:cs typeface="Calibri Light"/>
              </a:rPr>
              <a:t>	</a:t>
            </a:r>
            <a:r>
              <a:rPr sz="1600" spc="-25" dirty="0">
                <a:latin typeface="Calibri Light"/>
                <a:cs typeface="Calibri Light"/>
              </a:rPr>
              <a:t>яка</a:t>
            </a:r>
            <a:r>
              <a:rPr sz="1600" dirty="0">
                <a:latin typeface="Calibri Light"/>
                <a:cs typeface="Calibri Light"/>
              </a:rPr>
              <a:t>	</a:t>
            </a:r>
            <a:r>
              <a:rPr sz="1600" spc="-25" dirty="0">
                <a:latin typeface="Calibri Light"/>
                <a:cs typeface="Calibri Light"/>
              </a:rPr>
              <a:t>має</a:t>
            </a:r>
            <a:r>
              <a:rPr sz="1600" dirty="0">
                <a:latin typeface="Calibri Light"/>
                <a:cs typeface="Calibri Light"/>
              </a:rPr>
              <a:t>	</a:t>
            </a:r>
            <a:r>
              <a:rPr sz="1600" spc="-10" dirty="0">
                <a:latin typeface="Calibri Light"/>
                <a:cs typeface="Calibri Light"/>
              </a:rPr>
              <a:t>найменшу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10758" y="3142614"/>
            <a:ext cx="2927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62940" algn="l"/>
                <a:tab pos="1687195" algn="l"/>
                <a:tab pos="2175510" algn="l"/>
              </a:tabLst>
            </a:pPr>
            <a:r>
              <a:rPr sz="1600" dirty="0">
                <a:latin typeface="Calibri Light"/>
                <a:cs typeface="Calibri Light"/>
              </a:rPr>
              <a:t>ціну</a:t>
            </a:r>
            <a:r>
              <a:rPr sz="1600" spc="125" dirty="0">
                <a:latin typeface="Calibri Light"/>
                <a:cs typeface="Calibri Light"/>
              </a:rPr>
              <a:t>  </a:t>
            </a:r>
            <a:r>
              <a:rPr sz="1600" spc="-50" dirty="0">
                <a:latin typeface="Calibri Light"/>
                <a:cs typeface="Calibri Light"/>
              </a:rPr>
              <a:t>і</a:t>
            </a:r>
            <a:r>
              <a:rPr sz="1600" dirty="0">
                <a:latin typeface="Calibri Light"/>
                <a:cs typeface="Calibri Light"/>
              </a:rPr>
              <a:t>	</a:t>
            </a:r>
            <a:r>
              <a:rPr sz="1600" spc="-10" dirty="0">
                <a:latin typeface="Calibri Light"/>
                <a:cs typeface="Calibri Light"/>
              </a:rPr>
              <a:t>відповідає</a:t>
            </a:r>
            <a:r>
              <a:rPr sz="1600" dirty="0">
                <a:latin typeface="Calibri Light"/>
                <a:cs typeface="Calibri Light"/>
              </a:rPr>
              <a:t>	</a:t>
            </a:r>
            <a:r>
              <a:rPr sz="1600" spc="-20" dirty="0">
                <a:latin typeface="Calibri Light"/>
                <a:cs typeface="Calibri Light"/>
              </a:rPr>
              <a:t>всім</a:t>
            </a:r>
            <a:r>
              <a:rPr sz="1600" dirty="0">
                <a:latin typeface="Calibri Light"/>
                <a:cs typeface="Calibri Light"/>
              </a:rPr>
              <a:t>	</a:t>
            </a:r>
            <a:r>
              <a:rPr sz="1600" spc="-10" dirty="0">
                <a:latin typeface="Calibri Light"/>
                <a:cs typeface="Calibri Light"/>
              </a:rPr>
              <a:t>вимогам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2742" y="3386454"/>
            <a:ext cx="833882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 Light"/>
                <a:cs typeface="Calibri Light"/>
              </a:rPr>
              <a:t>тендерної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документації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Замовника.</a:t>
            </a:r>
            <a:endParaRPr sz="1600">
              <a:latin typeface="Calibri Light"/>
              <a:cs typeface="Calibri Light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600" dirty="0">
                <a:latin typeface="Calibri Light"/>
                <a:cs typeface="Calibri Light"/>
              </a:rPr>
              <a:t>Замовник</a:t>
            </a:r>
            <a:r>
              <a:rPr sz="1600" spc="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укладає</a:t>
            </a:r>
            <a:r>
              <a:rPr sz="1600" spc="7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договір</a:t>
            </a:r>
            <a:r>
              <a:rPr sz="1600" spc="8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не</a:t>
            </a:r>
            <a:r>
              <a:rPr sz="1600" spc="9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раніше</a:t>
            </a:r>
            <a:r>
              <a:rPr sz="1600" spc="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ніж</a:t>
            </a:r>
            <a:r>
              <a:rPr sz="1600" spc="8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через</a:t>
            </a:r>
            <a:r>
              <a:rPr sz="1600" spc="8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10</a:t>
            </a:r>
            <a:r>
              <a:rPr sz="1600" spc="9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днів</a:t>
            </a:r>
            <a:r>
              <a:rPr sz="1600" spc="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з</a:t>
            </a:r>
            <a:r>
              <a:rPr sz="1600" spc="7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дня</a:t>
            </a:r>
            <a:r>
              <a:rPr sz="1600" spc="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оприлюднення</a:t>
            </a:r>
            <a:r>
              <a:rPr sz="1600" spc="9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повідомлення</a:t>
            </a:r>
            <a:r>
              <a:rPr sz="1600" spc="95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про </a:t>
            </a:r>
            <a:r>
              <a:rPr sz="1600" dirty="0">
                <a:latin typeface="Calibri Light"/>
                <a:cs typeface="Calibri Light"/>
              </a:rPr>
              <a:t>намір</a:t>
            </a:r>
            <a:r>
              <a:rPr sz="1600" spc="3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укласти</a:t>
            </a:r>
            <a:r>
              <a:rPr sz="1600" spc="3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договір,</a:t>
            </a:r>
            <a:r>
              <a:rPr sz="1600" spc="3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але</a:t>
            </a:r>
            <a:r>
              <a:rPr sz="1600" spc="3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не</a:t>
            </a:r>
            <a:r>
              <a:rPr sz="1600" spc="3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пізніше</a:t>
            </a:r>
            <a:r>
              <a:rPr sz="1600" spc="3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20</a:t>
            </a:r>
            <a:r>
              <a:rPr sz="1600" spc="3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днів</a:t>
            </a:r>
            <a:r>
              <a:rPr sz="1600" spc="3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з</a:t>
            </a:r>
            <a:r>
              <a:rPr sz="1600" spc="3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дня</a:t>
            </a:r>
            <a:r>
              <a:rPr sz="1600" spc="37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прийняття</a:t>
            </a:r>
            <a:r>
              <a:rPr sz="1600" spc="3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рішення</a:t>
            </a:r>
            <a:r>
              <a:rPr sz="1600" spc="37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</a:t>
            </a:r>
            <a:r>
              <a:rPr sz="1600" spc="3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намір</a:t>
            </a:r>
            <a:r>
              <a:rPr sz="1600" spc="37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укласти договір.</a:t>
            </a:r>
            <a:endParaRPr sz="16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dirty="0">
                <a:latin typeface="Calibri Light"/>
                <a:cs typeface="Calibri Light"/>
              </a:rPr>
              <a:t>Замовник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відхиляє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пропозицію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переможця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у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разі,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якщо</a:t>
            </a:r>
            <a:r>
              <a:rPr sz="1600" spc="-3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останній:</a:t>
            </a:r>
            <a:endParaRPr sz="1600">
              <a:latin typeface="Calibri Light"/>
              <a:cs typeface="Calibri Light"/>
            </a:endParaRPr>
          </a:p>
          <a:p>
            <a:pPr marL="83820" indent="-79375">
              <a:lnSpc>
                <a:spcPct val="100000"/>
              </a:lnSpc>
              <a:spcBef>
                <a:spcPts val="605"/>
              </a:spcBef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spc="-10" dirty="0">
                <a:latin typeface="Calibri Light"/>
                <a:cs typeface="Calibri Light"/>
              </a:rPr>
              <a:t>відмовився</a:t>
            </a:r>
            <a:r>
              <a:rPr sz="1600" spc="-3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від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підписання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договору</a:t>
            </a:r>
            <a:endParaRPr sz="1600">
              <a:latin typeface="Calibri Light"/>
              <a:cs typeface="Calibri Light"/>
            </a:endParaRPr>
          </a:p>
          <a:p>
            <a:pPr marL="83820" indent="-79375">
              <a:lnSpc>
                <a:spcPct val="100000"/>
              </a:lnSpc>
              <a:spcBef>
                <a:spcPts val="600"/>
              </a:spcBef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Calibri Light"/>
                <a:cs typeface="Calibri Light"/>
              </a:rPr>
              <a:t>не</a:t>
            </a:r>
            <a:r>
              <a:rPr sz="1600" spc="-2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надав</a:t>
            </a:r>
            <a:r>
              <a:rPr sz="1600" spc="-3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документи,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що</a:t>
            </a:r>
            <a:r>
              <a:rPr sz="1600" spc="-2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підтверджують</a:t>
            </a:r>
            <a:r>
              <a:rPr sz="1600" spc="-2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відсутність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підстав</a:t>
            </a:r>
            <a:r>
              <a:rPr sz="1600" spc="-3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(стаття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17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Закону)</a:t>
            </a:r>
            <a:endParaRPr sz="16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dirty="0">
                <a:latin typeface="Calibri Light"/>
                <a:cs typeface="Calibri Light"/>
              </a:rPr>
              <a:t>та</a:t>
            </a:r>
            <a:r>
              <a:rPr sz="1600" spc="-4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визначає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переможця</a:t>
            </a:r>
            <a:r>
              <a:rPr sz="1600" spc="-1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серед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учасників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строк</a:t>
            </a:r>
            <a:r>
              <a:rPr sz="1600" spc="-3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дії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пропозицій яких</a:t>
            </a:r>
            <a:r>
              <a:rPr sz="1600" spc="-2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ще</a:t>
            </a:r>
            <a:r>
              <a:rPr sz="1600" spc="-4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не</a:t>
            </a:r>
            <a:r>
              <a:rPr sz="1600" spc="-3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минув.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39" name="object 39" descr="$PPTXTitle"/>
          <p:cNvSpPr txBox="1">
            <a:spLocks noGrp="1"/>
          </p:cNvSpPr>
          <p:nvPr>
            <p:ph type="title"/>
          </p:nvPr>
        </p:nvSpPr>
        <p:spPr>
          <a:xfrm>
            <a:off x="910539" y="9855"/>
            <a:ext cx="810196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Визначення</a:t>
            </a:r>
            <a:r>
              <a:rPr sz="3100" spc="-10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14" dirty="0">
                <a:solidFill>
                  <a:srgbClr val="2D75B6"/>
                </a:solidFill>
                <a:latin typeface="Microsoft Sans Serif"/>
                <a:cs typeface="Microsoft Sans Serif"/>
              </a:rPr>
              <a:t>переможця</a:t>
            </a:r>
            <a:r>
              <a:rPr sz="3100" spc="-114" dirty="0">
                <a:solidFill>
                  <a:srgbClr val="2D75B6"/>
                </a:solidFill>
                <a:latin typeface="Trebuchet MS"/>
                <a:cs typeface="Trebuchet MS"/>
              </a:rPr>
              <a:t>,</a:t>
            </a:r>
            <a:r>
              <a:rPr sz="3100" spc="-220" dirty="0">
                <a:solidFill>
                  <a:srgbClr val="2D75B6"/>
                </a:solidFill>
                <a:latin typeface="Trebuchet MS"/>
                <a:cs typeface="Trebuchet MS"/>
              </a:rPr>
              <a:t> </a:t>
            </a:r>
            <a:r>
              <a:rPr sz="3100" spc="-35" dirty="0">
                <a:solidFill>
                  <a:srgbClr val="2D75B6"/>
                </a:solidFill>
                <a:latin typeface="Microsoft Sans Serif"/>
                <a:cs typeface="Microsoft Sans Serif"/>
              </a:rPr>
              <a:t>укладення</a:t>
            </a:r>
            <a:r>
              <a:rPr sz="3100" spc="-11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договору</a:t>
            </a:r>
            <a:endParaRPr sz="3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865" y="5093334"/>
            <a:ext cx="83483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*</a:t>
            </a:r>
            <a:r>
              <a:rPr sz="1400" i="1" spc="13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при</a:t>
            </a:r>
            <a:r>
              <a:rPr sz="1400" i="1" spc="13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внесенні</a:t>
            </a:r>
            <a:r>
              <a:rPr sz="1400" i="1" spc="14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змін</a:t>
            </a:r>
            <a:r>
              <a:rPr sz="1400" i="1" spc="13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до</a:t>
            </a:r>
            <a:r>
              <a:rPr sz="1400" i="1" spc="12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ТД</a:t>
            </a:r>
            <a:r>
              <a:rPr sz="1400" i="1" spc="14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строк</a:t>
            </a:r>
            <a:r>
              <a:rPr sz="1400" i="1" spc="13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2D75B6"/>
                </a:solidFill>
                <a:latin typeface="Calibri Light"/>
                <a:cs typeface="Calibri Light"/>
              </a:rPr>
              <a:t>розкриття</a:t>
            </a:r>
            <a:r>
              <a:rPr sz="1400" i="1" spc="13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2D75B6"/>
                </a:solidFill>
                <a:latin typeface="Calibri Light"/>
                <a:cs typeface="Calibri Light"/>
              </a:rPr>
              <a:t>продовжується</a:t>
            </a:r>
            <a:r>
              <a:rPr sz="1400" i="1" spc="14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на</a:t>
            </a:r>
            <a:r>
              <a:rPr sz="1400" i="1" spc="14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стільки</a:t>
            </a:r>
            <a:r>
              <a:rPr sz="1400" i="1" spc="12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щоб</a:t>
            </a:r>
            <a:r>
              <a:rPr sz="1400" i="1" spc="14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з</a:t>
            </a:r>
            <a:r>
              <a:rPr sz="1400" i="1" spc="13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моменту</a:t>
            </a:r>
            <a:r>
              <a:rPr sz="1400" i="1" spc="14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внесення</a:t>
            </a:r>
            <a:r>
              <a:rPr sz="1400" i="1" spc="14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змін</a:t>
            </a:r>
            <a:r>
              <a:rPr sz="1400" i="1" spc="13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spc="-25" dirty="0">
                <a:solidFill>
                  <a:srgbClr val="2D75B6"/>
                </a:solidFill>
                <a:latin typeface="Calibri Light"/>
                <a:cs typeface="Calibri Light"/>
              </a:rPr>
              <a:t>до </a:t>
            </a:r>
            <a:r>
              <a:rPr sz="1400" i="1" spc="-20" dirty="0">
                <a:solidFill>
                  <a:srgbClr val="2D75B6"/>
                </a:solidFill>
                <a:latin typeface="Calibri Light"/>
                <a:cs typeface="Calibri Light"/>
              </a:rPr>
              <a:t>закінчення</a:t>
            </a:r>
            <a:r>
              <a:rPr sz="1400" i="1" spc="-2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spc="-20" dirty="0">
                <a:solidFill>
                  <a:srgbClr val="2D75B6"/>
                </a:solidFill>
                <a:latin typeface="Calibri Light"/>
                <a:cs typeface="Calibri Light"/>
              </a:rPr>
              <a:t>строку подання тендерних пропозицій</a:t>
            </a:r>
            <a:r>
              <a:rPr sz="1400" i="1" spc="-1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spc="-20" dirty="0">
                <a:solidFill>
                  <a:srgbClr val="2D75B6"/>
                </a:solidFill>
                <a:latin typeface="Calibri Light"/>
                <a:cs typeface="Calibri Light"/>
              </a:rPr>
              <a:t>залишалося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не</a:t>
            </a:r>
            <a:r>
              <a:rPr sz="1400" i="1" spc="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spc="-20" dirty="0">
                <a:solidFill>
                  <a:srgbClr val="2D75B6"/>
                </a:solidFill>
                <a:latin typeface="Calibri Light"/>
                <a:cs typeface="Calibri Light"/>
              </a:rPr>
              <a:t>менше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ніж</a:t>
            </a:r>
            <a:r>
              <a:rPr sz="1400" i="1" spc="-20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dirty="0">
                <a:solidFill>
                  <a:srgbClr val="2D75B6"/>
                </a:solidFill>
                <a:latin typeface="Calibri Light"/>
                <a:cs typeface="Calibri Light"/>
              </a:rPr>
              <a:t>сім</a:t>
            </a:r>
            <a:r>
              <a:rPr sz="1400" i="1" spc="-15" dirty="0">
                <a:solidFill>
                  <a:srgbClr val="2D75B6"/>
                </a:solidFill>
                <a:latin typeface="Calibri Light"/>
                <a:cs typeface="Calibri Light"/>
              </a:rPr>
              <a:t> </a:t>
            </a:r>
            <a:r>
              <a:rPr sz="1400" i="1" spc="-10" dirty="0">
                <a:solidFill>
                  <a:srgbClr val="2D75B6"/>
                </a:solidFill>
                <a:latin typeface="Calibri Light"/>
                <a:cs typeface="Calibri Light"/>
              </a:rPr>
              <a:t>днів.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123" y="1297686"/>
            <a:ext cx="149860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marR="22987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Оголошення </a:t>
            </a:r>
            <a:r>
              <a:rPr sz="1600" dirty="0">
                <a:latin typeface="Calibri Light"/>
                <a:cs typeface="Calibri Light"/>
              </a:rPr>
              <a:t>закупівлі</a:t>
            </a:r>
            <a:r>
              <a:rPr sz="1600" spc="-50" dirty="0">
                <a:latin typeface="Calibri Light"/>
                <a:cs typeface="Calibri Light"/>
              </a:rPr>
              <a:t> /</a:t>
            </a:r>
            <a:endParaRPr sz="1600">
              <a:latin typeface="Calibri Light"/>
              <a:cs typeface="Calibri Light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dirty="0">
                <a:latin typeface="Calibri Light"/>
                <a:cs typeface="Calibri Light"/>
              </a:rPr>
              <a:t>початок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5052" y="2783204"/>
            <a:ext cx="1035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720" marR="5080" indent="-16002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Період</a:t>
            </a:r>
            <a:r>
              <a:rPr sz="1200" i="1" spc="-3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надання роз’яснень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7595" y="3851147"/>
            <a:ext cx="445134" cy="441959"/>
            <a:chOff x="577595" y="3851147"/>
            <a:chExt cx="445134" cy="441959"/>
          </a:xfrm>
        </p:grpSpPr>
        <p:sp>
          <p:nvSpPr>
            <p:cNvPr id="6" name="object 6"/>
            <p:cNvSpPr/>
            <p:nvPr/>
          </p:nvSpPr>
          <p:spPr>
            <a:xfrm>
              <a:off x="580643" y="3854195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219456" y="0"/>
                  </a:moveTo>
                  <a:lnTo>
                    <a:pt x="169138" y="5753"/>
                  </a:lnTo>
                  <a:lnTo>
                    <a:pt x="122947" y="22144"/>
                  </a:lnTo>
                  <a:lnTo>
                    <a:pt x="82200" y="47866"/>
                  </a:lnTo>
                  <a:lnTo>
                    <a:pt x="48213" y="81611"/>
                  </a:lnTo>
                  <a:lnTo>
                    <a:pt x="22306" y="122075"/>
                  </a:lnTo>
                  <a:lnTo>
                    <a:pt x="5796" y="167951"/>
                  </a:lnTo>
                  <a:lnTo>
                    <a:pt x="0" y="217931"/>
                  </a:lnTo>
                  <a:lnTo>
                    <a:pt x="5796" y="267912"/>
                  </a:lnTo>
                  <a:lnTo>
                    <a:pt x="22306" y="313788"/>
                  </a:lnTo>
                  <a:lnTo>
                    <a:pt x="48213" y="354252"/>
                  </a:lnTo>
                  <a:lnTo>
                    <a:pt x="82200" y="387997"/>
                  </a:lnTo>
                  <a:lnTo>
                    <a:pt x="122947" y="413719"/>
                  </a:lnTo>
                  <a:lnTo>
                    <a:pt x="169138" y="430110"/>
                  </a:lnTo>
                  <a:lnTo>
                    <a:pt x="219456" y="435863"/>
                  </a:lnTo>
                  <a:lnTo>
                    <a:pt x="269773" y="430110"/>
                  </a:lnTo>
                  <a:lnTo>
                    <a:pt x="315964" y="413719"/>
                  </a:lnTo>
                  <a:lnTo>
                    <a:pt x="356711" y="387997"/>
                  </a:lnTo>
                  <a:lnTo>
                    <a:pt x="390698" y="354252"/>
                  </a:lnTo>
                  <a:lnTo>
                    <a:pt x="416605" y="313788"/>
                  </a:lnTo>
                  <a:lnTo>
                    <a:pt x="433115" y="267912"/>
                  </a:lnTo>
                  <a:lnTo>
                    <a:pt x="438912" y="217931"/>
                  </a:lnTo>
                  <a:lnTo>
                    <a:pt x="433115" y="167951"/>
                  </a:lnTo>
                  <a:lnTo>
                    <a:pt x="416605" y="122075"/>
                  </a:lnTo>
                  <a:lnTo>
                    <a:pt x="390698" y="81611"/>
                  </a:lnTo>
                  <a:lnTo>
                    <a:pt x="356711" y="47866"/>
                  </a:lnTo>
                  <a:lnTo>
                    <a:pt x="315964" y="22144"/>
                  </a:lnTo>
                  <a:lnTo>
                    <a:pt x="269773" y="5753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0643" y="3854195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19" h="436245">
                  <a:moveTo>
                    <a:pt x="0" y="217931"/>
                  </a:moveTo>
                  <a:lnTo>
                    <a:pt x="5796" y="167951"/>
                  </a:lnTo>
                  <a:lnTo>
                    <a:pt x="22306" y="122075"/>
                  </a:lnTo>
                  <a:lnTo>
                    <a:pt x="48213" y="81611"/>
                  </a:lnTo>
                  <a:lnTo>
                    <a:pt x="82200" y="47866"/>
                  </a:lnTo>
                  <a:lnTo>
                    <a:pt x="122947" y="22144"/>
                  </a:lnTo>
                  <a:lnTo>
                    <a:pt x="169138" y="5753"/>
                  </a:lnTo>
                  <a:lnTo>
                    <a:pt x="219456" y="0"/>
                  </a:lnTo>
                  <a:lnTo>
                    <a:pt x="269773" y="5753"/>
                  </a:lnTo>
                  <a:lnTo>
                    <a:pt x="315964" y="22144"/>
                  </a:lnTo>
                  <a:lnTo>
                    <a:pt x="356711" y="47866"/>
                  </a:lnTo>
                  <a:lnTo>
                    <a:pt x="390698" y="81611"/>
                  </a:lnTo>
                  <a:lnTo>
                    <a:pt x="416605" y="122075"/>
                  </a:lnTo>
                  <a:lnTo>
                    <a:pt x="433115" y="167951"/>
                  </a:lnTo>
                  <a:lnTo>
                    <a:pt x="438912" y="217931"/>
                  </a:lnTo>
                  <a:lnTo>
                    <a:pt x="433115" y="267912"/>
                  </a:lnTo>
                  <a:lnTo>
                    <a:pt x="416605" y="313788"/>
                  </a:lnTo>
                  <a:lnTo>
                    <a:pt x="390698" y="354252"/>
                  </a:lnTo>
                  <a:lnTo>
                    <a:pt x="356711" y="387997"/>
                  </a:lnTo>
                  <a:lnTo>
                    <a:pt x="315964" y="413719"/>
                  </a:lnTo>
                  <a:lnTo>
                    <a:pt x="269773" y="430110"/>
                  </a:lnTo>
                  <a:lnTo>
                    <a:pt x="219456" y="435863"/>
                  </a:lnTo>
                  <a:lnTo>
                    <a:pt x="169138" y="430110"/>
                  </a:lnTo>
                  <a:lnTo>
                    <a:pt x="122947" y="413719"/>
                  </a:lnTo>
                  <a:lnTo>
                    <a:pt x="82200" y="387997"/>
                  </a:lnTo>
                  <a:lnTo>
                    <a:pt x="48213" y="354252"/>
                  </a:lnTo>
                  <a:lnTo>
                    <a:pt x="22306" y="313788"/>
                  </a:lnTo>
                  <a:lnTo>
                    <a:pt x="5796" y="267912"/>
                  </a:lnTo>
                  <a:lnTo>
                    <a:pt x="0" y="2179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38631" y="393382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90871" y="3846576"/>
            <a:ext cx="445134" cy="440690"/>
            <a:chOff x="4690871" y="3846576"/>
            <a:chExt cx="445134" cy="440690"/>
          </a:xfrm>
        </p:grpSpPr>
        <p:sp>
          <p:nvSpPr>
            <p:cNvPr id="10" name="object 10"/>
            <p:cNvSpPr/>
            <p:nvPr/>
          </p:nvSpPr>
          <p:spPr>
            <a:xfrm>
              <a:off x="4693919" y="384962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219455" y="0"/>
                  </a:moveTo>
                  <a:lnTo>
                    <a:pt x="169150" y="5738"/>
                  </a:lnTo>
                  <a:lnTo>
                    <a:pt x="122964" y="22082"/>
                  </a:lnTo>
                  <a:lnTo>
                    <a:pt x="82216" y="47726"/>
                  </a:lnTo>
                  <a:lnTo>
                    <a:pt x="48225" y="81362"/>
                  </a:lnTo>
                  <a:lnTo>
                    <a:pt x="22313" y="121686"/>
                  </a:lnTo>
                  <a:lnTo>
                    <a:pt x="5798" y="167391"/>
                  </a:lnTo>
                  <a:lnTo>
                    <a:pt x="0" y="217169"/>
                  </a:lnTo>
                  <a:lnTo>
                    <a:pt x="5798" y="266948"/>
                  </a:lnTo>
                  <a:lnTo>
                    <a:pt x="22313" y="312653"/>
                  </a:lnTo>
                  <a:lnTo>
                    <a:pt x="48225" y="352977"/>
                  </a:lnTo>
                  <a:lnTo>
                    <a:pt x="82216" y="386613"/>
                  </a:lnTo>
                  <a:lnTo>
                    <a:pt x="122964" y="412257"/>
                  </a:lnTo>
                  <a:lnTo>
                    <a:pt x="169150" y="428601"/>
                  </a:lnTo>
                  <a:lnTo>
                    <a:pt x="219455" y="434339"/>
                  </a:lnTo>
                  <a:lnTo>
                    <a:pt x="269761" y="428601"/>
                  </a:lnTo>
                  <a:lnTo>
                    <a:pt x="315947" y="412257"/>
                  </a:lnTo>
                  <a:lnTo>
                    <a:pt x="356695" y="386613"/>
                  </a:lnTo>
                  <a:lnTo>
                    <a:pt x="390686" y="352977"/>
                  </a:lnTo>
                  <a:lnTo>
                    <a:pt x="416598" y="312653"/>
                  </a:lnTo>
                  <a:lnTo>
                    <a:pt x="433113" y="266948"/>
                  </a:lnTo>
                  <a:lnTo>
                    <a:pt x="438912" y="217169"/>
                  </a:lnTo>
                  <a:lnTo>
                    <a:pt x="433113" y="167391"/>
                  </a:lnTo>
                  <a:lnTo>
                    <a:pt x="416598" y="121686"/>
                  </a:lnTo>
                  <a:lnTo>
                    <a:pt x="390686" y="81362"/>
                  </a:lnTo>
                  <a:lnTo>
                    <a:pt x="356695" y="47726"/>
                  </a:lnTo>
                  <a:lnTo>
                    <a:pt x="315947" y="22082"/>
                  </a:lnTo>
                  <a:lnTo>
                    <a:pt x="269761" y="573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93919" y="3849624"/>
              <a:ext cx="439420" cy="434340"/>
            </a:xfrm>
            <a:custGeom>
              <a:avLst/>
              <a:gdLst/>
              <a:ahLst/>
              <a:cxnLst/>
              <a:rect l="l" t="t" r="r" b="b"/>
              <a:pathLst>
                <a:path w="439420" h="434339">
                  <a:moveTo>
                    <a:pt x="0" y="217169"/>
                  </a:moveTo>
                  <a:lnTo>
                    <a:pt x="5798" y="167391"/>
                  </a:lnTo>
                  <a:lnTo>
                    <a:pt x="22313" y="121686"/>
                  </a:lnTo>
                  <a:lnTo>
                    <a:pt x="48225" y="81362"/>
                  </a:lnTo>
                  <a:lnTo>
                    <a:pt x="82216" y="47726"/>
                  </a:lnTo>
                  <a:lnTo>
                    <a:pt x="122964" y="22082"/>
                  </a:lnTo>
                  <a:lnTo>
                    <a:pt x="169150" y="5738"/>
                  </a:lnTo>
                  <a:lnTo>
                    <a:pt x="219455" y="0"/>
                  </a:lnTo>
                  <a:lnTo>
                    <a:pt x="269761" y="5738"/>
                  </a:lnTo>
                  <a:lnTo>
                    <a:pt x="315947" y="22082"/>
                  </a:lnTo>
                  <a:lnTo>
                    <a:pt x="356695" y="47726"/>
                  </a:lnTo>
                  <a:lnTo>
                    <a:pt x="390686" y="81362"/>
                  </a:lnTo>
                  <a:lnTo>
                    <a:pt x="416598" y="121686"/>
                  </a:lnTo>
                  <a:lnTo>
                    <a:pt x="433113" y="167391"/>
                  </a:lnTo>
                  <a:lnTo>
                    <a:pt x="438912" y="217169"/>
                  </a:lnTo>
                  <a:lnTo>
                    <a:pt x="433113" y="266948"/>
                  </a:lnTo>
                  <a:lnTo>
                    <a:pt x="416598" y="312653"/>
                  </a:lnTo>
                  <a:lnTo>
                    <a:pt x="390686" y="352977"/>
                  </a:lnTo>
                  <a:lnTo>
                    <a:pt x="356695" y="386613"/>
                  </a:lnTo>
                  <a:lnTo>
                    <a:pt x="315947" y="412257"/>
                  </a:lnTo>
                  <a:lnTo>
                    <a:pt x="269761" y="428601"/>
                  </a:lnTo>
                  <a:lnTo>
                    <a:pt x="219455" y="434339"/>
                  </a:lnTo>
                  <a:lnTo>
                    <a:pt x="169150" y="428601"/>
                  </a:lnTo>
                  <a:lnTo>
                    <a:pt x="122964" y="412257"/>
                  </a:lnTo>
                  <a:lnTo>
                    <a:pt x="82216" y="386613"/>
                  </a:lnTo>
                  <a:lnTo>
                    <a:pt x="48225" y="352977"/>
                  </a:lnTo>
                  <a:lnTo>
                    <a:pt x="22313" y="312653"/>
                  </a:lnTo>
                  <a:lnTo>
                    <a:pt x="5798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80631" y="2613405"/>
            <a:ext cx="8455660" cy="1181100"/>
            <a:chOff x="580631" y="2613405"/>
            <a:chExt cx="8455660" cy="1181100"/>
          </a:xfrm>
        </p:grpSpPr>
        <p:sp>
          <p:nvSpPr>
            <p:cNvPr id="13" name="object 13"/>
            <p:cNvSpPr/>
            <p:nvPr/>
          </p:nvSpPr>
          <p:spPr>
            <a:xfrm>
              <a:off x="795528" y="2619755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8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0631" y="3464686"/>
              <a:ext cx="8455660" cy="76200"/>
            </a:xfrm>
            <a:custGeom>
              <a:avLst/>
              <a:gdLst/>
              <a:ahLst/>
              <a:cxnLst/>
              <a:rect l="l" t="t" r="r" b="b"/>
              <a:pathLst>
                <a:path w="8455660" h="76200">
                  <a:moveTo>
                    <a:pt x="8378964" y="0"/>
                  </a:moveTo>
                  <a:lnTo>
                    <a:pt x="8378921" y="12826"/>
                  </a:lnTo>
                  <a:lnTo>
                    <a:pt x="8378837" y="38226"/>
                  </a:lnTo>
                  <a:lnTo>
                    <a:pt x="8378710" y="76200"/>
                  </a:lnTo>
                  <a:lnTo>
                    <a:pt x="8442529" y="44450"/>
                  </a:lnTo>
                  <a:lnTo>
                    <a:pt x="8391664" y="44450"/>
                  </a:lnTo>
                  <a:lnTo>
                    <a:pt x="8391664" y="31750"/>
                  </a:lnTo>
                  <a:lnTo>
                    <a:pt x="8442148" y="31750"/>
                  </a:lnTo>
                  <a:lnTo>
                    <a:pt x="8378964" y="0"/>
                  </a:lnTo>
                  <a:close/>
                </a:path>
                <a:path w="8455660" h="76200">
                  <a:moveTo>
                    <a:pt x="25" y="12826"/>
                  </a:moveTo>
                  <a:lnTo>
                    <a:pt x="0" y="25526"/>
                  </a:lnTo>
                  <a:lnTo>
                    <a:pt x="8391664" y="44450"/>
                  </a:lnTo>
                  <a:lnTo>
                    <a:pt x="8378816" y="44450"/>
                  </a:lnTo>
                  <a:lnTo>
                    <a:pt x="8378858" y="31750"/>
                  </a:lnTo>
                  <a:lnTo>
                    <a:pt x="8391664" y="31750"/>
                  </a:lnTo>
                  <a:lnTo>
                    <a:pt x="25" y="12826"/>
                  </a:lnTo>
                  <a:close/>
                </a:path>
                <a:path w="8455660" h="76200">
                  <a:moveTo>
                    <a:pt x="8442148" y="31750"/>
                  </a:moveTo>
                  <a:lnTo>
                    <a:pt x="8391664" y="31750"/>
                  </a:lnTo>
                  <a:lnTo>
                    <a:pt x="8391664" y="44450"/>
                  </a:lnTo>
                  <a:lnTo>
                    <a:pt x="8442529" y="44450"/>
                  </a:lnTo>
                  <a:lnTo>
                    <a:pt x="8455037" y="38226"/>
                  </a:lnTo>
                  <a:lnTo>
                    <a:pt x="8442148" y="3175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65019" y="3195827"/>
              <a:ext cx="1766570" cy="279400"/>
            </a:xfrm>
            <a:custGeom>
              <a:avLst/>
              <a:gdLst/>
              <a:ahLst/>
              <a:cxnLst/>
              <a:rect l="l" t="t" r="r" b="b"/>
              <a:pathLst>
                <a:path w="1766570" h="279400">
                  <a:moveTo>
                    <a:pt x="0" y="278892"/>
                  </a:moveTo>
                  <a:lnTo>
                    <a:pt x="28038" y="208534"/>
                  </a:lnTo>
                  <a:lnTo>
                    <a:pt x="60150" y="180308"/>
                  </a:lnTo>
                  <a:lnTo>
                    <a:pt x="101712" y="158495"/>
                  </a:lnTo>
                  <a:lnTo>
                    <a:pt x="150768" y="144430"/>
                  </a:lnTo>
                  <a:lnTo>
                    <a:pt x="205359" y="139446"/>
                  </a:lnTo>
                  <a:lnTo>
                    <a:pt x="660146" y="139446"/>
                  </a:lnTo>
                  <a:lnTo>
                    <a:pt x="714736" y="134461"/>
                  </a:lnTo>
                  <a:lnTo>
                    <a:pt x="763792" y="120396"/>
                  </a:lnTo>
                  <a:lnTo>
                    <a:pt x="805354" y="98583"/>
                  </a:lnTo>
                  <a:lnTo>
                    <a:pt x="837466" y="70357"/>
                  </a:lnTo>
                  <a:lnTo>
                    <a:pt x="858168" y="37052"/>
                  </a:lnTo>
                  <a:lnTo>
                    <a:pt x="865505" y="0"/>
                  </a:lnTo>
                  <a:lnTo>
                    <a:pt x="872841" y="37052"/>
                  </a:lnTo>
                  <a:lnTo>
                    <a:pt x="893543" y="70358"/>
                  </a:lnTo>
                  <a:lnTo>
                    <a:pt x="925655" y="98583"/>
                  </a:lnTo>
                  <a:lnTo>
                    <a:pt x="967217" y="120396"/>
                  </a:lnTo>
                  <a:lnTo>
                    <a:pt x="1016273" y="134461"/>
                  </a:lnTo>
                  <a:lnTo>
                    <a:pt x="1070864" y="139446"/>
                  </a:lnTo>
                  <a:lnTo>
                    <a:pt x="1560957" y="139446"/>
                  </a:lnTo>
                  <a:lnTo>
                    <a:pt x="1615547" y="144430"/>
                  </a:lnTo>
                  <a:lnTo>
                    <a:pt x="1664603" y="158496"/>
                  </a:lnTo>
                  <a:lnTo>
                    <a:pt x="1706165" y="180308"/>
                  </a:lnTo>
                  <a:lnTo>
                    <a:pt x="1738277" y="208534"/>
                  </a:lnTo>
                  <a:lnTo>
                    <a:pt x="1758979" y="241839"/>
                  </a:lnTo>
                  <a:lnTo>
                    <a:pt x="1766316" y="278892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4672" y="3483863"/>
              <a:ext cx="3027045" cy="280670"/>
            </a:xfrm>
            <a:custGeom>
              <a:avLst/>
              <a:gdLst/>
              <a:ahLst/>
              <a:cxnLst/>
              <a:rect l="l" t="t" r="r" b="b"/>
              <a:pathLst>
                <a:path w="3027045" h="280670">
                  <a:moveTo>
                    <a:pt x="3026664" y="0"/>
                  </a:moveTo>
                  <a:lnTo>
                    <a:pt x="2998470" y="70781"/>
                  </a:lnTo>
                  <a:lnTo>
                    <a:pt x="2966180" y="99155"/>
                  </a:lnTo>
                  <a:lnTo>
                    <a:pt x="2924386" y="121073"/>
                  </a:lnTo>
                  <a:lnTo>
                    <a:pt x="2875057" y="135202"/>
                  </a:lnTo>
                  <a:lnTo>
                    <a:pt x="2820162" y="140208"/>
                  </a:lnTo>
                  <a:lnTo>
                    <a:pt x="1750060" y="140208"/>
                  </a:lnTo>
                  <a:lnTo>
                    <a:pt x="1695173" y="145213"/>
                  </a:lnTo>
                  <a:lnTo>
                    <a:pt x="1645868" y="159342"/>
                  </a:lnTo>
                  <a:lnTo>
                    <a:pt x="1604105" y="181260"/>
                  </a:lnTo>
                  <a:lnTo>
                    <a:pt x="1571846" y="209634"/>
                  </a:lnTo>
                  <a:lnTo>
                    <a:pt x="1551052" y="243130"/>
                  </a:lnTo>
                  <a:lnTo>
                    <a:pt x="1543685" y="280416"/>
                  </a:lnTo>
                  <a:lnTo>
                    <a:pt x="1536308" y="243130"/>
                  </a:lnTo>
                  <a:lnTo>
                    <a:pt x="1515491" y="209634"/>
                  </a:lnTo>
                  <a:lnTo>
                    <a:pt x="1483201" y="181260"/>
                  </a:lnTo>
                  <a:lnTo>
                    <a:pt x="1441407" y="159342"/>
                  </a:lnTo>
                  <a:lnTo>
                    <a:pt x="1392078" y="145213"/>
                  </a:lnTo>
                  <a:lnTo>
                    <a:pt x="1337183" y="140208"/>
                  </a:lnTo>
                  <a:lnTo>
                    <a:pt x="206463" y="140208"/>
                  </a:lnTo>
                  <a:lnTo>
                    <a:pt x="151579" y="135202"/>
                  </a:lnTo>
                  <a:lnTo>
                    <a:pt x="102260" y="121073"/>
                  </a:lnTo>
                  <a:lnTo>
                    <a:pt x="60474" y="99155"/>
                  </a:lnTo>
                  <a:lnTo>
                    <a:pt x="28189" y="70781"/>
                  </a:lnTo>
                  <a:lnTo>
                    <a:pt x="7375" y="37285"/>
                  </a:lnTo>
                  <a:lnTo>
                    <a:pt x="0" y="0"/>
                  </a:lnTo>
                </a:path>
              </a:pathLst>
            </a:custGeom>
            <a:ln w="12191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52542" y="3928998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749795" y="3880103"/>
            <a:ext cx="445134" cy="439420"/>
            <a:chOff x="6749795" y="3880103"/>
            <a:chExt cx="445134" cy="439420"/>
          </a:xfrm>
        </p:grpSpPr>
        <p:sp>
          <p:nvSpPr>
            <p:cNvPr id="19" name="object 19"/>
            <p:cNvSpPr/>
            <p:nvPr/>
          </p:nvSpPr>
          <p:spPr>
            <a:xfrm>
              <a:off x="6752843" y="3883151"/>
              <a:ext cx="439420" cy="433070"/>
            </a:xfrm>
            <a:custGeom>
              <a:avLst/>
              <a:gdLst/>
              <a:ahLst/>
              <a:cxnLst/>
              <a:rect l="l" t="t" r="r" b="b"/>
              <a:pathLst>
                <a:path w="439420" h="433070">
                  <a:moveTo>
                    <a:pt x="219455" y="0"/>
                  </a:moveTo>
                  <a:lnTo>
                    <a:pt x="169150" y="5716"/>
                  </a:lnTo>
                  <a:lnTo>
                    <a:pt x="122964" y="21998"/>
                  </a:lnTo>
                  <a:lnTo>
                    <a:pt x="82216" y="47546"/>
                  </a:lnTo>
                  <a:lnTo>
                    <a:pt x="48225" y="81060"/>
                  </a:lnTo>
                  <a:lnTo>
                    <a:pt x="22313" y="121242"/>
                  </a:lnTo>
                  <a:lnTo>
                    <a:pt x="5798" y="166791"/>
                  </a:lnTo>
                  <a:lnTo>
                    <a:pt x="0" y="216408"/>
                  </a:lnTo>
                  <a:lnTo>
                    <a:pt x="5798" y="266024"/>
                  </a:lnTo>
                  <a:lnTo>
                    <a:pt x="22313" y="311573"/>
                  </a:lnTo>
                  <a:lnTo>
                    <a:pt x="48225" y="351755"/>
                  </a:lnTo>
                  <a:lnTo>
                    <a:pt x="82216" y="385269"/>
                  </a:lnTo>
                  <a:lnTo>
                    <a:pt x="122964" y="410817"/>
                  </a:lnTo>
                  <a:lnTo>
                    <a:pt x="169150" y="427099"/>
                  </a:lnTo>
                  <a:lnTo>
                    <a:pt x="219455" y="432816"/>
                  </a:lnTo>
                  <a:lnTo>
                    <a:pt x="269761" y="427099"/>
                  </a:lnTo>
                  <a:lnTo>
                    <a:pt x="315947" y="410817"/>
                  </a:lnTo>
                  <a:lnTo>
                    <a:pt x="356695" y="385269"/>
                  </a:lnTo>
                  <a:lnTo>
                    <a:pt x="390686" y="351755"/>
                  </a:lnTo>
                  <a:lnTo>
                    <a:pt x="416598" y="311573"/>
                  </a:lnTo>
                  <a:lnTo>
                    <a:pt x="433113" y="266024"/>
                  </a:lnTo>
                  <a:lnTo>
                    <a:pt x="438911" y="216408"/>
                  </a:lnTo>
                  <a:lnTo>
                    <a:pt x="433113" y="166791"/>
                  </a:lnTo>
                  <a:lnTo>
                    <a:pt x="416598" y="121242"/>
                  </a:lnTo>
                  <a:lnTo>
                    <a:pt x="390686" y="81060"/>
                  </a:lnTo>
                  <a:lnTo>
                    <a:pt x="356695" y="47546"/>
                  </a:lnTo>
                  <a:lnTo>
                    <a:pt x="315947" y="21998"/>
                  </a:lnTo>
                  <a:lnTo>
                    <a:pt x="269761" y="5716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52843" y="3883151"/>
              <a:ext cx="439420" cy="433070"/>
            </a:xfrm>
            <a:custGeom>
              <a:avLst/>
              <a:gdLst/>
              <a:ahLst/>
              <a:cxnLst/>
              <a:rect l="l" t="t" r="r" b="b"/>
              <a:pathLst>
                <a:path w="439420" h="433070">
                  <a:moveTo>
                    <a:pt x="0" y="216408"/>
                  </a:moveTo>
                  <a:lnTo>
                    <a:pt x="5798" y="166791"/>
                  </a:lnTo>
                  <a:lnTo>
                    <a:pt x="22313" y="121242"/>
                  </a:lnTo>
                  <a:lnTo>
                    <a:pt x="48225" y="81060"/>
                  </a:lnTo>
                  <a:lnTo>
                    <a:pt x="82216" y="47546"/>
                  </a:lnTo>
                  <a:lnTo>
                    <a:pt x="122964" y="21998"/>
                  </a:lnTo>
                  <a:lnTo>
                    <a:pt x="169150" y="5716"/>
                  </a:lnTo>
                  <a:lnTo>
                    <a:pt x="219455" y="0"/>
                  </a:lnTo>
                  <a:lnTo>
                    <a:pt x="269761" y="5716"/>
                  </a:lnTo>
                  <a:lnTo>
                    <a:pt x="315947" y="21998"/>
                  </a:lnTo>
                  <a:lnTo>
                    <a:pt x="356695" y="47546"/>
                  </a:lnTo>
                  <a:lnTo>
                    <a:pt x="390686" y="81060"/>
                  </a:lnTo>
                  <a:lnTo>
                    <a:pt x="416598" y="121242"/>
                  </a:lnTo>
                  <a:lnTo>
                    <a:pt x="433113" y="166791"/>
                  </a:lnTo>
                  <a:lnTo>
                    <a:pt x="438911" y="216408"/>
                  </a:lnTo>
                  <a:lnTo>
                    <a:pt x="433113" y="266024"/>
                  </a:lnTo>
                  <a:lnTo>
                    <a:pt x="416598" y="311573"/>
                  </a:lnTo>
                  <a:lnTo>
                    <a:pt x="390686" y="351755"/>
                  </a:lnTo>
                  <a:lnTo>
                    <a:pt x="356695" y="385269"/>
                  </a:lnTo>
                  <a:lnTo>
                    <a:pt x="315947" y="410817"/>
                  </a:lnTo>
                  <a:lnTo>
                    <a:pt x="269761" y="427099"/>
                  </a:lnTo>
                  <a:lnTo>
                    <a:pt x="219455" y="432816"/>
                  </a:lnTo>
                  <a:lnTo>
                    <a:pt x="169150" y="427099"/>
                  </a:lnTo>
                  <a:lnTo>
                    <a:pt x="122964" y="410817"/>
                  </a:lnTo>
                  <a:lnTo>
                    <a:pt x="82216" y="385269"/>
                  </a:lnTo>
                  <a:lnTo>
                    <a:pt x="48225" y="351755"/>
                  </a:lnTo>
                  <a:lnTo>
                    <a:pt x="22313" y="311573"/>
                  </a:lnTo>
                  <a:lnTo>
                    <a:pt x="5798" y="266024"/>
                  </a:lnTo>
                  <a:lnTo>
                    <a:pt x="0" y="216408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911720" y="3961638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563111" y="3857244"/>
            <a:ext cx="443865" cy="441959"/>
            <a:chOff x="3563111" y="3857244"/>
            <a:chExt cx="443865" cy="441959"/>
          </a:xfrm>
        </p:grpSpPr>
        <p:sp>
          <p:nvSpPr>
            <p:cNvPr id="23" name="object 23"/>
            <p:cNvSpPr/>
            <p:nvPr/>
          </p:nvSpPr>
          <p:spPr>
            <a:xfrm>
              <a:off x="3566159" y="3860292"/>
              <a:ext cx="437515" cy="436245"/>
            </a:xfrm>
            <a:custGeom>
              <a:avLst/>
              <a:gdLst/>
              <a:ahLst/>
              <a:cxnLst/>
              <a:rect l="l" t="t" r="r" b="b"/>
              <a:pathLst>
                <a:path w="437514" h="436245">
                  <a:moveTo>
                    <a:pt x="218693" y="0"/>
                  </a:moveTo>
                  <a:lnTo>
                    <a:pt x="168550" y="5753"/>
                  </a:lnTo>
                  <a:lnTo>
                    <a:pt x="122519" y="22144"/>
                  </a:lnTo>
                  <a:lnTo>
                    <a:pt x="81913" y="47866"/>
                  </a:lnTo>
                  <a:lnTo>
                    <a:pt x="48045" y="81611"/>
                  </a:lnTo>
                  <a:lnTo>
                    <a:pt x="22229" y="122075"/>
                  </a:lnTo>
                  <a:lnTo>
                    <a:pt x="5776" y="167951"/>
                  </a:lnTo>
                  <a:lnTo>
                    <a:pt x="0" y="217931"/>
                  </a:lnTo>
                  <a:lnTo>
                    <a:pt x="5776" y="267912"/>
                  </a:lnTo>
                  <a:lnTo>
                    <a:pt x="22229" y="313788"/>
                  </a:lnTo>
                  <a:lnTo>
                    <a:pt x="48045" y="354252"/>
                  </a:lnTo>
                  <a:lnTo>
                    <a:pt x="81913" y="387997"/>
                  </a:lnTo>
                  <a:lnTo>
                    <a:pt x="122519" y="413719"/>
                  </a:lnTo>
                  <a:lnTo>
                    <a:pt x="168550" y="430110"/>
                  </a:lnTo>
                  <a:lnTo>
                    <a:pt x="218693" y="435863"/>
                  </a:lnTo>
                  <a:lnTo>
                    <a:pt x="268837" y="430110"/>
                  </a:lnTo>
                  <a:lnTo>
                    <a:pt x="314868" y="413719"/>
                  </a:lnTo>
                  <a:lnTo>
                    <a:pt x="355474" y="387997"/>
                  </a:lnTo>
                  <a:lnTo>
                    <a:pt x="389342" y="354252"/>
                  </a:lnTo>
                  <a:lnTo>
                    <a:pt x="415158" y="313788"/>
                  </a:lnTo>
                  <a:lnTo>
                    <a:pt x="431611" y="267912"/>
                  </a:lnTo>
                  <a:lnTo>
                    <a:pt x="437388" y="217931"/>
                  </a:lnTo>
                  <a:lnTo>
                    <a:pt x="431611" y="167951"/>
                  </a:lnTo>
                  <a:lnTo>
                    <a:pt x="415158" y="122075"/>
                  </a:lnTo>
                  <a:lnTo>
                    <a:pt x="389342" y="81611"/>
                  </a:lnTo>
                  <a:lnTo>
                    <a:pt x="355474" y="47866"/>
                  </a:lnTo>
                  <a:lnTo>
                    <a:pt x="314868" y="22144"/>
                  </a:lnTo>
                  <a:lnTo>
                    <a:pt x="268837" y="5753"/>
                  </a:lnTo>
                  <a:lnTo>
                    <a:pt x="218693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66159" y="3860292"/>
              <a:ext cx="437515" cy="436245"/>
            </a:xfrm>
            <a:custGeom>
              <a:avLst/>
              <a:gdLst/>
              <a:ahLst/>
              <a:cxnLst/>
              <a:rect l="l" t="t" r="r" b="b"/>
              <a:pathLst>
                <a:path w="437514" h="436245">
                  <a:moveTo>
                    <a:pt x="0" y="217931"/>
                  </a:moveTo>
                  <a:lnTo>
                    <a:pt x="5776" y="167951"/>
                  </a:lnTo>
                  <a:lnTo>
                    <a:pt x="22229" y="122075"/>
                  </a:lnTo>
                  <a:lnTo>
                    <a:pt x="48045" y="81611"/>
                  </a:lnTo>
                  <a:lnTo>
                    <a:pt x="81913" y="47866"/>
                  </a:lnTo>
                  <a:lnTo>
                    <a:pt x="122519" y="22144"/>
                  </a:lnTo>
                  <a:lnTo>
                    <a:pt x="168550" y="5753"/>
                  </a:lnTo>
                  <a:lnTo>
                    <a:pt x="218693" y="0"/>
                  </a:lnTo>
                  <a:lnTo>
                    <a:pt x="268837" y="5753"/>
                  </a:lnTo>
                  <a:lnTo>
                    <a:pt x="314868" y="22144"/>
                  </a:lnTo>
                  <a:lnTo>
                    <a:pt x="355474" y="47866"/>
                  </a:lnTo>
                  <a:lnTo>
                    <a:pt x="389342" y="81611"/>
                  </a:lnTo>
                  <a:lnTo>
                    <a:pt x="415158" y="122075"/>
                  </a:lnTo>
                  <a:lnTo>
                    <a:pt x="431611" y="167951"/>
                  </a:lnTo>
                  <a:lnTo>
                    <a:pt x="437388" y="217931"/>
                  </a:lnTo>
                  <a:lnTo>
                    <a:pt x="431611" y="267912"/>
                  </a:lnTo>
                  <a:lnTo>
                    <a:pt x="415158" y="313788"/>
                  </a:lnTo>
                  <a:lnTo>
                    <a:pt x="389342" y="354252"/>
                  </a:lnTo>
                  <a:lnTo>
                    <a:pt x="355474" y="387997"/>
                  </a:lnTo>
                  <a:lnTo>
                    <a:pt x="314868" y="413719"/>
                  </a:lnTo>
                  <a:lnTo>
                    <a:pt x="268837" y="430110"/>
                  </a:lnTo>
                  <a:lnTo>
                    <a:pt x="218693" y="435863"/>
                  </a:lnTo>
                  <a:lnTo>
                    <a:pt x="168550" y="430110"/>
                  </a:lnTo>
                  <a:lnTo>
                    <a:pt x="122519" y="413719"/>
                  </a:lnTo>
                  <a:lnTo>
                    <a:pt x="81913" y="387997"/>
                  </a:lnTo>
                  <a:lnTo>
                    <a:pt x="48045" y="354252"/>
                  </a:lnTo>
                  <a:lnTo>
                    <a:pt x="22229" y="313788"/>
                  </a:lnTo>
                  <a:lnTo>
                    <a:pt x="5776" y="267912"/>
                  </a:lnTo>
                  <a:lnTo>
                    <a:pt x="0" y="217931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723513" y="3939920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71265" y="1555242"/>
            <a:ext cx="10680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Завершення 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58614" y="2096846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83477" y="1880107"/>
            <a:ext cx="10306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 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85925" y="3778122"/>
            <a:ext cx="1212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Подача</a:t>
            </a:r>
            <a:r>
              <a:rPr sz="1200" i="1" spc="-4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пропозиції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910328" y="3503676"/>
            <a:ext cx="2052955" cy="279400"/>
          </a:xfrm>
          <a:custGeom>
            <a:avLst/>
            <a:gdLst/>
            <a:ahLst/>
            <a:cxnLst/>
            <a:rect l="l" t="t" r="r" b="b"/>
            <a:pathLst>
              <a:path w="2052954" h="279400">
                <a:moveTo>
                  <a:pt x="2052827" y="0"/>
                </a:moveTo>
                <a:lnTo>
                  <a:pt x="2024789" y="70358"/>
                </a:lnTo>
                <a:lnTo>
                  <a:pt x="1992677" y="98583"/>
                </a:lnTo>
                <a:lnTo>
                  <a:pt x="1951115" y="120396"/>
                </a:lnTo>
                <a:lnTo>
                  <a:pt x="1902059" y="134461"/>
                </a:lnTo>
                <a:lnTo>
                  <a:pt x="1847469" y="139446"/>
                </a:lnTo>
                <a:lnTo>
                  <a:pt x="1252347" y="139446"/>
                </a:lnTo>
                <a:lnTo>
                  <a:pt x="1197756" y="144430"/>
                </a:lnTo>
                <a:lnTo>
                  <a:pt x="1148700" y="158496"/>
                </a:lnTo>
                <a:lnTo>
                  <a:pt x="1107138" y="180308"/>
                </a:lnTo>
                <a:lnTo>
                  <a:pt x="1075026" y="208534"/>
                </a:lnTo>
                <a:lnTo>
                  <a:pt x="1054324" y="241839"/>
                </a:lnTo>
                <a:lnTo>
                  <a:pt x="1046988" y="278892"/>
                </a:lnTo>
                <a:lnTo>
                  <a:pt x="1039651" y="241839"/>
                </a:lnTo>
                <a:lnTo>
                  <a:pt x="1018949" y="208534"/>
                </a:lnTo>
                <a:lnTo>
                  <a:pt x="986837" y="180308"/>
                </a:lnTo>
                <a:lnTo>
                  <a:pt x="945275" y="158496"/>
                </a:lnTo>
                <a:lnTo>
                  <a:pt x="896219" y="144430"/>
                </a:lnTo>
                <a:lnTo>
                  <a:pt x="841629" y="139446"/>
                </a:lnTo>
                <a:lnTo>
                  <a:pt x="205359" y="139446"/>
                </a:lnTo>
                <a:lnTo>
                  <a:pt x="150768" y="134461"/>
                </a:lnTo>
                <a:lnTo>
                  <a:pt x="101712" y="120395"/>
                </a:lnTo>
                <a:lnTo>
                  <a:pt x="60150" y="98583"/>
                </a:lnTo>
                <a:lnTo>
                  <a:pt x="28038" y="70357"/>
                </a:lnTo>
                <a:lnTo>
                  <a:pt x="7336" y="37052"/>
                </a:lnTo>
                <a:lnTo>
                  <a:pt x="0" y="0"/>
                </a:lnTo>
              </a:path>
            </a:pathLst>
          </a:custGeom>
          <a:ln w="12191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499353" y="3779646"/>
            <a:ext cx="776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Розкриття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та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 розгляд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32859" y="3500628"/>
            <a:ext cx="1053465" cy="269875"/>
          </a:xfrm>
          <a:custGeom>
            <a:avLst/>
            <a:gdLst/>
            <a:ahLst/>
            <a:cxnLst/>
            <a:rect l="l" t="t" r="r" b="b"/>
            <a:pathLst>
              <a:path w="1053464" h="269875">
                <a:moveTo>
                  <a:pt x="1053084" y="0"/>
                </a:moveTo>
                <a:lnTo>
                  <a:pt x="1025971" y="68100"/>
                </a:lnTo>
                <a:lnTo>
                  <a:pt x="994918" y="95392"/>
                </a:lnTo>
                <a:lnTo>
                  <a:pt x="954720" y="116473"/>
                </a:lnTo>
                <a:lnTo>
                  <a:pt x="907269" y="130060"/>
                </a:lnTo>
                <a:lnTo>
                  <a:pt x="854455" y="134874"/>
                </a:lnTo>
                <a:lnTo>
                  <a:pt x="735711" y="134874"/>
                </a:lnTo>
                <a:lnTo>
                  <a:pt x="682897" y="139687"/>
                </a:lnTo>
                <a:lnTo>
                  <a:pt x="635446" y="153274"/>
                </a:lnTo>
                <a:lnTo>
                  <a:pt x="595249" y="174355"/>
                </a:lnTo>
                <a:lnTo>
                  <a:pt x="564195" y="201647"/>
                </a:lnTo>
                <a:lnTo>
                  <a:pt x="537082" y="269748"/>
                </a:lnTo>
                <a:lnTo>
                  <a:pt x="529989" y="233872"/>
                </a:lnTo>
                <a:lnTo>
                  <a:pt x="478916" y="174355"/>
                </a:lnTo>
                <a:lnTo>
                  <a:pt x="438719" y="153274"/>
                </a:lnTo>
                <a:lnTo>
                  <a:pt x="391268" y="139687"/>
                </a:lnTo>
                <a:lnTo>
                  <a:pt x="338454" y="134874"/>
                </a:lnTo>
                <a:lnTo>
                  <a:pt x="198627" y="134874"/>
                </a:lnTo>
                <a:lnTo>
                  <a:pt x="145814" y="130060"/>
                </a:lnTo>
                <a:lnTo>
                  <a:pt x="98363" y="116473"/>
                </a:lnTo>
                <a:lnTo>
                  <a:pt x="58165" y="95392"/>
                </a:lnTo>
                <a:lnTo>
                  <a:pt x="27112" y="68100"/>
                </a:lnTo>
                <a:lnTo>
                  <a:pt x="7093" y="35875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989578" y="3737864"/>
            <a:ext cx="739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5080" indent="-8382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Очікування аукціону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89431" y="2586227"/>
            <a:ext cx="7625080" cy="1205230"/>
            <a:chOff x="789431" y="2586227"/>
            <a:chExt cx="7625080" cy="1205230"/>
          </a:xfrm>
        </p:grpSpPr>
        <p:sp>
          <p:nvSpPr>
            <p:cNvPr id="35" name="object 35"/>
            <p:cNvSpPr/>
            <p:nvPr/>
          </p:nvSpPr>
          <p:spPr>
            <a:xfrm>
              <a:off x="3831336" y="2595371"/>
              <a:ext cx="3142615" cy="1195705"/>
            </a:xfrm>
            <a:custGeom>
              <a:avLst/>
              <a:gdLst/>
              <a:ahLst/>
              <a:cxnLst/>
              <a:rect l="l" t="t" r="r" b="b"/>
              <a:pathLst>
                <a:path w="3142615" h="1195704">
                  <a:moveTo>
                    <a:pt x="0" y="28955"/>
                  </a:moveTo>
                  <a:lnTo>
                    <a:pt x="0" y="1195704"/>
                  </a:lnTo>
                </a:path>
                <a:path w="3142615" h="1195704">
                  <a:moveTo>
                    <a:pt x="1068324" y="24383"/>
                  </a:moveTo>
                  <a:lnTo>
                    <a:pt x="1068324" y="1192783"/>
                  </a:lnTo>
                </a:path>
                <a:path w="3142615" h="1195704">
                  <a:moveTo>
                    <a:pt x="3142488" y="0"/>
                  </a:moveTo>
                  <a:lnTo>
                    <a:pt x="3142488" y="1168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5527" y="3188208"/>
              <a:ext cx="1270000" cy="279400"/>
            </a:xfrm>
            <a:custGeom>
              <a:avLst/>
              <a:gdLst/>
              <a:ahLst/>
              <a:cxnLst/>
              <a:rect l="l" t="t" r="r" b="b"/>
              <a:pathLst>
                <a:path w="1270000" h="279400">
                  <a:moveTo>
                    <a:pt x="0" y="278891"/>
                  </a:moveTo>
                  <a:lnTo>
                    <a:pt x="28035" y="208533"/>
                  </a:lnTo>
                  <a:lnTo>
                    <a:pt x="60144" y="180308"/>
                  </a:lnTo>
                  <a:lnTo>
                    <a:pt x="101703" y="158495"/>
                  </a:lnTo>
                  <a:lnTo>
                    <a:pt x="150756" y="144430"/>
                  </a:lnTo>
                  <a:lnTo>
                    <a:pt x="205346" y="139445"/>
                  </a:lnTo>
                  <a:lnTo>
                    <a:pt x="416687" y="139445"/>
                  </a:lnTo>
                  <a:lnTo>
                    <a:pt x="471277" y="134461"/>
                  </a:lnTo>
                  <a:lnTo>
                    <a:pt x="520333" y="120395"/>
                  </a:lnTo>
                  <a:lnTo>
                    <a:pt x="561895" y="98583"/>
                  </a:lnTo>
                  <a:lnTo>
                    <a:pt x="594007" y="70358"/>
                  </a:lnTo>
                  <a:lnTo>
                    <a:pt x="614709" y="37052"/>
                  </a:lnTo>
                  <a:lnTo>
                    <a:pt x="622046" y="0"/>
                  </a:lnTo>
                  <a:lnTo>
                    <a:pt x="629382" y="37052"/>
                  </a:lnTo>
                  <a:lnTo>
                    <a:pt x="650084" y="70358"/>
                  </a:lnTo>
                  <a:lnTo>
                    <a:pt x="682196" y="98583"/>
                  </a:lnTo>
                  <a:lnTo>
                    <a:pt x="723758" y="120395"/>
                  </a:lnTo>
                  <a:lnTo>
                    <a:pt x="772814" y="134461"/>
                  </a:lnTo>
                  <a:lnTo>
                    <a:pt x="827405" y="139445"/>
                  </a:lnTo>
                  <a:lnTo>
                    <a:pt x="1064133" y="139445"/>
                  </a:lnTo>
                  <a:lnTo>
                    <a:pt x="1118723" y="144430"/>
                  </a:lnTo>
                  <a:lnTo>
                    <a:pt x="1167779" y="158495"/>
                  </a:lnTo>
                  <a:lnTo>
                    <a:pt x="1209341" y="180308"/>
                  </a:lnTo>
                  <a:lnTo>
                    <a:pt x="1241453" y="208534"/>
                  </a:lnTo>
                  <a:lnTo>
                    <a:pt x="1262155" y="241839"/>
                  </a:lnTo>
                  <a:lnTo>
                    <a:pt x="1269492" y="278891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407908" y="2595371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8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73823" y="3502152"/>
              <a:ext cx="1416050" cy="279400"/>
            </a:xfrm>
            <a:custGeom>
              <a:avLst/>
              <a:gdLst/>
              <a:ahLst/>
              <a:cxnLst/>
              <a:rect l="l" t="t" r="r" b="b"/>
              <a:pathLst>
                <a:path w="1416050" h="279400">
                  <a:moveTo>
                    <a:pt x="1415796" y="0"/>
                  </a:moveTo>
                  <a:lnTo>
                    <a:pt x="1387757" y="70358"/>
                  </a:lnTo>
                  <a:lnTo>
                    <a:pt x="1355645" y="98583"/>
                  </a:lnTo>
                  <a:lnTo>
                    <a:pt x="1314083" y="120396"/>
                  </a:lnTo>
                  <a:lnTo>
                    <a:pt x="1265027" y="134461"/>
                  </a:lnTo>
                  <a:lnTo>
                    <a:pt x="1210436" y="139446"/>
                  </a:lnTo>
                  <a:lnTo>
                    <a:pt x="927353" y="139446"/>
                  </a:lnTo>
                  <a:lnTo>
                    <a:pt x="872816" y="144430"/>
                  </a:lnTo>
                  <a:lnTo>
                    <a:pt x="823797" y="158496"/>
                  </a:lnTo>
                  <a:lnTo>
                    <a:pt x="782256" y="180308"/>
                  </a:lnTo>
                  <a:lnTo>
                    <a:pt x="750156" y="208534"/>
                  </a:lnTo>
                  <a:lnTo>
                    <a:pt x="729457" y="241839"/>
                  </a:lnTo>
                  <a:lnTo>
                    <a:pt x="722122" y="278892"/>
                  </a:lnTo>
                  <a:lnTo>
                    <a:pt x="714785" y="241839"/>
                  </a:lnTo>
                  <a:lnTo>
                    <a:pt x="694083" y="208534"/>
                  </a:lnTo>
                  <a:lnTo>
                    <a:pt x="661971" y="180308"/>
                  </a:lnTo>
                  <a:lnTo>
                    <a:pt x="620409" y="158496"/>
                  </a:lnTo>
                  <a:lnTo>
                    <a:pt x="571353" y="144430"/>
                  </a:lnTo>
                  <a:lnTo>
                    <a:pt x="516762" y="139446"/>
                  </a:lnTo>
                  <a:lnTo>
                    <a:pt x="205358" y="139446"/>
                  </a:lnTo>
                  <a:lnTo>
                    <a:pt x="150768" y="134461"/>
                  </a:lnTo>
                  <a:lnTo>
                    <a:pt x="101712" y="120395"/>
                  </a:lnTo>
                  <a:lnTo>
                    <a:pt x="60150" y="98583"/>
                  </a:lnTo>
                  <a:lnTo>
                    <a:pt x="28038" y="70357"/>
                  </a:lnTo>
                  <a:lnTo>
                    <a:pt x="7336" y="37052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76371" y="2586227"/>
              <a:ext cx="1163320" cy="1167765"/>
            </a:xfrm>
            <a:custGeom>
              <a:avLst/>
              <a:gdLst/>
              <a:ahLst/>
              <a:cxnLst/>
              <a:rect l="l" t="t" r="r" b="b"/>
              <a:pathLst>
                <a:path w="1163320" h="1167764">
                  <a:moveTo>
                    <a:pt x="1162812" y="931163"/>
                  </a:moveTo>
                  <a:lnTo>
                    <a:pt x="1161813" y="1005815"/>
                  </a:lnTo>
                  <a:lnTo>
                    <a:pt x="1159028" y="1070658"/>
                  </a:lnTo>
                  <a:lnTo>
                    <a:pt x="1154774" y="1121798"/>
                  </a:lnTo>
                  <a:lnTo>
                    <a:pt x="1143127" y="1167384"/>
                  </a:lnTo>
                  <a:lnTo>
                    <a:pt x="19684" y="1167384"/>
                  </a:lnTo>
                  <a:lnTo>
                    <a:pt x="13443" y="1155338"/>
                  </a:lnTo>
                  <a:lnTo>
                    <a:pt x="8037" y="1121798"/>
                  </a:lnTo>
                  <a:lnTo>
                    <a:pt x="3783" y="1070658"/>
                  </a:lnTo>
                  <a:lnTo>
                    <a:pt x="998" y="1005815"/>
                  </a:lnTo>
                  <a:lnTo>
                    <a:pt x="0" y="931163"/>
                  </a:lnTo>
                </a:path>
                <a:path w="1163320" h="1167764">
                  <a:moveTo>
                    <a:pt x="1162812" y="0"/>
                  </a:moveTo>
                  <a:lnTo>
                    <a:pt x="1162812" y="1166749"/>
                  </a:lnTo>
                </a:path>
              </a:pathLst>
            </a:custGeom>
            <a:ln w="12192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8167116" y="3855720"/>
            <a:ext cx="445134" cy="441959"/>
            <a:chOff x="8167116" y="3855720"/>
            <a:chExt cx="445134" cy="441959"/>
          </a:xfrm>
        </p:grpSpPr>
        <p:sp>
          <p:nvSpPr>
            <p:cNvPr id="41" name="object 41"/>
            <p:cNvSpPr/>
            <p:nvPr/>
          </p:nvSpPr>
          <p:spPr>
            <a:xfrm>
              <a:off x="8170164" y="3858768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20" h="436245">
                  <a:moveTo>
                    <a:pt x="219455" y="0"/>
                  </a:moveTo>
                  <a:lnTo>
                    <a:pt x="169150" y="5753"/>
                  </a:lnTo>
                  <a:lnTo>
                    <a:pt x="122964" y="22144"/>
                  </a:lnTo>
                  <a:lnTo>
                    <a:pt x="82216" y="47866"/>
                  </a:lnTo>
                  <a:lnTo>
                    <a:pt x="48225" y="81611"/>
                  </a:lnTo>
                  <a:lnTo>
                    <a:pt x="22313" y="122075"/>
                  </a:lnTo>
                  <a:lnTo>
                    <a:pt x="5798" y="167951"/>
                  </a:lnTo>
                  <a:lnTo>
                    <a:pt x="0" y="217931"/>
                  </a:lnTo>
                  <a:lnTo>
                    <a:pt x="5798" y="267912"/>
                  </a:lnTo>
                  <a:lnTo>
                    <a:pt x="22313" y="313788"/>
                  </a:lnTo>
                  <a:lnTo>
                    <a:pt x="48225" y="354252"/>
                  </a:lnTo>
                  <a:lnTo>
                    <a:pt x="82216" y="387997"/>
                  </a:lnTo>
                  <a:lnTo>
                    <a:pt x="122964" y="413719"/>
                  </a:lnTo>
                  <a:lnTo>
                    <a:pt x="169150" y="430110"/>
                  </a:lnTo>
                  <a:lnTo>
                    <a:pt x="219455" y="435863"/>
                  </a:lnTo>
                  <a:lnTo>
                    <a:pt x="269761" y="430110"/>
                  </a:lnTo>
                  <a:lnTo>
                    <a:pt x="315947" y="413719"/>
                  </a:lnTo>
                  <a:lnTo>
                    <a:pt x="356695" y="387997"/>
                  </a:lnTo>
                  <a:lnTo>
                    <a:pt x="390686" y="354252"/>
                  </a:lnTo>
                  <a:lnTo>
                    <a:pt x="416598" y="313788"/>
                  </a:lnTo>
                  <a:lnTo>
                    <a:pt x="433113" y="267912"/>
                  </a:lnTo>
                  <a:lnTo>
                    <a:pt x="438911" y="217931"/>
                  </a:lnTo>
                  <a:lnTo>
                    <a:pt x="433113" y="167951"/>
                  </a:lnTo>
                  <a:lnTo>
                    <a:pt x="416598" y="122075"/>
                  </a:lnTo>
                  <a:lnTo>
                    <a:pt x="390686" y="81611"/>
                  </a:lnTo>
                  <a:lnTo>
                    <a:pt x="356695" y="47866"/>
                  </a:lnTo>
                  <a:lnTo>
                    <a:pt x="315947" y="22144"/>
                  </a:lnTo>
                  <a:lnTo>
                    <a:pt x="269761" y="5753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170164" y="3858768"/>
              <a:ext cx="439420" cy="436245"/>
            </a:xfrm>
            <a:custGeom>
              <a:avLst/>
              <a:gdLst/>
              <a:ahLst/>
              <a:cxnLst/>
              <a:rect l="l" t="t" r="r" b="b"/>
              <a:pathLst>
                <a:path w="439420" h="436245">
                  <a:moveTo>
                    <a:pt x="0" y="217931"/>
                  </a:moveTo>
                  <a:lnTo>
                    <a:pt x="5798" y="167951"/>
                  </a:lnTo>
                  <a:lnTo>
                    <a:pt x="22313" y="122075"/>
                  </a:lnTo>
                  <a:lnTo>
                    <a:pt x="48225" y="81611"/>
                  </a:lnTo>
                  <a:lnTo>
                    <a:pt x="82216" y="47866"/>
                  </a:lnTo>
                  <a:lnTo>
                    <a:pt x="122964" y="22144"/>
                  </a:lnTo>
                  <a:lnTo>
                    <a:pt x="169150" y="5753"/>
                  </a:lnTo>
                  <a:lnTo>
                    <a:pt x="219455" y="0"/>
                  </a:lnTo>
                  <a:lnTo>
                    <a:pt x="269761" y="5753"/>
                  </a:lnTo>
                  <a:lnTo>
                    <a:pt x="315947" y="22144"/>
                  </a:lnTo>
                  <a:lnTo>
                    <a:pt x="356695" y="47866"/>
                  </a:lnTo>
                  <a:lnTo>
                    <a:pt x="390686" y="81611"/>
                  </a:lnTo>
                  <a:lnTo>
                    <a:pt x="416598" y="122075"/>
                  </a:lnTo>
                  <a:lnTo>
                    <a:pt x="433113" y="167951"/>
                  </a:lnTo>
                  <a:lnTo>
                    <a:pt x="438911" y="217931"/>
                  </a:lnTo>
                  <a:lnTo>
                    <a:pt x="433113" y="267912"/>
                  </a:lnTo>
                  <a:lnTo>
                    <a:pt x="416598" y="313788"/>
                  </a:lnTo>
                  <a:lnTo>
                    <a:pt x="390686" y="354252"/>
                  </a:lnTo>
                  <a:lnTo>
                    <a:pt x="356695" y="387997"/>
                  </a:lnTo>
                  <a:lnTo>
                    <a:pt x="315947" y="413719"/>
                  </a:lnTo>
                  <a:lnTo>
                    <a:pt x="269761" y="430110"/>
                  </a:lnTo>
                  <a:lnTo>
                    <a:pt x="219455" y="435863"/>
                  </a:lnTo>
                  <a:lnTo>
                    <a:pt x="169150" y="430110"/>
                  </a:lnTo>
                  <a:lnTo>
                    <a:pt x="122964" y="413719"/>
                  </a:lnTo>
                  <a:lnTo>
                    <a:pt x="82216" y="387997"/>
                  </a:lnTo>
                  <a:lnTo>
                    <a:pt x="48225" y="354252"/>
                  </a:lnTo>
                  <a:lnTo>
                    <a:pt x="22313" y="313788"/>
                  </a:lnTo>
                  <a:lnTo>
                    <a:pt x="5798" y="267912"/>
                  </a:lnTo>
                  <a:lnTo>
                    <a:pt x="0" y="2179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329676" y="393839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17942" y="1880107"/>
            <a:ext cx="946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 договору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88732" y="3826891"/>
            <a:ext cx="71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 marR="5080" indent="-48895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Укладання договору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34439" y="4165091"/>
            <a:ext cx="998219" cy="342900"/>
          </a:xfrm>
          <a:prstGeom prst="rect">
            <a:avLst/>
          </a:prstGeom>
          <a:solidFill>
            <a:srgbClr val="2D75B6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280670" indent="-137795">
              <a:lnSpc>
                <a:spcPct val="100000"/>
              </a:lnSpc>
              <a:spcBef>
                <a:spcPts val="365"/>
              </a:spcBef>
              <a:buChar char="&gt;"/>
              <a:tabLst>
                <a:tab pos="280670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15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87723" y="4332732"/>
            <a:ext cx="998219" cy="342900"/>
          </a:xfrm>
          <a:prstGeom prst="rect">
            <a:avLst/>
          </a:prstGeom>
          <a:solidFill>
            <a:srgbClr val="006FC0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304800" indent="-137795">
              <a:lnSpc>
                <a:spcPct val="100000"/>
              </a:lnSpc>
              <a:spcBef>
                <a:spcPts val="359"/>
              </a:spcBef>
              <a:buChar char="&gt;"/>
              <a:tabLst>
                <a:tab pos="304800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день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97423" y="4332732"/>
            <a:ext cx="1394460" cy="563880"/>
          </a:xfrm>
          <a:prstGeom prst="rect">
            <a:avLst/>
          </a:prstGeom>
          <a:solidFill>
            <a:srgbClr val="006FC0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87325" indent="-94615">
              <a:lnSpc>
                <a:spcPct val="100000"/>
              </a:lnSpc>
              <a:spcBef>
                <a:spcPts val="330"/>
              </a:spcBef>
              <a:buFont typeface="Microsoft Sans Serif"/>
              <a:buChar char="•"/>
              <a:tabLst>
                <a:tab pos="187325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r>
              <a:rPr sz="150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р.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 днів</a:t>
            </a:r>
            <a:endParaRPr sz="1500">
              <a:latin typeface="Calibri Light"/>
              <a:cs typeface="Calibri Light"/>
            </a:endParaRPr>
          </a:p>
          <a:p>
            <a:pPr marL="187325" indent="-94615">
              <a:lnSpc>
                <a:spcPct val="100000"/>
              </a:lnSpc>
              <a:buFont typeface="Microsoft Sans Serif"/>
              <a:buChar char="•"/>
              <a:tabLst>
                <a:tab pos="187325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20</a:t>
            </a:r>
            <a:r>
              <a:rPr sz="150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р.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963156" y="4341876"/>
            <a:ext cx="1800225" cy="565785"/>
          </a:xfrm>
          <a:prstGeom prst="rect">
            <a:avLst/>
          </a:prstGeom>
          <a:solidFill>
            <a:srgbClr val="006FC0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72415" indent="-180340">
              <a:lnSpc>
                <a:spcPct val="100000"/>
              </a:lnSpc>
              <a:spcBef>
                <a:spcPts val="335"/>
              </a:spcBef>
              <a:buFont typeface="Microsoft Sans Serif"/>
              <a:buChar char="•"/>
              <a:tabLst>
                <a:tab pos="272415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не</a:t>
            </a:r>
            <a:r>
              <a:rPr sz="15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раніше</a:t>
            </a:r>
            <a:r>
              <a:rPr sz="15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10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  <a:p>
            <a:pPr marL="269240" indent="-177165">
              <a:lnSpc>
                <a:spcPct val="100000"/>
              </a:lnSpc>
              <a:buFont typeface="Microsoft Sans Serif"/>
              <a:buChar char="•"/>
              <a:tabLst>
                <a:tab pos="269240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20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79548" y="4165091"/>
            <a:ext cx="996950" cy="342900"/>
          </a:xfrm>
          <a:prstGeom prst="rect">
            <a:avLst/>
          </a:prstGeom>
          <a:solidFill>
            <a:srgbClr val="FF5050"/>
          </a:solidFill>
        </p:spPr>
        <p:txBody>
          <a:bodyPr vert="horz" wrap="square" lIns="0" tIns="4635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365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+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7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днів*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52" name="object 5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54" name="object 5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37610" marR="85725" algn="r">
              <a:lnSpc>
                <a:spcPct val="100000"/>
              </a:lnSpc>
              <a:spcBef>
                <a:spcPts val="95"/>
              </a:spcBef>
            </a:pPr>
            <a:r>
              <a:rPr sz="3100" spc="-60" dirty="0">
                <a:solidFill>
                  <a:srgbClr val="2D75B6"/>
                </a:solidFill>
                <a:latin typeface="Microsoft Sans Serif"/>
                <a:cs typeface="Microsoft Sans Serif"/>
              </a:rPr>
              <a:t>Терміни</a:t>
            </a:r>
            <a:r>
              <a:rPr sz="3100" spc="-16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для</a:t>
            </a:r>
            <a:r>
              <a:rPr sz="3100" spc="-204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відкритих</a:t>
            </a:r>
            <a:r>
              <a:rPr sz="3100" spc="-14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торгів</a:t>
            </a:r>
            <a:endParaRPr sz="3100">
              <a:latin typeface="Microsoft Sans Serif"/>
              <a:cs typeface="Microsoft Sans Serif"/>
            </a:endParaRPr>
          </a:p>
          <a:p>
            <a:pPr marL="3737610" marR="5080" algn="r">
              <a:lnSpc>
                <a:spcPct val="100000"/>
              </a:lnSpc>
              <a:spcBef>
                <a:spcPts val="5"/>
              </a:spcBef>
            </a:pPr>
            <a:r>
              <a:rPr sz="3100" spc="-60" dirty="0">
                <a:solidFill>
                  <a:srgbClr val="2D75B6"/>
                </a:solidFill>
                <a:latin typeface="Trebuchet MS"/>
                <a:cs typeface="Trebuchet MS"/>
              </a:rPr>
              <a:t>(«</a:t>
            </a:r>
            <a:r>
              <a:rPr sz="3100" spc="-60" dirty="0">
                <a:solidFill>
                  <a:srgbClr val="2D75B6"/>
                </a:solidFill>
                <a:latin typeface="Microsoft Sans Serif"/>
                <a:cs typeface="Microsoft Sans Serif"/>
              </a:rPr>
              <a:t>Українські</a:t>
            </a:r>
            <a:r>
              <a:rPr sz="3100" spc="-60" dirty="0">
                <a:solidFill>
                  <a:srgbClr val="2D75B6"/>
                </a:solidFill>
                <a:latin typeface="Trebuchet MS"/>
                <a:cs typeface="Trebuchet MS"/>
              </a:rPr>
              <a:t>»)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679954" y="2408935"/>
            <a:ext cx="4800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10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днів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83332" y="2591815"/>
            <a:ext cx="1270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04" marR="5080" indent="-21844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немає</a:t>
            </a:r>
            <a:r>
              <a:rPr sz="1200" i="1" spc="-5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можливості звертатись</a:t>
            </a:r>
            <a:endParaRPr sz="1200">
              <a:latin typeface="Calibri Light"/>
              <a:cs typeface="Calibri Light"/>
            </a:endParaRPr>
          </a:p>
          <a:p>
            <a:pPr marL="73660">
              <a:lnSpc>
                <a:spcPct val="100000"/>
              </a:lnSpc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за</a:t>
            </a:r>
            <a:r>
              <a:rPr sz="1200" i="1" spc="-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роз’ясненнями</a:t>
            </a:r>
            <a:endParaRPr sz="1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809871" y="2584195"/>
            <a:ext cx="351218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solidFill>
                  <a:srgbClr val="2D75B6"/>
                </a:solidFill>
                <a:latin typeface="Arial"/>
                <a:cs typeface="Arial"/>
              </a:rPr>
              <a:t>Відкриті</a:t>
            </a:r>
            <a:r>
              <a:rPr sz="2800" b="1" spc="-160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2D75B6"/>
                </a:solidFill>
                <a:latin typeface="Arial"/>
                <a:cs typeface="Arial"/>
              </a:rPr>
              <a:t>торги</a:t>
            </a:r>
            <a:r>
              <a:rPr sz="2800" b="1" spc="-150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2D75B6"/>
                </a:solidFill>
                <a:latin typeface="Arial"/>
                <a:cs typeface="Arial"/>
              </a:rPr>
              <a:t>з </a:t>
            </a:r>
            <a:r>
              <a:rPr sz="2800" b="1" spc="-10" dirty="0">
                <a:solidFill>
                  <a:srgbClr val="2D75B6"/>
                </a:solidFill>
                <a:latin typeface="Arial"/>
                <a:cs typeface="Arial"/>
              </a:rPr>
              <a:t>публікацією </a:t>
            </a:r>
            <a:r>
              <a:rPr sz="2800" b="1" spc="-35" dirty="0">
                <a:solidFill>
                  <a:srgbClr val="2D75B6"/>
                </a:solidFill>
                <a:latin typeface="Arial"/>
                <a:cs typeface="Arial"/>
              </a:rPr>
              <a:t>англійською</a:t>
            </a:r>
            <a:r>
              <a:rPr sz="2800" b="1" spc="-90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2D75B6"/>
                </a:solidFill>
                <a:latin typeface="Arial"/>
                <a:cs typeface="Arial"/>
              </a:rPr>
              <a:t>мовою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482465" cy="6858000"/>
            <a:chOff x="0" y="0"/>
            <a:chExt cx="448246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" y="6037903"/>
              <a:ext cx="694944" cy="7300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82084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5" y="5734811"/>
              <a:ext cx="1313688" cy="8519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829" y="1748408"/>
            <a:ext cx="149860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marR="231775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Оголошення </a:t>
            </a:r>
            <a:r>
              <a:rPr sz="1600" dirty="0">
                <a:latin typeface="Calibri Light"/>
                <a:cs typeface="Calibri Light"/>
              </a:rPr>
              <a:t>закупівлі</a:t>
            </a:r>
            <a:r>
              <a:rPr sz="1600" spc="-50" dirty="0">
                <a:latin typeface="Calibri Light"/>
                <a:cs typeface="Calibri Light"/>
              </a:rPr>
              <a:t> /</a:t>
            </a:r>
            <a:endParaRPr sz="1600">
              <a:latin typeface="Calibri Light"/>
              <a:cs typeface="Calibri Light"/>
            </a:endParaRPr>
          </a:p>
          <a:p>
            <a:pPr marL="12065" marR="5080" algn="ctr">
              <a:lnSpc>
                <a:spcPct val="100000"/>
              </a:lnSpc>
            </a:pPr>
            <a:r>
              <a:rPr sz="1600" dirty="0">
                <a:latin typeface="Calibri Light"/>
                <a:cs typeface="Calibri Light"/>
              </a:rPr>
              <a:t>початок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41553" y="3006598"/>
            <a:ext cx="8187055" cy="1657350"/>
            <a:chOff x="641553" y="3006598"/>
            <a:chExt cx="8187055" cy="1657350"/>
          </a:xfrm>
        </p:grpSpPr>
        <p:sp>
          <p:nvSpPr>
            <p:cNvPr id="4" name="object 4"/>
            <p:cNvSpPr/>
            <p:nvPr/>
          </p:nvSpPr>
          <p:spPr>
            <a:xfrm>
              <a:off x="653795" y="3012948"/>
              <a:ext cx="0" cy="1167130"/>
            </a:xfrm>
            <a:custGeom>
              <a:avLst/>
              <a:gdLst/>
              <a:ahLst/>
              <a:cxnLst/>
              <a:rect l="l" t="t" r="r" b="b"/>
              <a:pathLst>
                <a:path h="1167129">
                  <a:moveTo>
                    <a:pt x="0" y="0"/>
                  </a:moveTo>
                  <a:lnTo>
                    <a:pt x="0" y="1166876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1553" y="3779266"/>
              <a:ext cx="8187055" cy="115570"/>
            </a:xfrm>
            <a:custGeom>
              <a:avLst/>
              <a:gdLst/>
              <a:ahLst/>
              <a:cxnLst/>
              <a:rect l="l" t="t" r="r" b="b"/>
              <a:pathLst>
                <a:path w="8187055" h="115570">
                  <a:moveTo>
                    <a:pt x="8110905" y="38988"/>
                  </a:moveTo>
                  <a:lnTo>
                    <a:pt x="8110270" y="115188"/>
                  </a:lnTo>
                  <a:lnTo>
                    <a:pt x="8174803" y="83565"/>
                  </a:lnTo>
                  <a:lnTo>
                    <a:pt x="8123351" y="83565"/>
                  </a:lnTo>
                  <a:lnTo>
                    <a:pt x="8123478" y="70865"/>
                  </a:lnTo>
                  <a:lnTo>
                    <a:pt x="8173301" y="70865"/>
                  </a:lnTo>
                  <a:lnTo>
                    <a:pt x="8110905" y="38988"/>
                  </a:lnTo>
                  <a:close/>
                </a:path>
                <a:path w="8187055" h="115570">
                  <a:moveTo>
                    <a:pt x="101" y="0"/>
                  </a:moveTo>
                  <a:lnTo>
                    <a:pt x="0" y="12699"/>
                  </a:lnTo>
                  <a:lnTo>
                    <a:pt x="8123351" y="83565"/>
                  </a:lnTo>
                  <a:lnTo>
                    <a:pt x="8110534" y="83565"/>
                  </a:lnTo>
                  <a:lnTo>
                    <a:pt x="8110640" y="70865"/>
                  </a:lnTo>
                  <a:lnTo>
                    <a:pt x="8123478" y="70865"/>
                  </a:lnTo>
                  <a:lnTo>
                    <a:pt x="101" y="0"/>
                  </a:lnTo>
                  <a:close/>
                </a:path>
                <a:path w="8187055" h="115570">
                  <a:moveTo>
                    <a:pt x="8173301" y="70865"/>
                  </a:moveTo>
                  <a:lnTo>
                    <a:pt x="8123478" y="70865"/>
                  </a:lnTo>
                  <a:lnTo>
                    <a:pt x="8123351" y="83565"/>
                  </a:lnTo>
                  <a:lnTo>
                    <a:pt x="8174803" y="83565"/>
                  </a:lnTo>
                  <a:lnTo>
                    <a:pt x="8186724" y="77723"/>
                  </a:lnTo>
                  <a:lnTo>
                    <a:pt x="8173301" y="70865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07836" y="4226052"/>
              <a:ext cx="434340" cy="434340"/>
            </a:xfrm>
            <a:custGeom>
              <a:avLst/>
              <a:gdLst/>
              <a:ahLst/>
              <a:cxnLst/>
              <a:rect l="l" t="t" r="r" b="b"/>
              <a:pathLst>
                <a:path w="434340" h="434339">
                  <a:moveTo>
                    <a:pt x="217169" y="0"/>
                  </a:moveTo>
                  <a:lnTo>
                    <a:pt x="167391" y="5738"/>
                  </a:lnTo>
                  <a:lnTo>
                    <a:pt x="121686" y="22082"/>
                  </a:lnTo>
                  <a:lnTo>
                    <a:pt x="81362" y="47726"/>
                  </a:lnTo>
                  <a:lnTo>
                    <a:pt x="47726" y="81362"/>
                  </a:lnTo>
                  <a:lnTo>
                    <a:pt x="22082" y="121686"/>
                  </a:lnTo>
                  <a:lnTo>
                    <a:pt x="5738" y="167391"/>
                  </a:lnTo>
                  <a:lnTo>
                    <a:pt x="0" y="217170"/>
                  </a:lnTo>
                  <a:lnTo>
                    <a:pt x="5738" y="266948"/>
                  </a:lnTo>
                  <a:lnTo>
                    <a:pt x="22082" y="312653"/>
                  </a:lnTo>
                  <a:lnTo>
                    <a:pt x="47726" y="352977"/>
                  </a:lnTo>
                  <a:lnTo>
                    <a:pt x="81362" y="386613"/>
                  </a:lnTo>
                  <a:lnTo>
                    <a:pt x="121686" y="412257"/>
                  </a:lnTo>
                  <a:lnTo>
                    <a:pt x="167391" y="428601"/>
                  </a:lnTo>
                  <a:lnTo>
                    <a:pt x="217169" y="434340"/>
                  </a:lnTo>
                  <a:lnTo>
                    <a:pt x="266948" y="428601"/>
                  </a:lnTo>
                  <a:lnTo>
                    <a:pt x="312653" y="412257"/>
                  </a:lnTo>
                  <a:lnTo>
                    <a:pt x="352977" y="386613"/>
                  </a:lnTo>
                  <a:lnTo>
                    <a:pt x="386613" y="352977"/>
                  </a:lnTo>
                  <a:lnTo>
                    <a:pt x="412257" y="312653"/>
                  </a:lnTo>
                  <a:lnTo>
                    <a:pt x="428601" y="266948"/>
                  </a:lnTo>
                  <a:lnTo>
                    <a:pt x="434339" y="217170"/>
                  </a:lnTo>
                  <a:lnTo>
                    <a:pt x="428601" y="167391"/>
                  </a:lnTo>
                  <a:lnTo>
                    <a:pt x="412257" y="121686"/>
                  </a:lnTo>
                  <a:lnTo>
                    <a:pt x="386613" y="81362"/>
                  </a:lnTo>
                  <a:lnTo>
                    <a:pt x="352977" y="47726"/>
                  </a:lnTo>
                  <a:lnTo>
                    <a:pt x="312653" y="22082"/>
                  </a:lnTo>
                  <a:lnTo>
                    <a:pt x="266948" y="5738"/>
                  </a:lnTo>
                  <a:lnTo>
                    <a:pt x="217169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07836" y="4226052"/>
              <a:ext cx="434340" cy="434340"/>
            </a:xfrm>
            <a:custGeom>
              <a:avLst/>
              <a:gdLst/>
              <a:ahLst/>
              <a:cxnLst/>
              <a:rect l="l" t="t" r="r" b="b"/>
              <a:pathLst>
                <a:path w="434340" h="434339">
                  <a:moveTo>
                    <a:pt x="0" y="217170"/>
                  </a:moveTo>
                  <a:lnTo>
                    <a:pt x="5738" y="167391"/>
                  </a:lnTo>
                  <a:lnTo>
                    <a:pt x="22082" y="121686"/>
                  </a:lnTo>
                  <a:lnTo>
                    <a:pt x="47726" y="81362"/>
                  </a:lnTo>
                  <a:lnTo>
                    <a:pt x="81362" y="47726"/>
                  </a:lnTo>
                  <a:lnTo>
                    <a:pt x="121686" y="22082"/>
                  </a:lnTo>
                  <a:lnTo>
                    <a:pt x="167391" y="5738"/>
                  </a:lnTo>
                  <a:lnTo>
                    <a:pt x="217169" y="0"/>
                  </a:lnTo>
                  <a:lnTo>
                    <a:pt x="266948" y="5738"/>
                  </a:lnTo>
                  <a:lnTo>
                    <a:pt x="312653" y="22082"/>
                  </a:lnTo>
                  <a:lnTo>
                    <a:pt x="352977" y="47726"/>
                  </a:lnTo>
                  <a:lnTo>
                    <a:pt x="386613" y="81362"/>
                  </a:lnTo>
                  <a:lnTo>
                    <a:pt x="412257" y="121686"/>
                  </a:lnTo>
                  <a:lnTo>
                    <a:pt x="428601" y="167391"/>
                  </a:lnTo>
                  <a:lnTo>
                    <a:pt x="434339" y="217170"/>
                  </a:lnTo>
                  <a:lnTo>
                    <a:pt x="428601" y="266948"/>
                  </a:lnTo>
                  <a:lnTo>
                    <a:pt x="412257" y="312653"/>
                  </a:lnTo>
                  <a:lnTo>
                    <a:pt x="386613" y="352977"/>
                  </a:lnTo>
                  <a:lnTo>
                    <a:pt x="352977" y="386613"/>
                  </a:lnTo>
                  <a:lnTo>
                    <a:pt x="312653" y="412257"/>
                  </a:lnTo>
                  <a:lnTo>
                    <a:pt x="266948" y="428601"/>
                  </a:lnTo>
                  <a:lnTo>
                    <a:pt x="217169" y="434340"/>
                  </a:lnTo>
                  <a:lnTo>
                    <a:pt x="167391" y="428601"/>
                  </a:lnTo>
                  <a:lnTo>
                    <a:pt x="121686" y="412257"/>
                  </a:lnTo>
                  <a:lnTo>
                    <a:pt x="81362" y="386613"/>
                  </a:lnTo>
                  <a:lnTo>
                    <a:pt x="47726" y="352977"/>
                  </a:lnTo>
                  <a:lnTo>
                    <a:pt x="22082" y="312653"/>
                  </a:lnTo>
                  <a:lnTo>
                    <a:pt x="573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32816" y="4236720"/>
            <a:ext cx="441959" cy="441959"/>
            <a:chOff x="432816" y="4236720"/>
            <a:chExt cx="441959" cy="441959"/>
          </a:xfrm>
        </p:grpSpPr>
        <p:sp>
          <p:nvSpPr>
            <p:cNvPr id="9" name="object 9"/>
            <p:cNvSpPr/>
            <p:nvPr/>
          </p:nvSpPr>
          <p:spPr>
            <a:xfrm>
              <a:off x="435864" y="4239768"/>
              <a:ext cx="436245" cy="436245"/>
            </a:xfrm>
            <a:custGeom>
              <a:avLst/>
              <a:gdLst/>
              <a:ahLst/>
              <a:cxnLst/>
              <a:rect l="l" t="t" r="r" b="b"/>
              <a:pathLst>
                <a:path w="436244" h="436245">
                  <a:moveTo>
                    <a:pt x="217931" y="0"/>
                  </a:moveTo>
                  <a:lnTo>
                    <a:pt x="167963" y="5753"/>
                  </a:lnTo>
                  <a:lnTo>
                    <a:pt x="122092" y="22144"/>
                  </a:lnTo>
                  <a:lnTo>
                    <a:pt x="81627" y="47866"/>
                  </a:lnTo>
                  <a:lnTo>
                    <a:pt x="47878" y="81611"/>
                  </a:lnTo>
                  <a:lnTo>
                    <a:pt x="22151" y="122075"/>
                  </a:lnTo>
                  <a:lnTo>
                    <a:pt x="5755" y="167951"/>
                  </a:lnTo>
                  <a:lnTo>
                    <a:pt x="0" y="217931"/>
                  </a:lnTo>
                  <a:lnTo>
                    <a:pt x="5755" y="267912"/>
                  </a:lnTo>
                  <a:lnTo>
                    <a:pt x="22151" y="313788"/>
                  </a:lnTo>
                  <a:lnTo>
                    <a:pt x="47878" y="354252"/>
                  </a:lnTo>
                  <a:lnTo>
                    <a:pt x="81627" y="387997"/>
                  </a:lnTo>
                  <a:lnTo>
                    <a:pt x="122092" y="413719"/>
                  </a:lnTo>
                  <a:lnTo>
                    <a:pt x="167963" y="430110"/>
                  </a:lnTo>
                  <a:lnTo>
                    <a:pt x="217931" y="435863"/>
                  </a:lnTo>
                  <a:lnTo>
                    <a:pt x="267900" y="430110"/>
                  </a:lnTo>
                  <a:lnTo>
                    <a:pt x="313771" y="413719"/>
                  </a:lnTo>
                  <a:lnTo>
                    <a:pt x="354236" y="387997"/>
                  </a:lnTo>
                  <a:lnTo>
                    <a:pt x="387985" y="354252"/>
                  </a:lnTo>
                  <a:lnTo>
                    <a:pt x="413712" y="313788"/>
                  </a:lnTo>
                  <a:lnTo>
                    <a:pt x="430108" y="267912"/>
                  </a:lnTo>
                  <a:lnTo>
                    <a:pt x="435864" y="217931"/>
                  </a:lnTo>
                  <a:lnTo>
                    <a:pt x="430108" y="167951"/>
                  </a:lnTo>
                  <a:lnTo>
                    <a:pt x="413712" y="122075"/>
                  </a:lnTo>
                  <a:lnTo>
                    <a:pt x="387985" y="81611"/>
                  </a:lnTo>
                  <a:lnTo>
                    <a:pt x="354236" y="47866"/>
                  </a:lnTo>
                  <a:lnTo>
                    <a:pt x="313771" y="22144"/>
                  </a:lnTo>
                  <a:lnTo>
                    <a:pt x="267900" y="5753"/>
                  </a:lnTo>
                  <a:lnTo>
                    <a:pt x="217931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5864" y="4239768"/>
              <a:ext cx="436245" cy="436245"/>
            </a:xfrm>
            <a:custGeom>
              <a:avLst/>
              <a:gdLst/>
              <a:ahLst/>
              <a:cxnLst/>
              <a:rect l="l" t="t" r="r" b="b"/>
              <a:pathLst>
                <a:path w="436244" h="436245">
                  <a:moveTo>
                    <a:pt x="0" y="217931"/>
                  </a:moveTo>
                  <a:lnTo>
                    <a:pt x="5755" y="167951"/>
                  </a:lnTo>
                  <a:lnTo>
                    <a:pt x="22151" y="122075"/>
                  </a:lnTo>
                  <a:lnTo>
                    <a:pt x="47878" y="81611"/>
                  </a:lnTo>
                  <a:lnTo>
                    <a:pt x="81627" y="47866"/>
                  </a:lnTo>
                  <a:lnTo>
                    <a:pt x="122092" y="22144"/>
                  </a:lnTo>
                  <a:lnTo>
                    <a:pt x="167963" y="5753"/>
                  </a:lnTo>
                  <a:lnTo>
                    <a:pt x="217931" y="0"/>
                  </a:lnTo>
                  <a:lnTo>
                    <a:pt x="267900" y="5753"/>
                  </a:lnTo>
                  <a:lnTo>
                    <a:pt x="313771" y="22144"/>
                  </a:lnTo>
                  <a:lnTo>
                    <a:pt x="354236" y="47866"/>
                  </a:lnTo>
                  <a:lnTo>
                    <a:pt x="387985" y="81611"/>
                  </a:lnTo>
                  <a:lnTo>
                    <a:pt x="413712" y="122075"/>
                  </a:lnTo>
                  <a:lnTo>
                    <a:pt x="430108" y="167951"/>
                  </a:lnTo>
                  <a:lnTo>
                    <a:pt x="435864" y="217931"/>
                  </a:lnTo>
                  <a:lnTo>
                    <a:pt x="430108" y="267912"/>
                  </a:lnTo>
                  <a:lnTo>
                    <a:pt x="413712" y="313788"/>
                  </a:lnTo>
                  <a:lnTo>
                    <a:pt x="387985" y="354252"/>
                  </a:lnTo>
                  <a:lnTo>
                    <a:pt x="354236" y="387997"/>
                  </a:lnTo>
                  <a:lnTo>
                    <a:pt x="313771" y="413719"/>
                  </a:lnTo>
                  <a:lnTo>
                    <a:pt x="267900" y="430110"/>
                  </a:lnTo>
                  <a:lnTo>
                    <a:pt x="217931" y="435863"/>
                  </a:lnTo>
                  <a:lnTo>
                    <a:pt x="167963" y="430110"/>
                  </a:lnTo>
                  <a:lnTo>
                    <a:pt x="122092" y="413719"/>
                  </a:lnTo>
                  <a:lnTo>
                    <a:pt x="81627" y="387997"/>
                  </a:lnTo>
                  <a:lnTo>
                    <a:pt x="47878" y="354252"/>
                  </a:lnTo>
                  <a:lnTo>
                    <a:pt x="22151" y="313788"/>
                  </a:lnTo>
                  <a:lnTo>
                    <a:pt x="5755" y="267912"/>
                  </a:lnTo>
                  <a:lnTo>
                    <a:pt x="0" y="2179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93242" y="4319092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57444" y="4226052"/>
            <a:ext cx="441959" cy="440690"/>
            <a:chOff x="5457444" y="4226052"/>
            <a:chExt cx="441959" cy="440690"/>
          </a:xfrm>
        </p:grpSpPr>
        <p:sp>
          <p:nvSpPr>
            <p:cNvPr id="13" name="object 13"/>
            <p:cNvSpPr/>
            <p:nvPr/>
          </p:nvSpPr>
          <p:spPr>
            <a:xfrm>
              <a:off x="5460492" y="4229100"/>
              <a:ext cx="436245" cy="434340"/>
            </a:xfrm>
            <a:custGeom>
              <a:avLst/>
              <a:gdLst/>
              <a:ahLst/>
              <a:cxnLst/>
              <a:rect l="l" t="t" r="r" b="b"/>
              <a:pathLst>
                <a:path w="436245" h="434339">
                  <a:moveTo>
                    <a:pt x="217932" y="0"/>
                  </a:moveTo>
                  <a:lnTo>
                    <a:pt x="167951" y="5738"/>
                  </a:lnTo>
                  <a:lnTo>
                    <a:pt x="122075" y="22082"/>
                  </a:lnTo>
                  <a:lnTo>
                    <a:pt x="81611" y="47726"/>
                  </a:lnTo>
                  <a:lnTo>
                    <a:pt x="47866" y="81362"/>
                  </a:lnTo>
                  <a:lnTo>
                    <a:pt x="22144" y="121686"/>
                  </a:lnTo>
                  <a:lnTo>
                    <a:pt x="5753" y="167391"/>
                  </a:lnTo>
                  <a:lnTo>
                    <a:pt x="0" y="217169"/>
                  </a:lnTo>
                  <a:lnTo>
                    <a:pt x="5753" y="266948"/>
                  </a:lnTo>
                  <a:lnTo>
                    <a:pt x="22144" y="312653"/>
                  </a:lnTo>
                  <a:lnTo>
                    <a:pt x="47866" y="352977"/>
                  </a:lnTo>
                  <a:lnTo>
                    <a:pt x="81611" y="386613"/>
                  </a:lnTo>
                  <a:lnTo>
                    <a:pt x="122075" y="412257"/>
                  </a:lnTo>
                  <a:lnTo>
                    <a:pt x="167951" y="428601"/>
                  </a:lnTo>
                  <a:lnTo>
                    <a:pt x="217932" y="434339"/>
                  </a:lnTo>
                  <a:lnTo>
                    <a:pt x="267912" y="428601"/>
                  </a:lnTo>
                  <a:lnTo>
                    <a:pt x="313788" y="412257"/>
                  </a:lnTo>
                  <a:lnTo>
                    <a:pt x="354252" y="386613"/>
                  </a:lnTo>
                  <a:lnTo>
                    <a:pt x="387997" y="352977"/>
                  </a:lnTo>
                  <a:lnTo>
                    <a:pt x="413719" y="312653"/>
                  </a:lnTo>
                  <a:lnTo>
                    <a:pt x="430110" y="266948"/>
                  </a:lnTo>
                  <a:lnTo>
                    <a:pt x="435863" y="217169"/>
                  </a:lnTo>
                  <a:lnTo>
                    <a:pt x="430110" y="167391"/>
                  </a:lnTo>
                  <a:lnTo>
                    <a:pt x="413719" y="121686"/>
                  </a:lnTo>
                  <a:lnTo>
                    <a:pt x="387997" y="81362"/>
                  </a:lnTo>
                  <a:lnTo>
                    <a:pt x="354252" y="47726"/>
                  </a:lnTo>
                  <a:lnTo>
                    <a:pt x="313788" y="22082"/>
                  </a:lnTo>
                  <a:lnTo>
                    <a:pt x="267912" y="5738"/>
                  </a:lnTo>
                  <a:lnTo>
                    <a:pt x="217932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60492" y="4229100"/>
              <a:ext cx="436245" cy="434340"/>
            </a:xfrm>
            <a:custGeom>
              <a:avLst/>
              <a:gdLst/>
              <a:ahLst/>
              <a:cxnLst/>
              <a:rect l="l" t="t" r="r" b="b"/>
              <a:pathLst>
                <a:path w="436245" h="434339">
                  <a:moveTo>
                    <a:pt x="0" y="217169"/>
                  </a:moveTo>
                  <a:lnTo>
                    <a:pt x="5753" y="167391"/>
                  </a:lnTo>
                  <a:lnTo>
                    <a:pt x="22144" y="121686"/>
                  </a:lnTo>
                  <a:lnTo>
                    <a:pt x="47866" y="81362"/>
                  </a:lnTo>
                  <a:lnTo>
                    <a:pt x="81611" y="47726"/>
                  </a:lnTo>
                  <a:lnTo>
                    <a:pt x="122075" y="22082"/>
                  </a:lnTo>
                  <a:lnTo>
                    <a:pt x="167951" y="5738"/>
                  </a:lnTo>
                  <a:lnTo>
                    <a:pt x="217932" y="0"/>
                  </a:lnTo>
                  <a:lnTo>
                    <a:pt x="267912" y="5738"/>
                  </a:lnTo>
                  <a:lnTo>
                    <a:pt x="313788" y="22082"/>
                  </a:lnTo>
                  <a:lnTo>
                    <a:pt x="354252" y="47726"/>
                  </a:lnTo>
                  <a:lnTo>
                    <a:pt x="387997" y="81362"/>
                  </a:lnTo>
                  <a:lnTo>
                    <a:pt x="413719" y="121686"/>
                  </a:lnTo>
                  <a:lnTo>
                    <a:pt x="430110" y="167391"/>
                  </a:lnTo>
                  <a:lnTo>
                    <a:pt x="435863" y="217169"/>
                  </a:lnTo>
                  <a:lnTo>
                    <a:pt x="430110" y="266948"/>
                  </a:lnTo>
                  <a:lnTo>
                    <a:pt x="413719" y="312653"/>
                  </a:lnTo>
                  <a:lnTo>
                    <a:pt x="387997" y="352977"/>
                  </a:lnTo>
                  <a:lnTo>
                    <a:pt x="354252" y="386613"/>
                  </a:lnTo>
                  <a:lnTo>
                    <a:pt x="313788" y="412257"/>
                  </a:lnTo>
                  <a:lnTo>
                    <a:pt x="267912" y="428601"/>
                  </a:lnTo>
                  <a:lnTo>
                    <a:pt x="217932" y="434339"/>
                  </a:lnTo>
                  <a:lnTo>
                    <a:pt x="167951" y="428601"/>
                  </a:lnTo>
                  <a:lnTo>
                    <a:pt x="122075" y="412257"/>
                  </a:lnTo>
                  <a:lnTo>
                    <a:pt x="81611" y="386613"/>
                  </a:lnTo>
                  <a:lnTo>
                    <a:pt x="47866" y="352977"/>
                  </a:lnTo>
                  <a:lnTo>
                    <a:pt x="22144" y="312653"/>
                  </a:lnTo>
                  <a:lnTo>
                    <a:pt x="5753" y="266948"/>
                  </a:lnTo>
                  <a:lnTo>
                    <a:pt x="0" y="217169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618479" y="430847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64934" y="430542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023489" y="4254880"/>
            <a:ext cx="443865" cy="422909"/>
            <a:chOff x="3023489" y="4254880"/>
            <a:chExt cx="443865" cy="422909"/>
          </a:xfrm>
        </p:grpSpPr>
        <p:sp>
          <p:nvSpPr>
            <p:cNvPr id="18" name="object 18"/>
            <p:cNvSpPr/>
            <p:nvPr/>
          </p:nvSpPr>
          <p:spPr>
            <a:xfrm>
              <a:off x="3026664" y="4258055"/>
              <a:ext cx="437515" cy="416559"/>
            </a:xfrm>
            <a:custGeom>
              <a:avLst/>
              <a:gdLst/>
              <a:ahLst/>
              <a:cxnLst/>
              <a:rect l="l" t="t" r="r" b="b"/>
              <a:pathLst>
                <a:path w="437514" h="416560">
                  <a:moveTo>
                    <a:pt x="218694" y="0"/>
                  </a:moveTo>
                  <a:lnTo>
                    <a:pt x="168550" y="5491"/>
                  </a:lnTo>
                  <a:lnTo>
                    <a:pt x="122519" y="21136"/>
                  </a:lnTo>
                  <a:lnTo>
                    <a:pt x="81913" y="45686"/>
                  </a:lnTo>
                  <a:lnTo>
                    <a:pt x="48045" y="77897"/>
                  </a:lnTo>
                  <a:lnTo>
                    <a:pt x="22229" y="116521"/>
                  </a:lnTo>
                  <a:lnTo>
                    <a:pt x="5776" y="160313"/>
                  </a:lnTo>
                  <a:lnTo>
                    <a:pt x="0" y="208026"/>
                  </a:lnTo>
                  <a:lnTo>
                    <a:pt x="5776" y="255738"/>
                  </a:lnTo>
                  <a:lnTo>
                    <a:pt x="22229" y="299530"/>
                  </a:lnTo>
                  <a:lnTo>
                    <a:pt x="48045" y="338154"/>
                  </a:lnTo>
                  <a:lnTo>
                    <a:pt x="81913" y="370365"/>
                  </a:lnTo>
                  <a:lnTo>
                    <a:pt x="122519" y="394915"/>
                  </a:lnTo>
                  <a:lnTo>
                    <a:pt x="168550" y="410560"/>
                  </a:lnTo>
                  <a:lnTo>
                    <a:pt x="218694" y="416052"/>
                  </a:lnTo>
                  <a:lnTo>
                    <a:pt x="268837" y="410560"/>
                  </a:lnTo>
                  <a:lnTo>
                    <a:pt x="314868" y="394915"/>
                  </a:lnTo>
                  <a:lnTo>
                    <a:pt x="355474" y="370365"/>
                  </a:lnTo>
                  <a:lnTo>
                    <a:pt x="389342" y="338154"/>
                  </a:lnTo>
                  <a:lnTo>
                    <a:pt x="415158" y="299530"/>
                  </a:lnTo>
                  <a:lnTo>
                    <a:pt x="431611" y="255738"/>
                  </a:lnTo>
                  <a:lnTo>
                    <a:pt x="437388" y="208026"/>
                  </a:lnTo>
                  <a:lnTo>
                    <a:pt x="431611" y="160313"/>
                  </a:lnTo>
                  <a:lnTo>
                    <a:pt x="415158" y="116521"/>
                  </a:lnTo>
                  <a:lnTo>
                    <a:pt x="389342" y="77897"/>
                  </a:lnTo>
                  <a:lnTo>
                    <a:pt x="355474" y="45686"/>
                  </a:lnTo>
                  <a:lnTo>
                    <a:pt x="314868" y="21136"/>
                  </a:lnTo>
                  <a:lnTo>
                    <a:pt x="268837" y="5491"/>
                  </a:lnTo>
                  <a:lnTo>
                    <a:pt x="21869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26664" y="4258055"/>
              <a:ext cx="437515" cy="416559"/>
            </a:xfrm>
            <a:custGeom>
              <a:avLst/>
              <a:gdLst/>
              <a:ahLst/>
              <a:cxnLst/>
              <a:rect l="l" t="t" r="r" b="b"/>
              <a:pathLst>
                <a:path w="437514" h="416560">
                  <a:moveTo>
                    <a:pt x="0" y="208026"/>
                  </a:moveTo>
                  <a:lnTo>
                    <a:pt x="5776" y="160313"/>
                  </a:lnTo>
                  <a:lnTo>
                    <a:pt x="22229" y="116521"/>
                  </a:lnTo>
                  <a:lnTo>
                    <a:pt x="48045" y="77897"/>
                  </a:lnTo>
                  <a:lnTo>
                    <a:pt x="81913" y="45686"/>
                  </a:lnTo>
                  <a:lnTo>
                    <a:pt x="122519" y="21136"/>
                  </a:lnTo>
                  <a:lnTo>
                    <a:pt x="168550" y="5491"/>
                  </a:lnTo>
                  <a:lnTo>
                    <a:pt x="218694" y="0"/>
                  </a:lnTo>
                  <a:lnTo>
                    <a:pt x="268837" y="5491"/>
                  </a:lnTo>
                  <a:lnTo>
                    <a:pt x="314868" y="21136"/>
                  </a:lnTo>
                  <a:lnTo>
                    <a:pt x="355474" y="45686"/>
                  </a:lnTo>
                  <a:lnTo>
                    <a:pt x="389342" y="77897"/>
                  </a:lnTo>
                  <a:lnTo>
                    <a:pt x="415158" y="116521"/>
                  </a:lnTo>
                  <a:lnTo>
                    <a:pt x="431611" y="160313"/>
                  </a:lnTo>
                  <a:lnTo>
                    <a:pt x="437388" y="208026"/>
                  </a:lnTo>
                  <a:lnTo>
                    <a:pt x="431611" y="255738"/>
                  </a:lnTo>
                  <a:lnTo>
                    <a:pt x="415158" y="299530"/>
                  </a:lnTo>
                  <a:lnTo>
                    <a:pt x="389342" y="338154"/>
                  </a:lnTo>
                  <a:lnTo>
                    <a:pt x="355474" y="370365"/>
                  </a:lnTo>
                  <a:lnTo>
                    <a:pt x="314868" y="394915"/>
                  </a:lnTo>
                  <a:lnTo>
                    <a:pt x="268837" y="410560"/>
                  </a:lnTo>
                  <a:lnTo>
                    <a:pt x="218694" y="416052"/>
                  </a:lnTo>
                  <a:lnTo>
                    <a:pt x="168550" y="410560"/>
                  </a:lnTo>
                  <a:lnTo>
                    <a:pt x="122519" y="394915"/>
                  </a:lnTo>
                  <a:lnTo>
                    <a:pt x="81913" y="370365"/>
                  </a:lnTo>
                  <a:lnTo>
                    <a:pt x="48045" y="338154"/>
                  </a:lnTo>
                  <a:lnTo>
                    <a:pt x="22229" y="299530"/>
                  </a:lnTo>
                  <a:lnTo>
                    <a:pt x="5776" y="255738"/>
                  </a:lnTo>
                  <a:lnTo>
                    <a:pt x="0" y="208026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84398" y="4327093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36342" y="1970277"/>
            <a:ext cx="10680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" marR="5080" indent="-1447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Завершення прийому</a:t>
            </a:r>
            <a:endParaRPr sz="1600">
              <a:latin typeface="Calibri Light"/>
              <a:cs typeface="Calibri Light"/>
            </a:endParaRPr>
          </a:p>
          <a:p>
            <a:pPr marL="45720">
              <a:lnSpc>
                <a:spcPct val="100000"/>
              </a:lnSpc>
            </a:pPr>
            <a:r>
              <a:rPr sz="1600" spc="-10" dirty="0">
                <a:latin typeface="Calibri Light"/>
                <a:cs typeface="Calibri Light"/>
              </a:rPr>
              <a:t>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66384" y="2511298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55867" y="2129154"/>
            <a:ext cx="10306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6535" y="2372994"/>
            <a:ext cx="1009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53795" y="3764279"/>
            <a:ext cx="2589530" cy="356870"/>
          </a:xfrm>
          <a:custGeom>
            <a:avLst/>
            <a:gdLst/>
            <a:ahLst/>
            <a:cxnLst/>
            <a:rect l="l" t="t" r="r" b="b"/>
            <a:pathLst>
              <a:path w="2589530" h="356870">
                <a:moveTo>
                  <a:pt x="2589276" y="0"/>
                </a:moveTo>
                <a:lnTo>
                  <a:pt x="2568636" y="69383"/>
                </a:lnTo>
                <a:lnTo>
                  <a:pt x="2544424" y="99670"/>
                </a:lnTo>
                <a:lnTo>
                  <a:pt x="2512361" y="126063"/>
                </a:lnTo>
                <a:lnTo>
                  <a:pt x="2473506" y="147842"/>
                </a:lnTo>
                <a:lnTo>
                  <a:pt x="2428916" y="164288"/>
                </a:lnTo>
                <a:lnTo>
                  <a:pt x="2379650" y="174683"/>
                </a:lnTo>
                <a:lnTo>
                  <a:pt x="2326767" y="178308"/>
                </a:lnTo>
                <a:lnTo>
                  <a:pt x="1583182" y="178308"/>
                </a:lnTo>
                <a:lnTo>
                  <a:pt x="1530256" y="181932"/>
                </a:lnTo>
                <a:lnTo>
                  <a:pt x="1480958" y="192327"/>
                </a:lnTo>
                <a:lnTo>
                  <a:pt x="1436346" y="208773"/>
                </a:lnTo>
                <a:lnTo>
                  <a:pt x="1397476" y="230552"/>
                </a:lnTo>
                <a:lnTo>
                  <a:pt x="1365404" y="256945"/>
                </a:lnTo>
                <a:lnTo>
                  <a:pt x="1341187" y="287232"/>
                </a:lnTo>
                <a:lnTo>
                  <a:pt x="1320546" y="356616"/>
                </a:lnTo>
                <a:lnTo>
                  <a:pt x="1315209" y="320695"/>
                </a:lnTo>
                <a:lnTo>
                  <a:pt x="1275694" y="256945"/>
                </a:lnTo>
                <a:lnTo>
                  <a:pt x="1243631" y="230552"/>
                </a:lnTo>
                <a:lnTo>
                  <a:pt x="1204776" y="208773"/>
                </a:lnTo>
                <a:lnTo>
                  <a:pt x="1160186" y="192327"/>
                </a:lnTo>
                <a:lnTo>
                  <a:pt x="1110920" y="181932"/>
                </a:lnTo>
                <a:lnTo>
                  <a:pt x="1058037" y="178308"/>
                </a:lnTo>
                <a:lnTo>
                  <a:pt x="262572" y="178308"/>
                </a:lnTo>
                <a:lnTo>
                  <a:pt x="209653" y="174683"/>
                </a:lnTo>
                <a:lnTo>
                  <a:pt x="160364" y="164288"/>
                </a:lnTo>
                <a:lnTo>
                  <a:pt x="115762" y="147842"/>
                </a:lnTo>
                <a:lnTo>
                  <a:pt x="76903" y="126063"/>
                </a:lnTo>
                <a:lnTo>
                  <a:pt x="44841" y="99670"/>
                </a:lnTo>
                <a:lnTo>
                  <a:pt x="20633" y="69383"/>
                </a:lnTo>
                <a:lnTo>
                  <a:pt x="5334" y="35920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100429" y="4163314"/>
            <a:ext cx="17633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Подача</a:t>
            </a:r>
            <a:r>
              <a:rPr sz="1200" i="1" spc="-4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пропозиції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(технічної,</a:t>
            </a:r>
            <a:r>
              <a:rPr sz="1200" i="1" spc="-3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кваліфікаційної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та</a:t>
            </a: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цінової</a:t>
            </a: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частин)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521708" y="3803903"/>
            <a:ext cx="2013585" cy="320040"/>
          </a:xfrm>
          <a:custGeom>
            <a:avLst/>
            <a:gdLst/>
            <a:ahLst/>
            <a:cxnLst/>
            <a:rect l="l" t="t" r="r" b="b"/>
            <a:pathLst>
              <a:path w="2013584" h="320039">
                <a:moveTo>
                  <a:pt x="2013203" y="22860"/>
                </a:moveTo>
                <a:lnTo>
                  <a:pt x="2005706" y="62353"/>
                </a:lnTo>
                <a:lnTo>
                  <a:pt x="1984549" y="97846"/>
                </a:lnTo>
                <a:lnTo>
                  <a:pt x="1951736" y="127920"/>
                </a:lnTo>
                <a:lnTo>
                  <a:pt x="1909270" y="151158"/>
                </a:lnTo>
                <a:lnTo>
                  <a:pt x="1859157" y="166140"/>
                </a:lnTo>
                <a:lnTo>
                  <a:pt x="1803400" y="171450"/>
                </a:lnTo>
                <a:lnTo>
                  <a:pt x="1747598" y="176759"/>
                </a:lnTo>
                <a:lnTo>
                  <a:pt x="1697472" y="191741"/>
                </a:lnTo>
                <a:lnTo>
                  <a:pt x="1655016" y="214979"/>
                </a:lnTo>
                <a:lnTo>
                  <a:pt x="1622222" y="245053"/>
                </a:lnTo>
                <a:lnTo>
                  <a:pt x="1601084" y="280546"/>
                </a:lnTo>
                <a:lnTo>
                  <a:pt x="1593595" y="320040"/>
                </a:lnTo>
                <a:lnTo>
                  <a:pt x="1586097" y="280546"/>
                </a:lnTo>
                <a:lnTo>
                  <a:pt x="1564936" y="245053"/>
                </a:lnTo>
                <a:lnTo>
                  <a:pt x="1532112" y="214979"/>
                </a:lnTo>
                <a:lnTo>
                  <a:pt x="1489625" y="191741"/>
                </a:lnTo>
                <a:lnTo>
                  <a:pt x="1439476" y="176759"/>
                </a:lnTo>
                <a:lnTo>
                  <a:pt x="1383664" y="171450"/>
                </a:lnTo>
                <a:lnTo>
                  <a:pt x="1366519" y="171450"/>
                </a:lnTo>
                <a:lnTo>
                  <a:pt x="1310762" y="166140"/>
                </a:lnTo>
                <a:lnTo>
                  <a:pt x="1260649" y="151158"/>
                </a:lnTo>
                <a:lnTo>
                  <a:pt x="1218184" y="127920"/>
                </a:lnTo>
                <a:lnTo>
                  <a:pt x="1185370" y="97846"/>
                </a:lnTo>
                <a:lnTo>
                  <a:pt x="1164213" y="62353"/>
                </a:lnTo>
                <a:lnTo>
                  <a:pt x="1156715" y="22860"/>
                </a:lnTo>
              </a:path>
              <a:path w="2013584" h="320039">
                <a:moveTo>
                  <a:pt x="1121664" y="0"/>
                </a:moveTo>
                <a:lnTo>
                  <a:pt x="1094707" y="67676"/>
                </a:lnTo>
                <a:lnTo>
                  <a:pt x="1063831" y="94821"/>
                </a:lnTo>
                <a:lnTo>
                  <a:pt x="1023864" y="115795"/>
                </a:lnTo>
                <a:lnTo>
                  <a:pt x="976687" y="129319"/>
                </a:lnTo>
                <a:lnTo>
                  <a:pt x="924178" y="134112"/>
                </a:lnTo>
                <a:lnTo>
                  <a:pt x="769492" y="134112"/>
                </a:lnTo>
                <a:lnTo>
                  <a:pt x="717029" y="138904"/>
                </a:lnTo>
                <a:lnTo>
                  <a:pt x="669863" y="152428"/>
                </a:lnTo>
                <a:lnTo>
                  <a:pt x="629888" y="173402"/>
                </a:lnTo>
                <a:lnTo>
                  <a:pt x="598993" y="200547"/>
                </a:lnTo>
                <a:lnTo>
                  <a:pt x="572007" y="268224"/>
                </a:lnTo>
                <a:lnTo>
                  <a:pt x="564955" y="232581"/>
                </a:lnTo>
                <a:lnTo>
                  <a:pt x="514175" y="173402"/>
                </a:lnTo>
                <a:lnTo>
                  <a:pt x="474208" y="152428"/>
                </a:lnTo>
                <a:lnTo>
                  <a:pt x="427031" y="138904"/>
                </a:lnTo>
                <a:lnTo>
                  <a:pt x="374522" y="134112"/>
                </a:lnTo>
                <a:lnTo>
                  <a:pt x="197484" y="134112"/>
                </a:lnTo>
                <a:lnTo>
                  <a:pt x="144976" y="129319"/>
                </a:lnTo>
                <a:lnTo>
                  <a:pt x="97799" y="115795"/>
                </a:lnTo>
                <a:lnTo>
                  <a:pt x="57832" y="94821"/>
                </a:lnTo>
                <a:lnTo>
                  <a:pt x="26956" y="67676"/>
                </a:lnTo>
                <a:lnTo>
                  <a:pt x="7052" y="35642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683378" y="4074667"/>
            <a:ext cx="7397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5080" indent="-8382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Очікування аукціону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47445" y="2985261"/>
            <a:ext cx="7792720" cy="1678305"/>
            <a:chOff x="647445" y="2985261"/>
            <a:chExt cx="7792720" cy="1678305"/>
          </a:xfrm>
        </p:grpSpPr>
        <p:sp>
          <p:nvSpPr>
            <p:cNvPr id="30" name="object 30"/>
            <p:cNvSpPr/>
            <p:nvPr/>
          </p:nvSpPr>
          <p:spPr>
            <a:xfrm>
              <a:off x="3253740" y="2991611"/>
              <a:ext cx="3270885" cy="1173480"/>
            </a:xfrm>
            <a:custGeom>
              <a:avLst/>
              <a:gdLst/>
              <a:ahLst/>
              <a:cxnLst/>
              <a:rect l="l" t="t" r="r" b="b"/>
              <a:pathLst>
                <a:path w="3270884" h="1173479">
                  <a:moveTo>
                    <a:pt x="0" y="3048"/>
                  </a:moveTo>
                  <a:lnTo>
                    <a:pt x="0" y="1171448"/>
                  </a:lnTo>
                </a:path>
                <a:path w="3270884" h="1173479">
                  <a:moveTo>
                    <a:pt x="2389632" y="4572"/>
                  </a:moveTo>
                  <a:lnTo>
                    <a:pt x="2389632" y="1172971"/>
                  </a:lnTo>
                </a:path>
                <a:path w="3270884" h="1173479">
                  <a:moveTo>
                    <a:pt x="3270504" y="0"/>
                  </a:moveTo>
                  <a:lnTo>
                    <a:pt x="3270504" y="1166749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3795" y="3558539"/>
              <a:ext cx="1845945" cy="245745"/>
            </a:xfrm>
            <a:custGeom>
              <a:avLst/>
              <a:gdLst/>
              <a:ahLst/>
              <a:cxnLst/>
              <a:rect l="l" t="t" r="r" b="b"/>
              <a:pathLst>
                <a:path w="1845945" h="245745">
                  <a:moveTo>
                    <a:pt x="0" y="245364"/>
                  </a:moveTo>
                  <a:lnTo>
                    <a:pt x="9210" y="206562"/>
                  </a:lnTo>
                  <a:lnTo>
                    <a:pt x="34857" y="172882"/>
                  </a:lnTo>
                  <a:lnTo>
                    <a:pt x="73964" y="146334"/>
                  </a:lnTo>
                  <a:lnTo>
                    <a:pt x="123556" y="128930"/>
                  </a:lnTo>
                  <a:lnTo>
                    <a:pt x="180657" y="122682"/>
                  </a:lnTo>
                  <a:lnTo>
                    <a:pt x="723646" y="122682"/>
                  </a:lnTo>
                  <a:lnTo>
                    <a:pt x="780772" y="116421"/>
                  </a:lnTo>
                  <a:lnTo>
                    <a:pt x="830382" y="98992"/>
                  </a:lnTo>
                  <a:lnTo>
                    <a:pt x="869501" y="72426"/>
                  </a:lnTo>
                  <a:lnTo>
                    <a:pt x="895154" y="38752"/>
                  </a:lnTo>
                  <a:lnTo>
                    <a:pt x="904367" y="0"/>
                  </a:lnTo>
                  <a:lnTo>
                    <a:pt x="913565" y="38752"/>
                  </a:lnTo>
                  <a:lnTo>
                    <a:pt x="939187" y="72426"/>
                  </a:lnTo>
                  <a:lnTo>
                    <a:pt x="978268" y="98992"/>
                  </a:lnTo>
                  <a:lnTo>
                    <a:pt x="1027847" y="116421"/>
                  </a:lnTo>
                  <a:lnTo>
                    <a:pt x="1084961" y="122682"/>
                  </a:lnTo>
                  <a:lnTo>
                    <a:pt x="1664843" y="122682"/>
                  </a:lnTo>
                  <a:lnTo>
                    <a:pt x="1721969" y="128930"/>
                  </a:lnTo>
                  <a:lnTo>
                    <a:pt x="1771579" y="146334"/>
                  </a:lnTo>
                  <a:lnTo>
                    <a:pt x="1810698" y="172882"/>
                  </a:lnTo>
                  <a:lnTo>
                    <a:pt x="1836351" y="206562"/>
                  </a:lnTo>
                  <a:lnTo>
                    <a:pt x="1845564" y="245364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002524" y="4226051"/>
              <a:ext cx="434340" cy="434340"/>
            </a:xfrm>
            <a:custGeom>
              <a:avLst/>
              <a:gdLst/>
              <a:ahLst/>
              <a:cxnLst/>
              <a:rect l="l" t="t" r="r" b="b"/>
              <a:pathLst>
                <a:path w="434340" h="434339">
                  <a:moveTo>
                    <a:pt x="217170" y="0"/>
                  </a:moveTo>
                  <a:lnTo>
                    <a:pt x="167391" y="5738"/>
                  </a:lnTo>
                  <a:lnTo>
                    <a:pt x="121686" y="22082"/>
                  </a:lnTo>
                  <a:lnTo>
                    <a:pt x="81362" y="47726"/>
                  </a:lnTo>
                  <a:lnTo>
                    <a:pt x="47726" y="81362"/>
                  </a:lnTo>
                  <a:lnTo>
                    <a:pt x="22082" y="121686"/>
                  </a:lnTo>
                  <a:lnTo>
                    <a:pt x="5738" y="167391"/>
                  </a:lnTo>
                  <a:lnTo>
                    <a:pt x="0" y="217170"/>
                  </a:lnTo>
                  <a:lnTo>
                    <a:pt x="5738" y="266948"/>
                  </a:lnTo>
                  <a:lnTo>
                    <a:pt x="22082" y="312653"/>
                  </a:lnTo>
                  <a:lnTo>
                    <a:pt x="47726" y="352977"/>
                  </a:lnTo>
                  <a:lnTo>
                    <a:pt x="81362" y="386613"/>
                  </a:lnTo>
                  <a:lnTo>
                    <a:pt x="121686" y="412257"/>
                  </a:lnTo>
                  <a:lnTo>
                    <a:pt x="167391" y="428601"/>
                  </a:lnTo>
                  <a:lnTo>
                    <a:pt x="217170" y="434340"/>
                  </a:lnTo>
                  <a:lnTo>
                    <a:pt x="266948" y="428601"/>
                  </a:lnTo>
                  <a:lnTo>
                    <a:pt x="312653" y="412257"/>
                  </a:lnTo>
                  <a:lnTo>
                    <a:pt x="352977" y="386613"/>
                  </a:lnTo>
                  <a:lnTo>
                    <a:pt x="386613" y="352977"/>
                  </a:lnTo>
                  <a:lnTo>
                    <a:pt x="412257" y="312653"/>
                  </a:lnTo>
                  <a:lnTo>
                    <a:pt x="428601" y="266948"/>
                  </a:lnTo>
                  <a:lnTo>
                    <a:pt x="434340" y="217170"/>
                  </a:lnTo>
                  <a:lnTo>
                    <a:pt x="428601" y="167391"/>
                  </a:lnTo>
                  <a:lnTo>
                    <a:pt x="412257" y="121686"/>
                  </a:lnTo>
                  <a:lnTo>
                    <a:pt x="386613" y="81362"/>
                  </a:lnTo>
                  <a:lnTo>
                    <a:pt x="352977" y="47726"/>
                  </a:lnTo>
                  <a:lnTo>
                    <a:pt x="312653" y="22082"/>
                  </a:lnTo>
                  <a:lnTo>
                    <a:pt x="266948" y="5738"/>
                  </a:lnTo>
                  <a:lnTo>
                    <a:pt x="217170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02524" y="4226051"/>
              <a:ext cx="434340" cy="434340"/>
            </a:xfrm>
            <a:custGeom>
              <a:avLst/>
              <a:gdLst/>
              <a:ahLst/>
              <a:cxnLst/>
              <a:rect l="l" t="t" r="r" b="b"/>
              <a:pathLst>
                <a:path w="434340" h="434339">
                  <a:moveTo>
                    <a:pt x="0" y="217170"/>
                  </a:moveTo>
                  <a:lnTo>
                    <a:pt x="5738" y="167391"/>
                  </a:lnTo>
                  <a:lnTo>
                    <a:pt x="22082" y="121686"/>
                  </a:lnTo>
                  <a:lnTo>
                    <a:pt x="47726" y="81362"/>
                  </a:lnTo>
                  <a:lnTo>
                    <a:pt x="81362" y="47726"/>
                  </a:lnTo>
                  <a:lnTo>
                    <a:pt x="121686" y="22082"/>
                  </a:lnTo>
                  <a:lnTo>
                    <a:pt x="167391" y="5738"/>
                  </a:lnTo>
                  <a:lnTo>
                    <a:pt x="217170" y="0"/>
                  </a:lnTo>
                  <a:lnTo>
                    <a:pt x="266948" y="5738"/>
                  </a:lnTo>
                  <a:lnTo>
                    <a:pt x="312653" y="22082"/>
                  </a:lnTo>
                  <a:lnTo>
                    <a:pt x="352977" y="47726"/>
                  </a:lnTo>
                  <a:lnTo>
                    <a:pt x="386613" y="81362"/>
                  </a:lnTo>
                  <a:lnTo>
                    <a:pt x="412257" y="121686"/>
                  </a:lnTo>
                  <a:lnTo>
                    <a:pt x="428601" y="167391"/>
                  </a:lnTo>
                  <a:lnTo>
                    <a:pt x="434340" y="217170"/>
                  </a:lnTo>
                  <a:lnTo>
                    <a:pt x="428601" y="266948"/>
                  </a:lnTo>
                  <a:lnTo>
                    <a:pt x="412257" y="312653"/>
                  </a:lnTo>
                  <a:lnTo>
                    <a:pt x="386613" y="352977"/>
                  </a:lnTo>
                  <a:lnTo>
                    <a:pt x="352977" y="386613"/>
                  </a:lnTo>
                  <a:lnTo>
                    <a:pt x="312653" y="412257"/>
                  </a:lnTo>
                  <a:lnTo>
                    <a:pt x="266948" y="428601"/>
                  </a:lnTo>
                  <a:lnTo>
                    <a:pt x="217170" y="434340"/>
                  </a:lnTo>
                  <a:lnTo>
                    <a:pt x="167391" y="428601"/>
                  </a:lnTo>
                  <a:lnTo>
                    <a:pt x="121686" y="412257"/>
                  </a:lnTo>
                  <a:lnTo>
                    <a:pt x="81362" y="386613"/>
                  </a:lnTo>
                  <a:lnTo>
                    <a:pt x="47726" y="352977"/>
                  </a:lnTo>
                  <a:lnTo>
                    <a:pt x="22082" y="312653"/>
                  </a:lnTo>
                  <a:lnTo>
                    <a:pt x="5738" y="266948"/>
                  </a:lnTo>
                  <a:lnTo>
                    <a:pt x="0" y="217170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160511" y="430542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30465" y="2152904"/>
            <a:ext cx="946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 договору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525514" y="2988310"/>
            <a:ext cx="1701800" cy="1181100"/>
            <a:chOff x="6525514" y="2988310"/>
            <a:chExt cx="1701800" cy="1181100"/>
          </a:xfrm>
        </p:grpSpPr>
        <p:sp>
          <p:nvSpPr>
            <p:cNvPr id="37" name="object 37"/>
            <p:cNvSpPr/>
            <p:nvPr/>
          </p:nvSpPr>
          <p:spPr>
            <a:xfrm>
              <a:off x="8220456" y="2994660"/>
              <a:ext cx="0" cy="1168400"/>
            </a:xfrm>
            <a:custGeom>
              <a:avLst/>
              <a:gdLst/>
              <a:ahLst/>
              <a:cxnLst/>
              <a:rect l="l" t="t" r="r" b="b"/>
              <a:pathLst>
                <a:path h="1168400">
                  <a:moveTo>
                    <a:pt x="0" y="0"/>
                  </a:moveTo>
                  <a:lnTo>
                    <a:pt x="0" y="1168400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31864" y="3843527"/>
              <a:ext cx="1689100" cy="279400"/>
            </a:xfrm>
            <a:custGeom>
              <a:avLst/>
              <a:gdLst/>
              <a:ahLst/>
              <a:cxnLst/>
              <a:rect l="l" t="t" r="r" b="b"/>
              <a:pathLst>
                <a:path w="1689100" h="279400">
                  <a:moveTo>
                    <a:pt x="1688591" y="0"/>
                  </a:moveTo>
                  <a:lnTo>
                    <a:pt x="1660553" y="70357"/>
                  </a:lnTo>
                  <a:lnTo>
                    <a:pt x="1628441" y="98583"/>
                  </a:lnTo>
                  <a:lnTo>
                    <a:pt x="1586879" y="120395"/>
                  </a:lnTo>
                  <a:lnTo>
                    <a:pt x="1537823" y="134461"/>
                  </a:lnTo>
                  <a:lnTo>
                    <a:pt x="1483232" y="139446"/>
                  </a:lnTo>
                  <a:lnTo>
                    <a:pt x="1066545" y="139446"/>
                  </a:lnTo>
                  <a:lnTo>
                    <a:pt x="1011955" y="144430"/>
                  </a:lnTo>
                  <a:lnTo>
                    <a:pt x="962899" y="158496"/>
                  </a:lnTo>
                  <a:lnTo>
                    <a:pt x="921337" y="180308"/>
                  </a:lnTo>
                  <a:lnTo>
                    <a:pt x="889225" y="208534"/>
                  </a:lnTo>
                  <a:lnTo>
                    <a:pt x="868523" y="241839"/>
                  </a:lnTo>
                  <a:lnTo>
                    <a:pt x="861186" y="278892"/>
                  </a:lnTo>
                  <a:lnTo>
                    <a:pt x="853850" y="241839"/>
                  </a:lnTo>
                  <a:lnTo>
                    <a:pt x="833148" y="208534"/>
                  </a:lnTo>
                  <a:lnTo>
                    <a:pt x="801036" y="180308"/>
                  </a:lnTo>
                  <a:lnTo>
                    <a:pt x="759474" y="158496"/>
                  </a:lnTo>
                  <a:lnTo>
                    <a:pt x="710418" y="144430"/>
                  </a:lnTo>
                  <a:lnTo>
                    <a:pt x="655827" y="139446"/>
                  </a:lnTo>
                  <a:lnTo>
                    <a:pt x="205358" y="139446"/>
                  </a:lnTo>
                  <a:lnTo>
                    <a:pt x="150768" y="134461"/>
                  </a:lnTo>
                  <a:lnTo>
                    <a:pt x="101712" y="120395"/>
                  </a:lnTo>
                  <a:lnTo>
                    <a:pt x="60150" y="98583"/>
                  </a:lnTo>
                  <a:lnTo>
                    <a:pt x="28038" y="70357"/>
                  </a:lnTo>
                  <a:lnTo>
                    <a:pt x="7336" y="37052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101967" y="4146042"/>
            <a:ext cx="71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 marR="5080" indent="-48895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Укладання договору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283836" y="2980689"/>
            <a:ext cx="440690" cy="1691005"/>
            <a:chOff x="4283836" y="2980689"/>
            <a:chExt cx="440690" cy="1691005"/>
          </a:xfrm>
        </p:grpSpPr>
        <p:sp>
          <p:nvSpPr>
            <p:cNvPr id="41" name="object 41"/>
            <p:cNvSpPr/>
            <p:nvPr/>
          </p:nvSpPr>
          <p:spPr>
            <a:xfrm>
              <a:off x="4521707" y="2987039"/>
              <a:ext cx="0" cy="1167130"/>
            </a:xfrm>
            <a:custGeom>
              <a:avLst/>
              <a:gdLst/>
              <a:ahLst/>
              <a:cxnLst/>
              <a:rect l="l" t="t" r="r" b="b"/>
              <a:pathLst>
                <a:path h="1167129">
                  <a:moveTo>
                    <a:pt x="0" y="0"/>
                  </a:moveTo>
                  <a:lnTo>
                    <a:pt x="0" y="1166876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87011" y="4251959"/>
              <a:ext cx="434340" cy="416559"/>
            </a:xfrm>
            <a:custGeom>
              <a:avLst/>
              <a:gdLst/>
              <a:ahLst/>
              <a:cxnLst/>
              <a:rect l="l" t="t" r="r" b="b"/>
              <a:pathLst>
                <a:path w="434339" h="416560">
                  <a:moveTo>
                    <a:pt x="217170" y="0"/>
                  </a:moveTo>
                  <a:lnTo>
                    <a:pt x="167391" y="5491"/>
                  </a:lnTo>
                  <a:lnTo>
                    <a:pt x="121686" y="21136"/>
                  </a:lnTo>
                  <a:lnTo>
                    <a:pt x="81362" y="45686"/>
                  </a:lnTo>
                  <a:lnTo>
                    <a:pt x="47726" y="77897"/>
                  </a:lnTo>
                  <a:lnTo>
                    <a:pt x="22082" y="116521"/>
                  </a:lnTo>
                  <a:lnTo>
                    <a:pt x="5738" y="160313"/>
                  </a:lnTo>
                  <a:lnTo>
                    <a:pt x="0" y="208025"/>
                  </a:lnTo>
                  <a:lnTo>
                    <a:pt x="5738" y="255738"/>
                  </a:lnTo>
                  <a:lnTo>
                    <a:pt x="22082" y="299530"/>
                  </a:lnTo>
                  <a:lnTo>
                    <a:pt x="47726" y="338154"/>
                  </a:lnTo>
                  <a:lnTo>
                    <a:pt x="81362" y="370365"/>
                  </a:lnTo>
                  <a:lnTo>
                    <a:pt x="121686" y="394915"/>
                  </a:lnTo>
                  <a:lnTo>
                    <a:pt x="167391" y="410560"/>
                  </a:lnTo>
                  <a:lnTo>
                    <a:pt x="217170" y="416051"/>
                  </a:lnTo>
                  <a:lnTo>
                    <a:pt x="266948" y="410560"/>
                  </a:lnTo>
                  <a:lnTo>
                    <a:pt x="312653" y="394915"/>
                  </a:lnTo>
                  <a:lnTo>
                    <a:pt x="352977" y="370365"/>
                  </a:lnTo>
                  <a:lnTo>
                    <a:pt x="386613" y="338154"/>
                  </a:lnTo>
                  <a:lnTo>
                    <a:pt x="412257" y="299530"/>
                  </a:lnTo>
                  <a:lnTo>
                    <a:pt x="428601" y="255738"/>
                  </a:lnTo>
                  <a:lnTo>
                    <a:pt x="434339" y="208025"/>
                  </a:lnTo>
                  <a:lnTo>
                    <a:pt x="428601" y="160313"/>
                  </a:lnTo>
                  <a:lnTo>
                    <a:pt x="412257" y="116521"/>
                  </a:lnTo>
                  <a:lnTo>
                    <a:pt x="386613" y="77897"/>
                  </a:lnTo>
                  <a:lnTo>
                    <a:pt x="352977" y="45686"/>
                  </a:lnTo>
                  <a:lnTo>
                    <a:pt x="312653" y="21136"/>
                  </a:lnTo>
                  <a:lnTo>
                    <a:pt x="266948" y="5491"/>
                  </a:lnTo>
                  <a:lnTo>
                    <a:pt x="217170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87011" y="4251959"/>
              <a:ext cx="434340" cy="416559"/>
            </a:xfrm>
            <a:custGeom>
              <a:avLst/>
              <a:gdLst/>
              <a:ahLst/>
              <a:cxnLst/>
              <a:rect l="l" t="t" r="r" b="b"/>
              <a:pathLst>
                <a:path w="434339" h="416560">
                  <a:moveTo>
                    <a:pt x="0" y="208025"/>
                  </a:moveTo>
                  <a:lnTo>
                    <a:pt x="5738" y="160313"/>
                  </a:lnTo>
                  <a:lnTo>
                    <a:pt x="22082" y="116521"/>
                  </a:lnTo>
                  <a:lnTo>
                    <a:pt x="47726" y="77897"/>
                  </a:lnTo>
                  <a:lnTo>
                    <a:pt x="81362" y="45686"/>
                  </a:lnTo>
                  <a:lnTo>
                    <a:pt x="121686" y="21136"/>
                  </a:lnTo>
                  <a:lnTo>
                    <a:pt x="167391" y="5491"/>
                  </a:lnTo>
                  <a:lnTo>
                    <a:pt x="217170" y="0"/>
                  </a:lnTo>
                  <a:lnTo>
                    <a:pt x="266948" y="5491"/>
                  </a:lnTo>
                  <a:lnTo>
                    <a:pt x="312653" y="21136"/>
                  </a:lnTo>
                  <a:lnTo>
                    <a:pt x="352977" y="45686"/>
                  </a:lnTo>
                  <a:lnTo>
                    <a:pt x="386613" y="77897"/>
                  </a:lnTo>
                  <a:lnTo>
                    <a:pt x="412257" y="116521"/>
                  </a:lnTo>
                  <a:lnTo>
                    <a:pt x="428601" y="160313"/>
                  </a:lnTo>
                  <a:lnTo>
                    <a:pt x="434339" y="208025"/>
                  </a:lnTo>
                  <a:lnTo>
                    <a:pt x="428601" y="255738"/>
                  </a:lnTo>
                  <a:lnTo>
                    <a:pt x="412257" y="299530"/>
                  </a:lnTo>
                  <a:lnTo>
                    <a:pt x="386613" y="338154"/>
                  </a:lnTo>
                  <a:lnTo>
                    <a:pt x="352977" y="370365"/>
                  </a:lnTo>
                  <a:lnTo>
                    <a:pt x="312653" y="394915"/>
                  </a:lnTo>
                  <a:lnTo>
                    <a:pt x="266948" y="410560"/>
                  </a:lnTo>
                  <a:lnTo>
                    <a:pt x="217170" y="416051"/>
                  </a:lnTo>
                  <a:lnTo>
                    <a:pt x="167391" y="410560"/>
                  </a:lnTo>
                  <a:lnTo>
                    <a:pt x="121686" y="394915"/>
                  </a:lnTo>
                  <a:lnTo>
                    <a:pt x="81362" y="370365"/>
                  </a:lnTo>
                  <a:lnTo>
                    <a:pt x="47726" y="338154"/>
                  </a:lnTo>
                  <a:lnTo>
                    <a:pt x="22082" y="299530"/>
                  </a:lnTo>
                  <a:lnTo>
                    <a:pt x="5738" y="255738"/>
                  </a:lnTo>
                  <a:lnTo>
                    <a:pt x="0" y="208025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443476" y="432130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253740" y="3816096"/>
            <a:ext cx="1262380" cy="265430"/>
          </a:xfrm>
          <a:custGeom>
            <a:avLst/>
            <a:gdLst/>
            <a:ahLst/>
            <a:cxnLst/>
            <a:rect l="l" t="t" r="r" b="b"/>
            <a:pathLst>
              <a:path w="1262379" h="265429">
                <a:moveTo>
                  <a:pt x="1261872" y="0"/>
                </a:moveTo>
                <a:lnTo>
                  <a:pt x="1235225" y="66943"/>
                </a:lnTo>
                <a:lnTo>
                  <a:pt x="1204706" y="93773"/>
                </a:lnTo>
                <a:lnTo>
                  <a:pt x="1165201" y="114497"/>
                </a:lnTo>
                <a:lnTo>
                  <a:pt x="1118570" y="127855"/>
                </a:lnTo>
                <a:lnTo>
                  <a:pt x="1066673" y="132587"/>
                </a:lnTo>
                <a:lnTo>
                  <a:pt x="838835" y="132587"/>
                </a:lnTo>
                <a:lnTo>
                  <a:pt x="786927" y="137320"/>
                </a:lnTo>
                <a:lnTo>
                  <a:pt x="740273" y="150678"/>
                </a:lnTo>
                <a:lnTo>
                  <a:pt x="700738" y="171402"/>
                </a:lnTo>
                <a:lnTo>
                  <a:pt x="670188" y="198232"/>
                </a:lnTo>
                <a:lnTo>
                  <a:pt x="643509" y="265175"/>
                </a:lnTo>
                <a:lnTo>
                  <a:pt x="636537" y="229910"/>
                </a:lnTo>
                <a:lnTo>
                  <a:pt x="586343" y="171402"/>
                </a:lnTo>
                <a:lnTo>
                  <a:pt x="546838" y="150678"/>
                </a:lnTo>
                <a:lnTo>
                  <a:pt x="500207" y="137320"/>
                </a:lnTo>
                <a:lnTo>
                  <a:pt x="448310" y="132587"/>
                </a:lnTo>
                <a:lnTo>
                  <a:pt x="195199" y="132587"/>
                </a:lnTo>
                <a:lnTo>
                  <a:pt x="143301" y="127855"/>
                </a:lnTo>
                <a:lnTo>
                  <a:pt x="96670" y="114497"/>
                </a:lnTo>
                <a:lnTo>
                  <a:pt x="57165" y="93773"/>
                </a:lnTo>
                <a:lnTo>
                  <a:pt x="26646" y="66943"/>
                </a:lnTo>
                <a:lnTo>
                  <a:pt x="6971" y="35265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338829" y="4051554"/>
            <a:ext cx="1111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460" marR="5080" indent="-239395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Пре-кваліфікація учасників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82897" y="1890725"/>
            <a:ext cx="1419225" cy="109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 Light"/>
                <a:cs typeface="Calibri Light"/>
              </a:rPr>
              <a:t>Визначення </a:t>
            </a:r>
            <a:r>
              <a:rPr sz="1400" dirty="0">
                <a:latin typeface="Calibri Light"/>
                <a:cs typeface="Calibri Light"/>
              </a:rPr>
              <a:t>учасників</a:t>
            </a:r>
            <a:r>
              <a:rPr sz="1400" spc="-60" dirty="0">
                <a:latin typeface="Calibri Light"/>
                <a:cs typeface="Calibri Light"/>
              </a:rPr>
              <a:t> </a:t>
            </a:r>
            <a:r>
              <a:rPr sz="1400" spc="-10" dirty="0">
                <a:latin typeface="Calibri Light"/>
                <a:cs typeface="Calibri Light"/>
              </a:rPr>
              <a:t>аукціону </a:t>
            </a:r>
            <a:r>
              <a:rPr sz="1400" dirty="0">
                <a:latin typeface="Calibri Light"/>
                <a:cs typeface="Calibri Light"/>
              </a:rPr>
              <a:t>за</a:t>
            </a:r>
            <a:r>
              <a:rPr sz="1400" spc="-35" dirty="0">
                <a:latin typeface="Calibri Light"/>
                <a:cs typeface="Calibri Light"/>
              </a:rPr>
              <a:t> </a:t>
            </a:r>
            <a:r>
              <a:rPr sz="1400" dirty="0">
                <a:latin typeface="Calibri Light"/>
                <a:cs typeface="Calibri Light"/>
              </a:rPr>
              <a:t>технічними</a:t>
            </a:r>
            <a:r>
              <a:rPr sz="1400" spc="-55" dirty="0">
                <a:latin typeface="Calibri Light"/>
                <a:cs typeface="Calibri Light"/>
              </a:rPr>
              <a:t> </a:t>
            </a:r>
            <a:r>
              <a:rPr sz="1400" spc="-25" dirty="0">
                <a:latin typeface="Calibri Light"/>
                <a:cs typeface="Calibri Light"/>
              </a:rPr>
              <a:t>та</a:t>
            </a:r>
            <a:endParaRPr sz="1400">
              <a:latin typeface="Calibri Light"/>
              <a:cs typeface="Calibri Light"/>
            </a:endParaRPr>
          </a:p>
          <a:p>
            <a:pPr marL="337185" marR="43815" indent="-28511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 Light"/>
                <a:cs typeface="Calibri Light"/>
              </a:rPr>
              <a:t>кваліфікаційними вимогами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499360" y="3595115"/>
            <a:ext cx="744220" cy="167640"/>
          </a:xfrm>
          <a:custGeom>
            <a:avLst/>
            <a:gdLst/>
            <a:ahLst/>
            <a:cxnLst/>
            <a:rect l="l" t="t" r="r" b="b"/>
            <a:pathLst>
              <a:path w="744219" h="167639">
                <a:moveTo>
                  <a:pt x="0" y="167640"/>
                </a:moveTo>
                <a:lnTo>
                  <a:pt x="9697" y="134987"/>
                </a:lnTo>
                <a:lnTo>
                  <a:pt x="36147" y="108346"/>
                </a:lnTo>
                <a:lnTo>
                  <a:pt x="75384" y="90398"/>
                </a:lnTo>
                <a:lnTo>
                  <a:pt x="123443" y="83820"/>
                </a:lnTo>
                <a:lnTo>
                  <a:pt x="240919" y="83820"/>
                </a:lnTo>
                <a:lnTo>
                  <a:pt x="288978" y="77241"/>
                </a:lnTo>
                <a:lnTo>
                  <a:pt x="328215" y="59293"/>
                </a:lnTo>
                <a:lnTo>
                  <a:pt x="354665" y="32652"/>
                </a:lnTo>
                <a:lnTo>
                  <a:pt x="364363" y="0"/>
                </a:lnTo>
                <a:lnTo>
                  <a:pt x="374078" y="32652"/>
                </a:lnTo>
                <a:lnTo>
                  <a:pt x="400557" y="59293"/>
                </a:lnTo>
                <a:lnTo>
                  <a:pt x="439800" y="77241"/>
                </a:lnTo>
                <a:lnTo>
                  <a:pt x="487806" y="83820"/>
                </a:lnTo>
                <a:lnTo>
                  <a:pt x="620267" y="83820"/>
                </a:lnTo>
                <a:lnTo>
                  <a:pt x="668327" y="90398"/>
                </a:lnTo>
                <a:lnTo>
                  <a:pt x="707564" y="108346"/>
                </a:lnTo>
                <a:lnTo>
                  <a:pt x="734014" y="134987"/>
                </a:lnTo>
                <a:lnTo>
                  <a:pt x="743712" y="16764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798564"/>
            <a:ext cx="9144000" cy="59436"/>
          </a:xfrm>
          <a:prstGeom prst="rect">
            <a:avLst/>
          </a:prstGeom>
        </p:spPr>
      </p:pic>
      <p:sp>
        <p:nvSpPr>
          <p:cNvPr id="50" name="object 50" descr="$PPTXTitle"/>
          <p:cNvSpPr txBox="1">
            <a:spLocks noGrp="1"/>
          </p:cNvSpPr>
          <p:nvPr>
            <p:ph type="title"/>
          </p:nvPr>
        </p:nvSpPr>
        <p:spPr>
          <a:xfrm>
            <a:off x="4468495" y="16205"/>
            <a:ext cx="4402455" cy="970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24000">
              <a:lnSpc>
                <a:spcPct val="100000"/>
              </a:lnSpc>
              <a:spcBef>
                <a:spcPts val="95"/>
              </a:spcBef>
            </a:pPr>
            <a:r>
              <a:rPr sz="31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Відкриті</a:t>
            </a:r>
            <a:r>
              <a:rPr sz="3100" spc="-16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торги</a:t>
            </a:r>
            <a:r>
              <a:rPr sz="3100" spc="-14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50" dirty="0">
                <a:solidFill>
                  <a:srgbClr val="2D75B6"/>
                </a:solidFill>
                <a:latin typeface="Microsoft Sans Serif"/>
                <a:cs typeface="Microsoft Sans Serif"/>
              </a:rPr>
              <a:t>з </a:t>
            </a:r>
            <a:r>
              <a:rPr sz="3100" spc="-35" dirty="0">
                <a:solidFill>
                  <a:srgbClr val="2D75B6"/>
                </a:solidFill>
                <a:latin typeface="Microsoft Sans Serif"/>
                <a:cs typeface="Microsoft Sans Serif"/>
              </a:rPr>
              <a:t>публікацією</a:t>
            </a:r>
            <a:r>
              <a:rPr sz="3100" spc="-14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65" dirty="0">
                <a:solidFill>
                  <a:srgbClr val="2D75B6"/>
                </a:solidFill>
                <a:latin typeface="Microsoft Sans Serif"/>
                <a:cs typeface="Microsoft Sans Serif"/>
              </a:rPr>
              <a:t>англ</a:t>
            </a:r>
            <a:r>
              <a:rPr sz="3100" spc="-165" dirty="0">
                <a:solidFill>
                  <a:srgbClr val="2D75B6"/>
                </a:solidFill>
                <a:latin typeface="Trebuchet MS"/>
                <a:cs typeface="Trebuchet MS"/>
              </a:rPr>
              <a:t>.</a:t>
            </a:r>
            <a:r>
              <a:rPr sz="3100" spc="-265" dirty="0">
                <a:solidFill>
                  <a:srgbClr val="2D75B6"/>
                </a:solidFill>
                <a:latin typeface="Trebuchet MS"/>
                <a:cs typeface="Trebuchet MS"/>
              </a:rPr>
              <a:t> </a:t>
            </a:r>
            <a:r>
              <a:rPr sz="3100" spc="-20" dirty="0">
                <a:solidFill>
                  <a:srgbClr val="2D75B6"/>
                </a:solidFill>
                <a:latin typeface="Microsoft Sans Serif"/>
                <a:cs typeface="Microsoft Sans Serif"/>
              </a:rPr>
              <a:t>мовою</a:t>
            </a:r>
            <a:endParaRPr sz="3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1163" y="1606296"/>
            <a:ext cx="7233284" cy="2380615"/>
          </a:xfrm>
          <a:prstGeom prst="rect">
            <a:avLst/>
          </a:prstGeom>
          <a:ln w="6096">
            <a:solidFill>
              <a:srgbClr val="1187A6"/>
            </a:solidFill>
          </a:ln>
        </p:spPr>
        <p:txBody>
          <a:bodyPr vert="horz" wrap="square" lIns="0" tIns="2597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045"/>
              </a:spcBef>
            </a:pPr>
            <a:r>
              <a:rPr sz="2000" dirty="0">
                <a:latin typeface="Calibri Light"/>
                <a:cs typeface="Calibri Light"/>
              </a:rPr>
              <a:t>Замовник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повинен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англійською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зазначити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наступну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інформацію:</a:t>
            </a:r>
            <a:endParaRPr sz="2000">
              <a:latin typeface="Calibri Light"/>
              <a:cs typeface="Calibri Light"/>
            </a:endParaRPr>
          </a:p>
          <a:p>
            <a:pPr marL="283210" indent="-134620">
              <a:lnSpc>
                <a:spcPct val="100000"/>
              </a:lnSpc>
              <a:spcBef>
                <a:spcPts val="2405"/>
              </a:spcBef>
              <a:buChar char="-"/>
              <a:tabLst>
                <a:tab pos="283210" algn="l"/>
              </a:tabLst>
            </a:pPr>
            <a:r>
              <a:rPr sz="2000" dirty="0">
                <a:latin typeface="Calibri Light"/>
                <a:cs typeface="Calibri Light"/>
              </a:rPr>
              <a:t>Назва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замовника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(трансліт)</a:t>
            </a:r>
            <a:endParaRPr sz="2000">
              <a:latin typeface="Calibri Light"/>
              <a:cs typeface="Calibri Light"/>
            </a:endParaRPr>
          </a:p>
          <a:p>
            <a:pPr marL="283210" indent="-134620">
              <a:lnSpc>
                <a:spcPct val="100000"/>
              </a:lnSpc>
              <a:buChar char="-"/>
              <a:tabLst>
                <a:tab pos="283210" algn="l"/>
              </a:tabLst>
            </a:pPr>
            <a:r>
              <a:rPr sz="2000" dirty="0">
                <a:latin typeface="Calibri Light"/>
                <a:cs typeface="Calibri Light"/>
              </a:rPr>
              <a:t>Контактна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інформація</a:t>
            </a:r>
            <a:endParaRPr sz="2000">
              <a:latin typeface="Calibri Light"/>
              <a:cs typeface="Calibri Light"/>
            </a:endParaRPr>
          </a:p>
          <a:p>
            <a:pPr marL="283210" indent="-134620">
              <a:lnSpc>
                <a:spcPct val="100000"/>
              </a:lnSpc>
              <a:buChar char="-"/>
              <a:tabLst>
                <a:tab pos="283210" algn="l"/>
              </a:tabLst>
            </a:pPr>
            <a:r>
              <a:rPr sz="2000" dirty="0">
                <a:latin typeface="Calibri Light"/>
                <a:cs typeface="Calibri Light"/>
              </a:rPr>
              <a:t>Інформація</a:t>
            </a:r>
            <a:r>
              <a:rPr sz="2000" spc="-7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предмет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закупівлі</a:t>
            </a:r>
            <a:endParaRPr sz="2000">
              <a:latin typeface="Calibri Light"/>
              <a:cs typeface="Calibri Light"/>
            </a:endParaRPr>
          </a:p>
          <a:p>
            <a:pPr marL="283210" indent="-134620">
              <a:lnSpc>
                <a:spcPct val="100000"/>
              </a:lnSpc>
              <a:buChar char="-"/>
              <a:tabLst>
                <a:tab pos="283210" algn="l"/>
              </a:tabLst>
            </a:pPr>
            <a:r>
              <a:rPr sz="2000" dirty="0">
                <a:latin typeface="Calibri Light"/>
                <a:cs typeface="Calibri Light"/>
              </a:rPr>
              <a:t>Інформація</a:t>
            </a:r>
            <a:r>
              <a:rPr sz="2000" spc="-7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про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гарантійне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забезпечення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0818" y="4448047"/>
            <a:ext cx="68910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/>
                <a:cs typeface="Calibri Light"/>
              </a:rPr>
              <a:t>Також,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Замовник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визначає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мови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комунікації,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на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яких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він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готовий </a:t>
            </a:r>
            <a:r>
              <a:rPr sz="2000" dirty="0">
                <a:latin typeface="Calibri Light"/>
                <a:cs typeface="Calibri Light"/>
              </a:rPr>
              <a:t>приймати</a:t>
            </a:r>
            <a:r>
              <a:rPr sz="2000" spc="-6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запитання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і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надавати</a:t>
            </a:r>
            <a:r>
              <a:rPr sz="2000" spc="-5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відповіді.</a:t>
            </a:r>
            <a:endParaRPr sz="200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26635">
              <a:lnSpc>
                <a:spcPct val="100000"/>
              </a:lnSpc>
              <a:spcBef>
                <a:spcPts val="95"/>
              </a:spcBef>
            </a:pPr>
            <a:r>
              <a:rPr sz="3100" spc="-35" dirty="0">
                <a:solidFill>
                  <a:srgbClr val="2D75B6"/>
                </a:solidFill>
                <a:latin typeface="Microsoft Sans Serif"/>
                <a:cs typeface="Microsoft Sans Serif"/>
              </a:rPr>
              <a:t>Оголошення</a:t>
            </a:r>
            <a:r>
              <a:rPr sz="3100" spc="-14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закупівлі</a:t>
            </a:r>
            <a:endParaRPr sz="3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740" y="1210817"/>
            <a:ext cx="1515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 Light"/>
                <a:cs typeface="Calibri Light"/>
              </a:rPr>
              <a:t>Оголошення</a:t>
            </a:r>
            <a:r>
              <a:rPr sz="1200" spc="-2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закупівлі</a:t>
            </a:r>
            <a:r>
              <a:rPr sz="1200" spc="-50" dirty="0">
                <a:latin typeface="Calibri Light"/>
                <a:cs typeface="Calibri Light"/>
              </a:rPr>
              <a:t> / </a:t>
            </a:r>
            <a:r>
              <a:rPr sz="1200" dirty="0">
                <a:latin typeface="Calibri Light"/>
                <a:cs typeface="Calibri Light"/>
              </a:rPr>
              <a:t>початок</a:t>
            </a:r>
            <a:r>
              <a:rPr sz="1200" spc="-35" dirty="0">
                <a:latin typeface="Calibri Light"/>
                <a:cs typeface="Calibri Light"/>
              </a:rPr>
              <a:t> </a:t>
            </a:r>
            <a:r>
              <a:rPr sz="1200" spc="-10" dirty="0">
                <a:latin typeface="Calibri Light"/>
                <a:cs typeface="Calibri Light"/>
              </a:rPr>
              <a:t>прийому пропозицій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7868" y="1842516"/>
            <a:ext cx="8394700" cy="1017905"/>
            <a:chOff x="467868" y="1842516"/>
            <a:chExt cx="8394700" cy="1017905"/>
          </a:xfrm>
        </p:grpSpPr>
        <p:sp>
          <p:nvSpPr>
            <p:cNvPr id="4" name="object 4"/>
            <p:cNvSpPr/>
            <p:nvPr/>
          </p:nvSpPr>
          <p:spPr>
            <a:xfrm>
              <a:off x="473964" y="1872996"/>
              <a:ext cx="9525" cy="981075"/>
            </a:xfrm>
            <a:custGeom>
              <a:avLst/>
              <a:gdLst/>
              <a:ahLst/>
              <a:cxnLst/>
              <a:rect l="l" t="t" r="r" b="b"/>
              <a:pathLst>
                <a:path w="9525" h="981075">
                  <a:moveTo>
                    <a:pt x="9525" y="0"/>
                  </a:moveTo>
                  <a:lnTo>
                    <a:pt x="0" y="981075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0865" y="2486914"/>
              <a:ext cx="8392160" cy="102870"/>
            </a:xfrm>
            <a:custGeom>
              <a:avLst/>
              <a:gdLst/>
              <a:ahLst/>
              <a:cxnLst/>
              <a:rect l="l" t="t" r="r" b="b"/>
              <a:pathLst>
                <a:path w="8392160" h="102869">
                  <a:moveTo>
                    <a:pt x="8315629" y="26415"/>
                  </a:moveTo>
                  <a:lnTo>
                    <a:pt x="8315121" y="102615"/>
                  </a:lnTo>
                  <a:lnTo>
                    <a:pt x="8379436" y="70993"/>
                  </a:lnTo>
                  <a:lnTo>
                    <a:pt x="8328202" y="70993"/>
                  </a:lnTo>
                  <a:lnTo>
                    <a:pt x="8328202" y="58293"/>
                  </a:lnTo>
                  <a:lnTo>
                    <a:pt x="8378335" y="58293"/>
                  </a:lnTo>
                  <a:lnTo>
                    <a:pt x="8315629" y="26415"/>
                  </a:lnTo>
                  <a:close/>
                </a:path>
                <a:path w="8392160" h="102869">
                  <a:moveTo>
                    <a:pt x="88" y="0"/>
                  </a:moveTo>
                  <a:lnTo>
                    <a:pt x="0" y="12700"/>
                  </a:lnTo>
                  <a:lnTo>
                    <a:pt x="8328202" y="70993"/>
                  </a:lnTo>
                  <a:lnTo>
                    <a:pt x="8315332" y="70993"/>
                  </a:lnTo>
                  <a:lnTo>
                    <a:pt x="8315417" y="58293"/>
                  </a:lnTo>
                  <a:lnTo>
                    <a:pt x="8328202" y="58293"/>
                  </a:lnTo>
                  <a:lnTo>
                    <a:pt x="88" y="0"/>
                  </a:lnTo>
                  <a:close/>
                </a:path>
                <a:path w="8392160" h="102869">
                  <a:moveTo>
                    <a:pt x="8378335" y="58293"/>
                  </a:moveTo>
                  <a:lnTo>
                    <a:pt x="8328202" y="58293"/>
                  </a:lnTo>
                  <a:lnTo>
                    <a:pt x="8328202" y="70993"/>
                  </a:lnTo>
                  <a:lnTo>
                    <a:pt x="8379436" y="70993"/>
                  </a:lnTo>
                  <a:lnTo>
                    <a:pt x="8391575" y="65024"/>
                  </a:lnTo>
                  <a:lnTo>
                    <a:pt x="8378335" y="58293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32" y="2511552"/>
              <a:ext cx="5549265" cy="266700"/>
            </a:xfrm>
            <a:custGeom>
              <a:avLst/>
              <a:gdLst/>
              <a:ahLst/>
              <a:cxnLst/>
              <a:rect l="l" t="t" r="r" b="b"/>
              <a:pathLst>
                <a:path w="5549265" h="266700">
                  <a:moveTo>
                    <a:pt x="2488692" y="0"/>
                  </a:moveTo>
                  <a:lnTo>
                    <a:pt x="2455574" y="68854"/>
                  </a:lnTo>
                  <a:lnTo>
                    <a:pt x="2418411" y="94091"/>
                  </a:lnTo>
                  <a:lnTo>
                    <a:pt x="2371274" y="110642"/>
                  </a:lnTo>
                  <a:lnTo>
                    <a:pt x="2316988" y="116586"/>
                  </a:lnTo>
                  <a:lnTo>
                    <a:pt x="1440942" y="116586"/>
                  </a:lnTo>
                  <a:lnTo>
                    <a:pt x="1386655" y="122529"/>
                  </a:lnTo>
                  <a:lnTo>
                    <a:pt x="1339518" y="139080"/>
                  </a:lnTo>
                  <a:lnTo>
                    <a:pt x="1302355" y="164317"/>
                  </a:lnTo>
                  <a:lnTo>
                    <a:pt x="1277987" y="196321"/>
                  </a:lnTo>
                  <a:lnTo>
                    <a:pt x="1269238" y="233172"/>
                  </a:lnTo>
                  <a:lnTo>
                    <a:pt x="1260488" y="196321"/>
                  </a:lnTo>
                  <a:lnTo>
                    <a:pt x="1236120" y="164317"/>
                  </a:lnTo>
                  <a:lnTo>
                    <a:pt x="1198957" y="139080"/>
                  </a:lnTo>
                  <a:lnTo>
                    <a:pt x="1151820" y="122529"/>
                  </a:lnTo>
                  <a:lnTo>
                    <a:pt x="1097534" y="116586"/>
                  </a:lnTo>
                  <a:lnTo>
                    <a:pt x="171678" y="116586"/>
                  </a:lnTo>
                  <a:lnTo>
                    <a:pt x="117413" y="110642"/>
                  </a:lnTo>
                  <a:lnTo>
                    <a:pt x="70286" y="94091"/>
                  </a:lnTo>
                  <a:lnTo>
                    <a:pt x="33123" y="68854"/>
                  </a:lnTo>
                  <a:lnTo>
                    <a:pt x="8752" y="36850"/>
                  </a:lnTo>
                  <a:lnTo>
                    <a:pt x="0" y="0"/>
                  </a:lnTo>
                </a:path>
                <a:path w="5549265" h="266700">
                  <a:moveTo>
                    <a:pt x="5548883" y="33527"/>
                  </a:moveTo>
                  <a:lnTo>
                    <a:pt x="5515766" y="102382"/>
                  </a:lnTo>
                  <a:lnTo>
                    <a:pt x="5478603" y="127619"/>
                  </a:lnTo>
                  <a:lnTo>
                    <a:pt x="5431466" y="144170"/>
                  </a:lnTo>
                  <a:lnTo>
                    <a:pt x="5377180" y="150113"/>
                  </a:lnTo>
                  <a:lnTo>
                    <a:pt x="5327015" y="150113"/>
                  </a:lnTo>
                  <a:lnTo>
                    <a:pt x="5272776" y="156057"/>
                  </a:lnTo>
                  <a:lnTo>
                    <a:pt x="5225646" y="172608"/>
                  </a:lnTo>
                  <a:lnTo>
                    <a:pt x="5188465" y="197845"/>
                  </a:lnTo>
                  <a:lnTo>
                    <a:pt x="5164072" y="229849"/>
                  </a:lnTo>
                  <a:lnTo>
                    <a:pt x="5155310" y="266700"/>
                  </a:lnTo>
                  <a:lnTo>
                    <a:pt x="5146561" y="229849"/>
                  </a:lnTo>
                  <a:lnTo>
                    <a:pt x="5122193" y="197845"/>
                  </a:lnTo>
                  <a:lnTo>
                    <a:pt x="5085030" y="172608"/>
                  </a:lnTo>
                  <a:lnTo>
                    <a:pt x="5037893" y="156057"/>
                  </a:lnTo>
                  <a:lnTo>
                    <a:pt x="4983607" y="150113"/>
                  </a:lnTo>
                  <a:lnTo>
                    <a:pt x="4917440" y="150113"/>
                  </a:lnTo>
                  <a:lnTo>
                    <a:pt x="4863153" y="144170"/>
                  </a:lnTo>
                  <a:lnTo>
                    <a:pt x="4816016" y="127619"/>
                  </a:lnTo>
                  <a:lnTo>
                    <a:pt x="4778853" y="102382"/>
                  </a:lnTo>
                  <a:lnTo>
                    <a:pt x="4754485" y="70378"/>
                  </a:lnTo>
                  <a:lnTo>
                    <a:pt x="4745735" y="33527"/>
                  </a:lnTo>
                </a:path>
                <a:path w="5549265" h="266700">
                  <a:moveTo>
                    <a:pt x="4745735" y="10668"/>
                  </a:moveTo>
                  <a:lnTo>
                    <a:pt x="4713707" y="77248"/>
                  </a:lnTo>
                  <a:lnTo>
                    <a:pt x="4677759" y="101669"/>
                  </a:lnTo>
                  <a:lnTo>
                    <a:pt x="4632155" y="117689"/>
                  </a:lnTo>
                  <a:lnTo>
                    <a:pt x="4579620" y="123444"/>
                  </a:lnTo>
                  <a:lnTo>
                    <a:pt x="4386072" y="123444"/>
                  </a:lnTo>
                  <a:lnTo>
                    <a:pt x="4333598" y="129198"/>
                  </a:lnTo>
                  <a:lnTo>
                    <a:pt x="4288032" y="145218"/>
                  </a:lnTo>
                  <a:lnTo>
                    <a:pt x="4252103" y="169639"/>
                  </a:lnTo>
                  <a:lnTo>
                    <a:pt x="4228543" y="200594"/>
                  </a:lnTo>
                  <a:lnTo>
                    <a:pt x="4220083" y="236220"/>
                  </a:lnTo>
                  <a:lnTo>
                    <a:pt x="4211609" y="200594"/>
                  </a:lnTo>
                  <a:lnTo>
                    <a:pt x="4188018" y="169639"/>
                  </a:lnTo>
                  <a:lnTo>
                    <a:pt x="4152051" y="145218"/>
                  </a:lnTo>
                  <a:lnTo>
                    <a:pt x="4106453" y="129198"/>
                  </a:lnTo>
                  <a:lnTo>
                    <a:pt x="4053967" y="123444"/>
                  </a:lnTo>
                  <a:lnTo>
                    <a:pt x="3838955" y="123444"/>
                  </a:lnTo>
                  <a:lnTo>
                    <a:pt x="3786420" y="117689"/>
                  </a:lnTo>
                  <a:lnTo>
                    <a:pt x="3740816" y="101669"/>
                  </a:lnTo>
                  <a:lnTo>
                    <a:pt x="3704868" y="77248"/>
                  </a:lnTo>
                  <a:lnTo>
                    <a:pt x="3681301" y="46293"/>
                  </a:lnTo>
                  <a:lnTo>
                    <a:pt x="3672840" y="10668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5516" y="1848612"/>
              <a:ext cx="4639310" cy="989330"/>
            </a:xfrm>
            <a:custGeom>
              <a:avLst/>
              <a:gdLst/>
              <a:ahLst/>
              <a:cxnLst/>
              <a:rect l="l" t="t" r="r" b="b"/>
              <a:pathLst>
                <a:path w="4639309" h="989330">
                  <a:moveTo>
                    <a:pt x="0" y="24384"/>
                  </a:moveTo>
                  <a:lnTo>
                    <a:pt x="0" y="962660"/>
                  </a:lnTo>
                </a:path>
                <a:path w="4639309" h="989330">
                  <a:moveTo>
                    <a:pt x="1172083" y="0"/>
                  </a:moveTo>
                  <a:lnTo>
                    <a:pt x="1170432" y="989076"/>
                  </a:lnTo>
                </a:path>
                <a:path w="4639309" h="989330">
                  <a:moveTo>
                    <a:pt x="3038856" y="19812"/>
                  </a:moveTo>
                  <a:lnTo>
                    <a:pt x="3038856" y="978662"/>
                  </a:lnTo>
                </a:path>
                <a:path w="4639309" h="989330">
                  <a:moveTo>
                    <a:pt x="4639056" y="6096"/>
                  </a:moveTo>
                  <a:lnTo>
                    <a:pt x="4639056" y="982472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28944" y="2546604"/>
              <a:ext cx="1595755" cy="236220"/>
            </a:xfrm>
            <a:custGeom>
              <a:avLst/>
              <a:gdLst/>
              <a:ahLst/>
              <a:cxnLst/>
              <a:rect l="l" t="t" r="r" b="b"/>
              <a:pathLst>
                <a:path w="1595754" h="236219">
                  <a:moveTo>
                    <a:pt x="1595627" y="0"/>
                  </a:moveTo>
                  <a:lnTo>
                    <a:pt x="1586763" y="37350"/>
                  </a:lnTo>
                  <a:lnTo>
                    <a:pt x="1562079" y="69774"/>
                  </a:lnTo>
                  <a:lnTo>
                    <a:pt x="1524441" y="95335"/>
                  </a:lnTo>
                  <a:lnTo>
                    <a:pt x="1476715" y="112093"/>
                  </a:lnTo>
                  <a:lnTo>
                    <a:pt x="1421764" y="118110"/>
                  </a:lnTo>
                  <a:lnTo>
                    <a:pt x="987678" y="118110"/>
                  </a:lnTo>
                  <a:lnTo>
                    <a:pt x="932728" y="124126"/>
                  </a:lnTo>
                  <a:lnTo>
                    <a:pt x="885002" y="140884"/>
                  </a:lnTo>
                  <a:lnTo>
                    <a:pt x="847364" y="166445"/>
                  </a:lnTo>
                  <a:lnTo>
                    <a:pt x="822680" y="198869"/>
                  </a:lnTo>
                  <a:lnTo>
                    <a:pt x="813815" y="236220"/>
                  </a:lnTo>
                  <a:lnTo>
                    <a:pt x="804950" y="198869"/>
                  </a:lnTo>
                  <a:lnTo>
                    <a:pt x="780259" y="166445"/>
                  </a:lnTo>
                  <a:lnTo>
                    <a:pt x="742602" y="140884"/>
                  </a:lnTo>
                  <a:lnTo>
                    <a:pt x="694838" y="124126"/>
                  </a:lnTo>
                  <a:lnTo>
                    <a:pt x="639826" y="118110"/>
                  </a:lnTo>
                  <a:lnTo>
                    <a:pt x="173862" y="118110"/>
                  </a:lnTo>
                  <a:lnTo>
                    <a:pt x="118912" y="112093"/>
                  </a:lnTo>
                  <a:lnTo>
                    <a:pt x="71186" y="95335"/>
                  </a:lnTo>
                  <a:lnTo>
                    <a:pt x="33548" y="69774"/>
                  </a:lnTo>
                  <a:lnTo>
                    <a:pt x="8864" y="37350"/>
                  </a:lnTo>
                  <a:lnTo>
                    <a:pt x="0" y="0"/>
                  </a:lnTo>
                </a:path>
              </a:pathLst>
            </a:custGeom>
            <a:ln w="12191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30368" y="1894332"/>
              <a:ext cx="0" cy="938530"/>
            </a:xfrm>
            <a:custGeom>
              <a:avLst/>
              <a:gdLst/>
              <a:ahLst/>
              <a:cxnLst/>
              <a:rect l="l" t="t" r="r" b="b"/>
              <a:pathLst>
                <a:path h="938530">
                  <a:moveTo>
                    <a:pt x="0" y="0"/>
                  </a:moveTo>
                  <a:lnTo>
                    <a:pt x="0" y="938148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85516" y="2511552"/>
              <a:ext cx="1172210" cy="213360"/>
            </a:xfrm>
            <a:custGeom>
              <a:avLst/>
              <a:gdLst/>
              <a:ahLst/>
              <a:cxnLst/>
              <a:rect l="l" t="t" r="r" b="b"/>
              <a:pathLst>
                <a:path w="1172210" h="213360">
                  <a:moveTo>
                    <a:pt x="1171956" y="0"/>
                  </a:moveTo>
                  <a:lnTo>
                    <a:pt x="1141638" y="63008"/>
                  </a:lnTo>
                  <a:lnTo>
                    <a:pt x="1107627" y="86099"/>
                  </a:lnTo>
                  <a:lnTo>
                    <a:pt x="1064503" y="101242"/>
                  </a:lnTo>
                  <a:lnTo>
                    <a:pt x="1014857" y="106680"/>
                  </a:lnTo>
                  <a:lnTo>
                    <a:pt x="754760" y="106680"/>
                  </a:lnTo>
                  <a:lnTo>
                    <a:pt x="705114" y="112117"/>
                  </a:lnTo>
                  <a:lnTo>
                    <a:pt x="661990" y="127260"/>
                  </a:lnTo>
                  <a:lnTo>
                    <a:pt x="627979" y="150351"/>
                  </a:lnTo>
                  <a:lnTo>
                    <a:pt x="605673" y="179636"/>
                  </a:lnTo>
                  <a:lnTo>
                    <a:pt x="597661" y="213360"/>
                  </a:lnTo>
                  <a:lnTo>
                    <a:pt x="589663" y="179636"/>
                  </a:lnTo>
                  <a:lnTo>
                    <a:pt x="567381" y="150351"/>
                  </a:lnTo>
                  <a:lnTo>
                    <a:pt x="533388" y="127260"/>
                  </a:lnTo>
                  <a:lnTo>
                    <a:pt x="490258" y="112117"/>
                  </a:lnTo>
                  <a:lnTo>
                    <a:pt x="440562" y="106680"/>
                  </a:lnTo>
                  <a:lnTo>
                    <a:pt x="157098" y="106680"/>
                  </a:lnTo>
                  <a:lnTo>
                    <a:pt x="107452" y="101242"/>
                  </a:lnTo>
                  <a:lnTo>
                    <a:pt x="64328" y="86099"/>
                  </a:lnTo>
                  <a:lnTo>
                    <a:pt x="30317" y="63008"/>
                  </a:lnTo>
                  <a:lnTo>
                    <a:pt x="8011" y="33723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62127" y="2915411"/>
            <a:ext cx="419100" cy="405765"/>
            <a:chOff x="262127" y="2915411"/>
            <a:chExt cx="419100" cy="405765"/>
          </a:xfrm>
        </p:grpSpPr>
        <p:sp>
          <p:nvSpPr>
            <p:cNvPr id="12" name="object 12"/>
            <p:cNvSpPr/>
            <p:nvPr/>
          </p:nvSpPr>
          <p:spPr>
            <a:xfrm>
              <a:off x="265175" y="2918459"/>
              <a:ext cx="413384" cy="399415"/>
            </a:xfrm>
            <a:custGeom>
              <a:avLst/>
              <a:gdLst/>
              <a:ahLst/>
              <a:cxnLst/>
              <a:rect l="l" t="t" r="r" b="b"/>
              <a:pathLst>
                <a:path w="413384" h="399414">
                  <a:moveTo>
                    <a:pt x="206502" y="0"/>
                  </a:moveTo>
                  <a:lnTo>
                    <a:pt x="159153" y="5274"/>
                  </a:lnTo>
                  <a:lnTo>
                    <a:pt x="115688" y="20296"/>
                  </a:lnTo>
                  <a:lnTo>
                    <a:pt x="77346" y="43867"/>
                  </a:lnTo>
                  <a:lnTo>
                    <a:pt x="45366" y="74787"/>
                  </a:lnTo>
                  <a:lnTo>
                    <a:pt x="20989" y="111856"/>
                  </a:lnTo>
                  <a:lnTo>
                    <a:pt x="5453" y="153875"/>
                  </a:lnTo>
                  <a:lnTo>
                    <a:pt x="0" y="199643"/>
                  </a:lnTo>
                  <a:lnTo>
                    <a:pt x="5453" y="245412"/>
                  </a:lnTo>
                  <a:lnTo>
                    <a:pt x="20989" y="287431"/>
                  </a:lnTo>
                  <a:lnTo>
                    <a:pt x="45366" y="324500"/>
                  </a:lnTo>
                  <a:lnTo>
                    <a:pt x="77346" y="355420"/>
                  </a:lnTo>
                  <a:lnTo>
                    <a:pt x="115688" y="378991"/>
                  </a:lnTo>
                  <a:lnTo>
                    <a:pt x="159153" y="394013"/>
                  </a:lnTo>
                  <a:lnTo>
                    <a:pt x="206502" y="399288"/>
                  </a:lnTo>
                  <a:lnTo>
                    <a:pt x="253850" y="394013"/>
                  </a:lnTo>
                  <a:lnTo>
                    <a:pt x="297315" y="378991"/>
                  </a:lnTo>
                  <a:lnTo>
                    <a:pt x="335657" y="355420"/>
                  </a:lnTo>
                  <a:lnTo>
                    <a:pt x="367637" y="324500"/>
                  </a:lnTo>
                  <a:lnTo>
                    <a:pt x="392014" y="287431"/>
                  </a:lnTo>
                  <a:lnTo>
                    <a:pt x="407550" y="245412"/>
                  </a:lnTo>
                  <a:lnTo>
                    <a:pt x="413003" y="199643"/>
                  </a:lnTo>
                  <a:lnTo>
                    <a:pt x="407550" y="153875"/>
                  </a:lnTo>
                  <a:lnTo>
                    <a:pt x="392014" y="111856"/>
                  </a:lnTo>
                  <a:lnTo>
                    <a:pt x="367637" y="74787"/>
                  </a:lnTo>
                  <a:lnTo>
                    <a:pt x="335657" y="43867"/>
                  </a:lnTo>
                  <a:lnTo>
                    <a:pt x="297315" y="20296"/>
                  </a:lnTo>
                  <a:lnTo>
                    <a:pt x="253850" y="5274"/>
                  </a:lnTo>
                  <a:lnTo>
                    <a:pt x="206502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5175" y="2918459"/>
              <a:ext cx="413384" cy="399415"/>
            </a:xfrm>
            <a:custGeom>
              <a:avLst/>
              <a:gdLst/>
              <a:ahLst/>
              <a:cxnLst/>
              <a:rect l="l" t="t" r="r" b="b"/>
              <a:pathLst>
                <a:path w="413384" h="399414">
                  <a:moveTo>
                    <a:pt x="0" y="199643"/>
                  </a:moveTo>
                  <a:lnTo>
                    <a:pt x="5453" y="153875"/>
                  </a:lnTo>
                  <a:lnTo>
                    <a:pt x="20989" y="111856"/>
                  </a:lnTo>
                  <a:lnTo>
                    <a:pt x="45366" y="74787"/>
                  </a:lnTo>
                  <a:lnTo>
                    <a:pt x="77346" y="43867"/>
                  </a:lnTo>
                  <a:lnTo>
                    <a:pt x="115688" y="20296"/>
                  </a:lnTo>
                  <a:lnTo>
                    <a:pt x="159153" y="5274"/>
                  </a:lnTo>
                  <a:lnTo>
                    <a:pt x="206502" y="0"/>
                  </a:lnTo>
                  <a:lnTo>
                    <a:pt x="253850" y="5274"/>
                  </a:lnTo>
                  <a:lnTo>
                    <a:pt x="297315" y="20296"/>
                  </a:lnTo>
                  <a:lnTo>
                    <a:pt x="335657" y="43867"/>
                  </a:lnTo>
                  <a:lnTo>
                    <a:pt x="367637" y="74787"/>
                  </a:lnTo>
                  <a:lnTo>
                    <a:pt x="392014" y="111856"/>
                  </a:lnTo>
                  <a:lnTo>
                    <a:pt x="407550" y="153875"/>
                  </a:lnTo>
                  <a:lnTo>
                    <a:pt x="413003" y="199643"/>
                  </a:lnTo>
                  <a:lnTo>
                    <a:pt x="407550" y="245412"/>
                  </a:lnTo>
                  <a:lnTo>
                    <a:pt x="392014" y="287431"/>
                  </a:lnTo>
                  <a:lnTo>
                    <a:pt x="367637" y="324500"/>
                  </a:lnTo>
                  <a:lnTo>
                    <a:pt x="335657" y="355420"/>
                  </a:lnTo>
                  <a:lnTo>
                    <a:pt x="297315" y="378991"/>
                  </a:lnTo>
                  <a:lnTo>
                    <a:pt x="253850" y="394013"/>
                  </a:lnTo>
                  <a:lnTo>
                    <a:pt x="206502" y="399288"/>
                  </a:lnTo>
                  <a:lnTo>
                    <a:pt x="159153" y="394013"/>
                  </a:lnTo>
                  <a:lnTo>
                    <a:pt x="115688" y="378991"/>
                  </a:lnTo>
                  <a:lnTo>
                    <a:pt x="77346" y="355420"/>
                  </a:lnTo>
                  <a:lnTo>
                    <a:pt x="45366" y="324500"/>
                  </a:lnTo>
                  <a:lnTo>
                    <a:pt x="20989" y="287431"/>
                  </a:lnTo>
                  <a:lnTo>
                    <a:pt x="5453" y="245412"/>
                  </a:lnTo>
                  <a:lnTo>
                    <a:pt x="0" y="199643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0972" y="297954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027676" y="2936748"/>
            <a:ext cx="419100" cy="407034"/>
            <a:chOff x="5027676" y="2936748"/>
            <a:chExt cx="419100" cy="407034"/>
          </a:xfrm>
        </p:grpSpPr>
        <p:sp>
          <p:nvSpPr>
            <p:cNvPr id="16" name="object 16"/>
            <p:cNvSpPr/>
            <p:nvPr/>
          </p:nvSpPr>
          <p:spPr>
            <a:xfrm>
              <a:off x="5030724" y="2939796"/>
              <a:ext cx="413384" cy="401320"/>
            </a:xfrm>
            <a:custGeom>
              <a:avLst/>
              <a:gdLst/>
              <a:ahLst/>
              <a:cxnLst/>
              <a:rect l="l" t="t" r="r" b="b"/>
              <a:pathLst>
                <a:path w="413385" h="401320">
                  <a:moveTo>
                    <a:pt x="206501" y="0"/>
                  </a:moveTo>
                  <a:lnTo>
                    <a:pt x="159153" y="5289"/>
                  </a:lnTo>
                  <a:lnTo>
                    <a:pt x="115688" y="20358"/>
                  </a:lnTo>
                  <a:lnTo>
                    <a:pt x="77346" y="44007"/>
                  </a:lnTo>
                  <a:lnTo>
                    <a:pt x="45366" y="75035"/>
                  </a:lnTo>
                  <a:lnTo>
                    <a:pt x="20989" y="112245"/>
                  </a:lnTo>
                  <a:lnTo>
                    <a:pt x="5453" y="154434"/>
                  </a:lnTo>
                  <a:lnTo>
                    <a:pt x="0" y="200405"/>
                  </a:lnTo>
                  <a:lnTo>
                    <a:pt x="5453" y="246377"/>
                  </a:lnTo>
                  <a:lnTo>
                    <a:pt x="20989" y="288566"/>
                  </a:lnTo>
                  <a:lnTo>
                    <a:pt x="45366" y="325776"/>
                  </a:lnTo>
                  <a:lnTo>
                    <a:pt x="77346" y="356804"/>
                  </a:lnTo>
                  <a:lnTo>
                    <a:pt x="115688" y="380453"/>
                  </a:lnTo>
                  <a:lnTo>
                    <a:pt x="159153" y="395522"/>
                  </a:lnTo>
                  <a:lnTo>
                    <a:pt x="206501" y="400812"/>
                  </a:lnTo>
                  <a:lnTo>
                    <a:pt x="253850" y="395522"/>
                  </a:lnTo>
                  <a:lnTo>
                    <a:pt x="297315" y="380453"/>
                  </a:lnTo>
                  <a:lnTo>
                    <a:pt x="335657" y="356804"/>
                  </a:lnTo>
                  <a:lnTo>
                    <a:pt x="367637" y="325776"/>
                  </a:lnTo>
                  <a:lnTo>
                    <a:pt x="392014" y="288566"/>
                  </a:lnTo>
                  <a:lnTo>
                    <a:pt x="407550" y="246377"/>
                  </a:lnTo>
                  <a:lnTo>
                    <a:pt x="413003" y="200405"/>
                  </a:lnTo>
                  <a:lnTo>
                    <a:pt x="407550" y="154434"/>
                  </a:lnTo>
                  <a:lnTo>
                    <a:pt x="392014" y="112245"/>
                  </a:lnTo>
                  <a:lnTo>
                    <a:pt x="367637" y="75035"/>
                  </a:lnTo>
                  <a:lnTo>
                    <a:pt x="335657" y="44007"/>
                  </a:lnTo>
                  <a:lnTo>
                    <a:pt x="297315" y="20358"/>
                  </a:lnTo>
                  <a:lnTo>
                    <a:pt x="253850" y="5289"/>
                  </a:lnTo>
                  <a:lnTo>
                    <a:pt x="206501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30724" y="2939796"/>
              <a:ext cx="413384" cy="401320"/>
            </a:xfrm>
            <a:custGeom>
              <a:avLst/>
              <a:gdLst/>
              <a:ahLst/>
              <a:cxnLst/>
              <a:rect l="l" t="t" r="r" b="b"/>
              <a:pathLst>
                <a:path w="413385" h="401320">
                  <a:moveTo>
                    <a:pt x="0" y="200405"/>
                  </a:moveTo>
                  <a:lnTo>
                    <a:pt x="5453" y="154434"/>
                  </a:lnTo>
                  <a:lnTo>
                    <a:pt x="20989" y="112245"/>
                  </a:lnTo>
                  <a:lnTo>
                    <a:pt x="45366" y="75035"/>
                  </a:lnTo>
                  <a:lnTo>
                    <a:pt x="77346" y="44007"/>
                  </a:lnTo>
                  <a:lnTo>
                    <a:pt x="115688" y="20358"/>
                  </a:lnTo>
                  <a:lnTo>
                    <a:pt x="159153" y="5289"/>
                  </a:lnTo>
                  <a:lnTo>
                    <a:pt x="206501" y="0"/>
                  </a:lnTo>
                  <a:lnTo>
                    <a:pt x="253850" y="5289"/>
                  </a:lnTo>
                  <a:lnTo>
                    <a:pt x="297315" y="20358"/>
                  </a:lnTo>
                  <a:lnTo>
                    <a:pt x="335657" y="44007"/>
                  </a:lnTo>
                  <a:lnTo>
                    <a:pt x="367637" y="75035"/>
                  </a:lnTo>
                  <a:lnTo>
                    <a:pt x="392014" y="112245"/>
                  </a:lnTo>
                  <a:lnTo>
                    <a:pt x="407550" y="154434"/>
                  </a:lnTo>
                  <a:lnTo>
                    <a:pt x="413003" y="200405"/>
                  </a:lnTo>
                  <a:lnTo>
                    <a:pt x="407550" y="246377"/>
                  </a:lnTo>
                  <a:lnTo>
                    <a:pt x="392014" y="288566"/>
                  </a:lnTo>
                  <a:lnTo>
                    <a:pt x="367637" y="325776"/>
                  </a:lnTo>
                  <a:lnTo>
                    <a:pt x="335657" y="356804"/>
                  </a:lnTo>
                  <a:lnTo>
                    <a:pt x="297315" y="380453"/>
                  </a:lnTo>
                  <a:lnTo>
                    <a:pt x="253850" y="395522"/>
                  </a:lnTo>
                  <a:lnTo>
                    <a:pt x="206501" y="400812"/>
                  </a:lnTo>
                  <a:lnTo>
                    <a:pt x="159153" y="395522"/>
                  </a:lnTo>
                  <a:lnTo>
                    <a:pt x="115688" y="380453"/>
                  </a:lnTo>
                  <a:lnTo>
                    <a:pt x="77346" y="356804"/>
                  </a:lnTo>
                  <a:lnTo>
                    <a:pt x="45366" y="325776"/>
                  </a:lnTo>
                  <a:lnTo>
                    <a:pt x="20989" y="288566"/>
                  </a:lnTo>
                  <a:lnTo>
                    <a:pt x="5453" y="246377"/>
                  </a:lnTo>
                  <a:lnTo>
                    <a:pt x="0" y="200405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177409" y="300177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32347" y="2912364"/>
            <a:ext cx="419100" cy="405765"/>
            <a:chOff x="5832347" y="2912364"/>
            <a:chExt cx="419100" cy="405765"/>
          </a:xfrm>
        </p:grpSpPr>
        <p:sp>
          <p:nvSpPr>
            <p:cNvPr id="20" name="object 20"/>
            <p:cNvSpPr/>
            <p:nvPr/>
          </p:nvSpPr>
          <p:spPr>
            <a:xfrm>
              <a:off x="5835395" y="2915412"/>
              <a:ext cx="413384" cy="399415"/>
            </a:xfrm>
            <a:custGeom>
              <a:avLst/>
              <a:gdLst/>
              <a:ahLst/>
              <a:cxnLst/>
              <a:rect l="l" t="t" r="r" b="b"/>
              <a:pathLst>
                <a:path w="413385" h="399414">
                  <a:moveTo>
                    <a:pt x="206501" y="0"/>
                  </a:moveTo>
                  <a:lnTo>
                    <a:pt x="159153" y="5274"/>
                  </a:lnTo>
                  <a:lnTo>
                    <a:pt x="115688" y="20296"/>
                  </a:lnTo>
                  <a:lnTo>
                    <a:pt x="77346" y="43867"/>
                  </a:lnTo>
                  <a:lnTo>
                    <a:pt x="45366" y="74787"/>
                  </a:lnTo>
                  <a:lnTo>
                    <a:pt x="20989" y="111856"/>
                  </a:lnTo>
                  <a:lnTo>
                    <a:pt x="5453" y="153875"/>
                  </a:lnTo>
                  <a:lnTo>
                    <a:pt x="0" y="199643"/>
                  </a:lnTo>
                  <a:lnTo>
                    <a:pt x="5453" y="245412"/>
                  </a:lnTo>
                  <a:lnTo>
                    <a:pt x="20989" y="287431"/>
                  </a:lnTo>
                  <a:lnTo>
                    <a:pt x="45366" y="324500"/>
                  </a:lnTo>
                  <a:lnTo>
                    <a:pt x="77346" y="355420"/>
                  </a:lnTo>
                  <a:lnTo>
                    <a:pt x="115688" y="378991"/>
                  </a:lnTo>
                  <a:lnTo>
                    <a:pt x="159153" y="394013"/>
                  </a:lnTo>
                  <a:lnTo>
                    <a:pt x="206501" y="399288"/>
                  </a:lnTo>
                  <a:lnTo>
                    <a:pt x="253850" y="394013"/>
                  </a:lnTo>
                  <a:lnTo>
                    <a:pt x="297315" y="378991"/>
                  </a:lnTo>
                  <a:lnTo>
                    <a:pt x="335657" y="355420"/>
                  </a:lnTo>
                  <a:lnTo>
                    <a:pt x="367637" y="324500"/>
                  </a:lnTo>
                  <a:lnTo>
                    <a:pt x="392014" y="287431"/>
                  </a:lnTo>
                  <a:lnTo>
                    <a:pt x="407550" y="245412"/>
                  </a:lnTo>
                  <a:lnTo>
                    <a:pt x="413003" y="199643"/>
                  </a:lnTo>
                  <a:lnTo>
                    <a:pt x="407550" y="153875"/>
                  </a:lnTo>
                  <a:lnTo>
                    <a:pt x="392014" y="111856"/>
                  </a:lnTo>
                  <a:lnTo>
                    <a:pt x="367637" y="74787"/>
                  </a:lnTo>
                  <a:lnTo>
                    <a:pt x="335657" y="43867"/>
                  </a:lnTo>
                  <a:lnTo>
                    <a:pt x="297315" y="20296"/>
                  </a:lnTo>
                  <a:lnTo>
                    <a:pt x="253850" y="5274"/>
                  </a:lnTo>
                  <a:lnTo>
                    <a:pt x="206501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35395" y="2915412"/>
              <a:ext cx="413384" cy="399415"/>
            </a:xfrm>
            <a:custGeom>
              <a:avLst/>
              <a:gdLst/>
              <a:ahLst/>
              <a:cxnLst/>
              <a:rect l="l" t="t" r="r" b="b"/>
              <a:pathLst>
                <a:path w="413385" h="399414">
                  <a:moveTo>
                    <a:pt x="0" y="199643"/>
                  </a:moveTo>
                  <a:lnTo>
                    <a:pt x="5453" y="153875"/>
                  </a:lnTo>
                  <a:lnTo>
                    <a:pt x="20989" y="111856"/>
                  </a:lnTo>
                  <a:lnTo>
                    <a:pt x="45366" y="74787"/>
                  </a:lnTo>
                  <a:lnTo>
                    <a:pt x="77346" y="43867"/>
                  </a:lnTo>
                  <a:lnTo>
                    <a:pt x="115688" y="20296"/>
                  </a:lnTo>
                  <a:lnTo>
                    <a:pt x="159153" y="5274"/>
                  </a:lnTo>
                  <a:lnTo>
                    <a:pt x="206501" y="0"/>
                  </a:lnTo>
                  <a:lnTo>
                    <a:pt x="253850" y="5274"/>
                  </a:lnTo>
                  <a:lnTo>
                    <a:pt x="297315" y="20296"/>
                  </a:lnTo>
                  <a:lnTo>
                    <a:pt x="335657" y="43867"/>
                  </a:lnTo>
                  <a:lnTo>
                    <a:pt x="367637" y="74787"/>
                  </a:lnTo>
                  <a:lnTo>
                    <a:pt x="392014" y="111856"/>
                  </a:lnTo>
                  <a:lnTo>
                    <a:pt x="407550" y="153875"/>
                  </a:lnTo>
                  <a:lnTo>
                    <a:pt x="413003" y="199643"/>
                  </a:lnTo>
                  <a:lnTo>
                    <a:pt x="407550" y="245412"/>
                  </a:lnTo>
                  <a:lnTo>
                    <a:pt x="392014" y="287431"/>
                  </a:lnTo>
                  <a:lnTo>
                    <a:pt x="367637" y="324500"/>
                  </a:lnTo>
                  <a:lnTo>
                    <a:pt x="335657" y="355420"/>
                  </a:lnTo>
                  <a:lnTo>
                    <a:pt x="297315" y="378991"/>
                  </a:lnTo>
                  <a:lnTo>
                    <a:pt x="253850" y="394013"/>
                  </a:lnTo>
                  <a:lnTo>
                    <a:pt x="206501" y="399288"/>
                  </a:lnTo>
                  <a:lnTo>
                    <a:pt x="159153" y="394013"/>
                  </a:lnTo>
                  <a:lnTo>
                    <a:pt x="115688" y="378991"/>
                  </a:lnTo>
                  <a:lnTo>
                    <a:pt x="77346" y="355420"/>
                  </a:lnTo>
                  <a:lnTo>
                    <a:pt x="45366" y="324500"/>
                  </a:lnTo>
                  <a:lnTo>
                    <a:pt x="20989" y="287431"/>
                  </a:lnTo>
                  <a:lnTo>
                    <a:pt x="5453" y="245412"/>
                  </a:lnTo>
                  <a:lnTo>
                    <a:pt x="0" y="199643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982461" y="297611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741676" y="2953511"/>
            <a:ext cx="419100" cy="388620"/>
            <a:chOff x="2741676" y="2953511"/>
            <a:chExt cx="419100" cy="388620"/>
          </a:xfrm>
        </p:grpSpPr>
        <p:sp>
          <p:nvSpPr>
            <p:cNvPr id="24" name="object 24"/>
            <p:cNvSpPr/>
            <p:nvPr/>
          </p:nvSpPr>
          <p:spPr>
            <a:xfrm>
              <a:off x="2744724" y="2956559"/>
              <a:ext cx="413384" cy="382905"/>
            </a:xfrm>
            <a:custGeom>
              <a:avLst/>
              <a:gdLst/>
              <a:ahLst/>
              <a:cxnLst/>
              <a:rect l="l" t="t" r="r" b="b"/>
              <a:pathLst>
                <a:path w="413385" h="382904">
                  <a:moveTo>
                    <a:pt x="206501" y="0"/>
                  </a:moveTo>
                  <a:lnTo>
                    <a:pt x="159153" y="5049"/>
                  </a:lnTo>
                  <a:lnTo>
                    <a:pt x="115688" y="19434"/>
                  </a:lnTo>
                  <a:lnTo>
                    <a:pt x="77346" y="42007"/>
                  </a:lnTo>
                  <a:lnTo>
                    <a:pt x="45366" y="71623"/>
                  </a:lnTo>
                  <a:lnTo>
                    <a:pt x="20989" y="107135"/>
                  </a:lnTo>
                  <a:lnTo>
                    <a:pt x="5453" y="147397"/>
                  </a:lnTo>
                  <a:lnTo>
                    <a:pt x="0" y="191262"/>
                  </a:lnTo>
                  <a:lnTo>
                    <a:pt x="5453" y="235126"/>
                  </a:lnTo>
                  <a:lnTo>
                    <a:pt x="20989" y="275388"/>
                  </a:lnTo>
                  <a:lnTo>
                    <a:pt x="45366" y="310900"/>
                  </a:lnTo>
                  <a:lnTo>
                    <a:pt x="77346" y="340516"/>
                  </a:lnTo>
                  <a:lnTo>
                    <a:pt x="115688" y="363089"/>
                  </a:lnTo>
                  <a:lnTo>
                    <a:pt x="159153" y="377474"/>
                  </a:lnTo>
                  <a:lnTo>
                    <a:pt x="206501" y="382524"/>
                  </a:lnTo>
                  <a:lnTo>
                    <a:pt x="253850" y="377474"/>
                  </a:lnTo>
                  <a:lnTo>
                    <a:pt x="297315" y="363089"/>
                  </a:lnTo>
                  <a:lnTo>
                    <a:pt x="335657" y="340516"/>
                  </a:lnTo>
                  <a:lnTo>
                    <a:pt x="367637" y="310900"/>
                  </a:lnTo>
                  <a:lnTo>
                    <a:pt x="392014" y="275388"/>
                  </a:lnTo>
                  <a:lnTo>
                    <a:pt x="407550" y="235126"/>
                  </a:lnTo>
                  <a:lnTo>
                    <a:pt x="413003" y="191262"/>
                  </a:lnTo>
                  <a:lnTo>
                    <a:pt x="407550" y="147397"/>
                  </a:lnTo>
                  <a:lnTo>
                    <a:pt x="392014" y="107135"/>
                  </a:lnTo>
                  <a:lnTo>
                    <a:pt x="367637" y="71623"/>
                  </a:lnTo>
                  <a:lnTo>
                    <a:pt x="335657" y="42007"/>
                  </a:lnTo>
                  <a:lnTo>
                    <a:pt x="297315" y="19434"/>
                  </a:lnTo>
                  <a:lnTo>
                    <a:pt x="253850" y="5049"/>
                  </a:lnTo>
                  <a:lnTo>
                    <a:pt x="206501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744724" y="2956559"/>
              <a:ext cx="413384" cy="382905"/>
            </a:xfrm>
            <a:custGeom>
              <a:avLst/>
              <a:gdLst/>
              <a:ahLst/>
              <a:cxnLst/>
              <a:rect l="l" t="t" r="r" b="b"/>
              <a:pathLst>
                <a:path w="413385" h="382904">
                  <a:moveTo>
                    <a:pt x="0" y="191262"/>
                  </a:moveTo>
                  <a:lnTo>
                    <a:pt x="5453" y="147397"/>
                  </a:lnTo>
                  <a:lnTo>
                    <a:pt x="20989" y="107135"/>
                  </a:lnTo>
                  <a:lnTo>
                    <a:pt x="45366" y="71623"/>
                  </a:lnTo>
                  <a:lnTo>
                    <a:pt x="77346" y="42007"/>
                  </a:lnTo>
                  <a:lnTo>
                    <a:pt x="115688" y="19434"/>
                  </a:lnTo>
                  <a:lnTo>
                    <a:pt x="159153" y="5049"/>
                  </a:lnTo>
                  <a:lnTo>
                    <a:pt x="206501" y="0"/>
                  </a:lnTo>
                  <a:lnTo>
                    <a:pt x="253850" y="5049"/>
                  </a:lnTo>
                  <a:lnTo>
                    <a:pt x="297315" y="19434"/>
                  </a:lnTo>
                  <a:lnTo>
                    <a:pt x="335657" y="42007"/>
                  </a:lnTo>
                  <a:lnTo>
                    <a:pt x="367637" y="71623"/>
                  </a:lnTo>
                  <a:lnTo>
                    <a:pt x="392014" y="107135"/>
                  </a:lnTo>
                  <a:lnTo>
                    <a:pt x="407550" y="147397"/>
                  </a:lnTo>
                  <a:lnTo>
                    <a:pt x="413003" y="191262"/>
                  </a:lnTo>
                  <a:lnTo>
                    <a:pt x="407550" y="235126"/>
                  </a:lnTo>
                  <a:lnTo>
                    <a:pt x="392014" y="275388"/>
                  </a:lnTo>
                  <a:lnTo>
                    <a:pt x="367637" y="310900"/>
                  </a:lnTo>
                  <a:lnTo>
                    <a:pt x="335657" y="340516"/>
                  </a:lnTo>
                  <a:lnTo>
                    <a:pt x="297315" y="363089"/>
                  </a:lnTo>
                  <a:lnTo>
                    <a:pt x="253850" y="377474"/>
                  </a:lnTo>
                  <a:lnTo>
                    <a:pt x="206501" y="382524"/>
                  </a:lnTo>
                  <a:lnTo>
                    <a:pt x="159153" y="377474"/>
                  </a:lnTo>
                  <a:lnTo>
                    <a:pt x="115688" y="363089"/>
                  </a:lnTo>
                  <a:lnTo>
                    <a:pt x="77346" y="340516"/>
                  </a:lnTo>
                  <a:lnTo>
                    <a:pt x="45366" y="310900"/>
                  </a:lnTo>
                  <a:lnTo>
                    <a:pt x="20989" y="275388"/>
                  </a:lnTo>
                  <a:lnTo>
                    <a:pt x="5453" y="235126"/>
                  </a:lnTo>
                  <a:lnTo>
                    <a:pt x="0" y="191262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91154" y="300875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64689" y="1282446"/>
            <a:ext cx="1002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112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36616" y="1473454"/>
            <a:ext cx="6845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Аукціон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38546" y="1151000"/>
            <a:ext cx="10306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 переможця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367016" y="2907792"/>
            <a:ext cx="419100" cy="408940"/>
            <a:chOff x="7367016" y="2907792"/>
            <a:chExt cx="419100" cy="408940"/>
          </a:xfrm>
        </p:grpSpPr>
        <p:sp>
          <p:nvSpPr>
            <p:cNvPr id="31" name="object 31"/>
            <p:cNvSpPr/>
            <p:nvPr/>
          </p:nvSpPr>
          <p:spPr>
            <a:xfrm>
              <a:off x="7370064" y="2910840"/>
              <a:ext cx="413384" cy="402590"/>
            </a:xfrm>
            <a:custGeom>
              <a:avLst/>
              <a:gdLst/>
              <a:ahLst/>
              <a:cxnLst/>
              <a:rect l="l" t="t" r="r" b="b"/>
              <a:pathLst>
                <a:path w="413384" h="402589">
                  <a:moveTo>
                    <a:pt x="206501" y="0"/>
                  </a:moveTo>
                  <a:lnTo>
                    <a:pt x="159153" y="5311"/>
                  </a:lnTo>
                  <a:lnTo>
                    <a:pt x="115688" y="20442"/>
                  </a:lnTo>
                  <a:lnTo>
                    <a:pt x="77346" y="44187"/>
                  </a:lnTo>
                  <a:lnTo>
                    <a:pt x="45366" y="75338"/>
                  </a:lnTo>
                  <a:lnTo>
                    <a:pt x="20989" y="112689"/>
                  </a:lnTo>
                  <a:lnTo>
                    <a:pt x="5453" y="155034"/>
                  </a:lnTo>
                  <a:lnTo>
                    <a:pt x="0" y="201168"/>
                  </a:lnTo>
                  <a:lnTo>
                    <a:pt x="5453" y="247301"/>
                  </a:lnTo>
                  <a:lnTo>
                    <a:pt x="20989" y="289646"/>
                  </a:lnTo>
                  <a:lnTo>
                    <a:pt x="45366" y="326997"/>
                  </a:lnTo>
                  <a:lnTo>
                    <a:pt x="77346" y="358148"/>
                  </a:lnTo>
                  <a:lnTo>
                    <a:pt x="115688" y="381893"/>
                  </a:lnTo>
                  <a:lnTo>
                    <a:pt x="159153" y="397024"/>
                  </a:lnTo>
                  <a:lnTo>
                    <a:pt x="206501" y="402336"/>
                  </a:lnTo>
                  <a:lnTo>
                    <a:pt x="253850" y="397024"/>
                  </a:lnTo>
                  <a:lnTo>
                    <a:pt x="297315" y="381893"/>
                  </a:lnTo>
                  <a:lnTo>
                    <a:pt x="335657" y="358148"/>
                  </a:lnTo>
                  <a:lnTo>
                    <a:pt x="367637" y="326997"/>
                  </a:lnTo>
                  <a:lnTo>
                    <a:pt x="392014" y="289646"/>
                  </a:lnTo>
                  <a:lnTo>
                    <a:pt x="407550" y="247301"/>
                  </a:lnTo>
                  <a:lnTo>
                    <a:pt x="413003" y="201168"/>
                  </a:lnTo>
                  <a:lnTo>
                    <a:pt x="407550" y="155034"/>
                  </a:lnTo>
                  <a:lnTo>
                    <a:pt x="392014" y="112689"/>
                  </a:lnTo>
                  <a:lnTo>
                    <a:pt x="367637" y="75338"/>
                  </a:lnTo>
                  <a:lnTo>
                    <a:pt x="335657" y="44187"/>
                  </a:lnTo>
                  <a:lnTo>
                    <a:pt x="297315" y="20442"/>
                  </a:lnTo>
                  <a:lnTo>
                    <a:pt x="253850" y="5311"/>
                  </a:lnTo>
                  <a:lnTo>
                    <a:pt x="206501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370064" y="2910840"/>
              <a:ext cx="413384" cy="402590"/>
            </a:xfrm>
            <a:custGeom>
              <a:avLst/>
              <a:gdLst/>
              <a:ahLst/>
              <a:cxnLst/>
              <a:rect l="l" t="t" r="r" b="b"/>
              <a:pathLst>
                <a:path w="413384" h="402589">
                  <a:moveTo>
                    <a:pt x="0" y="201168"/>
                  </a:moveTo>
                  <a:lnTo>
                    <a:pt x="5453" y="155034"/>
                  </a:lnTo>
                  <a:lnTo>
                    <a:pt x="20989" y="112689"/>
                  </a:lnTo>
                  <a:lnTo>
                    <a:pt x="45366" y="75338"/>
                  </a:lnTo>
                  <a:lnTo>
                    <a:pt x="77346" y="44187"/>
                  </a:lnTo>
                  <a:lnTo>
                    <a:pt x="115688" y="20442"/>
                  </a:lnTo>
                  <a:lnTo>
                    <a:pt x="159153" y="5311"/>
                  </a:lnTo>
                  <a:lnTo>
                    <a:pt x="206501" y="0"/>
                  </a:lnTo>
                  <a:lnTo>
                    <a:pt x="253850" y="5311"/>
                  </a:lnTo>
                  <a:lnTo>
                    <a:pt x="297315" y="20442"/>
                  </a:lnTo>
                  <a:lnTo>
                    <a:pt x="335657" y="44187"/>
                  </a:lnTo>
                  <a:lnTo>
                    <a:pt x="367637" y="75338"/>
                  </a:lnTo>
                  <a:lnTo>
                    <a:pt x="392014" y="112689"/>
                  </a:lnTo>
                  <a:lnTo>
                    <a:pt x="407550" y="155034"/>
                  </a:lnTo>
                  <a:lnTo>
                    <a:pt x="413003" y="201168"/>
                  </a:lnTo>
                  <a:lnTo>
                    <a:pt x="407550" y="247301"/>
                  </a:lnTo>
                  <a:lnTo>
                    <a:pt x="392014" y="289646"/>
                  </a:lnTo>
                  <a:lnTo>
                    <a:pt x="367637" y="326997"/>
                  </a:lnTo>
                  <a:lnTo>
                    <a:pt x="335657" y="358148"/>
                  </a:lnTo>
                  <a:lnTo>
                    <a:pt x="297315" y="381893"/>
                  </a:lnTo>
                  <a:lnTo>
                    <a:pt x="253850" y="397024"/>
                  </a:lnTo>
                  <a:lnTo>
                    <a:pt x="206501" y="402336"/>
                  </a:lnTo>
                  <a:lnTo>
                    <a:pt x="159153" y="397024"/>
                  </a:lnTo>
                  <a:lnTo>
                    <a:pt x="115688" y="381893"/>
                  </a:lnTo>
                  <a:lnTo>
                    <a:pt x="77346" y="358148"/>
                  </a:lnTo>
                  <a:lnTo>
                    <a:pt x="45366" y="326997"/>
                  </a:lnTo>
                  <a:lnTo>
                    <a:pt x="20989" y="289646"/>
                  </a:lnTo>
                  <a:lnTo>
                    <a:pt x="5453" y="247301"/>
                  </a:lnTo>
                  <a:lnTo>
                    <a:pt x="0" y="201168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517638" y="2973704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51623" y="1144904"/>
            <a:ext cx="9467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 договору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965447" y="2959607"/>
            <a:ext cx="419100" cy="390525"/>
            <a:chOff x="3965447" y="2959607"/>
            <a:chExt cx="419100" cy="390525"/>
          </a:xfrm>
        </p:grpSpPr>
        <p:sp>
          <p:nvSpPr>
            <p:cNvPr id="36" name="object 36"/>
            <p:cNvSpPr/>
            <p:nvPr/>
          </p:nvSpPr>
          <p:spPr>
            <a:xfrm>
              <a:off x="3968495" y="2962655"/>
              <a:ext cx="413384" cy="384175"/>
            </a:xfrm>
            <a:custGeom>
              <a:avLst/>
              <a:gdLst/>
              <a:ahLst/>
              <a:cxnLst/>
              <a:rect l="l" t="t" r="r" b="b"/>
              <a:pathLst>
                <a:path w="413385" h="384175">
                  <a:moveTo>
                    <a:pt x="206501" y="0"/>
                  </a:moveTo>
                  <a:lnTo>
                    <a:pt x="159153" y="5071"/>
                  </a:lnTo>
                  <a:lnTo>
                    <a:pt x="115688" y="19518"/>
                  </a:lnTo>
                  <a:lnTo>
                    <a:pt x="77346" y="42187"/>
                  </a:lnTo>
                  <a:lnTo>
                    <a:pt x="45366" y="71925"/>
                  </a:lnTo>
                  <a:lnTo>
                    <a:pt x="20989" y="107579"/>
                  </a:lnTo>
                  <a:lnTo>
                    <a:pt x="5453" y="147996"/>
                  </a:lnTo>
                  <a:lnTo>
                    <a:pt x="0" y="192024"/>
                  </a:lnTo>
                  <a:lnTo>
                    <a:pt x="5453" y="236051"/>
                  </a:lnTo>
                  <a:lnTo>
                    <a:pt x="20989" y="276468"/>
                  </a:lnTo>
                  <a:lnTo>
                    <a:pt x="45366" y="312122"/>
                  </a:lnTo>
                  <a:lnTo>
                    <a:pt x="77346" y="341860"/>
                  </a:lnTo>
                  <a:lnTo>
                    <a:pt x="115688" y="364529"/>
                  </a:lnTo>
                  <a:lnTo>
                    <a:pt x="159153" y="378976"/>
                  </a:lnTo>
                  <a:lnTo>
                    <a:pt x="206501" y="384048"/>
                  </a:lnTo>
                  <a:lnTo>
                    <a:pt x="253850" y="378976"/>
                  </a:lnTo>
                  <a:lnTo>
                    <a:pt x="297315" y="364529"/>
                  </a:lnTo>
                  <a:lnTo>
                    <a:pt x="335657" y="341860"/>
                  </a:lnTo>
                  <a:lnTo>
                    <a:pt x="367637" y="312122"/>
                  </a:lnTo>
                  <a:lnTo>
                    <a:pt x="392014" y="276468"/>
                  </a:lnTo>
                  <a:lnTo>
                    <a:pt x="407550" y="236051"/>
                  </a:lnTo>
                  <a:lnTo>
                    <a:pt x="413003" y="192024"/>
                  </a:lnTo>
                  <a:lnTo>
                    <a:pt x="407550" y="147996"/>
                  </a:lnTo>
                  <a:lnTo>
                    <a:pt x="392014" y="107579"/>
                  </a:lnTo>
                  <a:lnTo>
                    <a:pt x="367637" y="71925"/>
                  </a:lnTo>
                  <a:lnTo>
                    <a:pt x="335657" y="42187"/>
                  </a:lnTo>
                  <a:lnTo>
                    <a:pt x="297315" y="19518"/>
                  </a:lnTo>
                  <a:lnTo>
                    <a:pt x="253850" y="5071"/>
                  </a:lnTo>
                  <a:lnTo>
                    <a:pt x="206501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68495" y="2962655"/>
              <a:ext cx="413384" cy="384175"/>
            </a:xfrm>
            <a:custGeom>
              <a:avLst/>
              <a:gdLst/>
              <a:ahLst/>
              <a:cxnLst/>
              <a:rect l="l" t="t" r="r" b="b"/>
              <a:pathLst>
                <a:path w="413385" h="384175">
                  <a:moveTo>
                    <a:pt x="0" y="192024"/>
                  </a:moveTo>
                  <a:lnTo>
                    <a:pt x="5453" y="147996"/>
                  </a:lnTo>
                  <a:lnTo>
                    <a:pt x="20989" y="107579"/>
                  </a:lnTo>
                  <a:lnTo>
                    <a:pt x="45366" y="71925"/>
                  </a:lnTo>
                  <a:lnTo>
                    <a:pt x="77346" y="42187"/>
                  </a:lnTo>
                  <a:lnTo>
                    <a:pt x="115688" y="19518"/>
                  </a:lnTo>
                  <a:lnTo>
                    <a:pt x="159153" y="5071"/>
                  </a:lnTo>
                  <a:lnTo>
                    <a:pt x="206501" y="0"/>
                  </a:lnTo>
                  <a:lnTo>
                    <a:pt x="253850" y="5071"/>
                  </a:lnTo>
                  <a:lnTo>
                    <a:pt x="297315" y="19518"/>
                  </a:lnTo>
                  <a:lnTo>
                    <a:pt x="335657" y="42187"/>
                  </a:lnTo>
                  <a:lnTo>
                    <a:pt x="367637" y="71925"/>
                  </a:lnTo>
                  <a:lnTo>
                    <a:pt x="392014" y="107579"/>
                  </a:lnTo>
                  <a:lnTo>
                    <a:pt x="407550" y="147996"/>
                  </a:lnTo>
                  <a:lnTo>
                    <a:pt x="413003" y="192024"/>
                  </a:lnTo>
                  <a:lnTo>
                    <a:pt x="407550" y="236051"/>
                  </a:lnTo>
                  <a:lnTo>
                    <a:pt x="392014" y="276468"/>
                  </a:lnTo>
                  <a:lnTo>
                    <a:pt x="367637" y="312122"/>
                  </a:lnTo>
                  <a:lnTo>
                    <a:pt x="335657" y="341860"/>
                  </a:lnTo>
                  <a:lnTo>
                    <a:pt x="297315" y="364529"/>
                  </a:lnTo>
                  <a:lnTo>
                    <a:pt x="253850" y="378976"/>
                  </a:lnTo>
                  <a:lnTo>
                    <a:pt x="206501" y="384048"/>
                  </a:lnTo>
                  <a:lnTo>
                    <a:pt x="159153" y="378976"/>
                  </a:lnTo>
                  <a:lnTo>
                    <a:pt x="115688" y="364529"/>
                  </a:lnTo>
                  <a:lnTo>
                    <a:pt x="77346" y="341860"/>
                  </a:lnTo>
                  <a:lnTo>
                    <a:pt x="45366" y="312122"/>
                  </a:lnTo>
                  <a:lnTo>
                    <a:pt x="20989" y="276468"/>
                  </a:lnTo>
                  <a:lnTo>
                    <a:pt x="5453" y="236051"/>
                  </a:lnTo>
                  <a:lnTo>
                    <a:pt x="0" y="192024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115180" y="3015437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84702" y="2757932"/>
            <a:ext cx="102171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0504" marR="5080" indent="-218440">
              <a:lnSpc>
                <a:spcPct val="100000"/>
              </a:lnSpc>
              <a:spcBef>
                <a:spcPts val="105"/>
              </a:spcBef>
            </a:pPr>
            <a:r>
              <a:rPr sz="1100" i="1" dirty="0">
                <a:solidFill>
                  <a:srgbClr val="1F5F9F"/>
                </a:solidFill>
                <a:latin typeface="Calibri Light"/>
                <a:cs typeface="Calibri Light"/>
              </a:rPr>
              <a:t>Пре-</a:t>
            </a:r>
            <a:r>
              <a:rPr sz="11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кваліфікація учасників</a:t>
            </a:r>
            <a:endParaRPr sz="1100">
              <a:latin typeface="Calibri Light"/>
              <a:cs typeface="Calibri Ligh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31463" y="921258"/>
            <a:ext cx="781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 Light"/>
                <a:cs typeface="Calibri Light"/>
              </a:rPr>
              <a:t>Визначення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431160" y="1053846"/>
            <a:ext cx="2484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aseline="3472" dirty="0">
                <a:latin typeface="Calibri Light"/>
                <a:cs typeface="Calibri Light"/>
              </a:rPr>
              <a:t>Завершення</a:t>
            </a:r>
            <a:r>
              <a:rPr sz="2400" spc="30" baseline="3472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учасників</a:t>
            </a:r>
            <a:r>
              <a:rPr sz="1200" spc="-45" dirty="0">
                <a:latin typeface="Calibri Light"/>
                <a:cs typeface="Calibri Light"/>
              </a:rPr>
              <a:t> </a:t>
            </a:r>
            <a:r>
              <a:rPr sz="1200" dirty="0">
                <a:latin typeface="Calibri Light"/>
                <a:cs typeface="Calibri Light"/>
              </a:rPr>
              <a:t>аукціону</a:t>
            </a:r>
            <a:r>
              <a:rPr sz="1200" spc="-45" dirty="0">
                <a:latin typeface="Calibri Light"/>
                <a:cs typeface="Calibri Light"/>
              </a:rPr>
              <a:t> </a:t>
            </a:r>
            <a:r>
              <a:rPr sz="1200" spc="-25" dirty="0">
                <a:latin typeface="Calibri Light"/>
                <a:cs typeface="Calibri Light"/>
              </a:rPr>
              <a:t>за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47059" y="1287017"/>
            <a:ext cx="1149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6839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 Light"/>
                <a:cs typeface="Calibri Light"/>
              </a:rPr>
              <a:t>технічними</a:t>
            </a:r>
            <a:r>
              <a:rPr sz="1200" spc="-50" dirty="0">
                <a:latin typeface="Calibri Light"/>
                <a:cs typeface="Calibri Light"/>
              </a:rPr>
              <a:t> </a:t>
            </a:r>
            <a:r>
              <a:rPr sz="1200" spc="-25" dirty="0">
                <a:latin typeface="Calibri Light"/>
                <a:cs typeface="Calibri Light"/>
              </a:rPr>
              <a:t>та </a:t>
            </a:r>
            <a:r>
              <a:rPr sz="1200" spc="-10" dirty="0">
                <a:latin typeface="Calibri Light"/>
                <a:cs typeface="Calibri Light"/>
              </a:rPr>
              <a:t>кваліфікаційними</a:t>
            </a:r>
            <a:endParaRPr sz="1200">
              <a:latin typeface="Calibri Light"/>
              <a:cs typeface="Calibri Light"/>
            </a:endParaRPr>
          </a:p>
          <a:p>
            <a:pPr marL="255904">
              <a:lnSpc>
                <a:spcPct val="100000"/>
              </a:lnSpc>
            </a:pPr>
            <a:r>
              <a:rPr sz="1200" spc="-10" dirty="0">
                <a:latin typeface="Calibri Light"/>
                <a:cs typeface="Calibri Light"/>
              </a:rPr>
              <a:t>вимогами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31114" y="3601288"/>
            <a:ext cx="1353820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86385" algn="r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86385" algn="l"/>
              </a:tabLst>
            </a:pPr>
            <a:r>
              <a:rPr sz="2000" spc="-10" dirty="0">
                <a:latin typeface="Calibri Light"/>
                <a:cs typeface="Calibri Light"/>
              </a:rPr>
              <a:t>Замовник</a:t>
            </a:r>
            <a:endParaRPr sz="2000">
              <a:latin typeface="Calibri Light"/>
              <a:cs typeface="Calibri Light"/>
            </a:endParaRPr>
          </a:p>
          <a:p>
            <a:pPr marR="50800" algn="r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 Light"/>
                <a:cs typeface="Calibri Light"/>
              </a:rPr>
              <a:t>технічнім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32610" y="3601288"/>
            <a:ext cx="6830059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05"/>
              </a:spcBef>
              <a:tabLst>
                <a:tab pos="1248410" algn="l"/>
                <a:tab pos="2150745" algn="l"/>
                <a:tab pos="3499485" algn="l"/>
                <a:tab pos="4941570" algn="l"/>
                <a:tab pos="5414010" algn="l"/>
              </a:tabLst>
            </a:pPr>
            <a:r>
              <a:rPr sz="2000" spc="-10" dirty="0">
                <a:latin typeface="Calibri Light"/>
                <a:cs typeface="Calibri Light"/>
              </a:rPr>
              <a:t>здійснює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оцінку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тендерних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пропозицій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25" dirty="0">
                <a:latin typeface="Calibri Light"/>
                <a:cs typeface="Calibri Light"/>
              </a:rPr>
              <a:t>на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відповідність</a:t>
            </a:r>
            <a:endParaRPr sz="20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22375" algn="l"/>
                <a:tab pos="3179445" algn="l"/>
                <a:tab pos="3616960" algn="l"/>
                <a:tab pos="4510405" algn="l"/>
                <a:tab pos="5657850" algn="l"/>
              </a:tabLst>
            </a:pPr>
            <a:r>
              <a:rPr sz="2000" spc="-10" dirty="0">
                <a:latin typeface="Calibri Light"/>
                <a:cs typeface="Calibri Light"/>
              </a:rPr>
              <a:t>вимогам,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кваліфікаційним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25" dirty="0">
                <a:latin typeface="Calibri Light"/>
                <a:cs typeface="Calibri Light"/>
              </a:rPr>
              <a:t>та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іншим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вимогам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Замовника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31114" y="4059783"/>
            <a:ext cx="8329930" cy="13976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latin typeface="Calibri Light"/>
                <a:cs typeface="Calibri Light"/>
              </a:rPr>
              <a:t>визначеним</a:t>
            </a:r>
            <a:r>
              <a:rPr sz="2000" spc="-6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тендерній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документації</a:t>
            </a:r>
            <a:endParaRPr sz="20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2000" dirty="0">
                <a:latin typeface="Calibri Light"/>
                <a:cs typeface="Calibri Light"/>
              </a:rPr>
              <a:t>Строк</a:t>
            </a:r>
            <a:r>
              <a:rPr sz="2000" spc="4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кваліфікації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технічних</a:t>
            </a:r>
            <a:r>
              <a:rPr sz="2000" spc="-2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вимог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-</a:t>
            </a:r>
            <a:r>
              <a:rPr sz="2000" spc="-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не</a:t>
            </a:r>
            <a:r>
              <a:rPr sz="2000" spc="-1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більше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20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робочих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днів</a:t>
            </a:r>
            <a:endParaRPr sz="20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299085" algn="l"/>
                <a:tab pos="706120" algn="l"/>
                <a:tab pos="2331085" algn="l"/>
                <a:tab pos="3452495" algn="l"/>
                <a:tab pos="4900930" algn="l"/>
                <a:tab pos="6066790" algn="l"/>
                <a:tab pos="7188834" algn="l"/>
              </a:tabLst>
            </a:pPr>
            <a:r>
              <a:rPr sz="2000" spc="-25" dirty="0">
                <a:latin typeface="Calibri Light"/>
                <a:cs typeface="Calibri Light"/>
              </a:rPr>
              <a:t>За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результатами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розгляду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складається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протокол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розгляду</a:t>
            </a:r>
            <a:r>
              <a:rPr sz="2000" dirty="0">
                <a:latin typeface="Calibri Light"/>
                <a:cs typeface="Calibri Light"/>
              </a:rPr>
              <a:t>	</a:t>
            </a:r>
            <a:r>
              <a:rPr sz="2000" spc="-10" dirty="0">
                <a:latin typeface="Calibri Light"/>
                <a:cs typeface="Calibri Light"/>
              </a:rPr>
              <a:t>тендерних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7626" y="5431028"/>
            <a:ext cx="80448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 Light"/>
                <a:cs typeface="Calibri Light"/>
              </a:rPr>
              <a:t>пропозицій</a:t>
            </a:r>
            <a:r>
              <a:rPr sz="2000" spc="1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та</a:t>
            </a:r>
            <a:r>
              <a:rPr sz="2000" spc="10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оприлюднюється</a:t>
            </a:r>
            <a:r>
              <a:rPr sz="2000" spc="1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на</a:t>
            </a:r>
            <a:r>
              <a:rPr sz="2000" spc="1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Майданчику.</a:t>
            </a:r>
            <a:r>
              <a:rPr sz="2000" spc="12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Після</a:t>
            </a:r>
            <a:r>
              <a:rPr sz="2000" spc="11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цього</a:t>
            </a:r>
            <a:r>
              <a:rPr sz="2000" spc="11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автоматично </a:t>
            </a:r>
            <a:r>
              <a:rPr sz="2000" dirty="0">
                <a:latin typeface="Calibri Light"/>
                <a:cs typeface="Calibri Light"/>
              </a:rPr>
              <a:t>будуть</a:t>
            </a:r>
            <a:r>
              <a:rPr sz="2000" spc="-35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назначені</a:t>
            </a:r>
            <a:r>
              <a:rPr sz="2000" spc="-3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дата/час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аукціону</a:t>
            </a:r>
            <a:endParaRPr sz="2000">
              <a:latin typeface="Calibri Light"/>
              <a:cs typeface="Calibri Light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50" name="object 50" descr="$PPTXTitle"/>
          <p:cNvSpPr txBox="1">
            <a:spLocks noGrp="1"/>
          </p:cNvSpPr>
          <p:nvPr>
            <p:ph type="title"/>
          </p:nvPr>
        </p:nvSpPr>
        <p:spPr>
          <a:xfrm>
            <a:off x="4287392" y="62306"/>
            <a:ext cx="440880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Етап</a:t>
            </a:r>
            <a:r>
              <a:rPr sz="3100" spc="-14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20" dirty="0">
                <a:solidFill>
                  <a:srgbClr val="2D75B6"/>
                </a:solidFill>
                <a:latin typeface="Trebuchet MS"/>
                <a:cs typeface="Trebuchet MS"/>
              </a:rPr>
              <a:t>«</a:t>
            </a:r>
            <a:r>
              <a:rPr sz="3100" spc="-120" dirty="0">
                <a:solidFill>
                  <a:srgbClr val="2D75B6"/>
                </a:solidFill>
                <a:latin typeface="Microsoft Sans Serif"/>
                <a:cs typeface="Microsoft Sans Serif"/>
              </a:rPr>
              <a:t>Пре</a:t>
            </a:r>
            <a:r>
              <a:rPr sz="3100" spc="-120" dirty="0">
                <a:solidFill>
                  <a:srgbClr val="2D75B6"/>
                </a:solidFill>
                <a:latin typeface="Trebuchet MS"/>
                <a:cs typeface="Trebuchet MS"/>
              </a:rPr>
              <a:t>-</a:t>
            </a: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кваліфікація</a:t>
            </a:r>
            <a:r>
              <a:rPr sz="3100" spc="-45" dirty="0">
                <a:solidFill>
                  <a:srgbClr val="2D75B6"/>
                </a:solidFill>
                <a:latin typeface="Trebuchet MS"/>
                <a:cs typeface="Trebuchet MS"/>
              </a:rPr>
              <a:t>»</a:t>
            </a:r>
            <a:endParaRPr sz="3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501" y="1564640"/>
            <a:ext cx="149860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675" marR="231775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Оголошення </a:t>
            </a:r>
            <a:r>
              <a:rPr sz="1600" dirty="0">
                <a:latin typeface="Calibri Light"/>
                <a:cs typeface="Calibri Light"/>
              </a:rPr>
              <a:t>закупівлі</a:t>
            </a:r>
            <a:r>
              <a:rPr sz="1600" spc="-50" dirty="0">
                <a:latin typeface="Calibri Light"/>
                <a:cs typeface="Calibri Light"/>
              </a:rPr>
              <a:t> /</a:t>
            </a:r>
            <a:endParaRPr sz="1600">
              <a:latin typeface="Calibri Light"/>
              <a:cs typeface="Calibri Light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dirty="0">
                <a:latin typeface="Calibri Light"/>
                <a:cs typeface="Calibri Light"/>
              </a:rPr>
              <a:t>початок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5509" y="2663698"/>
            <a:ext cx="8780145" cy="1608455"/>
            <a:chOff x="135509" y="2663698"/>
            <a:chExt cx="8780145" cy="1608455"/>
          </a:xfrm>
        </p:grpSpPr>
        <p:sp>
          <p:nvSpPr>
            <p:cNvPr id="4" name="object 4"/>
            <p:cNvSpPr/>
            <p:nvPr/>
          </p:nvSpPr>
          <p:spPr>
            <a:xfrm>
              <a:off x="362711" y="2670048"/>
              <a:ext cx="0" cy="1167130"/>
            </a:xfrm>
            <a:custGeom>
              <a:avLst/>
              <a:gdLst/>
              <a:ahLst/>
              <a:cxnLst/>
              <a:rect l="l" t="t" r="r" b="b"/>
              <a:pathLst>
                <a:path h="1167129">
                  <a:moveTo>
                    <a:pt x="0" y="0"/>
                  </a:moveTo>
                  <a:lnTo>
                    <a:pt x="0" y="1166876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8684" y="3436365"/>
              <a:ext cx="8776970" cy="832485"/>
            </a:xfrm>
            <a:custGeom>
              <a:avLst/>
              <a:gdLst/>
              <a:ahLst/>
              <a:cxnLst/>
              <a:rect l="l" t="t" r="r" b="b"/>
              <a:pathLst>
                <a:path w="8776970" h="832485">
                  <a:moveTo>
                    <a:pt x="420624" y="615188"/>
                  </a:moveTo>
                  <a:lnTo>
                    <a:pt x="415061" y="565416"/>
                  </a:lnTo>
                  <a:lnTo>
                    <a:pt x="399237" y="519709"/>
                  </a:lnTo>
                  <a:lnTo>
                    <a:pt x="374421" y="479386"/>
                  </a:lnTo>
                  <a:lnTo>
                    <a:pt x="341845" y="445744"/>
                  </a:lnTo>
                  <a:lnTo>
                    <a:pt x="302793" y="420103"/>
                  </a:lnTo>
                  <a:lnTo>
                    <a:pt x="258533" y="403758"/>
                  </a:lnTo>
                  <a:lnTo>
                    <a:pt x="210312" y="398018"/>
                  </a:lnTo>
                  <a:lnTo>
                    <a:pt x="162077" y="403758"/>
                  </a:lnTo>
                  <a:lnTo>
                    <a:pt x="117817" y="420103"/>
                  </a:lnTo>
                  <a:lnTo>
                    <a:pt x="78765" y="445744"/>
                  </a:lnTo>
                  <a:lnTo>
                    <a:pt x="46189" y="479386"/>
                  </a:lnTo>
                  <a:lnTo>
                    <a:pt x="21374" y="519709"/>
                  </a:lnTo>
                  <a:lnTo>
                    <a:pt x="5549" y="565416"/>
                  </a:lnTo>
                  <a:lnTo>
                    <a:pt x="0" y="615188"/>
                  </a:lnTo>
                  <a:lnTo>
                    <a:pt x="5549" y="664972"/>
                  </a:lnTo>
                  <a:lnTo>
                    <a:pt x="21374" y="710679"/>
                  </a:lnTo>
                  <a:lnTo>
                    <a:pt x="46189" y="751001"/>
                  </a:lnTo>
                  <a:lnTo>
                    <a:pt x="78765" y="784644"/>
                  </a:lnTo>
                  <a:lnTo>
                    <a:pt x="117817" y="810285"/>
                  </a:lnTo>
                  <a:lnTo>
                    <a:pt x="162077" y="826630"/>
                  </a:lnTo>
                  <a:lnTo>
                    <a:pt x="210312" y="832358"/>
                  </a:lnTo>
                  <a:lnTo>
                    <a:pt x="258533" y="826630"/>
                  </a:lnTo>
                  <a:lnTo>
                    <a:pt x="302793" y="810285"/>
                  </a:lnTo>
                  <a:lnTo>
                    <a:pt x="341845" y="784644"/>
                  </a:lnTo>
                  <a:lnTo>
                    <a:pt x="374421" y="751001"/>
                  </a:lnTo>
                  <a:lnTo>
                    <a:pt x="399237" y="710679"/>
                  </a:lnTo>
                  <a:lnTo>
                    <a:pt x="415061" y="664972"/>
                  </a:lnTo>
                  <a:lnTo>
                    <a:pt x="420624" y="615188"/>
                  </a:lnTo>
                  <a:close/>
                </a:path>
                <a:path w="8776970" h="832485">
                  <a:moveTo>
                    <a:pt x="8776462" y="77724"/>
                  </a:moveTo>
                  <a:lnTo>
                    <a:pt x="8763013" y="70866"/>
                  </a:lnTo>
                  <a:lnTo>
                    <a:pt x="8700516" y="38989"/>
                  </a:lnTo>
                  <a:lnTo>
                    <a:pt x="8700249" y="70764"/>
                  </a:lnTo>
                  <a:lnTo>
                    <a:pt x="210362" y="0"/>
                  </a:lnTo>
                  <a:lnTo>
                    <a:pt x="210261" y="12700"/>
                  </a:lnTo>
                  <a:lnTo>
                    <a:pt x="8700135" y="83464"/>
                  </a:lnTo>
                  <a:lnTo>
                    <a:pt x="8713089" y="83566"/>
                  </a:lnTo>
                  <a:lnTo>
                    <a:pt x="8700135" y="83566"/>
                  </a:lnTo>
                  <a:lnTo>
                    <a:pt x="8699881" y="115189"/>
                  </a:lnTo>
                  <a:lnTo>
                    <a:pt x="8764511" y="83566"/>
                  </a:lnTo>
                  <a:lnTo>
                    <a:pt x="8776462" y="77724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8684" y="3834384"/>
              <a:ext cx="421005" cy="434340"/>
            </a:xfrm>
            <a:custGeom>
              <a:avLst/>
              <a:gdLst/>
              <a:ahLst/>
              <a:cxnLst/>
              <a:rect l="l" t="t" r="r" b="b"/>
              <a:pathLst>
                <a:path w="421005" h="434339">
                  <a:moveTo>
                    <a:pt x="0" y="217170"/>
                  </a:moveTo>
                  <a:lnTo>
                    <a:pt x="5554" y="167391"/>
                  </a:lnTo>
                  <a:lnTo>
                    <a:pt x="21375" y="121686"/>
                  </a:lnTo>
                  <a:lnTo>
                    <a:pt x="46202" y="81362"/>
                  </a:lnTo>
                  <a:lnTo>
                    <a:pt x="78771" y="47726"/>
                  </a:lnTo>
                  <a:lnTo>
                    <a:pt x="117821" y="22082"/>
                  </a:lnTo>
                  <a:lnTo>
                    <a:pt x="162088" y="5738"/>
                  </a:lnTo>
                  <a:lnTo>
                    <a:pt x="210312" y="0"/>
                  </a:lnTo>
                  <a:lnTo>
                    <a:pt x="258535" y="5738"/>
                  </a:lnTo>
                  <a:lnTo>
                    <a:pt x="302802" y="22082"/>
                  </a:lnTo>
                  <a:lnTo>
                    <a:pt x="341852" y="47726"/>
                  </a:lnTo>
                  <a:lnTo>
                    <a:pt x="374421" y="81362"/>
                  </a:lnTo>
                  <a:lnTo>
                    <a:pt x="399248" y="121686"/>
                  </a:lnTo>
                  <a:lnTo>
                    <a:pt x="415069" y="167391"/>
                  </a:lnTo>
                  <a:lnTo>
                    <a:pt x="420623" y="217170"/>
                  </a:lnTo>
                  <a:lnTo>
                    <a:pt x="415069" y="266948"/>
                  </a:lnTo>
                  <a:lnTo>
                    <a:pt x="399248" y="312653"/>
                  </a:lnTo>
                  <a:lnTo>
                    <a:pt x="374421" y="352977"/>
                  </a:lnTo>
                  <a:lnTo>
                    <a:pt x="341852" y="386613"/>
                  </a:lnTo>
                  <a:lnTo>
                    <a:pt x="302802" y="412257"/>
                  </a:lnTo>
                  <a:lnTo>
                    <a:pt x="258535" y="428601"/>
                  </a:lnTo>
                  <a:lnTo>
                    <a:pt x="210312" y="434340"/>
                  </a:lnTo>
                  <a:lnTo>
                    <a:pt x="162088" y="428601"/>
                  </a:lnTo>
                  <a:lnTo>
                    <a:pt x="117821" y="412257"/>
                  </a:lnTo>
                  <a:lnTo>
                    <a:pt x="78771" y="386613"/>
                  </a:lnTo>
                  <a:lnTo>
                    <a:pt x="46202" y="352977"/>
                  </a:lnTo>
                  <a:lnTo>
                    <a:pt x="21375" y="312653"/>
                  </a:lnTo>
                  <a:lnTo>
                    <a:pt x="5554" y="266948"/>
                  </a:lnTo>
                  <a:lnTo>
                    <a:pt x="0" y="217170"/>
                  </a:lnTo>
                  <a:close/>
                </a:path>
              </a:pathLst>
            </a:custGeom>
            <a:ln w="6095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7832" y="391312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1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65065" y="3817492"/>
            <a:ext cx="430530" cy="442595"/>
            <a:chOff x="4965065" y="3817492"/>
            <a:chExt cx="430530" cy="442595"/>
          </a:xfrm>
        </p:grpSpPr>
        <p:sp>
          <p:nvSpPr>
            <p:cNvPr id="9" name="object 9"/>
            <p:cNvSpPr/>
            <p:nvPr/>
          </p:nvSpPr>
          <p:spPr>
            <a:xfrm>
              <a:off x="4968240" y="3820667"/>
              <a:ext cx="424180" cy="436245"/>
            </a:xfrm>
            <a:custGeom>
              <a:avLst/>
              <a:gdLst/>
              <a:ahLst/>
              <a:cxnLst/>
              <a:rect l="l" t="t" r="r" b="b"/>
              <a:pathLst>
                <a:path w="424179" h="436245">
                  <a:moveTo>
                    <a:pt x="211836" y="0"/>
                  </a:moveTo>
                  <a:lnTo>
                    <a:pt x="163272" y="5753"/>
                  </a:lnTo>
                  <a:lnTo>
                    <a:pt x="118687" y="22144"/>
                  </a:lnTo>
                  <a:lnTo>
                    <a:pt x="79354" y="47866"/>
                  </a:lnTo>
                  <a:lnTo>
                    <a:pt x="46546" y="81611"/>
                  </a:lnTo>
                  <a:lnTo>
                    <a:pt x="21535" y="122075"/>
                  </a:lnTo>
                  <a:lnTo>
                    <a:pt x="5596" y="167951"/>
                  </a:lnTo>
                  <a:lnTo>
                    <a:pt x="0" y="217931"/>
                  </a:lnTo>
                  <a:lnTo>
                    <a:pt x="5596" y="267912"/>
                  </a:lnTo>
                  <a:lnTo>
                    <a:pt x="21535" y="313788"/>
                  </a:lnTo>
                  <a:lnTo>
                    <a:pt x="46546" y="354252"/>
                  </a:lnTo>
                  <a:lnTo>
                    <a:pt x="79354" y="387997"/>
                  </a:lnTo>
                  <a:lnTo>
                    <a:pt x="118687" y="413719"/>
                  </a:lnTo>
                  <a:lnTo>
                    <a:pt x="163272" y="430110"/>
                  </a:lnTo>
                  <a:lnTo>
                    <a:pt x="211836" y="435863"/>
                  </a:lnTo>
                  <a:lnTo>
                    <a:pt x="260399" y="430110"/>
                  </a:lnTo>
                  <a:lnTo>
                    <a:pt x="304984" y="413719"/>
                  </a:lnTo>
                  <a:lnTo>
                    <a:pt x="344317" y="387997"/>
                  </a:lnTo>
                  <a:lnTo>
                    <a:pt x="377125" y="354252"/>
                  </a:lnTo>
                  <a:lnTo>
                    <a:pt x="402136" y="313788"/>
                  </a:lnTo>
                  <a:lnTo>
                    <a:pt x="418075" y="267912"/>
                  </a:lnTo>
                  <a:lnTo>
                    <a:pt x="423672" y="217931"/>
                  </a:lnTo>
                  <a:lnTo>
                    <a:pt x="418075" y="167951"/>
                  </a:lnTo>
                  <a:lnTo>
                    <a:pt x="402136" y="122075"/>
                  </a:lnTo>
                  <a:lnTo>
                    <a:pt x="377125" y="81611"/>
                  </a:lnTo>
                  <a:lnTo>
                    <a:pt x="344317" y="47866"/>
                  </a:lnTo>
                  <a:lnTo>
                    <a:pt x="304984" y="22144"/>
                  </a:lnTo>
                  <a:lnTo>
                    <a:pt x="260399" y="5753"/>
                  </a:lnTo>
                  <a:lnTo>
                    <a:pt x="211836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68240" y="3820667"/>
              <a:ext cx="424180" cy="436245"/>
            </a:xfrm>
            <a:custGeom>
              <a:avLst/>
              <a:gdLst/>
              <a:ahLst/>
              <a:cxnLst/>
              <a:rect l="l" t="t" r="r" b="b"/>
              <a:pathLst>
                <a:path w="424179" h="436245">
                  <a:moveTo>
                    <a:pt x="0" y="217931"/>
                  </a:moveTo>
                  <a:lnTo>
                    <a:pt x="5596" y="167951"/>
                  </a:lnTo>
                  <a:lnTo>
                    <a:pt x="21535" y="122075"/>
                  </a:lnTo>
                  <a:lnTo>
                    <a:pt x="46546" y="81611"/>
                  </a:lnTo>
                  <a:lnTo>
                    <a:pt x="79354" y="47866"/>
                  </a:lnTo>
                  <a:lnTo>
                    <a:pt x="118687" y="22144"/>
                  </a:lnTo>
                  <a:lnTo>
                    <a:pt x="163272" y="5753"/>
                  </a:lnTo>
                  <a:lnTo>
                    <a:pt x="211836" y="0"/>
                  </a:lnTo>
                  <a:lnTo>
                    <a:pt x="260399" y="5753"/>
                  </a:lnTo>
                  <a:lnTo>
                    <a:pt x="304984" y="22144"/>
                  </a:lnTo>
                  <a:lnTo>
                    <a:pt x="344317" y="47866"/>
                  </a:lnTo>
                  <a:lnTo>
                    <a:pt x="377125" y="81611"/>
                  </a:lnTo>
                  <a:lnTo>
                    <a:pt x="402136" y="122075"/>
                  </a:lnTo>
                  <a:lnTo>
                    <a:pt x="418075" y="167951"/>
                  </a:lnTo>
                  <a:lnTo>
                    <a:pt x="423672" y="217931"/>
                  </a:lnTo>
                  <a:lnTo>
                    <a:pt x="418075" y="267912"/>
                  </a:lnTo>
                  <a:lnTo>
                    <a:pt x="402136" y="313788"/>
                  </a:lnTo>
                  <a:lnTo>
                    <a:pt x="377125" y="354252"/>
                  </a:lnTo>
                  <a:lnTo>
                    <a:pt x="344317" y="387997"/>
                  </a:lnTo>
                  <a:lnTo>
                    <a:pt x="304984" y="413719"/>
                  </a:lnTo>
                  <a:lnTo>
                    <a:pt x="260399" y="430110"/>
                  </a:lnTo>
                  <a:lnTo>
                    <a:pt x="211836" y="435863"/>
                  </a:lnTo>
                  <a:lnTo>
                    <a:pt x="163272" y="430110"/>
                  </a:lnTo>
                  <a:lnTo>
                    <a:pt x="118687" y="413719"/>
                  </a:lnTo>
                  <a:lnTo>
                    <a:pt x="79354" y="387997"/>
                  </a:lnTo>
                  <a:lnTo>
                    <a:pt x="46546" y="354252"/>
                  </a:lnTo>
                  <a:lnTo>
                    <a:pt x="21535" y="313788"/>
                  </a:lnTo>
                  <a:lnTo>
                    <a:pt x="5596" y="267912"/>
                  </a:lnTo>
                  <a:lnTo>
                    <a:pt x="0" y="2179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120132" y="390029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4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98692" y="3828160"/>
            <a:ext cx="427355" cy="439420"/>
            <a:chOff x="5798692" y="3828160"/>
            <a:chExt cx="427355" cy="439420"/>
          </a:xfrm>
        </p:grpSpPr>
        <p:sp>
          <p:nvSpPr>
            <p:cNvPr id="13" name="object 13"/>
            <p:cNvSpPr/>
            <p:nvPr/>
          </p:nvSpPr>
          <p:spPr>
            <a:xfrm>
              <a:off x="5801867" y="3831335"/>
              <a:ext cx="421005" cy="433070"/>
            </a:xfrm>
            <a:custGeom>
              <a:avLst/>
              <a:gdLst/>
              <a:ahLst/>
              <a:cxnLst/>
              <a:rect l="l" t="t" r="r" b="b"/>
              <a:pathLst>
                <a:path w="421004" h="433070">
                  <a:moveTo>
                    <a:pt x="210312" y="0"/>
                  </a:moveTo>
                  <a:lnTo>
                    <a:pt x="162072" y="5716"/>
                  </a:lnTo>
                  <a:lnTo>
                    <a:pt x="117798" y="21998"/>
                  </a:lnTo>
                  <a:lnTo>
                    <a:pt x="78750" y="47546"/>
                  </a:lnTo>
                  <a:lnTo>
                    <a:pt x="46186" y="81060"/>
                  </a:lnTo>
                  <a:lnTo>
                    <a:pt x="21367" y="121242"/>
                  </a:lnTo>
                  <a:lnTo>
                    <a:pt x="5551" y="166791"/>
                  </a:lnTo>
                  <a:lnTo>
                    <a:pt x="0" y="216407"/>
                  </a:lnTo>
                  <a:lnTo>
                    <a:pt x="5551" y="266024"/>
                  </a:lnTo>
                  <a:lnTo>
                    <a:pt x="21367" y="311573"/>
                  </a:lnTo>
                  <a:lnTo>
                    <a:pt x="46186" y="351755"/>
                  </a:lnTo>
                  <a:lnTo>
                    <a:pt x="78750" y="385269"/>
                  </a:lnTo>
                  <a:lnTo>
                    <a:pt x="117798" y="410817"/>
                  </a:lnTo>
                  <a:lnTo>
                    <a:pt x="162072" y="427099"/>
                  </a:lnTo>
                  <a:lnTo>
                    <a:pt x="210312" y="432815"/>
                  </a:lnTo>
                  <a:lnTo>
                    <a:pt x="258551" y="427099"/>
                  </a:lnTo>
                  <a:lnTo>
                    <a:pt x="302825" y="410817"/>
                  </a:lnTo>
                  <a:lnTo>
                    <a:pt x="341873" y="385269"/>
                  </a:lnTo>
                  <a:lnTo>
                    <a:pt x="374437" y="351755"/>
                  </a:lnTo>
                  <a:lnTo>
                    <a:pt x="399256" y="311573"/>
                  </a:lnTo>
                  <a:lnTo>
                    <a:pt x="415072" y="266024"/>
                  </a:lnTo>
                  <a:lnTo>
                    <a:pt x="420624" y="216407"/>
                  </a:lnTo>
                  <a:lnTo>
                    <a:pt x="415072" y="166791"/>
                  </a:lnTo>
                  <a:lnTo>
                    <a:pt x="399256" y="121242"/>
                  </a:lnTo>
                  <a:lnTo>
                    <a:pt x="374437" y="81060"/>
                  </a:lnTo>
                  <a:lnTo>
                    <a:pt x="341873" y="47546"/>
                  </a:lnTo>
                  <a:lnTo>
                    <a:pt x="302825" y="21998"/>
                  </a:lnTo>
                  <a:lnTo>
                    <a:pt x="258551" y="5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01867" y="3831335"/>
              <a:ext cx="421005" cy="433070"/>
            </a:xfrm>
            <a:custGeom>
              <a:avLst/>
              <a:gdLst/>
              <a:ahLst/>
              <a:cxnLst/>
              <a:rect l="l" t="t" r="r" b="b"/>
              <a:pathLst>
                <a:path w="421004" h="433070">
                  <a:moveTo>
                    <a:pt x="0" y="216407"/>
                  </a:moveTo>
                  <a:lnTo>
                    <a:pt x="5551" y="166791"/>
                  </a:lnTo>
                  <a:lnTo>
                    <a:pt x="21367" y="121242"/>
                  </a:lnTo>
                  <a:lnTo>
                    <a:pt x="46186" y="81060"/>
                  </a:lnTo>
                  <a:lnTo>
                    <a:pt x="78750" y="47546"/>
                  </a:lnTo>
                  <a:lnTo>
                    <a:pt x="117798" y="21998"/>
                  </a:lnTo>
                  <a:lnTo>
                    <a:pt x="162072" y="5716"/>
                  </a:lnTo>
                  <a:lnTo>
                    <a:pt x="210312" y="0"/>
                  </a:lnTo>
                  <a:lnTo>
                    <a:pt x="258551" y="5716"/>
                  </a:lnTo>
                  <a:lnTo>
                    <a:pt x="302825" y="21998"/>
                  </a:lnTo>
                  <a:lnTo>
                    <a:pt x="341873" y="47546"/>
                  </a:lnTo>
                  <a:lnTo>
                    <a:pt x="374437" y="81060"/>
                  </a:lnTo>
                  <a:lnTo>
                    <a:pt x="399256" y="121242"/>
                  </a:lnTo>
                  <a:lnTo>
                    <a:pt x="415072" y="166791"/>
                  </a:lnTo>
                  <a:lnTo>
                    <a:pt x="420624" y="216407"/>
                  </a:lnTo>
                  <a:lnTo>
                    <a:pt x="415072" y="266024"/>
                  </a:lnTo>
                  <a:lnTo>
                    <a:pt x="399256" y="311573"/>
                  </a:lnTo>
                  <a:lnTo>
                    <a:pt x="374437" y="351755"/>
                  </a:lnTo>
                  <a:lnTo>
                    <a:pt x="341873" y="385269"/>
                  </a:lnTo>
                  <a:lnTo>
                    <a:pt x="302825" y="410817"/>
                  </a:lnTo>
                  <a:lnTo>
                    <a:pt x="258551" y="427099"/>
                  </a:lnTo>
                  <a:lnTo>
                    <a:pt x="210312" y="432815"/>
                  </a:lnTo>
                  <a:lnTo>
                    <a:pt x="162072" y="427099"/>
                  </a:lnTo>
                  <a:lnTo>
                    <a:pt x="117798" y="410817"/>
                  </a:lnTo>
                  <a:lnTo>
                    <a:pt x="78750" y="385269"/>
                  </a:lnTo>
                  <a:lnTo>
                    <a:pt x="46186" y="351755"/>
                  </a:lnTo>
                  <a:lnTo>
                    <a:pt x="21367" y="311573"/>
                  </a:lnTo>
                  <a:lnTo>
                    <a:pt x="5551" y="266024"/>
                  </a:lnTo>
                  <a:lnTo>
                    <a:pt x="0" y="216407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52871" y="390918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657729" y="3860165"/>
            <a:ext cx="427355" cy="422909"/>
            <a:chOff x="2657729" y="3860165"/>
            <a:chExt cx="427355" cy="422909"/>
          </a:xfrm>
        </p:grpSpPr>
        <p:sp>
          <p:nvSpPr>
            <p:cNvPr id="17" name="object 17"/>
            <p:cNvSpPr/>
            <p:nvPr/>
          </p:nvSpPr>
          <p:spPr>
            <a:xfrm>
              <a:off x="2660904" y="3863340"/>
              <a:ext cx="421005" cy="416559"/>
            </a:xfrm>
            <a:custGeom>
              <a:avLst/>
              <a:gdLst/>
              <a:ahLst/>
              <a:cxnLst/>
              <a:rect l="l" t="t" r="r" b="b"/>
              <a:pathLst>
                <a:path w="421005" h="416560">
                  <a:moveTo>
                    <a:pt x="210312" y="0"/>
                  </a:moveTo>
                  <a:lnTo>
                    <a:pt x="162072" y="5491"/>
                  </a:lnTo>
                  <a:lnTo>
                    <a:pt x="117798" y="21136"/>
                  </a:lnTo>
                  <a:lnTo>
                    <a:pt x="78750" y="45686"/>
                  </a:lnTo>
                  <a:lnTo>
                    <a:pt x="46186" y="77897"/>
                  </a:lnTo>
                  <a:lnTo>
                    <a:pt x="21367" y="116521"/>
                  </a:lnTo>
                  <a:lnTo>
                    <a:pt x="5551" y="160313"/>
                  </a:lnTo>
                  <a:lnTo>
                    <a:pt x="0" y="208026"/>
                  </a:lnTo>
                  <a:lnTo>
                    <a:pt x="5551" y="255738"/>
                  </a:lnTo>
                  <a:lnTo>
                    <a:pt x="21367" y="299530"/>
                  </a:lnTo>
                  <a:lnTo>
                    <a:pt x="46186" y="338154"/>
                  </a:lnTo>
                  <a:lnTo>
                    <a:pt x="78750" y="370365"/>
                  </a:lnTo>
                  <a:lnTo>
                    <a:pt x="117798" y="394915"/>
                  </a:lnTo>
                  <a:lnTo>
                    <a:pt x="162072" y="410560"/>
                  </a:lnTo>
                  <a:lnTo>
                    <a:pt x="210312" y="416052"/>
                  </a:lnTo>
                  <a:lnTo>
                    <a:pt x="258551" y="410560"/>
                  </a:lnTo>
                  <a:lnTo>
                    <a:pt x="302825" y="394915"/>
                  </a:lnTo>
                  <a:lnTo>
                    <a:pt x="341873" y="370365"/>
                  </a:lnTo>
                  <a:lnTo>
                    <a:pt x="374437" y="338154"/>
                  </a:lnTo>
                  <a:lnTo>
                    <a:pt x="399256" y="299530"/>
                  </a:lnTo>
                  <a:lnTo>
                    <a:pt x="415072" y="255738"/>
                  </a:lnTo>
                  <a:lnTo>
                    <a:pt x="420623" y="208026"/>
                  </a:lnTo>
                  <a:lnTo>
                    <a:pt x="415072" y="160313"/>
                  </a:lnTo>
                  <a:lnTo>
                    <a:pt x="399256" y="116521"/>
                  </a:lnTo>
                  <a:lnTo>
                    <a:pt x="374437" y="77897"/>
                  </a:lnTo>
                  <a:lnTo>
                    <a:pt x="341873" y="45686"/>
                  </a:lnTo>
                  <a:lnTo>
                    <a:pt x="302825" y="21136"/>
                  </a:lnTo>
                  <a:lnTo>
                    <a:pt x="258551" y="5491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60904" y="3863340"/>
              <a:ext cx="421005" cy="416559"/>
            </a:xfrm>
            <a:custGeom>
              <a:avLst/>
              <a:gdLst/>
              <a:ahLst/>
              <a:cxnLst/>
              <a:rect l="l" t="t" r="r" b="b"/>
              <a:pathLst>
                <a:path w="421005" h="416560">
                  <a:moveTo>
                    <a:pt x="0" y="208026"/>
                  </a:moveTo>
                  <a:lnTo>
                    <a:pt x="5551" y="160313"/>
                  </a:lnTo>
                  <a:lnTo>
                    <a:pt x="21367" y="116521"/>
                  </a:lnTo>
                  <a:lnTo>
                    <a:pt x="46186" y="77897"/>
                  </a:lnTo>
                  <a:lnTo>
                    <a:pt x="78750" y="45686"/>
                  </a:lnTo>
                  <a:lnTo>
                    <a:pt x="117798" y="21136"/>
                  </a:lnTo>
                  <a:lnTo>
                    <a:pt x="162072" y="5491"/>
                  </a:lnTo>
                  <a:lnTo>
                    <a:pt x="210312" y="0"/>
                  </a:lnTo>
                  <a:lnTo>
                    <a:pt x="258551" y="5491"/>
                  </a:lnTo>
                  <a:lnTo>
                    <a:pt x="302825" y="21136"/>
                  </a:lnTo>
                  <a:lnTo>
                    <a:pt x="341873" y="45686"/>
                  </a:lnTo>
                  <a:lnTo>
                    <a:pt x="374437" y="77897"/>
                  </a:lnTo>
                  <a:lnTo>
                    <a:pt x="399256" y="116521"/>
                  </a:lnTo>
                  <a:lnTo>
                    <a:pt x="415072" y="160313"/>
                  </a:lnTo>
                  <a:lnTo>
                    <a:pt x="420623" y="208026"/>
                  </a:lnTo>
                  <a:lnTo>
                    <a:pt x="415072" y="255738"/>
                  </a:lnTo>
                  <a:lnTo>
                    <a:pt x="399256" y="299530"/>
                  </a:lnTo>
                  <a:lnTo>
                    <a:pt x="374437" y="338154"/>
                  </a:lnTo>
                  <a:lnTo>
                    <a:pt x="341873" y="370365"/>
                  </a:lnTo>
                  <a:lnTo>
                    <a:pt x="302825" y="394915"/>
                  </a:lnTo>
                  <a:lnTo>
                    <a:pt x="258551" y="410560"/>
                  </a:lnTo>
                  <a:lnTo>
                    <a:pt x="210312" y="416052"/>
                  </a:lnTo>
                  <a:lnTo>
                    <a:pt x="162072" y="410560"/>
                  </a:lnTo>
                  <a:lnTo>
                    <a:pt x="117798" y="394915"/>
                  </a:lnTo>
                  <a:lnTo>
                    <a:pt x="78750" y="370365"/>
                  </a:lnTo>
                  <a:lnTo>
                    <a:pt x="46186" y="338154"/>
                  </a:lnTo>
                  <a:lnTo>
                    <a:pt x="21367" y="299530"/>
                  </a:lnTo>
                  <a:lnTo>
                    <a:pt x="5551" y="255738"/>
                  </a:lnTo>
                  <a:lnTo>
                    <a:pt x="0" y="208026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810636" y="393382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60422" y="1489074"/>
            <a:ext cx="10680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Завершення прийому пропозицій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09284" y="1920316"/>
            <a:ext cx="103124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</a:t>
            </a:r>
            <a:endParaRPr sz="1600">
              <a:latin typeface="Calibri Light"/>
              <a:cs typeface="Calibri Light"/>
            </a:endParaRPr>
          </a:p>
          <a:p>
            <a:pPr marL="2286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 Light"/>
                <a:cs typeface="Calibri Light"/>
              </a:rPr>
              <a:t>переможця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2711" y="3421379"/>
            <a:ext cx="2506980" cy="356870"/>
          </a:xfrm>
          <a:custGeom>
            <a:avLst/>
            <a:gdLst/>
            <a:ahLst/>
            <a:cxnLst/>
            <a:rect l="l" t="t" r="r" b="b"/>
            <a:pathLst>
              <a:path w="2506980" h="356870">
                <a:moveTo>
                  <a:pt x="2506980" y="0"/>
                </a:moveTo>
                <a:lnTo>
                  <a:pt x="2486340" y="69383"/>
                </a:lnTo>
                <a:lnTo>
                  <a:pt x="2462128" y="99670"/>
                </a:lnTo>
                <a:lnTo>
                  <a:pt x="2430065" y="126063"/>
                </a:lnTo>
                <a:lnTo>
                  <a:pt x="2391210" y="147842"/>
                </a:lnTo>
                <a:lnTo>
                  <a:pt x="2346620" y="164288"/>
                </a:lnTo>
                <a:lnTo>
                  <a:pt x="2297354" y="174683"/>
                </a:lnTo>
                <a:lnTo>
                  <a:pt x="2244471" y="178308"/>
                </a:lnTo>
                <a:lnTo>
                  <a:pt x="1541145" y="178308"/>
                </a:lnTo>
                <a:lnTo>
                  <a:pt x="1488224" y="181932"/>
                </a:lnTo>
                <a:lnTo>
                  <a:pt x="1438941" y="192327"/>
                </a:lnTo>
                <a:lnTo>
                  <a:pt x="1394349" y="208773"/>
                </a:lnTo>
                <a:lnTo>
                  <a:pt x="1355502" y="230552"/>
                </a:lnTo>
                <a:lnTo>
                  <a:pt x="1323454" y="256945"/>
                </a:lnTo>
                <a:lnTo>
                  <a:pt x="1299257" y="287232"/>
                </a:lnTo>
                <a:lnTo>
                  <a:pt x="1278636" y="356616"/>
                </a:lnTo>
                <a:lnTo>
                  <a:pt x="1273299" y="320695"/>
                </a:lnTo>
                <a:lnTo>
                  <a:pt x="1233777" y="256945"/>
                </a:lnTo>
                <a:lnTo>
                  <a:pt x="1201705" y="230552"/>
                </a:lnTo>
                <a:lnTo>
                  <a:pt x="1162835" y="208773"/>
                </a:lnTo>
                <a:lnTo>
                  <a:pt x="1118223" y="192327"/>
                </a:lnTo>
                <a:lnTo>
                  <a:pt x="1068925" y="181932"/>
                </a:lnTo>
                <a:lnTo>
                  <a:pt x="1016000" y="178308"/>
                </a:lnTo>
                <a:lnTo>
                  <a:pt x="262572" y="178308"/>
                </a:lnTo>
                <a:lnTo>
                  <a:pt x="209653" y="174683"/>
                </a:lnTo>
                <a:lnTo>
                  <a:pt x="160364" y="164288"/>
                </a:lnTo>
                <a:lnTo>
                  <a:pt x="115762" y="147842"/>
                </a:lnTo>
                <a:lnTo>
                  <a:pt x="76903" y="126063"/>
                </a:lnTo>
                <a:lnTo>
                  <a:pt x="44841" y="99670"/>
                </a:lnTo>
                <a:lnTo>
                  <a:pt x="20633" y="69383"/>
                </a:lnTo>
                <a:lnTo>
                  <a:pt x="5334" y="35920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55395" y="3820795"/>
            <a:ext cx="17633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Подача</a:t>
            </a:r>
            <a:r>
              <a:rPr sz="1200" i="1" spc="-4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пропозиції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(технічної,</a:t>
            </a:r>
            <a:r>
              <a:rPr sz="1200" i="1" spc="-3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кваліфікаційної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та</a:t>
            </a: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1F5F9F"/>
                </a:solidFill>
                <a:latin typeface="Calibri Light"/>
                <a:cs typeface="Calibri Light"/>
              </a:rPr>
              <a:t>цінової</a:t>
            </a: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частин)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122420" y="3482340"/>
            <a:ext cx="1868805" cy="314325"/>
          </a:xfrm>
          <a:custGeom>
            <a:avLst/>
            <a:gdLst/>
            <a:ahLst/>
            <a:cxnLst/>
            <a:rect l="l" t="t" r="r" b="b"/>
            <a:pathLst>
              <a:path w="1868804" h="314325">
                <a:moveTo>
                  <a:pt x="1868424" y="16763"/>
                </a:moveTo>
                <a:lnTo>
                  <a:pt x="1861371" y="56257"/>
                </a:lnTo>
                <a:lnTo>
                  <a:pt x="1841467" y="91750"/>
                </a:lnTo>
                <a:lnTo>
                  <a:pt x="1810591" y="121824"/>
                </a:lnTo>
                <a:lnTo>
                  <a:pt x="1770624" y="145062"/>
                </a:lnTo>
                <a:lnTo>
                  <a:pt x="1723447" y="160044"/>
                </a:lnTo>
                <a:lnTo>
                  <a:pt x="1670939" y="165354"/>
                </a:lnTo>
                <a:lnTo>
                  <a:pt x="1618430" y="170663"/>
                </a:lnTo>
                <a:lnTo>
                  <a:pt x="1571253" y="185645"/>
                </a:lnTo>
                <a:lnTo>
                  <a:pt x="1531286" y="208883"/>
                </a:lnTo>
                <a:lnTo>
                  <a:pt x="1500410" y="238957"/>
                </a:lnTo>
                <a:lnTo>
                  <a:pt x="1480506" y="274450"/>
                </a:lnTo>
                <a:lnTo>
                  <a:pt x="1473453" y="313944"/>
                </a:lnTo>
                <a:lnTo>
                  <a:pt x="1466391" y="274450"/>
                </a:lnTo>
                <a:lnTo>
                  <a:pt x="1446464" y="238957"/>
                </a:lnTo>
                <a:lnTo>
                  <a:pt x="1415557" y="208883"/>
                </a:lnTo>
                <a:lnTo>
                  <a:pt x="1375560" y="185645"/>
                </a:lnTo>
                <a:lnTo>
                  <a:pt x="1328359" y="170663"/>
                </a:lnTo>
                <a:lnTo>
                  <a:pt x="1275841" y="165354"/>
                </a:lnTo>
                <a:lnTo>
                  <a:pt x="1259713" y="165354"/>
                </a:lnTo>
                <a:lnTo>
                  <a:pt x="1207204" y="160044"/>
                </a:lnTo>
                <a:lnTo>
                  <a:pt x="1160027" y="145062"/>
                </a:lnTo>
                <a:lnTo>
                  <a:pt x="1120060" y="121824"/>
                </a:lnTo>
                <a:lnTo>
                  <a:pt x="1089184" y="91750"/>
                </a:lnTo>
                <a:lnTo>
                  <a:pt x="1069280" y="56257"/>
                </a:lnTo>
                <a:lnTo>
                  <a:pt x="1062227" y="16763"/>
                </a:lnTo>
              </a:path>
              <a:path w="1868804" h="314325">
                <a:moveTo>
                  <a:pt x="1057655" y="0"/>
                </a:moveTo>
                <a:lnTo>
                  <a:pt x="1048329" y="39252"/>
                </a:lnTo>
                <a:lnTo>
                  <a:pt x="1022360" y="73347"/>
                </a:lnTo>
                <a:lnTo>
                  <a:pt x="982766" y="100236"/>
                </a:lnTo>
                <a:lnTo>
                  <a:pt x="932566" y="117872"/>
                </a:lnTo>
                <a:lnTo>
                  <a:pt x="874776" y="124206"/>
                </a:lnTo>
                <a:lnTo>
                  <a:pt x="722376" y="124206"/>
                </a:lnTo>
                <a:lnTo>
                  <a:pt x="664523" y="130539"/>
                </a:lnTo>
                <a:lnTo>
                  <a:pt x="614285" y="148175"/>
                </a:lnTo>
                <a:lnTo>
                  <a:pt x="574672" y="175064"/>
                </a:lnTo>
                <a:lnTo>
                  <a:pt x="548696" y="209159"/>
                </a:lnTo>
                <a:lnTo>
                  <a:pt x="539368" y="248412"/>
                </a:lnTo>
                <a:lnTo>
                  <a:pt x="530054" y="209159"/>
                </a:lnTo>
                <a:lnTo>
                  <a:pt x="504109" y="175064"/>
                </a:lnTo>
                <a:lnTo>
                  <a:pt x="464534" y="148175"/>
                </a:lnTo>
                <a:lnTo>
                  <a:pt x="414327" y="130539"/>
                </a:lnTo>
                <a:lnTo>
                  <a:pt x="356488" y="124206"/>
                </a:lnTo>
                <a:lnTo>
                  <a:pt x="182879" y="124206"/>
                </a:lnTo>
                <a:lnTo>
                  <a:pt x="125089" y="117872"/>
                </a:lnTo>
                <a:lnTo>
                  <a:pt x="74889" y="100236"/>
                </a:lnTo>
                <a:lnTo>
                  <a:pt x="35295" y="73347"/>
                </a:lnTo>
                <a:lnTo>
                  <a:pt x="9326" y="39252"/>
                </a:lnTo>
                <a:lnTo>
                  <a:pt x="0" y="0"/>
                </a:lnTo>
              </a:path>
            </a:pathLst>
          </a:custGeom>
          <a:ln w="12192">
            <a:solidFill>
              <a:srgbClr val="1F5F9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299330" y="3736594"/>
            <a:ext cx="7397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5080" indent="-8382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Очікування аукціону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56361" y="2566161"/>
            <a:ext cx="7444105" cy="1699895"/>
            <a:chOff x="356361" y="2566161"/>
            <a:chExt cx="7444105" cy="1699895"/>
          </a:xfrm>
        </p:grpSpPr>
        <p:sp>
          <p:nvSpPr>
            <p:cNvPr id="27" name="object 27"/>
            <p:cNvSpPr/>
            <p:nvPr/>
          </p:nvSpPr>
          <p:spPr>
            <a:xfrm>
              <a:off x="2880360" y="2572511"/>
              <a:ext cx="3131820" cy="1247775"/>
            </a:xfrm>
            <a:custGeom>
              <a:avLst/>
              <a:gdLst/>
              <a:ahLst/>
              <a:cxnLst/>
              <a:rect l="l" t="t" r="r" b="b"/>
              <a:pathLst>
                <a:path w="3131820" h="1247775">
                  <a:moveTo>
                    <a:pt x="0" y="80772"/>
                  </a:moveTo>
                  <a:lnTo>
                    <a:pt x="0" y="1247520"/>
                  </a:lnTo>
                </a:path>
                <a:path w="3131820" h="1247775">
                  <a:moveTo>
                    <a:pt x="2299716" y="0"/>
                  </a:moveTo>
                  <a:lnTo>
                    <a:pt x="2299716" y="1168400"/>
                  </a:lnTo>
                </a:path>
                <a:path w="3131820" h="1247775">
                  <a:moveTo>
                    <a:pt x="3131819" y="1524"/>
                  </a:moveTo>
                  <a:lnTo>
                    <a:pt x="3131819" y="1168273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2711" y="3139439"/>
              <a:ext cx="1661160" cy="303530"/>
            </a:xfrm>
            <a:custGeom>
              <a:avLst/>
              <a:gdLst/>
              <a:ahLst/>
              <a:cxnLst/>
              <a:rect l="l" t="t" r="r" b="b"/>
              <a:pathLst>
                <a:path w="1661160" h="303529">
                  <a:moveTo>
                    <a:pt x="0" y="303275"/>
                  </a:moveTo>
                  <a:lnTo>
                    <a:pt x="7976" y="262983"/>
                  </a:lnTo>
                  <a:lnTo>
                    <a:pt x="30486" y="226765"/>
                  </a:lnTo>
                  <a:lnTo>
                    <a:pt x="65401" y="196072"/>
                  </a:lnTo>
                  <a:lnTo>
                    <a:pt x="110593" y="172353"/>
                  </a:lnTo>
                  <a:lnTo>
                    <a:pt x="163932" y="157058"/>
                  </a:lnTo>
                  <a:lnTo>
                    <a:pt x="223291" y="151637"/>
                  </a:lnTo>
                  <a:lnTo>
                    <a:pt x="590651" y="151637"/>
                  </a:lnTo>
                  <a:lnTo>
                    <a:pt x="650015" y="146217"/>
                  </a:lnTo>
                  <a:lnTo>
                    <a:pt x="703358" y="130922"/>
                  </a:lnTo>
                  <a:lnTo>
                    <a:pt x="748552" y="107203"/>
                  </a:lnTo>
                  <a:lnTo>
                    <a:pt x="783468" y="76510"/>
                  </a:lnTo>
                  <a:lnTo>
                    <a:pt x="805979" y="40292"/>
                  </a:lnTo>
                  <a:lnTo>
                    <a:pt x="813955" y="0"/>
                  </a:lnTo>
                  <a:lnTo>
                    <a:pt x="821929" y="40292"/>
                  </a:lnTo>
                  <a:lnTo>
                    <a:pt x="844432" y="76510"/>
                  </a:lnTo>
                  <a:lnTo>
                    <a:pt x="879338" y="107203"/>
                  </a:lnTo>
                  <a:lnTo>
                    <a:pt x="924520" y="130922"/>
                  </a:lnTo>
                  <a:lnTo>
                    <a:pt x="977853" y="146217"/>
                  </a:lnTo>
                  <a:lnTo>
                    <a:pt x="1037209" y="151637"/>
                  </a:lnTo>
                  <a:lnTo>
                    <a:pt x="1437894" y="151637"/>
                  </a:lnTo>
                  <a:lnTo>
                    <a:pt x="1497250" y="157058"/>
                  </a:lnTo>
                  <a:lnTo>
                    <a:pt x="1550585" y="172353"/>
                  </a:lnTo>
                  <a:lnTo>
                    <a:pt x="1595770" y="196072"/>
                  </a:lnTo>
                  <a:lnTo>
                    <a:pt x="1630680" y="226765"/>
                  </a:lnTo>
                  <a:lnTo>
                    <a:pt x="1653185" y="262983"/>
                  </a:lnTo>
                  <a:lnTo>
                    <a:pt x="1661160" y="303275"/>
                  </a:lnTo>
                </a:path>
              </a:pathLst>
            </a:custGeom>
            <a:ln w="12191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374635" y="3826763"/>
              <a:ext cx="422275" cy="436245"/>
            </a:xfrm>
            <a:custGeom>
              <a:avLst/>
              <a:gdLst/>
              <a:ahLst/>
              <a:cxnLst/>
              <a:rect l="l" t="t" r="r" b="b"/>
              <a:pathLst>
                <a:path w="422275" h="436245">
                  <a:moveTo>
                    <a:pt x="211074" y="0"/>
                  </a:moveTo>
                  <a:lnTo>
                    <a:pt x="162672" y="5753"/>
                  </a:lnTo>
                  <a:lnTo>
                    <a:pt x="118243" y="22144"/>
                  </a:lnTo>
                  <a:lnTo>
                    <a:pt x="79052" y="47866"/>
                  </a:lnTo>
                  <a:lnTo>
                    <a:pt x="46366" y="81611"/>
                  </a:lnTo>
                  <a:lnTo>
                    <a:pt x="21451" y="122075"/>
                  </a:lnTo>
                  <a:lnTo>
                    <a:pt x="5573" y="167951"/>
                  </a:lnTo>
                  <a:lnTo>
                    <a:pt x="0" y="217931"/>
                  </a:lnTo>
                  <a:lnTo>
                    <a:pt x="5573" y="267912"/>
                  </a:lnTo>
                  <a:lnTo>
                    <a:pt x="21451" y="313788"/>
                  </a:lnTo>
                  <a:lnTo>
                    <a:pt x="46366" y="354252"/>
                  </a:lnTo>
                  <a:lnTo>
                    <a:pt x="79052" y="387997"/>
                  </a:lnTo>
                  <a:lnTo>
                    <a:pt x="118243" y="413719"/>
                  </a:lnTo>
                  <a:lnTo>
                    <a:pt x="162672" y="430110"/>
                  </a:lnTo>
                  <a:lnTo>
                    <a:pt x="211074" y="435863"/>
                  </a:lnTo>
                  <a:lnTo>
                    <a:pt x="259475" y="430110"/>
                  </a:lnTo>
                  <a:lnTo>
                    <a:pt x="303904" y="413719"/>
                  </a:lnTo>
                  <a:lnTo>
                    <a:pt x="343095" y="387997"/>
                  </a:lnTo>
                  <a:lnTo>
                    <a:pt x="375781" y="354252"/>
                  </a:lnTo>
                  <a:lnTo>
                    <a:pt x="400696" y="313788"/>
                  </a:lnTo>
                  <a:lnTo>
                    <a:pt x="416574" y="267912"/>
                  </a:lnTo>
                  <a:lnTo>
                    <a:pt x="422148" y="217931"/>
                  </a:lnTo>
                  <a:lnTo>
                    <a:pt x="416574" y="167951"/>
                  </a:lnTo>
                  <a:lnTo>
                    <a:pt x="400696" y="122075"/>
                  </a:lnTo>
                  <a:lnTo>
                    <a:pt x="375781" y="81611"/>
                  </a:lnTo>
                  <a:lnTo>
                    <a:pt x="343095" y="47866"/>
                  </a:lnTo>
                  <a:lnTo>
                    <a:pt x="303904" y="22144"/>
                  </a:lnTo>
                  <a:lnTo>
                    <a:pt x="259475" y="5753"/>
                  </a:lnTo>
                  <a:lnTo>
                    <a:pt x="211074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74635" y="3826763"/>
              <a:ext cx="422275" cy="436245"/>
            </a:xfrm>
            <a:custGeom>
              <a:avLst/>
              <a:gdLst/>
              <a:ahLst/>
              <a:cxnLst/>
              <a:rect l="l" t="t" r="r" b="b"/>
              <a:pathLst>
                <a:path w="422275" h="436245">
                  <a:moveTo>
                    <a:pt x="0" y="217931"/>
                  </a:moveTo>
                  <a:lnTo>
                    <a:pt x="5573" y="167951"/>
                  </a:lnTo>
                  <a:lnTo>
                    <a:pt x="21451" y="122075"/>
                  </a:lnTo>
                  <a:lnTo>
                    <a:pt x="46366" y="81611"/>
                  </a:lnTo>
                  <a:lnTo>
                    <a:pt x="79052" y="47866"/>
                  </a:lnTo>
                  <a:lnTo>
                    <a:pt x="118243" y="22144"/>
                  </a:lnTo>
                  <a:lnTo>
                    <a:pt x="162672" y="5753"/>
                  </a:lnTo>
                  <a:lnTo>
                    <a:pt x="211074" y="0"/>
                  </a:lnTo>
                  <a:lnTo>
                    <a:pt x="259475" y="5753"/>
                  </a:lnTo>
                  <a:lnTo>
                    <a:pt x="303904" y="22144"/>
                  </a:lnTo>
                  <a:lnTo>
                    <a:pt x="343095" y="47866"/>
                  </a:lnTo>
                  <a:lnTo>
                    <a:pt x="375781" y="81611"/>
                  </a:lnTo>
                  <a:lnTo>
                    <a:pt x="400696" y="122075"/>
                  </a:lnTo>
                  <a:lnTo>
                    <a:pt x="416574" y="167951"/>
                  </a:lnTo>
                  <a:lnTo>
                    <a:pt x="422148" y="217931"/>
                  </a:lnTo>
                  <a:lnTo>
                    <a:pt x="416574" y="267912"/>
                  </a:lnTo>
                  <a:lnTo>
                    <a:pt x="400696" y="313788"/>
                  </a:lnTo>
                  <a:lnTo>
                    <a:pt x="375781" y="354252"/>
                  </a:lnTo>
                  <a:lnTo>
                    <a:pt x="343095" y="387997"/>
                  </a:lnTo>
                  <a:lnTo>
                    <a:pt x="303904" y="413719"/>
                  </a:lnTo>
                  <a:lnTo>
                    <a:pt x="259475" y="430110"/>
                  </a:lnTo>
                  <a:lnTo>
                    <a:pt x="211074" y="435863"/>
                  </a:lnTo>
                  <a:lnTo>
                    <a:pt x="162672" y="430110"/>
                  </a:lnTo>
                  <a:lnTo>
                    <a:pt x="118243" y="413719"/>
                  </a:lnTo>
                  <a:lnTo>
                    <a:pt x="79052" y="387997"/>
                  </a:lnTo>
                  <a:lnTo>
                    <a:pt x="46366" y="354252"/>
                  </a:lnTo>
                  <a:lnTo>
                    <a:pt x="21451" y="313788"/>
                  </a:lnTo>
                  <a:lnTo>
                    <a:pt x="5573" y="267912"/>
                  </a:lnTo>
                  <a:lnTo>
                    <a:pt x="0" y="217931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525639" y="390677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2000" y="1920316"/>
            <a:ext cx="94678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Виконання</a:t>
            </a:r>
            <a:endParaRPr sz="1600">
              <a:latin typeface="Calibri Light"/>
              <a:cs typeface="Calibri Light"/>
            </a:endParaRPr>
          </a:p>
          <a:p>
            <a:pPr marL="79375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 Light"/>
                <a:cs typeface="Calibri Light"/>
              </a:rPr>
              <a:t>договору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908933" y="2605785"/>
            <a:ext cx="3682365" cy="1658620"/>
            <a:chOff x="3908933" y="2605785"/>
            <a:chExt cx="3682365" cy="1658620"/>
          </a:xfrm>
        </p:grpSpPr>
        <p:sp>
          <p:nvSpPr>
            <p:cNvPr id="34" name="object 34"/>
            <p:cNvSpPr/>
            <p:nvPr/>
          </p:nvSpPr>
          <p:spPr>
            <a:xfrm>
              <a:off x="7584948" y="2612135"/>
              <a:ext cx="0" cy="1167130"/>
            </a:xfrm>
            <a:custGeom>
              <a:avLst/>
              <a:gdLst/>
              <a:ahLst/>
              <a:cxnLst/>
              <a:rect l="l" t="t" r="r" b="b"/>
              <a:pathLst>
                <a:path h="1167129">
                  <a:moveTo>
                    <a:pt x="0" y="0"/>
                  </a:moveTo>
                  <a:lnTo>
                    <a:pt x="0" y="1166749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13704" y="3506723"/>
              <a:ext cx="1571625" cy="279400"/>
            </a:xfrm>
            <a:custGeom>
              <a:avLst/>
              <a:gdLst/>
              <a:ahLst/>
              <a:cxnLst/>
              <a:rect l="l" t="t" r="r" b="b"/>
              <a:pathLst>
                <a:path w="1571625" h="279400">
                  <a:moveTo>
                    <a:pt x="1571244" y="0"/>
                  </a:moveTo>
                  <a:lnTo>
                    <a:pt x="1543205" y="70358"/>
                  </a:lnTo>
                  <a:lnTo>
                    <a:pt x="1511093" y="98583"/>
                  </a:lnTo>
                  <a:lnTo>
                    <a:pt x="1469531" y="120396"/>
                  </a:lnTo>
                  <a:lnTo>
                    <a:pt x="1420475" y="134461"/>
                  </a:lnTo>
                  <a:lnTo>
                    <a:pt x="1365885" y="139445"/>
                  </a:lnTo>
                  <a:lnTo>
                    <a:pt x="1006728" y="139445"/>
                  </a:lnTo>
                  <a:lnTo>
                    <a:pt x="952138" y="144430"/>
                  </a:lnTo>
                  <a:lnTo>
                    <a:pt x="903082" y="158496"/>
                  </a:lnTo>
                  <a:lnTo>
                    <a:pt x="861520" y="180308"/>
                  </a:lnTo>
                  <a:lnTo>
                    <a:pt x="829408" y="208534"/>
                  </a:lnTo>
                  <a:lnTo>
                    <a:pt x="808706" y="241839"/>
                  </a:lnTo>
                  <a:lnTo>
                    <a:pt x="801370" y="278892"/>
                  </a:lnTo>
                  <a:lnTo>
                    <a:pt x="794033" y="241839"/>
                  </a:lnTo>
                  <a:lnTo>
                    <a:pt x="773331" y="208534"/>
                  </a:lnTo>
                  <a:lnTo>
                    <a:pt x="741219" y="180308"/>
                  </a:lnTo>
                  <a:lnTo>
                    <a:pt x="699657" y="158496"/>
                  </a:lnTo>
                  <a:lnTo>
                    <a:pt x="650601" y="144430"/>
                  </a:lnTo>
                  <a:lnTo>
                    <a:pt x="596011" y="139445"/>
                  </a:lnTo>
                  <a:lnTo>
                    <a:pt x="205359" y="139445"/>
                  </a:lnTo>
                  <a:lnTo>
                    <a:pt x="150768" y="134461"/>
                  </a:lnTo>
                  <a:lnTo>
                    <a:pt x="101712" y="120395"/>
                  </a:lnTo>
                  <a:lnTo>
                    <a:pt x="60150" y="98583"/>
                  </a:lnTo>
                  <a:lnTo>
                    <a:pt x="28038" y="70357"/>
                  </a:lnTo>
                  <a:lnTo>
                    <a:pt x="7336" y="37052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22420" y="2612135"/>
              <a:ext cx="0" cy="1167130"/>
            </a:xfrm>
            <a:custGeom>
              <a:avLst/>
              <a:gdLst/>
              <a:ahLst/>
              <a:cxnLst/>
              <a:rect l="l" t="t" r="r" b="b"/>
              <a:pathLst>
                <a:path h="1167129">
                  <a:moveTo>
                    <a:pt x="0" y="0"/>
                  </a:moveTo>
                  <a:lnTo>
                    <a:pt x="0" y="1166749"/>
                  </a:lnTo>
                </a:path>
              </a:pathLst>
            </a:custGeom>
            <a:ln w="12192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12108" y="3845051"/>
              <a:ext cx="421005" cy="416559"/>
            </a:xfrm>
            <a:custGeom>
              <a:avLst/>
              <a:gdLst/>
              <a:ahLst/>
              <a:cxnLst/>
              <a:rect l="l" t="t" r="r" b="b"/>
              <a:pathLst>
                <a:path w="421004" h="416560">
                  <a:moveTo>
                    <a:pt x="210312" y="0"/>
                  </a:moveTo>
                  <a:lnTo>
                    <a:pt x="162072" y="5491"/>
                  </a:lnTo>
                  <a:lnTo>
                    <a:pt x="117798" y="21136"/>
                  </a:lnTo>
                  <a:lnTo>
                    <a:pt x="78750" y="45686"/>
                  </a:lnTo>
                  <a:lnTo>
                    <a:pt x="46186" y="77897"/>
                  </a:lnTo>
                  <a:lnTo>
                    <a:pt x="21367" y="116521"/>
                  </a:lnTo>
                  <a:lnTo>
                    <a:pt x="5551" y="160313"/>
                  </a:lnTo>
                  <a:lnTo>
                    <a:pt x="0" y="208025"/>
                  </a:lnTo>
                  <a:lnTo>
                    <a:pt x="5551" y="255738"/>
                  </a:lnTo>
                  <a:lnTo>
                    <a:pt x="21367" y="299530"/>
                  </a:lnTo>
                  <a:lnTo>
                    <a:pt x="46186" y="338154"/>
                  </a:lnTo>
                  <a:lnTo>
                    <a:pt x="78750" y="370365"/>
                  </a:lnTo>
                  <a:lnTo>
                    <a:pt x="117798" y="394915"/>
                  </a:lnTo>
                  <a:lnTo>
                    <a:pt x="162072" y="410560"/>
                  </a:lnTo>
                  <a:lnTo>
                    <a:pt x="210312" y="416052"/>
                  </a:lnTo>
                  <a:lnTo>
                    <a:pt x="258551" y="410560"/>
                  </a:lnTo>
                  <a:lnTo>
                    <a:pt x="302825" y="394915"/>
                  </a:lnTo>
                  <a:lnTo>
                    <a:pt x="341873" y="370365"/>
                  </a:lnTo>
                  <a:lnTo>
                    <a:pt x="374437" y="338154"/>
                  </a:lnTo>
                  <a:lnTo>
                    <a:pt x="399256" y="299530"/>
                  </a:lnTo>
                  <a:lnTo>
                    <a:pt x="415072" y="255738"/>
                  </a:lnTo>
                  <a:lnTo>
                    <a:pt x="420624" y="208025"/>
                  </a:lnTo>
                  <a:lnTo>
                    <a:pt x="415072" y="160313"/>
                  </a:lnTo>
                  <a:lnTo>
                    <a:pt x="399256" y="116521"/>
                  </a:lnTo>
                  <a:lnTo>
                    <a:pt x="374437" y="77897"/>
                  </a:lnTo>
                  <a:lnTo>
                    <a:pt x="341873" y="45686"/>
                  </a:lnTo>
                  <a:lnTo>
                    <a:pt x="302825" y="21136"/>
                  </a:lnTo>
                  <a:lnTo>
                    <a:pt x="258551" y="5491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F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12108" y="3845051"/>
              <a:ext cx="421005" cy="416559"/>
            </a:xfrm>
            <a:custGeom>
              <a:avLst/>
              <a:gdLst/>
              <a:ahLst/>
              <a:cxnLst/>
              <a:rect l="l" t="t" r="r" b="b"/>
              <a:pathLst>
                <a:path w="421004" h="416560">
                  <a:moveTo>
                    <a:pt x="0" y="208025"/>
                  </a:moveTo>
                  <a:lnTo>
                    <a:pt x="5551" y="160313"/>
                  </a:lnTo>
                  <a:lnTo>
                    <a:pt x="21367" y="116521"/>
                  </a:lnTo>
                  <a:lnTo>
                    <a:pt x="46186" y="77897"/>
                  </a:lnTo>
                  <a:lnTo>
                    <a:pt x="78750" y="45686"/>
                  </a:lnTo>
                  <a:lnTo>
                    <a:pt x="117798" y="21136"/>
                  </a:lnTo>
                  <a:lnTo>
                    <a:pt x="162072" y="5491"/>
                  </a:lnTo>
                  <a:lnTo>
                    <a:pt x="210312" y="0"/>
                  </a:lnTo>
                  <a:lnTo>
                    <a:pt x="258551" y="5491"/>
                  </a:lnTo>
                  <a:lnTo>
                    <a:pt x="302825" y="21136"/>
                  </a:lnTo>
                  <a:lnTo>
                    <a:pt x="341873" y="45686"/>
                  </a:lnTo>
                  <a:lnTo>
                    <a:pt x="374437" y="77897"/>
                  </a:lnTo>
                  <a:lnTo>
                    <a:pt x="399256" y="116521"/>
                  </a:lnTo>
                  <a:lnTo>
                    <a:pt x="415072" y="160313"/>
                  </a:lnTo>
                  <a:lnTo>
                    <a:pt x="420624" y="208025"/>
                  </a:lnTo>
                  <a:lnTo>
                    <a:pt x="415072" y="255738"/>
                  </a:lnTo>
                  <a:lnTo>
                    <a:pt x="399256" y="299530"/>
                  </a:lnTo>
                  <a:lnTo>
                    <a:pt x="374437" y="338154"/>
                  </a:lnTo>
                  <a:lnTo>
                    <a:pt x="341873" y="370365"/>
                  </a:lnTo>
                  <a:lnTo>
                    <a:pt x="302825" y="394915"/>
                  </a:lnTo>
                  <a:lnTo>
                    <a:pt x="258551" y="410560"/>
                  </a:lnTo>
                  <a:lnTo>
                    <a:pt x="210312" y="416052"/>
                  </a:lnTo>
                  <a:lnTo>
                    <a:pt x="162072" y="410560"/>
                  </a:lnTo>
                  <a:lnTo>
                    <a:pt x="117798" y="394915"/>
                  </a:lnTo>
                  <a:lnTo>
                    <a:pt x="78750" y="370365"/>
                  </a:lnTo>
                  <a:lnTo>
                    <a:pt x="46186" y="338154"/>
                  </a:lnTo>
                  <a:lnTo>
                    <a:pt x="21367" y="299530"/>
                  </a:lnTo>
                  <a:lnTo>
                    <a:pt x="5551" y="255738"/>
                  </a:lnTo>
                  <a:lnTo>
                    <a:pt x="0" y="208025"/>
                  </a:lnTo>
                  <a:close/>
                </a:path>
              </a:pathLst>
            </a:custGeom>
            <a:ln w="6096">
              <a:solidFill>
                <a:srgbClr val="1F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443853" y="3858259"/>
            <a:ext cx="71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 marR="5080" indent="-48895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Укладання договору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061840" y="391464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0" dirty="0">
                <a:solidFill>
                  <a:srgbClr val="FFFFFF"/>
                </a:solidFill>
                <a:latin typeface="Calibri Light"/>
                <a:cs typeface="Calibri Light"/>
              </a:rPr>
              <a:t>3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017776" y="3209544"/>
            <a:ext cx="2110740" cy="527685"/>
            <a:chOff x="2017776" y="3209544"/>
            <a:chExt cx="2110740" cy="527685"/>
          </a:xfrm>
        </p:grpSpPr>
        <p:sp>
          <p:nvSpPr>
            <p:cNvPr id="42" name="object 42"/>
            <p:cNvSpPr/>
            <p:nvPr/>
          </p:nvSpPr>
          <p:spPr>
            <a:xfrm>
              <a:off x="2880360" y="3465576"/>
              <a:ext cx="1242060" cy="265430"/>
            </a:xfrm>
            <a:custGeom>
              <a:avLst/>
              <a:gdLst/>
              <a:ahLst/>
              <a:cxnLst/>
              <a:rect l="l" t="t" r="r" b="b"/>
              <a:pathLst>
                <a:path w="1242060" h="265429">
                  <a:moveTo>
                    <a:pt x="1242060" y="0"/>
                  </a:moveTo>
                  <a:lnTo>
                    <a:pt x="1215413" y="66943"/>
                  </a:lnTo>
                  <a:lnTo>
                    <a:pt x="1184894" y="93773"/>
                  </a:lnTo>
                  <a:lnTo>
                    <a:pt x="1145389" y="114497"/>
                  </a:lnTo>
                  <a:lnTo>
                    <a:pt x="1098758" y="127855"/>
                  </a:lnTo>
                  <a:lnTo>
                    <a:pt x="1046861" y="132587"/>
                  </a:lnTo>
                  <a:lnTo>
                    <a:pt x="828675" y="132587"/>
                  </a:lnTo>
                  <a:lnTo>
                    <a:pt x="776777" y="137320"/>
                  </a:lnTo>
                  <a:lnTo>
                    <a:pt x="730146" y="150678"/>
                  </a:lnTo>
                  <a:lnTo>
                    <a:pt x="690641" y="171402"/>
                  </a:lnTo>
                  <a:lnTo>
                    <a:pt x="660122" y="198232"/>
                  </a:lnTo>
                  <a:lnTo>
                    <a:pt x="633476" y="265175"/>
                  </a:lnTo>
                  <a:lnTo>
                    <a:pt x="626504" y="229910"/>
                  </a:lnTo>
                  <a:lnTo>
                    <a:pt x="576310" y="171402"/>
                  </a:lnTo>
                  <a:lnTo>
                    <a:pt x="536805" y="150678"/>
                  </a:lnTo>
                  <a:lnTo>
                    <a:pt x="490174" y="137320"/>
                  </a:lnTo>
                  <a:lnTo>
                    <a:pt x="438276" y="132587"/>
                  </a:lnTo>
                  <a:lnTo>
                    <a:pt x="195198" y="132587"/>
                  </a:lnTo>
                  <a:lnTo>
                    <a:pt x="143301" y="127855"/>
                  </a:lnTo>
                  <a:lnTo>
                    <a:pt x="96670" y="114497"/>
                  </a:lnTo>
                  <a:lnTo>
                    <a:pt x="57165" y="93773"/>
                  </a:lnTo>
                  <a:lnTo>
                    <a:pt x="26646" y="66943"/>
                  </a:lnTo>
                  <a:lnTo>
                    <a:pt x="6971" y="35265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23872" y="3215640"/>
              <a:ext cx="856615" cy="245745"/>
            </a:xfrm>
            <a:custGeom>
              <a:avLst/>
              <a:gdLst/>
              <a:ahLst/>
              <a:cxnLst/>
              <a:rect l="l" t="t" r="r" b="b"/>
              <a:pathLst>
                <a:path w="856614" h="245745">
                  <a:moveTo>
                    <a:pt x="0" y="245363"/>
                  </a:moveTo>
                  <a:lnTo>
                    <a:pt x="9212" y="206562"/>
                  </a:lnTo>
                  <a:lnTo>
                    <a:pt x="34865" y="172882"/>
                  </a:lnTo>
                  <a:lnTo>
                    <a:pt x="73984" y="146334"/>
                  </a:lnTo>
                  <a:lnTo>
                    <a:pt x="123594" y="128930"/>
                  </a:lnTo>
                  <a:lnTo>
                    <a:pt x="180720" y="122682"/>
                  </a:lnTo>
                  <a:lnTo>
                    <a:pt x="239013" y="122682"/>
                  </a:lnTo>
                  <a:lnTo>
                    <a:pt x="296127" y="116433"/>
                  </a:lnTo>
                  <a:lnTo>
                    <a:pt x="345706" y="99029"/>
                  </a:lnTo>
                  <a:lnTo>
                    <a:pt x="384787" y="72481"/>
                  </a:lnTo>
                  <a:lnTo>
                    <a:pt x="410409" y="38801"/>
                  </a:lnTo>
                  <a:lnTo>
                    <a:pt x="419607" y="0"/>
                  </a:lnTo>
                  <a:lnTo>
                    <a:pt x="428820" y="38801"/>
                  </a:lnTo>
                  <a:lnTo>
                    <a:pt x="454473" y="72481"/>
                  </a:lnTo>
                  <a:lnTo>
                    <a:pt x="493592" y="99029"/>
                  </a:lnTo>
                  <a:lnTo>
                    <a:pt x="543202" y="116433"/>
                  </a:lnTo>
                  <a:lnTo>
                    <a:pt x="600328" y="122682"/>
                  </a:lnTo>
                  <a:lnTo>
                    <a:pt x="675766" y="122682"/>
                  </a:lnTo>
                  <a:lnTo>
                    <a:pt x="732893" y="128930"/>
                  </a:lnTo>
                  <a:lnTo>
                    <a:pt x="782503" y="146334"/>
                  </a:lnTo>
                  <a:lnTo>
                    <a:pt x="821622" y="172882"/>
                  </a:lnTo>
                  <a:lnTo>
                    <a:pt x="847275" y="206562"/>
                  </a:lnTo>
                  <a:lnTo>
                    <a:pt x="856488" y="245363"/>
                  </a:lnTo>
                </a:path>
              </a:pathLst>
            </a:custGeom>
            <a:ln w="12192">
              <a:solidFill>
                <a:srgbClr val="1F5F9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116960" y="3870452"/>
            <a:ext cx="8210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i="1" spc="-20" dirty="0">
                <a:solidFill>
                  <a:srgbClr val="1F5F9F"/>
                </a:solidFill>
                <a:latin typeface="Calibri Light"/>
                <a:cs typeface="Calibri Light"/>
              </a:rPr>
              <a:t>Пре-</a:t>
            </a:r>
            <a:r>
              <a:rPr sz="1200" i="1" spc="-10" dirty="0">
                <a:solidFill>
                  <a:srgbClr val="1F5F9F"/>
                </a:solidFill>
                <a:latin typeface="Calibri Light"/>
                <a:cs typeface="Calibri Light"/>
              </a:rPr>
              <a:t>кваліфікація учасників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54678" y="1137285"/>
            <a:ext cx="103060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 Light"/>
                <a:cs typeface="Calibri Light"/>
              </a:rPr>
              <a:t>Визначення учасників</a:t>
            </a:r>
            <a:endParaRPr sz="1600">
              <a:latin typeface="Calibri Light"/>
              <a:cs typeface="Calibri Light"/>
            </a:endParaRPr>
          </a:p>
          <a:p>
            <a:pPr marL="35560">
              <a:lnSpc>
                <a:spcPct val="100000"/>
              </a:lnSpc>
            </a:pPr>
            <a:r>
              <a:rPr sz="1600" dirty="0">
                <a:latin typeface="Calibri Light"/>
                <a:cs typeface="Calibri Light"/>
              </a:rPr>
              <a:t>аукціону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за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37254" y="1868804"/>
            <a:ext cx="21869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 Light"/>
                <a:cs typeface="Calibri Light"/>
              </a:rPr>
              <a:t>технічними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та</a:t>
            </a:r>
            <a:endParaRPr sz="1600">
              <a:latin typeface="Calibri Light"/>
              <a:cs typeface="Calibri Light"/>
            </a:endParaRPr>
          </a:p>
          <a:p>
            <a:pPr marL="38100">
              <a:lnSpc>
                <a:spcPct val="100000"/>
              </a:lnSpc>
            </a:pPr>
            <a:r>
              <a:rPr sz="1600" dirty="0">
                <a:latin typeface="Calibri Light"/>
                <a:cs typeface="Calibri Light"/>
              </a:rPr>
              <a:t>кваліфікаційним</a:t>
            </a:r>
            <a:r>
              <a:rPr sz="1600" spc="40" dirty="0">
                <a:latin typeface="Calibri Light"/>
                <a:cs typeface="Calibri Light"/>
              </a:rPr>
              <a:t> </a:t>
            </a:r>
            <a:r>
              <a:rPr sz="2400" spc="-15" baseline="-15625" dirty="0">
                <a:latin typeface="Calibri Light"/>
                <a:cs typeface="Calibri Light"/>
              </a:rPr>
              <a:t>Аукціон</a:t>
            </a:r>
            <a:endParaRPr sz="2400" baseline="-15625">
              <a:latin typeface="Calibri Light"/>
              <a:cs typeface="Calibri Ligh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33342" y="2356180"/>
            <a:ext cx="1071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 Light"/>
                <a:cs typeface="Calibri Light"/>
              </a:rPr>
              <a:t>и</a:t>
            </a:r>
            <a:r>
              <a:rPr sz="1600" spc="34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вимогами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1936" y="4565903"/>
            <a:ext cx="1176655" cy="341630"/>
          </a:xfrm>
          <a:prstGeom prst="rect">
            <a:avLst/>
          </a:prstGeom>
          <a:solidFill>
            <a:srgbClr val="2D75B6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368935" indent="-137795">
              <a:lnSpc>
                <a:spcPct val="100000"/>
              </a:lnSpc>
              <a:spcBef>
                <a:spcPts val="355"/>
              </a:spcBef>
              <a:buChar char="&gt;"/>
              <a:tabLst>
                <a:tab pos="368935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30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221479" y="4561332"/>
            <a:ext cx="1176655" cy="341630"/>
          </a:xfrm>
          <a:prstGeom prst="rect">
            <a:avLst/>
          </a:prstGeom>
          <a:solidFill>
            <a:srgbClr val="2D75B6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370840">
              <a:lnSpc>
                <a:spcPct val="100000"/>
              </a:lnSpc>
              <a:spcBef>
                <a:spcPts val="355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833116" y="4565903"/>
            <a:ext cx="1176655" cy="342900"/>
          </a:xfrm>
          <a:prstGeom prst="rect">
            <a:avLst/>
          </a:prstGeom>
          <a:solidFill>
            <a:srgbClr val="2D75B6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44780">
              <a:lnSpc>
                <a:spcPct val="100000"/>
              </a:lnSpc>
              <a:spcBef>
                <a:spcPts val="360"/>
              </a:spcBef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˂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20</a:t>
            </a:r>
            <a:r>
              <a:rPr sz="150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р.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899403" y="4300728"/>
            <a:ext cx="1800225" cy="607060"/>
          </a:xfrm>
          <a:prstGeom prst="rect">
            <a:avLst/>
          </a:prstGeom>
          <a:solidFill>
            <a:srgbClr val="2D75B6">
              <a:alpha val="79998"/>
            </a:srgbClr>
          </a:solidFill>
          <a:ln w="6096">
            <a:solidFill>
              <a:srgbClr val="5B9BD4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271780" indent="-179705">
              <a:lnSpc>
                <a:spcPct val="100000"/>
              </a:lnSpc>
              <a:spcBef>
                <a:spcPts val="495"/>
              </a:spcBef>
              <a:buFont typeface="Microsoft Sans Serif"/>
              <a:buChar char="•"/>
              <a:tabLst>
                <a:tab pos="271780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не</a:t>
            </a:r>
            <a:r>
              <a:rPr sz="15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раніше</a:t>
            </a:r>
            <a:r>
              <a:rPr sz="15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10</a:t>
            </a:r>
            <a:r>
              <a:rPr sz="15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  <a:p>
            <a:pPr marL="269240" indent="-177165">
              <a:lnSpc>
                <a:spcPct val="100000"/>
              </a:lnSpc>
              <a:buFont typeface="Microsoft Sans Serif"/>
              <a:buChar char="•"/>
              <a:tabLst>
                <a:tab pos="269240" algn="l"/>
              </a:tabLst>
            </a:pP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до</a:t>
            </a:r>
            <a:r>
              <a:rPr sz="15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500" dirty="0">
                <a:solidFill>
                  <a:srgbClr val="FFFFFF"/>
                </a:solidFill>
                <a:latin typeface="Calibri Light"/>
                <a:cs typeface="Calibri Light"/>
              </a:rPr>
              <a:t>20 </a:t>
            </a:r>
            <a:r>
              <a:rPr sz="1500" spc="-20" dirty="0">
                <a:solidFill>
                  <a:srgbClr val="FFFFFF"/>
                </a:solidFill>
                <a:latin typeface="Calibri Light"/>
                <a:cs typeface="Calibri Light"/>
              </a:rPr>
              <a:t>днів</a:t>
            </a:r>
            <a:endParaRPr sz="1500">
              <a:latin typeface="Calibri Light"/>
              <a:cs typeface="Calibri Light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sp>
        <p:nvSpPr>
          <p:cNvPr id="55" name="object 5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59835" marR="85725" algn="r">
              <a:lnSpc>
                <a:spcPct val="100000"/>
              </a:lnSpc>
              <a:spcBef>
                <a:spcPts val="95"/>
              </a:spcBef>
            </a:pPr>
            <a:r>
              <a:rPr sz="3100" spc="-60" dirty="0">
                <a:solidFill>
                  <a:srgbClr val="2D75B6"/>
                </a:solidFill>
                <a:latin typeface="Microsoft Sans Serif"/>
                <a:cs typeface="Microsoft Sans Serif"/>
              </a:rPr>
              <a:t>Терміни</a:t>
            </a:r>
            <a:r>
              <a:rPr sz="3100" spc="-165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dirty="0">
                <a:solidFill>
                  <a:srgbClr val="2D75B6"/>
                </a:solidFill>
                <a:latin typeface="Microsoft Sans Serif"/>
                <a:cs typeface="Microsoft Sans Serif"/>
              </a:rPr>
              <a:t>для</a:t>
            </a:r>
            <a:r>
              <a:rPr sz="3100" spc="-204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40" dirty="0">
                <a:solidFill>
                  <a:srgbClr val="2D75B6"/>
                </a:solidFill>
                <a:latin typeface="Microsoft Sans Serif"/>
                <a:cs typeface="Microsoft Sans Serif"/>
              </a:rPr>
              <a:t>відкритих</a:t>
            </a:r>
            <a:r>
              <a:rPr sz="3100" spc="-140" dirty="0">
                <a:solidFill>
                  <a:srgbClr val="2D75B6"/>
                </a:solidFill>
                <a:latin typeface="Microsoft Sans Serif"/>
                <a:cs typeface="Microsoft Sans Serif"/>
              </a:rPr>
              <a:t> </a:t>
            </a:r>
            <a:r>
              <a:rPr sz="3100" spc="-10" dirty="0">
                <a:solidFill>
                  <a:srgbClr val="2D75B6"/>
                </a:solidFill>
                <a:latin typeface="Microsoft Sans Serif"/>
                <a:cs typeface="Microsoft Sans Serif"/>
              </a:rPr>
              <a:t>торгів</a:t>
            </a:r>
            <a:endParaRPr sz="3100">
              <a:latin typeface="Microsoft Sans Serif"/>
              <a:cs typeface="Microsoft Sans Serif"/>
            </a:endParaRPr>
          </a:p>
          <a:p>
            <a:pPr marL="3759835" marR="5080" algn="r">
              <a:lnSpc>
                <a:spcPct val="100000"/>
              </a:lnSpc>
              <a:spcBef>
                <a:spcPts val="5"/>
              </a:spcBef>
            </a:pPr>
            <a:r>
              <a:rPr sz="3100" spc="-45" dirty="0">
                <a:solidFill>
                  <a:srgbClr val="2D75B6"/>
                </a:solidFill>
                <a:latin typeface="Trebuchet MS"/>
                <a:cs typeface="Trebuchet MS"/>
              </a:rPr>
              <a:t>(«</a:t>
            </a:r>
            <a:r>
              <a:rPr sz="3100" spc="-45" dirty="0">
                <a:solidFill>
                  <a:srgbClr val="2D75B6"/>
                </a:solidFill>
                <a:latin typeface="Microsoft Sans Serif"/>
                <a:cs typeface="Microsoft Sans Serif"/>
              </a:rPr>
              <a:t>Європейські</a:t>
            </a:r>
            <a:r>
              <a:rPr sz="3100" spc="-45" dirty="0">
                <a:solidFill>
                  <a:srgbClr val="2D75B6"/>
                </a:solidFill>
                <a:latin typeface="Trebuchet MS"/>
                <a:cs typeface="Trebuchet MS"/>
              </a:rPr>
              <a:t>»)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748408" y="2536063"/>
            <a:ext cx="111887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solidFill>
                  <a:srgbClr val="1F5F9F"/>
                </a:solidFill>
                <a:latin typeface="Calibri Light"/>
                <a:cs typeface="Calibri Light"/>
              </a:rPr>
              <a:t>10</a:t>
            </a:r>
            <a:r>
              <a:rPr sz="1050" i="1" spc="-2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050" i="1" spc="-20" dirty="0">
                <a:solidFill>
                  <a:srgbClr val="1F5F9F"/>
                </a:solidFill>
                <a:latin typeface="Calibri Light"/>
                <a:cs typeface="Calibri Light"/>
              </a:rPr>
              <a:t>днів</a:t>
            </a:r>
            <a:endParaRPr sz="1050">
              <a:latin typeface="Calibri Light"/>
              <a:cs typeface="Calibri Light"/>
            </a:endParaRPr>
          </a:p>
          <a:p>
            <a:pPr marL="12700" marR="5080" algn="ctr">
              <a:lnSpc>
                <a:spcPct val="100000"/>
              </a:lnSpc>
            </a:pPr>
            <a:r>
              <a:rPr sz="1050" i="1" dirty="0">
                <a:solidFill>
                  <a:srgbClr val="1F5F9F"/>
                </a:solidFill>
                <a:latin typeface="Calibri Light"/>
                <a:cs typeface="Calibri Light"/>
              </a:rPr>
              <a:t>немає</a:t>
            </a:r>
            <a:r>
              <a:rPr sz="1050" i="1" spc="-1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050" i="1" spc="-10" dirty="0">
                <a:solidFill>
                  <a:srgbClr val="1F5F9F"/>
                </a:solidFill>
                <a:latin typeface="Calibri Light"/>
                <a:cs typeface="Calibri Light"/>
              </a:rPr>
              <a:t>можливості звертатись</a:t>
            </a:r>
            <a:endParaRPr sz="105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1050" i="1" dirty="0">
                <a:solidFill>
                  <a:srgbClr val="1F5F9F"/>
                </a:solidFill>
                <a:latin typeface="Calibri Light"/>
                <a:cs typeface="Calibri Light"/>
              </a:rPr>
              <a:t>за</a:t>
            </a:r>
            <a:r>
              <a:rPr sz="1050" i="1" spc="-5" dirty="0">
                <a:solidFill>
                  <a:srgbClr val="1F5F9F"/>
                </a:solidFill>
                <a:latin typeface="Calibri Light"/>
                <a:cs typeface="Calibri Light"/>
              </a:rPr>
              <a:t> </a:t>
            </a:r>
            <a:r>
              <a:rPr sz="1050" i="1" spc="-10" dirty="0">
                <a:solidFill>
                  <a:srgbClr val="1F5F9F"/>
                </a:solidFill>
                <a:latin typeface="Calibri Light"/>
                <a:cs typeface="Calibri Light"/>
              </a:rPr>
              <a:t>роз’ясненнями</a:t>
            </a:r>
            <a:endParaRPr sz="105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652517" y="3034741"/>
            <a:ext cx="4290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2D75B6"/>
                </a:solidFill>
                <a:latin typeface="Arial"/>
                <a:cs typeface="Arial"/>
              </a:rPr>
              <a:t>Переговорна</a:t>
            </a:r>
            <a:r>
              <a:rPr sz="2800" b="1" spc="-125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2D75B6"/>
                </a:solidFill>
                <a:latin typeface="Arial"/>
                <a:cs typeface="Arial"/>
              </a:rPr>
              <a:t>процедура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482465" cy="6858000"/>
            <a:chOff x="0" y="0"/>
            <a:chExt cx="448246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" y="6037903"/>
              <a:ext cx="694944" cy="7300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482084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5" y="5734811"/>
              <a:ext cx="1313688" cy="8519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074414" y="-47167"/>
            <a:ext cx="4994275" cy="707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285"/>
              </a:lnSpc>
              <a:spcBef>
                <a:spcPts val="95"/>
              </a:spcBef>
            </a:pPr>
            <a:r>
              <a:rPr sz="2800" spc="-25" dirty="0"/>
              <a:t>Переговорна</a:t>
            </a:r>
            <a:r>
              <a:rPr sz="2800" spc="-80" dirty="0"/>
              <a:t> </a:t>
            </a:r>
            <a:r>
              <a:rPr sz="2800" spc="-25" dirty="0"/>
              <a:t>процедура</a:t>
            </a:r>
            <a:r>
              <a:rPr sz="2800" spc="-90" dirty="0"/>
              <a:t> </a:t>
            </a:r>
            <a:r>
              <a:rPr sz="2800" spc="-10" dirty="0"/>
              <a:t>закупівлі</a:t>
            </a:r>
            <a:endParaRPr sz="2800"/>
          </a:p>
          <a:p>
            <a:pPr marL="449580">
              <a:lnSpc>
                <a:spcPts val="2085"/>
              </a:lnSpc>
            </a:pPr>
            <a:r>
              <a:rPr sz="1800" spc="-20" dirty="0"/>
              <a:t>(особливості</a:t>
            </a:r>
            <a:r>
              <a:rPr sz="1800" spc="-30" dirty="0"/>
              <a:t> </a:t>
            </a:r>
            <a:r>
              <a:rPr sz="1800" dirty="0"/>
              <a:t>та</a:t>
            </a:r>
            <a:r>
              <a:rPr sz="1800" spc="-10" dirty="0"/>
              <a:t> </a:t>
            </a:r>
            <a:r>
              <a:rPr sz="1800" spc="-20" dirty="0"/>
              <a:t>відмінності</a:t>
            </a:r>
            <a:r>
              <a:rPr sz="1800" spc="-30" dirty="0"/>
              <a:t> </a:t>
            </a:r>
            <a:r>
              <a:rPr sz="1800" dirty="0"/>
              <a:t>від</a:t>
            </a:r>
            <a:r>
              <a:rPr sz="1800" spc="-35" dirty="0"/>
              <a:t> </a:t>
            </a:r>
            <a:r>
              <a:rPr sz="1800" spc="-25" dirty="0"/>
              <a:t>відкритих</a:t>
            </a:r>
            <a:r>
              <a:rPr sz="1800" spc="-50" dirty="0"/>
              <a:t> </a:t>
            </a:r>
            <a:r>
              <a:rPr sz="1800" spc="-10" dirty="0"/>
              <a:t>торгів)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2555494" y="1848434"/>
            <a:ext cx="588772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 Light"/>
                <a:cs typeface="Calibri Light"/>
              </a:rPr>
              <a:t>НЕ</a:t>
            </a:r>
            <a:r>
              <a:rPr sz="2400" spc="-35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ПРОВОДИТЬСЯ</a:t>
            </a:r>
            <a:r>
              <a:rPr sz="2400" spc="-2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АУКЦІОН</a:t>
            </a:r>
            <a:endParaRPr sz="24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2830"/>
              </a:spcBef>
            </a:pPr>
            <a:endParaRPr sz="2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 Light"/>
                <a:cs typeface="Calibri Light"/>
              </a:rPr>
              <a:t>НЕМАЄ</a:t>
            </a:r>
            <a:r>
              <a:rPr sz="2400" spc="-95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ТЕНДЕРНОЇ</a:t>
            </a:r>
            <a:r>
              <a:rPr sz="2400" spc="-75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ДОКУМЕНТАЦІЇ</a:t>
            </a:r>
            <a:endParaRPr sz="24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2830"/>
              </a:spcBef>
            </a:pPr>
            <a:endParaRPr sz="2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 Light"/>
                <a:cs typeface="Calibri Light"/>
              </a:rPr>
              <a:t>МІНІМАЛЬНІ</a:t>
            </a:r>
            <a:r>
              <a:rPr sz="2400" spc="-45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СТРОКИ</a:t>
            </a:r>
            <a:r>
              <a:rPr sz="2400" spc="-5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(11</a:t>
            </a:r>
            <a:r>
              <a:rPr sz="2400" spc="-5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днів</a:t>
            </a:r>
            <a:r>
              <a:rPr sz="2400" spc="-3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та</a:t>
            </a:r>
            <a:r>
              <a:rPr sz="2400" spc="-4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6</a:t>
            </a:r>
            <a:r>
              <a:rPr sz="2400" spc="-35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днів)</a:t>
            </a:r>
            <a:endParaRPr sz="24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2835"/>
              </a:spcBef>
            </a:pPr>
            <a:endParaRPr sz="2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Calibri Light"/>
                <a:cs typeface="Calibri Light"/>
              </a:rPr>
              <a:t>ОБОВ’ЯЗКОВА</a:t>
            </a:r>
            <a:r>
              <a:rPr sz="2400" spc="-60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НАЯВНІСТЬ</a:t>
            </a:r>
            <a:r>
              <a:rPr sz="2400" spc="-55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ОДНІЄЇ</a:t>
            </a:r>
            <a:r>
              <a:rPr sz="2400" spc="-45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З</a:t>
            </a:r>
            <a:r>
              <a:rPr sz="2400" spc="-65" dirty="0">
                <a:latin typeface="Calibri Light"/>
                <a:cs typeface="Calibri Light"/>
              </a:rPr>
              <a:t> </a:t>
            </a:r>
            <a:r>
              <a:rPr sz="2400" dirty="0">
                <a:latin typeface="Calibri Light"/>
                <a:cs typeface="Calibri Light"/>
              </a:rPr>
              <a:t>7</a:t>
            </a:r>
            <a:r>
              <a:rPr sz="2400" spc="-60" dirty="0">
                <a:latin typeface="Calibri Light"/>
                <a:cs typeface="Calibri Light"/>
              </a:rPr>
              <a:t> </a:t>
            </a:r>
            <a:r>
              <a:rPr sz="2400" spc="-10" dirty="0">
                <a:latin typeface="Calibri Light"/>
                <a:cs typeface="Calibri Light"/>
              </a:rPr>
              <a:t>ПІДСТАВ</a:t>
            </a:r>
            <a:endParaRPr sz="2400">
              <a:latin typeface="Calibri Light"/>
              <a:cs typeface="Calibri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40764" cy="68579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0787" y="1948167"/>
            <a:ext cx="300736" cy="2034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8708" y="3026835"/>
            <a:ext cx="299381" cy="20255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4211" y="4134783"/>
            <a:ext cx="300736" cy="2025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6403" y="5250675"/>
            <a:ext cx="300736" cy="20349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41145" cy="6858000"/>
            <a:chOff x="0" y="0"/>
            <a:chExt cx="154114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540764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1" y="5871971"/>
              <a:ext cx="1312164" cy="720852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656" rIns="0" bIns="0" rtlCol="0">
            <a:spAutoFit/>
          </a:bodyPr>
          <a:lstStyle/>
          <a:p>
            <a:pPr marL="528701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Підстави</a:t>
            </a:r>
            <a:r>
              <a:rPr spc="-105" dirty="0"/>
              <a:t> </a:t>
            </a:r>
            <a:r>
              <a:rPr dirty="0"/>
              <a:t>до</a:t>
            </a:r>
            <a:r>
              <a:rPr spc="-80" dirty="0"/>
              <a:t> </a:t>
            </a:r>
            <a:r>
              <a:rPr spc="-10" dirty="0"/>
              <a:t>застосування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37917" y="1195831"/>
            <a:ext cx="6682740" cy="5097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2069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Відсутність</a:t>
            </a:r>
            <a:r>
              <a:rPr sz="1600" spc="21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конкуренції</a:t>
            </a:r>
            <a:r>
              <a:rPr sz="1600" spc="23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(у</a:t>
            </a:r>
            <a:r>
              <a:rPr sz="1600" spc="22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т.</a:t>
            </a:r>
            <a:r>
              <a:rPr sz="1600" spc="229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ч.</a:t>
            </a:r>
            <a:r>
              <a:rPr sz="1600" spc="22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</a:t>
            </a:r>
            <a:r>
              <a:rPr sz="1600" spc="22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технічних</a:t>
            </a:r>
            <a:r>
              <a:rPr sz="1600" spc="22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причин)</a:t>
            </a:r>
            <a:r>
              <a:rPr sz="1600" spc="22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на</a:t>
            </a:r>
            <a:r>
              <a:rPr sz="1600" spc="21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відповідному</a:t>
            </a:r>
            <a:r>
              <a:rPr sz="1600" spc="22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ринку,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внаслідок</a:t>
            </a:r>
            <a:r>
              <a:rPr sz="1600" spc="27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чого</a:t>
            </a:r>
            <a:r>
              <a:rPr sz="1600" spc="26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договір</a:t>
            </a:r>
            <a:r>
              <a:rPr sz="1600" spc="254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про</a:t>
            </a:r>
            <a:r>
              <a:rPr sz="1600" spc="26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закупівлю</a:t>
            </a:r>
            <a:r>
              <a:rPr sz="1600" spc="254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може</a:t>
            </a:r>
            <a:r>
              <a:rPr sz="1600" spc="254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бути</a:t>
            </a:r>
            <a:r>
              <a:rPr sz="1600" spc="254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укладено</a:t>
            </a:r>
            <a:r>
              <a:rPr sz="1600" spc="26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лише</a:t>
            </a:r>
            <a:r>
              <a:rPr sz="1600" spc="254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</a:t>
            </a:r>
            <a:r>
              <a:rPr sz="1600" spc="254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одним </a:t>
            </a:r>
            <a:r>
              <a:rPr sz="1600" spc="-20" dirty="0">
                <a:solidFill>
                  <a:srgbClr val="333333"/>
                </a:solidFill>
                <a:latin typeface="Calibri Light"/>
                <a:cs typeface="Calibri Light"/>
              </a:rPr>
              <a:t>постачальником,</a:t>
            </a:r>
            <a:r>
              <a:rPr sz="1600" spc="-6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за</a:t>
            </a:r>
            <a:r>
              <a:rPr sz="1600" spc="-4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відсутності</a:t>
            </a:r>
            <a:r>
              <a:rPr sz="1600" spc="-5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при</a:t>
            </a:r>
            <a:r>
              <a:rPr sz="1600" spc="-5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цьому</a:t>
            </a:r>
            <a:r>
              <a:rPr sz="1600" spc="-6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альтернативи.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600">
              <a:latin typeface="Calibri Light"/>
              <a:cs typeface="Calibri Light"/>
            </a:endParaRPr>
          </a:p>
          <a:p>
            <a:pPr marL="19050" marR="249554">
              <a:lnSpc>
                <a:spcPct val="100000"/>
              </a:lnSpc>
            </a:pP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Замовником</a:t>
            </a:r>
            <a:r>
              <a:rPr sz="1600" spc="10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двічі</a:t>
            </a:r>
            <a:r>
              <a:rPr sz="1600" spc="12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відмінено</a:t>
            </a:r>
            <a:r>
              <a:rPr sz="1600" spc="11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тендер</a:t>
            </a:r>
            <a:r>
              <a:rPr sz="1600" spc="11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через</a:t>
            </a:r>
            <a:r>
              <a:rPr sz="1600" spc="10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відсутність</a:t>
            </a:r>
            <a:r>
              <a:rPr sz="1600" spc="12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достатньої</a:t>
            </a:r>
            <a:r>
              <a:rPr sz="1600" spc="11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кількості учасників</a:t>
            </a:r>
            <a:endParaRPr sz="1600">
              <a:latin typeface="Calibri Light"/>
              <a:cs typeface="Calibri Light"/>
            </a:endParaRPr>
          </a:p>
          <a:p>
            <a:pPr marL="60325">
              <a:lnSpc>
                <a:spcPct val="100000"/>
              </a:lnSpc>
              <a:spcBef>
                <a:spcPts val="1760"/>
              </a:spcBef>
            </a:pP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Нагальна</a:t>
            </a:r>
            <a:r>
              <a:rPr sz="1600" spc="6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потреба</a:t>
            </a:r>
            <a:r>
              <a:rPr sz="1600" spc="6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у</a:t>
            </a:r>
            <a:r>
              <a:rPr sz="1600" spc="7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здійсненні</a:t>
            </a:r>
            <a:r>
              <a:rPr sz="1600" spc="7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закупівлі</a:t>
            </a:r>
            <a:r>
              <a:rPr sz="1600" spc="6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у</a:t>
            </a:r>
            <a:r>
              <a:rPr sz="1600" spc="7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зв’язку</a:t>
            </a:r>
            <a:r>
              <a:rPr sz="1600" spc="6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</a:t>
            </a:r>
            <a:r>
              <a:rPr sz="1600" spc="8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виникненням</a:t>
            </a:r>
            <a:r>
              <a:rPr sz="1600" spc="8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особливих</a:t>
            </a:r>
            <a:endParaRPr sz="1600">
              <a:latin typeface="Calibri Light"/>
              <a:cs typeface="Calibri Light"/>
            </a:endParaRPr>
          </a:p>
          <a:p>
            <a:pPr marL="60325">
              <a:lnSpc>
                <a:spcPct val="100000"/>
              </a:lnSpc>
            </a:pP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економічних</a:t>
            </a:r>
            <a:r>
              <a:rPr sz="1600" spc="-3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чи</a:t>
            </a:r>
            <a:r>
              <a:rPr sz="1600" spc="-8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соціальних</a:t>
            </a:r>
            <a:r>
              <a:rPr sz="1600" spc="-7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обставин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Calibri Light"/>
              <a:cs typeface="Calibri Light"/>
            </a:endParaRPr>
          </a:p>
          <a:p>
            <a:pPr marL="7302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Потреба</a:t>
            </a:r>
            <a:r>
              <a:rPr sz="1600" spc="-4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здійснити</a:t>
            </a:r>
            <a:r>
              <a:rPr sz="1600" spc="-5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додаткову</a:t>
            </a:r>
            <a:r>
              <a:rPr sz="1600" spc="-4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закупівлю</a:t>
            </a:r>
            <a:r>
              <a:rPr sz="1600" spc="-6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</a:t>
            </a:r>
            <a:r>
              <a:rPr sz="1600" spc="-5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того</a:t>
            </a:r>
            <a:r>
              <a:rPr sz="1600" spc="-2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самого</a:t>
            </a:r>
            <a:r>
              <a:rPr sz="1600" spc="-4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постачальника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600">
              <a:latin typeface="Calibri Light"/>
              <a:cs typeface="Calibri Light"/>
            </a:endParaRPr>
          </a:p>
          <a:p>
            <a:pPr marL="61594" marR="5080" algn="just">
              <a:lnSpc>
                <a:spcPct val="100000"/>
              </a:lnSpc>
            </a:pP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Проведення</a:t>
            </a:r>
            <a:r>
              <a:rPr sz="1600" spc="120" dirty="0">
                <a:solidFill>
                  <a:srgbClr val="333333"/>
                </a:solidFill>
                <a:latin typeface="Calibri Light"/>
                <a:cs typeface="Calibri Light"/>
              </a:rPr>
              <a:t> 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додаткових</a:t>
            </a:r>
            <a:r>
              <a:rPr sz="1600" spc="135" dirty="0">
                <a:solidFill>
                  <a:srgbClr val="333333"/>
                </a:solidFill>
                <a:latin typeface="Calibri Light"/>
                <a:cs typeface="Calibri Light"/>
              </a:rPr>
              <a:t> 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непередбачуваних</a:t>
            </a:r>
            <a:r>
              <a:rPr sz="1600" spc="130" dirty="0">
                <a:solidFill>
                  <a:srgbClr val="333333"/>
                </a:solidFill>
                <a:latin typeface="Calibri Light"/>
                <a:cs typeface="Calibri Light"/>
              </a:rPr>
              <a:t> 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будівельних</a:t>
            </a:r>
            <a:r>
              <a:rPr sz="1600" spc="125" dirty="0">
                <a:solidFill>
                  <a:srgbClr val="333333"/>
                </a:solidFill>
                <a:latin typeface="Calibri Light"/>
                <a:cs typeface="Calibri Light"/>
              </a:rPr>
              <a:t> 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робіт</a:t>
            </a:r>
            <a:r>
              <a:rPr sz="1600" spc="125" dirty="0">
                <a:solidFill>
                  <a:srgbClr val="333333"/>
                </a:solidFill>
                <a:latin typeface="Calibri Light"/>
                <a:cs typeface="Calibri Light"/>
              </a:rPr>
              <a:t> 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(загальна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вартість</a:t>
            </a:r>
            <a:r>
              <a:rPr sz="1600" spc="409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додаткових</a:t>
            </a:r>
            <a:r>
              <a:rPr sz="1600" spc="42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робіт</a:t>
            </a:r>
            <a:r>
              <a:rPr sz="1600" spc="41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не</a:t>
            </a:r>
            <a:r>
              <a:rPr sz="1600" spc="42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перевищує</a:t>
            </a:r>
            <a:r>
              <a:rPr sz="1600" spc="41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50</a:t>
            </a:r>
            <a:r>
              <a:rPr sz="1600" spc="41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відсотків</a:t>
            </a:r>
            <a:r>
              <a:rPr sz="1600" spc="41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вартості</a:t>
            </a:r>
            <a:r>
              <a:rPr sz="1600" spc="41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головного договору)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600">
              <a:latin typeface="Calibri Light"/>
              <a:cs typeface="Calibri Light"/>
            </a:endParaRPr>
          </a:p>
          <a:p>
            <a:pPr marL="55244" marR="234315">
              <a:lnSpc>
                <a:spcPct val="100000"/>
              </a:lnSpc>
              <a:tabLst>
                <a:tab pos="996950" algn="l"/>
                <a:tab pos="1704339" algn="l"/>
                <a:tab pos="2818765" algn="l"/>
                <a:tab pos="3402965" algn="l"/>
                <a:tab pos="4920615" algn="l"/>
                <a:tab pos="5902325" algn="l"/>
                <a:tab pos="6259195" algn="l"/>
              </a:tabLst>
            </a:pP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Закупівлі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	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творів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	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мистецтва,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	</a:t>
            </a:r>
            <a:r>
              <a:rPr sz="1600" spc="-20" dirty="0">
                <a:solidFill>
                  <a:srgbClr val="333333"/>
                </a:solidFill>
                <a:latin typeface="Calibri Light"/>
                <a:cs typeface="Calibri Light"/>
              </a:rPr>
              <a:t>прав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	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інтелектуальної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	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власності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	</a:t>
            </a:r>
            <a:r>
              <a:rPr sz="1600" spc="-25" dirty="0">
                <a:solidFill>
                  <a:srgbClr val="333333"/>
                </a:solidFill>
                <a:latin typeface="Calibri Light"/>
                <a:cs typeface="Calibri Light"/>
              </a:rPr>
              <a:t>та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	</a:t>
            </a:r>
            <a:r>
              <a:rPr sz="1600" spc="-25" dirty="0">
                <a:solidFill>
                  <a:srgbClr val="333333"/>
                </a:solidFill>
                <a:latin typeface="Calibri Light"/>
                <a:cs typeface="Calibri Light"/>
              </a:rPr>
              <a:t>за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результатами</a:t>
            </a:r>
            <a:r>
              <a:rPr sz="1600" spc="-2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архітектурного</a:t>
            </a:r>
            <a:r>
              <a:rPr sz="1600" spc="2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чи</a:t>
            </a:r>
            <a:r>
              <a:rPr sz="1600" spc="-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мистецького</a:t>
            </a:r>
            <a:r>
              <a:rPr sz="1600" spc="-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конкурсу</a:t>
            </a:r>
            <a:endParaRPr sz="1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600">
              <a:latin typeface="Calibri Light"/>
              <a:cs typeface="Calibri Light"/>
            </a:endParaRPr>
          </a:p>
          <a:p>
            <a:pPr marL="79375">
              <a:lnSpc>
                <a:spcPct val="100000"/>
              </a:lnSpc>
            </a:pP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Закупівлі</a:t>
            </a:r>
            <a:r>
              <a:rPr sz="1600" spc="-4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юридичних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послуг</a:t>
            </a:r>
            <a:r>
              <a:rPr sz="1600" spc="-3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для</a:t>
            </a:r>
            <a:r>
              <a:rPr sz="1600" spc="-3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захисту</a:t>
            </a:r>
            <a:r>
              <a:rPr sz="1600" spc="-5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прав</a:t>
            </a:r>
            <a:r>
              <a:rPr sz="1600" spc="-3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та</a:t>
            </a:r>
            <a:r>
              <a:rPr sz="1600" spc="-40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333333"/>
                </a:solidFill>
                <a:latin typeface="Calibri Light"/>
                <a:cs typeface="Calibri Light"/>
              </a:rPr>
              <a:t>інтересів</a:t>
            </a:r>
            <a:r>
              <a:rPr sz="1600" spc="-35" dirty="0">
                <a:solidFill>
                  <a:srgbClr val="333333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Calibri Light"/>
                <a:cs typeface="Calibri Light"/>
              </a:rPr>
              <a:t>України</a:t>
            </a:r>
            <a:endParaRPr sz="1600">
              <a:latin typeface="Calibri Light"/>
              <a:cs typeface="Calibri 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3027" y="1433087"/>
            <a:ext cx="411186" cy="2725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5960" y="2368823"/>
            <a:ext cx="412535" cy="27256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2536" y="3034811"/>
            <a:ext cx="412535" cy="27256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0271" y="3658127"/>
            <a:ext cx="411186" cy="27256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4101" y="4401839"/>
            <a:ext cx="409838" cy="27256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0939" y="5320811"/>
            <a:ext cx="411186" cy="27256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2463" y="6040139"/>
            <a:ext cx="411186" cy="272561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574285" y="109220"/>
            <a:ext cx="4286885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450"/>
              </a:lnSpc>
              <a:spcBef>
                <a:spcPts val="100"/>
              </a:spcBef>
            </a:pPr>
            <a:r>
              <a:rPr sz="2400" spc="-30" dirty="0"/>
              <a:t>Переговорна</a:t>
            </a:r>
            <a:r>
              <a:rPr sz="2400" spc="-60" dirty="0"/>
              <a:t> </a:t>
            </a:r>
            <a:r>
              <a:rPr sz="2400" spc="-25" dirty="0"/>
              <a:t>процедура</a:t>
            </a:r>
            <a:r>
              <a:rPr sz="2400" spc="-70" dirty="0"/>
              <a:t> </a:t>
            </a:r>
            <a:r>
              <a:rPr sz="2400" spc="-10" dirty="0"/>
              <a:t>закупівлі</a:t>
            </a:r>
            <a:endParaRPr sz="2400"/>
          </a:p>
          <a:p>
            <a:pPr marR="5080" algn="r">
              <a:lnSpc>
                <a:spcPts val="2450"/>
              </a:lnSpc>
            </a:pPr>
            <a:r>
              <a:rPr sz="2400" spc="-20" dirty="0"/>
              <a:t>(загальна</a:t>
            </a:r>
            <a:r>
              <a:rPr sz="2400" spc="-55" dirty="0"/>
              <a:t> </a:t>
            </a:r>
            <a:r>
              <a:rPr sz="2400" spc="-10" dirty="0"/>
              <a:t>схема)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0745" y="1085088"/>
            <a:ext cx="8370570" cy="2148840"/>
            <a:chOff x="380745" y="1085088"/>
            <a:chExt cx="8370570" cy="2148840"/>
          </a:xfrm>
        </p:grpSpPr>
        <p:sp>
          <p:nvSpPr>
            <p:cNvPr id="7" name="object 7"/>
            <p:cNvSpPr/>
            <p:nvPr/>
          </p:nvSpPr>
          <p:spPr>
            <a:xfrm>
              <a:off x="978408" y="1085088"/>
              <a:ext cx="7772400" cy="2148840"/>
            </a:xfrm>
            <a:custGeom>
              <a:avLst/>
              <a:gdLst/>
              <a:ahLst/>
              <a:cxnLst/>
              <a:rect l="l" t="t" r="r" b="b"/>
              <a:pathLst>
                <a:path w="7772400" h="2148840">
                  <a:moveTo>
                    <a:pt x="6697980" y="0"/>
                  </a:moveTo>
                  <a:lnTo>
                    <a:pt x="6697980" y="537210"/>
                  </a:lnTo>
                  <a:lnTo>
                    <a:pt x="0" y="537210"/>
                  </a:lnTo>
                  <a:lnTo>
                    <a:pt x="0" y="1611629"/>
                  </a:lnTo>
                  <a:lnTo>
                    <a:pt x="6697980" y="1611629"/>
                  </a:lnTo>
                  <a:lnTo>
                    <a:pt x="6697980" y="2148840"/>
                  </a:lnTo>
                  <a:lnTo>
                    <a:pt x="7772400" y="1074420"/>
                  </a:lnTo>
                  <a:lnTo>
                    <a:pt x="6697980" y="0"/>
                  </a:lnTo>
                  <a:close/>
                </a:path>
              </a:pathLst>
            </a:custGeom>
            <a:solidFill>
              <a:srgbClr val="D4E2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7095" y="1729740"/>
              <a:ext cx="2743200" cy="859790"/>
            </a:xfrm>
            <a:custGeom>
              <a:avLst/>
              <a:gdLst/>
              <a:ahLst/>
              <a:cxnLst/>
              <a:rect l="l" t="t" r="r" b="b"/>
              <a:pathLst>
                <a:path w="2743200" h="859789">
                  <a:moveTo>
                    <a:pt x="2599944" y="0"/>
                  </a:moveTo>
                  <a:lnTo>
                    <a:pt x="143255" y="0"/>
                  </a:lnTo>
                  <a:lnTo>
                    <a:pt x="97974" y="7303"/>
                  </a:lnTo>
                  <a:lnTo>
                    <a:pt x="58649" y="27639"/>
                  </a:lnTo>
                  <a:lnTo>
                    <a:pt x="27639" y="58649"/>
                  </a:lnTo>
                  <a:lnTo>
                    <a:pt x="7303" y="97974"/>
                  </a:lnTo>
                  <a:lnTo>
                    <a:pt x="0" y="143256"/>
                  </a:lnTo>
                  <a:lnTo>
                    <a:pt x="0" y="716280"/>
                  </a:lnTo>
                  <a:lnTo>
                    <a:pt x="7303" y="761561"/>
                  </a:lnTo>
                  <a:lnTo>
                    <a:pt x="27639" y="800886"/>
                  </a:lnTo>
                  <a:lnTo>
                    <a:pt x="58649" y="831896"/>
                  </a:lnTo>
                  <a:lnTo>
                    <a:pt x="97974" y="852232"/>
                  </a:lnTo>
                  <a:lnTo>
                    <a:pt x="143255" y="859536"/>
                  </a:lnTo>
                  <a:lnTo>
                    <a:pt x="2599944" y="859536"/>
                  </a:lnTo>
                  <a:lnTo>
                    <a:pt x="2645225" y="852232"/>
                  </a:lnTo>
                  <a:lnTo>
                    <a:pt x="2684550" y="831896"/>
                  </a:lnTo>
                  <a:lnTo>
                    <a:pt x="2715560" y="800886"/>
                  </a:lnTo>
                  <a:lnTo>
                    <a:pt x="2735896" y="761561"/>
                  </a:lnTo>
                  <a:lnTo>
                    <a:pt x="2743200" y="716280"/>
                  </a:lnTo>
                  <a:lnTo>
                    <a:pt x="2743200" y="143256"/>
                  </a:lnTo>
                  <a:lnTo>
                    <a:pt x="2735896" y="97974"/>
                  </a:lnTo>
                  <a:lnTo>
                    <a:pt x="2715560" y="58649"/>
                  </a:lnTo>
                  <a:lnTo>
                    <a:pt x="2684550" y="27639"/>
                  </a:lnTo>
                  <a:lnTo>
                    <a:pt x="2645225" y="7303"/>
                  </a:lnTo>
                  <a:lnTo>
                    <a:pt x="2599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7095" y="1729740"/>
              <a:ext cx="2743200" cy="859790"/>
            </a:xfrm>
            <a:custGeom>
              <a:avLst/>
              <a:gdLst/>
              <a:ahLst/>
              <a:cxnLst/>
              <a:rect l="l" t="t" r="r" b="b"/>
              <a:pathLst>
                <a:path w="2743200" h="859789">
                  <a:moveTo>
                    <a:pt x="0" y="143256"/>
                  </a:moveTo>
                  <a:lnTo>
                    <a:pt x="7303" y="97974"/>
                  </a:lnTo>
                  <a:lnTo>
                    <a:pt x="27639" y="58649"/>
                  </a:lnTo>
                  <a:lnTo>
                    <a:pt x="58649" y="27639"/>
                  </a:lnTo>
                  <a:lnTo>
                    <a:pt x="97974" y="7303"/>
                  </a:lnTo>
                  <a:lnTo>
                    <a:pt x="143255" y="0"/>
                  </a:lnTo>
                  <a:lnTo>
                    <a:pt x="2599944" y="0"/>
                  </a:lnTo>
                  <a:lnTo>
                    <a:pt x="2645225" y="7303"/>
                  </a:lnTo>
                  <a:lnTo>
                    <a:pt x="2684550" y="27639"/>
                  </a:lnTo>
                  <a:lnTo>
                    <a:pt x="2715560" y="58649"/>
                  </a:lnTo>
                  <a:lnTo>
                    <a:pt x="2735896" y="97974"/>
                  </a:lnTo>
                  <a:lnTo>
                    <a:pt x="2743200" y="143256"/>
                  </a:lnTo>
                  <a:lnTo>
                    <a:pt x="2743200" y="716280"/>
                  </a:lnTo>
                  <a:lnTo>
                    <a:pt x="2735896" y="761561"/>
                  </a:lnTo>
                  <a:lnTo>
                    <a:pt x="2715560" y="800886"/>
                  </a:lnTo>
                  <a:lnTo>
                    <a:pt x="2684550" y="831896"/>
                  </a:lnTo>
                  <a:lnTo>
                    <a:pt x="2645225" y="852232"/>
                  </a:lnTo>
                  <a:lnTo>
                    <a:pt x="2599944" y="859536"/>
                  </a:lnTo>
                  <a:lnTo>
                    <a:pt x="143255" y="859536"/>
                  </a:lnTo>
                  <a:lnTo>
                    <a:pt x="97974" y="852232"/>
                  </a:lnTo>
                  <a:lnTo>
                    <a:pt x="58649" y="831896"/>
                  </a:lnTo>
                  <a:lnTo>
                    <a:pt x="27639" y="800886"/>
                  </a:lnTo>
                  <a:lnTo>
                    <a:pt x="7303" y="761561"/>
                  </a:lnTo>
                  <a:lnTo>
                    <a:pt x="0" y="716280"/>
                  </a:lnTo>
                  <a:lnTo>
                    <a:pt x="0" y="143256"/>
                  </a:lnTo>
                  <a:close/>
                </a:path>
              </a:pathLst>
            </a:custGeom>
            <a:ln w="12192">
              <a:solidFill>
                <a:srgbClr val="649C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40765" y="1890522"/>
            <a:ext cx="2034539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54659" marR="5080" indent="-441959">
              <a:lnSpc>
                <a:spcPts val="1750"/>
              </a:lnSpc>
              <a:spcBef>
                <a:spcPts val="295"/>
              </a:spcBef>
            </a:pPr>
            <a:r>
              <a:rPr sz="1600" dirty="0">
                <a:latin typeface="Calibri Light"/>
                <a:cs typeface="Calibri Light"/>
              </a:rPr>
              <a:t>Прийняття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рішення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spc="-25" dirty="0">
                <a:latin typeface="Calibri Light"/>
                <a:cs typeface="Calibri Light"/>
              </a:rPr>
              <a:t>про </a:t>
            </a:r>
            <a:r>
              <a:rPr sz="1600" spc="-10" dirty="0">
                <a:latin typeface="Calibri Light"/>
                <a:cs typeface="Calibri Light"/>
              </a:rPr>
              <a:t>застосування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70250" y="1723389"/>
            <a:ext cx="2755900" cy="872490"/>
            <a:chOff x="3270250" y="1723389"/>
            <a:chExt cx="2755900" cy="872490"/>
          </a:xfrm>
        </p:grpSpPr>
        <p:sp>
          <p:nvSpPr>
            <p:cNvPr id="12" name="object 12"/>
            <p:cNvSpPr/>
            <p:nvPr/>
          </p:nvSpPr>
          <p:spPr>
            <a:xfrm>
              <a:off x="3276600" y="1729739"/>
              <a:ext cx="2743200" cy="859790"/>
            </a:xfrm>
            <a:custGeom>
              <a:avLst/>
              <a:gdLst/>
              <a:ahLst/>
              <a:cxnLst/>
              <a:rect l="l" t="t" r="r" b="b"/>
              <a:pathLst>
                <a:path w="2743200" h="859789">
                  <a:moveTo>
                    <a:pt x="2599944" y="0"/>
                  </a:moveTo>
                  <a:lnTo>
                    <a:pt x="143255" y="0"/>
                  </a:lnTo>
                  <a:lnTo>
                    <a:pt x="97974" y="7303"/>
                  </a:lnTo>
                  <a:lnTo>
                    <a:pt x="58649" y="27639"/>
                  </a:lnTo>
                  <a:lnTo>
                    <a:pt x="27639" y="58649"/>
                  </a:lnTo>
                  <a:lnTo>
                    <a:pt x="7303" y="97974"/>
                  </a:lnTo>
                  <a:lnTo>
                    <a:pt x="0" y="143256"/>
                  </a:lnTo>
                  <a:lnTo>
                    <a:pt x="0" y="716280"/>
                  </a:lnTo>
                  <a:lnTo>
                    <a:pt x="7303" y="761561"/>
                  </a:lnTo>
                  <a:lnTo>
                    <a:pt x="27639" y="800886"/>
                  </a:lnTo>
                  <a:lnTo>
                    <a:pt x="58649" y="831896"/>
                  </a:lnTo>
                  <a:lnTo>
                    <a:pt x="97974" y="852232"/>
                  </a:lnTo>
                  <a:lnTo>
                    <a:pt x="143255" y="859536"/>
                  </a:lnTo>
                  <a:lnTo>
                    <a:pt x="2599944" y="859536"/>
                  </a:lnTo>
                  <a:lnTo>
                    <a:pt x="2645225" y="852232"/>
                  </a:lnTo>
                  <a:lnTo>
                    <a:pt x="2684550" y="831896"/>
                  </a:lnTo>
                  <a:lnTo>
                    <a:pt x="2715560" y="800886"/>
                  </a:lnTo>
                  <a:lnTo>
                    <a:pt x="2735896" y="761561"/>
                  </a:lnTo>
                  <a:lnTo>
                    <a:pt x="2743200" y="716280"/>
                  </a:lnTo>
                  <a:lnTo>
                    <a:pt x="2743200" y="143256"/>
                  </a:lnTo>
                  <a:lnTo>
                    <a:pt x="2735896" y="97974"/>
                  </a:lnTo>
                  <a:lnTo>
                    <a:pt x="2715560" y="58649"/>
                  </a:lnTo>
                  <a:lnTo>
                    <a:pt x="2684550" y="27639"/>
                  </a:lnTo>
                  <a:lnTo>
                    <a:pt x="2645225" y="7303"/>
                  </a:lnTo>
                  <a:lnTo>
                    <a:pt x="2599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76600" y="1729739"/>
              <a:ext cx="2743200" cy="859790"/>
            </a:xfrm>
            <a:custGeom>
              <a:avLst/>
              <a:gdLst/>
              <a:ahLst/>
              <a:cxnLst/>
              <a:rect l="l" t="t" r="r" b="b"/>
              <a:pathLst>
                <a:path w="2743200" h="859789">
                  <a:moveTo>
                    <a:pt x="0" y="143256"/>
                  </a:moveTo>
                  <a:lnTo>
                    <a:pt x="7303" y="97974"/>
                  </a:lnTo>
                  <a:lnTo>
                    <a:pt x="27639" y="58649"/>
                  </a:lnTo>
                  <a:lnTo>
                    <a:pt x="58649" y="27639"/>
                  </a:lnTo>
                  <a:lnTo>
                    <a:pt x="97974" y="7303"/>
                  </a:lnTo>
                  <a:lnTo>
                    <a:pt x="143255" y="0"/>
                  </a:lnTo>
                  <a:lnTo>
                    <a:pt x="2599944" y="0"/>
                  </a:lnTo>
                  <a:lnTo>
                    <a:pt x="2645225" y="7303"/>
                  </a:lnTo>
                  <a:lnTo>
                    <a:pt x="2684550" y="27639"/>
                  </a:lnTo>
                  <a:lnTo>
                    <a:pt x="2715560" y="58649"/>
                  </a:lnTo>
                  <a:lnTo>
                    <a:pt x="2735896" y="97974"/>
                  </a:lnTo>
                  <a:lnTo>
                    <a:pt x="2743200" y="143256"/>
                  </a:lnTo>
                  <a:lnTo>
                    <a:pt x="2743200" y="716280"/>
                  </a:lnTo>
                  <a:lnTo>
                    <a:pt x="2735896" y="761561"/>
                  </a:lnTo>
                  <a:lnTo>
                    <a:pt x="2715560" y="800886"/>
                  </a:lnTo>
                  <a:lnTo>
                    <a:pt x="2684550" y="831896"/>
                  </a:lnTo>
                  <a:lnTo>
                    <a:pt x="2645225" y="852232"/>
                  </a:lnTo>
                  <a:lnTo>
                    <a:pt x="2599944" y="859536"/>
                  </a:lnTo>
                  <a:lnTo>
                    <a:pt x="143255" y="859536"/>
                  </a:lnTo>
                  <a:lnTo>
                    <a:pt x="97974" y="852232"/>
                  </a:lnTo>
                  <a:lnTo>
                    <a:pt x="58649" y="831896"/>
                  </a:lnTo>
                  <a:lnTo>
                    <a:pt x="27639" y="800886"/>
                  </a:lnTo>
                  <a:lnTo>
                    <a:pt x="7303" y="761561"/>
                  </a:lnTo>
                  <a:lnTo>
                    <a:pt x="0" y="716280"/>
                  </a:lnTo>
                  <a:lnTo>
                    <a:pt x="0" y="143256"/>
                  </a:lnTo>
                  <a:close/>
                </a:path>
              </a:pathLst>
            </a:custGeom>
            <a:ln w="12192">
              <a:solidFill>
                <a:srgbClr val="649C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45509" y="1778888"/>
            <a:ext cx="240474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1905" algn="ctr">
              <a:lnSpc>
                <a:spcPct val="91600"/>
              </a:lnSpc>
              <a:spcBef>
                <a:spcPts val="254"/>
              </a:spcBef>
            </a:pPr>
            <a:r>
              <a:rPr sz="1600" dirty="0">
                <a:latin typeface="Calibri Light"/>
                <a:cs typeface="Calibri Light"/>
              </a:rPr>
              <a:t>Проведення</a:t>
            </a:r>
            <a:r>
              <a:rPr sz="1600" spc="-8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переговорів </a:t>
            </a:r>
            <a:r>
              <a:rPr sz="1600" dirty="0">
                <a:latin typeface="Calibri Light"/>
                <a:cs typeface="Calibri Light"/>
              </a:rPr>
              <a:t>(надання</a:t>
            </a:r>
            <a:r>
              <a:rPr sz="1600" spc="-8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учасником</a:t>
            </a:r>
            <a:r>
              <a:rPr sz="1600" spc="-6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кваліф. докум.)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61532" y="1723644"/>
            <a:ext cx="2755900" cy="871855"/>
            <a:chOff x="6161532" y="1723644"/>
            <a:chExt cx="2755900" cy="871855"/>
          </a:xfrm>
        </p:grpSpPr>
        <p:sp>
          <p:nvSpPr>
            <p:cNvPr id="16" name="object 16"/>
            <p:cNvSpPr/>
            <p:nvPr/>
          </p:nvSpPr>
          <p:spPr>
            <a:xfrm>
              <a:off x="6167628" y="1729740"/>
              <a:ext cx="2743200" cy="859790"/>
            </a:xfrm>
            <a:custGeom>
              <a:avLst/>
              <a:gdLst/>
              <a:ahLst/>
              <a:cxnLst/>
              <a:rect l="l" t="t" r="r" b="b"/>
              <a:pathLst>
                <a:path w="2743200" h="859789">
                  <a:moveTo>
                    <a:pt x="2599944" y="0"/>
                  </a:moveTo>
                  <a:lnTo>
                    <a:pt x="143256" y="0"/>
                  </a:lnTo>
                  <a:lnTo>
                    <a:pt x="97974" y="7303"/>
                  </a:lnTo>
                  <a:lnTo>
                    <a:pt x="58649" y="27639"/>
                  </a:lnTo>
                  <a:lnTo>
                    <a:pt x="27639" y="58649"/>
                  </a:lnTo>
                  <a:lnTo>
                    <a:pt x="7303" y="97974"/>
                  </a:lnTo>
                  <a:lnTo>
                    <a:pt x="0" y="143256"/>
                  </a:lnTo>
                  <a:lnTo>
                    <a:pt x="0" y="716280"/>
                  </a:lnTo>
                  <a:lnTo>
                    <a:pt x="7303" y="761561"/>
                  </a:lnTo>
                  <a:lnTo>
                    <a:pt x="27639" y="800886"/>
                  </a:lnTo>
                  <a:lnTo>
                    <a:pt x="58649" y="831896"/>
                  </a:lnTo>
                  <a:lnTo>
                    <a:pt x="97974" y="852232"/>
                  </a:lnTo>
                  <a:lnTo>
                    <a:pt x="143256" y="859536"/>
                  </a:lnTo>
                  <a:lnTo>
                    <a:pt x="2599944" y="859536"/>
                  </a:lnTo>
                  <a:lnTo>
                    <a:pt x="2645225" y="852232"/>
                  </a:lnTo>
                  <a:lnTo>
                    <a:pt x="2684550" y="831896"/>
                  </a:lnTo>
                  <a:lnTo>
                    <a:pt x="2715560" y="800886"/>
                  </a:lnTo>
                  <a:lnTo>
                    <a:pt x="2735896" y="761561"/>
                  </a:lnTo>
                  <a:lnTo>
                    <a:pt x="2743200" y="716280"/>
                  </a:lnTo>
                  <a:lnTo>
                    <a:pt x="2743200" y="143256"/>
                  </a:lnTo>
                  <a:lnTo>
                    <a:pt x="2735896" y="97974"/>
                  </a:lnTo>
                  <a:lnTo>
                    <a:pt x="2715560" y="58649"/>
                  </a:lnTo>
                  <a:lnTo>
                    <a:pt x="2684550" y="27639"/>
                  </a:lnTo>
                  <a:lnTo>
                    <a:pt x="2645225" y="7303"/>
                  </a:lnTo>
                  <a:lnTo>
                    <a:pt x="2599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67628" y="1729740"/>
              <a:ext cx="2743200" cy="859790"/>
            </a:xfrm>
            <a:custGeom>
              <a:avLst/>
              <a:gdLst/>
              <a:ahLst/>
              <a:cxnLst/>
              <a:rect l="l" t="t" r="r" b="b"/>
              <a:pathLst>
                <a:path w="2743200" h="859789">
                  <a:moveTo>
                    <a:pt x="0" y="143256"/>
                  </a:moveTo>
                  <a:lnTo>
                    <a:pt x="7303" y="97974"/>
                  </a:lnTo>
                  <a:lnTo>
                    <a:pt x="27639" y="58649"/>
                  </a:lnTo>
                  <a:lnTo>
                    <a:pt x="58649" y="27639"/>
                  </a:lnTo>
                  <a:lnTo>
                    <a:pt x="97974" y="7303"/>
                  </a:lnTo>
                  <a:lnTo>
                    <a:pt x="143256" y="0"/>
                  </a:lnTo>
                  <a:lnTo>
                    <a:pt x="2599944" y="0"/>
                  </a:lnTo>
                  <a:lnTo>
                    <a:pt x="2645225" y="7303"/>
                  </a:lnTo>
                  <a:lnTo>
                    <a:pt x="2684550" y="27639"/>
                  </a:lnTo>
                  <a:lnTo>
                    <a:pt x="2715560" y="58649"/>
                  </a:lnTo>
                  <a:lnTo>
                    <a:pt x="2735896" y="97974"/>
                  </a:lnTo>
                  <a:lnTo>
                    <a:pt x="2743200" y="143256"/>
                  </a:lnTo>
                  <a:lnTo>
                    <a:pt x="2743200" y="716280"/>
                  </a:lnTo>
                  <a:lnTo>
                    <a:pt x="2735896" y="761561"/>
                  </a:lnTo>
                  <a:lnTo>
                    <a:pt x="2715560" y="800886"/>
                  </a:lnTo>
                  <a:lnTo>
                    <a:pt x="2684550" y="831896"/>
                  </a:lnTo>
                  <a:lnTo>
                    <a:pt x="2645225" y="852232"/>
                  </a:lnTo>
                  <a:lnTo>
                    <a:pt x="2599944" y="859536"/>
                  </a:lnTo>
                  <a:lnTo>
                    <a:pt x="143256" y="859536"/>
                  </a:lnTo>
                  <a:lnTo>
                    <a:pt x="97974" y="852232"/>
                  </a:lnTo>
                  <a:lnTo>
                    <a:pt x="58649" y="831896"/>
                  </a:lnTo>
                  <a:lnTo>
                    <a:pt x="27639" y="800886"/>
                  </a:lnTo>
                  <a:lnTo>
                    <a:pt x="7303" y="761561"/>
                  </a:lnTo>
                  <a:lnTo>
                    <a:pt x="0" y="716280"/>
                  </a:lnTo>
                  <a:lnTo>
                    <a:pt x="0" y="143256"/>
                  </a:lnTo>
                  <a:close/>
                </a:path>
              </a:pathLst>
            </a:custGeom>
            <a:ln w="12192">
              <a:solidFill>
                <a:srgbClr val="649C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380734" y="1890522"/>
            <a:ext cx="231711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842010" marR="5080" indent="-829944">
              <a:lnSpc>
                <a:spcPts val="1750"/>
              </a:lnSpc>
              <a:spcBef>
                <a:spcPts val="295"/>
              </a:spcBef>
            </a:pPr>
            <a:r>
              <a:rPr sz="1600" dirty="0">
                <a:latin typeface="Calibri Light"/>
                <a:cs typeface="Calibri Light"/>
              </a:rPr>
              <a:t>Рішення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про</a:t>
            </a:r>
            <a:r>
              <a:rPr sz="1600" spc="-40" dirty="0">
                <a:latin typeface="Calibri Light"/>
                <a:cs typeface="Calibri Light"/>
              </a:rPr>
              <a:t> </a:t>
            </a:r>
            <a:r>
              <a:rPr sz="1600" dirty="0">
                <a:latin typeface="Calibri Light"/>
                <a:cs typeface="Calibri Light"/>
              </a:rPr>
              <a:t>намір</a:t>
            </a:r>
            <a:r>
              <a:rPr sz="1600" spc="-45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укласти договір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73125" y="3552444"/>
            <a:ext cx="8371840" cy="2268220"/>
            <a:chOff x="373125" y="3552444"/>
            <a:chExt cx="8371840" cy="2268220"/>
          </a:xfrm>
        </p:grpSpPr>
        <p:sp>
          <p:nvSpPr>
            <p:cNvPr id="20" name="object 20"/>
            <p:cNvSpPr/>
            <p:nvPr/>
          </p:nvSpPr>
          <p:spPr>
            <a:xfrm>
              <a:off x="374903" y="3552444"/>
              <a:ext cx="8369934" cy="2268220"/>
            </a:xfrm>
            <a:custGeom>
              <a:avLst/>
              <a:gdLst/>
              <a:ahLst/>
              <a:cxnLst/>
              <a:rect l="l" t="t" r="r" b="b"/>
              <a:pathLst>
                <a:path w="8369934" h="2268220">
                  <a:moveTo>
                    <a:pt x="7235952" y="0"/>
                  </a:moveTo>
                  <a:lnTo>
                    <a:pt x="7235952" y="566927"/>
                  </a:lnTo>
                  <a:lnTo>
                    <a:pt x="0" y="566927"/>
                  </a:lnTo>
                  <a:lnTo>
                    <a:pt x="0" y="1700783"/>
                  </a:lnTo>
                  <a:lnTo>
                    <a:pt x="7235952" y="1700783"/>
                  </a:lnTo>
                  <a:lnTo>
                    <a:pt x="7235952" y="2267711"/>
                  </a:lnTo>
                  <a:lnTo>
                    <a:pt x="8369808" y="1133855"/>
                  </a:lnTo>
                  <a:lnTo>
                    <a:pt x="7235952" y="0"/>
                  </a:lnTo>
                  <a:close/>
                </a:path>
              </a:pathLst>
            </a:custGeom>
            <a:solidFill>
              <a:srgbClr val="D2D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9475" y="4233672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5" h="906779">
                  <a:moveTo>
                    <a:pt x="1863598" y="0"/>
                  </a:moveTo>
                  <a:lnTo>
                    <a:pt x="151130" y="0"/>
                  </a:lnTo>
                  <a:lnTo>
                    <a:pt x="103362" y="7707"/>
                  </a:lnTo>
                  <a:lnTo>
                    <a:pt x="61875" y="29167"/>
                  </a:lnTo>
                  <a:lnTo>
                    <a:pt x="29160" y="61886"/>
                  </a:lnTo>
                  <a:lnTo>
                    <a:pt x="7704" y="103371"/>
                  </a:lnTo>
                  <a:lnTo>
                    <a:pt x="0" y="151129"/>
                  </a:lnTo>
                  <a:lnTo>
                    <a:pt x="0" y="755650"/>
                  </a:lnTo>
                  <a:lnTo>
                    <a:pt x="7704" y="803408"/>
                  </a:lnTo>
                  <a:lnTo>
                    <a:pt x="29160" y="844893"/>
                  </a:lnTo>
                  <a:lnTo>
                    <a:pt x="61875" y="877612"/>
                  </a:lnTo>
                  <a:lnTo>
                    <a:pt x="103362" y="899072"/>
                  </a:lnTo>
                  <a:lnTo>
                    <a:pt x="151130" y="906779"/>
                  </a:lnTo>
                  <a:lnTo>
                    <a:pt x="1863598" y="906779"/>
                  </a:lnTo>
                  <a:lnTo>
                    <a:pt x="1911356" y="899072"/>
                  </a:lnTo>
                  <a:lnTo>
                    <a:pt x="1952841" y="877612"/>
                  </a:lnTo>
                  <a:lnTo>
                    <a:pt x="1985560" y="844893"/>
                  </a:lnTo>
                  <a:lnTo>
                    <a:pt x="2007020" y="803408"/>
                  </a:lnTo>
                  <a:lnTo>
                    <a:pt x="2014728" y="755650"/>
                  </a:lnTo>
                  <a:lnTo>
                    <a:pt x="2014728" y="151129"/>
                  </a:lnTo>
                  <a:lnTo>
                    <a:pt x="2007020" y="103371"/>
                  </a:lnTo>
                  <a:lnTo>
                    <a:pt x="1985560" y="61886"/>
                  </a:lnTo>
                  <a:lnTo>
                    <a:pt x="1952841" y="29167"/>
                  </a:lnTo>
                  <a:lnTo>
                    <a:pt x="1911356" y="7707"/>
                  </a:lnTo>
                  <a:lnTo>
                    <a:pt x="186359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9475" y="4233672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5" h="906779">
                  <a:moveTo>
                    <a:pt x="0" y="151129"/>
                  </a:moveTo>
                  <a:lnTo>
                    <a:pt x="7704" y="103371"/>
                  </a:lnTo>
                  <a:lnTo>
                    <a:pt x="29160" y="61886"/>
                  </a:lnTo>
                  <a:lnTo>
                    <a:pt x="61875" y="29167"/>
                  </a:lnTo>
                  <a:lnTo>
                    <a:pt x="103362" y="7707"/>
                  </a:lnTo>
                  <a:lnTo>
                    <a:pt x="151130" y="0"/>
                  </a:lnTo>
                  <a:lnTo>
                    <a:pt x="1863598" y="0"/>
                  </a:lnTo>
                  <a:lnTo>
                    <a:pt x="1911356" y="7707"/>
                  </a:lnTo>
                  <a:lnTo>
                    <a:pt x="1952841" y="29167"/>
                  </a:lnTo>
                  <a:lnTo>
                    <a:pt x="1985560" y="61886"/>
                  </a:lnTo>
                  <a:lnTo>
                    <a:pt x="2007020" y="103371"/>
                  </a:lnTo>
                  <a:lnTo>
                    <a:pt x="2014728" y="151129"/>
                  </a:lnTo>
                  <a:lnTo>
                    <a:pt x="2014728" y="755650"/>
                  </a:lnTo>
                  <a:lnTo>
                    <a:pt x="2007020" y="803408"/>
                  </a:lnTo>
                  <a:lnTo>
                    <a:pt x="1985560" y="844893"/>
                  </a:lnTo>
                  <a:lnTo>
                    <a:pt x="1952841" y="877612"/>
                  </a:lnTo>
                  <a:lnTo>
                    <a:pt x="1911356" y="899072"/>
                  </a:lnTo>
                  <a:lnTo>
                    <a:pt x="1863598" y="906779"/>
                  </a:lnTo>
                  <a:lnTo>
                    <a:pt x="151130" y="906779"/>
                  </a:lnTo>
                  <a:lnTo>
                    <a:pt x="103362" y="899072"/>
                  </a:lnTo>
                  <a:lnTo>
                    <a:pt x="61875" y="877612"/>
                  </a:lnTo>
                  <a:lnTo>
                    <a:pt x="29160" y="844893"/>
                  </a:lnTo>
                  <a:lnTo>
                    <a:pt x="7704" y="803408"/>
                  </a:lnTo>
                  <a:lnTo>
                    <a:pt x="0" y="755650"/>
                  </a:lnTo>
                  <a:lnTo>
                    <a:pt x="0" y="15112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6478" y="4306570"/>
            <a:ext cx="1618615" cy="71564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065" marR="5080" algn="ctr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Повідомлення</a:t>
            </a:r>
            <a:r>
              <a:rPr sz="1600" spc="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 Light"/>
                <a:cs typeface="Calibri Light"/>
              </a:rPr>
              <a:t>про </a:t>
            </a:r>
            <a:r>
              <a:rPr sz="1600" strike="sngStrike" dirty="0">
                <a:solidFill>
                  <a:srgbClr val="FFFFFF"/>
                </a:solidFill>
                <a:latin typeface="Calibri Light"/>
                <a:cs typeface="Calibri Light"/>
              </a:rPr>
              <a:t>акцепт</a:t>
            </a:r>
            <a:r>
              <a:rPr sz="1600" strike="noStrike" spc="-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trike="noStrike" spc="-10" dirty="0">
                <a:solidFill>
                  <a:srgbClr val="FFFFFF"/>
                </a:solidFill>
                <a:latin typeface="Calibri Light"/>
                <a:cs typeface="Calibri Light"/>
              </a:rPr>
              <a:t>(намір</a:t>
            </a:r>
            <a:endParaRPr sz="1600">
              <a:latin typeface="Calibri Light"/>
              <a:cs typeface="Calibri Light"/>
            </a:endParaRPr>
          </a:p>
          <a:p>
            <a:pPr marL="1905" algn="ctr">
              <a:lnSpc>
                <a:spcPts val="1735"/>
              </a:lnSpc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укласти</a:t>
            </a:r>
            <a:r>
              <a:rPr sz="160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договір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488438" y="4227321"/>
            <a:ext cx="2027555" cy="919480"/>
            <a:chOff x="2488438" y="4227321"/>
            <a:chExt cx="2027555" cy="919480"/>
          </a:xfrm>
        </p:grpSpPr>
        <p:sp>
          <p:nvSpPr>
            <p:cNvPr id="25" name="object 25"/>
            <p:cNvSpPr/>
            <p:nvPr/>
          </p:nvSpPr>
          <p:spPr>
            <a:xfrm>
              <a:off x="2494788" y="4233671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4" h="906779">
                  <a:moveTo>
                    <a:pt x="1863598" y="0"/>
                  </a:moveTo>
                  <a:lnTo>
                    <a:pt x="151130" y="0"/>
                  </a:lnTo>
                  <a:lnTo>
                    <a:pt x="103371" y="7707"/>
                  </a:lnTo>
                  <a:lnTo>
                    <a:pt x="61886" y="29167"/>
                  </a:lnTo>
                  <a:lnTo>
                    <a:pt x="29167" y="61886"/>
                  </a:lnTo>
                  <a:lnTo>
                    <a:pt x="7707" y="103371"/>
                  </a:lnTo>
                  <a:lnTo>
                    <a:pt x="0" y="151129"/>
                  </a:lnTo>
                  <a:lnTo>
                    <a:pt x="0" y="755650"/>
                  </a:lnTo>
                  <a:lnTo>
                    <a:pt x="7707" y="803408"/>
                  </a:lnTo>
                  <a:lnTo>
                    <a:pt x="29167" y="844893"/>
                  </a:lnTo>
                  <a:lnTo>
                    <a:pt x="61886" y="877612"/>
                  </a:lnTo>
                  <a:lnTo>
                    <a:pt x="103371" y="899072"/>
                  </a:lnTo>
                  <a:lnTo>
                    <a:pt x="151130" y="906779"/>
                  </a:lnTo>
                  <a:lnTo>
                    <a:pt x="1863598" y="906779"/>
                  </a:lnTo>
                  <a:lnTo>
                    <a:pt x="1911356" y="899072"/>
                  </a:lnTo>
                  <a:lnTo>
                    <a:pt x="1952841" y="877612"/>
                  </a:lnTo>
                  <a:lnTo>
                    <a:pt x="1985560" y="844893"/>
                  </a:lnTo>
                  <a:lnTo>
                    <a:pt x="2007020" y="803408"/>
                  </a:lnTo>
                  <a:lnTo>
                    <a:pt x="2014727" y="755650"/>
                  </a:lnTo>
                  <a:lnTo>
                    <a:pt x="2014727" y="151129"/>
                  </a:lnTo>
                  <a:lnTo>
                    <a:pt x="2007020" y="103371"/>
                  </a:lnTo>
                  <a:lnTo>
                    <a:pt x="1985560" y="61886"/>
                  </a:lnTo>
                  <a:lnTo>
                    <a:pt x="1952841" y="29167"/>
                  </a:lnTo>
                  <a:lnTo>
                    <a:pt x="1911356" y="7707"/>
                  </a:lnTo>
                  <a:lnTo>
                    <a:pt x="186359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94788" y="4233671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4" h="906779">
                  <a:moveTo>
                    <a:pt x="0" y="151129"/>
                  </a:moveTo>
                  <a:lnTo>
                    <a:pt x="7707" y="103371"/>
                  </a:lnTo>
                  <a:lnTo>
                    <a:pt x="29167" y="61886"/>
                  </a:lnTo>
                  <a:lnTo>
                    <a:pt x="61886" y="29167"/>
                  </a:lnTo>
                  <a:lnTo>
                    <a:pt x="103371" y="7707"/>
                  </a:lnTo>
                  <a:lnTo>
                    <a:pt x="151130" y="0"/>
                  </a:lnTo>
                  <a:lnTo>
                    <a:pt x="1863598" y="0"/>
                  </a:lnTo>
                  <a:lnTo>
                    <a:pt x="1911356" y="7707"/>
                  </a:lnTo>
                  <a:lnTo>
                    <a:pt x="1952841" y="29167"/>
                  </a:lnTo>
                  <a:lnTo>
                    <a:pt x="1985560" y="61886"/>
                  </a:lnTo>
                  <a:lnTo>
                    <a:pt x="2007020" y="103371"/>
                  </a:lnTo>
                  <a:lnTo>
                    <a:pt x="2014727" y="151129"/>
                  </a:lnTo>
                  <a:lnTo>
                    <a:pt x="2014727" y="755650"/>
                  </a:lnTo>
                  <a:lnTo>
                    <a:pt x="2007020" y="803408"/>
                  </a:lnTo>
                  <a:lnTo>
                    <a:pt x="1985560" y="844893"/>
                  </a:lnTo>
                  <a:lnTo>
                    <a:pt x="1952841" y="877612"/>
                  </a:lnTo>
                  <a:lnTo>
                    <a:pt x="1911356" y="899072"/>
                  </a:lnTo>
                  <a:lnTo>
                    <a:pt x="1863598" y="906779"/>
                  </a:lnTo>
                  <a:lnTo>
                    <a:pt x="151130" y="906779"/>
                  </a:lnTo>
                  <a:lnTo>
                    <a:pt x="103371" y="899072"/>
                  </a:lnTo>
                  <a:lnTo>
                    <a:pt x="61886" y="877612"/>
                  </a:lnTo>
                  <a:lnTo>
                    <a:pt x="29167" y="844893"/>
                  </a:lnTo>
                  <a:lnTo>
                    <a:pt x="7707" y="803408"/>
                  </a:lnTo>
                  <a:lnTo>
                    <a:pt x="0" y="755650"/>
                  </a:lnTo>
                  <a:lnTo>
                    <a:pt x="0" y="15112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620772" y="4418203"/>
            <a:ext cx="1759585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" algn="ctr">
              <a:lnSpc>
                <a:spcPts val="1835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Договір</a:t>
            </a:r>
            <a:r>
              <a:rPr sz="16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 Light"/>
                <a:cs typeface="Calibri Light"/>
              </a:rPr>
              <a:t>про</a:t>
            </a:r>
            <a:endParaRPr sz="1600">
              <a:latin typeface="Calibri Light"/>
              <a:cs typeface="Calibri Light"/>
            </a:endParaRPr>
          </a:p>
          <a:p>
            <a:pPr algn="ctr">
              <a:lnSpc>
                <a:spcPts val="1835"/>
              </a:lnSpc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закупівлю</a:t>
            </a:r>
            <a:r>
              <a:rPr sz="160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на</a:t>
            </a:r>
            <a:r>
              <a:rPr sz="160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портал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603750" y="4227321"/>
            <a:ext cx="2027555" cy="919480"/>
            <a:chOff x="4603750" y="4227321"/>
            <a:chExt cx="2027555" cy="919480"/>
          </a:xfrm>
        </p:grpSpPr>
        <p:sp>
          <p:nvSpPr>
            <p:cNvPr id="29" name="object 29"/>
            <p:cNvSpPr/>
            <p:nvPr/>
          </p:nvSpPr>
          <p:spPr>
            <a:xfrm>
              <a:off x="4610100" y="4233671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4" h="906779">
                  <a:moveTo>
                    <a:pt x="1863598" y="0"/>
                  </a:moveTo>
                  <a:lnTo>
                    <a:pt x="151129" y="0"/>
                  </a:lnTo>
                  <a:lnTo>
                    <a:pt x="103371" y="7707"/>
                  </a:lnTo>
                  <a:lnTo>
                    <a:pt x="61886" y="29167"/>
                  </a:lnTo>
                  <a:lnTo>
                    <a:pt x="29167" y="61886"/>
                  </a:lnTo>
                  <a:lnTo>
                    <a:pt x="7707" y="103371"/>
                  </a:lnTo>
                  <a:lnTo>
                    <a:pt x="0" y="151129"/>
                  </a:lnTo>
                  <a:lnTo>
                    <a:pt x="0" y="755650"/>
                  </a:lnTo>
                  <a:lnTo>
                    <a:pt x="7707" y="803408"/>
                  </a:lnTo>
                  <a:lnTo>
                    <a:pt x="29167" y="844893"/>
                  </a:lnTo>
                  <a:lnTo>
                    <a:pt x="61886" y="877612"/>
                  </a:lnTo>
                  <a:lnTo>
                    <a:pt x="103371" y="899072"/>
                  </a:lnTo>
                  <a:lnTo>
                    <a:pt x="151129" y="906779"/>
                  </a:lnTo>
                  <a:lnTo>
                    <a:pt x="1863598" y="906779"/>
                  </a:lnTo>
                  <a:lnTo>
                    <a:pt x="1911356" y="899072"/>
                  </a:lnTo>
                  <a:lnTo>
                    <a:pt x="1952841" y="877612"/>
                  </a:lnTo>
                  <a:lnTo>
                    <a:pt x="1985560" y="844893"/>
                  </a:lnTo>
                  <a:lnTo>
                    <a:pt x="2007020" y="803408"/>
                  </a:lnTo>
                  <a:lnTo>
                    <a:pt x="2014727" y="755650"/>
                  </a:lnTo>
                  <a:lnTo>
                    <a:pt x="2014727" y="151129"/>
                  </a:lnTo>
                  <a:lnTo>
                    <a:pt x="2007020" y="103371"/>
                  </a:lnTo>
                  <a:lnTo>
                    <a:pt x="1985560" y="61886"/>
                  </a:lnTo>
                  <a:lnTo>
                    <a:pt x="1952841" y="29167"/>
                  </a:lnTo>
                  <a:lnTo>
                    <a:pt x="1911356" y="7707"/>
                  </a:lnTo>
                  <a:lnTo>
                    <a:pt x="186359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10100" y="4233671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4" h="906779">
                  <a:moveTo>
                    <a:pt x="0" y="151129"/>
                  </a:moveTo>
                  <a:lnTo>
                    <a:pt x="7707" y="103371"/>
                  </a:lnTo>
                  <a:lnTo>
                    <a:pt x="29167" y="61886"/>
                  </a:lnTo>
                  <a:lnTo>
                    <a:pt x="61886" y="29167"/>
                  </a:lnTo>
                  <a:lnTo>
                    <a:pt x="103371" y="7707"/>
                  </a:lnTo>
                  <a:lnTo>
                    <a:pt x="151129" y="0"/>
                  </a:lnTo>
                  <a:lnTo>
                    <a:pt x="1863598" y="0"/>
                  </a:lnTo>
                  <a:lnTo>
                    <a:pt x="1911356" y="7707"/>
                  </a:lnTo>
                  <a:lnTo>
                    <a:pt x="1952841" y="29167"/>
                  </a:lnTo>
                  <a:lnTo>
                    <a:pt x="1985560" y="61886"/>
                  </a:lnTo>
                  <a:lnTo>
                    <a:pt x="2007020" y="103371"/>
                  </a:lnTo>
                  <a:lnTo>
                    <a:pt x="2014727" y="151129"/>
                  </a:lnTo>
                  <a:lnTo>
                    <a:pt x="2014727" y="755650"/>
                  </a:lnTo>
                  <a:lnTo>
                    <a:pt x="2007020" y="803408"/>
                  </a:lnTo>
                  <a:lnTo>
                    <a:pt x="1985560" y="844893"/>
                  </a:lnTo>
                  <a:lnTo>
                    <a:pt x="1952841" y="877612"/>
                  </a:lnTo>
                  <a:lnTo>
                    <a:pt x="1911356" y="899072"/>
                  </a:lnTo>
                  <a:lnTo>
                    <a:pt x="1863598" y="906779"/>
                  </a:lnTo>
                  <a:lnTo>
                    <a:pt x="151129" y="906779"/>
                  </a:lnTo>
                  <a:lnTo>
                    <a:pt x="103371" y="899072"/>
                  </a:lnTo>
                  <a:lnTo>
                    <a:pt x="61886" y="877612"/>
                  </a:lnTo>
                  <a:lnTo>
                    <a:pt x="29167" y="844893"/>
                  </a:lnTo>
                  <a:lnTo>
                    <a:pt x="7707" y="803408"/>
                  </a:lnTo>
                  <a:lnTo>
                    <a:pt x="0" y="755650"/>
                  </a:lnTo>
                  <a:lnTo>
                    <a:pt x="0" y="15112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808601" y="4306570"/>
            <a:ext cx="161861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54"/>
              </a:spcBef>
            </a:pP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Повідомлення</a:t>
            </a:r>
            <a:r>
              <a:rPr sz="1600" spc="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 Light"/>
                <a:cs typeface="Calibri Light"/>
              </a:rPr>
              <a:t>про </a:t>
            </a: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внесення</a:t>
            </a:r>
            <a:r>
              <a:rPr sz="1600" spc="-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змін</a:t>
            </a:r>
            <a:r>
              <a:rPr sz="160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 Light"/>
                <a:cs typeface="Calibri Light"/>
              </a:rPr>
              <a:t>до 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Договору</a:t>
            </a:r>
            <a:endParaRPr sz="1600">
              <a:latin typeface="Calibri Light"/>
              <a:cs typeface="Calibri Ligh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719316" y="4227576"/>
            <a:ext cx="2026920" cy="919480"/>
            <a:chOff x="6719316" y="4227576"/>
            <a:chExt cx="2026920" cy="919480"/>
          </a:xfrm>
        </p:grpSpPr>
        <p:sp>
          <p:nvSpPr>
            <p:cNvPr id="33" name="object 33"/>
            <p:cNvSpPr/>
            <p:nvPr/>
          </p:nvSpPr>
          <p:spPr>
            <a:xfrm>
              <a:off x="6725412" y="4233672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4" h="906779">
                  <a:moveTo>
                    <a:pt x="1863598" y="0"/>
                  </a:moveTo>
                  <a:lnTo>
                    <a:pt x="151130" y="0"/>
                  </a:lnTo>
                  <a:lnTo>
                    <a:pt x="103371" y="7707"/>
                  </a:lnTo>
                  <a:lnTo>
                    <a:pt x="61886" y="29167"/>
                  </a:lnTo>
                  <a:lnTo>
                    <a:pt x="29167" y="61886"/>
                  </a:lnTo>
                  <a:lnTo>
                    <a:pt x="7707" y="103371"/>
                  </a:lnTo>
                  <a:lnTo>
                    <a:pt x="0" y="151129"/>
                  </a:lnTo>
                  <a:lnTo>
                    <a:pt x="0" y="755650"/>
                  </a:lnTo>
                  <a:lnTo>
                    <a:pt x="7707" y="803408"/>
                  </a:lnTo>
                  <a:lnTo>
                    <a:pt x="29167" y="844893"/>
                  </a:lnTo>
                  <a:lnTo>
                    <a:pt x="61886" y="877612"/>
                  </a:lnTo>
                  <a:lnTo>
                    <a:pt x="103371" y="899072"/>
                  </a:lnTo>
                  <a:lnTo>
                    <a:pt x="151130" y="906779"/>
                  </a:lnTo>
                  <a:lnTo>
                    <a:pt x="1863598" y="906779"/>
                  </a:lnTo>
                  <a:lnTo>
                    <a:pt x="1911356" y="899072"/>
                  </a:lnTo>
                  <a:lnTo>
                    <a:pt x="1952841" y="877612"/>
                  </a:lnTo>
                  <a:lnTo>
                    <a:pt x="1985560" y="844893"/>
                  </a:lnTo>
                  <a:lnTo>
                    <a:pt x="2007020" y="803408"/>
                  </a:lnTo>
                  <a:lnTo>
                    <a:pt x="2014728" y="755650"/>
                  </a:lnTo>
                  <a:lnTo>
                    <a:pt x="2014728" y="151129"/>
                  </a:lnTo>
                  <a:lnTo>
                    <a:pt x="2007020" y="103371"/>
                  </a:lnTo>
                  <a:lnTo>
                    <a:pt x="1985560" y="61886"/>
                  </a:lnTo>
                  <a:lnTo>
                    <a:pt x="1952841" y="29167"/>
                  </a:lnTo>
                  <a:lnTo>
                    <a:pt x="1911356" y="7707"/>
                  </a:lnTo>
                  <a:lnTo>
                    <a:pt x="186359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725412" y="4233672"/>
              <a:ext cx="2014855" cy="906780"/>
            </a:xfrm>
            <a:custGeom>
              <a:avLst/>
              <a:gdLst/>
              <a:ahLst/>
              <a:cxnLst/>
              <a:rect l="l" t="t" r="r" b="b"/>
              <a:pathLst>
                <a:path w="2014854" h="906779">
                  <a:moveTo>
                    <a:pt x="0" y="151129"/>
                  </a:moveTo>
                  <a:lnTo>
                    <a:pt x="7707" y="103371"/>
                  </a:lnTo>
                  <a:lnTo>
                    <a:pt x="29167" y="61886"/>
                  </a:lnTo>
                  <a:lnTo>
                    <a:pt x="61886" y="29167"/>
                  </a:lnTo>
                  <a:lnTo>
                    <a:pt x="103371" y="7707"/>
                  </a:lnTo>
                  <a:lnTo>
                    <a:pt x="151130" y="0"/>
                  </a:lnTo>
                  <a:lnTo>
                    <a:pt x="1863598" y="0"/>
                  </a:lnTo>
                  <a:lnTo>
                    <a:pt x="1911356" y="7707"/>
                  </a:lnTo>
                  <a:lnTo>
                    <a:pt x="1952841" y="29167"/>
                  </a:lnTo>
                  <a:lnTo>
                    <a:pt x="1985560" y="61886"/>
                  </a:lnTo>
                  <a:lnTo>
                    <a:pt x="2007020" y="103371"/>
                  </a:lnTo>
                  <a:lnTo>
                    <a:pt x="2014728" y="151129"/>
                  </a:lnTo>
                  <a:lnTo>
                    <a:pt x="2014728" y="755650"/>
                  </a:lnTo>
                  <a:lnTo>
                    <a:pt x="2007020" y="803408"/>
                  </a:lnTo>
                  <a:lnTo>
                    <a:pt x="1985560" y="844893"/>
                  </a:lnTo>
                  <a:lnTo>
                    <a:pt x="1952841" y="877612"/>
                  </a:lnTo>
                  <a:lnTo>
                    <a:pt x="1911356" y="899072"/>
                  </a:lnTo>
                  <a:lnTo>
                    <a:pt x="1863598" y="906779"/>
                  </a:lnTo>
                  <a:lnTo>
                    <a:pt x="151130" y="906779"/>
                  </a:lnTo>
                  <a:lnTo>
                    <a:pt x="103371" y="899072"/>
                  </a:lnTo>
                  <a:lnTo>
                    <a:pt x="61886" y="877612"/>
                  </a:lnTo>
                  <a:lnTo>
                    <a:pt x="29167" y="844893"/>
                  </a:lnTo>
                  <a:lnTo>
                    <a:pt x="7707" y="803408"/>
                  </a:lnTo>
                  <a:lnTo>
                    <a:pt x="0" y="755650"/>
                  </a:lnTo>
                  <a:lnTo>
                    <a:pt x="0" y="15112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906259" y="4418203"/>
            <a:ext cx="1656714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34340" marR="5080" indent="-422275">
              <a:lnSpc>
                <a:spcPts val="1750"/>
              </a:lnSpc>
              <a:spcBef>
                <a:spcPts val="295"/>
              </a:spcBef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Звіт</a:t>
            </a:r>
            <a:r>
              <a:rPr sz="160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про</a:t>
            </a:r>
            <a:r>
              <a:rPr sz="1600" spc="-10" dirty="0">
                <a:solidFill>
                  <a:srgbClr val="FFFFFF"/>
                </a:solidFill>
                <a:latin typeface="Calibri Light"/>
                <a:cs typeface="Calibri Light"/>
              </a:rPr>
              <a:t> виконання договору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11397" y="1304036"/>
            <a:ext cx="2894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538235"/>
                </a:solidFill>
                <a:latin typeface="Calibri Light"/>
                <a:cs typeface="Calibri Light"/>
              </a:rPr>
              <a:t>Поза</a:t>
            </a:r>
            <a:r>
              <a:rPr sz="2000" spc="-30" dirty="0">
                <a:solidFill>
                  <a:srgbClr val="53823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538235"/>
                </a:solidFill>
                <a:latin typeface="Calibri Light"/>
                <a:cs typeface="Calibri Light"/>
              </a:rPr>
              <a:t>Системою</a:t>
            </a:r>
            <a:r>
              <a:rPr sz="2000" spc="-40" dirty="0">
                <a:solidFill>
                  <a:srgbClr val="538235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538235"/>
                </a:solidFill>
                <a:latin typeface="Calibri Light"/>
                <a:cs typeface="Calibri Light"/>
              </a:rPr>
              <a:t>(на</a:t>
            </a:r>
            <a:r>
              <a:rPr sz="2000" spc="-15" dirty="0">
                <a:solidFill>
                  <a:srgbClr val="538235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538235"/>
                </a:solidFill>
                <a:latin typeface="Calibri Light"/>
                <a:cs typeface="Calibri Light"/>
              </a:rPr>
              <a:t>папері)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11397" y="3723588"/>
            <a:ext cx="344677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F4E79"/>
                </a:solidFill>
                <a:latin typeface="Calibri Light"/>
                <a:cs typeface="Calibri Light"/>
              </a:rPr>
              <a:t>Публікується</a:t>
            </a:r>
            <a:r>
              <a:rPr sz="2000" spc="-60" dirty="0">
                <a:solidFill>
                  <a:srgbClr val="1F4E79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1F4E79"/>
                </a:solidFill>
                <a:latin typeface="Calibri Light"/>
                <a:cs typeface="Calibri Light"/>
              </a:rPr>
              <a:t>в</a:t>
            </a:r>
            <a:r>
              <a:rPr sz="2000" spc="-30" dirty="0">
                <a:solidFill>
                  <a:srgbClr val="1F4E79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1F4E79"/>
                </a:solidFill>
                <a:latin typeface="Calibri Light"/>
                <a:cs typeface="Calibri Light"/>
              </a:rPr>
              <a:t>Системі</a:t>
            </a:r>
            <a:r>
              <a:rPr sz="2000" spc="-50" dirty="0">
                <a:solidFill>
                  <a:srgbClr val="1F4E79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1F4E79"/>
                </a:solidFill>
                <a:latin typeface="Calibri Light"/>
                <a:cs typeface="Calibri Light"/>
              </a:rPr>
              <a:t>(онлайн)</a:t>
            </a:r>
            <a:endParaRPr sz="20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758685" y="95758"/>
            <a:ext cx="2086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/>
              <a:t>Корисні</a:t>
            </a:r>
            <a:r>
              <a:rPr sz="2400" spc="-70" dirty="0"/>
              <a:t> </a:t>
            </a:r>
            <a:r>
              <a:rPr sz="2400" spc="-10" dirty="0"/>
              <a:t>ресурси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657091" y="5322950"/>
            <a:ext cx="47625" cy="12700"/>
          </a:xfrm>
          <a:custGeom>
            <a:avLst/>
            <a:gdLst/>
            <a:ahLst/>
            <a:cxnLst/>
            <a:rect l="l" t="t" r="r" b="b"/>
            <a:pathLst>
              <a:path w="47625" h="12700">
                <a:moveTo>
                  <a:pt x="47244" y="0"/>
                </a:moveTo>
                <a:lnTo>
                  <a:pt x="0" y="0"/>
                </a:lnTo>
                <a:lnTo>
                  <a:pt x="0" y="12192"/>
                </a:lnTo>
                <a:lnTo>
                  <a:pt x="47244" y="12192"/>
                </a:lnTo>
                <a:lnTo>
                  <a:pt x="472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9143" y="389382"/>
            <a:ext cx="8103234" cy="578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 Light"/>
                <a:cs typeface="Calibri Light"/>
              </a:rPr>
              <a:t>Ресурси: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spc="-10" dirty="0">
                <a:latin typeface="Calibri Light"/>
                <a:cs typeface="Calibri Light"/>
              </a:rPr>
              <a:t>prozorro.gov.ua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spc="-10" dirty="0">
                <a:latin typeface="Calibri Light"/>
                <a:cs typeface="Calibri Light"/>
              </a:rPr>
              <a:t>Infobox.prozorro.org:</a:t>
            </a:r>
            <a:endParaRPr sz="1800">
              <a:latin typeface="Calibri Light"/>
              <a:cs typeface="Calibri Light"/>
            </a:endParaRPr>
          </a:p>
          <a:p>
            <a:pPr marL="299085" marR="62230" indent="-287020">
              <a:lnSpc>
                <a:spcPct val="100000"/>
              </a:lnSpc>
              <a:buFont typeface="Calibri Light"/>
              <a:buChar char="-"/>
              <a:tabLst>
                <a:tab pos="299085" algn="l"/>
              </a:tabLst>
            </a:pPr>
            <a:r>
              <a:rPr sz="1800" i="1" dirty="0">
                <a:latin typeface="Calibri Light"/>
                <a:cs typeface="Calibri Light"/>
              </a:rPr>
              <a:t>Доступно</a:t>
            </a:r>
            <a:r>
              <a:rPr sz="1800" i="1" spc="-6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про</a:t>
            </a:r>
            <a:r>
              <a:rPr sz="1800" i="1" spc="-5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публічні</a:t>
            </a:r>
            <a:r>
              <a:rPr sz="1800" i="1" spc="-35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закупівлі</a:t>
            </a:r>
            <a:r>
              <a:rPr sz="1800" i="1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-</a:t>
            </a:r>
            <a:r>
              <a:rPr sz="1800" spc="-5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статті,</a:t>
            </a:r>
            <a:r>
              <a:rPr sz="1800" spc="-5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створені</a:t>
            </a:r>
            <a:r>
              <a:rPr sz="1800" spc="-5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максимально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простою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мовою, </a:t>
            </a:r>
            <a:r>
              <a:rPr sz="1800" dirty="0">
                <a:latin typeface="Calibri Light"/>
                <a:cs typeface="Calibri Light"/>
              </a:rPr>
              <a:t>стосовно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нових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правил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Закону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«Про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публічні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закупівлі»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Calibri Light"/>
              <a:buChar char="-"/>
              <a:tabLst>
                <a:tab pos="299085" algn="l"/>
              </a:tabLst>
            </a:pPr>
            <a:r>
              <a:rPr sz="1800" i="1" dirty="0">
                <a:latin typeface="Calibri Light"/>
                <a:cs typeface="Calibri Light"/>
              </a:rPr>
              <a:t>Бібліотека</a:t>
            </a:r>
            <a:r>
              <a:rPr sz="1800" i="1" spc="-25" dirty="0">
                <a:latin typeface="Calibri Light"/>
                <a:cs typeface="Calibri Light"/>
              </a:rPr>
              <a:t> </a:t>
            </a:r>
            <a:r>
              <a:rPr sz="1800" i="1" spc="-10" dirty="0">
                <a:latin typeface="Calibri Light"/>
                <a:cs typeface="Calibri Light"/>
              </a:rPr>
              <a:t>примірних</a:t>
            </a:r>
            <a:r>
              <a:rPr sz="1800" i="1" spc="-30" dirty="0">
                <a:latin typeface="Calibri Light"/>
                <a:cs typeface="Calibri Light"/>
              </a:rPr>
              <a:t> </a:t>
            </a:r>
            <a:r>
              <a:rPr sz="1800" i="1" dirty="0">
                <a:latin typeface="Calibri Light"/>
                <a:cs typeface="Calibri Light"/>
              </a:rPr>
              <a:t>специфікацій</a:t>
            </a:r>
            <a:r>
              <a:rPr sz="1800" i="1" spc="-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3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приклади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специфікацій,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які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дозволять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spc="-25" dirty="0">
                <a:latin typeface="Calibri Light"/>
                <a:cs typeface="Calibri Light"/>
              </a:rPr>
              <a:t>Вам</a:t>
            </a:r>
            <a:endParaRPr sz="1800">
              <a:latin typeface="Calibri Light"/>
              <a:cs typeface="Calibri Light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Calibri Light"/>
                <a:cs typeface="Calibri Light"/>
              </a:rPr>
              <a:t>швидше</a:t>
            </a:r>
            <a:r>
              <a:rPr sz="1800" spc="-5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і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якісніше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готувати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опис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предмету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закупівлі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Calibri Light"/>
              <a:buChar char="-"/>
              <a:tabLst>
                <a:tab pos="299085" algn="l"/>
              </a:tabLst>
            </a:pPr>
            <a:r>
              <a:rPr sz="1800" i="1" dirty="0">
                <a:latin typeface="Calibri Light"/>
                <a:cs typeface="Calibri Light"/>
              </a:rPr>
              <a:t>Каталог</a:t>
            </a:r>
            <a:r>
              <a:rPr sz="1800" i="1" spc="-40" dirty="0">
                <a:latin typeface="Calibri Light"/>
                <a:cs typeface="Calibri Light"/>
              </a:rPr>
              <a:t> </a:t>
            </a:r>
            <a:r>
              <a:rPr sz="1800" i="1" spc="-10" dirty="0">
                <a:latin typeface="Calibri Light"/>
                <a:cs typeface="Calibri Light"/>
              </a:rPr>
              <a:t>курсів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Calibri Light"/>
              <a:buChar char="-"/>
              <a:tabLst>
                <a:tab pos="299085" algn="l"/>
              </a:tabLst>
            </a:pPr>
            <a:r>
              <a:rPr sz="1800" i="1" spc="-10" dirty="0">
                <a:latin typeface="Calibri Light"/>
                <a:cs typeface="Calibri Light"/>
              </a:rPr>
              <a:t>Форум</a:t>
            </a:r>
            <a:endParaRPr sz="1800">
              <a:latin typeface="Calibri Light"/>
              <a:cs typeface="Calibri Light"/>
            </a:endParaRPr>
          </a:p>
          <a:p>
            <a:pPr marL="299085" marR="1157605" indent="-28702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spc="-25" dirty="0">
                <a:latin typeface="Calibri Light"/>
                <a:cs typeface="Calibri Light"/>
              </a:rPr>
              <a:t>Рrometheus</a:t>
            </a:r>
            <a:r>
              <a:rPr sz="1800" spc="-5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(курс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«Публічні</a:t>
            </a:r>
            <a:r>
              <a:rPr sz="1800" spc="-10" dirty="0">
                <a:latin typeface="Calibri Light"/>
                <a:cs typeface="Calibri Light"/>
              </a:rPr>
              <a:t> закупівлі»)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2"/>
              </a:rPr>
              <a:t>http://courses.prometheus.org.ua/courses/Prometheus/PP101/2016_T1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Calibri Light"/>
                <a:cs typeface="Calibri Light"/>
              </a:rPr>
              <a:t>BI</a:t>
            </a:r>
            <a:r>
              <a:rPr sz="1800" spc="-5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-4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відкритий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модуль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аналітики</a:t>
            </a:r>
            <a:endParaRPr sz="1800">
              <a:latin typeface="Calibri Light"/>
              <a:cs typeface="Calibri Light"/>
            </a:endParaRPr>
          </a:p>
          <a:p>
            <a:pPr marL="326390">
              <a:lnSpc>
                <a:spcPct val="100000"/>
              </a:lnSpc>
            </a:pP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3"/>
              </a:rPr>
              <a:t>http://bi.prozorro.org/</a:t>
            </a:r>
            <a:endParaRPr sz="1800">
              <a:latin typeface="Calibri Light"/>
              <a:cs typeface="Calibri Light"/>
            </a:endParaRPr>
          </a:p>
          <a:p>
            <a:pPr marL="299085" marR="2857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spc="-20" dirty="0">
                <a:latin typeface="Calibri Light"/>
                <a:cs typeface="Calibri Light"/>
                <a:hlinkClick r:id="rId4"/>
              </a:rPr>
              <a:t>Консультації </a:t>
            </a:r>
            <a:r>
              <a:rPr sz="1800" dirty="0">
                <a:latin typeface="Calibri Light"/>
                <a:cs typeface="Calibri Light"/>
                <a:hlinkClick r:id="rId4"/>
              </a:rPr>
              <a:t>МЕРТ</a:t>
            </a:r>
            <a:r>
              <a:rPr sz="1800" spc="500" dirty="0">
                <a:latin typeface="Calibri Light"/>
                <a:cs typeface="Calibri Light"/>
                <a:hlinkClick r:id="rId4"/>
              </a:rPr>
              <a:t> </a:t>
            </a:r>
            <a:r>
              <a:rPr sz="1800" dirty="0">
                <a:latin typeface="Calibri Light"/>
                <a:cs typeface="Calibri Light"/>
                <a:hlinkClick r:id="rId4"/>
              </a:rPr>
              <a:t>- </a:t>
            </a:r>
            <a:r>
              <a:rPr sz="18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4"/>
              </a:rPr>
              <a:t>http://www.me.gov.ua/InfoRez/List?lang=uk-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4"/>
              </a:rPr>
              <a:t>UA&amp;id=7758c77b-e410-</a:t>
            </a:r>
            <a:r>
              <a:rPr sz="18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4"/>
              </a:rPr>
              <a:t>44ea-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4"/>
              </a:rPr>
              <a:t>a07d-37f1799e11e5&amp;tag=ZapitiKoristuvachiv</a:t>
            </a:r>
            <a:endParaRPr sz="1800">
              <a:latin typeface="Calibri Light"/>
              <a:cs typeface="Calibri Light"/>
            </a:endParaRPr>
          </a:p>
          <a:p>
            <a:pPr marL="326390">
              <a:lnSpc>
                <a:spcPct val="100000"/>
              </a:lnSpc>
              <a:spcBef>
                <a:spcPts val="2165"/>
              </a:spcBef>
            </a:pPr>
            <a:r>
              <a:rPr sz="1800" dirty="0">
                <a:latin typeface="Calibri Light"/>
                <a:cs typeface="Calibri Light"/>
              </a:rPr>
              <a:t>Електронна</a:t>
            </a:r>
            <a:r>
              <a:rPr sz="1800" spc="-3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пошта: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Char char="-"/>
              <a:tabLst>
                <a:tab pos="299085" algn="l"/>
              </a:tabLst>
            </a:pPr>
            <a:r>
              <a:rPr sz="18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5"/>
              </a:rPr>
              <a:t>FEEDBACK@PROZORRO.GOV.UA</a:t>
            </a:r>
            <a:r>
              <a:rPr sz="1800" spc="-20" dirty="0">
                <a:solidFill>
                  <a:srgbClr val="0462C1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загальні</a:t>
            </a:r>
            <a:r>
              <a:rPr sz="1800" spc="3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запитання/пропозиції</a:t>
            </a:r>
            <a:endParaRPr sz="1800">
              <a:latin typeface="Calibri Light"/>
              <a:cs typeface="Calibri Light"/>
            </a:endParaRPr>
          </a:p>
          <a:p>
            <a:pPr marL="299085" indent="-286385">
              <a:lnSpc>
                <a:spcPct val="100000"/>
              </a:lnSpc>
              <a:buClr>
                <a:srgbClr val="000000"/>
              </a:buClr>
              <a:buChar char="-"/>
              <a:tabLst>
                <a:tab pos="299085" algn="l"/>
              </a:tabLst>
            </a:pPr>
            <a:r>
              <a:rPr sz="18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 Light"/>
                <a:cs typeface="Calibri Light"/>
                <a:hlinkClick r:id="rId6"/>
              </a:rPr>
              <a:t>edu@prozorro.gov.ua</a:t>
            </a:r>
            <a:r>
              <a:rPr sz="1800" dirty="0">
                <a:solidFill>
                  <a:srgbClr val="0462C1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–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навчання</a:t>
            </a:r>
            <a:r>
              <a:rPr sz="1800" spc="-4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та</a:t>
            </a:r>
            <a:r>
              <a:rPr sz="1800" spc="-2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зворотній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зв’язок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910"/>
              </a:spcBef>
            </a:pPr>
            <a:r>
              <a:rPr sz="2000" spc="-20" dirty="0">
                <a:latin typeface="Calibri Light"/>
                <a:cs typeface="Calibri Light"/>
              </a:rPr>
              <a:t>Телефон</a:t>
            </a:r>
            <a:r>
              <a:rPr sz="2000" spc="-45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служби</a:t>
            </a:r>
            <a:r>
              <a:rPr sz="2000" spc="-50" dirty="0">
                <a:latin typeface="Calibri Light"/>
                <a:cs typeface="Calibri Light"/>
              </a:rPr>
              <a:t> </a:t>
            </a:r>
            <a:r>
              <a:rPr sz="2000" spc="-20" dirty="0">
                <a:latin typeface="Calibri Light"/>
                <a:cs typeface="Calibri Light"/>
              </a:rPr>
              <a:t>підтримки: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dirty="0">
                <a:latin typeface="Calibri Light"/>
                <a:cs typeface="Calibri Light"/>
              </a:rPr>
              <a:t>(044)</a:t>
            </a:r>
            <a:r>
              <a:rPr sz="2000" spc="-40" dirty="0">
                <a:latin typeface="Calibri Light"/>
                <a:cs typeface="Calibri Light"/>
              </a:rPr>
              <a:t> </a:t>
            </a:r>
            <a:r>
              <a:rPr sz="2000" spc="-10" dirty="0">
                <a:latin typeface="Calibri Light"/>
                <a:cs typeface="Calibri Light"/>
              </a:rPr>
              <a:t>281-</a:t>
            </a:r>
            <a:r>
              <a:rPr sz="2000" spc="-25" dirty="0">
                <a:latin typeface="Calibri Light"/>
                <a:cs typeface="Calibri Light"/>
              </a:rPr>
              <a:t>42-87</a:t>
            </a:r>
            <a:endParaRPr sz="2000">
              <a:latin typeface="Calibri Light"/>
              <a:cs typeface="Calibri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6140195"/>
            <a:ext cx="9144000" cy="718185"/>
            <a:chOff x="0" y="6140195"/>
            <a:chExt cx="9144000" cy="718185"/>
          </a:xfrm>
        </p:grpSpPr>
        <p:pic>
          <p:nvPicPr>
            <p:cNvPr id="6" name="object 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140195"/>
              <a:ext cx="9144000" cy="7178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112" y="6280402"/>
              <a:ext cx="2147316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2828</Words>
  <Application>Microsoft Office PowerPoint</Application>
  <PresentationFormat>Экран (4:3)</PresentationFormat>
  <Paragraphs>704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1" baseType="lpstr">
      <vt:lpstr>Arial</vt:lpstr>
      <vt:lpstr>Calibri</vt:lpstr>
      <vt:lpstr>Calibri Light</vt:lpstr>
      <vt:lpstr>Microsoft Sans Serif</vt:lpstr>
      <vt:lpstr>Sitka Banner</vt:lpstr>
      <vt:lpstr>Times New Roman</vt:lpstr>
      <vt:lpstr>Trebuchet MS</vt:lpstr>
      <vt:lpstr>Office Theme</vt:lpstr>
      <vt:lpstr>Презентация PowerPoint</vt:lpstr>
      <vt:lpstr>Стара система</vt:lpstr>
      <vt:lpstr>Золотий трикутник спiвпрацi</vt:lpstr>
      <vt:lpstr>Центральна база даних (ЦБД) prozorro.gov.ua</vt:lpstr>
      <vt:lpstr>Нормативно-правове регулювання електронної системи публічних закупівель</vt:lpstr>
      <vt:lpstr>Нормативно-правове регулювання електронної системи публічних закупівель</vt:lpstr>
      <vt:lpstr>Організація закупівельної діяльності</vt:lpstr>
      <vt:lpstr>Презентация PowerPoint</vt:lpstr>
      <vt:lpstr>Вміло організована закупівельна діяльність - основа ефективних закупівель</vt:lpstr>
      <vt:lpstr>Організація закупівельної діяльності</vt:lpstr>
      <vt:lpstr>Організація закупівельної діяльності</vt:lpstr>
      <vt:lpstr>Організація закупівельної діяльності</vt:lpstr>
      <vt:lpstr>Організація закупівельної діяльності</vt:lpstr>
      <vt:lpstr>Централізовані закупівельні організації - відчуття свободи</vt:lpstr>
      <vt:lpstr>Шановні замовники !</vt:lpstr>
      <vt:lpstr>Планування</vt:lpstr>
      <vt:lpstr>Визначення предмету закупівлі</vt:lpstr>
      <vt:lpstr>Пороги в Законі</vt:lpstr>
      <vt:lpstr>Пороги в Законі</vt:lpstr>
      <vt:lpstr>Тендерна документація</vt:lpstr>
      <vt:lpstr>Склад тендерної документації</vt:lpstr>
      <vt:lpstr>Технічні вимоги та кваліфікаційні критерії</vt:lpstr>
      <vt:lpstr>Проект договору</vt:lpstr>
      <vt:lpstr>Інші вимоги</vt:lpstr>
      <vt:lpstr>ІНШЕ</vt:lpstr>
      <vt:lpstr>Строки оприлюднення/Зміни до Тендерної документації</vt:lpstr>
      <vt:lpstr>Інші вимоги</vt:lpstr>
      <vt:lpstr>Допорогові закупівлі</vt:lpstr>
      <vt:lpstr>Оголошення</vt:lpstr>
      <vt:lpstr>Етапи допорогових закупівель</vt:lpstr>
      <vt:lpstr>Період уточнень</vt:lpstr>
      <vt:lpstr>Період подачі пропозицій</vt:lpstr>
      <vt:lpstr>Аукціон</vt:lpstr>
      <vt:lpstr>Кваліфікація</vt:lpstr>
      <vt:lpstr>Укладання договору</vt:lpstr>
      <vt:lpstr>Відкриті торги</vt:lpstr>
      <vt:lpstr>Відкриті торги</vt:lpstr>
      <vt:lpstr>Етап «Подача пропозицій»</vt:lpstr>
      <vt:lpstr>Етап «Подача пропозицій»: внесення змін до тендерної документації</vt:lpstr>
      <vt:lpstr>Етап «Очікування аукціону» + Аукціон</vt:lpstr>
      <vt:lpstr>Етап «Розкриття та розгляд»</vt:lpstr>
      <vt:lpstr>Визначення переможця, укладення договору</vt:lpstr>
      <vt:lpstr>Терміни для відкритих торгів («Українські»)</vt:lpstr>
      <vt:lpstr>Відкриті торги з публікацією англійською мовою</vt:lpstr>
      <vt:lpstr>Відкриті торги з публікацією англ. мовою</vt:lpstr>
      <vt:lpstr>Оголошення закупівлі</vt:lpstr>
      <vt:lpstr>Етап «Пре-кваліфікація»</vt:lpstr>
      <vt:lpstr>Терміни для відкритих торгів («Європейські»)</vt:lpstr>
      <vt:lpstr>Переговорна процедура</vt:lpstr>
      <vt:lpstr>Переговорна процедура закупівлі (особливості та відмінності від відкритих торгів)</vt:lpstr>
      <vt:lpstr>Підстави до застосування</vt:lpstr>
      <vt:lpstr>Переговорна процедура закупівлі (загальна схема)</vt:lpstr>
      <vt:lpstr>Корисні ресурси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Черкашина</dc:creator>
  <cp:lastModifiedBy>RePack by Diakov</cp:lastModifiedBy>
  <cp:revision>5</cp:revision>
  <dcterms:created xsi:type="dcterms:W3CDTF">2026-03-21T20:19:40Z</dcterms:created>
  <dcterms:modified xsi:type="dcterms:W3CDTF">2026-03-21T20:25:03Z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2026-03-21T00:00:00Z</vt:filetime>
  </property>
  <property fmtid="{D5CDD505-2E9C-101B-9397-08002B2CF9AE}" pid="5" name="Producer">
    <vt:lpwstr>Microsoft® PowerPoint® 2016</vt:lpwstr>
  </property>
</Properties>
</file>