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01" r:id="rId1"/>
  </p:sldMasterIdLst>
  <p:notesMasterIdLst>
    <p:notesMasterId r:id="rId6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1" r:id="rId13"/>
    <p:sldId id="321" r:id="rId14"/>
    <p:sldId id="267" r:id="rId15"/>
    <p:sldId id="268" r:id="rId16"/>
    <p:sldId id="269" r:id="rId17"/>
    <p:sldId id="271" r:id="rId18"/>
    <p:sldId id="270" r:id="rId19"/>
    <p:sldId id="323" r:id="rId20"/>
    <p:sldId id="285" r:id="rId21"/>
    <p:sldId id="272" r:id="rId22"/>
    <p:sldId id="273" r:id="rId23"/>
    <p:sldId id="274" r:id="rId24"/>
    <p:sldId id="277" r:id="rId25"/>
    <p:sldId id="286" r:id="rId26"/>
    <p:sldId id="278" r:id="rId27"/>
    <p:sldId id="279" r:id="rId28"/>
    <p:sldId id="313" r:id="rId29"/>
    <p:sldId id="276" r:id="rId30"/>
    <p:sldId id="324" r:id="rId31"/>
    <p:sldId id="325" r:id="rId32"/>
    <p:sldId id="326" r:id="rId33"/>
    <p:sldId id="327" r:id="rId34"/>
    <p:sldId id="328" r:id="rId35"/>
    <p:sldId id="317" r:id="rId36"/>
    <p:sldId id="299" r:id="rId37"/>
    <p:sldId id="300" r:id="rId38"/>
    <p:sldId id="314" r:id="rId39"/>
    <p:sldId id="315" r:id="rId40"/>
    <p:sldId id="302" r:id="rId41"/>
    <p:sldId id="318" r:id="rId42"/>
    <p:sldId id="304" r:id="rId43"/>
    <p:sldId id="305" r:id="rId44"/>
    <p:sldId id="307" r:id="rId45"/>
    <p:sldId id="312" r:id="rId46"/>
    <p:sldId id="308" r:id="rId47"/>
    <p:sldId id="309" r:id="rId48"/>
    <p:sldId id="310" r:id="rId49"/>
    <p:sldId id="280" r:id="rId50"/>
    <p:sldId id="281" r:id="rId51"/>
    <p:sldId id="287" r:id="rId52"/>
    <p:sldId id="288" r:id="rId53"/>
    <p:sldId id="320" r:id="rId54"/>
    <p:sldId id="319" r:id="rId55"/>
    <p:sldId id="290" r:id="rId56"/>
    <p:sldId id="293" r:id="rId57"/>
    <p:sldId id="292" r:id="rId58"/>
    <p:sldId id="294" r:id="rId59"/>
    <p:sldId id="329" r:id="rId60"/>
    <p:sldId id="330" r:id="rId61"/>
    <p:sldId id="331" r:id="rId62"/>
    <p:sldId id="332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9FF"/>
    <a:srgbClr val="990099"/>
    <a:srgbClr val="00CC66"/>
    <a:srgbClr val="FFFF99"/>
    <a:srgbClr val="FF5050"/>
    <a:srgbClr val="A50021"/>
    <a:srgbClr val="009900"/>
    <a:srgbClr val="00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9" autoAdjust="0"/>
    <p:restoredTop sz="94349" autoAdjust="0"/>
  </p:normalViewPr>
  <p:slideViewPr>
    <p:cSldViewPr snapToGrid="0">
      <p:cViewPr varScale="1">
        <p:scale>
          <a:sx n="109" d="100"/>
          <a:sy n="109" d="100"/>
        </p:scale>
        <p:origin x="7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D86AF-7ACE-4B4D-8A9A-D0B74F82297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A2AFFD8-BB53-405C-8877-E99BE8FAF47B}">
      <dgm:prSet phldrT="[Текст]" custT="1"/>
      <dgm:spPr/>
      <dgm:t>
        <a:bodyPr/>
        <a:lstStyle/>
        <a:p>
          <a:r>
            <a:rPr lang="ru-RU" sz="2800">
              <a:latin typeface="Georgia" panose="02040502050405020303" pitchFamily="18" charset="0"/>
            </a:rPr>
            <a:t>Рослинні тканини</a:t>
          </a:r>
          <a:endParaRPr lang="ru-RU" sz="2800" dirty="0">
            <a:latin typeface="Georgia" panose="02040502050405020303" pitchFamily="18" charset="0"/>
          </a:endParaRPr>
        </a:p>
      </dgm:t>
    </dgm:pt>
    <dgm:pt modelId="{42B57654-E986-4CBB-AB15-5E14245B16E5}" type="parTrans" cxnId="{CF7D4DAC-4B61-43D7-BCE8-3940ACDEAD96}">
      <dgm:prSet/>
      <dgm:spPr/>
      <dgm:t>
        <a:bodyPr/>
        <a:lstStyle/>
        <a:p>
          <a:endParaRPr lang="ru-RU"/>
        </a:p>
      </dgm:t>
    </dgm:pt>
    <dgm:pt modelId="{FB496114-5DCB-4F7D-89D1-44FF1AD040D2}" type="sibTrans" cxnId="{CF7D4DAC-4B61-43D7-BCE8-3940ACDEAD96}">
      <dgm:prSet/>
      <dgm:spPr/>
      <dgm:t>
        <a:bodyPr/>
        <a:lstStyle/>
        <a:p>
          <a:endParaRPr lang="ru-RU"/>
        </a:p>
      </dgm:t>
    </dgm:pt>
    <dgm:pt modelId="{4BEC891C-79D1-46DA-BC00-C97CD98359F7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>
              <a:latin typeface="Georgia" panose="02040502050405020303" pitchFamily="18" charset="0"/>
            </a:rPr>
            <a:t>Твірні </a:t>
          </a:r>
          <a:endParaRPr lang="ru-RU" sz="2000" dirty="0">
            <a:latin typeface="Georgia" panose="02040502050405020303" pitchFamily="18" charset="0"/>
          </a:endParaRPr>
        </a:p>
        <a:p>
          <a:r>
            <a:rPr lang="ru-RU" sz="2000">
              <a:latin typeface="Georgia" panose="02040502050405020303" pitchFamily="18" charset="0"/>
            </a:rPr>
            <a:t>тканини</a:t>
          </a:r>
          <a:endParaRPr lang="ru-RU" sz="2000" dirty="0">
            <a:latin typeface="Georgia" panose="02040502050405020303" pitchFamily="18" charset="0"/>
          </a:endParaRPr>
        </a:p>
        <a:p>
          <a:r>
            <a:rPr lang="ru-RU" sz="2000">
              <a:latin typeface="Georgia" panose="02040502050405020303" pitchFamily="18" charset="0"/>
            </a:rPr>
            <a:t>(меристеми)</a:t>
          </a:r>
          <a:endParaRPr lang="ru-RU" sz="1400" dirty="0">
            <a:latin typeface="Georgia" panose="02040502050405020303" pitchFamily="18" charset="0"/>
          </a:endParaRPr>
        </a:p>
      </dgm:t>
    </dgm:pt>
    <dgm:pt modelId="{245F2EA3-7745-4AEE-A6D8-B4F4C322DD69}" type="parTrans" cxnId="{138203FB-6E79-4CBD-814E-E337A3FCCD68}">
      <dgm:prSet/>
      <dgm:spPr/>
      <dgm:t>
        <a:bodyPr/>
        <a:lstStyle/>
        <a:p>
          <a:endParaRPr lang="ru-RU"/>
        </a:p>
      </dgm:t>
    </dgm:pt>
    <dgm:pt modelId="{E0517110-F086-4690-B9FC-58319F9E987B}" type="sibTrans" cxnId="{138203FB-6E79-4CBD-814E-E337A3FCCD68}">
      <dgm:prSet/>
      <dgm:spPr/>
      <dgm:t>
        <a:bodyPr/>
        <a:lstStyle/>
        <a:p>
          <a:endParaRPr lang="ru-RU"/>
        </a:p>
      </dgm:t>
    </dgm:pt>
    <dgm:pt modelId="{BA993DD1-970C-44DF-A905-70A9F895CF2A}">
      <dgm:prSet phldrT="[Текст]" custT="1"/>
      <dgm:spPr/>
      <dgm:t>
        <a:bodyPr/>
        <a:lstStyle/>
        <a:p>
          <a:r>
            <a:rPr lang="ru-RU" sz="2800">
              <a:latin typeface="Georgia" panose="02040502050405020303" pitchFamily="18" charset="0"/>
            </a:rPr>
            <a:t>Постійні тканини</a:t>
          </a:r>
          <a:endParaRPr lang="ru-RU" sz="2800" dirty="0">
            <a:latin typeface="Georgia" panose="02040502050405020303" pitchFamily="18" charset="0"/>
          </a:endParaRPr>
        </a:p>
      </dgm:t>
    </dgm:pt>
    <dgm:pt modelId="{E280FC89-F580-4EDD-9B11-B93665C1BBC0}" type="parTrans" cxnId="{FCEF7C39-87EE-4C7B-947F-6669261E2E39}">
      <dgm:prSet/>
      <dgm:spPr/>
      <dgm:t>
        <a:bodyPr/>
        <a:lstStyle/>
        <a:p>
          <a:endParaRPr lang="ru-RU"/>
        </a:p>
      </dgm:t>
    </dgm:pt>
    <dgm:pt modelId="{391CFAC9-4D50-4310-97BD-EF80D4927F68}" type="sibTrans" cxnId="{FCEF7C39-87EE-4C7B-947F-6669261E2E39}">
      <dgm:prSet/>
      <dgm:spPr/>
      <dgm:t>
        <a:bodyPr/>
        <a:lstStyle/>
        <a:p>
          <a:endParaRPr lang="ru-RU"/>
        </a:p>
      </dgm:t>
    </dgm:pt>
    <dgm:pt modelId="{686E443D-5461-489D-8F40-64C849F8D556}">
      <dgm:prSet phldrT="[Текст]" custT="1"/>
      <dgm:spPr/>
      <dgm:t>
        <a:bodyPr/>
        <a:lstStyle/>
        <a:p>
          <a:r>
            <a:rPr lang="ru-RU" sz="1800" b="1" i="1">
              <a:latin typeface="Georgia" panose="02040502050405020303" pitchFamily="18" charset="0"/>
            </a:rPr>
            <a:t>Первинні</a:t>
          </a:r>
          <a:endParaRPr lang="ru-RU" sz="1800" b="1" i="1" dirty="0">
            <a:latin typeface="Georgia" panose="02040502050405020303" pitchFamily="18" charset="0"/>
          </a:endParaRPr>
        </a:p>
        <a:p>
          <a:r>
            <a:rPr lang="ru-RU" sz="1800">
              <a:latin typeface="Georgia" panose="02040502050405020303" pitchFamily="18" charset="0"/>
            </a:rPr>
            <a:t>(формуются при диференціації первинних тврних тканин)</a:t>
          </a:r>
          <a:endParaRPr lang="ru-RU" sz="1800" dirty="0">
            <a:latin typeface="Georgia" panose="02040502050405020303" pitchFamily="18" charset="0"/>
          </a:endParaRPr>
        </a:p>
      </dgm:t>
    </dgm:pt>
    <dgm:pt modelId="{33892B87-7BC4-4D20-808B-FE7247F44CEA}" type="parTrans" cxnId="{BF0BE633-C086-42C5-BF3D-F056B779D211}">
      <dgm:prSet/>
      <dgm:spPr/>
      <dgm:t>
        <a:bodyPr/>
        <a:lstStyle/>
        <a:p>
          <a:endParaRPr lang="ru-RU"/>
        </a:p>
      </dgm:t>
    </dgm:pt>
    <dgm:pt modelId="{2877A520-7770-4DA2-BF7E-723390D56D24}" type="sibTrans" cxnId="{BF0BE633-C086-42C5-BF3D-F056B779D211}">
      <dgm:prSet/>
      <dgm:spPr/>
      <dgm:t>
        <a:bodyPr/>
        <a:lstStyle/>
        <a:p>
          <a:endParaRPr lang="ru-RU"/>
        </a:p>
      </dgm:t>
    </dgm:pt>
    <dgm:pt modelId="{56B1E9FC-E84F-4949-85C5-B77EB38D1B39}">
      <dgm:prSet custT="1"/>
      <dgm:spPr/>
      <dgm:t>
        <a:bodyPr/>
        <a:lstStyle/>
        <a:p>
          <a:r>
            <a:rPr lang="ru-RU" sz="2000" b="1" i="1">
              <a:latin typeface="Georgia" panose="02040502050405020303" pitchFamily="18" charset="0"/>
            </a:rPr>
            <a:t>Вторинні</a:t>
          </a:r>
          <a:endParaRPr lang="ru-RU" sz="2000" b="1" i="1" dirty="0">
            <a:latin typeface="Georgia" panose="02040502050405020303" pitchFamily="18" charset="0"/>
          </a:endParaRPr>
        </a:p>
        <a:p>
          <a:r>
            <a:rPr lang="ru-RU" sz="2000">
              <a:latin typeface="Georgia" panose="02040502050405020303" pitchFamily="18" charset="0"/>
            </a:rPr>
            <a:t>(з вторинних твірних тканин)</a:t>
          </a:r>
          <a:endParaRPr lang="ru-RU" sz="2000" dirty="0">
            <a:latin typeface="Georgia" panose="02040502050405020303" pitchFamily="18" charset="0"/>
          </a:endParaRPr>
        </a:p>
      </dgm:t>
    </dgm:pt>
    <dgm:pt modelId="{1E9165BE-3C1D-4E9E-A0E5-9413E9C6EBC7}" type="parTrans" cxnId="{058C1BAE-638D-4497-868E-C2BCD30A439D}">
      <dgm:prSet/>
      <dgm:spPr/>
      <dgm:t>
        <a:bodyPr/>
        <a:lstStyle/>
        <a:p>
          <a:endParaRPr lang="ru-RU"/>
        </a:p>
      </dgm:t>
    </dgm:pt>
    <dgm:pt modelId="{3CCEAF14-1E5E-4FCD-A064-C8B74356B001}" type="sibTrans" cxnId="{058C1BAE-638D-4497-868E-C2BCD30A439D}">
      <dgm:prSet/>
      <dgm:spPr/>
      <dgm:t>
        <a:bodyPr/>
        <a:lstStyle/>
        <a:p>
          <a:endParaRPr lang="ru-RU"/>
        </a:p>
      </dgm:t>
    </dgm:pt>
    <dgm:pt modelId="{3E19FFCB-FBB5-4FE2-BA30-FDC758B0850C}" type="pres">
      <dgm:prSet presAssocID="{A6ED86AF-7ACE-4B4D-8A9A-D0B74F8229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45C952-BCD1-428D-8B32-B4E5E0CDDBC8}" type="pres">
      <dgm:prSet presAssocID="{BA2AFFD8-BB53-405C-8877-E99BE8FAF47B}" presName="hierRoot1" presStyleCnt="0"/>
      <dgm:spPr/>
    </dgm:pt>
    <dgm:pt modelId="{BBC39155-D7D4-465B-A061-09BD5799C747}" type="pres">
      <dgm:prSet presAssocID="{BA2AFFD8-BB53-405C-8877-E99BE8FAF47B}" presName="composite" presStyleCnt="0"/>
      <dgm:spPr/>
    </dgm:pt>
    <dgm:pt modelId="{714FB249-576F-4480-AA90-E9FB22D21BE9}" type="pres">
      <dgm:prSet presAssocID="{BA2AFFD8-BB53-405C-8877-E99BE8FAF47B}" presName="background" presStyleLbl="node0" presStyleIdx="0" presStyleCnt="1"/>
      <dgm:spPr/>
    </dgm:pt>
    <dgm:pt modelId="{6EF716C2-3E03-4EDC-9F39-0863D746F8DF}" type="pres">
      <dgm:prSet presAssocID="{BA2AFFD8-BB53-405C-8877-E99BE8FAF47B}" presName="text" presStyleLbl="fgAcc0" presStyleIdx="0" presStyleCnt="1" custScaleX="177630" custScaleY="100955" custLinFactNeighborX="-897" custLinFactNeighborY="706">
        <dgm:presLayoutVars>
          <dgm:chPref val="3"/>
        </dgm:presLayoutVars>
      </dgm:prSet>
      <dgm:spPr/>
    </dgm:pt>
    <dgm:pt modelId="{A245539A-75CD-4B9C-BBC8-3963F8B958AA}" type="pres">
      <dgm:prSet presAssocID="{BA2AFFD8-BB53-405C-8877-E99BE8FAF47B}" presName="hierChild2" presStyleCnt="0"/>
      <dgm:spPr/>
    </dgm:pt>
    <dgm:pt modelId="{60BF94C7-B3A7-44A5-B676-D65740A1F8E5}" type="pres">
      <dgm:prSet presAssocID="{245F2EA3-7745-4AEE-A6D8-B4F4C322DD69}" presName="Name10" presStyleLbl="parChTrans1D2" presStyleIdx="0" presStyleCnt="2"/>
      <dgm:spPr/>
    </dgm:pt>
    <dgm:pt modelId="{E1EA8876-3383-44AF-946D-3C3C01507887}" type="pres">
      <dgm:prSet presAssocID="{4BEC891C-79D1-46DA-BC00-C97CD98359F7}" presName="hierRoot2" presStyleCnt="0"/>
      <dgm:spPr/>
    </dgm:pt>
    <dgm:pt modelId="{26FD21DA-8D64-40CE-9F24-859DF1CD8DED}" type="pres">
      <dgm:prSet presAssocID="{4BEC891C-79D1-46DA-BC00-C97CD98359F7}" presName="composite2" presStyleCnt="0"/>
      <dgm:spPr/>
    </dgm:pt>
    <dgm:pt modelId="{274A87E5-DB05-4A84-B2AB-07E949E92B40}" type="pres">
      <dgm:prSet presAssocID="{4BEC891C-79D1-46DA-BC00-C97CD98359F7}" presName="background2" presStyleLbl="node2" presStyleIdx="0" presStyleCnt="2"/>
      <dgm:spPr/>
    </dgm:pt>
    <dgm:pt modelId="{57947785-44E1-446E-93B4-1A6826E8D7AA}" type="pres">
      <dgm:prSet presAssocID="{4BEC891C-79D1-46DA-BC00-C97CD98359F7}" presName="text2" presStyleLbl="fgAcc2" presStyleIdx="0" presStyleCnt="2" custScaleX="140564" custLinFactNeighborX="-81582" custLinFactNeighborY="-14118">
        <dgm:presLayoutVars>
          <dgm:chPref val="3"/>
        </dgm:presLayoutVars>
      </dgm:prSet>
      <dgm:spPr/>
    </dgm:pt>
    <dgm:pt modelId="{8800FA73-B756-404F-8B02-92018C1EA20B}" type="pres">
      <dgm:prSet presAssocID="{4BEC891C-79D1-46DA-BC00-C97CD98359F7}" presName="hierChild3" presStyleCnt="0"/>
      <dgm:spPr/>
    </dgm:pt>
    <dgm:pt modelId="{2C48AD37-8B54-4BFE-8BA5-F5E26EBF1109}" type="pres">
      <dgm:prSet presAssocID="{E280FC89-F580-4EDD-9B11-B93665C1BBC0}" presName="Name10" presStyleLbl="parChTrans1D2" presStyleIdx="1" presStyleCnt="2"/>
      <dgm:spPr/>
    </dgm:pt>
    <dgm:pt modelId="{670EBB3F-1132-494D-A8E7-C617A1FE53B1}" type="pres">
      <dgm:prSet presAssocID="{BA993DD1-970C-44DF-A905-70A9F895CF2A}" presName="hierRoot2" presStyleCnt="0"/>
      <dgm:spPr/>
    </dgm:pt>
    <dgm:pt modelId="{DA53BE82-6DE4-4F1C-9EC5-CFA519065CE7}" type="pres">
      <dgm:prSet presAssocID="{BA993DD1-970C-44DF-A905-70A9F895CF2A}" presName="composite2" presStyleCnt="0"/>
      <dgm:spPr/>
    </dgm:pt>
    <dgm:pt modelId="{427F586C-B47E-4947-8231-CD6DD4D0A8E9}" type="pres">
      <dgm:prSet presAssocID="{BA993DD1-970C-44DF-A905-70A9F895CF2A}" presName="background2" presStyleLbl="node2" presStyleIdx="1" presStyleCnt="2"/>
      <dgm:spPr/>
    </dgm:pt>
    <dgm:pt modelId="{DD5611AE-5456-4DE2-8EC6-7602C06CE9DE}" type="pres">
      <dgm:prSet presAssocID="{BA993DD1-970C-44DF-A905-70A9F895CF2A}" presName="text2" presStyleLbl="fgAcc2" presStyleIdx="1" presStyleCnt="2" custScaleX="130099" custLinFactX="1753" custLinFactNeighborX="100000" custLinFactNeighborY="-2118">
        <dgm:presLayoutVars>
          <dgm:chPref val="3"/>
        </dgm:presLayoutVars>
      </dgm:prSet>
      <dgm:spPr/>
    </dgm:pt>
    <dgm:pt modelId="{D20CA2D2-FFF7-4DC0-88C3-95C10E6C8982}" type="pres">
      <dgm:prSet presAssocID="{BA993DD1-970C-44DF-A905-70A9F895CF2A}" presName="hierChild3" presStyleCnt="0"/>
      <dgm:spPr/>
    </dgm:pt>
    <dgm:pt modelId="{7B657EB5-1CD2-44A6-90B8-5865AF934FB1}" type="pres">
      <dgm:prSet presAssocID="{33892B87-7BC4-4D20-808B-FE7247F44CEA}" presName="Name17" presStyleLbl="parChTrans1D3" presStyleIdx="0" presStyleCnt="2"/>
      <dgm:spPr/>
    </dgm:pt>
    <dgm:pt modelId="{11066CEF-0147-4556-9F8B-72B2AA4B6FD3}" type="pres">
      <dgm:prSet presAssocID="{686E443D-5461-489D-8F40-64C849F8D556}" presName="hierRoot3" presStyleCnt="0"/>
      <dgm:spPr/>
    </dgm:pt>
    <dgm:pt modelId="{F99A2A9E-5917-4D5B-8AFC-B2BA53386294}" type="pres">
      <dgm:prSet presAssocID="{686E443D-5461-489D-8F40-64C849F8D556}" presName="composite3" presStyleCnt="0"/>
      <dgm:spPr/>
    </dgm:pt>
    <dgm:pt modelId="{EDD5D40D-EFCB-4AB6-A8E0-6BCEDB05E5CF}" type="pres">
      <dgm:prSet presAssocID="{686E443D-5461-489D-8F40-64C849F8D556}" presName="background3" presStyleLbl="node3" presStyleIdx="0" presStyleCnt="2"/>
      <dgm:spPr/>
    </dgm:pt>
    <dgm:pt modelId="{11D14DEF-AE79-4BB6-96A3-E7B9CCC6CBDF}" type="pres">
      <dgm:prSet presAssocID="{686E443D-5461-489D-8F40-64C849F8D556}" presName="text3" presStyleLbl="fgAcc3" presStyleIdx="0" presStyleCnt="2" custScaleX="163563" custScaleY="143349" custLinFactNeighborX="-57114" custLinFactNeighborY="-10185">
        <dgm:presLayoutVars>
          <dgm:chPref val="3"/>
        </dgm:presLayoutVars>
      </dgm:prSet>
      <dgm:spPr/>
    </dgm:pt>
    <dgm:pt modelId="{9E8AC2FE-B538-420F-9DD6-9A2AF7BD2EA5}" type="pres">
      <dgm:prSet presAssocID="{686E443D-5461-489D-8F40-64C849F8D556}" presName="hierChild4" presStyleCnt="0"/>
      <dgm:spPr/>
    </dgm:pt>
    <dgm:pt modelId="{A664E52E-3F47-4B2B-B96B-6513AD83B055}" type="pres">
      <dgm:prSet presAssocID="{1E9165BE-3C1D-4E9E-A0E5-9413E9C6EBC7}" presName="Name17" presStyleLbl="parChTrans1D3" presStyleIdx="1" presStyleCnt="2"/>
      <dgm:spPr/>
    </dgm:pt>
    <dgm:pt modelId="{AEDD99F1-51C0-4FA2-9919-392F442B8BA0}" type="pres">
      <dgm:prSet presAssocID="{56B1E9FC-E84F-4949-85C5-B77EB38D1B39}" presName="hierRoot3" presStyleCnt="0"/>
      <dgm:spPr/>
    </dgm:pt>
    <dgm:pt modelId="{0718C490-F945-4E86-AC2F-8CEB036BCEB8}" type="pres">
      <dgm:prSet presAssocID="{56B1E9FC-E84F-4949-85C5-B77EB38D1B39}" presName="composite3" presStyleCnt="0"/>
      <dgm:spPr/>
    </dgm:pt>
    <dgm:pt modelId="{F6E8AA23-9C7F-48E3-97E6-3F0E28ACE36E}" type="pres">
      <dgm:prSet presAssocID="{56B1E9FC-E84F-4949-85C5-B77EB38D1B39}" presName="background3" presStyleLbl="node3" presStyleIdx="1" presStyleCnt="2"/>
      <dgm:spPr/>
    </dgm:pt>
    <dgm:pt modelId="{78E00D4C-4DD6-4D27-A442-7A4AF11E3780}" type="pres">
      <dgm:prSet presAssocID="{56B1E9FC-E84F-4949-85C5-B77EB38D1B39}" presName="text3" presStyleLbl="fgAcc3" presStyleIdx="1" presStyleCnt="2" custScaleX="148534" custScaleY="174025">
        <dgm:presLayoutVars>
          <dgm:chPref val="3"/>
        </dgm:presLayoutVars>
      </dgm:prSet>
      <dgm:spPr/>
    </dgm:pt>
    <dgm:pt modelId="{62850FD9-FCDD-4342-9840-78034FFDB6E5}" type="pres">
      <dgm:prSet presAssocID="{56B1E9FC-E84F-4949-85C5-B77EB38D1B39}" presName="hierChild4" presStyleCnt="0"/>
      <dgm:spPr/>
    </dgm:pt>
  </dgm:ptLst>
  <dgm:cxnLst>
    <dgm:cxn modelId="{1C637824-FA53-4882-94C6-97032EC7C49E}" type="presOf" srcId="{33892B87-7BC4-4D20-808B-FE7247F44CEA}" destId="{7B657EB5-1CD2-44A6-90B8-5865AF934FB1}" srcOrd="0" destOrd="0" presId="urn:microsoft.com/office/officeart/2005/8/layout/hierarchy1"/>
    <dgm:cxn modelId="{BF0BE633-C086-42C5-BF3D-F056B779D211}" srcId="{BA993DD1-970C-44DF-A905-70A9F895CF2A}" destId="{686E443D-5461-489D-8F40-64C849F8D556}" srcOrd="0" destOrd="0" parTransId="{33892B87-7BC4-4D20-808B-FE7247F44CEA}" sibTransId="{2877A520-7770-4DA2-BF7E-723390D56D24}"/>
    <dgm:cxn modelId="{FCEF7C39-87EE-4C7B-947F-6669261E2E39}" srcId="{BA2AFFD8-BB53-405C-8877-E99BE8FAF47B}" destId="{BA993DD1-970C-44DF-A905-70A9F895CF2A}" srcOrd="1" destOrd="0" parTransId="{E280FC89-F580-4EDD-9B11-B93665C1BBC0}" sibTransId="{391CFAC9-4D50-4310-97BD-EF80D4927F68}"/>
    <dgm:cxn modelId="{59589042-F06B-4B9F-A416-C8309FA7764F}" type="presOf" srcId="{E280FC89-F580-4EDD-9B11-B93665C1BBC0}" destId="{2C48AD37-8B54-4BFE-8BA5-F5E26EBF1109}" srcOrd="0" destOrd="0" presId="urn:microsoft.com/office/officeart/2005/8/layout/hierarchy1"/>
    <dgm:cxn modelId="{6DDEC147-1C6C-4973-AEC3-15054A18E3B1}" type="presOf" srcId="{BA2AFFD8-BB53-405C-8877-E99BE8FAF47B}" destId="{6EF716C2-3E03-4EDC-9F39-0863D746F8DF}" srcOrd="0" destOrd="0" presId="urn:microsoft.com/office/officeart/2005/8/layout/hierarchy1"/>
    <dgm:cxn modelId="{E7EF6959-D223-4768-B44A-1C78E49F5607}" type="presOf" srcId="{56B1E9FC-E84F-4949-85C5-B77EB38D1B39}" destId="{78E00D4C-4DD6-4D27-A442-7A4AF11E3780}" srcOrd="0" destOrd="0" presId="urn:microsoft.com/office/officeart/2005/8/layout/hierarchy1"/>
    <dgm:cxn modelId="{04F2EC72-EC11-4A3E-B2FE-2FD8777B2FC8}" type="presOf" srcId="{A6ED86AF-7ACE-4B4D-8A9A-D0B74F822971}" destId="{3E19FFCB-FBB5-4FE2-BA30-FDC758B0850C}" srcOrd="0" destOrd="0" presId="urn:microsoft.com/office/officeart/2005/8/layout/hierarchy1"/>
    <dgm:cxn modelId="{FEE65F97-BF60-4DA9-B209-17A0E0BB0B92}" type="presOf" srcId="{4BEC891C-79D1-46DA-BC00-C97CD98359F7}" destId="{57947785-44E1-446E-93B4-1A6826E8D7AA}" srcOrd="0" destOrd="0" presId="urn:microsoft.com/office/officeart/2005/8/layout/hierarchy1"/>
    <dgm:cxn modelId="{E563ED99-6EFB-4176-855C-B68975306C13}" type="presOf" srcId="{686E443D-5461-489D-8F40-64C849F8D556}" destId="{11D14DEF-AE79-4BB6-96A3-E7B9CCC6CBDF}" srcOrd="0" destOrd="0" presId="urn:microsoft.com/office/officeart/2005/8/layout/hierarchy1"/>
    <dgm:cxn modelId="{9116B0A9-00B4-475D-8717-5AB14FE31A71}" type="presOf" srcId="{BA993DD1-970C-44DF-A905-70A9F895CF2A}" destId="{DD5611AE-5456-4DE2-8EC6-7602C06CE9DE}" srcOrd="0" destOrd="0" presId="urn:microsoft.com/office/officeart/2005/8/layout/hierarchy1"/>
    <dgm:cxn modelId="{CF7D4DAC-4B61-43D7-BCE8-3940ACDEAD96}" srcId="{A6ED86AF-7ACE-4B4D-8A9A-D0B74F822971}" destId="{BA2AFFD8-BB53-405C-8877-E99BE8FAF47B}" srcOrd="0" destOrd="0" parTransId="{42B57654-E986-4CBB-AB15-5E14245B16E5}" sibTransId="{FB496114-5DCB-4F7D-89D1-44FF1AD040D2}"/>
    <dgm:cxn modelId="{058C1BAE-638D-4497-868E-C2BCD30A439D}" srcId="{BA993DD1-970C-44DF-A905-70A9F895CF2A}" destId="{56B1E9FC-E84F-4949-85C5-B77EB38D1B39}" srcOrd="1" destOrd="0" parTransId="{1E9165BE-3C1D-4E9E-A0E5-9413E9C6EBC7}" sibTransId="{3CCEAF14-1E5E-4FCD-A064-C8B74356B001}"/>
    <dgm:cxn modelId="{51AE03B9-4225-4CF3-88D3-B81898153E49}" type="presOf" srcId="{245F2EA3-7745-4AEE-A6D8-B4F4C322DD69}" destId="{60BF94C7-B3A7-44A5-B676-D65740A1F8E5}" srcOrd="0" destOrd="0" presId="urn:microsoft.com/office/officeart/2005/8/layout/hierarchy1"/>
    <dgm:cxn modelId="{B6AD0FDD-BC23-4BA9-A1AE-87DEA4118F2E}" type="presOf" srcId="{1E9165BE-3C1D-4E9E-A0E5-9413E9C6EBC7}" destId="{A664E52E-3F47-4B2B-B96B-6513AD83B055}" srcOrd="0" destOrd="0" presId="urn:microsoft.com/office/officeart/2005/8/layout/hierarchy1"/>
    <dgm:cxn modelId="{138203FB-6E79-4CBD-814E-E337A3FCCD68}" srcId="{BA2AFFD8-BB53-405C-8877-E99BE8FAF47B}" destId="{4BEC891C-79D1-46DA-BC00-C97CD98359F7}" srcOrd="0" destOrd="0" parTransId="{245F2EA3-7745-4AEE-A6D8-B4F4C322DD69}" sibTransId="{E0517110-F086-4690-B9FC-58319F9E987B}"/>
    <dgm:cxn modelId="{78DBF18F-23DC-477F-8C93-F7F00C725EF2}" type="presParOf" srcId="{3E19FFCB-FBB5-4FE2-BA30-FDC758B0850C}" destId="{7045C952-BCD1-428D-8B32-B4E5E0CDDBC8}" srcOrd="0" destOrd="0" presId="urn:microsoft.com/office/officeart/2005/8/layout/hierarchy1"/>
    <dgm:cxn modelId="{BEC2CFC8-D0B9-49D2-A1FD-4AC884CCFF57}" type="presParOf" srcId="{7045C952-BCD1-428D-8B32-B4E5E0CDDBC8}" destId="{BBC39155-D7D4-465B-A061-09BD5799C747}" srcOrd="0" destOrd="0" presId="urn:microsoft.com/office/officeart/2005/8/layout/hierarchy1"/>
    <dgm:cxn modelId="{9700F6E1-1671-44AB-902F-CCCAC5351DF6}" type="presParOf" srcId="{BBC39155-D7D4-465B-A061-09BD5799C747}" destId="{714FB249-576F-4480-AA90-E9FB22D21BE9}" srcOrd="0" destOrd="0" presId="urn:microsoft.com/office/officeart/2005/8/layout/hierarchy1"/>
    <dgm:cxn modelId="{66A66400-1CE5-405E-B1FD-89A1B34C2F76}" type="presParOf" srcId="{BBC39155-D7D4-465B-A061-09BD5799C747}" destId="{6EF716C2-3E03-4EDC-9F39-0863D746F8DF}" srcOrd="1" destOrd="0" presId="urn:microsoft.com/office/officeart/2005/8/layout/hierarchy1"/>
    <dgm:cxn modelId="{8B1D5333-640D-490B-82EE-E254AF8109F9}" type="presParOf" srcId="{7045C952-BCD1-428D-8B32-B4E5E0CDDBC8}" destId="{A245539A-75CD-4B9C-BBC8-3963F8B958AA}" srcOrd="1" destOrd="0" presId="urn:microsoft.com/office/officeart/2005/8/layout/hierarchy1"/>
    <dgm:cxn modelId="{3A6CC92C-FBF0-46A1-820D-06A1D3DB9DB0}" type="presParOf" srcId="{A245539A-75CD-4B9C-BBC8-3963F8B958AA}" destId="{60BF94C7-B3A7-44A5-B676-D65740A1F8E5}" srcOrd="0" destOrd="0" presId="urn:microsoft.com/office/officeart/2005/8/layout/hierarchy1"/>
    <dgm:cxn modelId="{61F764AE-E4A2-4864-9007-4757B0B18377}" type="presParOf" srcId="{A245539A-75CD-4B9C-BBC8-3963F8B958AA}" destId="{E1EA8876-3383-44AF-946D-3C3C01507887}" srcOrd="1" destOrd="0" presId="urn:microsoft.com/office/officeart/2005/8/layout/hierarchy1"/>
    <dgm:cxn modelId="{3DF8EDEB-E92F-4D34-9508-3A56FEC6A7F1}" type="presParOf" srcId="{E1EA8876-3383-44AF-946D-3C3C01507887}" destId="{26FD21DA-8D64-40CE-9F24-859DF1CD8DED}" srcOrd="0" destOrd="0" presId="urn:microsoft.com/office/officeart/2005/8/layout/hierarchy1"/>
    <dgm:cxn modelId="{4A2C1025-DEF2-48E4-8311-4F0137E8184F}" type="presParOf" srcId="{26FD21DA-8D64-40CE-9F24-859DF1CD8DED}" destId="{274A87E5-DB05-4A84-B2AB-07E949E92B40}" srcOrd="0" destOrd="0" presId="urn:microsoft.com/office/officeart/2005/8/layout/hierarchy1"/>
    <dgm:cxn modelId="{336DA1E8-6C7E-4F33-8EB4-A218FB310172}" type="presParOf" srcId="{26FD21DA-8D64-40CE-9F24-859DF1CD8DED}" destId="{57947785-44E1-446E-93B4-1A6826E8D7AA}" srcOrd="1" destOrd="0" presId="urn:microsoft.com/office/officeart/2005/8/layout/hierarchy1"/>
    <dgm:cxn modelId="{BDEFDE35-0B10-452F-945C-73A149DC2EFA}" type="presParOf" srcId="{E1EA8876-3383-44AF-946D-3C3C01507887}" destId="{8800FA73-B756-404F-8B02-92018C1EA20B}" srcOrd="1" destOrd="0" presId="urn:microsoft.com/office/officeart/2005/8/layout/hierarchy1"/>
    <dgm:cxn modelId="{9AFE9369-C962-484E-AC05-BCEBED183A6C}" type="presParOf" srcId="{A245539A-75CD-4B9C-BBC8-3963F8B958AA}" destId="{2C48AD37-8B54-4BFE-8BA5-F5E26EBF1109}" srcOrd="2" destOrd="0" presId="urn:microsoft.com/office/officeart/2005/8/layout/hierarchy1"/>
    <dgm:cxn modelId="{BBE743BD-0ECA-423B-BEE6-1DB625006F7E}" type="presParOf" srcId="{A245539A-75CD-4B9C-BBC8-3963F8B958AA}" destId="{670EBB3F-1132-494D-A8E7-C617A1FE53B1}" srcOrd="3" destOrd="0" presId="urn:microsoft.com/office/officeart/2005/8/layout/hierarchy1"/>
    <dgm:cxn modelId="{545D057E-AF70-4A92-8158-D80181FF44F6}" type="presParOf" srcId="{670EBB3F-1132-494D-A8E7-C617A1FE53B1}" destId="{DA53BE82-6DE4-4F1C-9EC5-CFA519065CE7}" srcOrd="0" destOrd="0" presId="urn:microsoft.com/office/officeart/2005/8/layout/hierarchy1"/>
    <dgm:cxn modelId="{4567549E-7FB4-4D6F-9C46-6B8BD80EDB54}" type="presParOf" srcId="{DA53BE82-6DE4-4F1C-9EC5-CFA519065CE7}" destId="{427F586C-B47E-4947-8231-CD6DD4D0A8E9}" srcOrd="0" destOrd="0" presId="urn:microsoft.com/office/officeart/2005/8/layout/hierarchy1"/>
    <dgm:cxn modelId="{434B074B-0323-4613-9CE3-8629F349F997}" type="presParOf" srcId="{DA53BE82-6DE4-4F1C-9EC5-CFA519065CE7}" destId="{DD5611AE-5456-4DE2-8EC6-7602C06CE9DE}" srcOrd="1" destOrd="0" presId="urn:microsoft.com/office/officeart/2005/8/layout/hierarchy1"/>
    <dgm:cxn modelId="{A38265EB-D6E7-487F-8AA5-35EA05A8F32E}" type="presParOf" srcId="{670EBB3F-1132-494D-A8E7-C617A1FE53B1}" destId="{D20CA2D2-FFF7-4DC0-88C3-95C10E6C8982}" srcOrd="1" destOrd="0" presId="urn:microsoft.com/office/officeart/2005/8/layout/hierarchy1"/>
    <dgm:cxn modelId="{C38C4994-B450-40A6-AC43-D019DD4626D9}" type="presParOf" srcId="{D20CA2D2-FFF7-4DC0-88C3-95C10E6C8982}" destId="{7B657EB5-1CD2-44A6-90B8-5865AF934FB1}" srcOrd="0" destOrd="0" presId="urn:microsoft.com/office/officeart/2005/8/layout/hierarchy1"/>
    <dgm:cxn modelId="{2E514423-4131-4EE1-AE00-6C090B05D95A}" type="presParOf" srcId="{D20CA2D2-FFF7-4DC0-88C3-95C10E6C8982}" destId="{11066CEF-0147-4556-9F8B-72B2AA4B6FD3}" srcOrd="1" destOrd="0" presId="urn:microsoft.com/office/officeart/2005/8/layout/hierarchy1"/>
    <dgm:cxn modelId="{DA3D370A-7420-40C0-BC21-63D6E6C2CA95}" type="presParOf" srcId="{11066CEF-0147-4556-9F8B-72B2AA4B6FD3}" destId="{F99A2A9E-5917-4D5B-8AFC-B2BA53386294}" srcOrd="0" destOrd="0" presId="urn:microsoft.com/office/officeart/2005/8/layout/hierarchy1"/>
    <dgm:cxn modelId="{2D2D0617-B72C-422F-A507-F82E834ECA80}" type="presParOf" srcId="{F99A2A9E-5917-4D5B-8AFC-B2BA53386294}" destId="{EDD5D40D-EFCB-4AB6-A8E0-6BCEDB05E5CF}" srcOrd="0" destOrd="0" presId="urn:microsoft.com/office/officeart/2005/8/layout/hierarchy1"/>
    <dgm:cxn modelId="{073656FF-9BBE-4C30-9D7D-2533F24D0CB8}" type="presParOf" srcId="{F99A2A9E-5917-4D5B-8AFC-B2BA53386294}" destId="{11D14DEF-AE79-4BB6-96A3-E7B9CCC6CBDF}" srcOrd="1" destOrd="0" presId="urn:microsoft.com/office/officeart/2005/8/layout/hierarchy1"/>
    <dgm:cxn modelId="{772DA63D-5530-4339-838A-4B45F1566DF5}" type="presParOf" srcId="{11066CEF-0147-4556-9F8B-72B2AA4B6FD3}" destId="{9E8AC2FE-B538-420F-9DD6-9A2AF7BD2EA5}" srcOrd="1" destOrd="0" presId="urn:microsoft.com/office/officeart/2005/8/layout/hierarchy1"/>
    <dgm:cxn modelId="{2A2FE1B5-D894-4953-8A47-FEF710CCF0BF}" type="presParOf" srcId="{D20CA2D2-FFF7-4DC0-88C3-95C10E6C8982}" destId="{A664E52E-3F47-4B2B-B96B-6513AD83B055}" srcOrd="2" destOrd="0" presId="urn:microsoft.com/office/officeart/2005/8/layout/hierarchy1"/>
    <dgm:cxn modelId="{8F2B81D6-1959-4E9F-848C-9739771C2F72}" type="presParOf" srcId="{D20CA2D2-FFF7-4DC0-88C3-95C10E6C8982}" destId="{AEDD99F1-51C0-4FA2-9919-392F442B8BA0}" srcOrd="3" destOrd="0" presId="urn:microsoft.com/office/officeart/2005/8/layout/hierarchy1"/>
    <dgm:cxn modelId="{3397F6A0-F0EE-4D2D-91CF-5FE9245B26C9}" type="presParOf" srcId="{AEDD99F1-51C0-4FA2-9919-392F442B8BA0}" destId="{0718C490-F945-4E86-AC2F-8CEB036BCEB8}" srcOrd="0" destOrd="0" presId="urn:microsoft.com/office/officeart/2005/8/layout/hierarchy1"/>
    <dgm:cxn modelId="{E747F6AE-C425-4441-B666-42586C12591E}" type="presParOf" srcId="{0718C490-F945-4E86-AC2F-8CEB036BCEB8}" destId="{F6E8AA23-9C7F-48E3-97E6-3F0E28ACE36E}" srcOrd="0" destOrd="0" presId="urn:microsoft.com/office/officeart/2005/8/layout/hierarchy1"/>
    <dgm:cxn modelId="{93F7EEE8-29F7-4CB1-BF4B-FC04D558DDF5}" type="presParOf" srcId="{0718C490-F945-4E86-AC2F-8CEB036BCEB8}" destId="{78E00D4C-4DD6-4D27-A442-7A4AF11E3780}" srcOrd="1" destOrd="0" presId="urn:microsoft.com/office/officeart/2005/8/layout/hierarchy1"/>
    <dgm:cxn modelId="{8BD22937-DEC7-4151-A8B0-93CF74D4F599}" type="presParOf" srcId="{AEDD99F1-51C0-4FA2-9919-392F442B8BA0}" destId="{62850FD9-FCDD-4342-9840-78034FFDB6E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901C81-E4CE-47DF-B43D-2C8E4644E8E1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30AD506-1BD4-4A08-8682-FA607B0CC3D8}">
      <dgm:prSet phldrT="[Текст]"/>
      <dgm:spPr/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Зовнішньої секреції (екзогенні)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633EDD9-5EF4-4583-A0EC-F5AE930B2F15}" type="parTrans" cxnId="{CE8E9C6C-ACEE-4212-9F8C-5892BF73778B}">
      <dgm:prSet/>
      <dgm:spPr/>
      <dgm:t>
        <a:bodyPr/>
        <a:lstStyle/>
        <a:p>
          <a:endParaRPr lang="ru-RU"/>
        </a:p>
      </dgm:t>
    </dgm:pt>
    <dgm:pt modelId="{AB128FBA-6A45-46B9-A31E-3C8B2A454B2B}" type="sibTrans" cxnId="{CE8E9C6C-ACEE-4212-9F8C-5892BF73778B}">
      <dgm:prSet/>
      <dgm:spPr/>
      <dgm:t>
        <a:bodyPr/>
        <a:lstStyle/>
        <a:p>
          <a:endParaRPr lang="ru-RU"/>
        </a:p>
      </dgm:t>
    </dgm:pt>
    <dgm:pt modelId="{1F70AF40-0777-4CAF-BBD4-6B2B79945B6A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Залозисті </a:t>
          </a:r>
          <a:r>
            <a:rPr lang="uk-UA" dirty="0" err="1">
              <a:latin typeface="Times New Roman" pitchFamily="18" charset="0"/>
              <a:cs typeface="Times New Roman" pitchFamily="18" charset="0"/>
            </a:rPr>
            <a:t>трихоми</a:t>
          </a:r>
          <a:r>
            <a:rPr lang="uk-UA" dirty="0">
              <a:latin typeface="Times New Roman" pitchFamily="18" charset="0"/>
              <a:cs typeface="Times New Roman" pitchFamily="18" charset="0"/>
            </a:rPr>
            <a:t>, залозки, жалкі емергенці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B010E87-C141-4DCE-9E59-3F3E828DAD60}" type="parTrans" cxnId="{1E002A2F-1D45-4AE3-A55A-737C03143423}">
      <dgm:prSet/>
      <dgm:spPr/>
      <dgm:t>
        <a:bodyPr/>
        <a:lstStyle/>
        <a:p>
          <a:endParaRPr lang="ru-RU"/>
        </a:p>
      </dgm:t>
    </dgm:pt>
    <dgm:pt modelId="{276BC7D8-85C3-472D-9B88-B49C5F74D750}" type="sibTrans" cxnId="{1E002A2F-1D45-4AE3-A55A-737C03143423}">
      <dgm:prSet/>
      <dgm:spPr/>
      <dgm:t>
        <a:bodyPr/>
        <a:lstStyle/>
        <a:p>
          <a:endParaRPr lang="ru-RU"/>
        </a:p>
      </dgm:t>
    </dgm:pt>
    <dgm:pt modelId="{908BC19D-3F8E-4E00-BFA7-504A8F6A65A4}">
      <dgm:prSet phldrT="[Текст]"/>
      <dgm:spPr/>
      <dgm:t>
        <a:bodyPr/>
        <a:lstStyle/>
        <a:p>
          <a:r>
            <a:rPr lang="uk-UA" dirty="0" err="1">
              <a:latin typeface="Times New Roman" pitchFamily="18" charset="0"/>
              <a:cs typeface="Times New Roman" pitchFamily="18" charset="0"/>
            </a:rPr>
            <a:t>Гідатоди</a:t>
          </a:r>
          <a:r>
            <a:rPr lang="uk-UA" dirty="0">
              <a:latin typeface="Times New Roman" pitchFamily="18" charset="0"/>
              <a:cs typeface="Times New Roman" pitchFamily="18" charset="0"/>
            </a:rPr>
            <a:t>, або водяні продихи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20E33F-81A9-40EE-B806-1B0ECDB2F390}" type="parTrans" cxnId="{E1C093BB-4D0A-43F5-8CBF-9E37A3A6B366}">
      <dgm:prSet/>
      <dgm:spPr/>
      <dgm:t>
        <a:bodyPr/>
        <a:lstStyle/>
        <a:p>
          <a:endParaRPr lang="ru-RU"/>
        </a:p>
      </dgm:t>
    </dgm:pt>
    <dgm:pt modelId="{1869C2CB-D6EF-4E33-AD1A-31BFDB9FFB69}" type="sibTrans" cxnId="{E1C093BB-4D0A-43F5-8CBF-9E37A3A6B366}">
      <dgm:prSet/>
      <dgm:spPr/>
      <dgm:t>
        <a:bodyPr/>
        <a:lstStyle/>
        <a:p>
          <a:endParaRPr lang="ru-RU"/>
        </a:p>
      </dgm:t>
    </dgm:pt>
    <dgm:pt modelId="{777E5BE4-87EC-4034-8D07-7A1CBB3787EA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Нектарники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42F3C73-0384-464B-A30A-AF615BA9784B}" type="parTrans" cxnId="{08718F78-0D96-4466-8E2B-997E7D693905}">
      <dgm:prSet/>
      <dgm:spPr/>
      <dgm:t>
        <a:bodyPr/>
        <a:lstStyle/>
        <a:p>
          <a:endParaRPr lang="ru-RU"/>
        </a:p>
      </dgm:t>
    </dgm:pt>
    <dgm:pt modelId="{4C338A22-5496-48C8-B820-10EADA8D9EE9}" type="sibTrans" cxnId="{08718F78-0D96-4466-8E2B-997E7D693905}">
      <dgm:prSet/>
      <dgm:spPr/>
      <dgm:t>
        <a:bodyPr/>
        <a:lstStyle/>
        <a:p>
          <a:endParaRPr lang="ru-RU"/>
        </a:p>
      </dgm:t>
    </dgm:pt>
    <dgm:pt modelId="{91DE8712-0B42-4F15-81F1-3240DF3A4D8E}">
      <dgm:prSet phldrT="[Текст]"/>
      <dgm:spPr/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Внутрішньої секреції (ендогенні)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7F9F490-4176-43C6-93FF-4B27BB319375}" type="parTrans" cxnId="{FEFCF538-2E20-4AEA-9CE7-6EAED56E939A}">
      <dgm:prSet/>
      <dgm:spPr/>
      <dgm:t>
        <a:bodyPr/>
        <a:lstStyle/>
        <a:p>
          <a:endParaRPr lang="ru-RU"/>
        </a:p>
      </dgm:t>
    </dgm:pt>
    <dgm:pt modelId="{0F415EFC-B8BD-47D8-A01D-D1900876FCC8}" type="sibTrans" cxnId="{FEFCF538-2E20-4AEA-9CE7-6EAED56E939A}">
      <dgm:prSet/>
      <dgm:spPr/>
      <dgm:t>
        <a:bodyPr/>
        <a:lstStyle/>
        <a:p>
          <a:endParaRPr lang="ru-RU"/>
        </a:p>
      </dgm:t>
    </dgm:pt>
    <dgm:pt modelId="{9DFD2937-819A-459A-85AB-D58D759FB2B8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Секреторні вмістища, ходи, канали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436702F-C6CC-43A4-89B4-07F0C0377CB9}" type="parTrans" cxnId="{88E65D68-8D52-4F89-BBB1-C8C60A456EFD}">
      <dgm:prSet/>
      <dgm:spPr/>
      <dgm:t>
        <a:bodyPr/>
        <a:lstStyle/>
        <a:p>
          <a:endParaRPr lang="ru-RU"/>
        </a:p>
      </dgm:t>
    </dgm:pt>
    <dgm:pt modelId="{E291C06F-7C1A-4CD6-B68C-72E2540023F3}" type="sibTrans" cxnId="{88E65D68-8D52-4F89-BBB1-C8C60A456EFD}">
      <dgm:prSet/>
      <dgm:spPr/>
      <dgm:t>
        <a:bodyPr/>
        <a:lstStyle/>
        <a:p>
          <a:endParaRPr lang="ru-RU"/>
        </a:p>
      </dgm:t>
    </dgm:pt>
    <dgm:pt modelId="{56D49DC1-6BFA-43C2-897F-F5AB46201599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Клітини-ідіобласти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BC7E644-D1EB-4425-B4B0-8A83E4860C95}" type="parTrans" cxnId="{43410575-88BD-4FD7-A7C6-BA68CDC61CBF}">
      <dgm:prSet/>
      <dgm:spPr/>
      <dgm:t>
        <a:bodyPr/>
        <a:lstStyle/>
        <a:p>
          <a:endParaRPr lang="ru-RU"/>
        </a:p>
      </dgm:t>
    </dgm:pt>
    <dgm:pt modelId="{8DE68A5F-4A7C-41C8-8906-8F94934FA00A}" type="sibTrans" cxnId="{43410575-88BD-4FD7-A7C6-BA68CDC61CBF}">
      <dgm:prSet/>
      <dgm:spPr/>
      <dgm:t>
        <a:bodyPr/>
        <a:lstStyle/>
        <a:p>
          <a:endParaRPr lang="ru-RU"/>
        </a:p>
      </dgm:t>
    </dgm:pt>
    <dgm:pt modelId="{FBD560DB-DBF2-49B1-A9FF-84645F6C7B84}">
      <dgm:prSet phldrT="[Текст]"/>
      <dgm:spPr/>
      <dgm:t>
        <a:bodyPr/>
        <a:lstStyle/>
        <a:p>
          <a:r>
            <a:rPr lang="uk-UA" dirty="0" err="1">
              <a:latin typeface="Times New Roman" pitchFamily="18" charset="0"/>
              <a:cs typeface="Times New Roman" pitchFamily="18" charset="0"/>
            </a:rPr>
            <a:t>Осмофори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BA1A32D-7564-4820-A352-F01874D7B1CF}" type="parTrans" cxnId="{9ABDE893-0E51-44A6-BBD4-FF890463CB91}">
      <dgm:prSet/>
      <dgm:spPr/>
      <dgm:t>
        <a:bodyPr/>
        <a:lstStyle/>
        <a:p>
          <a:endParaRPr lang="ru-RU"/>
        </a:p>
      </dgm:t>
    </dgm:pt>
    <dgm:pt modelId="{3B8DFBA9-53CF-4F20-9027-C178423D90C5}" type="sibTrans" cxnId="{9ABDE893-0E51-44A6-BBD4-FF890463CB91}">
      <dgm:prSet/>
      <dgm:spPr/>
      <dgm:t>
        <a:bodyPr/>
        <a:lstStyle/>
        <a:p>
          <a:endParaRPr lang="ru-RU"/>
        </a:p>
      </dgm:t>
    </dgm:pt>
    <dgm:pt modelId="{758CF466-9006-43D1-8C18-DD57DF718B99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Молочники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8F1FC6B-0707-4CD2-B9D6-63AB03B653B9}" type="parTrans" cxnId="{F7F1F775-C755-4548-85F9-CB42200EC388}">
      <dgm:prSet/>
      <dgm:spPr/>
      <dgm:t>
        <a:bodyPr/>
        <a:lstStyle/>
        <a:p>
          <a:endParaRPr lang="ru-RU"/>
        </a:p>
      </dgm:t>
    </dgm:pt>
    <dgm:pt modelId="{0D956388-18EC-48B2-968A-997CCCBD34DD}" type="sibTrans" cxnId="{F7F1F775-C755-4548-85F9-CB42200EC388}">
      <dgm:prSet/>
      <dgm:spPr/>
      <dgm:t>
        <a:bodyPr/>
        <a:lstStyle/>
        <a:p>
          <a:endParaRPr lang="ru-RU"/>
        </a:p>
      </dgm:t>
    </dgm:pt>
    <dgm:pt modelId="{DEA65980-BD70-452E-A5EF-A3D52E52A7CB}" type="pres">
      <dgm:prSet presAssocID="{64901C81-E4CE-47DF-B43D-2C8E4644E8E1}" presName="Name0" presStyleCnt="0">
        <dgm:presLayoutVars>
          <dgm:dir/>
          <dgm:animLvl val="lvl"/>
          <dgm:resizeHandles val="exact"/>
        </dgm:presLayoutVars>
      </dgm:prSet>
      <dgm:spPr/>
    </dgm:pt>
    <dgm:pt modelId="{B68696B1-61A3-4B39-B0EA-550D60C24ADE}" type="pres">
      <dgm:prSet presAssocID="{030AD506-1BD4-4A08-8682-FA607B0CC3D8}" presName="composite" presStyleCnt="0"/>
      <dgm:spPr/>
    </dgm:pt>
    <dgm:pt modelId="{8D9AB906-50E7-4DF8-9B15-9DCEF528E970}" type="pres">
      <dgm:prSet presAssocID="{030AD506-1BD4-4A08-8682-FA607B0CC3D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D517143-3796-4895-9540-06966C490954}" type="pres">
      <dgm:prSet presAssocID="{030AD506-1BD4-4A08-8682-FA607B0CC3D8}" presName="desTx" presStyleLbl="alignAccFollowNode1" presStyleIdx="0" presStyleCnt="2">
        <dgm:presLayoutVars>
          <dgm:bulletEnabled val="1"/>
        </dgm:presLayoutVars>
      </dgm:prSet>
      <dgm:spPr/>
    </dgm:pt>
    <dgm:pt modelId="{D1769E16-5DC4-4D42-99E5-4EA541AD7733}" type="pres">
      <dgm:prSet presAssocID="{AB128FBA-6A45-46B9-A31E-3C8B2A454B2B}" presName="space" presStyleCnt="0"/>
      <dgm:spPr/>
    </dgm:pt>
    <dgm:pt modelId="{EC8D90BB-0896-410E-8BC9-A3078B60A8B6}" type="pres">
      <dgm:prSet presAssocID="{91DE8712-0B42-4F15-81F1-3240DF3A4D8E}" presName="composite" presStyleCnt="0"/>
      <dgm:spPr/>
    </dgm:pt>
    <dgm:pt modelId="{2C997517-C415-4D5C-B1C7-20F12D4D6D8D}" type="pres">
      <dgm:prSet presAssocID="{91DE8712-0B42-4F15-81F1-3240DF3A4D8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F52B4A2-4C95-45A4-BDD7-53034A1F80C6}" type="pres">
      <dgm:prSet presAssocID="{91DE8712-0B42-4F15-81F1-3240DF3A4D8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5D00E0E-FDF1-4F26-9C89-7C8DB7722865}" type="presOf" srcId="{908BC19D-3F8E-4E00-BFA7-504A8F6A65A4}" destId="{FD517143-3796-4895-9540-06966C490954}" srcOrd="0" destOrd="1" presId="urn:microsoft.com/office/officeart/2005/8/layout/hList1"/>
    <dgm:cxn modelId="{1E002A2F-1D45-4AE3-A55A-737C03143423}" srcId="{030AD506-1BD4-4A08-8682-FA607B0CC3D8}" destId="{1F70AF40-0777-4CAF-BBD4-6B2B79945B6A}" srcOrd="0" destOrd="0" parTransId="{DB010E87-C141-4DCE-9E59-3F3E828DAD60}" sibTransId="{276BC7D8-85C3-472D-9B88-B49C5F74D750}"/>
    <dgm:cxn modelId="{D2AFC230-2E6D-4E8A-B069-51DFA45AFBAE}" type="presOf" srcId="{758CF466-9006-43D1-8C18-DD57DF718B99}" destId="{6F52B4A2-4C95-45A4-BDD7-53034A1F80C6}" srcOrd="0" destOrd="1" presId="urn:microsoft.com/office/officeart/2005/8/layout/hList1"/>
    <dgm:cxn modelId="{FEFCF538-2E20-4AEA-9CE7-6EAED56E939A}" srcId="{64901C81-E4CE-47DF-B43D-2C8E4644E8E1}" destId="{91DE8712-0B42-4F15-81F1-3240DF3A4D8E}" srcOrd="1" destOrd="0" parTransId="{47F9F490-4176-43C6-93FF-4B27BB319375}" sibTransId="{0F415EFC-B8BD-47D8-A01D-D1900876FCC8}"/>
    <dgm:cxn modelId="{11A6A53E-72E4-4EAE-967A-66FBCBBBD64D}" type="presOf" srcId="{1F70AF40-0777-4CAF-BBD4-6B2B79945B6A}" destId="{FD517143-3796-4895-9540-06966C490954}" srcOrd="0" destOrd="0" presId="urn:microsoft.com/office/officeart/2005/8/layout/hList1"/>
    <dgm:cxn modelId="{88E65D68-8D52-4F89-BBB1-C8C60A456EFD}" srcId="{91DE8712-0B42-4F15-81F1-3240DF3A4D8E}" destId="{9DFD2937-819A-459A-85AB-D58D759FB2B8}" srcOrd="0" destOrd="0" parTransId="{8436702F-C6CC-43A4-89B4-07F0C0377CB9}" sibTransId="{E291C06F-7C1A-4CD6-B68C-72E2540023F3}"/>
    <dgm:cxn modelId="{CE8E9C6C-ACEE-4212-9F8C-5892BF73778B}" srcId="{64901C81-E4CE-47DF-B43D-2C8E4644E8E1}" destId="{030AD506-1BD4-4A08-8682-FA607B0CC3D8}" srcOrd="0" destOrd="0" parTransId="{5633EDD9-5EF4-4583-A0EC-F5AE930B2F15}" sibTransId="{AB128FBA-6A45-46B9-A31E-3C8B2A454B2B}"/>
    <dgm:cxn modelId="{4CDEFE72-F4A7-44BB-A91C-44060A565A60}" type="presOf" srcId="{FBD560DB-DBF2-49B1-A9FF-84645F6C7B84}" destId="{FD517143-3796-4895-9540-06966C490954}" srcOrd="0" destOrd="3" presId="urn:microsoft.com/office/officeart/2005/8/layout/hList1"/>
    <dgm:cxn modelId="{43410575-88BD-4FD7-A7C6-BA68CDC61CBF}" srcId="{91DE8712-0B42-4F15-81F1-3240DF3A4D8E}" destId="{56D49DC1-6BFA-43C2-897F-F5AB46201599}" srcOrd="2" destOrd="0" parTransId="{DBC7E644-D1EB-4425-B4B0-8A83E4860C95}" sibTransId="{8DE68A5F-4A7C-41C8-8906-8F94934FA00A}"/>
    <dgm:cxn modelId="{644FB875-142C-4E91-948E-B16F160FAAB6}" type="presOf" srcId="{777E5BE4-87EC-4034-8D07-7A1CBB3787EA}" destId="{FD517143-3796-4895-9540-06966C490954}" srcOrd="0" destOrd="2" presId="urn:microsoft.com/office/officeart/2005/8/layout/hList1"/>
    <dgm:cxn modelId="{F7F1F775-C755-4548-85F9-CB42200EC388}" srcId="{91DE8712-0B42-4F15-81F1-3240DF3A4D8E}" destId="{758CF466-9006-43D1-8C18-DD57DF718B99}" srcOrd="1" destOrd="0" parTransId="{38F1FC6B-0707-4CD2-B9D6-63AB03B653B9}" sibTransId="{0D956388-18EC-48B2-968A-997CCCBD34DD}"/>
    <dgm:cxn modelId="{08718F78-0D96-4466-8E2B-997E7D693905}" srcId="{030AD506-1BD4-4A08-8682-FA607B0CC3D8}" destId="{777E5BE4-87EC-4034-8D07-7A1CBB3787EA}" srcOrd="2" destOrd="0" parTransId="{C42F3C73-0384-464B-A30A-AF615BA9784B}" sibTransId="{4C338A22-5496-48C8-B820-10EADA8D9EE9}"/>
    <dgm:cxn modelId="{E783B57A-9F2E-4DD2-BEC6-4A11F280107E}" type="presOf" srcId="{9DFD2937-819A-459A-85AB-D58D759FB2B8}" destId="{6F52B4A2-4C95-45A4-BDD7-53034A1F80C6}" srcOrd="0" destOrd="0" presId="urn:microsoft.com/office/officeart/2005/8/layout/hList1"/>
    <dgm:cxn modelId="{E28DC17A-C9D5-4D6A-929F-9D0D22A21107}" type="presOf" srcId="{56D49DC1-6BFA-43C2-897F-F5AB46201599}" destId="{6F52B4A2-4C95-45A4-BDD7-53034A1F80C6}" srcOrd="0" destOrd="2" presId="urn:microsoft.com/office/officeart/2005/8/layout/hList1"/>
    <dgm:cxn modelId="{AAC1F380-F730-4F90-9B29-C220C95F587D}" type="presOf" srcId="{030AD506-1BD4-4A08-8682-FA607B0CC3D8}" destId="{8D9AB906-50E7-4DF8-9B15-9DCEF528E970}" srcOrd="0" destOrd="0" presId="urn:microsoft.com/office/officeart/2005/8/layout/hList1"/>
    <dgm:cxn modelId="{CBB3BF8C-4486-4944-AED5-CA523540A9BF}" type="presOf" srcId="{64901C81-E4CE-47DF-B43D-2C8E4644E8E1}" destId="{DEA65980-BD70-452E-A5EF-A3D52E52A7CB}" srcOrd="0" destOrd="0" presId="urn:microsoft.com/office/officeart/2005/8/layout/hList1"/>
    <dgm:cxn modelId="{9ABDE893-0E51-44A6-BBD4-FF890463CB91}" srcId="{030AD506-1BD4-4A08-8682-FA607B0CC3D8}" destId="{FBD560DB-DBF2-49B1-A9FF-84645F6C7B84}" srcOrd="3" destOrd="0" parTransId="{0BA1A32D-7564-4820-A352-F01874D7B1CF}" sibTransId="{3B8DFBA9-53CF-4F20-9027-C178423D90C5}"/>
    <dgm:cxn modelId="{E1C093BB-4D0A-43F5-8CBF-9E37A3A6B366}" srcId="{030AD506-1BD4-4A08-8682-FA607B0CC3D8}" destId="{908BC19D-3F8E-4E00-BFA7-504A8F6A65A4}" srcOrd="1" destOrd="0" parTransId="{1B20E33F-81A9-40EE-B806-1B0ECDB2F390}" sibTransId="{1869C2CB-D6EF-4E33-AD1A-31BFDB9FFB69}"/>
    <dgm:cxn modelId="{AE07ECE9-B636-4D71-A2C5-BC2D564BB0FE}" type="presOf" srcId="{91DE8712-0B42-4F15-81F1-3240DF3A4D8E}" destId="{2C997517-C415-4D5C-B1C7-20F12D4D6D8D}" srcOrd="0" destOrd="0" presId="urn:microsoft.com/office/officeart/2005/8/layout/hList1"/>
    <dgm:cxn modelId="{E9DF0483-55BD-4467-A544-5DE73BF5FDE9}" type="presParOf" srcId="{DEA65980-BD70-452E-A5EF-A3D52E52A7CB}" destId="{B68696B1-61A3-4B39-B0EA-550D60C24ADE}" srcOrd="0" destOrd="0" presId="urn:microsoft.com/office/officeart/2005/8/layout/hList1"/>
    <dgm:cxn modelId="{9EEE86E6-86FF-48FA-848F-9AA25A382B84}" type="presParOf" srcId="{B68696B1-61A3-4B39-B0EA-550D60C24ADE}" destId="{8D9AB906-50E7-4DF8-9B15-9DCEF528E970}" srcOrd="0" destOrd="0" presId="urn:microsoft.com/office/officeart/2005/8/layout/hList1"/>
    <dgm:cxn modelId="{537AF8F5-15DA-4B9C-82C3-A1DA33FDFC62}" type="presParOf" srcId="{B68696B1-61A3-4B39-B0EA-550D60C24ADE}" destId="{FD517143-3796-4895-9540-06966C490954}" srcOrd="1" destOrd="0" presId="urn:microsoft.com/office/officeart/2005/8/layout/hList1"/>
    <dgm:cxn modelId="{9F2D3FCA-2922-4A00-B123-0EF842C7DD19}" type="presParOf" srcId="{DEA65980-BD70-452E-A5EF-A3D52E52A7CB}" destId="{D1769E16-5DC4-4D42-99E5-4EA541AD7733}" srcOrd="1" destOrd="0" presId="urn:microsoft.com/office/officeart/2005/8/layout/hList1"/>
    <dgm:cxn modelId="{F7FE7794-5097-407C-B4C0-D997E9591C24}" type="presParOf" srcId="{DEA65980-BD70-452E-A5EF-A3D52E52A7CB}" destId="{EC8D90BB-0896-410E-8BC9-A3078B60A8B6}" srcOrd="2" destOrd="0" presId="urn:microsoft.com/office/officeart/2005/8/layout/hList1"/>
    <dgm:cxn modelId="{F2B2DEE6-52FF-45E1-943E-06356EE1D55B}" type="presParOf" srcId="{EC8D90BB-0896-410E-8BC9-A3078B60A8B6}" destId="{2C997517-C415-4D5C-B1C7-20F12D4D6D8D}" srcOrd="0" destOrd="0" presId="urn:microsoft.com/office/officeart/2005/8/layout/hList1"/>
    <dgm:cxn modelId="{7430939F-AC33-410B-9273-B9BEC813830B}" type="presParOf" srcId="{EC8D90BB-0896-410E-8BC9-A3078B60A8B6}" destId="{6F52B4A2-4C95-45A4-BDD7-53034A1F80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4E52E-3F47-4B2B-B96B-6513AD83B055}">
      <dsp:nvSpPr>
        <dsp:cNvPr id="0" name=""/>
        <dsp:cNvSpPr/>
      </dsp:nvSpPr>
      <dsp:spPr>
        <a:xfrm>
          <a:off x="8119076" y="2982328"/>
          <a:ext cx="170018" cy="583877"/>
        </a:xfrm>
        <a:custGeom>
          <a:avLst/>
          <a:gdLst/>
          <a:ahLst/>
          <a:cxnLst/>
          <a:rect l="0" t="0" r="0" b="0"/>
          <a:pathLst>
            <a:path>
              <a:moveTo>
                <a:pt x="170018" y="0"/>
              </a:moveTo>
              <a:lnTo>
                <a:pt x="170018" y="406115"/>
              </a:lnTo>
              <a:lnTo>
                <a:pt x="0" y="406115"/>
              </a:lnTo>
              <a:lnTo>
                <a:pt x="0" y="5838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57EB5-1CD2-44A6-90B8-5865AF934FB1}">
      <dsp:nvSpPr>
        <dsp:cNvPr id="0" name=""/>
        <dsp:cNvSpPr/>
      </dsp:nvSpPr>
      <dsp:spPr>
        <a:xfrm>
          <a:off x="3602362" y="2982328"/>
          <a:ext cx="4686732" cy="459775"/>
        </a:xfrm>
        <a:custGeom>
          <a:avLst/>
          <a:gdLst/>
          <a:ahLst/>
          <a:cxnLst/>
          <a:rect l="0" t="0" r="0" b="0"/>
          <a:pathLst>
            <a:path>
              <a:moveTo>
                <a:pt x="4686732" y="0"/>
              </a:moveTo>
              <a:lnTo>
                <a:pt x="4686732" y="282013"/>
              </a:lnTo>
              <a:lnTo>
                <a:pt x="0" y="282013"/>
              </a:lnTo>
              <a:lnTo>
                <a:pt x="0" y="4597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8AD37-8B54-4BFE-8BA5-F5E26EBF1109}">
      <dsp:nvSpPr>
        <dsp:cNvPr id="0" name=""/>
        <dsp:cNvSpPr/>
      </dsp:nvSpPr>
      <dsp:spPr>
        <a:xfrm>
          <a:off x="4757557" y="1240190"/>
          <a:ext cx="3531537" cy="523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98"/>
              </a:lnTo>
              <a:lnTo>
                <a:pt x="3531537" y="345898"/>
              </a:lnTo>
              <a:lnTo>
                <a:pt x="3531537" y="52365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F94C7-B3A7-44A5-B676-D65740A1F8E5}">
      <dsp:nvSpPr>
        <dsp:cNvPr id="0" name=""/>
        <dsp:cNvSpPr/>
      </dsp:nvSpPr>
      <dsp:spPr>
        <a:xfrm>
          <a:off x="1747902" y="1240190"/>
          <a:ext cx="3009654" cy="377442"/>
        </a:xfrm>
        <a:custGeom>
          <a:avLst/>
          <a:gdLst/>
          <a:ahLst/>
          <a:cxnLst/>
          <a:rect l="0" t="0" r="0" b="0"/>
          <a:pathLst>
            <a:path>
              <a:moveTo>
                <a:pt x="3009654" y="0"/>
              </a:moveTo>
              <a:lnTo>
                <a:pt x="3009654" y="199680"/>
              </a:lnTo>
              <a:lnTo>
                <a:pt x="0" y="199680"/>
              </a:lnTo>
              <a:lnTo>
                <a:pt x="0" y="3774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FB249-576F-4480-AA90-E9FB22D21BE9}">
      <dsp:nvSpPr>
        <dsp:cNvPr id="0" name=""/>
        <dsp:cNvSpPr/>
      </dsp:nvSpPr>
      <dsp:spPr>
        <a:xfrm>
          <a:off x="3053317" y="10074"/>
          <a:ext cx="3408478" cy="1230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716C2-3E03-4EDC-9F39-0863D746F8DF}">
      <dsp:nvSpPr>
        <dsp:cNvPr id="0" name=""/>
        <dsp:cNvSpPr/>
      </dsp:nvSpPr>
      <dsp:spPr>
        <a:xfrm>
          <a:off x="3266525" y="212621"/>
          <a:ext cx="3408478" cy="12301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Georgia" panose="02040502050405020303" pitchFamily="18" charset="0"/>
            </a:rPr>
            <a:t>Рослинні тканини</a:t>
          </a:r>
          <a:endParaRPr lang="ru-RU" sz="2800" kern="1200" dirty="0">
            <a:latin typeface="Georgia" panose="02040502050405020303" pitchFamily="18" charset="0"/>
          </a:endParaRPr>
        </a:p>
      </dsp:txBody>
      <dsp:txXfrm>
        <a:off x="3302554" y="248650"/>
        <a:ext cx="3336420" cy="1158057"/>
      </dsp:txXfrm>
    </dsp:sp>
    <dsp:sp modelId="{274A87E5-DB05-4A84-B2AB-07E949E92B40}">
      <dsp:nvSpPr>
        <dsp:cNvPr id="0" name=""/>
        <dsp:cNvSpPr/>
      </dsp:nvSpPr>
      <dsp:spPr>
        <a:xfrm>
          <a:off x="399286" y="1617632"/>
          <a:ext cx="2697232" cy="12184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47785-44E1-446E-93B4-1A6826E8D7AA}">
      <dsp:nvSpPr>
        <dsp:cNvPr id="0" name=""/>
        <dsp:cNvSpPr/>
      </dsp:nvSpPr>
      <dsp:spPr>
        <a:xfrm>
          <a:off x="612493" y="1820179"/>
          <a:ext cx="2697232" cy="121847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Georgia" panose="02040502050405020303" pitchFamily="18" charset="0"/>
            </a:rPr>
            <a:t>Твірні </a:t>
          </a:r>
          <a:endParaRPr lang="ru-RU" sz="2000" kern="1200" dirty="0">
            <a:latin typeface="Georgia" panose="02040502050405020303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Georgia" panose="02040502050405020303" pitchFamily="18" charset="0"/>
            </a:rPr>
            <a:t>тканини</a:t>
          </a:r>
          <a:endParaRPr lang="ru-RU" sz="2000" kern="1200" dirty="0">
            <a:latin typeface="Georgia" panose="02040502050405020303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Georgia" panose="02040502050405020303" pitchFamily="18" charset="0"/>
            </a:rPr>
            <a:t>(меристеми)</a:t>
          </a:r>
          <a:endParaRPr lang="ru-RU" sz="1400" kern="1200" dirty="0">
            <a:latin typeface="Georgia" panose="02040502050405020303" pitchFamily="18" charset="0"/>
          </a:endParaRPr>
        </a:p>
      </dsp:txBody>
      <dsp:txXfrm>
        <a:off x="648181" y="1855867"/>
        <a:ext cx="2625856" cy="1147102"/>
      </dsp:txXfrm>
    </dsp:sp>
    <dsp:sp modelId="{427F586C-B47E-4947-8231-CD6DD4D0A8E9}">
      <dsp:nvSpPr>
        <dsp:cNvPr id="0" name=""/>
        <dsp:cNvSpPr/>
      </dsp:nvSpPr>
      <dsp:spPr>
        <a:xfrm>
          <a:off x="7040883" y="1763849"/>
          <a:ext cx="2496423" cy="12184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611AE-5456-4DE2-8EC6-7602C06CE9DE}">
      <dsp:nvSpPr>
        <dsp:cNvPr id="0" name=""/>
        <dsp:cNvSpPr/>
      </dsp:nvSpPr>
      <dsp:spPr>
        <a:xfrm>
          <a:off x="7254090" y="1966396"/>
          <a:ext cx="2496423" cy="12184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Georgia" panose="02040502050405020303" pitchFamily="18" charset="0"/>
            </a:rPr>
            <a:t>Постійні тканини</a:t>
          </a:r>
          <a:endParaRPr lang="ru-RU" sz="2800" kern="1200" dirty="0">
            <a:latin typeface="Georgia" panose="02040502050405020303" pitchFamily="18" charset="0"/>
          </a:endParaRPr>
        </a:p>
      </dsp:txBody>
      <dsp:txXfrm>
        <a:off x="7289778" y="2002084"/>
        <a:ext cx="2425047" cy="1147102"/>
      </dsp:txXfrm>
    </dsp:sp>
    <dsp:sp modelId="{EDD5D40D-EFCB-4AB6-A8E0-6BCEDB05E5CF}">
      <dsp:nvSpPr>
        <dsp:cNvPr id="0" name=""/>
        <dsp:cNvSpPr/>
      </dsp:nvSpPr>
      <dsp:spPr>
        <a:xfrm>
          <a:off x="2033086" y="3442103"/>
          <a:ext cx="3138552" cy="17466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14DEF-AE79-4BB6-96A3-E7B9CCC6CBDF}">
      <dsp:nvSpPr>
        <dsp:cNvPr id="0" name=""/>
        <dsp:cNvSpPr/>
      </dsp:nvSpPr>
      <dsp:spPr>
        <a:xfrm>
          <a:off x="2246293" y="3644650"/>
          <a:ext cx="3138552" cy="1746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>
              <a:latin typeface="Georgia" panose="02040502050405020303" pitchFamily="18" charset="0"/>
            </a:rPr>
            <a:t>Первинні</a:t>
          </a:r>
          <a:endParaRPr lang="ru-RU" sz="1800" b="1" i="1" kern="1200" dirty="0">
            <a:latin typeface="Georgia" panose="02040502050405020303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Georgia" panose="02040502050405020303" pitchFamily="18" charset="0"/>
            </a:rPr>
            <a:t>(формуются при диференціації первинних тврних тканин)</a:t>
          </a:r>
          <a:endParaRPr lang="ru-RU" sz="1800" kern="1200" dirty="0">
            <a:latin typeface="Georgia" panose="02040502050405020303" pitchFamily="18" charset="0"/>
          </a:endParaRPr>
        </a:p>
      </dsp:txBody>
      <dsp:txXfrm>
        <a:off x="2297451" y="3695808"/>
        <a:ext cx="3036236" cy="1644361"/>
      </dsp:txXfrm>
    </dsp:sp>
    <dsp:sp modelId="{F6E8AA23-9C7F-48E3-97E6-3F0E28ACE36E}">
      <dsp:nvSpPr>
        <dsp:cNvPr id="0" name=""/>
        <dsp:cNvSpPr/>
      </dsp:nvSpPr>
      <dsp:spPr>
        <a:xfrm>
          <a:off x="6693993" y="3566206"/>
          <a:ext cx="2850166" cy="21204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00D4C-4DD6-4D27-A442-7A4AF11E3780}">
      <dsp:nvSpPr>
        <dsp:cNvPr id="0" name=""/>
        <dsp:cNvSpPr/>
      </dsp:nvSpPr>
      <dsp:spPr>
        <a:xfrm>
          <a:off x="6907200" y="3768752"/>
          <a:ext cx="2850166" cy="21204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>
              <a:latin typeface="Georgia" panose="02040502050405020303" pitchFamily="18" charset="0"/>
            </a:rPr>
            <a:t>Вторинні</a:t>
          </a:r>
          <a:endParaRPr lang="ru-RU" sz="2000" b="1" i="1" kern="1200" dirty="0">
            <a:latin typeface="Georgia" panose="02040502050405020303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Georgia" panose="02040502050405020303" pitchFamily="18" charset="0"/>
            </a:rPr>
            <a:t>(з вторинних твірних тканин)</a:t>
          </a:r>
          <a:endParaRPr lang="ru-RU" sz="2000" kern="1200" dirty="0">
            <a:latin typeface="Georgia" panose="02040502050405020303" pitchFamily="18" charset="0"/>
          </a:endParaRPr>
        </a:p>
      </dsp:txBody>
      <dsp:txXfrm>
        <a:off x="6969306" y="3830858"/>
        <a:ext cx="2725954" cy="1996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AB906-50E7-4DF8-9B15-9DCEF528E970}">
      <dsp:nvSpPr>
        <dsp:cNvPr id="0" name=""/>
        <dsp:cNvSpPr/>
      </dsp:nvSpPr>
      <dsp:spPr>
        <a:xfrm>
          <a:off x="40" y="83565"/>
          <a:ext cx="3834423" cy="10523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Зовнішньої секреції (екзогенні)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0" y="83565"/>
        <a:ext cx="3834423" cy="1052372"/>
      </dsp:txXfrm>
    </dsp:sp>
    <dsp:sp modelId="{FD517143-3796-4895-9540-06966C490954}">
      <dsp:nvSpPr>
        <dsp:cNvPr id="0" name=""/>
        <dsp:cNvSpPr/>
      </dsp:nvSpPr>
      <dsp:spPr>
        <a:xfrm>
          <a:off x="40" y="1135938"/>
          <a:ext cx="3834423" cy="33763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Залозисті </a:t>
          </a:r>
          <a:r>
            <a:rPr lang="uk-UA" sz="3000" kern="1200" dirty="0" err="1">
              <a:latin typeface="Times New Roman" pitchFamily="18" charset="0"/>
              <a:cs typeface="Times New Roman" pitchFamily="18" charset="0"/>
            </a:rPr>
            <a:t>трихоми</a:t>
          </a: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, залозки, жалкі емергенці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 err="1">
              <a:latin typeface="Times New Roman" pitchFamily="18" charset="0"/>
              <a:cs typeface="Times New Roman" pitchFamily="18" charset="0"/>
            </a:rPr>
            <a:t>Гідатоди</a:t>
          </a: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, або водяні продихи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Нектарники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 err="1">
              <a:latin typeface="Times New Roman" pitchFamily="18" charset="0"/>
              <a:cs typeface="Times New Roman" pitchFamily="18" charset="0"/>
            </a:rPr>
            <a:t>Осмофори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" y="1135938"/>
        <a:ext cx="3834423" cy="3376350"/>
      </dsp:txXfrm>
    </dsp:sp>
    <dsp:sp modelId="{2C997517-C415-4D5C-B1C7-20F12D4D6D8D}">
      <dsp:nvSpPr>
        <dsp:cNvPr id="0" name=""/>
        <dsp:cNvSpPr/>
      </dsp:nvSpPr>
      <dsp:spPr>
        <a:xfrm>
          <a:off x="4371282" y="83565"/>
          <a:ext cx="3834423" cy="1052372"/>
        </a:xfrm>
        <a:prstGeom prst="rect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accent2">
              <a:hueOff val="10483529"/>
              <a:satOff val="-1988"/>
              <a:lumOff val="-99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Внутрішньої секреції (ендогенні)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371282" y="83565"/>
        <a:ext cx="3834423" cy="1052372"/>
      </dsp:txXfrm>
    </dsp:sp>
    <dsp:sp modelId="{6F52B4A2-4C95-45A4-BDD7-53034A1F80C6}">
      <dsp:nvSpPr>
        <dsp:cNvPr id="0" name=""/>
        <dsp:cNvSpPr/>
      </dsp:nvSpPr>
      <dsp:spPr>
        <a:xfrm>
          <a:off x="4371282" y="1135938"/>
          <a:ext cx="3834423" cy="3376350"/>
        </a:xfrm>
        <a:prstGeom prst="rect">
          <a:avLst/>
        </a:prstGeom>
        <a:solidFill>
          <a:schemeClr val="accent2">
            <a:tint val="40000"/>
            <a:alpha val="90000"/>
            <a:hueOff val="11878995"/>
            <a:satOff val="-34470"/>
            <a:lumOff val="-242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1878995"/>
              <a:satOff val="-34470"/>
              <a:lumOff val="-24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Секреторні вмістища, ходи, канали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Молочники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Клітини-ідіобласти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71282" y="1135938"/>
        <a:ext cx="3834423" cy="337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A8687-53B2-4A5D-8FDD-C304CBD96AAD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B9E6A-E093-4DAD-A3BE-DD5D915C3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14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628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двудольных наиболее распространены 4 типа </a:t>
            </a:r>
            <a:r>
              <a:rPr lang="ru-RU" dirty="0" err="1"/>
              <a:t>устьичных</a:t>
            </a:r>
            <a:r>
              <a:rPr lang="ru-RU" dirty="0"/>
              <a:t> аппаратов. </a:t>
            </a:r>
            <a:r>
              <a:rPr lang="ru-RU" dirty="0" err="1"/>
              <a:t>Аномоцитный</a:t>
            </a:r>
            <a:r>
              <a:rPr lang="ru-RU" dirty="0"/>
              <a:t>, или беспорядочно-клеточный, характеризующийся наличием вокруг замыкающих клеток нескольких </a:t>
            </a:r>
            <a:r>
              <a:rPr lang="ru-RU" dirty="0" err="1"/>
              <a:t>околоустьичных</a:t>
            </a:r>
            <a:r>
              <a:rPr lang="ru-RU" dirty="0"/>
              <a:t> клеток, не отличающихся от основных клеток эпидермы; в их расположении нет четко выраженной закономерности (лютик, борец). </a:t>
            </a:r>
            <a:r>
              <a:rPr lang="ru-RU" dirty="0" err="1"/>
              <a:t>Анизоцитный</a:t>
            </a:r>
            <a:r>
              <a:rPr lang="ru-RU" dirty="0"/>
              <a:t>, или </a:t>
            </a:r>
            <a:r>
              <a:rPr lang="ru-RU" dirty="0" err="1"/>
              <a:t>неравноклеточный</a:t>
            </a:r>
            <a:r>
              <a:rPr lang="ru-RU" dirty="0"/>
              <a:t>, имеет 3 </a:t>
            </a:r>
            <a:r>
              <a:rPr lang="ru-RU" dirty="0" err="1"/>
              <a:t>околоустьичные</a:t>
            </a:r>
            <a:r>
              <a:rPr lang="ru-RU" dirty="0"/>
              <a:t> клетки разных размеров (капуста, очиток). </a:t>
            </a:r>
            <a:r>
              <a:rPr lang="ru-RU" dirty="0" err="1"/>
              <a:t>Парацитный</a:t>
            </a:r>
            <a:r>
              <a:rPr lang="ru-RU" dirty="0"/>
              <a:t>, или параллельно-клеточный, снабжен двумя </a:t>
            </a:r>
            <a:r>
              <a:rPr lang="ru-RU" dirty="0" err="1"/>
              <a:t>околоустьичными</a:t>
            </a:r>
            <a:r>
              <a:rPr lang="ru-RU" dirty="0"/>
              <a:t> клетками, расположенными вдоль замыкающих клеток, параллельно </a:t>
            </a:r>
            <a:r>
              <a:rPr lang="ru-RU" dirty="0" err="1"/>
              <a:t>устьичной</a:t>
            </a:r>
            <a:r>
              <a:rPr lang="ru-RU" dirty="0"/>
              <a:t> щели (подмаренник). </a:t>
            </a:r>
            <a:r>
              <a:rPr lang="ru-RU" dirty="0" err="1"/>
              <a:t>Диацитный</a:t>
            </a:r>
            <a:r>
              <a:rPr lang="ru-RU" dirty="0"/>
              <a:t>, или </a:t>
            </a:r>
            <a:r>
              <a:rPr lang="ru-RU" dirty="0" err="1"/>
              <a:t>двуклеточный</a:t>
            </a:r>
            <a:r>
              <a:rPr lang="ru-RU" dirty="0"/>
              <a:t>, тоже имеет две </a:t>
            </a:r>
            <a:r>
              <a:rPr lang="ru-RU" dirty="0" err="1"/>
              <a:t>околоустьичные</a:t>
            </a:r>
            <a:r>
              <a:rPr lang="ru-RU" dirty="0"/>
              <a:t> клетки, но их смежные стенки ориентированы перпендикулярно </a:t>
            </a:r>
            <a:r>
              <a:rPr lang="ru-RU" dirty="0" err="1"/>
              <a:t>устьичной</a:t>
            </a:r>
            <a:r>
              <a:rPr lang="ru-RU" dirty="0"/>
              <a:t> щели (гвоздика, звездчатка).</a:t>
            </a:r>
          </a:p>
          <a:p>
            <a:endParaRPr lang="ru-RU" dirty="0"/>
          </a:p>
          <a:p>
            <a:r>
              <a:rPr lang="ru-RU" dirty="0"/>
              <a:t>У однодольных, наряду с распространенным у злаков </a:t>
            </a:r>
            <a:r>
              <a:rPr lang="ru-RU" dirty="0" err="1"/>
              <a:t>парацитным</a:t>
            </a:r>
            <a:r>
              <a:rPr lang="ru-RU" dirty="0"/>
              <a:t>, встречаются также </a:t>
            </a:r>
            <a:r>
              <a:rPr lang="ru-RU" dirty="0" err="1"/>
              <a:t>тетрацитный</a:t>
            </a:r>
            <a:r>
              <a:rPr lang="ru-RU" dirty="0"/>
              <a:t> и </a:t>
            </a:r>
            <a:r>
              <a:rPr lang="ru-RU" dirty="0" err="1"/>
              <a:t>гексацитный</a:t>
            </a:r>
            <a:r>
              <a:rPr lang="ru-RU" dirty="0"/>
              <a:t> типы </a:t>
            </a:r>
            <a:r>
              <a:rPr lang="ru-RU" dirty="0" err="1"/>
              <a:t>устьичного</a:t>
            </a:r>
            <a:r>
              <a:rPr lang="ru-RU" dirty="0"/>
              <a:t> аппарата. В первом случае устьице окружено 4 симметрично расположенными </a:t>
            </a:r>
            <a:r>
              <a:rPr lang="ru-RU" dirty="0" err="1"/>
              <a:t>околоустьичными</a:t>
            </a:r>
            <a:r>
              <a:rPr lang="ru-RU" dirty="0"/>
              <a:t> клетками: две клетки параллельны </a:t>
            </a:r>
            <a:r>
              <a:rPr lang="ru-RU" dirty="0" err="1"/>
              <a:t>устьичной</a:t>
            </a:r>
            <a:r>
              <a:rPr lang="ru-RU" dirty="0"/>
              <a:t> щели, а две другие примыкают к полюсам замыкающих клеток (как у традесканции). Во втором случае </a:t>
            </a:r>
            <a:r>
              <a:rPr lang="ru-RU" dirty="0" err="1"/>
              <a:t>устьичный</a:t>
            </a:r>
            <a:r>
              <a:rPr lang="ru-RU" dirty="0"/>
              <a:t> аппарат имеет 6 </a:t>
            </a:r>
            <a:r>
              <a:rPr lang="ru-RU" dirty="0" err="1"/>
              <a:t>околоустьичных</a:t>
            </a:r>
            <a:r>
              <a:rPr lang="ru-RU" dirty="0"/>
              <a:t> клеток: две пары расположены симметрично вдоль замыкающих клеток, а 2 клетки как у </a:t>
            </a:r>
            <a:r>
              <a:rPr lang="ru-RU" dirty="0" err="1"/>
              <a:t>традескации</a:t>
            </a:r>
            <a:r>
              <a:rPr lang="ru-RU" dirty="0"/>
              <a:t> занимают полярные положения.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71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стволах и толстых корнях древесных растений с возрастом формируется дополнительный защитный покров — корка, или </a:t>
            </a:r>
            <a:r>
              <a:rPr lang="ru-RU" dirty="0" err="1"/>
              <a:t>ритидом</a:t>
            </a:r>
            <a:r>
              <a:rPr lang="ru-RU" dirty="0"/>
              <a:t>. Его образование связано с неоднократным заложением феллогена, каждый новый слой которого закладывается глубже предыдущего после прекращения его деятельности. В этом случае развивается несколько перидерм. Из-за газо- и водонепроницаемости входящей в состав перидерм пробки, ткани, находящиеся между перидермами, отмирают, поэтому корка представляет собой комплекс мертвых тканей, наружные слои которых со временем </a:t>
            </a:r>
            <a:r>
              <a:rPr lang="ru-RU" dirty="0" err="1"/>
              <a:t>слущиваются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3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ВНЕШНИЕ ВЫДЕЛИТЕЛЬНЫЕ ТКАНИ</a:t>
            </a:r>
          </a:p>
          <a:p>
            <a:r>
              <a:rPr lang="ru-RU" dirty="0"/>
              <a:t>Внешние выделительные ткани представлены видоизменениями эпидермы и особыми железистыми клетками в основной ткани внутри растений с межклеточными полостями и системой выделительных ходов, которыми секреты выводятся наружу. Выделительные ходы в разных направлениях пронизывают стебли и частично листья и имеют оболочку из нескольких слоев отмерших и живых клеток. Видоизменения эпидермы представлены многоклеточными (реже одноклеточными) железистыми волосками или пластинками разнообразного строения. Внешние выделительные ткани производят эфирные масла, бальзамы, смолы и т. п.</a:t>
            </a:r>
          </a:p>
          <a:p>
            <a:endParaRPr lang="ru-RU" dirty="0"/>
          </a:p>
          <a:p>
            <a:r>
              <a:rPr lang="ru-RU" dirty="0"/>
              <a:t>Известно около 3 тыс. видов голосеменных и покрытосеменных растений, которые производят эфирные масла. Около 200 видов (лавандовое, розовое масла и др.) из них используют как лечебные средства, в парфюмерии, кулинарии, изготовлении лаков и т. п. Эфирные масла – это легкие органические вещества разного химического состава. Их значение в жизни растений: запахом привлекают опылителей, отпугивают врагов, некоторые (фитонциды) – убивают или подавляют рост и размножение микроорганизмов.</a:t>
            </a:r>
          </a:p>
          <a:p>
            <a:endParaRPr lang="ru-RU" dirty="0"/>
          </a:p>
          <a:p>
            <a:r>
              <a:rPr lang="ru-RU" dirty="0"/>
              <a:t>Смолы образуются в клетках, которые окружают смоляные ходы, как продукты жизнедеятельности голосеменных (сосна, кипарис и т. п.) и покрытосеменных (некоторые бобовые, зонтичные и т. п.) растений. Это – разные органические вещества (смоляные кислоты, спирты и т. п.). Наружу выделяются с эфирными маслами в виде густых жидкостей, которые называются бальзамами. Они имеют антибактериальные свойства. Используются растением в природе и человеком в медицине для заживления ран. Канадский бальзам, который получают из пихты бальзамической, применяют в микроскопической технике для изготовления микропрепаратов. Основу бальзамов хвойных составляет скипидар (используют как растворитель красок, лаков и т. п.) и твердая смола – канифоль (используют при паянии, изготовлении лаков, сургуча, натирании струн смычковых музыкальных инструментов). Окаменелая смола хвойных деревьев второй половины </a:t>
            </a:r>
            <a:r>
              <a:rPr lang="ru-RU" dirty="0" err="1"/>
              <a:t>мелово</a:t>
            </a:r>
            <a:r>
              <a:rPr lang="ru-RU" dirty="0"/>
              <a:t>-палеогенового периода называется янтарь (используется как сырье для ювелирных изделий).</a:t>
            </a:r>
          </a:p>
          <a:p>
            <a:endParaRPr lang="ru-RU" dirty="0"/>
          </a:p>
          <a:p>
            <a:r>
              <a:rPr lang="ru-RU" dirty="0"/>
              <a:t>Железы, расположенные в цветке или на разных частях побегов, клетки которых выделяют нектар, называются нектарниками. Они образованы основной тканью, имеют протоки, которые открываются наружу. Выросты эпидермы, которые окружают проток, придают нектарнику разную форму (</a:t>
            </a:r>
            <a:r>
              <a:rPr lang="ru-RU" dirty="0" err="1"/>
              <a:t>горбовидную</a:t>
            </a:r>
            <a:r>
              <a:rPr lang="ru-RU" dirty="0"/>
              <a:t>, </a:t>
            </a:r>
            <a:r>
              <a:rPr lang="ru-RU" dirty="0" err="1"/>
              <a:t>ямковидную</a:t>
            </a:r>
            <a:r>
              <a:rPr lang="ru-RU" dirty="0"/>
              <a:t>, рожковидную и т. п.). Нектар – это водный раствор глюкозы и фруктозы (концентрация составляет от 3 до 72 %) с примесями ароматических веществ. Основная функция – привлечение насекомых и птиц для опыления цветков.</a:t>
            </a:r>
          </a:p>
          <a:p>
            <a:endParaRPr lang="ru-RU" dirty="0"/>
          </a:p>
          <a:p>
            <a:r>
              <a:rPr lang="ru-RU" dirty="0"/>
              <a:t>Благодаря </a:t>
            </a:r>
            <a:r>
              <a:rPr lang="ru-RU" dirty="0" err="1"/>
              <a:t>гидатодам</a:t>
            </a:r>
            <a:r>
              <a:rPr lang="ru-RU" dirty="0"/>
              <a:t> – водяным устьицам – происходит гуттация – выделение капельной воды растениями (при транспирации вода выделяется в виде пара) и солей. Гуттация – это защитный механизм, который происходит тогда, когда с удалением лишней воды не справляется транспирация. Характерна для растений, которые растут во влажном климате.</a:t>
            </a:r>
          </a:p>
          <a:p>
            <a:endParaRPr lang="ru-RU" dirty="0"/>
          </a:p>
          <a:p>
            <a:r>
              <a:rPr lang="ru-RU" dirty="0"/>
              <a:t>Специальные железы насекомоядных растений (известно свыше 500 видов покрытосеменных) выделяют ферменты, которые разлагают белки насекомых. Таким образом, насекомоядные растения восполняют недостаток азотистых соединений, так как их в почве не хватает. Всасываются переваренные вещества через устьица. Наиболее известны пузырчатка и росянка.</a:t>
            </a:r>
          </a:p>
          <a:p>
            <a:endParaRPr lang="ru-RU" dirty="0"/>
          </a:p>
          <a:p>
            <a:r>
              <a:rPr lang="ru-RU" dirty="0"/>
              <a:t>Железистые волоски накапливают и выводят наружу, например, эфирные масла (мята и т. п.), ферменты и муравьиную кислоту, которые вызывают ощущение боли и приводят к ожогам (крапива) и др.</a:t>
            </a:r>
          </a:p>
          <a:p>
            <a:endParaRPr lang="ru-RU" dirty="0"/>
          </a:p>
          <a:p>
            <a:r>
              <a:rPr lang="ru-RU" dirty="0"/>
              <a:t>ВНУТРЕННИЕ ВЫДЕЛИТЕЛЬНЫЕ ТКАНИ</a:t>
            </a:r>
          </a:p>
          <a:p>
            <a:r>
              <a:rPr lang="ru-RU" dirty="0"/>
              <a:t>Внутренние выделительные ткани – это вместилища веществ или отдельные клетки, которые на протяжении жизни растения наружу не открываются. Это, например, млечники – система удлиненных клеток некоторых растений, по которым движется сок. Сок таких растений является эмульсией водного раствора сахаров, белков и минеральных веществ с каплями липидов и других гидрофобных соединений, называется латексом и имеет молочно-белый (молочай, мак и т. п.) или оранжевый (чистотел) цвета. В млечном соке некоторых растений (например, гевея бразильская) содержится значительное количество каучука.</a:t>
            </a:r>
          </a:p>
          <a:p>
            <a:endParaRPr lang="ru-RU" dirty="0"/>
          </a:p>
          <a:p>
            <a:r>
              <a:rPr lang="ru-RU" dirty="0"/>
              <a:t>К внутренней выделительной ткани принадлежат идиобласты – отдельные разрозненные клетки среди других тканей. В них накапливаются кристаллы щавелевокислого кальция, дубильные вещества и т. п. Клетки (идиобласты) цитрусовых (лимон, мандарин, апельсин и т. п.) накапливают эфирные масла.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756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Проводящую функцию выполняют также клетки паренхимы, служащие для транспорта веществ между тканями растения (например, сердцевинные лучи древесных стеблей обеспечивают перемещение веществ в горизонтальном направлении от первичной коры к сердцевине).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8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силема</a:t>
            </a:r>
            <a:r>
              <a:rPr lang="ru-RU" dirty="0"/>
              <a:t> (от греч. </a:t>
            </a:r>
            <a:r>
              <a:rPr lang="ru-RU" dirty="0" err="1"/>
              <a:t>ксилон</a:t>
            </a:r>
            <a:r>
              <a:rPr lang="ru-RU" dirty="0"/>
              <a:t> – срубленное дерево). Состоит из собственно проводящих элементов и сопровождающих клеток основной и механической тканей. Созревшие сосуды и </a:t>
            </a:r>
            <a:r>
              <a:rPr lang="ru-RU" dirty="0" err="1"/>
              <a:t>трахеиды</a:t>
            </a:r>
            <a:r>
              <a:rPr lang="ru-RU" dirty="0"/>
              <a:t> – это мертвые клетки, которые обеспечивают восходящий ток (движение воды и минеральных веществ). Элементы ксилемы могут выполнять еще и опорную функцию. По ксилеме весной к побегам поступают растворы не только минеральных солей, но и растворенные сахара, которые образуются вследствие гидролиза крахмала в запасающих тканях корней и стеблей (например, березовый сок).</a:t>
            </a:r>
          </a:p>
          <a:p>
            <a:endParaRPr lang="ru-RU" dirty="0"/>
          </a:p>
          <a:p>
            <a:r>
              <a:rPr lang="ru-RU" dirty="0" err="1"/>
              <a:t>Трахеиды</a:t>
            </a:r>
            <a:r>
              <a:rPr lang="ru-RU" dirty="0"/>
              <a:t> – это древнейшие проводящие элементы ксилемы. </a:t>
            </a:r>
            <a:r>
              <a:rPr lang="ru-RU" dirty="0" err="1"/>
              <a:t>Трахеиды</a:t>
            </a:r>
            <a:r>
              <a:rPr lang="ru-RU" dirty="0"/>
              <a:t> представлены вытянутыми веретенообразными клетками с заостренными концами, расположенными одна над другой. Они имеют одревесневшие клеточные стенки с разной степенью утолщения (кольчатым, спиральным, пористым и т. п.), которые не дают им распадаться, растягиваться. В клеточных стенках есть сложные поры, затянутые поровой мембраной, через которую проходит вода. Через поровую мембрану происходит фильтрация растворов. Движение жидкости по </a:t>
            </a:r>
            <a:r>
              <a:rPr lang="ru-RU" dirty="0" err="1"/>
              <a:t>трахеидам</a:t>
            </a:r>
            <a:r>
              <a:rPr lang="ru-RU" dirty="0"/>
              <a:t> медленное, так как поровая мембрана препятствует движению воды. У высших споровых и голосеменных растений на </a:t>
            </a:r>
            <a:r>
              <a:rPr lang="ru-RU" dirty="0" err="1"/>
              <a:t>трахеиды</a:t>
            </a:r>
            <a:r>
              <a:rPr lang="ru-RU" dirty="0"/>
              <a:t> приходится около 95 % объема древесины.</a:t>
            </a:r>
          </a:p>
          <a:p>
            <a:endParaRPr lang="ru-RU" dirty="0"/>
          </a:p>
          <a:p>
            <a:r>
              <a:rPr lang="ru-RU" dirty="0"/>
              <a:t>Сосуды или трахеи, состоят из удлиненных клеток, расположенных одна над другой. Они образуют трубки при слиянии и отмирании отдельных клеток – члеников сосудов. Цитоплазма отмирает. Между клетками сосудов есть поперечные стенки, которые имеют большие отверстия. В стенках сосудов есть утолщения разнообразной формы (кольчатые, спиральные и т. п.). Восходящий ток происходит по относительно молодым сосудам, которые с течением времени заполняются воздухом, закупориваются выростами соседних живых клеток (паренхимы) и выполняют далее опорную функцию. По сосудам жидкость движется быстрее, чем по </a:t>
            </a:r>
            <a:r>
              <a:rPr lang="ru-RU" dirty="0" err="1"/>
              <a:t>трахеидам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4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Флоэма (от греч. </a:t>
            </a:r>
            <a:r>
              <a:rPr lang="ru-RU" dirty="0" err="1"/>
              <a:t>флойос</a:t>
            </a:r>
            <a:r>
              <a:rPr lang="ru-RU" dirty="0"/>
              <a:t> – кора) состоит из проводящих элементов и сопровождающих клеток.</a:t>
            </a:r>
          </a:p>
          <a:p>
            <a:endParaRPr lang="ru-RU" dirty="0"/>
          </a:p>
          <a:p>
            <a:r>
              <a:rPr lang="ru-RU" dirty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/>
              <a:t>древеснеют</a:t>
            </a:r>
            <a:r>
              <a:rPr lang="ru-RU" dirty="0"/>
              <a:t>. В цитоплазме ситовидных трубок разрушается </a:t>
            </a:r>
            <a:r>
              <a:rPr lang="ru-RU" dirty="0" err="1"/>
              <a:t>тонопласт</a:t>
            </a:r>
            <a:r>
              <a:rPr lang="ru-RU" dirty="0"/>
              <a:t> (оболочка вакуолей), и </a:t>
            </a:r>
            <a:r>
              <a:rPr lang="ru-RU" dirty="0" err="1"/>
              <a:t>вакуолярный</a:t>
            </a:r>
            <a:r>
              <a:rPr lang="ru-RU" dirty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/>
          </a:p>
          <a:p>
            <a:r>
              <a:rPr lang="ru-RU" dirty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/>
          </a:p>
          <a:p>
            <a:r>
              <a:rPr lang="ru-RU" dirty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/>
          </a:p>
          <a:p>
            <a:r>
              <a:rPr lang="ru-RU" dirty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67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Флоэма (от греч. </a:t>
            </a:r>
            <a:r>
              <a:rPr lang="ru-RU" dirty="0" err="1"/>
              <a:t>флойос</a:t>
            </a:r>
            <a:r>
              <a:rPr lang="ru-RU" dirty="0"/>
              <a:t> – кора) состоит из проводящих элементов и сопровождающих клеток.</a:t>
            </a:r>
          </a:p>
          <a:p>
            <a:endParaRPr lang="ru-RU" dirty="0"/>
          </a:p>
          <a:p>
            <a:r>
              <a:rPr lang="ru-RU" dirty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/>
              <a:t>древеснеют</a:t>
            </a:r>
            <a:r>
              <a:rPr lang="ru-RU" dirty="0"/>
              <a:t>. В цитоплазме ситовидных трубок разрушается </a:t>
            </a:r>
            <a:r>
              <a:rPr lang="ru-RU" dirty="0" err="1"/>
              <a:t>тонопласт</a:t>
            </a:r>
            <a:r>
              <a:rPr lang="ru-RU" dirty="0"/>
              <a:t> (оболочка вакуолей), и </a:t>
            </a:r>
            <a:r>
              <a:rPr lang="ru-RU" dirty="0" err="1"/>
              <a:t>вакуолярный</a:t>
            </a:r>
            <a:r>
              <a:rPr lang="ru-RU" dirty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/>
          </a:p>
          <a:p>
            <a:r>
              <a:rPr lang="ru-RU" dirty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/>
          </a:p>
          <a:p>
            <a:r>
              <a:rPr lang="ru-RU" dirty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/>
          </a:p>
          <a:p>
            <a:r>
              <a:rPr lang="ru-RU" dirty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67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проводящие, механические и выделительные</a:t>
            </a:r>
          </a:p>
          <a:p>
            <a:r>
              <a:rPr lang="ru-RU" dirty="0"/>
              <a:t>Ткани растений: проводящие, механические и выделительные ткани</a:t>
            </a:r>
          </a:p>
          <a:p>
            <a:r>
              <a:rPr lang="ru-RU" dirty="0"/>
              <a:t>Виды растительных тканей</a:t>
            </a:r>
          </a:p>
          <a:p>
            <a:endParaRPr lang="ru-RU" dirty="0"/>
          </a:p>
          <a:p>
            <a:r>
              <a:rPr lang="ru-RU" dirty="0"/>
              <a:t>Содержание:</a:t>
            </a:r>
          </a:p>
          <a:p>
            <a:endParaRPr lang="ru-RU" dirty="0"/>
          </a:p>
          <a:p>
            <a:r>
              <a:rPr lang="ru-RU" dirty="0"/>
              <a:t>1Проводящие ткани растений</a:t>
            </a:r>
          </a:p>
          <a:p>
            <a:r>
              <a:rPr lang="ru-RU" dirty="0"/>
              <a:t>1.1Ксилема</a:t>
            </a:r>
          </a:p>
          <a:p>
            <a:r>
              <a:rPr lang="ru-RU" dirty="0"/>
              <a:t>1.2Флоэма</a:t>
            </a:r>
          </a:p>
          <a:p>
            <a:r>
              <a:rPr lang="ru-RU" dirty="0"/>
              <a:t>2Механические (арматурные) ткани растений</a:t>
            </a:r>
          </a:p>
          <a:p>
            <a:r>
              <a:rPr lang="ru-RU" dirty="0"/>
              <a:t>2.1Коленхима</a:t>
            </a:r>
          </a:p>
          <a:p>
            <a:r>
              <a:rPr lang="ru-RU" dirty="0"/>
              <a:t>2.2Склеренхима</a:t>
            </a:r>
          </a:p>
          <a:p>
            <a:r>
              <a:rPr lang="ru-RU" dirty="0"/>
              <a:t>2.3Склеренхимные волокна</a:t>
            </a:r>
          </a:p>
          <a:p>
            <a:r>
              <a:rPr lang="ru-RU" dirty="0"/>
              <a:t>2.4Склереиды</a:t>
            </a:r>
          </a:p>
          <a:p>
            <a:r>
              <a:rPr lang="ru-RU" dirty="0"/>
              <a:t>3Выделительные ткани растений</a:t>
            </a:r>
          </a:p>
          <a:p>
            <a:r>
              <a:rPr lang="ru-RU" dirty="0"/>
              <a:t>3.1Внешние выделительные ткани</a:t>
            </a:r>
          </a:p>
          <a:p>
            <a:r>
              <a:rPr lang="ru-RU" dirty="0"/>
              <a:t>3.2Внутренние выделительные ткани</a:t>
            </a:r>
          </a:p>
          <a:p>
            <a:r>
              <a:rPr lang="ru-RU" dirty="0"/>
              <a:t>ПРОВОДЯЩИЕ ТКАНИ РАСТЕНИЙ</a:t>
            </a:r>
          </a:p>
          <a:p>
            <a:r>
              <a:rPr lang="ru-RU" dirty="0"/>
              <a:t>Проводящие ткани растений</a:t>
            </a:r>
          </a:p>
          <a:p>
            <a:r>
              <a:rPr lang="ru-RU" dirty="0"/>
              <a:t>Проводящие ткани растений</a:t>
            </a:r>
          </a:p>
          <a:p>
            <a:endParaRPr lang="ru-RU" dirty="0"/>
          </a:p>
          <a:p>
            <a:r>
              <a:rPr lang="ru-RU" dirty="0"/>
              <a:t>Проводящие ткани расположены внутри побегов и корней. Содержат ксилему и флоэму. Они обеспечивают растению два тока веществ: восходящий и нисходящий. Восходящий ток обеспечивает ксилема – к надземным частям движутся растворенные в воде минеральные соли. Нисходящий ток обеспечивает флоэма – органические вещества, синтезированные в листьях и зеленых стеблях, движутся к другим органам (к корням).</a:t>
            </a:r>
          </a:p>
          <a:p>
            <a:endParaRPr lang="ru-RU" dirty="0"/>
          </a:p>
          <a:p>
            <a:r>
              <a:rPr lang="ru-RU" dirty="0"/>
              <a:t>Ксилема и флоэма – это сложные ткани, которые состоят из трех основных элементов:</a:t>
            </a:r>
          </a:p>
          <a:p>
            <a:endParaRPr lang="ru-RU" dirty="0"/>
          </a:p>
          <a:p>
            <a:r>
              <a:rPr lang="ru-RU" dirty="0"/>
              <a:t>Проводящая ткань	Основные элементы:</a:t>
            </a:r>
          </a:p>
          <a:p>
            <a:r>
              <a:rPr lang="ru-RU" dirty="0"/>
              <a:t>проводящие	механические	паренхима</a:t>
            </a:r>
          </a:p>
          <a:p>
            <a:r>
              <a:rPr lang="ru-RU" dirty="0"/>
              <a:t>Ксилема	Сосуды и </a:t>
            </a:r>
            <a:r>
              <a:rPr lang="ru-RU" dirty="0" err="1"/>
              <a:t>трахеиды</a:t>
            </a:r>
            <a:r>
              <a:rPr lang="ru-RU" dirty="0"/>
              <a:t>	Древесные волокна	Древесная паренхима</a:t>
            </a:r>
          </a:p>
          <a:p>
            <a:r>
              <a:rPr lang="ru-RU" dirty="0"/>
              <a:t>Флоэма	Ситовидные трубки	Лубяные волокна	Лубяная паренхима</a:t>
            </a:r>
          </a:p>
          <a:p>
            <a:r>
              <a:rPr lang="ru-RU" dirty="0"/>
              <a:t>Проводящую функцию выполняют также клетки паренхимы, служащие для транспорта веществ между тканями растения (например, сердцевинные лучи древесных стеблей обеспечивают перемещение веществ в горизонтальном направлении от первичной коры к сердцевине).</a:t>
            </a:r>
          </a:p>
          <a:p>
            <a:endParaRPr lang="ru-RU" dirty="0"/>
          </a:p>
          <a:p>
            <a:r>
              <a:rPr lang="ru-RU" dirty="0"/>
              <a:t>КСИЛЕМА</a:t>
            </a:r>
          </a:p>
          <a:p>
            <a:r>
              <a:rPr lang="ru-RU" dirty="0"/>
              <a:t>Ксилема (от греч. </a:t>
            </a:r>
            <a:r>
              <a:rPr lang="ru-RU" dirty="0" err="1"/>
              <a:t>ксилон</a:t>
            </a:r>
            <a:r>
              <a:rPr lang="ru-RU" dirty="0"/>
              <a:t> – срубленное дерево). Состоит из собственно проводящих элементов и сопровождающих клеток основной и механической тканей. Созревшие сосуды и </a:t>
            </a:r>
            <a:r>
              <a:rPr lang="ru-RU" dirty="0" err="1"/>
              <a:t>трахеиды</a:t>
            </a:r>
            <a:r>
              <a:rPr lang="ru-RU" dirty="0"/>
              <a:t> – это мертвые клетки, которые обеспечивают восходящий ток (движение воды и минеральных веществ). Элементы ксилемы могут выполнять еще и опорную функцию. По ксилеме весной к побегам поступают растворы не только минеральных солей, но и растворенные сахара, которые образуются вследствие гидролиза крахмала в запасающих тканях корней и стеблей (например, березовый сок).</a:t>
            </a:r>
          </a:p>
          <a:p>
            <a:endParaRPr lang="ru-RU" dirty="0"/>
          </a:p>
          <a:p>
            <a:r>
              <a:rPr lang="ru-RU" dirty="0" err="1"/>
              <a:t>Трахеиды</a:t>
            </a:r>
            <a:r>
              <a:rPr lang="ru-RU" dirty="0"/>
              <a:t> – это древнейшие проводящие элементы ксилемы. </a:t>
            </a:r>
            <a:r>
              <a:rPr lang="ru-RU" dirty="0" err="1"/>
              <a:t>Трахеиды</a:t>
            </a:r>
            <a:r>
              <a:rPr lang="ru-RU" dirty="0"/>
              <a:t> представлены вытянутыми веретенообразными клетками с заостренными концами, расположенными одна над другой. Они имеют одревесневшие клеточные стенки с разной степенью утолщения (кольчатым, спиральным, пористым и т. п.), которые не дают им распадаться, растягиваться. В клеточных стенках есть сложные поры, затянутые поровой мембраной, через которую проходит вода. Через поровую мембрану происходит фильтрация растворов. Движение жидкости по </a:t>
            </a:r>
            <a:r>
              <a:rPr lang="ru-RU" dirty="0" err="1"/>
              <a:t>трахеидам</a:t>
            </a:r>
            <a:r>
              <a:rPr lang="ru-RU" dirty="0"/>
              <a:t> медленное, так как поровая мембрана препятствует движению воды. У высших споровых и голосеменных растений на </a:t>
            </a:r>
            <a:r>
              <a:rPr lang="ru-RU" dirty="0" err="1"/>
              <a:t>трахеиды</a:t>
            </a:r>
            <a:r>
              <a:rPr lang="ru-RU" dirty="0"/>
              <a:t> приходится около 95 % объема древесины.</a:t>
            </a:r>
          </a:p>
          <a:p>
            <a:endParaRPr lang="ru-RU" dirty="0"/>
          </a:p>
          <a:p>
            <a:r>
              <a:rPr lang="ru-RU" dirty="0"/>
              <a:t>Сосуды или трахеи, состоят из удлиненных клеток, расположенных одна над другой. Они образуют трубки при слиянии и отмирании отдельных клеток – члеников сосудов. Цитоплазма отмирает. Между клетками сосудов есть поперечные стенки, которые имеют большие отверстия. В стенках сосудов есть утолщения разнообразной формы (кольчатые, спиральные и т. п.). Восходящий ток происходит по относительно молодым сосудам, которые с течением времени заполняются воздухом, закупориваются выростами соседних живых клеток (паренхимы) и выполняют далее опорную функцию. По сосудам жидкость движется быстрее, чем по </a:t>
            </a:r>
            <a:r>
              <a:rPr lang="ru-RU" dirty="0" err="1"/>
              <a:t>трахеидам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ФЛОЭМА</a:t>
            </a:r>
          </a:p>
          <a:p>
            <a:r>
              <a:rPr lang="ru-RU" dirty="0"/>
              <a:t>Флоэма (от греч. </a:t>
            </a:r>
            <a:r>
              <a:rPr lang="ru-RU" dirty="0" err="1"/>
              <a:t>флойос</a:t>
            </a:r>
            <a:r>
              <a:rPr lang="ru-RU" dirty="0"/>
              <a:t> – кора) состоит из проводящих элементов и сопровождающих клеток.</a:t>
            </a:r>
          </a:p>
          <a:p>
            <a:endParaRPr lang="ru-RU" dirty="0"/>
          </a:p>
          <a:p>
            <a:r>
              <a:rPr lang="ru-RU" dirty="0"/>
              <a:t>Ситовидные трубки – это живые клетки, которые последовательно соединяются своими концами, не имеют органелл, ядра. Обеспечивают движение от листьев по стеблю к корню (проводят органические вещества, продукты фотосинтеза). В них есть разветвленная сеть фибрилл, внутреннее содержимое сильно обводнено. Между собою разделены пленочными перегородками с большим количеством мелких отверстий (перфораций) – ситовидными (перфорационными) пластинками (напоминают сито). Продольные оболочки этих клеток утолщенные, но не </a:t>
            </a:r>
            <a:r>
              <a:rPr lang="ru-RU" dirty="0" err="1"/>
              <a:t>древеснеют</a:t>
            </a:r>
            <a:r>
              <a:rPr lang="ru-RU" dirty="0"/>
              <a:t>. В цитоплазме ситовидных трубок разрушается </a:t>
            </a:r>
            <a:r>
              <a:rPr lang="ru-RU" dirty="0" err="1"/>
              <a:t>тонопласт</a:t>
            </a:r>
            <a:r>
              <a:rPr lang="ru-RU" dirty="0"/>
              <a:t> (оболочка вакуолей), и </a:t>
            </a:r>
            <a:r>
              <a:rPr lang="ru-RU" dirty="0" err="1"/>
              <a:t>вакуолярный</a:t>
            </a:r>
            <a:r>
              <a:rPr lang="ru-RU" dirty="0"/>
              <a:t> сок с растворенными сахарами смешивается с цитоплазмой. С помощью тяжей цитоплазмы соседние ситовидные трубки объединены в единое целое. Скорость движения по ситовидным трубкам меньше, чем по сосудам. Функционируют ситовидные трубки 3-4 года.</a:t>
            </a:r>
          </a:p>
          <a:p>
            <a:endParaRPr lang="ru-RU" dirty="0"/>
          </a:p>
          <a:p>
            <a:r>
              <a:rPr lang="ru-RU" dirty="0"/>
              <a:t>Каждый членик ситовидной трубки сопровождают клетки паренхимы – клетки-спутники, которые секретируют вещества (ферменты, АТФ и т. п.), необходимые для их функционирования. Клетки-спутники имеют большие ядра, заполнены цитоплазмой с органеллами. Они присущи не всем растениям. Их нет во флоэме высших споровых и голосеменных растений. Клетки-спутники помогают осуществить процесс активного транспорта по ситовидным трубкам.</a:t>
            </a:r>
          </a:p>
          <a:p>
            <a:endParaRPr lang="ru-RU" dirty="0"/>
          </a:p>
          <a:p>
            <a:r>
              <a:rPr lang="ru-RU" dirty="0"/>
              <a:t>Флоэма и ксилема образуют сосудисто-волокнистые (проводящие) пучки. Их можно увидеть в листьях, стеблях травянистых растений. В стволах деревьев проводящие пучки сливаются между собой и образуют кольца. Флоэма входит в состав луба и расположена ближе к поверхности. Ксилема входит в состав древесины и содержится ближе к сердцевине.</a:t>
            </a:r>
          </a:p>
          <a:p>
            <a:endParaRPr lang="ru-RU" dirty="0"/>
          </a:p>
          <a:p>
            <a:r>
              <a:rPr lang="ru-RU" dirty="0"/>
              <a:t>Сосудисто-волокнистые пучки бывают закрытые и открытые – это таксономический признак. Закрытые пучки не имеют между слоями ксилемы и флоэмы слоя камбия, поэтому образование новых элементов в них не происходит. Закрытые пучки встречаются преимущественно у однодольных растений. Открытые сосудисто-волокнистые пучки между флоэмой и ксилемой имеют слой камбия. Вследствие деятельности камбия пучок разрастается и происходит утолщение органа. Открытые пучки встречаются преимущественно у двухдольных и голосеменных растений.</a:t>
            </a:r>
          </a:p>
          <a:p>
            <a:endParaRPr lang="ru-RU" dirty="0"/>
          </a:p>
          <a:p>
            <a:r>
              <a:rPr lang="ru-RU" dirty="0"/>
              <a:t>МЕХАНИЧЕСКИЕ (АРМАТУРНЫЕ) ТКАНИ РАСТЕНИЙ</a:t>
            </a:r>
          </a:p>
          <a:p>
            <a:r>
              <a:rPr lang="ru-RU" dirty="0"/>
              <a:t>Механические (арматурные) ткани растений</a:t>
            </a:r>
          </a:p>
          <a:p>
            <a:r>
              <a:rPr lang="ru-RU" dirty="0"/>
              <a:t>Механические (арматурные) ткани растений</a:t>
            </a:r>
          </a:p>
          <a:p>
            <a:endParaRPr lang="ru-RU" dirty="0"/>
          </a:p>
          <a:p>
            <a:r>
              <a:rPr lang="ru-RU" dirty="0"/>
              <a:t>Выполняют опорные функции. Образуют скелет растения, обеспечивают его прочность, придают упругость, поддерживают органы в определенном положении. Не имеют механических тканей молодые участки растущих органов. Наиболее развиты механические ткани в стебле. В корне механическая ткань сосредоточена в центре органа. Различают </a:t>
            </a:r>
            <a:r>
              <a:rPr lang="ru-RU" dirty="0" err="1"/>
              <a:t>коленхиму</a:t>
            </a:r>
            <a:r>
              <a:rPr lang="ru-RU" dirty="0"/>
              <a:t> и склеренхиму.</a:t>
            </a:r>
          </a:p>
          <a:p>
            <a:endParaRPr lang="ru-RU" dirty="0"/>
          </a:p>
          <a:p>
            <a:r>
              <a:rPr lang="ru-RU" dirty="0"/>
              <a:t>КОЛЕНХИМА</a:t>
            </a:r>
          </a:p>
          <a:p>
            <a:r>
              <a:rPr lang="ru-RU" dirty="0" err="1"/>
              <a:t>Коленхима</a:t>
            </a:r>
            <a:r>
              <a:rPr lang="ru-RU" dirty="0"/>
              <a:t> (от греч. кола – клей и </a:t>
            </a:r>
            <a:r>
              <a:rPr lang="ru-RU" dirty="0" err="1"/>
              <a:t>энхима</a:t>
            </a:r>
            <a:r>
              <a:rPr lang="ru-RU" dirty="0"/>
              <a:t> – налитое) – состоит из живых </a:t>
            </a:r>
            <a:r>
              <a:rPr lang="ru-RU" dirty="0" err="1"/>
              <a:t>хлорофиллоносных</a:t>
            </a:r>
            <a:r>
              <a:rPr lang="ru-RU" dirty="0"/>
              <a:t> клеток с неравномерно утолщенными стенками. Различают угловую и пластинчатую </a:t>
            </a:r>
            <a:r>
              <a:rPr lang="ru-RU" dirty="0" err="1"/>
              <a:t>коленхимы</a:t>
            </a:r>
            <a:r>
              <a:rPr lang="ru-RU" dirty="0"/>
              <a:t>. Угловая </a:t>
            </a:r>
            <a:r>
              <a:rPr lang="ru-RU" dirty="0" err="1"/>
              <a:t>коленхима</a:t>
            </a:r>
            <a:r>
              <a:rPr lang="ru-RU" dirty="0"/>
              <a:t> состоит из клеток, которые имеют шестиугольную форму. Утолщение происходит вдоль ребер (по углам). Встречается в стеблях двудольных растений (преимущественно травянистых) и черенках листьев. Не мешает росту органов в длину. Пластинчатая </a:t>
            </a:r>
            <a:r>
              <a:rPr lang="ru-RU" dirty="0" err="1"/>
              <a:t>коленхима</a:t>
            </a:r>
            <a:r>
              <a:rPr lang="ru-RU" dirty="0"/>
              <a:t> имеет клетки с формой параллелепипеда, в котором утолщена лишь пара стенок, параллельных поверхности стебля. Встречается в стеблях древесных растений.</a:t>
            </a:r>
          </a:p>
          <a:p>
            <a:endParaRPr lang="ru-RU" dirty="0"/>
          </a:p>
          <a:p>
            <a:r>
              <a:rPr lang="ru-RU" dirty="0"/>
              <a:t>СКЛЕРЕНХИМА</a:t>
            </a:r>
          </a:p>
          <a:p>
            <a:r>
              <a:rPr lang="ru-RU" dirty="0"/>
              <a:t>Склеренхима (от греч. </a:t>
            </a:r>
            <a:r>
              <a:rPr lang="ru-RU" dirty="0" err="1"/>
              <a:t>склерос</a:t>
            </a:r>
            <a:r>
              <a:rPr lang="ru-RU" dirty="0"/>
              <a:t> – твердый) – это механическая ткань, которая состоит из одревесневших (пропитанных лигнином) преимущественно мертвых клеток, которые имеют равномерно утолщенные клеточные стенки. Ядро и цитоплазма разрушаются. Различают две разновидности: </a:t>
            </a:r>
            <a:r>
              <a:rPr lang="ru-RU" dirty="0" err="1"/>
              <a:t>склеренхимные</a:t>
            </a:r>
            <a:r>
              <a:rPr lang="ru-RU" dirty="0"/>
              <a:t> волокна и </a:t>
            </a:r>
            <a:r>
              <a:rPr lang="ru-RU" dirty="0" err="1"/>
              <a:t>склереиды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229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Клетки имеют удлиненную форму с заостренными концами и поровыми каналами в клеточных стенках. Стенки клеток утолщенные и очень крепкие. Клетки плотно прилегают одна к другой. На поперечном срезе – многогранные.</a:t>
            </a:r>
          </a:p>
          <a:p>
            <a:endParaRPr lang="ru-RU" dirty="0"/>
          </a:p>
          <a:p>
            <a:r>
              <a:rPr lang="ru-RU" dirty="0"/>
              <a:t>В древесине </a:t>
            </a:r>
            <a:r>
              <a:rPr lang="ru-RU" dirty="0" err="1"/>
              <a:t>склеренхимные</a:t>
            </a:r>
            <a:r>
              <a:rPr lang="ru-RU" dirty="0"/>
              <a:t> волокна называются древесными. Они являются механической частью ксилемы, защищают сосуды от давления других тканей, ломкости.</a:t>
            </a:r>
          </a:p>
          <a:p>
            <a:endParaRPr lang="ru-RU" dirty="0"/>
          </a:p>
          <a:p>
            <a:r>
              <a:rPr lang="ru-RU" dirty="0" err="1"/>
              <a:t>Склеренхимные</a:t>
            </a:r>
            <a:r>
              <a:rPr lang="ru-RU" dirty="0"/>
              <a:t> волокна луба называются лубяными. Обычно они </a:t>
            </a:r>
            <a:r>
              <a:rPr lang="ru-RU" dirty="0" err="1"/>
              <a:t>неодревесневшие</a:t>
            </a:r>
            <a:r>
              <a:rPr lang="ru-RU" dirty="0"/>
              <a:t>, крепкие и эластичные (используются в текстильной промышленности – волокна льна и т. п.).</a:t>
            </a:r>
          </a:p>
          <a:p>
            <a:endParaRPr lang="ru-RU" dirty="0"/>
          </a:p>
          <a:p>
            <a:r>
              <a:rPr lang="ru-RU" dirty="0"/>
              <a:t>СКЛЕРЕИДЫ</a:t>
            </a:r>
          </a:p>
          <a:p>
            <a:r>
              <a:rPr lang="ru-RU" dirty="0"/>
              <a:t>Образуются из клеток основной ткани вследствие утолщения клеточных стенок, пропитки их лигнином. Имеют разную форму и встречаются в разных органах растений. </a:t>
            </a:r>
            <a:r>
              <a:rPr lang="ru-RU" dirty="0" err="1"/>
              <a:t>Склереиды</a:t>
            </a:r>
            <a:r>
              <a:rPr lang="ru-RU" dirty="0"/>
              <a:t> с одинаковым диаметром клеток называются каменистыми клетками. Они наиболее прочные. Встречаются в косточках абрикосов, вишен, скорлупе грецких орехов и т. п.</a:t>
            </a:r>
          </a:p>
          <a:p>
            <a:endParaRPr lang="ru-RU" dirty="0"/>
          </a:p>
          <a:p>
            <a:r>
              <a:rPr lang="ru-RU" dirty="0" err="1"/>
              <a:t>Склереиды</a:t>
            </a:r>
            <a:r>
              <a:rPr lang="ru-RU" dirty="0"/>
              <a:t> также могут иметь звездчатую форму, расширения на обоих концах клетки, палочковидную форму.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220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Клетки имеют удлиненную форму с заостренными концами и поровыми каналами в клеточных стенках. Стенки клеток утолщенные и очень крепкие. Клетки плотно прилегают одна к другой. На поперечном срезе – многогранные.</a:t>
            </a:r>
          </a:p>
          <a:p>
            <a:endParaRPr lang="ru-RU" dirty="0"/>
          </a:p>
          <a:p>
            <a:r>
              <a:rPr lang="ru-RU" dirty="0"/>
              <a:t>В древесине </a:t>
            </a:r>
            <a:r>
              <a:rPr lang="ru-RU" dirty="0" err="1"/>
              <a:t>склеренхимные</a:t>
            </a:r>
            <a:r>
              <a:rPr lang="ru-RU" dirty="0"/>
              <a:t> волокна называются древесными. Они являются механической частью ксилемы, защищают сосуды от давления других тканей, ломкости.</a:t>
            </a:r>
          </a:p>
          <a:p>
            <a:endParaRPr lang="ru-RU" dirty="0"/>
          </a:p>
          <a:p>
            <a:r>
              <a:rPr lang="ru-RU" dirty="0" err="1"/>
              <a:t>Склеренхимные</a:t>
            </a:r>
            <a:r>
              <a:rPr lang="ru-RU" dirty="0"/>
              <a:t> волокна луба называются лубяными. Обычно они </a:t>
            </a:r>
            <a:r>
              <a:rPr lang="ru-RU" dirty="0" err="1"/>
              <a:t>неодревесневшие</a:t>
            </a:r>
            <a:r>
              <a:rPr lang="ru-RU" dirty="0"/>
              <a:t>, крепкие и эластичные (используются в текстильной промышленности – волокна льна и т. п.).</a:t>
            </a:r>
          </a:p>
          <a:p>
            <a:endParaRPr lang="ru-RU" dirty="0"/>
          </a:p>
          <a:p>
            <a:r>
              <a:rPr lang="ru-RU" dirty="0"/>
              <a:t>СКЛЕРЕИДЫ</a:t>
            </a:r>
          </a:p>
          <a:p>
            <a:r>
              <a:rPr lang="ru-RU" dirty="0"/>
              <a:t>Образуются из клеток основной ткани вследствие утолщения клеточных стенок, пропитки их лигнином. Имеют разную форму и встречаются в разных органах растений. </a:t>
            </a:r>
            <a:r>
              <a:rPr lang="ru-RU" dirty="0" err="1"/>
              <a:t>Склереиды</a:t>
            </a:r>
            <a:r>
              <a:rPr lang="ru-RU" dirty="0"/>
              <a:t> с одинаковым диаметром клеток называются каменистыми клетками. Они наиболее прочные. Встречаются в косточках абрикосов, вишен, скорлупе грецких орехов и т. п.</a:t>
            </a:r>
          </a:p>
          <a:p>
            <a:endParaRPr lang="ru-RU" dirty="0"/>
          </a:p>
          <a:p>
            <a:r>
              <a:rPr lang="ru-RU" dirty="0" err="1"/>
              <a:t>Склереиды</a:t>
            </a:r>
            <a:r>
              <a:rPr lang="ru-RU" dirty="0"/>
              <a:t> также могут иметь звездчатую форму, расширения на обоих концах клетки, палочковидную форму.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B9E6A-E093-4DAD-A3BE-DD5D915C3739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5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1" y="2470928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40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6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8" y="2618915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2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2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41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4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5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31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DA1539B-2114-4645-81C2-B69A981D4766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17893F7-1D92-4DC4-A05E-2B610A406A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0%D0%BE%D1%81%D0%BB%D0%B8%D0%BD%D0%B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B%D0%B0%D1%82%D0%B5%D0%BA%D1%81" TargetMode="External"/><Relationship Id="rId5" Type="http://schemas.openxmlformats.org/officeDocument/2006/relationships/hyperlink" Target="https://uk.wikipedia.org/wiki/%D0%95%D1%84%D1%96%D1%80%D0%BD%D1%96_%D0%BE%D0%BB%D1%96%D1%97" TargetMode="External"/><Relationship Id="rId4" Type="http://schemas.openxmlformats.org/officeDocument/2006/relationships/hyperlink" Target="https://uk.wikipedia.org/wiki/%D0%A1%D0%BC%D0%BE%D0%BB%D0%B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70565" y="80599"/>
            <a:ext cx="8604249" cy="1016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Одеський </a:t>
            </a:r>
            <a:r>
              <a:rPr lang="uk-UA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національн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ий</a:t>
            </a: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медичний</a:t>
            </a: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університет</a:t>
            </a:r>
            <a:endParaRPr lang="ru-RU" sz="2400" b="1" dirty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Кафедра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загальної</a:t>
            </a: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і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клінічної</a:t>
            </a: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фармакогнозії</a:t>
            </a:r>
            <a:r>
              <a:rPr lang="ru-RU" sz="2400" b="1" dirty="0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 та </a:t>
            </a:r>
            <a:r>
              <a:rPr lang="ru-RU" sz="2400" b="1" dirty="0" err="1"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фармакології</a:t>
            </a:r>
            <a:endParaRPr lang="ru-RU" sz="2400" b="1" dirty="0">
              <a:effectLst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76015" y="3097697"/>
            <a:ext cx="6235852" cy="161544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br>
              <a:rPr lang="uk-UA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uk-UA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Вступ до </a:t>
            </a:r>
            <a:r>
              <a:rPr lang="uk-UA" sz="28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фітогістології</a:t>
            </a:r>
            <a:r>
              <a:rPr lang="uk-UA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r"/>
            <a:r>
              <a:rPr lang="uk-UA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Твірна, покривна, видільна, основна, механічна,провідна тканини. </a:t>
            </a:r>
          </a:p>
          <a:p>
            <a:pPr algn="r"/>
            <a:r>
              <a:rPr lang="uk-UA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 і ксилема. Провідні пучки</a:t>
            </a:r>
            <a:endParaRPr lang="ru-RU" sz="28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6883400" y="5061308"/>
            <a:ext cx="5131021" cy="165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uk-UA" sz="28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Лектор:</a:t>
            </a:r>
            <a:endParaRPr lang="ru-RU" sz="28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Богату</a:t>
            </a:r>
            <a:r>
              <a:rPr lang="uk-UA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Світлана Ігорівна,</a:t>
            </a:r>
          </a:p>
          <a:p>
            <a:pPr marL="0" indent="0" algn="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uk-UA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к.мед.н</a:t>
            </a:r>
            <a:r>
              <a:rPr lang="uk-UA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01032" y="1447339"/>
            <a:ext cx="5543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Навчальна дисципліна «Фармацевтична ботаніка»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651020" y="2226365"/>
            <a:ext cx="2687541" cy="485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Лекція №2</a:t>
            </a:r>
            <a:endParaRPr lang="ru-RU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091193" y="6384900"/>
            <a:ext cx="1184745" cy="38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2023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9856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err="1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Рослинні</a:t>
            </a:r>
            <a:r>
              <a:rPr lang="ru-RU" sz="4400" b="1" dirty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4400" b="1" dirty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174625" algn="just">
              <a:buNone/>
            </a:pPr>
            <a:r>
              <a:rPr lang="ru-RU" sz="2800" b="1" i="1" dirty="0" err="1">
                <a:solidFill>
                  <a:srgbClr val="00B050"/>
                </a:solidFill>
                <a:latin typeface="Georgia" panose="02040502050405020303" pitchFamily="18" charset="0"/>
              </a:rPr>
              <a:t>Справжня</a:t>
            </a:r>
            <a:r>
              <a:rPr lang="ru-RU" sz="2800" b="1" i="1" dirty="0">
                <a:solidFill>
                  <a:srgbClr val="00B050"/>
                </a:solidFill>
                <a:latin typeface="Georgia" panose="02040502050405020303" pitchFamily="18" charset="0"/>
              </a:rPr>
              <a:t>  тканина </a:t>
            </a:r>
            <a:r>
              <a:rPr lang="ru-RU" sz="2800" dirty="0">
                <a:latin typeface="Georgia" panose="02040502050405020303" pitchFamily="18" charset="0"/>
              </a:rPr>
              <a:t>– </a:t>
            </a:r>
            <a:r>
              <a:rPr lang="ru-RU" sz="2800" dirty="0" err="1">
                <a:latin typeface="Georgia" panose="02040502050405020303" pitchFamily="18" charset="0"/>
              </a:rPr>
              <a:t>група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клітин</a:t>
            </a:r>
            <a:r>
              <a:rPr lang="ru-RU" sz="2800" dirty="0">
                <a:latin typeface="Georgia" panose="02040502050405020303" pitchFamily="18" charset="0"/>
              </a:rPr>
              <a:t>, </a:t>
            </a:r>
            <a:r>
              <a:rPr lang="ru-RU" sz="2800" dirty="0" err="1">
                <a:latin typeface="Georgia" panose="02040502050405020303" pitchFamily="18" charset="0"/>
              </a:rPr>
              <a:t>що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мають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спільне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походження</a:t>
            </a:r>
            <a:r>
              <a:rPr lang="ru-RU" sz="2800" dirty="0">
                <a:latin typeface="Georgia" panose="02040502050405020303" pitchFamily="18" charset="0"/>
              </a:rPr>
              <a:t>, </a:t>
            </a:r>
            <a:r>
              <a:rPr lang="ru-RU" sz="2800" dirty="0" err="1">
                <a:latin typeface="Georgia" panose="02040502050405020303" pitchFamily="18" charset="0"/>
              </a:rPr>
              <a:t>подібну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будову</a:t>
            </a:r>
            <a:r>
              <a:rPr lang="ru-RU" sz="2800" dirty="0">
                <a:latin typeface="Georgia" panose="02040502050405020303" pitchFamily="18" charset="0"/>
              </a:rPr>
              <a:t> та </a:t>
            </a:r>
            <a:r>
              <a:rPr lang="ru-RU" sz="2800" dirty="0" err="1">
                <a:latin typeface="Georgia" panose="02040502050405020303" pitchFamily="18" charset="0"/>
              </a:rPr>
              <a:t>виконувані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функції</a:t>
            </a:r>
            <a:r>
              <a:rPr lang="ru-RU" sz="2800" dirty="0">
                <a:latin typeface="Georgia" panose="02040502050405020303" pitchFamily="18" charset="0"/>
              </a:rPr>
              <a:t>.</a:t>
            </a:r>
          </a:p>
          <a:p>
            <a:pPr marL="0" indent="174625" algn="just">
              <a:buNone/>
            </a:pPr>
            <a:r>
              <a:rPr lang="ru-RU" sz="2800" dirty="0" err="1">
                <a:latin typeface="Georgia" panose="02040502050405020303" pitchFamily="18" charset="0"/>
              </a:rPr>
              <a:t>Справжні</a:t>
            </a:r>
            <a:r>
              <a:rPr lang="ru-RU" sz="2800" dirty="0">
                <a:latin typeface="Georgia" panose="02040502050405020303" pitchFamily="18" charset="0"/>
              </a:rPr>
              <a:t> тканин </a:t>
            </a:r>
            <a:r>
              <a:rPr lang="ru-RU" sz="2800" dirty="0" err="1">
                <a:latin typeface="Georgia" panose="02040502050405020303" pitchFamily="18" charset="0"/>
              </a:rPr>
              <a:t>характерні</a:t>
            </a:r>
            <a:r>
              <a:rPr lang="ru-RU" sz="2800" dirty="0">
                <a:latin typeface="Georgia" panose="02040502050405020303" pitchFamily="18" charset="0"/>
              </a:rPr>
              <a:t> для </a:t>
            </a:r>
            <a:r>
              <a:rPr lang="ru-RU" sz="2800" dirty="0" err="1">
                <a:latin typeface="Georgia" panose="02040502050405020303" pitchFamily="18" charset="0"/>
              </a:rPr>
              <a:t>вищих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рослин</a:t>
            </a:r>
            <a:r>
              <a:rPr lang="ru-RU" sz="2800" dirty="0">
                <a:latin typeface="Georgia" panose="02040502050405020303" pitchFamily="18" charset="0"/>
              </a:rPr>
              <a:t>.</a:t>
            </a:r>
          </a:p>
          <a:p>
            <a:pPr marL="0" indent="174625" algn="just">
              <a:buNone/>
            </a:pPr>
            <a:r>
              <a:rPr lang="ru-RU" sz="2800" dirty="0">
                <a:latin typeface="Georgia" panose="02040502050405020303" pitchFamily="18" charset="0"/>
              </a:rPr>
              <a:t>У </a:t>
            </a:r>
            <a:r>
              <a:rPr lang="ru-RU" sz="2800" dirty="0" err="1">
                <a:latin typeface="Georgia" panose="02040502050405020303" pitchFamily="18" charset="0"/>
              </a:rPr>
              <a:t>найбільш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примітивних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нижчих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рослин</a:t>
            </a:r>
            <a:r>
              <a:rPr lang="ru-RU" sz="2800" dirty="0">
                <a:latin typeface="Georgia" panose="02040502050405020303" pitchFamily="18" charset="0"/>
              </a:rPr>
              <a:t> і </a:t>
            </a:r>
            <a:r>
              <a:rPr lang="ru-RU" sz="2800" dirty="0" err="1">
                <a:latin typeface="Georgia" panose="02040502050405020303" pitchFamily="18" charset="0"/>
              </a:rPr>
              <a:t>грибів</a:t>
            </a:r>
            <a:r>
              <a:rPr lang="ru-RU" sz="2800" dirty="0">
                <a:latin typeface="Georgia" panose="02040502050405020303" pitchFamily="18" charset="0"/>
              </a:rPr>
              <a:t> є </a:t>
            </a:r>
            <a:r>
              <a:rPr lang="ru-RU" sz="2800" b="1" i="1" dirty="0" err="1">
                <a:solidFill>
                  <a:srgbClr val="00B050"/>
                </a:solidFill>
                <a:latin typeface="Georgia" panose="02040502050405020303" pitchFamily="18" charset="0"/>
              </a:rPr>
              <a:t>несправжні</a:t>
            </a:r>
            <a:r>
              <a:rPr lang="ru-RU" sz="2800" b="1" i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rgbClr val="00B050"/>
                </a:solidFill>
                <a:latin typeface="Georgia" panose="02040502050405020303" pitchFamily="18" charset="0"/>
              </a:rPr>
              <a:t>тканини</a:t>
            </a:r>
            <a:r>
              <a:rPr lang="ru-RU" sz="2800" dirty="0">
                <a:latin typeface="Georgia" panose="02040502050405020303" pitchFamily="18" charset="0"/>
              </a:rPr>
              <a:t>, </a:t>
            </a:r>
            <a:r>
              <a:rPr lang="ru-RU" sz="2800" dirty="0" err="1">
                <a:latin typeface="Georgia" panose="02040502050405020303" pitchFamily="18" charset="0"/>
              </a:rPr>
              <a:t>які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відрізняються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від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latin typeface="Georgia" panose="02040502050405020303" pitchFamily="18" charset="0"/>
              </a:rPr>
              <a:t>справжніх</a:t>
            </a:r>
            <a:r>
              <a:rPr lang="ru-RU" sz="2800" dirty="0">
                <a:latin typeface="Georgia" panose="02040502050405020303" pitchFamily="18" charset="0"/>
              </a:rPr>
              <a:t> тканин </a:t>
            </a:r>
            <a:r>
              <a:rPr lang="ru-RU" sz="2800" dirty="0" err="1">
                <a:latin typeface="Georgia" panose="02040502050405020303" pitchFamily="18" charset="0"/>
              </a:rPr>
              <a:t>тим</a:t>
            </a:r>
            <a:r>
              <a:rPr lang="ru-RU" sz="2800" dirty="0">
                <a:latin typeface="Georgia" panose="02040502050405020303" pitchFamily="18" charset="0"/>
              </a:rPr>
              <a:t>, </a:t>
            </a:r>
            <a:r>
              <a:rPr lang="ru-RU" sz="2800" dirty="0" err="1">
                <a:latin typeface="Georgia" panose="02040502050405020303" pitchFamily="18" charset="0"/>
              </a:rPr>
              <a:t>що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Georgia" panose="02040502050405020303" pitchFamily="18" charset="0"/>
              </a:rPr>
              <a:t>клітини</a:t>
            </a:r>
            <a:r>
              <a:rPr lang="ru-RU" sz="2800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Georgia" panose="02040502050405020303" pitchFamily="18" charset="0"/>
              </a:rPr>
              <a:t>індивідуальні</a:t>
            </a:r>
            <a:r>
              <a:rPr lang="ru-RU" sz="2800" dirty="0">
                <a:solidFill>
                  <a:srgbClr val="00B050"/>
                </a:solidFill>
                <a:latin typeface="Georgia" panose="02040502050405020303" pitchFamily="18" charset="0"/>
              </a:rPr>
              <a:t> за </a:t>
            </a:r>
            <a:r>
              <a:rPr lang="ru-RU" sz="2800" dirty="0" err="1">
                <a:solidFill>
                  <a:srgbClr val="00B050"/>
                </a:solidFill>
                <a:latin typeface="Georgia" panose="02040502050405020303" pitchFamily="18" charset="0"/>
              </a:rPr>
              <a:t>своїм</a:t>
            </a:r>
            <a:r>
              <a:rPr lang="ru-RU" sz="2800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Georgia" panose="02040502050405020303" pitchFamily="18" charset="0"/>
              </a:rPr>
              <a:t>походженням</a:t>
            </a:r>
            <a:r>
              <a:rPr lang="ru-RU" sz="2800" dirty="0">
                <a:solidFill>
                  <a:srgbClr val="00B050"/>
                </a:solidFill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609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3973" y="890398"/>
            <a:ext cx="7043059" cy="713623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тканин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301" y="2000255"/>
            <a:ext cx="9570283" cy="2293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морфологічних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поділяють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на: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мертві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Паренхимні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прозенхімні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(за формою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товстостінні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(без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пухкі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93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6134437"/>
              </p:ext>
            </p:extLst>
          </p:nvPr>
        </p:nvGraphicFramePr>
        <p:xfrm>
          <a:off x="746124" y="291051"/>
          <a:ext cx="11722101" cy="5890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0014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68901" y="1259840"/>
            <a:ext cx="9936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Твірні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Покривні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Провідні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Механічні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Основні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паренхімні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Видільні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 (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секреторні</a:t>
            </a:r>
            <a:r>
              <a:rPr lang="ru-RU" sz="3200" dirty="0">
                <a:solidFill>
                  <a:srgbClr val="000000"/>
                </a:solidFill>
                <a:latin typeface="Georgia" panose="02040502050405020303" pitchFamily="18" charset="0"/>
              </a:rPr>
              <a:t>) </a:t>
            </a:r>
            <a:r>
              <a:rPr lang="ru-RU" sz="3200" dirty="0" err="1">
                <a:solidFill>
                  <a:srgbClr val="000000"/>
                </a:solidFill>
                <a:latin typeface="Georgia" panose="02040502050405020303" pitchFamily="18" charset="0"/>
              </a:rPr>
              <a:t>тканини</a:t>
            </a:r>
            <a:endParaRPr lang="ru-RU" sz="3200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тканин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896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098356" cy="877644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Твірна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тканина (меристема)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692" y="1307365"/>
            <a:ext cx="10027920" cy="3579849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sz="2000" dirty="0" err="1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Твірні</a:t>
            </a:r>
            <a:r>
              <a:rPr lang="ru-RU" sz="2000" dirty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000" dirty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sz="2000" dirty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0" indent="0" fontAlgn="t">
              <a:buNone/>
            </a:pPr>
            <a:endParaRPr lang="ru-RU" sz="2000" b="0" dirty="0"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ерхівкові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апікальні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Бокові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латеральні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прокамбій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, перицикл</a:t>
            </a: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фелоген</a:t>
            </a:r>
            <a:endParaRPr lang="ru-RU" sz="2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Вставні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інтеркалярні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fontAlgn="t"/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Раневі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0" dirty="0" err="1">
                <a:effectLst/>
                <a:latin typeface="Times New Roman" pitchFamily="18" charset="0"/>
                <a:cs typeface="Times New Roman" pitchFamily="18" charset="0"/>
              </a:rPr>
              <a:t>травматичні</a:t>
            </a:r>
            <a:r>
              <a:rPr lang="ru-RU" sz="2000" b="0" dirty="0"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b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77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Твірна</a:t>
            </a:r>
            <a:r>
              <a:rPr lang="ru-RU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тканина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(меристема)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1" y="2042162"/>
            <a:ext cx="11358880" cy="2768379"/>
          </a:xfrm>
        </p:spPr>
        <p:txBody>
          <a:bodyPr>
            <a:normAutofit/>
          </a:bodyPr>
          <a:lstStyle/>
          <a:p>
            <a:pPr algn="just" fontAlgn="t"/>
            <a:r>
              <a:rPr lang="ru-RU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твірні</a:t>
            </a:r>
            <a:r>
              <a:rPr lang="ru-RU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</a:t>
            </a:r>
            <a:r>
              <a:rPr lang="ru-RU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b="0" i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живі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паренхимні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до активного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поділу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утворенню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нових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 fontAlgn="t">
              <a:buNone/>
            </a:pPr>
            <a:r>
              <a:rPr lang="ru-RU" b="0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i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необмеженого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росту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8775" algn="just" fontAlgn="t">
              <a:buNone/>
            </a:pPr>
            <a:r>
              <a:rPr lang="ru-RU" i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Цитологічний</a:t>
            </a:r>
            <a:r>
              <a:rPr lang="ru-RU" i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склад:</a:t>
            </a:r>
          </a:p>
          <a:p>
            <a:pPr algn="just" fontAlgn="t"/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ніціалі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затримуються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ембріональній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необмежену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утворенням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похідних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меристем.</a:t>
            </a:r>
          </a:p>
          <a:p>
            <a:pPr algn="just" fontAlgn="t"/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діляться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необмежену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разів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наступною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дифереціацією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тканин.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185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Твірні тканини (меристеми)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Ткани расте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5" t="12287" r="22346" b="2266"/>
          <a:stretch/>
        </p:blipFill>
        <p:spPr bwMode="auto">
          <a:xfrm>
            <a:off x="5996556" y="1917290"/>
            <a:ext cx="5880813" cy="481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Тканини рослин та їх класифікація - презентація з природознавс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23" y="1144990"/>
            <a:ext cx="5082632" cy="380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322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339" y="294199"/>
            <a:ext cx="7586871" cy="548640"/>
          </a:xfrm>
        </p:spPr>
        <p:txBody>
          <a:bodyPr/>
          <a:lstStyle/>
          <a:p>
            <a:pPr algn="ctr"/>
            <a:r>
              <a:rPr lang="ru-RU" sz="4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меристем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593" y="929861"/>
            <a:ext cx="10756897" cy="4389120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t"/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Апікальні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верхівкові</a:t>
            </a:r>
            <a:r>
              <a:rPr lang="ru-RU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верхівках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пагонів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забезбечуючи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довжину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первинний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меристем з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первнинного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fontAlgn="t"/>
            <a:r>
              <a:rPr lang="ru-RU" b="0" i="1" dirty="0" err="1">
                <a:effectLst/>
                <a:latin typeface="Times New Roman" pitchFamily="18" charset="0"/>
                <a:cs typeface="Times New Roman" pitchFamily="18" charset="0"/>
              </a:rPr>
              <a:t>Похідні</a:t>
            </a:r>
            <a:r>
              <a:rPr lang="ru-RU" b="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>
                <a:effectLst/>
                <a:latin typeface="Times New Roman" pitchFamily="18" charset="0"/>
                <a:cs typeface="Times New Roman" pitchFamily="18" charset="0"/>
              </a:rPr>
              <a:t>апікальної</a:t>
            </a:r>
            <a:r>
              <a:rPr lang="ru-RU" b="0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b="0" i="1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протодерма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первинним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покривним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тканинам);</a:t>
            </a: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прокамбій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первинним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провідним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тканинам);</a:t>
            </a: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меристема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формує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тканин)</a:t>
            </a:r>
          </a:p>
          <a:p>
            <a:pPr algn="just" fontAlgn="t"/>
            <a:r>
              <a:rPr lang="ru-RU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нтеркалярні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вставні</a:t>
            </a:r>
            <a:r>
              <a:rPr lang="ru-RU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зберігаються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ділянок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в зонах активного росту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біля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меживузль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черешків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Вторинні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Латеральні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бокові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паралельно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боковым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поверхням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ріст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товщину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вторинним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провідним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тканинам)</a:t>
            </a:r>
          </a:p>
          <a:p>
            <a:pPr fontAlgn="t"/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початок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перидермі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fontAlgn="t"/>
            <a:r>
              <a:rPr lang="ru-RU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Раньові</a:t>
            </a:r>
            <a:r>
              <a:rPr lang="ru-RU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травматичн</a:t>
            </a:r>
            <a:r>
              <a:rPr lang="uk-UA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і) </a:t>
            </a:r>
            <a:r>
              <a:rPr lang="ru-RU" b="1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тканин і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калусу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паренхімній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тканині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закриває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effectLst/>
                <a:latin typeface="Times New Roman" pitchFamily="18" charset="0"/>
                <a:cs typeface="Times New Roman" pitchFamily="18" charset="0"/>
              </a:rPr>
              <a:t>пошкодження</a:t>
            </a:r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72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087" y="1971040"/>
            <a:ext cx="9908103" cy="4500880"/>
          </a:xfrm>
        </p:spPr>
        <p:txBody>
          <a:bodyPr>
            <a:normAutofit/>
          </a:bodyPr>
          <a:lstStyle/>
          <a:p>
            <a:pPr fontAlgn="t"/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багатогранні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Міжклітинники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відсутні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Клітинні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тонкі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низьким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целюлози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Ядро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центральне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місце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Вакуолі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численні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ргастичні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відсутні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Пластиди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пропластиди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малочисленні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Мітохондрії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дрібні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малочисленні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43039" y="659049"/>
            <a:ext cx="753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Цитологічна</a:t>
            </a:r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77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lekcia3-7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2"/>
          <a:stretch/>
        </p:blipFill>
        <p:spPr bwMode="auto">
          <a:xfrm>
            <a:off x="327029" y="1401467"/>
            <a:ext cx="5233383" cy="34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lekcia3-11-6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13" y="938220"/>
            <a:ext cx="6076951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17918" y="939808"/>
            <a:ext cx="2471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>
                <a:solidFill>
                  <a:srgbClr val="CC0000"/>
                </a:solidFill>
              </a:rPr>
              <a:t>Меристеми:</a:t>
            </a:r>
            <a:endParaRPr lang="ru-RU" sz="2400" b="1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71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60-29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7" y="368963"/>
            <a:ext cx="8270876" cy="620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60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err="1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sz="4400" b="1" dirty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44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515" y="2123443"/>
            <a:ext cx="10156372" cy="3812749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складні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паренхімні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живими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з 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переважанням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мертвих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формуються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t">
              <a:buNone/>
            </a:pPr>
            <a:r>
              <a:rPr lang="ru-RU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t">
              <a:buFont typeface="Arial" pitchFamily="34" charset="0"/>
              <a:buChar char="•"/>
            </a:pP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Бар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>
                <a:effectLst/>
                <a:latin typeface="Times New Roman" pitchFamily="18" charset="0"/>
                <a:cs typeface="Times New Roman" pitchFamily="18" charset="0"/>
              </a:rPr>
              <a:t>єрна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Захисна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транспірація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Всисна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74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527" y="518170"/>
            <a:ext cx="10617599" cy="5296109"/>
          </a:xfrm>
        </p:spPr>
        <p:txBody>
          <a:bodyPr/>
          <a:lstStyle/>
          <a:p>
            <a:pPr marL="0" indent="0" algn="ctr" fontAlgn="t">
              <a:buNone/>
            </a:pPr>
            <a:r>
              <a:rPr lang="ru-RU" sz="5400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5400" b="1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sz="5400" b="1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sz="5400" b="1" dirty="0">
              <a:solidFill>
                <a:srgbClr val="00C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800" b="0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підерма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0" dirty="0" err="1">
                <a:latin typeface="Times New Roman" pitchFamily="18" charset="0"/>
                <a:cs typeface="Times New Roman" pitchFamily="18" charset="0"/>
              </a:rPr>
              <a:t>епідерміс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0" dirty="0" err="1">
                <a:latin typeface="Times New Roman" pitchFamily="18" charset="0"/>
                <a:cs typeface="Times New Roman" pitchFamily="18" charset="0"/>
              </a:rPr>
              <a:t>шкірочка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первинна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покривна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надземних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. Як правило,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одношарова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t">
              <a:buNone/>
            </a:pPr>
            <a:r>
              <a:rPr lang="ru-RU" sz="2800" i="1" dirty="0" err="1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Цитологічний</a:t>
            </a:r>
            <a:r>
              <a:rPr lang="ru-RU" sz="2800" i="1" dirty="0">
                <a:solidFill>
                  <a:srgbClr val="00CC00"/>
                </a:solidFill>
                <a:effectLst/>
                <a:latin typeface="Times New Roman" pitchFamily="18" charset="0"/>
                <a:cs typeface="Times New Roman" pitchFamily="18" charset="0"/>
              </a:rPr>
              <a:t> склад:</a:t>
            </a: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підермальні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Трихоми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Замикаючі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продихів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t">
              <a:buFont typeface="Wingdings" pitchFamily="2" charset="2"/>
              <a:buChar char="ü"/>
            </a:pP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Побічні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err="1">
                <a:effectLst/>
                <a:latin typeface="Times New Roman" pitchFamily="18" charset="0"/>
                <a:cs typeface="Times New Roman" pitchFamily="18" charset="0"/>
              </a:rPr>
              <a:t>продихів</a:t>
            </a:r>
            <a:endParaRPr lang="ru-RU" sz="28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484253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t="2809" r="72127" b="15595"/>
          <a:stretch/>
        </p:blipFill>
        <p:spPr>
          <a:xfrm>
            <a:off x="1143006" y="457208"/>
            <a:ext cx="2173007" cy="43760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8" t="13655" r="2228" b="39456"/>
          <a:stretch/>
        </p:blipFill>
        <p:spPr>
          <a:xfrm>
            <a:off x="4474034" y="457201"/>
            <a:ext cx="7086599" cy="3106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5" y="4985657"/>
            <a:ext cx="2743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/>
              <a:t>Епідерма з продихами:</a:t>
            </a:r>
          </a:p>
          <a:p>
            <a:pPr marL="342900" indent="-342900">
              <a:buAutoNum type="arabicPeriod"/>
            </a:pPr>
            <a:r>
              <a:rPr lang="uk-UA"/>
              <a:t>Папороті </a:t>
            </a:r>
          </a:p>
          <a:p>
            <a:pPr marL="342900" indent="-342900">
              <a:buAutoNum type="arabicPeriod"/>
            </a:pPr>
            <a:r>
              <a:rPr lang="uk-UA"/>
              <a:t>Кавуна </a:t>
            </a:r>
          </a:p>
          <a:p>
            <a:pPr marL="342900" indent="-342900">
              <a:buAutoNum type="arabicPeriod"/>
            </a:pPr>
            <a:r>
              <a:rPr lang="uk-UA"/>
              <a:t>Кукурудзи</a:t>
            </a:r>
          </a:p>
          <a:p>
            <a:pPr marL="342900" indent="-342900">
              <a:buAutoNum type="arabicPeriod"/>
            </a:pPr>
            <a:r>
              <a:rPr lang="uk-UA"/>
              <a:t>Ірису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74031" y="3603174"/>
            <a:ext cx="7282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/>
              <a:t>Криючі трихоми:</a:t>
            </a:r>
          </a:p>
          <a:p>
            <a:r>
              <a:rPr lang="uk-UA"/>
              <a:t>1-3 – прості одноклітинні; 4 – проста багатоклітинна;</a:t>
            </a:r>
          </a:p>
          <a:p>
            <a:r>
              <a:rPr lang="uk-UA"/>
              <a:t>5 – гілляста багатоклітинна; 6 – проста дворога; 7,8 – зірчаста (вигляд </a:t>
            </a:r>
          </a:p>
          <a:p>
            <a:r>
              <a:rPr lang="uk-UA"/>
              <a:t>Зверху і на поперечному розрізі листка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54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463" y="566530"/>
            <a:ext cx="10332236" cy="5784573"/>
          </a:xfrm>
        </p:spPr>
        <p:txBody>
          <a:bodyPr>
            <a:noAutofit/>
          </a:bodyPr>
          <a:lstStyle/>
          <a:p>
            <a:pPr indent="271463" algn="just"/>
            <a:r>
              <a:rPr lang="ru-RU" sz="22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Продиховий</a:t>
            </a:r>
            <a:r>
              <a:rPr lang="ru-RU" sz="2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апарат</a:t>
            </a:r>
            <a:r>
              <a:rPr lang="ru-RU" sz="2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продих</a:t>
            </a:r>
            <a:r>
              <a:rPr lang="ru-RU" sz="22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cap="none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2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cap="none" dirty="0" err="1"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sz="2200" cap="none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200" cap="none" dirty="0" err="1">
                <a:latin typeface="Times New Roman" pitchFamily="18" charset="0"/>
                <a:cs typeface="Times New Roman" pitchFamily="18" charset="0"/>
              </a:rPr>
              <a:t>транспірацію</a:t>
            </a:r>
            <a:r>
              <a:rPr lang="ru-RU" sz="2200" cap="none" dirty="0">
                <a:latin typeface="Times New Roman" pitchFamily="18" charset="0"/>
                <a:cs typeface="Times New Roman" pitchFamily="18" charset="0"/>
              </a:rPr>
              <a:t>.       </a:t>
            </a:r>
            <a:br>
              <a:rPr lang="ru-RU" sz="22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з: 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000" i="1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замикаючих</a:t>
            </a:r>
            <a:r>
              <a:rPr lang="ru-RU" sz="2000" i="1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клітин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міжклітинника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продихової</a:t>
            </a:r>
            <a:r>
              <a:rPr lang="ru-RU" sz="2000" i="1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щілини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⁎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біляпродихових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побічних</a:t>
            </a:r>
            <a:r>
              <a:rPr lang="ru-RU" sz="2000" i="1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cap="none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замикаючих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характерна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півмісячна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бобовидна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форма з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фотосинтезуючих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хлоропластів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нерівномірно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замикаючим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клітинам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змінювати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свою форму та об</a:t>
            </a: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cap="none" dirty="0" err="1">
                <a:latin typeface="Times New Roman" pitchFamily="18" charset="0"/>
                <a:cs typeface="Times New Roman" pitchFamily="18" charset="0"/>
              </a:rPr>
              <a:t>єм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продихової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щілини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влпливає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рослинного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освітленість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температура,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атмосферний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зволоженість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cap="none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продихів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заснований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зміні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тургорного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фотосинтезу – днем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цукри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поступають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вакуолі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клітинного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соку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інтенсивне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води з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побічних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тургорного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цбому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замикаючі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розтягуються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розходяться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продихова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щілина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збільшується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темний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доби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концентрація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цукрів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падає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тургорний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продихи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змикаються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89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9783" r="8150" b="39523"/>
          <a:stretch/>
        </p:blipFill>
        <p:spPr>
          <a:xfrm>
            <a:off x="3326863" y="1559408"/>
            <a:ext cx="5328272" cy="239485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000" b="1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Будова продихів</a:t>
            </a:r>
            <a:endParaRPr lang="ru-RU" sz="5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9163" y="5080884"/>
            <a:ext cx="81103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Схема будови продихів: </a:t>
            </a:r>
          </a:p>
          <a:p>
            <a:pPr algn="ctr"/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вид не епідерму зверху; </a:t>
            </a:r>
          </a:p>
          <a:p>
            <a:pPr algn="ctr"/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поперечний зріз продихового апарату:</a:t>
            </a:r>
          </a:p>
          <a:p>
            <a:pPr algn="just"/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замикаючі клітини; 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продихова щілина; 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побічні клітини; 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підпродихова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порожнина;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епідермальні клітини;  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кутикула;  </a:t>
            </a:r>
            <a:r>
              <a:rPr lang="uk-UA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клітини губчатої </a:t>
            </a:r>
            <a:r>
              <a:rPr lang="uk-UA" sz="1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хлоренхіми</a:t>
            </a:r>
            <a:r>
              <a:rPr lang="uk-UA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dirty="0"/>
          </a:p>
          <a:p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713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Механізм роботи продихів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15" y="1510748"/>
            <a:ext cx="4928533" cy="28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32" y="1227508"/>
            <a:ext cx="4848473" cy="363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207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85545" y="1202303"/>
            <a:ext cx="2679591" cy="216905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Аномоцитний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Анізоцитний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Парацитний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Діацитний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Тетрацитний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</a:t>
            </a:r>
            <a:r>
              <a:rPr lang="ru-RU" sz="4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продихових</a:t>
            </a:r>
            <a:r>
              <a:rPr lang="ru-RU" sz="4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err="1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апаратів</a:t>
            </a:r>
            <a:endParaRPr lang="ru-RU" sz="4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Lekcia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3"/>
          <a:stretch/>
        </p:blipFill>
        <p:spPr bwMode="auto">
          <a:xfrm>
            <a:off x="430961" y="3013546"/>
            <a:ext cx="5364404" cy="3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рок 1 Фармація українц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89"/>
          <a:stretch/>
        </p:blipFill>
        <p:spPr bwMode="auto">
          <a:xfrm>
            <a:off x="943583" y="1253284"/>
            <a:ext cx="4749552" cy="136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 Діацитний – біляпродихових &#10;клітин 2, їх суміжні стінки &#10;перпендикулярні продиху &#10;Тетрацитний – біляпродихових &#10;клітини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61" y="3387258"/>
            <a:ext cx="4279955" cy="321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48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7" y="853442"/>
            <a:ext cx="10363599" cy="3408459"/>
          </a:xfrm>
        </p:spPr>
        <p:txBody>
          <a:bodyPr>
            <a:normAutofit/>
          </a:bodyPr>
          <a:lstStyle/>
          <a:p>
            <a:pPr marL="0" indent="0" algn="just" fontAlgn="t">
              <a:buNone/>
            </a:pPr>
            <a:r>
              <a:rPr lang="ru-RU" b="1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Епіблема</a:t>
            </a:r>
            <a:r>
              <a:rPr lang="ru-RU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ризодерма</a:t>
            </a:r>
            <a:r>
              <a:rPr lang="ru-RU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первинна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одношарова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тканина в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зоні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всмоктування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кореня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первинної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апікальної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меристеми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кореня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 fontAlgn="t">
              <a:buNone/>
            </a:pPr>
            <a:r>
              <a:rPr lang="ru-RU" b="1" i="1" dirty="0" err="1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i="1" dirty="0">
                <a:solidFill>
                  <a:srgbClr val="00990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грунтового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розчину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Захисна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t">
              <a:buNone/>
            </a:pPr>
            <a:r>
              <a:rPr lang="ru-RU" b="1" i="1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Цитологічні</a:t>
            </a:r>
            <a:r>
              <a:rPr lang="ru-RU" b="1" i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характеристики:</a:t>
            </a:r>
          </a:p>
          <a:p>
            <a:pPr algn="just"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кутикули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продихів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fontAlgn="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мітохондрій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fontAlgn="t"/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кореневого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 волоска (</a:t>
            </a:r>
            <a:r>
              <a:rPr lang="ru-RU" dirty="0" err="1">
                <a:effectLst/>
                <a:latin typeface="Times New Roman" pitchFamily="18" charset="0"/>
                <a:cs typeface="Times New Roman" pitchFamily="18" charset="0"/>
              </a:rPr>
              <a:t>трихобласта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968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b="1" dirty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036" y="1708719"/>
            <a:ext cx="10864966" cy="3793583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ru-RU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Перидерма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складна,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паренхімна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багатошарова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вторинна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покривна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багаторічних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t">
              <a:buNone/>
            </a:pPr>
            <a:r>
              <a:rPr lang="ru-RU" b="1" i="1" dirty="0" err="1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На пагонах –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фелогену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паренхіми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лежать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епідермою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коренях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з перициклу.</a:t>
            </a:r>
          </a:p>
          <a:p>
            <a:pPr marL="0" indent="0" fontAlgn="t">
              <a:buNone/>
            </a:pPr>
            <a:r>
              <a:rPr lang="ru-RU" b="1" i="1" dirty="0" err="1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Захисна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t"/>
            <a:r>
              <a:rPr lang="ru-RU" dirty="0">
                <a:latin typeface="Times New Roman" pitchFamily="18" charset="0"/>
                <a:cs typeface="Times New Roman" pitchFamily="18" charset="0"/>
              </a:rPr>
              <a:t>Газо-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водообмін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636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t="4503" r="22037" b="31904"/>
          <a:stretch/>
        </p:blipFill>
        <p:spPr>
          <a:xfrm>
            <a:off x="3053444" y="864045"/>
            <a:ext cx="5430157" cy="38490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2287" y="318052"/>
            <a:ext cx="4828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Типи закладання епідерми</a:t>
            </a:r>
            <a:endParaRPr lang="ru-RU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7938" y="5314422"/>
            <a:ext cx="99604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у </a:t>
            </a:r>
            <a:r>
              <a:rPr lang="uk-UA" sz="16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субепідермальному</a:t>
            </a:r>
            <a:r>
              <a:rPr lang="uk-UA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шарі у бузини; </a:t>
            </a:r>
          </a:p>
          <a:p>
            <a:pPr algn="ctr"/>
            <a:r>
              <a:rPr lang="uk-UA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 – в епідермі у верби; </a:t>
            </a:r>
          </a:p>
          <a:p>
            <a:pPr algn="ctr"/>
            <a:r>
              <a:rPr lang="uk-UA" sz="1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 – у внутрішньому шарі у малини</a:t>
            </a:r>
            <a:r>
              <a:rPr lang="uk-UA" sz="1600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– волокна, К – кора, </a:t>
            </a:r>
            <a:r>
              <a:rPr lang="uk-UA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Колл-</a:t>
            </a:r>
            <a:r>
              <a:rPr lang="uk-UA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коленхіма, П – перидерма, Ф – фелема (корка), </a:t>
            </a:r>
            <a:r>
              <a:rPr lang="uk-UA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</a:t>
            </a:r>
            <a:r>
              <a:rPr lang="uk-UA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фелоген (корковий камбій), </a:t>
            </a:r>
            <a:r>
              <a:rPr lang="uk-UA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Фд</a:t>
            </a:r>
            <a:r>
              <a:rPr lang="uk-UA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фелодерма (коркова паренхіма), 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 – </a:t>
            </a:r>
            <a:r>
              <a:rPr lang="uk-UA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епідерма. </a:t>
            </a:r>
            <a:endParaRPr lang="ru-RU" sz="16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26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85901" y="467478"/>
            <a:ext cx="8170107" cy="1018422"/>
          </a:xfr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err="1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покривні</a:t>
            </a:r>
            <a:r>
              <a:rPr lang="ru-RU" b="1" dirty="0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n w="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5" y="1590681"/>
            <a:ext cx="11182351" cy="482917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2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покривна</a:t>
            </a:r>
            <a:r>
              <a:rPr lang="ru-RU" sz="2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корком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фелемою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фелос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Корок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оберігає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гілки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стовбури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вологи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хвороботворних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пошкоджень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приходить на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твірної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пробкового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камбію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– з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епідермісу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кори, перициклу і,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флоеми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назовні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кірки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фелодерми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тканин,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фелему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фелодерму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перидермою.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перидерми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тангентальногих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поділів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фелогену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радіальними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рядами,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перидерми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Фелема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радіальних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замкнутих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таблитчатої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зкорковіла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Суберин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відкладається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суберинової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вторинною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оболонками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газо- та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водонепроникною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протопласт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відмирає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заповнюються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повітрям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838357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3306" r="4202" b="5491"/>
          <a:stretch/>
        </p:blipFill>
        <p:spPr bwMode="auto">
          <a:xfrm>
            <a:off x="342901" y="660400"/>
            <a:ext cx="56728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1" t="3864" r="3624" b="5314"/>
          <a:stretch/>
        </p:blipFill>
        <p:spPr bwMode="auto">
          <a:xfrm>
            <a:off x="6097987" y="660400"/>
            <a:ext cx="57271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17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701" y="238132"/>
            <a:ext cx="11099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 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вторинна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твірна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тканина,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 правило, з одного шару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тонкостінних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прямокутної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Фелодерма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запасаюча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тканина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вторинного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Представлена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живими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тонкостінними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запасу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поживних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перидермі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присутні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особливі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сочевички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газообмін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транспірацію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Фелоген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фелемою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фелодермою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являє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одношарову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меристему,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коротких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таблитчаті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обриси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поперекових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перетинів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15442" r="6681" b="30809"/>
          <a:stretch/>
        </p:blipFill>
        <p:spPr bwMode="auto">
          <a:xfrm>
            <a:off x="2681033" y="2269456"/>
            <a:ext cx="5637467" cy="285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1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1" t="68141" r="3149" b="4340"/>
          <a:stretch/>
        </p:blipFill>
        <p:spPr bwMode="auto">
          <a:xfrm>
            <a:off x="2681037" y="5119680"/>
            <a:ext cx="5637467" cy="135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998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9" t="3637" r="2922" b="4155"/>
          <a:stretch/>
        </p:blipFill>
        <p:spPr bwMode="auto">
          <a:xfrm>
            <a:off x="257323" y="774700"/>
            <a:ext cx="5600700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14048" r="4436" b="4868"/>
          <a:stretch/>
        </p:blipFill>
        <p:spPr bwMode="auto">
          <a:xfrm>
            <a:off x="5946925" y="774706"/>
            <a:ext cx="5914879" cy="430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77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 t="4924" r="3114" b="5865"/>
          <a:stretch/>
        </p:blipFill>
        <p:spPr bwMode="auto">
          <a:xfrm>
            <a:off x="292101" y="520705"/>
            <a:ext cx="5745803" cy="445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2" t="7165" r="4414" b="5822"/>
          <a:stretch/>
        </p:blipFill>
        <p:spPr bwMode="auto">
          <a:xfrm>
            <a:off x="6197933" y="546009"/>
            <a:ext cx="5638471" cy="440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173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36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ткани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8870" y="1518699"/>
            <a:ext cx="110072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екскриторні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3" tooltip="Рослини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надмірної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кінцевих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4" tooltip="Смола"/>
              </a:rPr>
              <a:t>смол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ефірних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5" tooltip="Ефірні олії"/>
              </a:rPr>
              <a:t>олій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слизу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6" tooltip="Латекс"/>
              </a:rPr>
              <a:t>латексу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,камеді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поділити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залозисті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волоски, нектарники,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гідатоди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внутрішньої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(молочники,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схизогенні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лізогенні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вмістилища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зовнішньої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Гідатоди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водяні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продихи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підвищеної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вологості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надмірного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послаблення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транспірації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з'являються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краплини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кінчиках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зубчиків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часто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напередодні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дощу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Подібне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явище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кімнатних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бальзамін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фуксія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філодендрон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тому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рослинами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-барометрами. Нектарники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медові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середині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квітки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цукристу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нектар,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приваблює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комах-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запилювачів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нектарників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густу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цитоплазму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характеризуються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рівнем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Залозисті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волоски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зовнішні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епідермальні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залозки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призначені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ефірних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олій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 смол,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є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баластними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внутрішньої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секреції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Молочники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злилися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містять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рідину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молоко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молочний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латекс).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замкнуту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систему (молочники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кульбаби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чистотілу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смоляні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ходи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хвойних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довгих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розгалужених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трубки,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багатоклітинних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утворень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смоли, каучук 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живиця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витікає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 рани хвойного дерева, з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видобувають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каніфоль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 скипидар). У молочниках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утримуються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вуглеводи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ліпіди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накопичення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води.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вегетаційного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молочники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відмирають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6377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558" y="262393"/>
            <a:ext cx="8945216" cy="1208598"/>
          </a:xfrm>
        </p:spPr>
        <p:txBody>
          <a:bodyPr/>
          <a:lstStyle/>
          <a:p>
            <a:pPr algn="ctr"/>
            <a:r>
              <a:rPr lang="uk-UA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секреторні тканини і </a:t>
            </a:r>
            <a:br>
              <a:rPr lang="uk-UA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структури</a:t>
            </a:r>
            <a:endParaRPr lang="ru-RU" sz="32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62128773"/>
              </p:ext>
            </p:extLst>
          </p:nvPr>
        </p:nvGraphicFramePr>
        <p:xfrm>
          <a:off x="1987826" y="1518700"/>
          <a:ext cx="8205746" cy="4595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941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зовнішньої секреції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727031" y="1100138"/>
            <a:ext cx="476810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652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727031" y="1100138"/>
            <a:ext cx="4768100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472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5"/>
          <a:stretch/>
        </p:blipFill>
        <p:spPr bwMode="auto">
          <a:xfrm>
            <a:off x="2981739" y="1873102"/>
            <a:ext cx="6202017" cy="419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49680" y="1138362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cap="none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Молочники – трубчасті структури з латексом</a:t>
            </a:r>
            <a:endParaRPr lang="ru-RU" b="1" cap="none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590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Видільні тканини внутрішньої секреції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49680" y="1138362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cap="none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Секреторні клітини - ідіобласти</a:t>
            </a:r>
            <a:endParaRPr lang="ru-RU" b="1" cap="none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3.Секреторні ккллііттииннии -- ііддііооббллаассттии &#10;ззіі ссллииззоомм &#10;зз ррааффііддааммии зз ккррииссттааллііччнниимм пп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0"/>
          <a:stretch/>
        </p:blipFill>
        <p:spPr bwMode="auto">
          <a:xfrm>
            <a:off x="2747700" y="1812897"/>
            <a:ext cx="6833621" cy="421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477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5"/>
          <a:stretch/>
        </p:blipFill>
        <p:spPr bwMode="auto">
          <a:xfrm>
            <a:off x="2591335" y="1261443"/>
            <a:ext cx="7649945" cy="486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89515" y="281609"/>
            <a:ext cx="5789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Провідні тканини</a:t>
            </a:r>
            <a:endParaRPr lang="ru-RU" sz="5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359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710" y="198783"/>
            <a:ext cx="7211833" cy="54864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646996"/>
              </p:ext>
            </p:extLst>
          </p:nvPr>
        </p:nvGraphicFramePr>
        <p:xfrm>
          <a:off x="1065148" y="842838"/>
          <a:ext cx="10392246" cy="397543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78449">
                  <a:extLst>
                    <a:ext uri="{9D8B030D-6E8A-4147-A177-3AD203B41FA5}">
                      <a16:colId xmlns:a16="http://schemas.microsoft.com/office/drawing/2014/main" val="2116873994"/>
                    </a:ext>
                  </a:extLst>
                </a:gridCol>
                <a:gridCol w="2771265">
                  <a:extLst>
                    <a:ext uri="{9D8B030D-6E8A-4147-A177-3AD203B41FA5}">
                      <a16:colId xmlns:a16="http://schemas.microsoft.com/office/drawing/2014/main" val="3117272372"/>
                    </a:ext>
                  </a:extLst>
                </a:gridCol>
                <a:gridCol w="2771267">
                  <a:extLst>
                    <a:ext uri="{9D8B030D-6E8A-4147-A177-3AD203B41FA5}">
                      <a16:colId xmlns:a16="http://schemas.microsoft.com/office/drawing/2014/main" val="456370186"/>
                    </a:ext>
                  </a:extLst>
                </a:gridCol>
                <a:gridCol w="2771265">
                  <a:extLst>
                    <a:ext uri="{9D8B030D-6E8A-4147-A177-3AD203B41FA5}">
                      <a16:colId xmlns:a16="http://schemas.microsoft.com/office/drawing/2014/main" val="1994194804"/>
                    </a:ext>
                  </a:extLst>
                </a:gridCol>
              </a:tblGrid>
              <a:tr h="125680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Провідна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тканина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Основні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елементи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74506"/>
                  </a:ext>
                </a:extLst>
              </a:tr>
              <a:tr h="543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Провідні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Механічні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Паренхіма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89639"/>
                  </a:ext>
                </a:extLst>
              </a:tr>
              <a:tr h="108745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Ксилема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Судини</a:t>
                      </a:r>
                      <a:r>
                        <a:rPr lang="ru-RU" baseline="0" dirty="0">
                          <a:latin typeface="Times New Roman" pitchFamily="18" charset="0"/>
                          <a:cs typeface="Times New Roman" pitchFamily="18" charset="0"/>
                        </a:rPr>
                        <a:t> 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трахеїди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Деревні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волокна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Деревна 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паренхима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631844"/>
                  </a:ext>
                </a:extLst>
              </a:tr>
              <a:tr h="1087455">
                <a:tc>
                  <a:txBody>
                    <a:bodyPr/>
                    <a:lstStyle/>
                    <a:p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Флоема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Ситоподібні</a:t>
                      </a:r>
                      <a:r>
                        <a:rPr lang="ru-RU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трубки з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клітинами-супутницями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Луб</a:t>
                      </a:r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ян</a:t>
                      </a:r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baseline="0" dirty="0">
                          <a:latin typeface="Times New Roman" pitchFamily="18" charset="0"/>
                          <a:cs typeface="Times New Roman" pitchFamily="18" charset="0"/>
                        </a:rPr>
                        <a:t> волокна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Луб</a:t>
                      </a:r>
                      <a:r>
                        <a:rPr lang="en-US" dirty="0"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яна</a:t>
                      </a:r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>
                          <a:latin typeface="Times New Roman" pitchFamily="18" charset="0"/>
                          <a:cs typeface="Times New Roman" pitchFamily="18" charset="0"/>
                        </a:rPr>
                        <a:t>паренхіма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666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490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5662" y="174928"/>
            <a:ext cx="4543100" cy="54864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КСИЛЕМА</a:t>
            </a:r>
          </a:p>
        </p:txBody>
      </p:sp>
      <p:pic>
        <p:nvPicPr>
          <p:cNvPr id="7171" name="Picture 3" descr="C:\Users\Admin\Desktop\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 t="3936" r="3374" b="5985"/>
          <a:stretch/>
        </p:blipFill>
        <p:spPr bwMode="auto">
          <a:xfrm>
            <a:off x="402612" y="167531"/>
            <a:ext cx="6029994" cy="4735741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745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0588" y="151075"/>
            <a:ext cx="2154803" cy="548640"/>
          </a:xfrm>
        </p:spPr>
        <p:txBody>
          <a:bodyPr/>
          <a:lstStyle/>
          <a:p>
            <a:r>
              <a:rPr lang="uk-UA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КСИЛЕМА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\Desktop\12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4" t="7342" r="5217" b="6087"/>
          <a:stretch/>
        </p:blipFill>
        <p:spPr bwMode="auto">
          <a:xfrm>
            <a:off x="6822224" y="289836"/>
            <a:ext cx="5181599" cy="4101336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11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4" t="3392" r="3393" b="4735"/>
          <a:stretch/>
        </p:blipFill>
        <p:spPr bwMode="auto">
          <a:xfrm>
            <a:off x="399179" y="1518212"/>
            <a:ext cx="5693838" cy="4580439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9279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2741" y="63610"/>
            <a:ext cx="2085269" cy="548640"/>
          </a:xfrm>
        </p:spPr>
        <p:txBody>
          <a:bodyPr/>
          <a:lstStyle/>
          <a:p>
            <a:r>
              <a:rPr lang="uk-UA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КСИЛЕМА</a:t>
            </a:r>
            <a:endParaRPr lang="ru-RU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13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9" t="5449" r="2964" b="5769"/>
          <a:stretch/>
        </p:blipFill>
        <p:spPr bwMode="auto">
          <a:xfrm>
            <a:off x="166536" y="258136"/>
            <a:ext cx="5742596" cy="4480841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8" t="2655" r="3296" b="4176"/>
          <a:stretch/>
        </p:blipFill>
        <p:spPr bwMode="auto">
          <a:xfrm>
            <a:off x="6507538" y="1784786"/>
            <a:ext cx="5519795" cy="4570187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2067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1161" y="357808"/>
            <a:ext cx="3172571" cy="54864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</a:t>
            </a:r>
          </a:p>
        </p:txBody>
      </p:sp>
      <p:pic>
        <p:nvPicPr>
          <p:cNvPr id="10244" name="Picture 4" descr="C:\Users\Admin\Desktop\6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7" t="4490" r="3214" b="4285"/>
          <a:stretch/>
        </p:blipFill>
        <p:spPr bwMode="auto">
          <a:xfrm>
            <a:off x="300272" y="122022"/>
            <a:ext cx="6013064" cy="4842954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78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ФЛОЕМА</a:t>
            </a:r>
          </a:p>
        </p:txBody>
      </p:sp>
      <p:pic>
        <p:nvPicPr>
          <p:cNvPr id="10242" name="Picture 2" descr="C:\Users\Admin\Desktop\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9" t="3374" r="4961" b="4299"/>
          <a:stretch/>
        </p:blipFill>
        <p:spPr bwMode="auto">
          <a:xfrm>
            <a:off x="419103" y="1549400"/>
            <a:ext cx="5620460" cy="464820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 t="3576" r="3832" b="4726"/>
          <a:stretch/>
        </p:blipFill>
        <p:spPr bwMode="auto">
          <a:xfrm>
            <a:off x="6039563" y="1226312"/>
            <a:ext cx="5735801" cy="464820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2957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6989197" cy="54864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</a:p>
        </p:txBody>
      </p:sp>
      <p:pic>
        <p:nvPicPr>
          <p:cNvPr id="24578" name="Picture 2" descr="https://upload.wikimedia.org/wikipedia/commons/thumb/e/ee/Zea1_ru.jpg/220px-Zea1_r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953" y="613595"/>
            <a:ext cx="2292351" cy="348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3495" y="5127528"/>
            <a:ext cx="4193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err="1">
                <a:solidFill>
                  <a:srgbClr val="FFFF00"/>
                </a:solidFill>
                <a:latin typeface="Arial" panose="020B0604020202020204" pitchFamily="34" charset="0"/>
              </a:rPr>
              <a:t>Провідний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 пучок злаку на </a:t>
            </a:r>
            <a:r>
              <a:rPr lang="ru-RU" sz="1200" b="1" dirty="0" err="1">
                <a:solidFill>
                  <a:srgbClr val="FFFF00"/>
                </a:solidFill>
                <a:latin typeface="Arial" panose="020B0604020202020204" pitchFamily="34" charset="0"/>
              </a:rPr>
              <a:t>прикладі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 </a:t>
            </a:r>
            <a:r>
              <a:rPr lang="ru-RU" sz="1200" b="1" dirty="0" err="1">
                <a:solidFill>
                  <a:srgbClr val="FFFF00"/>
                </a:solidFill>
                <a:latin typeface="Arial" panose="020B0604020202020204" pitchFamily="34" charset="0"/>
              </a:rPr>
              <a:t>кукурудзи</a:t>
            </a:r>
            <a:r>
              <a:rPr lang="ru-RU" sz="1200" b="1" dirty="0">
                <a:solidFill>
                  <a:srgbClr val="FFFF00"/>
                </a:solidFill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1 —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міжпучкова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паренхіма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2 —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механічна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 обкладка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провідних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пучків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(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склеренхіма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); 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3 —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протофлоема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4 —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супровідні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клітини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метафлоеми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5 —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ситовидні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трубки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метафлоеми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 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6 — 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судини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метаксилеми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7 —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судина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протоксилеми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8 — </a:t>
            </a:r>
            <a:r>
              <a:rPr lang="ru-RU" sz="1200" dirty="0" err="1">
                <a:solidFill>
                  <a:srgbClr val="FFFF00"/>
                </a:solidFill>
                <a:latin typeface="Arial" panose="020B0604020202020204" pitchFamily="34" charset="0"/>
              </a:rPr>
              <a:t>водоносний</a:t>
            </a:r>
            <a:r>
              <a:rPr lang="ru-RU" sz="1200" dirty="0">
                <a:solidFill>
                  <a:srgbClr val="FFFF00"/>
                </a:solidFill>
                <a:latin typeface="Arial" panose="020B0604020202020204" pitchFamily="34" charset="0"/>
              </a:rPr>
              <a:t> канал</a:t>
            </a:r>
            <a:endParaRPr lang="ru-RU" sz="12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574" y="994745"/>
            <a:ext cx="86784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Провідний пучо́к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— основний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лемент провідної системи рослин; складається з </a:t>
            </a:r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ксилеми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і </a:t>
            </a:r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флоеми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(у відкритих провідих пучках наявний ще й </a:t>
            </a:r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камбій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 Існують також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неповні провідні пучки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що складаються тільки з ксилеми або тільки з флоеми. Окрім провідних елементів неповні провідні пучки можуть мати паренхімні елементи.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304" y="2535240"/>
            <a:ext cx="62647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    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пучок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тканин: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протофлоеми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диференціюється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першою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протоксилеми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утворюється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пізніше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подальшому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замінюють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метаксилема і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метафлоема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стеблах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дводольних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початку 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відмінностей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первинних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тканин, з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середній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частині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говорять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пучок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відкритим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початок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вторинній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ксилемі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флоемі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0" i="0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708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533" y="893954"/>
            <a:ext cx="11615895" cy="4401178"/>
          </a:xfrm>
        </p:spPr>
        <p:txBody>
          <a:bodyPr>
            <a:noAutofit/>
          </a:bodyPr>
          <a:lstStyle/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Ксилема та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поруч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утворюючи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шари,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звані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i="1" dirty="0" err="1"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0" i="1" dirty="0">
                <a:latin typeface="Times New Roman" pitchFamily="18" charset="0"/>
                <a:cs typeface="Times New Roman" pitchFamily="18" charset="0"/>
              </a:rPr>
              <a:t> пучки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представлені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рослинах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декількома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типами. </a:t>
            </a:r>
          </a:p>
          <a:p>
            <a:pPr marL="0" indent="358775" algn="just">
              <a:buNone/>
            </a:pP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флоеми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один одного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1.  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Колатеральні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бокобічні</a:t>
            </a:r>
            <a:r>
              <a:rPr lang="ru-RU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коли ксилема та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біч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-о-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біч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на одному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радіусі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2.  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Біколатеральні</a:t>
            </a:r>
            <a:r>
              <a:rPr lang="ru-RU" b="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двічі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бокобічні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пучки) -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прилягає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сторін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Зовнішня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ділянка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велика;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3.  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Концентричні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а)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амфівазальні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центрофлоемні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ксилема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замкнутим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кільцем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оточує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б)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амфікрибральні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(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центроксилемна</a:t>
            </a:r>
            <a:r>
              <a:rPr lang="ru-RU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оточує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ксилему;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4.  </a:t>
            </a:r>
            <a:r>
              <a:rPr lang="ru-RU" i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Радіальні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- ксилема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розходиться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центру, 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променями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358775" algn="just">
              <a:buNone/>
            </a:pP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пучках </a:t>
            </a:r>
            <a:r>
              <a:rPr lang="ru-RU" b="0" u="sng" dirty="0" err="1"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b="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бувають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закриті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8775" algn="just">
              <a:buNone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відкритих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пучках -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ксилемою та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флоемою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камбій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закритих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камбію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3660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e-lib.gasu.ru/eposobia/papina/malprak1/chap3/R_3_4_clip_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" y="1385117"/>
            <a:ext cx="5915132" cy="482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12429" y="1778566"/>
            <a:ext cx="489857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sz="2000" b="1" dirty="0" err="1">
                <a:latin typeface="Times New Roman" panose="02020603050405020304" pitchFamily="18" charset="0"/>
              </a:rPr>
              <a:t>Типи</a:t>
            </a:r>
            <a:r>
              <a:rPr lang="ru-RU" sz="2000" b="1" dirty="0"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</a:rPr>
              <a:t>провідних</a:t>
            </a:r>
            <a:r>
              <a:rPr lang="ru-RU" sz="2000" b="1" dirty="0"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</a:rPr>
              <a:t>пучків</a:t>
            </a:r>
            <a:r>
              <a:rPr lang="ru-RU" sz="2000" b="1" dirty="0">
                <a:latin typeface="Times New Roman" panose="02020603050405020304" pitchFamily="18" charset="0"/>
              </a:rPr>
              <a:t>: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А - </a:t>
            </a:r>
            <a:r>
              <a:rPr lang="ru-RU" sz="2000" dirty="0" err="1">
                <a:latin typeface="Times New Roman" panose="02020603050405020304" pitchFamily="18" charset="0"/>
              </a:rPr>
              <a:t>відкритий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колатеральний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Б - </a:t>
            </a:r>
            <a:r>
              <a:rPr lang="ru-RU" sz="2000" dirty="0" err="1">
                <a:latin typeface="Times New Roman" panose="02020603050405020304" pitchFamily="18" charset="0"/>
              </a:rPr>
              <a:t>відкритий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біколатеральний</a:t>
            </a:r>
            <a:r>
              <a:rPr lang="ru-RU" sz="2000" dirty="0">
                <a:latin typeface="Times New Roman" panose="02020603050405020304" pitchFamily="18" charset="0"/>
              </a:rPr>
              <a:t>; 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В - </a:t>
            </a:r>
            <a:r>
              <a:rPr lang="ru-RU" sz="2000" dirty="0" err="1">
                <a:latin typeface="Times New Roman" panose="02020603050405020304" pitchFamily="18" charset="0"/>
              </a:rPr>
              <a:t>закритий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колатеральний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Г - </a:t>
            </a:r>
            <a:r>
              <a:rPr lang="ru-RU" sz="2000" dirty="0" err="1">
                <a:latin typeface="Times New Roman" panose="02020603050405020304" pitchFamily="18" charset="0"/>
              </a:rPr>
              <a:t>концентричний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центрофлоемний</a:t>
            </a:r>
            <a:endParaRPr lang="ru-RU" sz="2000" dirty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</a:rPr>
              <a:t>амфівазальний</a:t>
            </a:r>
            <a:r>
              <a:rPr lang="ru-RU" sz="2000" dirty="0">
                <a:latin typeface="Times New Roman" panose="02020603050405020304" pitchFamily="18" charset="0"/>
              </a:rPr>
              <a:t>); 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Д - </a:t>
            </a:r>
            <a:r>
              <a:rPr lang="ru-RU" sz="2000" dirty="0" err="1">
                <a:latin typeface="Times New Roman" panose="02020603050405020304" pitchFamily="18" charset="0"/>
              </a:rPr>
              <a:t>концентричний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цетроксилемний</a:t>
            </a:r>
            <a:endParaRPr lang="ru-RU" sz="2000" dirty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</a:rPr>
              <a:t>амфікрибральний</a:t>
            </a:r>
            <a:r>
              <a:rPr lang="ru-RU" sz="2000" dirty="0">
                <a:latin typeface="Times New Roman" panose="02020603050405020304" pitchFamily="18" charset="0"/>
              </a:rPr>
              <a:t>); </a:t>
            </a: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Е - </a:t>
            </a:r>
            <a:r>
              <a:rPr lang="ru-RU" sz="2000" dirty="0" err="1">
                <a:latin typeface="Times New Roman" panose="02020603050405020304" pitchFamily="18" charset="0"/>
              </a:rPr>
              <a:t>радіальний</a:t>
            </a:r>
            <a:r>
              <a:rPr lang="ru-RU" sz="2000" dirty="0">
                <a:latin typeface="Times New Roman" panose="02020603050405020304" pitchFamily="18" charset="0"/>
              </a:rPr>
              <a:t>.</a:t>
            </a:r>
          </a:p>
          <a:p>
            <a:pPr indent="254000"/>
            <a:endParaRPr lang="ru-RU" sz="2000" dirty="0">
              <a:latin typeface="Times New Roman" panose="02020603050405020304" pitchFamily="18" charset="0"/>
            </a:endParaRPr>
          </a:p>
          <a:p>
            <a:pPr indent="254000"/>
            <a:r>
              <a:rPr lang="ru-RU" sz="2000" dirty="0">
                <a:latin typeface="Times New Roman" panose="02020603050405020304" pitchFamily="18" charset="0"/>
              </a:rPr>
              <a:t>1 - </a:t>
            </a:r>
            <a:r>
              <a:rPr lang="ru-RU" sz="2000" dirty="0" err="1">
                <a:latin typeface="Times New Roman" panose="02020603050405020304" pitchFamily="18" charset="0"/>
              </a:rPr>
              <a:t>флоема</a:t>
            </a:r>
            <a:r>
              <a:rPr lang="ru-RU" sz="2000" dirty="0">
                <a:latin typeface="Times New Roman" panose="02020603050405020304" pitchFamily="18" charset="0"/>
              </a:rPr>
              <a:t>, 2 - </a:t>
            </a:r>
            <a:r>
              <a:rPr lang="ru-RU" sz="2000" dirty="0" err="1">
                <a:latin typeface="Times New Roman" panose="02020603050405020304" pitchFamily="18" charset="0"/>
              </a:rPr>
              <a:t>камбій</a:t>
            </a:r>
            <a:r>
              <a:rPr lang="ru-RU" sz="2000" dirty="0">
                <a:latin typeface="Times New Roman" panose="02020603050405020304" pitchFamily="18" charset="0"/>
              </a:rPr>
              <a:t>, 3 - ксилема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8999" y="489857"/>
            <a:ext cx="6041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 пучки</a:t>
            </a:r>
            <a:endParaRPr lang="ru-RU" sz="5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272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Провідні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пучки</a:t>
            </a:r>
          </a:p>
        </p:txBody>
      </p:sp>
      <p:pic>
        <p:nvPicPr>
          <p:cNvPr id="30722" name="Picture 2" descr="Картинки по запросу &quot;ПРОВОДЯЩИЕ ПУЧКИ РАСТЕНИЙ&quot;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2" r="56739" b="5025"/>
          <a:stretch/>
        </p:blipFill>
        <p:spPr bwMode="auto">
          <a:xfrm>
            <a:off x="767922" y="1674296"/>
            <a:ext cx="2522972" cy="324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Картинки по запросу &quot;ПРОВОДЯЩИЕ ПУЧКИ РАСТЕНИЙ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2" t="10038" r="2423" b="52811"/>
          <a:stretch/>
        </p:blipFill>
        <p:spPr bwMode="auto">
          <a:xfrm>
            <a:off x="8997044" y="2557366"/>
            <a:ext cx="2007905" cy="185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&quot;ПРОВОДЯЩИЕ ПУЧКИ РАСТЕНИЙ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2" t="61897" r="1489" b="-1096"/>
          <a:stretch/>
        </p:blipFill>
        <p:spPr bwMode="auto">
          <a:xfrm>
            <a:off x="5763987" y="2557368"/>
            <a:ext cx="1989631" cy="19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517" y="1304964"/>
            <a:ext cx="423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Провідний пучок дводольної рослини: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27399" y="2048345"/>
            <a:ext cx="11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волокна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27399" y="2561565"/>
            <a:ext cx="200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ситовидні трубки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27399" y="3041193"/>
            <a:ext cx="11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камбій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27398" y="3655246"/>
            <a:ext cx="864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судини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83626" y="2089663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/>
              <a:t>Стебло однодольної рослини:</a:t>
            </a:r>
            <a:endParaRPr lang="ru-RU" b="1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8341897" y="2097027"/>
            <a:ext cx="3131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/>
              <a:t>Стебло дводольної рослини: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978713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e-lib.gasu.ru/eposobia/papina/malprak1/chap3/R_3_4_clip_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20" y="266232"/>
            <a:ext cx="3408325" cy="375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375" y="4049489"/>
            <a:ext cx="554635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just"/>
            <a:r>
              <a:rPr lang="ru-RU" b="1">
                <a:latin typeface="Times New Roman" panose="02020603050405020304" pitchFamily="18" charset="0"/>
              </a:rPr>
              <a:t>Відкритий біколатеральний провідний пучок на поперечному зрізі стебла ґарбуза:</a:t>
            </a:r>
            <a:endParaRPr lang="ru-RU" b="1" dirty="0">
              <a:latin typeface="Times New Roman" panose="02020603050405020304" pitchFamily="18" charset="0"/>
            </a:endParaRPr>
          </a:p>
          <a:p>
            <a:pPr indent="254000" algn="just"/>
            <a:r>
              <a:rPr lang="ru-RU" dirty="0">
                <a:latin typeface="Times New Roman" panose="02020603050405020304" pitchFamily="18" charset="0"/>
              </a:rPr>
              <a:t>1 </a:t>
            </a:r>
            <a:r>
              <a:rPr lang="ru-RU">
                <a:latin typeface="Times New Roman" panose="02020603050405020304" pitchFamily="18" charset="0"/>
              </a:rPr>
              <a:t>- основна паренхіма стебла;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2 - зовнішня флоема;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3 - камбій;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4 - вторинна ксилема; 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5 - первинна ксилема; 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6 - внутрішня флоема; </a:t>
            </a:r>
          </a:p>
          <a:p>
            <a:pPr indent="254000" algn="just"/>
            <a:r>
              <a:rPr lang="ru-RU">
                <a:latin typeface="Times New Roman" panose="02020603050405020304" pitchFamily="18" charset="0"/>
              </a:rPr>
              <a:t>7 - ситовидна </a:t>
            </a:r>
            <a:r>
              <a:rPr lang="ru-RU" dirty="0">
                <a:latin typeface="Times New Roman" panose="02020603050405020304" pitchFamily="18" charset="0"/>
              </a:rPr>
              <a:t>пластинка.</a:t>
            </a:r>
            <a:endParaRPr lang="ru-RU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26628" name="Picture 4" descr="Картинки по запросу &quot;строение корня тыквы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26753" r="45262" b="9654"/>
          <a:stretch/>
        </p:blipFill>
        <p:spPr bwMode="auto">
          <a:xfrm>
            <a:off x="6641212" y="250370"/>
            <a:ext cx="3882405" cy="352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11685" y="3984175"/>
            <a:ext cx="4669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/>
              <a:t>Вторинна будова кореня ґарбуза: </a:t>
            </a:r>
          </a:p>
          <a:p>
            <a:r>
              <a:rPr lang="uk-UA"/>
              <a:t>1 – первинна ксилема;</a:t>
            </a:r>
          </a:p>
          <a:p>
            <a:r>
              <a:rPr lang="uk-UA"/>
              <a:t>2 – вторинна ксилема;</a:t>
            </a:r>
          </a:p>
          <a:p>
            <a:r>
              <a:rPr lang="uk-UA"/>
              <a:t>3 – радіальний промінь;</a:t>
            </a:r>
          </a:p>
          <a:p>
            <a:r>
              <a:rPr lang="uk-UA"/>
              <a:t>4 – камбій;</a:t>
            </a:r>
          </a:p>
          <a:p>
            <a:r>
              <a:rPr lang="uk-UA"/>
              <a:t>5 – первинна і вторинна флоема;</a:t>
            </a:r>
          </a:p>
          <a:p>
            <a:r>
              <a:rPr lang="uk-UA"/>
              <a:t>6 – основна паренхіма вторинної кори;</a:t>
            </a:r>
          </a:p>
          <a:p>
            <a:r>
              <a:rPr lang="uk-UA"/>
              <a:t>7 – перидерма;</a:t>
            </a:r>
          </a:p>
          <a:p>
            <a:r>
              <a:rPr lang="uk-UA"/>
              <a:t>(1-3 – ксилема, 5-7 – вторинна кора)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171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e-lib.gasu.ru/eposobia/papina/malprak1/chap3/R_3_4_clip_image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52" y="693903"/>
            <a:ext cx="7359472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8947" y="4441374"/>
            <a:ext cx="87303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b="1">
                <a:latin typeface="Times New Roman" panose="02020603050405020304" pitchFamily="18" charset="0"/>
              </a:rPr>
              <a:t>Концентричні провідні </a:t>
            </a:r>
            <a:r>
              <a:rPr lang="ru-RU" b="1" dirty="0">
                <a:latin typeface="Times New Roman" panose="02020603050405020304" pitchFamily="18" charset="0"/>
              </a:rPr>
              <a:t>пучки:</a:t>
            </a:r>
          </a:p>
          <a:p>
            <a:pPr indent="254000" algn="ctr"/>
            <a:r>
              <a:rPr lang="ru-RU" dirty="0">
                <a:latin typeface="Times New Roman" panose="02020603050405020304" pitchFamily="18" charset="0"/>
              </a:rPr>
              <a:t>А </a:t>
            </a:r>
            <a:r>
              <a:rPr lang="ru-RU">
                <a:latin typeface="Times New Roman" panose="02020603050405020304" pitchFamily="18" charset="0"/>
              </a:rPr>
              <a:t>- амфівазальний (центрофлоемний) пучок кореневища конвалії; </a:t>
            </a:r>
          </a:p>
          <a:p>
            <a:pPr indent="254000" algn="ctr"/>
            <a:r>
              <a:rPr lang="ru-RU">
                <a:latin typeface="Times New Roman" panose="02020603050405020304" pitchFamily="18" charset="0"/>
              </a:rPr>
              <a:t>Б - амфікрибральний (центроксилемний) пучок кореневища папороті-орляку.</a:t>
            </a:r>
            <a:endParaRPr lang="ru-RU" dirty="0">
              <a:latin typeface="Times New Roman" panose="02020603050405020304" pitchFamily="18" charset="0"/>
            </a:endParaRPr>
          </a:p>
          <a:p>
            <a:pPr indent="254000" algn="ctr"/>
            <a:endParaRPr lang="ru-RU" b="1">
              <a:latin typeface="Times New Roman" panose="02020603050405020304" pitchFamily="18" charset="0"/>
            </a:endParaRPr>
          </a:p>
          <a:p>
            <a:pPr indent="254000" algn="ctr"/>
            <a:r>
              <a:rPr lang="ru-RU">
                <a:latin typeface="Times New Roman" panose="02020603050405020304" pitchFamily="18" charset="0"/>
              </a:rPr>
              <a:t>1 - флоема</a:t>
            </a:r>
            <a:r>
              <a:rPr lang="ru-RU" dirty="0">
                <a:latin typeface="Times New Roman" panose="02020603050405020304" pitchFamily="18" charset="0"/>
              </a:rPr>
              <a:t>, 2</a:t>
            </a:r>
            <a:r>
              <a:rPr lang="ru-RU" b="1" dirty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- ксилема, 3 </a:t>
            </a:r>
            <a:r>
              <a:rPr lang="ru-RU">
                <a:latin typeface="Times New Roman" panose="02020603050405020304" pitchFamily="18" charset="0"/>
              </a:rPr>
              <a:t>- основна паренхіма стебла.</a:t>
            </a:r>
            <a:endParaRPr lang="ru-RU" b="0" i="0" dirty="0"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31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e-lib.gasu.ru/eposobia/papina/malprak1/chap3/R_3_4_clip_image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2" y="648687"/>
            <a:ext cx="4053559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371" y="4713576"/>
            <a:ext cx="510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algn="ctr"/>
            <a:r>
              <a:rPr lang="ru-RU" b="1">
                <a:latin typeface="Times New Roman" panose="02020603050405020304" pitchFamily="18" charset="0"/>
              </a:rPr>
              <a:t>Радіальний провідний пучок кореня ірису:</a:t>
            </a:r>
            <a:endParaRPr lang="ru-RU" b="1" dirty="0">
              <a:latin typeface="Times New Roman" panose="02020603050405020304" pitchFamily="18" charset="0"/>
            </a:endParaRPr>
          </a:p>
          <a:p>
            <a:pPr indent="254000" algn="ctr"/>
            <a:r>
              <a:rPr lang="ru-RU">
                <a:latin typeface="Times New Roman" panose="02020603050405020304" pitchFamily="18" charset="0"/>
              </a:rPr>
              <a:t>1 – промінь ксилеми, </a:t>
            </a:r>
            <a:r>
              <a:rPr lang="ru-RU" dirty="0">
                <a:latin typeface="Times New Roman" panose="02020603050405020304" pitchFamily="18" charset="0"/>
              </a:rPr>
              <a:t>2 </a:t>
            </a:r>
            <a:r>
              <a:rPr lang="ru-RU">
                <a:latin typeface="Times New Roman" panose="02020603050405020304" pitchFamily="18" charset="0"/>
              </a:rPr>
              <a:t>- флоема.</a:t>
            </a:r>
            <a:endParaRPr lang="ru-RU" b="0" i="0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28676" name="Picture 4" descr="http://ok-t.ru/studopediaru/baza16/3477563721924.files/image0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457" y="303509"/>
            <a:ext cx="4175595" cy="532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1461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987" y="457200"/>
            <a:ext cx="10341684" cy="901700"/>
          </a:xfrm>
          <a:noFill/>
        </p:spPr>
        <p:txBody>
          <a:bodyPr/>
          <a:lstStyle/>
          <a:p>
            <a:pPr algn="ctr"/>
            <a:r>
              <a:rPr lang="ru-RU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тканина</a:t>
            </a:r>
          </a:p>
        </p:txBody>
      </p:sp>
      <p:pic>
        <p:nvPicPr>
          <p:cNvPr id="11267" name="Picture 3" descr="C:\Users\Admin\Desktop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t="-5095" r="57" b="5095"/>
          <a:stretch/>
        </p:blipFill>
        <p:spPr bwMode="auto">
          <a:xfrm>
            <a:off x="1323624" y="951003"/>
            <a:ext cx="9306279" cy="523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1169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</a:p>
        </p:txBody>
      </p:sp>
      <p:pic>
        <p:nvPicPr>
          <p:cNvPr id="12291" name="Picture 3" descr="C:\Users\Admin\Desktop\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4"/>
          <a:stretch/>
        </p:blipFill>
        <p:spPr bwMode="auto">
          <a:xfrm>
            <a:off x="791709" y="1358900"/>
            <a:ext cx="1059424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9659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66652" y="457206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тканина</a:t>
            </a:r>
          </a:p>
        </p:txBody>
      </p:sp>
      <p:pic>
        <p:nvPicPr>
          <p:cNvPr id="13314" name="Picture 2" descr="C:\Users\Admin\Desktop\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0" r="355"/>
          <a:stretch/>
        </p:blipFill>
        <p:spPr bwMode="auto">
          <a:xfrm>
            <a:off x="969325" y="1358906"/>
            <a:ext cx="10239011" cy="485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3622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</a:p>
        </p:txBody>
      </p:sp>
      <p:pic>
        <p:nvPicPr>
          <p:cNvPr id="6" name="Picture 2" descr="C:\Users\Admin\Desktop\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8"/>
          <a:stretch/>
        </p:blipFill>
        <p:spPr bwMode="auto">
          <a:xfrm>
            <a:off x="622303" y="1358906"/>
            <a:ext cx="10372055" cy="490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8984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</a:p>
        </p:txBody>
      </p:sp>
      <p:pic>
        <p:nvPicPr>
          <p:cNvPr id="3" name="Picture 2" descr="C:\Users\Admin\Desktop\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523" r="-111" b="204"/>
          <a:stretch/>
        </p:blipFill>
        <p:spPr bwMode="auto">
          <a:xfrm>
            <a:off x="745233" y="1460500"/>
            <a:ext cx="10687195" cy="50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4237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7987" y="457200"/>
            <a:ext cx="10341684" cy="90170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тканина</a:t>
            </a:r>
          </a:p>
        </p:txBody>
      </p:sp>
      <p:pic>
        <p:nvPicPr>
          <p:cNvPr id="14339" name="Picture 3" descr="C:\Users\Admin\Desktop\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4"/>
          <a:stretch/>
        </p:blipFill>
        <p:spPr bwMode="auto">
          <a:xfrm>
            <a:off x="1066799" y="1358901"/>
            <a:ext cx="10192872" cy="486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8270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2343" y="446316"/>
            <a:ext cx="8741869" cy="706811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Механічні</a:t>
            </a:r>
            <a:r>
              <a:rPr lang="ru-RU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endParaRPr lang="ru-RU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5" t="4815" r="3414" b="4163"/>
          <a:stretch/>
        </p:blipFill>
        <p:spPr bwMode="auto">
          <a:xfrm>
            <a:off x="2797628" y="1153125"/>
            <a:ext cx="6629400" cy="5294314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1932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69" y="553570"/>
            <a:ext cx="8014447" cy="601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673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176" y="618565"/>
            <a:ext cx="10919012" cy="57105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характеру і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щільності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розташування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ленхіму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кутову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пластинчасту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пухку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Кутову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коленхіму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зімкнуті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4–6-кутні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кутах.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вид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розвинутий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ребрах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черешках і жилках.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пластинчастої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тангентальних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паралельних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поверхні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коленхіма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залягає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стеблах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покривною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тканиною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багатьма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шарами.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Пухка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коленхіма</a:t>
            </a:r>
            <a:r>
              <a:rPr lang="ru-RU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більш-менш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рівномірно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розміри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міжклітинників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 й умов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водопостачання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одному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зустрічатися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коленхіми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комбінації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пластинчасто-пухка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кутово-пухка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362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636494"/>
            <a:ext cx="6912348" cy="518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30353" y="2026023"/>
            <a:ext cx="4392706" cy="29942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Склеренхіма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– мертва,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зрідка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жива тканина з </a:t>
            </a: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рівномірно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потовщеними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Склеренхіму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підрозділяють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і волокна</a:t>
            </a:r>
          </a:p>
        </p:txBody>
      </p:sp>
    </p:spTree>
    <p:extLst>
      <p:ext uri="{BB962C8B-B14F-4D97-AF65-F5344CB8AC3E}">
        <p14:creationId xmlns:p14="http://schemas.microsoft.com/office/powerpoint/2010/main" val="34940361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3412" y="708212"/>
            <a:ext cx="11412070" cy="5880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кам’янисті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варіюють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формою,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характером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поровості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таксономічне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діагностичне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оболонки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значно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потовщені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щілиноподібними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галузистими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порами.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типів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склереїд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брахісклереїди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ізодіаметричні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формою,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містяться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м’якуші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плодів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(груша, айва,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оплодні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кісточки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сливових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шкаралупа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грецького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горіха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флоемі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серцевині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макросклереїди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великі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подовжені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стовпчасті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насіннєвої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бобові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остеосклереїди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форму гантелей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трубчастих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кісток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зміцнюють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м’якуш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(чай,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бегонія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плющ),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насінин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оплодні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астросклереїди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зірчасті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гострокінцеві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(листки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камелії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маслини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трихосклереїди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галузисті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тонкостінні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характерні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листків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двосім’ядольних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ниткоподібні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волокнисті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склереїди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розвинені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органах</a:t>
            </a:r>
            <a:r>
              <a:rPr lang="ru-RU" dirty="0"/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1161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5129" y="197224"/>
            <a:ext cx="11412070" cy="55850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Склеренхімні волокна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прозенхімні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розташовані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щільних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тяжів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більш-менш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широкого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механічних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обкладок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поодинці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волокна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первинні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прокамбіальні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перициклічні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вторинні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камбіальні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місцерозташування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органах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деревинні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периваскулярні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обкладкові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Деревинні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ксилемні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волокна,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лібриформ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складу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ксилеми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деревини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міцність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стадії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заміняючі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волокна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перетинчастий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лігніфіковані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живим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вмістом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виконують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опорну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запасаючу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зрілого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лібриформу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завдовжки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 до 2 мм,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флоемні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складають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товстостінну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флоему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твердий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луб).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Являють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собою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довгі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вузькі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потовщеними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смугасто-шаруватими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целюлозними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частіше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цілком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здерев’янілими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оболонками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пронизаними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вузькими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косими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порами.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волокон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складати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4 до 350 мм. Форма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кінців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луб’яних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волокон, характер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з’єднання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собою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волокнистих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тяжів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є видовою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особливістю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7882" y="5907741"/>
            <a:ext cx="11349317" cy="8606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льону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кінці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волокон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загострені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конопель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булавовидні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кенафу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зубцювато-вклинені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міцне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з’єднання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безперервність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волокнистого тяжа.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Луб’яні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текстильній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фармацевтичній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063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5129" y="842684"/>
            <a:ext cx="11412070" cy="44106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Корові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розміщуються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осьових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пучками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поодинці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односім’ядольних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епідермою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Перициклічні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периваскулярні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перициклу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розташовуються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периферії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центрального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циліндра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Обкладкові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волокна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прокамбію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провідних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пучків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секреторних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вмістищ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служать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них опорою,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захисним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каркасом. </a:t>
            </a:r>
          </a:p>
        </p:txBody>
      </p:sp>
    </p:spTree>
    <p:extLst>
      <p:ext uri="{BB962C8B-B14F-4D97-AF65-F5344CB8AC3E}">
        <p14:creationId xmlns:p14="http://schemas.microsoft.com/office/powerpoint/2010/main" val="1658087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3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390651" y="404814"/>
            <a:ext cx="9889067" cy="136842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buFont typeface="Times New Roman" panose="02020603050405020304" pitchFamily="18" charset="0"/>
              <a:buNone/>
              <a:defRPr/>
            </a:pP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Дякую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за </a:t>
            </a:r>
            <a:r>
              <a:rPr lang="ru-RU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увагу</a:t>
            </a:r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390651" y="1773238"/>
            <a:ext cx="10272183" cy="1295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Шукайте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нас у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соц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альних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мережах </a:t>
            </a:r>
          </a:p>
          <a:p>
            <a:pPr algn="just" eaLnBrk="0" hangingPunct="0">
              <a:buFont typeface="Times New Roman" panose="02020603050405020304" pitchFamily="18" charset="0"/>
              <a:buNone/>
              <a:defRPr/>
            </a:pPr>
            <a:r>
              <a:rPr lang="en-U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Instagram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 </a:t>
            </a:r>
            <a:r>
              <a:rPr lang="uk-UA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і </a:t>
            </a:r>
            <a:r>
              <a:rPr lang="en-U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DejaVu Sans" charset="0"/>
                <a:cs typeface="Times New Roman" pitchFamily="18" charset="0"/>
              </a:rPr>
              <a:t>Telegram</a:t>
            </a:r>
            <a:endParaRPr lang="ru-RU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  <p:pic>
        <p:nvPicPr>
          <p:cNvPr id="43013" name="Picture 2" descr="C:\Users\User\AppData\Local\Microsoft\Windows\INetCache\IE\POTI5158\ukraine-643633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51" y="1477963"/>
            <a:ext cx="2487083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0118" y="5926138"/>
            <a:ext cx="8917516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буде </a:t>
            </a:r>
            <a:r>
              <a:rPr lang="ru-RU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Укра</a:t>
            </a:r>
            <a:r>
              <a:rPr lang="uk-UA" sz="5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їна</a:t>
            </a:r>
            <a:r>
              <a:rPr lang="uk-UA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15" y="3027362"/>
            <a:ext cx="288290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01" y="3027362"/>
            <a:ext cx="1992341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061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2769</TotalTime>
  <Words>6185</Words>
  <Application>Microsoft Macintosh PowerPoint</Application>
  <PresentationFormat>Широкоэкранный</PresentationFormat>
  <Paragraphs>449</Paragraphs>
  <Slides>62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70" baseType="lpstr">
      <vt:lpstr>Arial</vt:lpstr>
      <vt:lpstr>Calibri</vt:lpstr>
      <vt:lpstr>Franklin Gothic Book</vt:lpstr>
      <vt:lpstr>Franklin Gothic Medium</vt:lpstr>
      <vt:lpstr>Georgia</vt:lpstr>
      <vt:lpstr>Times New Roman</vt:lpstr>
      <vt:lpstr>Wingdings</vt:lpstr>
      <vt:lpstr>Углы</vt:lpstr>
      <vt:lpstr>Презентация PowerPoint</vt:lpstr>
      <vt:lpstr>Рослинні тканини</vt:lpstr>
      <vt:lpstr>Класифікація тканин</vt:lpstr>
      <vt:lpstr>Презентация PowerPoint</vt:lpstr>
      <vt:lpstr>Класифікація тканин</vt:lpstr>
      <vt:lpstr>Твірна тканина (меристема)</vt:lpstr>
      <vt:lpstr>Твірна тканина (меристема)</vt:lpstr>
      <vt:lpstr>Твірні тканини (меристеми)</vt:lpstr>
      <vt:lpstr>Типи меристем</vt:lpstr>
      <vt:lpstr>Типи меристем</vt:lpstr>
      <vt:lpstr>Презентация PowerPoint</vt:lpstr>
      <vt:lpstr>Презентация PowerPoint</vt:lpstr>
      <vt:lpstr>Презентация PowerPoint</vt:lpstr>
      <vt:lpstr>Покривні тканини</vt:lpstr>
      <vt:lpstr>Презентация PowerPoint</vt:lpstr>
      <vt:lpstr>Презентация PowerPoint</vt:lpstr>
      <vt:lpstr>Продиховий апарат, або продих,  Забезпечує газообмін і транспірацію.        Складається з:  ⁎двох замикаючих клітин ⁎міжклітинника, або продихової щілини, ⁎біляпродихових або побічних клітин.      Для замикаючих клітин характерна півмісячна або бобовидна форма з поверхні, наявність фотосинтезуючих хлоропластів та нерівномірно потовщені оболонки. Це дозволяє замикаючим клітинам змінювати свою форму та об’єм. На ці зміни та розмір продихової щілини влпливає стан рослинного організму та зовнішні фактори – освітленість, температура, атмосферний тиск, зволоженість та ін.       Механізм роботи продихів заснований на зміні тургорного тиску в залежності від концентрації продуктів фотосинтезу – днем цукри поступають в вакуолі, концентрація клітинного соку збільшується, відбувається інтенсивне поглинання води з побічних клітин та збільшення тургорного тиску. При цбому замикаючі клітини розтягуються, розходяться і продихова щілина збільшується. В темний час доби знижується концентрація цукрів, падає тургорний тиск і продихи змикаються.</vt:lpstr>
      <vt:lpstr>Будова продихів</vt:lpstr>
      <vt:lpstr>Механізм роботи продихів</vt:lpstr>
      <vt:lpstr>Типи продихових апаратів</vt:lpstr>
      <vt:lpstr>Презентация PowerPoint</vt:lpstr>
      <vt:lpstr>Вторинні покривні тканини</vt:lpstr>
      <vt:lpstr>Презентация PowerPoint</vt:lpstr>
      <vt:lpstr>Вторинні покривні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Видільні ткани</vt:lpstr>
      <vt:lpstr>Видільні секреторні тканини і  структури</vt:lpstr>
      <vt:lpstr>Видільні тканини зовнішньої секреції</vt:lpstr>
      <vt:lpstr>Видільні тканини внутрішньої секреції</vt:lpstr>
      <vt:lpstr>Видільні тканини внутрішньої секреції</vt:lpstr>
      <vt:lpstr>Видільні тканини внутрішньої секреції</vt:lpstr>
      <vt:lpstr>Презентация PowerPoint</vt:lpstr>
      <vt:lpstr>Провідні тканини</vt:lpstr>
      <vt:lpstr>КСИЛЕМА</vt:lpstr>
      <vt:lpstr>КСИЛЕМА</vt:lpstr>
      <vt:lpstr>КСИЛЕМА</vt:lpstr>
      <vt:lpstr>ФЛОЕМА</vt:lpstr>
      <vt:lpstr>ФЛОЕМА</vt:lpstr>
      <vt:lpstr>Провідні пучки</vt:lpstr>
      <vt:lpstr>Провідні пучки</vt:lpstr>
      <vt:lpstr>Презентация PowerPoint</vt:lpstr>
      <vt:lpstr>Провідні пучки</vt:lpstr>
      <vt:lpstr>Презентация PowerPoint</vt:lpstr>
      <vt:lpstr>Презентация PowerPoint</vt:lpstr>
      <vt:lpstr>Презентация PowerPoint</vt:lpstr>
      <vt:lpstr>Основна тканина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Механічні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«Растительные ткани»</dc:title>
  <dc:creator>Пользователь</dc:creator>
  <cp:lastModifiedBy>Світлана Ігорівна Богату</cp:lastModifiedBy>
  <cp:revision>111</cp:revision>
  <dcterms:created xsi:type="dcterms:W3CDTF">2019-09-23T12:57:50Z</dcterms:created>
  <dcterms:modified xsi:type="dcterms:W3CDTF">2026-03-21T23:14:04Z</dcterms:modified>
</cp:coreProperties>
</file>