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1"/>
  </p:notesMasterIdLst>
  <p:sldIdLst>
    <p:sldId id="256" r:id="rId2"/>
    <p:sldId id="257" r:id="rId3"/>
    <p:sldId id="258" r:id="rId4"/>
    <p:sldId id="287" r:id="rId5"/>
    <p:sldId id="267" r:id="rId6"/>
    <p:sldId id="268" r:id="rId7"/>
    <p:sldId id="26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88" r:id="rId17"/>
    <p:sldId id="289" r:id="rId18"/>
    <p:sldId id="259" r:id="rId19"/>
    <p:sldId id="298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70" r:id="rId28"/>
    <p:sldId id="271" r:id="rId29"/>
    <p:sldId id="272" r:id="rId30"/>
    <p:sldId id="273" r:id="rId31"/>
    <p:sldId id="274" r:id="rId32"/>
    <p:sldId id="275" r:id="rId33"/>
    <p:sldId id="286" r:id="rId34"/>
    <p:sldId id="276" r:id="rId35"/>
    <p:sldId id="277" r:id="rId36"/>
    <p:sldId id="299" r:id="rId37"/>
    <p:sldId id="300" r:id="rId38"/>
    <p:sldId id="301" r:id="rId39"/>
    <p:sldId id="302" r:id="rId40"/>
    <p:sldId id="278" r:id="rId41"/>
    <p:sldId id="279" r:id="rId42"/>
    <p:sldId id="280" r:id="rId43"/>
    <p:sldId id="281" r:id="rId44"/>
    <p:sldId id="282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9" r:id="rId8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3" autoAdjust="0"/>
    <p:restoredTop sz="94648"/>
  </p:normalViewPr>
  <p:slideViewPr>
    <p:cSldViewPr snapToGrid="0">
      <p:cViewPr varScale="1">
        <p:scale>
          <a:sx n="102" d="100"/>
          <a:sy n="102" d="100"/>
        </p:scale>
        <p:origin x="9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2C5AB4-7609-44B9-A308-CF91CF677324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uk-UA"/>
        </a:p>
      </dgm:t>
    </dgm:pt>
    <dgm:pt modelId="{4940E6DF-ED96-4416-9510-B7D1026FE2B4}">
      <dgm:prSet phldrT="[Текст]" custT="1"/>
      <dgm:spPr/>
      <dgm:t>
        <a:bodyPr/>
        <a:lstStyle/>
        <a:p>
          <a:r>
            <a:rPr lang="uk-UA" sz="3200" dirty="0" err="1">
              <a:latin typeface="Times New Roman" pitchFamily="18" charset="0"/>
              <a:cs typeface="Times New Roman" pitchFamily="18" charset="0"/>
            </a:rPr>
            <a:t>Амебоїдна</a:t>
          </a:r>
          <a:r>
            <a:rPr lang="uk-UA" sz="3200" dirty="0">
              <a:latin typeface="Times New Roman" pitchFamily="18" charset="0"/>
              <a:cs typeface="Times New Roman" pitchFamily="18" charset="0"/>
            </a:rPr>
            <a:t> будова</a:t>
          </a:r>
        </a:p>
      </dgm:t>
    </dgm:pt>
    <dgm:pt modelId="{BCD6DB87-3940-4C40-9D73-6F266299F883}" type="parTrans" cxnId="{95B528BD-C15B-4F27-A052-1A4F7071A1CA}">
      <dgm:prSet/>
      <dgm:spPr/>
      <dgm:t>
        <a:bodyPr/>
        <a:lstStyle/>
        <a:p>
          <a:endParaRPr lang="uk-UA" sz="2400">
            <a:latin typeface="Times New Roman" pitchFamily="18" charset="0"/>
            <a:cs typeface="Times New Roman" pitchFamily="18" charset="0"/>
          </a:endParaRPr>
        </a:p>
      </dgm:t>
    </dgm:pt>
    <dgm:pt modelId="{4F9FCAB2-DB79-4AAE-99C6-2D6E45FF6D08}" type="sibTrans" cxnId="{95B528BD-C15B-4F27-A052-1A4F7071A1CA}">
      <dgm:prSet/>
      <dgm:spPr/>
      <dgm:t>
        <a:bodyPr/>
        <a:lstStyle/>
        <a:p>
          <a:endParaRPr lang="uk-UA" sz="2400">
            <a:latin typeface="Times New Roman" pitchFamily="18" charset="0"/>
            <a:cs typeface="Times New Roman" pitchFamily="18" charset="0"/>
          </a:endParaRPr>
        </a:p>
      </dgm:t>
    </dgm:pt>
    <dgm:pt modelId="{AA942BAB-97DA-436C-B9E9-3C6B5D18C7C4}">
      <dgm:prSet phldrT="[Текст]" custT="1"/>
      <dgm:spPr/>
      <dgm:t>
        <a:bodyPr/>
        <a:lstStyle/>
        <a:p>
          <a:pPr marL="0" indent="0" algn="just"/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Амебоїдні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таломи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 позбавлені твердих клітинних покривів, можуть утворювати справжні або несправжні псевдоподії. </a:t>
          </a:r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Амебоїдні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таломи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 характерні для всіх слизовиків, </a:t>
          </a:r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лабіринтуломікотових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 та </a:t>
          </a:r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гіфохітриомікотових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, а також для багатьох </a:t>
          </a:r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хітридіомікотових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 грибів. </a:t>
          </a:r>
        </a:p>
      </dgm:t>
    </dgm:pt>
    <dgm:pt modelId="{0DDD806D-0462-4CDB-B18D-EF4A6D7EDA46}" type="parTrans" cxnId="{12FFD26C-7B37-42AC-B103-59B18FB3E8F6}">
      <dgm:prSet/>
      <dgm:spPr/>
      <dgm:t>
        <a:bodyPr/>
        <a:lstStyle/>
        <a:p>
          <a:endParaRPr lang="uk-UA" sz="2400">
            <a:latin typeface="Times New Roman" pitchFamily="18" charset="0"/>
            <a:cs typeface="Times New Roman" pitchFamily="18" charset="0"/>
          </a:endParaRPr>
        </a:p>
      </dgm:t>
    </dgm:pt>
    <dgm:pt modelId="{61787813-C6CC-4F46-BC37-AABDCADA9BC3}" type="sibTrans" cxnId="{12FFD26C-7B37-42AC-B103-59B18FB3E8F6}">
      <dgm:prSet/>
      <dgm:spPr/>
      <dgm:t>
        <a:bodyPr/>
        <a:lstStyle/>
        <a:p>
          <a:endParaRPr lang="uk-UA" sz="2400">
            <a:latin typeface="Times New Roman" pitchFamily="18" charset="0"/>
            <a:cs typeface="Times New Roman" pitchFamily="18" charset="0"/>
          </a:endParaRPr>
        </a:p>
      </dgm:t>
    </dgm:pt>
    <dgm:pt modelId="{D8073F60-1922-46AF-848D-1CBEF7E678BC}">
      <dgm:prSet phldrT="[Текст]" custT="1"/>
      <dgm:spPr/>
      <dgm:t>
        <a:bodyPr/>
        <a:lstStyle/>
        <a:p>
          <a:r>
            <a:rPr lang="uk-UA" sz="3200" i="0" noProof="0" dirty="0" err="1">
              <a:latin typeface="Times New Roman" pitchFamily="18" charset="0"/>
              <a:cs typeface="Times New Roman" pitchFamily="18" charset="0"/>
            </a:rPr>
            <a:t>Міцеліальна</a:t>
          </a:r>
          <a:r>
            <a:rPr lang="uk-UA" sz="3200" i="0" noProof="0" dirty="0">
              <a:latin typeface="Times New Roman" pitchFamily="18" charset="0"/>
              <a:cs typeface="Times New Roman" pitchFamily="18" charset="0"/>
            </a:rPr>
            <a:t> будова </a:t>
          </a:r>
        </a:p>
      </dgm:t>
    </dgm:pt>
    <dgm:pt modelId="{7D7791C4-D5F8-4CFD-B5F0-250638BE1DF4}" type="parTrans" cxnId="{EF4231C3-40D0-4E44-8E19-2CBB39C19B1A}">
      <dgm:prSet/>
      <dgm:spPr/>
      <dgm:t>
        <a:bodyPr/>
        <a:lstStyle/>
        <a:p>
          <a:endParaRPr lang="uk-UA" sz="2400">
            <a:latin typeface="Times New Roman" pitchFamily="18" charset="0"/>
            <a:cs typeface="Times New Roman" pitchFamily="18" charset="0"/>
          </a:endParaRPr>
        </a:p>
      </dgm:t>
    </dgm:pt>
    <dgm:pt modelId="{40FE67F7-6D18-49F1-AD6A-998F38A3C8C1}" type="sibTrans" cxnId="{EF4231C3-40D0-4E44-8E19-2CBB39C19B1A}">
      <dgm:prSet/>
      <dgm:spPr/>
      <dgm:t>
        <a:bodyPr/>
        <a:lstStyle/>
        <a:p>
          <a:endParaRPr lang="uk-UA" sz="2400">
            <a:latin typeface="Times New Roman" pitchFamily="18" charset="0"/>
            <a:cs typeface="Times New Roman" pitchFamily="18" charset="0"/>
          </a:endParaRPr>
        </a:p>
      </dgm:t>
    </dgm:pt>
    <dgm:pt modelId="{F9A34B36-9D80-4F15-B8F5-470033EFEE80}">
      <dgm:prSet phldrT="[Текст]" custT="1"/>
      <dgm:spPr/>
      <dgm:t>
        <a:bodyPr/>
        <a:lstStyle/>
        <a:p>
          <a:pPr algn="just"/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Вегетативне тіло переважної більшості грибів являє собою систему вкритих клітинними оболонками ниток, яка називається </a:t>
          </a:r>
          <a:r>
            <a:rPr lang="uk-UA" sz="2800" b="1" i="1" noProof="0" dirty="0">
              <a:latin typeface="Times New Roman" pitchFamily="18" charset="0"/>
              <a:cs typeface="Times New Roman" pitchFamily="18" charset="0"/>
            </a:rPr>
            <a:t>міцелій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. Окрема нитка є елементарною одиницею міцелію і називається </a:t>
          </a:r>
          <a:r>
            <a:rPr lang="uk-UA" sz="2800" b="1" i="1" noProof="0" dirty="0" err="1">
              <a:latin typeface="Times New Roman" pitchFamily="18" charset="0"/>
              <a:cs typeface="Times New Roman" pitchFamily="18" charset="0"/>
            </a:rPr>
            <a:t>гіфою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. За будовою гіфи поділяють на два типи - </a:t>
          </a:r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несептовані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 та </a:t>
          </a:r>
          <a:r>
            <a:rPr lang="uk-UA" sz="2800" noProof="0" dirty="0" err="1">
              <a:latin typeface="Times New Roman" pitchFamily="18" charset="0"/>
              <a:cs typeface="Times New Roman" pitchFamily="18" charset="0"/>
            </a:rPr>
            <a:t>септовані</a:t>
          </a:r>
          <a:r>
            <a:rPr lang="uk-UA" sz="2800" noProof="0" dirty="0">
              <a:latin typeface="Times New Roman" pitchFamily="18" charset="0"/>
              <a:cs typeface="Times New Roman" pitchFamily="18" charset="0"/>
            </a:rPr>
            <a:t>.</a:t>
          </a:r>
        </a:p>
      </dgm:t>
    </dgm:pt>
    <dgm:pt modelId="{09777D72-F026-4581-A520-DAAE073EF299}" type="parTrans" cxnId="{6D1CB568-9F2C-4AFA-8730-A0474FEBC9C7}">
      <dgm:prSet/>
      <dgm:spPr/>
      <dgm:t>
        <a:bodyPr/>
        <a:lstStyle/>
        <a:p>
          <a:endParaRPr lang="uk-UA" sz="2400">
            <a:latin typeface="Times New Roman" pitchFamily="18" charset="0"/>
            <a:cs typeface="Times New Roman" pitchFamily="18" charset="0"/>
          </a:endParaRPr>
        </a:p>
      </dgm:t>
    </dgm:pt>
    <dgm:pt modelId="{5479493C-2E46-4FF8-8343-778DDAB41EA7}" type="sibTrans" cxnId="{6D1CB568-9F2C-4AFA-8730-A0474FEBC9C7}">
      <dgm:prSet/>
      <dgm:spPr/>
      <dgm:t>
        <a:bodyPr/>
        <a:lstStyle/>
        <a:p>
          <a:endParaRPr lang="uk-UA" sz="2400">
            <a:latin typeface="Times New Roman" pitchFamily="18" charset="0"/>
            <a:cs typeface="Times New Roman" pitchFamily="18" charset="0"/>
          </a:endParaRPr>
        </a:p>
      </dgm:t>
    </dgm:pt>
    <dgm:pt modelId="{73688957-70F3-4E1B-ACD3-B952A2857394}" type="pres">
      <dgm:prSet presAssocID="{552C5AB4-7609-44B9-A308-CF91CF677324}" presName="linear" presStyleCnt="0">
        <dgm:presLayoutVars>
          <dgm:dir/>
          <dgm:animLvl val="lvl"/>
          <dgm:resizeHandles val="exact"/>
        </dgm:presLayoutVars>
      </dgm:prSet>
      <dgm:spPr/>
    </dgm:pt>
    <dgm:pt modelId="{FB8DE679-4A0A-499A-A196-32CBF758EC7F}" type="pres">
      <dgm:prSet presAssocID="{4940E6DF-ED96-4416-9510-B7D1026FE2B4}" presName="parentLin" presStyleCnt="0"/>
      <dgm:spPr/>
    </dgm:pt>
    <dgm:pt modelId="{AB530621-1871-439B-A8D1-8C55CB678EDA}" type="pres">
      <dgm:prSet presAssocID="{4940E6DF-ED96-4416-9510-B7D1026FE2B4}" presName="parentLeftMargin" presStyleLbl="node1" presStyleIdx="0" presStyleCnt="2"/>
      <dgm:spPr/>
    </dgm:pt>
    <dgm:pt modelId="{487C457D-836B-455B-B2D8-D2085B252695}" type="pres">
      <dgm:prSet presAssocID="{4940E6DF-ED96-4416-9510-B7D1026FE2B4}" presName="parentText" presStyleLbl="node1" presStyleIdx="0" presStyleCnt="2" custLinFactNeighborX="12001" custLinFactNeighborY="7200">
        <dgm:presLayoutVars>
          <dgm:chMax val="0"/>
          <dgm:bulletEnabled val="1"/>
        </dgm:presLayoutVars>
      </dgm:prSet>
      <dgm:spPr/>
    </dgm:pt>
    <dgm:pt modelId="{61779229-B0BB-4FBD-8290-FF006069DD23}" type="pres">
      <dgm:prSet presAssocID="{4940E6DF-ED96-4416-9510-B7D1026FE2B4}" presName="negativeSpace" presStyleCnt="0"/>
      <dgm:spPr/>
    </dgm:pt>
    <dgm:pt modelId="{A29D56BB-3FC8-4850-910C-DA3E820C6207}" type="pres">
      <dgm:prSet presAssocID="{4940E6DF-ED96-4416-9510-B7D1026FE2B4}" presName="childText" presStyleLbl="conFgAcc1" presStyleIdx="0" presStyleCnt="2">
        <dgm:presLayoutVars>
          <dgm:bulletEnabled val="1"/>
        </dgm:presLayoutVars>
      </dgm:prSet>
      <dgm:spPr/>
    </dgm:pt>
    <dgm:pt modelId="{5B18E9EA-6CD3-49F5-B0D2-3454906353B2}" type="pres">
      <dgm:prSet presAssocID="{4F9FCAB2-DB79-4AAE-99C6-2D6E45FF6D08}" presName="spaceBetweenRectangles" presStyleCnt="0"/>
      <dgm:spPr/>
    </dgm:pt>
    <dgm:pt modelId="{F2347639-3B2D-49D5-94C1-022428286553}" type="pres">
      <dgm:prSet presAssocID="{D8073F60-1922-46AF-848D-1CBEF7E678BC}" presName="parentLin" presStyleCnt="0"/>
      <dgm:spPr/>
    </dgm:pt>
    <dgm:pt modelId="{D6D9C5C2-6CEF-466D-9419-0A8E74EF4B2E}" type="pres">
      <dgm:prSet presAssocID="{D8073F60-1922-46AF-848D-1CBEF7E678BC}" presName="parentLeftMargin" presStyleLbl="node1" presStyleIdx="0" presStyleCnt="2"/>
      <dgm:spPr/>
    </dgm:pt>
    <dgm:pt modelId="{55265D95-415A-4B0C-A903-FCEC3D87098F}" type="pres">
      <dgm:prSet presAssocID="{D8073F60-1922-46AF-848D-1CBEF7E678B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8134E61-5C94-4767-9C5E-2C8392F45C05}" type="pres">
      <dgm:prSet presAssocID="{D8073F60-1922-46AF-848D-1CBEF7E678BC}" presName="negativeSpace" presStyleCnt="0"/>
      <dgm:spPr/>
    </dgm:pt>
    <dgm:pt modelId="{04705A8A-78D1-44CC-9DCD-CB999339B9A2}" type="pres">
      <dgm:prSet presAssocID="{D8073F60-1922-46AF-848D-1CBEF7E678BC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0523608-4E18-46FD-9AE8-3A721967DAF3}" type="presOf" srcId="{D8073F60-1922-46AF-848D-1CBEF7E678BC}" destId="{D6D9C5C2-6CEF-466D-9419-0A8E74EF4B2E}" srcOrd="0" destOrd="0" presId="urn:microsoft.com/office/officeart/2005/8/layout/list1"/>
    <dgm:cxn modelId="{2DC3191E-A636-4523-88E9-525FB3A774FE}" type="presOf" srcId="{4940E6DF-ED96-4416-9510-B7D1026FE2B4}" destId="{AB530621-1871-439B-A8D1-8C55CB678EDA}" srcOrd="0" destOrd="0" presId="urn:microsoft.com/office/officeart/2005/8/layout/list1"/>
    <dgm:cxn modelId="{3C1C8825-E13E-42BA-AFF4-5EADF4B7BC9F}" type="presOf" srcId="{F9A34B36-9D80-4F15-B8F5-470033EFEE80}" destId="{04705A8A-78D1-44CC-9DCD-CB999339B9A2}" srcOrd="0" destOrd="0" presId="urn:microsoft.com/office/officeart/2005/8/layout/list1"/>
    <dgm:cxn modelId="{C498413A-0B1C-49B3-86C4-AB4D0E7BA421}" type="presOf" srcId="{552C5AB4-7609-44B9-A308-CF91CF677324}" destId="{73688957-70F3-4E1B-ACD3-B952A2857394}" srcOrd="0" destOrd="0" presId="urn:microsoft.com/office/officeart/2005/8/layout/list1"/>
    <dgm:cxn modelId="{9F3A933F-AD5C-4F6F-B220-60EA3A3F0EB6}" type="presOf" srcId="{4940E6DF-ED96-4416-9510-B7D1026FE2B4}" destId="{487C457D-836B-455B-B2D8-D2085B252695}" srcOrd="1" destOrd="0" presId="urn:microsoft.com/office/officeart/2005/8/layout/list1"/>
    <dgm:cxn modelId="{6D1CB568-9F2C-4AFA-8730-A0474FEBC9C7}" srcId="{D8073F60-1922-46AF-848D-1CBEF7E678BC}" destId="{F9A34B36-9D80-4F15-B8F5-470033EFEE80}" srcOrd="0" destOrd="0" parTransId="{09777D72-F026-4581-A520-DAAE073EF299}" sibTransId="{5479493C-2E46-4FF8-8343-778DDAB41EA7}"/>
    <dgm:cxn modelId="{2E9F8469-23C3-4FF4-AB7D-A047913A2402}" type="presOf" srcId="{D8073F60-1922-46AF-848D-1CBEF7E678BC}" destId="{55265D95-415A-4B0C-A903-FCEC3D87098F}" srcOrd="1" destOrd="0" presId="urn:microsoft.com/office/officeart/2005/8/layout/list1"/>
    <dgm:cxn modelId="{12FFD26C-7B37-42AC-B103-59B18FB3E8F6}" srcId="{4940E6DF-ED96-4416-9510-B7D1026FE2B4}" destId="{AA942BAB-97DA-436C-B9E9-3C6B5D18C7C4}" srcOrd="0" destOrd="0" parTransId="{0DDD806D-0462-4CDB-B18D-EF4A6D7EDA46}" sibTransId="{61787813-C6CC-4F46-BC37-AABDCADA9BC3}"/>
    <dgm:cxn modelId="{F70F2B99-DDDF-4BEF-B4FB-A4F6B2C53BC1}" type="presOf" srcId="{AA942BAB-97DA-436C-B9E9-3C6B5D18C7C4}" destId="{A29D56BB-3FC8-4850-910C-DA3E820C6207}" srcOrd="0" destOrd="0" presId="urn:microsoft.com/office/officeart/2005/8/layout/list1"/>
    <dgm:cxn modelId="{95B528BD-C15B-4F27-A052-1A4F7071A1CA}" srcId="{552C5AB4-7609-44B9-A308-CF91CF677324}" destId="{4940E6DF-ED96-4416-9510-B7D1026FE2B4}" srcOrd="0" destOrd="0" parTransId="{BCD6DB87-3940-4C40-9D73-6F266299F883}" sibTransId="{4F9FCAB2-DB79-4AAE-99C6-2D6E45FF6D08}"/>
    <dgm:cxn modelId="{EF4231C3-40D0-4E44-8E19-2CBB39C19B1A}" srcId="{552C5AB4-7609-44B9-A308-CF91CF677324}" destId="{D8073F60-1922-46AF-848D-1CBEF7E678BC}" srcOrd="1" destOrd="0" parTransId="{7D7791C4-D5F8-4CFD-B5F0-250638BE1DF4}" sibTransId="{40FE67F7-6D18-49F1-AD6A-998F38A3C8C1}"/>
    <dgm:cxn modelId="{1530BA53-0A37-401B-97B7-E5E2711942D6}" type="presParOf" srcId="{73688957-70F3-4E1B-ACD3-B952A2857394}" destId="{FB8DE679-4A0A-499A-A196-32CBF758EC7F}" srcOrd="0" destOrd="0" presId="urn:microsoft.com/office/officeart/2005/8/layout/list1"/>
    <dgm:cxn modelId="{0EAABC0D-DF7D-44B1-BEB0-9A17B40B778E}" type="presParOf" srcId="{FB8DE679-4A0A-499A-A196-32CBF758EC7F}" destId="{AB530621-1871-439B-A8D1-8C55CB678EDA}" srcOrd="0" destOrd="0" presId="urn:microsoft.com/office/officeart/2005/8/layout/list1"/>
    <dgm:cxn modelId="{D3A9D8C3-C648-4B79-973D-CBEC5051EE1B}" type="presParOf" srcId="{FB8DE679-4A0A-499A-A196-32CBF758EC7F}" destId="{487C457D-836B-455B-B2D8-D2085B252695}" srcOrd="1" destOrd="0" presId="urn:microsoft.com/office/officeart/2005/8/layout/list1"/>
    <dgm:cxn modelId="{D25ABC64-E1B6-45F3-9B93-F49184197588}" type="presParOf" srcId="{73688957-70F3-4E1B-ACD3-B952A2857394}" destId="{61779229-B0BB-4FBD-8290-FF006069DD23}" srcOrd="1" destOrd="0" presId="urn:microsoft.com/office/officeart/2005/8/layout/list1"/>
    <dgm:cxn modelId="{852704BD-7901-46A8-8A9D-CFB26C356647}" type="presParOf" srcId="{73688957-70F3-4E1B-ACD3-B952A2857394}" destId="{A29D56BB-3FC8-4850-910C-DA3E820C6207}" srcOrd="2" destOrd="0" presId="urn:microsoft.com/office/officeart/2005/8/layout/list1"/>
    <dgm:cxn modelId="{D7D30116-3825-41B0-BF27-AA1C3F60340A}" type="presParOf" srcId="{73688957-70F3-4E1B-ACD3-B952A2857394}" destId="{5B18E9EA-6CD3-49F5-B0D2-3454906353B2}" srcOrd="3" destOrd="0" presId="urn:microsoft.com/office/officeart/2005/8/layout/list1"/>
    <dgm:cxn modelId="{B16DD2CC-AD8D-442D-A2A0-CA09C79EB88C}" type="presParOf" srcId="{73688957-70F3-4E1B-ACD3-B952A2857394}" destId="{F2347639-3B2D-49D5-94C1-022428286553}" srcOrd="4" destOrd="0" presId="urn:microsoft.com/office/officeart/2005/8/layout/list1"/>
    <dgm:cxn modelId="{FC41FCD4-50FF-43E8-897B-305664430B30}" type="presParOf" srcId="{F2347639-3B2D-49D5-94C1-022428286553}" destId="{D6D9C5C2-6CEF-466D-9419-0A8E74EF4B2E}" srcOrd="0" destOrd="0" presId="urn:microsoft.com/office/officeart/2005/8/layout/list1"/>
    <dgm:cxn modelId="{43726CD5-ACFB-4160-B770-56EAA875AB38}" type="presParOf" srcId="{F2347639-3B2D-49D5-94C1-022428286553}" destId="{55265D95-415A-4B0C-A903-FCEC3D87098F}" srcOrd="1" destOrd="0" presId="urn:microsoft.com/office/officeart/2005/8/layout/list1"/>
    <dgm:cxn modelId="{0DB632C9-63E0-47C3-821B-BF0DFBB03EE2}" type="presParOf" srcId="{73688957-70F3-4E1B-ACD3-B952A2857394}" destId="{08134E61-5C94-4767-9C5E-2C8392F45C05}" srcOrd="5" destOrd="0" presId="urn:microsoft.com/office/officeart/2005/8/layout/list1"/>
    <dgm:cxn modelId="{E42FB557-AC56-409C-A449-84C048DCAD08}" type="presParOf" srcId="{73688957-70F3-4E1B-ACD3-B952A2857394}" destId="{04705A8A-78D1-44CC-9DCD-CB999339B9A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8244C0-5758-4389-95B1-C9F3AB70D457}" type="doc">
      <dgm:prSet loTypeId="urn:microsoft.com/office/officeart/2005/8/layout/hList1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uk-UA"/>
        </a:p>
      </dgm:t>
    </dgm:pt>
    <dgm:pt modelId="{2AA6D7B0-65C9-4BD0-9399-BC50ECAE585C}">
      <dgm:prSet phldrT="[Текст]"/>
      <dgm:spPr/>
      <dgm:t>
        <a:bodyPr/>
        <a:lstStyle/>
        <a:p>
          <a:r>
            <a:rPr lang="ru-RU" b="1" i="1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Спільні</a:t>
          </a:r>
          <a:r>
            <a: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i="1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риси</a:t>
          </a:r>
          <a:r>
            <a: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i="1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грибів</a:t>
          </a:r>
          <a:r>
            <a: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з </a:t>
          </a:r>
          <a:r>
            <a:rPr lang="ru-RU" b="1" i="1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рослинами</a:t>
          </a:r>
          <a:r>
            <a: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:</a:t>
          </a:r>
          <a:endParaRPr lang="uk-UA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304B22-F431-4480-BEB4-CA9763729A8F}" type="parTrans" cxnId="{E5E8DFDC-C56B-4906-804B-D1D6E796A528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A3C03B-6B59-4DE1-A9B1-1AD2FAEA449E}" type="sibTrans" cxnId="{E5E8DFDC-C56B-4906-804B-D1D6E796A528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4BE157-ED87-4341-8477-F9E600348B61}">
      <dgm:prSet phldrT="[Текст]"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Багатоклітинна нитчаста форма (крім нижчих грибів).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B48B8E51-3A13-429E-8EBE-0CC3B88C00E6}" type="parTrans" cxnId="{D99C997B-EA65-4A6E-9F25-052A33F31BEF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1F9A8A-0D0C-4AF7-9EEB-BA70D844546F}" type="sibTrans" cxnId="{D99C997B-EA65-4A6E-9F25-052A33F31BEF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F47F23-108F-4EA4-9148-54B1E27DBB66}">
      <dgm:prSet phldrT="[Текст]"/>
      <dgm:spPr/>
      <dgm:t>
        <a:bodyPr/>
        <a:lstStyle/>
        <a:p>
          <a:r>
            <a:rPr lang="ru-RU" b="1" i="1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Спільні</a:t>
          </a:r>
          <a:r>
            <a: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i="1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риси</a:t>
          </a:r>
          <a:r>
            <a: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i="1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грибів</a:t>
          </a:r>
          <a:r>
            <a: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з </a:t>
          </a:r>
          <a:r>
            <a:rPr lang="ru-RU" b="1" i="1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тваринами</a:t>
          </a:r>
          <a:r>
            <a: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:</a:t>
          </a:r>
          <a:endParaRPr lang="uk-UA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B49346-F984-4E38-BF3D-043E34307233}" type="parTrans" cxnId="{DFAA3553-6146-4137-86F8-ABF710AA6CCB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D35BDD-3ECD-41FD-9EB7-EEE20F081DED}" type="sibTrans" cxnId="{DFAA3553-6146-4137-86F8-ABF710AA6CCB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9FD9EC-7026-44DC-85FA-4B54FD4EDD6C}">
      <dgm:prSet phldrT="[Текст]"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Гетеротрофне живлення.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1E56746D-1597-416D-8820-53633A4C5208}" type="parTrans" cxnId="{4940349E-870E-47D5-9824-A555BF995775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876C50-A0E1-4408-8151-665E7730E36E}" type="sibTrans" cxnId="{4940349E-870E-47D5-9824-A555BF995775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326805-F455-4F2F-B851-096D9A22D524}">
      <dgm:prSet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Необмежений верхівковий ріст.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B2E4DF16-2D0D-402A-8DB0-025755235A81}" type="parTrans" cxnId="{07C13502-334C-4E93-987D-78C8F9D5FCF2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6DD3AE-4700-4936-ABB1-580448330A40}" type="sibTrans" cxnId="{07C13502-334C-4E93-987D-78C8F9D5FCF2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787439B-5083-43C4-B3A0-4873CE6CBE8D}">
      <dgm:prSet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Осмотичний тип поглинання.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A868AF24-AB54-4B72-BA6E-A4CD33137EBF}" type="parTrans" cxnId="{3208CB87-E91B-4327-98E1-503A22EAA6E2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639C5D-BE3C-4C94-88FA-93CABF9F6BF0}" type="sibTrans" cxnId="{3208CB87-E91B-4327-98E1-503A22EAA6E2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3C1858-0D47-4CE5-A194-50E913CDD894}">
      <dgm:prSet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Хітин в оболонці клітин.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C432840A-7BB5-4849-BA4F-78A9D90BE746}" type="parTrans" cxnId="{B64D90E1-1CD1-4300-87B9-D311A4281876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BEFCEA-4EA9-44D6-A721-5B91925F3D23}" type="sibTrans" cxnId="{B64D90E1-1CD1-4300-87B9-D311A4281876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142165-D2E0-49BE-A904-FFB8AB07193F}">
      <dgm:prSet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Наявність в обміні сечовини.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2BBD2E24-C7A4-4BBD-8CE3-A3DEE27832B2}" type="parTrans" cxnId="{E0B447E8-D59D-458A-B041-C7A6C3E532AB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D31355D-006D-4EA2-B5A2-560B2FCCF774}" type="sibTrans" cxnId="{E0B447E8-D59D-458A-B041-C7A6C3E532AB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B176FB-652E-4458-A56B-9637057EBCCE}">
      <dgm:prSet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Запасна речовина – глікоген.</a:t>
          </a:r>
          <a:endParaRPr lang="uk-UA" dirty="0">
            <a:latin typeface="Times New Roman" pitchFamily="18" charset="0"/>
            <a:cs typeface="Times New Roman" pitchFamily="18" charset="0"/>
          </a:endParaRPr>
        </a:p>
      </dgm:t>
    </dgm:pt>
    <dgm:pt modelId="{44CFC51F-C0E3-46EB-9D8F-118FB67F6E37}" type="parTrans" cxnId="{B2343A65-789E-4D54-8939-919A732DA45E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1E6301-6DFB-44F9-927C-40AF6B3DB993}" type="sibTrans" cxnId="{B2343A65-789E-4D54-8939-919A732DA45E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9168F9-4BA5-47A0-948C-52059BAD1754}" type="pres">
      <dgm:prSet presAssocID="{8E8244C0-5758-4389-95B1-C9F3AB70D457}" presName="Name0" presStyleCnt="0">
        <dgm:presLayoutVars>
          <dgm:dir/>
          <dgm:animLvl val="lvl"/>
          <dgm:resizeHandles val="exact"/>
        </dgm:presLayoutVars>
      </dgm:prSet>
      <dgm:spPr/>
    </dgm:pt>
    <dgm:pt modelId="{EA01763F-9297-4938-B896-7B910E9DEB20}" type="pres">
      <dgm:prSet presAssocID="{2AA6D7B0-65C9-4BD0-9399-BC50ECAE585C}" presName="composite" presStyleCnt="0"/>
      <dgm:spPr/>
    </dgm:pt>
    <dgm:pt modelId="{D7038062-7F0F-4D09-A01E-601C192D44B4}" type="pres">
      <dgm:prSet presAssocID="{2AA6D7B0-65C9-4BD0-9399-BC50ECAE585C}" presName="parTx" presStyleLbl="alignNode1" presStyleIdx="0" presStyleCnt="2" custScaleX="110405" custScaleY="121869" custLinFactNeighborX="3586" custLinFactNeighborY="-14468">
        <dgm:presLayoutVars>
          <dgm:chMax val="0"/>
          <dgm:chPref val="0"/>
          <dgm:bulletEnabled val="1"/>
        </dgm:presLayoutVars>
      </dgm:prSet>
      <dgm:spPr/>
    </dgm:pt>
    <dgm:pt modelId="{DBE940E9-65C2-4F62-856F-8648707099B3}" type="pres">
      <dgm:prSet presAssocID="{2AA6D7B0-65C9-4BD0-9399-BC50ECAE585C}" presName="desTx" presStyleLbl="alignAccFollowNode1" presStyleIdx="0" presStyleCnt="2" custScaleX="107312" custLinFactNeighborX="3294">
        <dgm:presLayoutVars>
          <dgm:bulletEnabled val="1"/>
        </dgm:presLayoutVars>
      </dgm:prSet>
      <dgm:spPr/>
    </dgm:pt>
    <dgm:pt modelId="{5071DF11-DA79-4EFA-B274-6AA5A147B8F1}" type="pres">
      <dgm:prSet presAssocID="{C3A3C03B-6B59-4DE1-A9B1-1AD2FAEA449E}" presName="space" presStyleCnt="0"/>
      <dgm:spPr/>
    </dgm:pt>
    <dgm:pt modelId="{DC0F0B8B-0E2D-4A45-BB7C-B4BE1F36E629}" type="pres">
      <dgm:prSet presAssocID="{FAF47F23-108F-4EA4-9148-54B1E27DBB66}" presName="composite" presStyleCnt="0"/>
      <dgm:spPr/>
    </dgm:pt>
    <dgm:pt modelId="{30149965-11C5-4386-9872-46E0C12783AA}" type="pres">
      <dgm:prSet presAssocID="{FAF47F23-108F-4EA4-9148-54B1E27DBB66}" presName="parTx" presStyleLbl="alignNode1" presStyleIdx="1" presStyleCnt="2" custScaleX="110934" custScaleY="123532" custLinFactNeighborX="32" custLinFactNeighborY="-15278">
        <dgm:presLayoutVars>
          <dgm:chMax val="0"/>
          <dgm:chPref val="0"/>
          <dgm:bulletEnabled val="1"/>
        </dgm:presLayoutVars>
      </dgm:prSet>
      <dgm:spPr/>
    </dgm:pt>
    <dgm:pt modelId="{C5EF8C50-92AD-45A0-8938-5DD53D1BD6A5}" type="pres">
      <dgm:prSet presAssocID="{FAF47F23-108F-4EA4-9148-54B1E27DBB66}" presName="desTx" presStyleLbl="alignAccFollowNode1" presStyleIdx="1" presStyleCnt="2" custScaleX="109692">
        <dgm:presLayoutVars>
          <dgm:bulletEnabled val="1"/>
        </dgm:presLayoutVars>
      </dgm:prSet>
      <dgm:spPr/>
    </dgm:pt>
  </dgm:ptLst>
  <dgm:cxnLst>
    <dgm:cxn modelId="{07C13502-334C-4E93-987D-78C8F9D5FCF2}" srcId="{2AA6D7B0-65C9-4BD0-9399-BC50ECAE585C}" destId="{B2326805-F455-4F2F-B851-096D9A22D524}" srcOrd="1" destOrd="0" parTransId="{B2E4DF16-2D0D-402A-8DB0-025755235A81}" sibTransId="{0B6DD3AE-4700-4936-ABB1-580448330A40}"/>
    <dgm:cxn modelId="{66F4780C-F0C8-431D-8F2F-DBE8A66F3896}" type="presOf" srcId="{353C1858-0D47-4CE5-A194-50E913CDD894}" destId="{C5EF8C50-92AD-45A0-8938-5DD53D1BD6A5}" srcOrd="0" destOrd="1" presId="urn:microsoft.com/office/officeart/2005/8/layout/hList1"/>
    <dgm:cxn modelId="{E62B5D2F-1001-4C0D-878F-8DB0C6F9AEF8}" type="presOf" srcId="{B2326805-F455-4F2F-B851-096D9A22D524}" destId="{DBE940E9-65C2-4F62-856F-8648707099B3}" srcOrd="0" destOrd="1" presId="urn:microsoft.com/office/officeart/2005/8/layout/hList1"/>
    <dgm:cxn modelId="{C842A43F-38C8-4887-841F-78B45684B001}" type="presOf" srcId="{DC142165-D2E0-49BE-A904-FFB8AB07193F}" destId="{C5EF8C50-92AD-45A0-8938-5DD53D1BD6A5}" srcOrd="0" destOrd="2" presId="urn:microsoft.com/office/officeart/2005/8/layout/hList1"/>
    <dgm:cxn modelId="{537FC746-1AEA-4B40-8D6C-2B43501EBD23}" type="presOf" srcId="{019FD9EC-7026-44DC-85FA-4B54FD4EDD6C}" destId="{C5EF8C50-92AD-45A0-8938-5DD53D1BD6A5}" srcOrd="0" destOrd="0" presId="urn:microsoft.com/office/officeart/2005/8/layout/hList1"/>
    <dgm:cxn modelId="{7434D74C-74C6-4105-80B9-F508C2E3793C}" type="presOf" srcId="{94B176FB-652E-4458-A56B-9637057EBCCE}" destId="{C5EF8C50-92AD-45A0-8938-5DD53D1BD6A5}" srcOrd="0" destOrd="3" presId="urn:microsoft.com/office/officeart/2005/8/layout/hList1"/>
    <dgm:cxn modelId="{DFAA3553-6146-4137-86F8-ABF710AA6CCB}" srcId="{8E8244C0-5758-4389-95B1-C9F3AB70D457}" destId="{FAF47F23-108F-4EA4-9148-54B1E27DBB66}" srcOrd="1" destOrd="0" parTransId="{34B49346-F984-4E38-BF3D-043E34307233}" sibTransId="{3CD35BDD-3ECD-41FD-9EB7-EEE20F081DED}"/>
    <dgm:cxn modelId="{576ADE53-9298-4F24-A619-E6DD0E2558D0}" type="presOf" srcId="{8E8244C0-5758-4389-95B1-C9F3AB70D457}" destId="{9D9168F9-4BA5-47A0-948C-52059BAD1754}" srcOrd="0" destOrd="0" presId="urn:microsoft.com/office/officeart/2005/8/layout/hList1"/>
    <dgm:cxn modelId="{3FEA6955-7612-4126-88D3-0350A8F60778}" type="presOf" srcId="{2AA6D7B0-65C9-4BD0-9399-BC50ECAE585C}" destId="{D7038062-7F0F-4D09-A01E-601C192D44B4}" srcOrd="0" destOrd="0" presId="urn:microsoft.com/office/officeart/2005/8/layout/hList1"/>
    <dgm:cxn modelId="{B2343A65-789E-4D54-8939-919A732DA45E}" srcId="{FAF47F23-108F-4EA4-9148-54B1E27DBB66}" destId="{94B176FB-652E-4458-A56B-9637057EBCCE}" srcOrd="3" destOrd="0" parTransId="{44CFC51F-C0E3-46EB-9D8F-118FB67F6E37}" sibTransId="{F71E6301-6DFB-44F9-927C-40AF6B3DB993}"/>
    <dgm:cxn modelId="{57F4116E-FD73-4583-A3EE-EDC5AD553D1A}" type="presOf" srcId="{E787439B-5083-43C4-B3A0-4873CE6CBE8D}" destId="{DBE940E9-65C2-4F62-856F-8648707099B3}" srcOrd="0" destOrd="2" presId="urn:microsoft.com/office/officeart/2005/8/layout/hList1"/>
    <dgm:cxn modelId="{D99C997B-EA65-4A6E-9F25-052A33F31BEF}" srcId="{2AA6D7B0-65C9-4BD0-9399-BC50ECAE585C}" destId="{9D4BE157-ED87-4341-8477-F9E600348B61}" srcOrd="0" destOrd="0" parTransId="{B48B8E51-3A13-429E-8EBE-0CC3B88C00E6}" sibTransId="{B21F9A8A-0D0C-4AF7-9EEB-BA70D844546F}"/>
    <dgm:cxn modelId="{3208CB87-E91B-4327-98E1-503A22EAA6E2}" srcId="{2AA6D7B0-65C9-4BD0-9399-BC50ECAE585C}" destId="{E787439B-5083-43C4-B3A0-4873CE6CBE8D}" srcOrd="2" destOrd="0" parTransId="{A868AF24-AB54-4B72-BA6E-A4CD33137EBF}" sibTransId="{D6639C5D-BE3C-4C94-88FA-93CABF9F6BF0}"/>
    <dgm:cxn modelId="{4940349E-870E-47D5-9824-A555BF995775}" srcId="{FAF47F23-108F-4EA4-9148-54B1E27DBB66}" destId="{019FD9EC-7026-44DC-85FA-4B54FD4EDD6C}" srcOrd="0" destOrd="0" parTransId="{1E56746D-1597-416D-8820-53633A4C5208}" sibTransId="{5E876C50-A0E1-4408-8151-665E7730E36E}"/>
    <dgm:cxn modelId="{084442C8-484D-47F8-9112-D1DA69C04F48}" type="presOf" srcId="{9D4BE157-ED87-4341-8477-F9E600348B61}" destId="{DBE940E9-65C2-4F62-856F-8648707099B3}" srcOrd="0" destOrd="0" presId="urn:microsoft.com/office/officeart/2005/8/layout/hList1"/>
    <dgm:cxn modelId="{E5E8DFDC-C56B-4906-804B-D1D6E796A528}" srcId="{8E8244C0-5758-4389-95B1-C9F3AB70D457}" destId="{2AA6D7B0-65C9-4BD0-9399-BC50ECAE585C}" srcOrd="0" destOrd="0" parTransId="{68304B22-F431-4480-BEB4-CA9763729A8F}" sibTransId="{C3A3C03B-6B59-4DE1-A9B1-1AD2FAEA449E}"/>
    <dgm:cxn modelId="{B475F4DC-6AE5-4082-A999-9DC8126BC6A1}" type="presOf" srcId="{FAF47F23-108F-4EA4-9148-54B1E27DBB66}" destId="{30149965-11C5-4386-9872-46E0C12783AA}" srcOrd="0" destOrd="0" presId="urn:microsoft.com/office/officeart/2005/8/layout/hList1"/>
    <dgm:cxn modelId="{B64D90E1-1CD1-4300-87B9-D311A4281876}" srcId="{FAF47F23-108F-4EA4-9148-54B1E27DBB66}" destId="{353C1858-0D47-4CE5-A194-50E913CDD894}" srcOrd="1" destOrd="0" parTransId="{C432840A-7BB5-4849-BA4F-78A9D90BE746}" sibTransId="{16BEFCEA-4EA9-44D6-A721-5B91925F3D23}"/>
    <dgm:cxn modelId="{E0B447E8-D59D-458A-B041-C7A6C3E532AB}" srcId="{FAF47F23-108F-4EA4-9148-54B1E27DBB66}" destId="{DC142165-D2E0-49BE-A904-FFB8AB07193F}" srcOrd="2" destOrd="0" parTransId="{2BBD2E24-C7A4-4BBD-8CE3-A3DEE27832B2}" sibTransId="{CD31355D-006D-4EA2-B5A2-560B2FCCF774}"/>
    <dgm:cxn modelId="{5FB1357B-C0AD-4C6E-B820-2433B1CE3AEE}" type="presParOf" srcId="{9D9168F9-4BA5-47A0-948C-52059BAD1754}" destId="{EA01763F-9297-4938-B896-7B910E9DEB20}" srcOrd="0" destOrd="0" presId="urn:microsoft.com/office/officeart/2005/8/layout/hList1"/>
    <dgm:cxn modelId="{2D577DBA-00A7-4DED-A0C0-C6EC28A54EA2}" type="presParOf" srcId="{EA01763F-9297-4938-B896-7B910E9DEB20}" destId="{D7038062-7F0F-4D09-A01E-601C192D44B4}" srcOrd="0" destOrd="0" presId="urn:microsoft.com/office/officeart/2005/8/layout/hList1"/>
    <dgm:cxn modelId="{6DF083C2-E976-424D-941E-0ACA4747398F}" type="presParOf" srcId="{EA01763F-9297-4938-B896-7B910E9DEB20}" destId="{DBE940E9-65C2-4F62-856F-8648707099B3}" srcOrd="1" destOrd="0" presId="urn:microsoft.com/office/officeart/2005/8/layout/hList1"/>
    <dgm:cxn modelId="{7BA21F78-9106-49EA-A89B-20978390A2F1}" type="presParOf" srcId="{9D9168F9-4BA5-47A0-948C-52059BAD1754}" destId="{5071DF11-DA79-4EFA-B274-6AA5A147B8F1}" srcOrd="1" destOrd="0" presId="urn:microsoft.com/office/officeart/2005/8/layout/hList1"/>
    <dgm:cxn modelId="{1616D3E8-AA45-4E54-BB3B-546B99FC8FB4}" type="presParOf" srcId="{9D9168F9-4BA5-47A0-948C-52059BAD1754}" destId="{DC0F0B8B-0E2D-4A45-BB7C-B4BE1F36E629}" srcOrd="2" destOrd="0" presId="urn:microsoft.com/office/officeart/2005/8/layout/hList1"/>
    <dgm:cxn modelId="{2C4D1182-BC81-49A9-8BB0-1DDD3A4CFD1B}" type="presParOf" srcId="{DC0F0B8B-0E2D-4A45-BB7C-B4BE1F36E629}" destId="{30149965-11C5-4386-9872-46E0C12783AA}" srcOrd="0" destOrd="0" presId="urn:microsoft.com/office/officeart/2005/8/layout/hList1"/>
    <dgm:cxn modelId="{42AD3CAD-0187-402A-A0AA-BBE3C50FC1A3}" type="presParOf" srcId="{DC0F0B8B-0E2D-4A45-BB7C-B4BE1F36E629}" destId="{C5EF8C50-92AD-45A0-8938-5DD53D1BD6A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9D56BB-3FC8-4850-910C-DA3E820C6207}">
      <dsp:nvSpPr>
        <dsp:cNvPr id="0" name=""/>
        <dsp:cNvSpPr/>
      </dsp:nvSpPr>
      <dsp:spPr>
        <a:xfrm>
          <a:off x="0" y="268154"/>
          <a:ext cx="8929718" cy="283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045" tIns="374904" rIns="693045" bIns="199136" numCol="1" spcCol="1270" anchor="t" anchorCtr="0">
          <a:noAutofit/>
        </a:bodyPr>
        <a:lstStyle/>
        <a:p>
          <a:pPr marL="0" lvl="1" indent="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Амебоїдні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таломи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 позбавлені твердих клітинних покривів, можуть утворювати справжні або несправжні псевдоподії. </a:t>
          </a: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Амебоїдні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таломи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 характерні для всіх слизовиків, </a:t>
          </a: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лабіринтуломікотових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 та </a:t>
          </a: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гіфохітриомікотових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, а також для багатьох </a:t>
          </a: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хітридіомікотових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 грибів. </a:t>
          </a:r>
        </a:p>
      </dsp:txBody>
      <dsp:txXfrm>
        <a:off x="0" y="268154"/>
        <a:ext cx="8929718" cy="2835000"/>
      </dsp:txXfrm>
    </dsp:sp>
    <dsp:sp modelId="{487C457D-836B-455B-B2D8-D2085B252695}">
      <dsp:nvSpPr>
        <dsp:cNvPr id="0" name=""/>
        <dsp:cNvSpPr/>
      </dsp:nvSpPr>
      <dsp:spPr>
        <a:xfrm>
          <a:off x="500068" y="40732"/>
          <a:ext cx="6250802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 dirty="0" err="1">
              <a:latin typeface="Times New Roman" pitchFamily="18" charset="0"/>
              <a:cs typeface="Times New Roman" pitchFamily="18" charset="0"/>
            </a:rPr>
            <a:t>Амебоїдна</a:t>
          </a:r>
          <a:r>
            <a:rPr lang="uk-UA" sz="3200" kern="1200" dirty="0">
              <a:latin typeface="Times New Roman" pitchFamily="18" charset="0"/>
              <a:cs typeface="Times New Roman" pitchFamily="18" charset="0"/>
            </a:rPr>
            <a:t> будова</a:t>
          </a:r>
        </a:p>
      </dsp:txBody>
      <dsp:txXfrm>
        <a:off x="526007" y="66671"/>
        <a:ext cx="6198924" cy="479482"/>
      </dsp:txXfrm>
    </dsp:sp>
    <dsp:sp modelId="{04705A8A-78D1-44CC-9DCD-CB999339B9A2}">
      <dsp:nvSpPr>
        <dsp:cNvPr id="0" name=""/>
        <dsp:cNvSpPr/>
      </dsp:nvSpPr>
      <dsp:spPr>
        <a:xfrm>
          <a:off x="0" y="3466035"/>
          <a:ext cx="8929718" cy="317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045" tIns="374904" rIns="693045" bIns="199136" numCol="1" spcCol="1270" anchor="t" anchorCtr="0">
          <a:noAutofit/>
        </a:bodyPr>
        <a:lstStyle/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Вегетативне тіло переважної більшості грибів являє собою систему вкритих клітинними оболонками ниток, яка називається </a:t>
          </a:r>
          <a:r>
            <a:rPr lang="uk-UA" sz="2800" b="1" i="1" kern="1200" noProof="0" dirty="0">
              <a:latin typeface="Times New Roman" pitchFamily="18" charset="0"/>
              <a:cs typeface="Times New Roman" pitchFamily="18" charset="0"/>
            </a:rPr>
            <a:t>міцелій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. Окрема нитка є елементарною одиницею міцелію і називається </a:t>
          </a:r>
          <a:r>
            <a:rPr lang="uk-UA" sz="2800" b="1" i="1" kern="1200" noProof="0" dirty="0" err="1">
              <a:latin typeface="Times New Roman" pitchFamily="18" charset="0"/>
              <a:cs typeface="Times New Roman" pitchFamily="18" charset="0"/>
            </a:rPr>
            <a:t>гіфою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. За будовою гіфи поділяють на два типи - </a:t>
          </a: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несептовані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 та </a:t>
          </a:r>
          <a:r>
            <a:rPr lang="uk-UA" sz="2800" kern="1200" noProof="0" dirty="0" err="1">
              <a:latin typeface="Times New Roman" pitchFamily="18" charset="0"/>
              <a:cs typeface="Times New Roman" pitchFamily="18" charset="0"/>
            </a:rPr>
            <a:t>септовані</a:t>
          </a:r>
          <a:r>
            <a:rPr lang="uk-UA" sz="2800" kern="1200" noProof="0" dirty="0">
              <a:latin typeface="Times New Roman" pitchFamily="18" charset="0"/>
              <a:cs typeface="Times New Roman" pitchFamily="18" charset="0"/>
            </a:rPr>
            <a:t>.</a:t>
          </a:r>
        </a:p>
      </dsp:txBody>
      <dsp:txXfrm>
        <a:off x="0" y="3466035"/>
        <a:ext cx="8929718" cy="3175200"/>
      </dsp:txXfrm>
    </dsp:sp>
    <dsp:sp modelId="{55265D95-415A-4B0C-A903-FCEC3D87098F}">
      <dsp:nvSpPr>
        <dsp:cNvPr id="0" name=""/>
        <dsp:cNvSpPr/>
      </dsp:nvSpPr>
      <dsp:spPr>
        <a:xfrm>
          <a:off x="446485" y="3200355"/>
          <a:ext cx="6250802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6265" tIns="0" rIns="23626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i="0" kern="1200" noProof="0" dirty="0" err="1">
              <a:latin typeface="Times New Roman" pitchFamily="18" charset="0"/>
              <a:cs typeface="Times New Roman" pitchFamily="18" charset="0"/>
            </a:rPr>
            <a:t>Міцеліальна</a:t>
          </a:r>
          <a:r>
            <a:rPr lang="uk-UA" sz="3200" i="0" kern="1200" noProof="0" dirty="0">
              <a:latin typeface="Times New Roman" pitchFamily="18" charset="0"/>
              <a:cs typeface="Times New Roman" pitchFamily="18" charset="0"/>
            </a:rPr>
            <a:t> будова </a:t>
          </a:r>
        </a:p>
      </dsp:txBody>
      <dsp:txXfrm>
        <a:off x="472424" y="3226294"/>
        <a:ext cx="6198924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38062-7F0F-4D09-A01E-601C192D44B4}">
      <dsp:nvSpPr>
        <dsp:cNvPr id="0" name=""/>
        <dsp:cNvSpPr/>
      </dsp:nvSpPr>
      <dsp:spPr>
        <a:xfrm>
          <a:off x="140524" y="75235"/>
          <a:ext cx="4288587" cy="186948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Спільні</a:t>
          </a:r>
          <a:r>
            <a:rPr lang="ru-RU" sz="32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i="1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риси</a:t>
          </a:r>
          <a:r>
            <a:rPr lang="ru-RU" sz="32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i="1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грибів</a:t>
          </a:r>
          <a:r>
            <a:rPr lang="ru-RU" sz="32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з </a:t>
          </a:r>
          <a:r>
            <a:rPr lang="ru-RU" sz="3200" b="1" i="1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рослинами</a:t>
          </a:r>
          <a:r>
            <a:rPr lang="ru-RU" sz="32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:</a:t>
          </a:r>
          <a:endParaRPr lang="uk-UA" sz="32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0524" y="75235"/>
        <a:ext cx="4288587" cy="1869483"/>
      </dsp:txXfrm>
    </dsp:sp>
    <dsp:sp modelId="{DBE940E9-65C2-4F62-856F-8648707099B3}">
      <dsp:nvSpPr>
        <dsp:cNvPr id="0" name=""/>
        <dsp:cNvSpPr/>
      </dsp:nvSpPr>
      <dsp:spPr>
        <a:xfrm>
          <a:off x="189254" y="1998922"/>
          <a:ext cx="4168442" cy="406188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>
              <a:latin typeface="Times New Roman" pitchFamily="18" charset="0"/>
              <a:cs typeface="Times New Roman" pitchFamily="18" charset="0"/>
            </a:rPr>
            <a:t>Багатоклітинна нитчаста форма (крім нижчих грибів).</a:t>
          </a:r>
          <a:endParaRPr lang="uk-UA" sz="32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>
              <a:latin typeface="Times New Roman" pitchFamily="18" charset="0"/>
              <a:cs typeface="Times New Roman" pitchFamily="18" charset="0"/>
            </a:rPr>
            <a:t>Необмежений верхівковий ріст.</a:t>
          </a:r>
          <a:endParaRPr lang="uk-UA" sz="32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>
              <a:latin typeface="Times New Roman" pitchFamily="18" charset="0"/>
              <a:cs typeface="Times New Roman" pitchFamily="18" charset="0"/>
            </a:rPr>
            <a:t>Осмотичний тип поглинання.</a:t>
          </a:r>
          <a:endParaRPr lang="uk-UA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9254" y="1998922"/>
        <a:ext cx="4168442" cy="4061882"/>
      </dsp:txXfrm>
    </dsp:sp>
    <dsp:sp modelId="{30149965-11C5-4386-9872-46E0C12783AA}">
      <dsp:nvSpPr>
        <dsp:cNvPr id="0" name=""/>
        <dsp:cNvSpPr/>
      </dsp:nvSpPr>
      <dsp:spPr>
        <a:xfrm>
          <a:off x="4834864" y="56432"/>
          <a:ext cx="4309135" cy="1894993"/>
        </a:xfrm>
        <a:prstGeom prst="rect">
          <a:avLst/>
        </a:prstGeom>
        <a:gradFill rotWithShape="0">
          <a:gsLst>
            <a:gs pos="0">
              <a:schemeClr val="accent2">
                <a:hueOff val="1613584"/>
                <a:satOff val="-856"/>
                <a:lumOff val="5685"/>
                <a:alphaOff val="0"/>
                <a:tint val="98000"/>
                <a:lumMod val="100000"/>
              </a:schemeClr>
            </a:gs>
            <a:gs pos="100000">
              <a:schemeClr val="accent2">
                <a:hueOff val="1613584"/>
                <a:satOff val="-856"/>
                <a:lumOff val="5685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Спільні</a:t>
          </a:r>
          <a:r>
            <a:rPr lang="ru-RU" sz="32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i="1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риси</a:t>
          </a:r>
          <a:r>
            <a:rPr lang="ru-RU" sz="32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i="1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грибів</a:t>
          </a:r>
          <a:r>
            <a:rPr lang="ru-RU" sz="32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з </a:t>
          </a:r>
          <a:r>
            <a:rPr lang="ru-RU" sz="3200" b="1" i="1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тваринами</a:t>
          </a:r>
          <a:r>
            <a:rPr lang="ru-RU" sz="3200" b="1" i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:</a:t>
          </a:r>
          <a:endParaRPr lang="uk-UA" sz="32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34864" y="56432"/>
        <a:ext cx="4309135" cy="1894993"/>
      </dsp:txXfrm>
    </dsp:sp>
    <dsp:sp modelId="{C5EF8C50-92AD-45A0-8938-5DD53D1BD6A5}">
      <dsp:nvSpPr>
        <dsp:cNvPr id="0" name=""/>
        <dsp:cNvSpPr/>
      </dsp:nvSpPr>
      <dsp:spPr>
        <a:xfrm>
          <a:off x="4857756" y="2005300"/>
          <a:ext cx="4260891" cy="4061882"/>
        </a:xfrm>
        <a:prstGeom prst="rect">
          <a:avLst/>
        </a:prstGeom>
        <a:solidFill>
          <a:schemeClr val="accent2">
            <a:tint val="40000"/>
            <a:alpha val="90000"/>
            <a:hueOff val="2008867"/>
            <a:satOff val="1483"/>
            <a:lumOff val="939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2008867"/>
              <a:satOff val="1483"/>
              <a:lumOff val="939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>
              <a:latin typeface="Times New Roman" pitchFamily="18" charset="0"/>
              <a:cs typeface="Times New Roman" pitchFamily="18" charset="0"/>
            </a:rPr>
            <a:t>Гетеротрофне живлення.</a:t>
          </a:r>
          <a:endParaRPr lang="uk-UA" sz="32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>
              <a:latin typeface="Times New Roman" pitchFamily="18" charset="0"/>
              <a:cs typeface="Times New Roman" pitchFamily="18" charset="0"/>
            </a:rPr>
            <a:t>Хітин в оболонці клітин.</a:t>
          </a:r>
          <a:endParaRPr lang="uk-UA" sz="32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>
              <a:latin typeface="Times New Roman" pitchFamily="18" charset="0"/>
              <a:cs typeface="Times New Roman" pitchFamily="18" charset="0"/>
            </a:rPr>
            <a:t>Наявність в обміні сечовини.</a:t>
          </a:r>
          <a:endParaRPr lang="uk-UA" sz="32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>
              <a:latin typeface="Times New Roman" pitchFamily="18" charset="0"/>
              <a:cs typeface="Times New Roman" pitchFamily="18" charset="0"/>
            </a:rPr>
            <a:t>Запасна речовина – глікоген.</a:t>
          </a:r>
          <a:endParaRPr lang="uk-UA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57756" y="2005300"/>
        <a:ext cx="4260891" cy="40618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81603-21DF-4ADE-AF98-0544D9FF4211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7A8C1-A844-4169-A321-7C978FFBF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18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33399-2BD6-4789-A963-8741AB961B3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78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238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24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192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24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16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33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48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34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91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161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198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03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283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552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405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983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4544831-E213-4E80-909A-B2B9CBA88744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DDE9FD-BA1B-46AE-B672-8F5FD2D6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6995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p/CGp8OHvI1Tj/?igshid=1hh7vwwspef0l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0175" y="137570"/>
            <a:ext cx="9467848" cy="957805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2098" y="1013882"/>
            <a:ext cx="9144002" cy="481543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ЗАГАЛЬНОЇ фармакології та фармакогнозії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14363" y="2298694"/>
            <a:ext cx="10415587" cy="19208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№4</a:t>
            </a:r>
          </a:p>
          <a:p>
            <a:pPr algn="ctr"/>
            <a:r>
              <a:rPr lang="uk-UA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 ознаки грибів і лишайників, їх представники, що мають медичне застосування.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838449" y="3433232"/>
            <a:ext cx="6772276" cy="4815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267324" y="4761439"/>
            <a:ext cx="6772276" cy="4815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504949" y="1897051"/>
            <a:ext cx="9439275" cy="4815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 дисципліна «фармацевтична ботаніка»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6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450" y="3495675"/>
            <a:ext cx="21145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бъект 2"/>
          <p:cNvSpPr txBox="1">
            <a:spLocks/>
          </p:cNvSpPr>
          <p:nvPr/>
        </p:nvSpPr>
        <p:spPr bwMode="auto">
          <a:xfrm>
            <a:off x="5267324" y="5090051"/>
            <a:ext cx="47513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uk-U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Лектор: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Богату</a:t>
            </a:r>
            <a:r>
              <a:rPr lang="uk-UA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Світлана Ігорівна,</a:t>
            </a:r>
          </a:p>
          <a:p>
            <a:pPr marL="0" indent="0" algn="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к.мед.н</a:t>
            </a:r>
            <a:r>
              <a:rPr lang="uk-UA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uk-UA" sz="1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кафедри</a:t>
            </a:r>
            <a:endParaRPr lang="uk-UA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11423" y="6385451"/>
            <a:ext cx="1210733" cy="280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05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4826" y="0"/>
            <a:ext cx="4714873" cy="1104901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325" y="1028700"/>
            <a:ext cx="11563350" cy="5743575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Fungi, </a:t>
            </a:r>
            <a:r>
              <a:rPr lang="en-US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Mycota</a:t>
            </a:r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древня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гетеротрофних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безхлорофільних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макро- і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мікроскопічних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одно-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багаторічних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великою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розмаїтістю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морфолого-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анатомічних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з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тваринами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1,5 млн.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рН субстрату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сапрофіти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гумусом 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вступати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симбіоз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гідрофіли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первинноводні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хітридіомікоти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оомікоти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вторинноводні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аскомікот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базидіомікот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Ксилофіли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ксилотрофи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деревиною,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паразитами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сапрофітами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Фітопатогенні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рослин,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мікопатогенні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мікофіли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Гриби-симбіонти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лишайників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поселяються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зоофіли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Ентомофіли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551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575" y="827617"/>
            <a:ext cx="11229975" cy="2772833"/>
          </a:xfrm>
        </p:spPr>
        <p:txBody>
          <a:bodyPr anchor="t">
            <a:noAutofit/>
          </a:bodyPr>
          <a:lstStyle/>
          <a:p>
            <a:pPr algn="just">
              <a:lnSpc>
                <a:spcPct val="20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Всебічним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наука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мікологія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мікологія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мікроміценти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мікози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грибами.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ботаніки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макроміцентам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1856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 t="25391" r="30415" b="7813"/>
          <a:stretch>
            <a:fillRect/>
          </a:stretch>
        </p:blipFill>
        <p:spPr bwMode="auto">
          <a:xfrm>
            <a:off x="2095500" y="323117"/>
            <a:ext cx="8362950" cy="622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137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6677" y="142875"/>
            <a:ext cx="4067174" cy="80962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гриб</a:t>
            </a:r>
            <a:r>
              <a:rPr lang="uk-UA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ів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662" y="1076325"/>
            <a:ext cx="3819525" cy="3962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24375" y="952500"/>
            <a:ext cx="745807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гриба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грибниця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спори і є системою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тонких,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ниток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верхівковим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ростом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галуженням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субстрат.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неклітинні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несептовані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та,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одноклітинні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брунькування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Saccharomyces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revisiae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несправжню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плектенхіму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виповнює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формою,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структурах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метаморфози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гаусторії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апрісторії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грибів-паразитів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арбускули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мікоризи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ризоморфи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сплетіння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ловчі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8486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6226" y="142875"/>
            <a:ext cx="4448173" cy="1152526"/>
          </a:xfrm>
        </p:spPr>
        <p:txBody>
          <a:bodyPr/>
          <a:lstStyle/>
          <a:p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 грибів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44230" y="1295401"/>
            <a:ext cx="53816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оомікот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азотовмісного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полісахариду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хітозану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поліглюканів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Ядро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гаплоїдні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рухливі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ДНК.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цитоплазматичних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органоїдів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Гольджі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примітивною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ендоплазматична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рибосоми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вакуолі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глікогену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крохмалю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волютину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1" y="1116390"/>
            <a:ext cx="6144180" cy="460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2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626" y="22860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 грибів</a:t>
            </a:r>
            <a:endParaRPr lang="ru-RU" sz="5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1025" y="1284744"/>
            <a:ext cx="111061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гетеротрофне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субстрат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екоферменти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мономерів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шляхом осмосу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ризоїди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цвілеві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присоски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іржасті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сажкові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гаусторії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арбускули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способом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сапрофіти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факультативні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облігатні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Сапрофіти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відмерлими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Факультативні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фотосинтезуючій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(трутовик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косотрубчастий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відмирання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хазяїна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сапротрофно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Облігатні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некротрофи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загибелі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хазяїна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гриби-хижаки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сажкові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біотрофи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симбіонти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грибокорінь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мікоризу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486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6" t="25391" r="30161" b="8984"/>
          <a:stretch>
            <a:fillRect/>
          </a:stretch>
        </p:blipFill>
        <p:spPr bwMode="auto">
          <a:xfrm>
            <a:off x="1452563" y="-71438"/>
            <a:ext cx="9307513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978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1050" y="357189"/>
            <a:ext cx="10629900" cy="5605461"/>
          </a:xfrm>
        </p:spPr>
        <p:txBody>
          <a:bodyPr>
            <a:normAutofit lnSpcReduction="10000"/>
          </a:bodyPr>
          <a:lstStyle/>
          <a:p>
            <a:pPr algn="just"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справжніх грибів та грибоподібних організмів клітини можуть бути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uk-UA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голими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;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вкритими </a:t>
            </a:r>
            <a:r>
              <a:rPr lang="uk-UA" sz="3200" dirty="0" err="1">
                <a:latin typeface="Times New Roman" pitchFamily="18" charset="0"/>
                <a:cs typeface="Times New Roman" pitchFamily="18" charset="0"/>
              </a:rPr>
              <a:t>ектоплазматичним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err="1">
                <a:latin typeface="Times New Roman" pitchFamily="18" charset="0"/>
                <a:cs typeface="Times New Roman" pitchFamily="18" charset="0"/>
              </a:rPr>
              <a:t>ретикулумом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;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мати клітинну оболонку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  <a:defRPr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85725" indent="190500" algn="just">
              <a:buNone/>
              <a:defRPr/>
            </a:pP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Ядро грибів має типову еукаріотичну будову – воно оточене </a:t>
            </a:r>
            <a:r>
              <a:rPr lang="uk-UA" sz="3200" dirty="0" err="1">
                <a:latin typeface="Times New Roman" pitchFamily="18" charset="0"/>
                <a:cs typeface="Times New Roman" pitchFamily="18" charset="0"/>
              </a:rPr>
              <a:t>двомембранною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 ядерною оболонкою, містить одне або кілька ядерець; ядерна ДНК  має хромосомну організацію.</a:t>
            </a:r>
          </a:p>
          <a:p>
            <a:pPr algn="just">
              <a:buFont typeface="Arial" charset="0"/>
              <a:buChar char="•"/>
              <a:defRPr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928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738314" y="274639"/>
            <a:ext cx="8715375" cy="796925"/>
          </a:xfrm>
        </p:spPr>
        <p:txBody>
          <a:bodyPr>
            <a:normAutofit fontScale="90000"/>
          </a:bodyPr>
          <a:lstStyle/>
          <a:p>
            <a:r>
              <a:rPr lang="ru-RU" altLang="ru-RU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uk-UA" altLang="ru-RU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вегетативного тіла гриба </a:t>
            </a:r>
            <a:endParaRPr lang="uk-UA" alt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685801" y="1352551"/>
            <a:ext cx="10487024" cy="4438650"/>
          </a:xfrm>
        </p:spPr>
        <p:txBody>
          <a:bodyPr>
            <a:normAutofit/>
          </a:bodyPr>
          <a:lstStyle/>
          <a:p>
            <a:pPr algn="just"/>
            <a:r>
              <a:rPr lang="uk-UA" alt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Вегетативні тіла грибів можуть бути </a:t>
            </a:r>
            <a:r>
              <a:rPr lang="uk-UA" alt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</a:t>
            </a:r>
            <a:r>
              <a:rPr lang="uk-UA" alt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або мікроскопічними і мають один із двох основних варіантів будови: або </a:t>
            </a:r>
            <a:r>
              <a:rPr lang="uk-UA" alt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амебоїдний</a:t>
            </a:r>
            <a:r>
              <a:rPr lang="uk-UA" alt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або </a:t>
            </a:r>
            <a:r>
              <a:rPr lang="uk-UA" alt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міцеліальний</a:t>
            </a:r>
            <a:r>
              <a:rPr lang="ru-RU" alt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817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470928"/>
              </p:ext>
            </p:extLst>
          </p:nvPr>
        </p:nvGraphicFramePr>
        <p:xfrm>
          <a:off x="1738282" y="71414"/>
          <a:ext cx="8929718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3901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/>
          </p:nvPr>
        </p:nvSpPr>
        <p:spPr>
          <a:xfrm>
            <a:off x="1524000" y="142875"/>
            <a:ext cx="9144000" cy="1155700"/>
          </a:xfrm>
        </p:spPr>
        <p:txBody>
          <a:bodyPr>
            <a:normAutofit fontScale="90000"/>
          </a:bodyPr>
          <a:lstStyle/>
          <a:p>
            <a:r>
              <a:rPr lang="uk-UA" alt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Міцелій</a:t>
            </a:r>
            <a:endParaRPr lang="ru-RU" altLang="ru-RU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4" y="1643064"/>
            <a:ext cx="6931025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335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ctrTitle"/>
          </p:nvPr>
        </p:nvSpPr>
        <p:spPr>
          <a:xfrm>
            <a:off x="1524000" y="214313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Вегетативні гіфи </a:t>
            </a:r>
            <a:br>
              <a:rPr lang="en-US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endParaRPr lang="ru-RU" alt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500688"/>
            <a:ext cx="9144000" cy="1357312"/>
          </a:xfrm>
        </p:spPr>
        <p:txBody>
          <a:bodyPr>
            <a:normAutofit fontScale="85000" lnSpcReduction="20000"/>
          </a:bodyPr>
          <a:lstStyle/>
          <a:p>
            <a:pPr algn="l">
              <a:defRPr/>
            </a:pP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без поперечних перетинок (несептовані); </a:t>
            </a:r>
          </a:p>
          <a:p>
            <a:pPr algn="l">
              <a:defRPr/>
            </a:pP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— з перетинками (септовані); </a:t>
            </a:r>
          </a:p>
          <a:p>
            <a:pPr algn="l">
              <a:defRPr/>
            </a:pP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— з неповними перетинками</a:t>
            </a:r>
            <a:endParaRPr lang="uk-UA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1741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9" y="1571625"/>
            <a:ext cx="5119687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934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695325" y="357189"/>
            <a:ext cx="10944225" cy="6024561"/>
          </a:xfrm>
        </p:spPr>
        <p:txBody>
          <a:bodyPr/>
          <a:lstStyle/>
          <a:p>
            <a:pPr algn="just"/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Міцелій, який складається з гіф, що рівномірно поділені на клітини поперечними перегородками - </a:t>
            </a:r>
            <a:r>
              <a:rPr lang="uk-UA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септами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називається </a:t>
            </a:r>
            <a:r>
              <a:rPr lang="uk-UA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клітинним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або </a:t>
            </a:r>
            <a:r>
              <a:rPr lang="uk-UA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септованим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міцелієм. Клітини гіф </a:t>
            </a:r>
            <a:r>
              <a:rPr lang="uk-UA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септованого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міцелію можуть містити або лише одне ядро, або кілька </a:t>
            </a:r>
            <a:r>
              <a:rPr lang="uk-UA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деяких грибів вегетативне тіло має вигляд поодиноких клітин, що брунькуються. Якщо дочірні клітини після утворення </a:t>
            </a:r>
            <a:r>
              <a:rPr lang="uk-UA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септи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відокремлюються від материнської, то утворюється ланцюжок фізіологічно не пов’язаних між собою клітин, який називається </a:t>
            </a:r>
            <a:r>
              <a:rPr lang="uk-UA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псевдоміцелієм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Такий тип вегетативного тіла властивий деяким аскоміцетам, зокрема, він характерний для дріжджів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69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/>
          </p:nvPr>
        </p:nvSpPr>
        <p:spPr>
          <a:xfrm>
            <a:off x="1524000" y="214313"/>
            <a:ext cx="9144000" cy="1084262"/>
          </a:xfrm>
        </p:spPr>
        <p:txBody>
          <a:bodyPr/>
          <a:lstStyle/>
          <a:p>
            <a:r>
              <a:rPr lang="uk-UA" altLang="ru-RU" sz="5400">
                <a:solidFill>
                  <a:srgbClr val="C00000"/>
                </a:solidFill>
                <a:latin typeface="Arial Black" panose="020B0A04020102020204" pitchFamily="34" charset="0"/>
              </a:rPr>
              <a:t>Псевдоміцелій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1500189"/>
            <a:ext cx="5929312" cy="498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048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259600"/>
              </p:ext>
            </p:extLst>
          </p:nvPr>
        </p:nvGraphicFramePr>
        <p:xfrm>
          <a:off x="1524000" y="285728"/>
          <a:ext cx="9144000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7877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Результат пошуку зображень за запитом &quot;царство гриб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199782"/>
            <a:ext cx="8593139" cy="643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559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790701"/>
            <a:ext cx="11125199" cy="4000500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нестатево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Вегетативне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випадковими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обривками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оїдіями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тонкостінними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брунькуванням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бічними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виростами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хламідоспорами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товстою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склероціями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сплетеними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твердою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проростати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ріжків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подушечок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5421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Результат пошуку зображень за запитом &quot;розмноження грибів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4" y="0"/>
            <a:ext cx="9045575" cy="677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775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25" y="277744"/>
            <a:ext cx="8074026" cy="9525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Репродуктивне розмноження</a:t>
            </a:r>
            <a:endParaRPr lang="ru-RU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1" y="1230244"/>
            <a:ext cx="10944224" cy="2610908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(спорами,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(спорами,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Нестатеве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Спори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ендогенного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екзогенного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3416745"/>
            <a:ext cx="3789438" cy="33053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95925" y="397804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Типи </a:t>
            </a:r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спорангій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мукорового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гриба;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сумка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сумкоспорами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базидіоспорами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конідієносець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Trichotecium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roseum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конідієносець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Botrytis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cmerea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736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1" y="180975"/>
            <a:ext cx="10131425" cy="1456267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Нестатеве розмноження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976" y="1389592"/>
            <a:ext cx="11239499" cy="3858683"/>
          </a:xfrm>
        </p:spPr>
        <p:txBody>
          <a:bodyPr anchor="t"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зооспорангії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і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Olpidium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Synchytrium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Зооспорангії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вегетативного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амебоїда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високоорганізованих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водяних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зооспорангії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видозміненими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гілками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грибниці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обособилися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високоорганізованих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ооміцетів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зооспорангії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зооспорангієносцях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формою, характером росту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проростанні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зооспорангіїв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одним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джгутиками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активно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пересуваються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6194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175" y="0"/>
            <a:ext cx="11582400" cy="6457949"/>
          </a:xfrm>
        </p:spPr>
        <p:txBody>
          <a:bodyPr anchor="t">
            <a:noAutofit/>
          </a:bodyPr>
          <a:lstStyle/>
          <a:p>
            <a:pPr algn="just">
              <a:lnSpc>
                <a:spcPct val="9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Другою формою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спорангіїв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верхівках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спорангієносців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відгалуженнях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спорангієспори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Спорангії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невеликою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спорангіолями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конідіальне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90000"/>
              </a:lnSpc>
            </a:pP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спори,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екзогенно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верхівках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виростів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Конідієносці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розгалуженими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одному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поодиноких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ложа,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спородохії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пікніди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90000"/>
              </a:lnSpc>
            </a:pP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між собою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верхівках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90000"/>
              </a:lnSpc>
            </a:pP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Ложе (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ацервули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подушкоподібні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скупчення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субстрату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шаром. </a:t>
            </a:r>
          </a:p>
          <a:p>
            <a:pPr algn="just">
              <a:lnSpc>
                <a:spcPct val="90000"/>
              </a:lnSpc>
            </a:pP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Спородохії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подушечки. </a:t>
            </a:r>
          </a:p>
          <a:p>
            <a:pPr algn="just">
              <a:lnSpc>
                <a:spcPct val="90000"/>
              </a:lnSpc>
            </a:pP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Пікніди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кулясті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грушоподібні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верхівці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пікнід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отвори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Пікніди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субстрат. </a:t>
            </a:r>
          </a:p>
          <a:p>
            <a:pPr algn="just">
              <a:lnSpc>
                <a:spcPct val="90000"/>
              </a:lnSpc>
            </a:pP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пікнідах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пікноспорами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стілоспорами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7195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0" y="66675"/>
            <a:ext cx="6753225" cy="714375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Статеве розмноження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847725"/>
            <a:ext cx="11058524" cy="4943475"/>
          </a:xfrm>
        </p:spPr>
        <p:txBody>
          <a:bodyPr anchor="t"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злиття</a:t>
            </a:r>
            <a:r>
              <a:rPr lang="ru-RU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фаз: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плазмогамії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каріогамії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ядер);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зиготи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Найпростішим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зигогамія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(гр.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zygos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 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весілля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рухомих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планогамет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(зооспор),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дикаріон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планозигота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(рис.5).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джгутики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диплоїдну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(цисту)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діплоїдне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ядро, 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редукційно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гаплоїдні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багатоядерна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зооспорангій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дозріванні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зооспорангія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845" y="5334001"/>
            <a:ext cx="4505334" cy="137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9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901" y="866776"/>
            <a:ext cx="10887074" cy="2151592"/>
          </a:xfrm>
        </p:spPr>
        <p:txBody>
          <a:bodyPr>
            <a:noAutofit/>
          </a:bodyPr>
          <a:lstStyle/>
          <a:p>
            <a:pPr algn="just"/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складною формою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cap="none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оогамія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(рис). </a:t>
            </a:r>
            <a:b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оогамії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гаметангії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чоловічий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антеридій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переливає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жіночий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оогоній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запліднення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оогоніях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ооспор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зимуючих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191" r="49"/>
          <a:stretch/>
        </p:blipFill>
        <p:spPr>
          <a:xfrm>
            <a:off x="375609" y="4400549"/>
            <a:ext cx="4501192" cy="22193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00650" y="4400549"/>
            <a:ext cx="6343650" cy="2371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Оогамія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Plasmopara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зооспора; 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проросла зооспора; 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оогоній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антеридій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—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ооспора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—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проростанні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ооспори</a:t>
            </a:r>
            <a:r>
              <a:rPr lang="ru-RU" dirty="0">
                <a:solidFill>
                  <a:srgbClr val="FFFF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7632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695325"/>
            <a:ext cx="11144249" cy="5095875"/>
          </a:xfrm>
        </p:spPr>
        <p:txBody>
          <a:bodyPr anchor="t">
            <a:norm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сумчастих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первинносумчастих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схожий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зигогамією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Зигота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запліднення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сумку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аскоспори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24" y="2501292"/>
            <a:ext cx="5097091" cy="19659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328" y="2291722"/>
            <a:ext cx="4674898" cy="308964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5761" y="4759881"/>
            <a:ext cx="5572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сумчастих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4090" y="5421868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справжніх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сумчастих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стерильні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гіфи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антеридій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архікарп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4 —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аскогенні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гіфи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зародкова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сумка; 6 —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сумкоспор</a:t>
            </a:r>
            <a:endParaRPr lang="ru-RU" sz="1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16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7226" y="333376"/>
            <a:ext cx="11191874" cy="3409950"/>
          </a:xfrm>
        </p:spPr>
        <p:txBody>
          <a:bodyPr anchor="t">
            <a:normAutofit/>
          </a:bodyPr>
          <a:lstStyle/>
          <a:p>
            <a:pPr algn="just"/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мішкоподібні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сплітається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формою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Клейстотеції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кулястої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сумки.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Сумкоспори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звільняються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клейстотеція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Клейстотеції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глечикоподібні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вузьким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отвором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Сумки, як правило,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видовженої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шару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парафізами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ниткоподібними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виростами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між сумками,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824" y="3622083"/>
            <a:ext cx="5727601" cy="16166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19325" y="5238750"/>
            <a:ext cx="80390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сумчастих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клейстотецій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перитецій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апотецій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псевдотецій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несправжній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перитецій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95165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028701"/>
            <a:ext cx="10868024" cy="4762500"/>
          </a:xfrm>
        </p:spPr>
        <p:txBody>
          <a:bodyPr anchor="t">
            <a:normAutofit/>
          </a:bodyPr>
          <a:lstStyle/>
          <a:p>
            <a:pPr algn="just"/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виростають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аскогенних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замкнені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дозріванні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сумок,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верхівці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аскоспор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Апотеції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бокало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блюдцеподібної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широким шаром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гіменієм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парафізами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сумчастих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псевдотеції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сплетіння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(строму).</a:t>
            </a:r>
          </a:p>
        </p:txBody>
      </p:sp>
    </p:spTree>
    <p:extLst>
      <p:ext uri="{BB962C8B-B14F-4D97-AF65-F5344CB8AC3E}">
        <p14:creationId xmlns:p14="http://schemas.microsoft.com/office/powerpoint/2010/main" val="1719437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1" y="330437"/>
            <a:ext cx="11220449" cy="1952625"/>
          </a:xfrm>
        </p:spPr>
        <p:txBody>
          <a:bodyPr anchor="t"/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диплоїдизація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різностатевих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базидіоспор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сумок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сумчастих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87" y="2455491"/>
            <a:ext cx="4927801" cy="30328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53224" y="2647949"/>
            <a:ext cx="49815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хомобазидії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холобазидії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одноклітинні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перегородок і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гетеробазидії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фрагмобазидії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поздовжніми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перегородками,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1076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685801"/>
            <a:ext cx="11144249" cy="5543550"/>
          </a:xfrm>
        </p:spPr>
        <p:txBody>
          <a:bodyPr anchor="t">
            <a:norm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вегетативного росту,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перезимівлею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фітопатогенних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раз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року, а спори,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вегетаційному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плеоморфізмом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іржасті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81169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581025"/>
            <a:ext cx="11325224" cy="5600700"/>
          </a:xfrm>
        </p:spPr>
        <p:txBody>
          <a:bodyPr anchor="t"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пропагативними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недовговічні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Спори,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життєздатності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міжвегетаційний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і, як правило,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пігментовану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Спороутворююча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грибами спор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нестатевого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патогена за короткий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 хвороба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набирає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цикли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фітопатогенних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інфекції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міцелієм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видозмінами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спороутворюючих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активно.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води,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ддя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фітопатогенних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моменту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зрілості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рослини-живителя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довкіллям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спорангієспори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спорангія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2779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790575"/>
            <a:ext cx="11229974" cy="5000625"/>
          </a:xfrm>
        </p:spPr>
        <p:txBody>
          <a:bodyPr anchor="t"/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сумчастих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силою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виштовхується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набухають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за таких умов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спрацьовує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виштовхування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шляхи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момент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одних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сухою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ксероспори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масу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мікіоспори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течіями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6185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776" y="180976"/>
            <a:ext cx="10382249" cy="104775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І ВИКОРИСТАННЯ ГРИБІВ</a:t>
            </a:r>
            <a:endParaRPr lang="ru-RU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666875"/>
            <a:ext cx="11115674" cy="4124325"/>
          </a:xfrm>
        </p:spPr>
        <p:txBody>
          <a:bodyPr anchor="t">
            <a:norm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гумус,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кругообігу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стабілізуючу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диференціюючу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вступають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симбіоз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мікоризу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Glomus),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лишайників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бродіння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робництві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хліба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білково-вітамінних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спирту,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вина,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пива,кормів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крохмалютощо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їстівних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шапкових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приправи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смак,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засвоєння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Ряд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ріжки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пурпурові,чага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мухомор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щетинистий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хрящ-молочник золотисто-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рижик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біотехнології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продуценти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вуглеводів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вітамінів,антибіотиків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алкалоїдів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стероїдних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хлібопеченні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виноробстві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пивоварінні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спирту шляхом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зброджування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зерна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злаків,патоки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65972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Результат пошуку зображень за запитом &quot;царство гриб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28688"/>
            <a:ext cx="9163050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0046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266701" y="514351"/>
            <a:ext cx="11525250" cy="3314700"/>
          </a:xfrm>
        </p:spPr>
        <p:txBody>
          <a:bodyPr anchor="t">
            <a:noAutofit/>
          </a:bodyPr>
          <a:lstStyle/>
          <a:p>
            <a:pPr algn="just"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числа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джгутиків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90000"/>
              </a:lnSpc>
            </a:pP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Хітридіомікоти, Оомікоти,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Зигомікоти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Нижчі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Аскомікоти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Базидіомікоти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Вищі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Дейтеромікоти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недосконалі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90000"/>
              </a:lnSpc>
            </a:pP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Хітридіомікоти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Chytridiomycota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мітивніші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джгутиковими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зооспорами і гаметами.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Мешкають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зволожених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внутрішньоклітинно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водоростях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8947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876301"/>
            <a:ext cx="11287124" cy="4914900"/>
          </a:xfrm>
        </p:spPr>
        <p:txBody>
          <a:bodyPr anchor="t">
            <a:normAutofit fontScale="92500" lnSpcReduction="20000"/>
          </a:bodyPr>
          <a:lstStyle/>
          <a:p>
            <a:pPr algn="just"/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Хітридіомікоти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Chytridiomycota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мітивніші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джгутиковими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зооспорами і гаметами.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Мешкають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зволожених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внутрішньоклітинно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водоростях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Оомікоти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Oomycota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нечленистий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дводжгутикові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зооспори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фітофтора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Phytophthora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infestans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оогамний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Зигомікоти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Zygomycota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нараховують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сапрофітів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мікоризи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вищих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 (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детальніше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читайте за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посиланням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https://www.instagram.com/p/CGp8OHvI1Tj/?igshid=1hh7vwwspef0l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uk-UA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гіфинечленисті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багатоядерні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продуктах,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вегетативно,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рангіоспорами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типом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зигогамії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гамет.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Найширше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родів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мукор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Mucor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ризопус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Rhizopus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плісняву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Хлібна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головчаста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муцедо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Mucor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mucedo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2.225.1),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книгах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пухнастий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дозріванні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чорніє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фумарової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лимонної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щавлевої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кислот. Де-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слуху,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мікоромікози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недопустима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431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3"/>
          <p:cNvSpPr>
            <a:spLocks noGrp="1"/>
          </p:cNvSpPr>
          <p:nvPr>
            <p:ph type="title"/>
          </p:nvPr>
        </p:nvSpPr>
        <p:spPr>
          <a:xfrm>
            <a:off x="514350" y="428626"/>
            <a:ext cx="10744200" cy="1928813"/>
          </a:xfrm>
        </p:spPr>
        <p:txBody>
          <a:bodyPr/>
          <a:lstStyle/>
          <a:p>
            <a:pPr algn="ctr"/>
            <a:r>
              <a:rPr lang="uk-UA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Нижчі гриби</a:t>
            </a:r>
            <a:br>
              <a:rPr lang="uk-UA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Відділ Зигоміцети</a:t>
            </a:r>
            <a:br>
              <a:rPr lang="uk-UA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Мукор головчастий</a:t>
            </a:r>
          </a:p>
        </p:txBody>
      </p:sp>
      <p:pic>
        <p:nvPicPr>
          <p:cNvPr id="22531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4250" r="15604" b="44759"/>
          <a:stretch>
            <a:fillRect/>
          </a:stretch>
        </p:blipFill>
        <p:spPr bwMode="auto">
          <a:xfrm>
            <a:off x="2738439" y="2571750"/>
            <a:ext cx="6929437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4081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Результат пошуку зображень за запитом &quot;будова мукор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0" t="4710" r="10828" b="38385"/>
          <a:stretch>
            <a:fillRect/>
          </a:stretch>
        </p:blipFill>
        <p:spPr bwMode="auto">
          <a:xfrm>
            <a:off x="1931988" y="785814"/>
            <a:ext cx="8450262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506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alt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</a:t>
            </a:r>
            <a:endParaRPr lang="uk-UA" alt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9" name="Picture 2" descr="Результат пошуку зображень за запитом &quot;будова пеніцилу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9" t="5515" r="8244" b="28308"/>
          <a:stretch>
            <a:fillRect/>
          </a:stretch>
        </p:blipFill>
        <p:spPr bwMode="auto">
          <a:xfrm>
            <a:off x="1900238" y="2495550"/>
            <a:ext cx="843915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224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1101" y="381000"/>
            <a:ext cx="5922964" cy="1106488"/>
          </a:xfrm>
        </p:spPr>
        <p:txBody>
          <a:bodyPr>
            <a:normAutofit/>
          </a:bodyPr>
          <a:lstStyle/>
          <a:p>
            <a:pPr eaLnBrk="1" hangingPunct="1"/>
            <a:r>
              <a:rPr lang="uk-UA" altLang="ru-RU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Пеніцил</a:t>
            </a:r>
            <a:endParaRPr lang="uk-UA" alt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AutoShape 5" descr="Penicillium_expansum"/>
          <p:cNvSpPr>
            <a:spLocks noChangeAspect="1" noChangeArrowheads="1"/>
          </p:cNvSpPr>
          <p:nvPr/>
        </p:nvSpPr>
        <p:spPr bwMode="auto">
          <a:xfrm>
            <a:off x="3257550" y="1557339"/>
            <a:ext cx="56769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25604" name="Picture 6" descr="Penicill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6" r="14085"/>
          <a:stretch>
            <a:fillRect/>
          </a:stretch>
        </p:blipFill>
        <p:spPr bwMode="auto">
          <a:xfrm>
            <a:off x="7302501" y="450850"/>
            <a:ext cx="3529013" cy="346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7" descr="penicillium1_t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3" y="1835153"/>
            <a:ext cx="457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753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аскомікота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Ascomycota</a:t>
            </a:r>
            <a:b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sz="27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аскоміцети</a:t>
            </a:r>
            <a:r>
              <a:rPr lang="ru-RU" sz="27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7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сумчасті</a:t>
            </a:r>
            <a:r>
              <a:rPr lang="ru-RU" sz="27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sz="27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en-US" sz="27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Ascomycetes</a:t>
            </a:r>
            <a:endParaRPr lang="ru-RU" sz="27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142067"/>
            <a:ext cx="11172824" cy="4030133"/>
          </a:xfrm>
        </p:spPr>
        <p:txBody>
          <a:bodyPr anchor="t">
            <a:normAutofit lnSpcReduction="10000"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Нараховує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тис.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повсюд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-но,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субстратах.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багатоклітинне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одноклітинних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членистим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міцелієм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страт.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1-, 2-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багатоядерні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отворами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перегородках.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Сапрофіти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деревах,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claviceps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purpurea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людях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Candida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albicans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га-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плоїдних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гладеньких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сплетених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гаметангіогамія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зрідка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соматогамія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диференційованих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гамет.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поодинокі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згруповані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нурені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строму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сплетення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клейстотеції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перитеції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напіввідкриті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колбовидні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апотеції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чашо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мископодібні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протопластів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архікарпу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антеридію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дикаріонні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двоядерні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аскогенні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гіфи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сумки,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гаплоїдними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аскоспорами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гіменіальний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плодовому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Нестатеве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екзогенно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ендогенно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конідієносцях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брунькуванням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склероціями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820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224" y="0"/>
            <a:ext cx="8210549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 аскоміцетів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6487" y="2214416"/>
            <a:ext cx="2295286" cy="28475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406" y="2214416"/>
            <a:ext cx="2001405" cy="28475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499" y="2219996"/>
            <a:ext cx="1889775" cy="28419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9649" y="2214417"/>
            <a:ext cx="2357925" cy="284756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19250" y="5210535"/>
            <a:ext cx="93154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Аскоміцетів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Трюфель –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aestivum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Зморшок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їстівний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Morchella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esculenta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Змошкова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шапочка –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Verpa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bohenika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Строчок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Gyromitra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esculenta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9531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76" y="960967"/>
            <a:ext cx="10448924" cy="3801533"/>
          </a:xfrm>
        </p:spPr>
        <p:txBody>
          <a:bodyPr anchor="t">
            <a:norm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знайшов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симбіотичний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гриб”.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гриб”,“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гриб”,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квас”,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маньчжурський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гриб”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Medusomyces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gisevii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симбіоз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Saccharomyces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ludwigii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оцтовокислих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дріжджі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зброджують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цукор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спирту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окислю-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спирт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Походить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Індонезії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Вирощується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10%-ному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цукровому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чайного настою,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кімнатній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“Гриб”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бурувато-білої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слизуватої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медузоподібної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плівки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зверху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гладенька,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зісподу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волокниста.</a:t>
            </a:r>
          </a:p>
        </p:txBody>
      </p:sp>
    </p:spTree>
    <p:extLst>
      <p:ext uri="{BB962C8B-B14F-4D97-AF65-F5344CB8AC3E}">
        <p14:creationId xmlns:p14="http://schemas.microsoft.com/office/powerpoint/2010/main" val="2905072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6701" y="809625"/>
            <a:ext cx="112680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“гриба”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тонка,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плівка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невеличкі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банку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“гриб”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кип’яченою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водою.</a:t>
            </a:r>
          </a:p>
          <a:p>
            <a:pPr algn="just"/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восьмиденний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настій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“чайного гриба”.</a:t>
            </a:r>
          </a:p>
          <a:p>
            <a:pPr algn="just"/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Хімічний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цукри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спирт,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щавлева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лимонна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піровиноградна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С, В1, В2, 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кофеїн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дубильні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антибіотична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протизапальна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знеболююча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освіжаюча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гіпотензивна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антисклеротична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метаболічна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настій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“чайного гриба”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дизентерії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проносі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запаленнях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тонкого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товстого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кишечника,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атеросклерозі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склерозі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гіпертонії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ревмокардиті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поліартриті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катарі верхніх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ангіни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хронічному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тонзиліті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рота,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нежиті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гнійних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ранах.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Застереження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Перед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вживанням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фільтрувати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марл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зберігати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закупореній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пляшці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настою треба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полежати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годину на правому </a:t>
            </a:r>
            <a:r>
              <a:rPr lang="ru-RU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боці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881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617201" cy="1456267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базидіомікота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Basidiomycota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181101"/>
            <a:ext cx="11125199" cy="4667250"/>
          </a:xfrm>
        </p:spPr>
        <p:txBody>
          <a:bodyPr anchor="t">
            <a:normAutofit lnSpcReduction="10000"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багатоклітинним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міцелієм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соматогамія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орга¬нів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зливаються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гаплоїдні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про¬цес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два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плазмогамія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дикаріотичні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мі¬целій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каріогамія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зливаються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дика¬ріону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диплоїдна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зигота.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роз¬вивається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орган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спороношення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екзогенно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базидіоспори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Безстатеве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конідіальним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Вегетативно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міцелію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оїдіями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хламідоспорами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типом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базидіоміцети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Basidiomycetes)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підкласи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холобазидіоміцети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гетеробазидіоміцети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теліоспороміцети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устоміцети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Холобазидійні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одноклітинну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них належать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порядки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афілофорові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гриб, трутовик,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ли¬сичка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губка),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агарикові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(мухомор,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сироїжка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хрящ-молочник,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печериця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опеньок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болетус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моховик,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са¬танинський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гриб),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гастероміцети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бовіста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кальвація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лікопердон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склеродерма, веселка).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Гетеробазидійні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ма¬ють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багатоклітинну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гетеробазидію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теліоспороміцетів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базидія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фрагмобазидія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розвива¬ється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товтостінної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спочиваючої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теліоспори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підкласу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два порядки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сажкові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іржасті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паразитами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 рослин.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1642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9" t="19531" r="37408" b="11328"/>
          <a:stretch>
            <a:fillRect/>
          </a:stretch>
        </p:blipFill>
        <p:spPr bwMode="auto">
          <a:xfrm>
            <a:off x="1895475" y="103720"/>
            <a:ext cx="8701088" cy="666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0009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5" y="323850"/>
            <a:ext cx="6319839" cy="609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665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Результат пошуку зображень за запитом &quot;будова грибів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1643064"/>
            <a:ext cx="9231313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4223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0" t="20703" r="37408" b="12500"/>
          <a:stretch>
            <a:fillRect/>
          </a:stretch>
        </p:blipFill>
        <p:spPr bwMode="auto">
          <a:xfrm>
            <a:off x="1524000" y="104775"/>
            <a:ext cx="9144000" cy="66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6233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Результат пошуку зображень за запитом &quot;трубчасті та пластинчасті гриб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9" y="1"/>
            <a:ext cx="5324475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4" descr="Результат пошуку зображень за запитом &quot;трубчасті та пластинчасті гриб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500439"/>
            <a:ext cx="38100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5905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142876"/>
            <a:ext cx="5492750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4" descr="Результат пошуку зображень за запитом &quot;трубчасті та пластинчасті гриби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6" y="1408114"/>
            <a:ext cx="3433763" cy="516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5022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0" t="19531" r="37408" b="11328"/>
          <a:stretch>
            <a:fillRect/>
          </a:stretch>
        </p:blipFill>
        <p:spPr bwMode="auto">
          <a:xfrm>
            <a:off x="1524000" y="0"/>
            <a:ext cx="9144000" cy="69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2548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https://fc.vseosvita.ua/0007dw-48a4/0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" t="23056" b="3750"/>
          <a:stretch/>
        </p:blipFill>
        <p:spPr bwMode="auto">
          <a:xfrm>
            <a:off x="1400175" y="752475"/>
            <a:ext cx="904875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4614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9" t="19531" r="38068" b="12500"/>
          <a:stretch>
            <a:fillRect/>
          </a:stretch>
        </p:blipFill>
        <p:spPr bwMode="auto">
          <a:xfrm>
            <a:off x="2285999" y="234916"/>
            <a:ext cx="7762875" cy="5924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3411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9" t="19531" r="37408" b="12500"/>
          <a:stretch>
            <a:fillRect/>
          </a:stretch>
        </p:blipFill>
        <p:spPr bwMode="auto">
          <a:xfrm>
            <a:off x="1523999" y="278369"/>
            <a:ext cx="8734425" cy="657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0561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Результат пошуку зображень за запитом &quot;різноманітність грибів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2" y="214313"/>
            <a:ext cx="9331326" cy="621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4280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Результат пошуку зображень за запитом &quot;отруйні гриб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28625"/>
            <a:ext cx="9174163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6528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Результат пошуку зображень за запитом &quot;будова печериці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0"/>
            <a:ext cx="9167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4093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3"/>
          <p:cNvSpPr>
            <a:spLocks noGrp="1"/>
          </p:cNvSpPr>
          <p:nvPr>
            <p:ph type="title"/>
          </p:nvPr>
        </p:nvSpPr>
        <p:spPr>
          <a:xfrm>
            <a:off x="1811337" y="-310356"/>
            <a:ext cx="10131425" cy="1456267"/>
          </a:xfrm>
        </p:spPr>
        <p:txBody>
          <a:bodyPr/>
          <a:lstStyle/>
          <a:p>
            <a:pPr algn="ctr"/>
            <a:r>
              <a:rPr lang="uk-UA" altLang="ru-RU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 </a:t>
            </a:r>
            <a:r>
              <a:rPr lang="uk-UA" altLang="ru-RU" sz="3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Ліхенізовані</a:t>
            </a:r>
            <a:r>
              <a:rPr lang="uk-UA" altLang="ru-RU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гриби, або лишайники (</a:t>
            </a:r>
            <a:r>
              <a:rPr lang="en-US" altLang="ru-RU" sz="3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uk-UA" altLang="ru-RU" sz="3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30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henophyta</a:t>
            </a:r>
            <a:r>
              <a:rPr lang="uk-UA" altLang="ru-RU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або </a:t>
            </a:r>
            <a:r>
              <a:rPr lang="en-US" altLang="ru-RU" sz="30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Lichenes</a:t>
            </a:r>
            <a:r>
              <a:rPr lang="uk-UA" altLang="ru-RU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altLang="ru-RU" sz="3000" b="1" dirty="0">
              <a:solidFill>
                <a:srgbClr val="FFFF00"/>
              </a:solidFill>
            </a:endParaRPr>
          </a:p>
        </p:txBody>
      </p:sp>
      <p:sp>
        <p:nvSpPr>
          <p:cNvPr id="53251" name="Содержимое 4"/>
          <p:cNvSpPr>
            <a:spLocks noGrp="1"/>
          </p:cNvSpPr>
          <p:nvPr>
            <p:ph idx="1"/>
          </p:nvPr>
        </p:nvSpPr>
        <p:spPr>
          <a:xfrm>
            <a:off x="938214" y="2538413"/>
            <a:ext cx="4691061" cy="2319337"/>
          </a:xfrm>
        </p:spPr>
        <p:txBody>
          <a:bodyPr/>
          <a:lstStyle/>
          <a:p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Лишайники своєрідна група комплексних організмів, тіло яких завжди складається з двох компонентів гриба і водорості.</a:t>
            </a:r>
          </a:p>
          <a:p>
            <a:pPr algn="just"/>
            <a:endParaRPr lang="uk-UA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2" name="Picture 2" descr="Результат пошуку зображень за запитом &quot;лишайни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37" y="2266950"/>
            <a:ext cx="4319587" cy="369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5376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player.myshared.ru/19/1221613/slides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6" y="112862"/>
            <a:ext cx="8515349" cy="63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9921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>
          <a:xfrm>
            <a:off x="2219324" y="885825"/>
            <a:ext cx="7858125" cy="795338"/>
          </a:xfrm>
        </p:spPr>
        <p:txBody>
          <a:bodyPr>
            <a:normAutofit fontScale="90000"/>
          </a:bodyPr>
          <a:lstStyle/>
          <a:p>
            <a:r>
              <a:rPr lang="uk-UA" alt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 ознаки лишайників:</a:t>
            </a:r>
            <a:endParaRPr lang="uk-UA" alt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Содержимое 2"/>
          <p:cNvSpPr>
            <a:spLocks noGrp="1"/>
          </p:cNvSpPr>
          <p:nvPr>
            <p:ph idx="1"/>
          </p:nvPr>
        </p:nvSpPr>
        <p:spPr>
          <a:xfrm>
            <a:off x="685801" y="2142067"/>
            <a:ext cx="10906124" cy="4306358"/>
          </a:xfrm>
        </p:spPr>
        <p:txBody>
          <a:bodyPr/>
          <a:lstStyle/>
          <a:p>
            <a:pPr algn="just"/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Лишайники - це симбіотичне співжиття двох різних організмів (гриб-</a:t>
            </a:r>
            <a:r>
              <a:rPr lang="uk-UA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мікобіонт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водорость-фікобіонт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лишайників в цілому і для кожного з їх компонентів характерний особливий тип метаболізму. Фізіологія гриба і водорості в </a:t>
            </a:r>
            <a:r>
              <a:rPr lang="uk-UA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таломі</a:t>
            </a:r>
            <a:r>
              <a:rPr lang="uk-UA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лишайника відрізняється від фізіології грибів та водоростей, які живуть вільно.</a:t>
            </a:r>
          </a:p>
          <a:p>
            <a:pPr algn="just"/>
            <a:endParaRPr lang="uk-UA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1096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• Слань складається з двух різних&#10;організмів – гіфів гриба та клітин&#10;водорості, утворючи єдиний організм.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2958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1743075" y="285751"/>
            <a:ext cx="8467725" cy="714374"/>
          </a:xfrm>
        </p:spPr>
        <p:txBody>
          <a:bodyPr>
            <a:normAutofit fontScale="90000"/>
          </a:bodyPr>
          <a:lstStyle/>
          <a:p>
            <a:r>
              <a:rPr lang="uk-UA" alt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Анатомічна будова Лишайників</a:t>
            </a:r>
          </a:p>
        </p:txBody>
      </p:sp>
      <p:pic>
        <p:nvPicPr>
          <p:cNvPr id="57347" name="Picture 2" descr="Результат пошуку зображень за запитом &quot;внутрішня будова лишайників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1" y="1336676"/>
            <a:ext cx="5857875" cy="530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364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player.myshared.ru/19/1221613/slides/slide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28600"/>
            <a:ext cx="7996239" cy="599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2602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>
          <a:xfrm>
            <a:off x="1524000" y="714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uk-UA" alt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Морфологічна будова </a:t>
            </a:r>
            <a:r>
              <a:rPr lang="uk-UA" alt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лишайнка</a:t>
            </a:r>
            <a:r>
              <a:rPr lang="uk-UA" alt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alt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Содержимое 2"/>
          <p:cNvSpPr>
            <a:spLocks noGrp="1"/>
          </p:cNvSpPr>
          <p:nvPr>
            <p:ph idx="1"/>
          </p:nvPr>
        </p:nvSpPr>
        <p:spPr>
          <a:xfrm>
            <a:off x="752476" y="1504951"/>
            <a:ext cx="10474326" cy="4057650"/>
          </a:xfrm>
        </p:spPr>
        <p:txBody>
          <a:bodyPr/>
          <a:lstStyle/>
          <a:p>
            <a:r>
              <a:rPr lang="uk-UA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слані розрізняють три основні морфологічні типи лишайників:</a:t>
            </a:r>
          </a:p>
          <a:p>
            <a:pPr>
              <a:buFont typeface="Arial" panose="020B0604020202020204" pitchFamily="34" charset="0"/>
              <a:buNone/>
            </a:pPr>
            <a:r>
              <a:rPr lang="uk-UA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кіркові (накипні);</a:t>
            </a:r>
          </a:p>
          <a:p>
            <a:pPr>
              <a:buFont typeface="Arial" panose="020B0604020202020204" pitchFamily="34" charset="0"/>
              <a:buNone/>
            </a:pPr>
            <a:r>
              <a:rPr lang="uk-UA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листуваті</a:t>
            </a:r>
            <a:r>
              <a:rPr lang="uk-UA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 panose="020B0604020202020204" pitchFamily="34" charset="0"/>
              <a:buNone/>
            </a:pPr>
            <a:r>
              <a:rPr lang="uk-UA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кущисті.</a:t>
            </a:r>
          </a:p>
          <a:p>
            <a:endParaRPr lang="uk-UA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4690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Результат пошуку зображень за запитом &quot;морфологічні форми лишайників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190501"/>
            <a:ext cx="8596312" cy="644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2022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• мають вигляд&#10;листовидної&#10;пластинки, котра&#10;горизонтально&#10;поширена на&#10;субстраті.&#10;Лобарія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530" y="409575"/>
            <a:ext cx="7675496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2189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• мають вигляд&#10;прямостоячих&#10;або звисаючих&#10;кущиків,&#10;• рідше&#10;нерозгалужених&#10;прямостоячих&#10;виростів.&#10;Кладонія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514350"/>
            <a:ext cx="7543800" cy="566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8968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• Ниткі -гіфи гриба поглинають&#10;воду і розчинені в ній мінеральні&#10;речовини. Зелені клітини&#10;водорослі на світлі в процесі&#10;фо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99" y="504825"/>
            <a:ext cx="7648575" cy="574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429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Розмножуються&#10;лишайники в&#10;основному&#10;кусочками слані, а&#10;також&#10;спеціалізованими&#10;клітинами, які&#10;утворюються в&#10;середині талому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660" y="628650"/>
            <a:ext cx="761119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2669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Кладонія граціозна&#10;Лобарія легеневая&#10;Асахінея Шоландера&#10;Лептогіум Бурнета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4" y="361950"/>
            <a:ext cx="7858125" cy="590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8066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s://cf.ppt-online.org/files/slide/y/y5pJDFaMWzghmY6uiGCA4eEwq9UX2jHsPLlOVN/slid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3" t="2605" r="28223" b="4947"/>
          <a:stretch>
            <a:fillRect/>
          </a:stretch>
        </p:blipFill>
        <p:spPr bwMode="auto">
          <a:xfrm>
            <a:off x="3095625" y="357189"/>
            <a:ext cx="6643688" cy="620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0387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s://cf.ppt-online.org/files/slide/y/y5pJDFaMWzghmY6uiGCA4eEwq9UX2jHsPLlOVN/slide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4" t="1302" r="26758" b="7552"/>
          <a:stretch>
            <a:fillRect/>
          </a:stretch>
        </p:blipFill>
        <p:spPr bwMode="auto">
          <a:xfrm>
            <a:off x="1952625" y="357188"/>
            <a:ext cx="8072438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5838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player.myshared.ru/6/596543/slides/slide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190" y="0"/>
            <a:ext cx="8395097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16513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player.myshared.ru/19/1221613/slides/slide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214313"/>
            <a:ext cx="8572500" cy="641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5120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player.myshared.ru/19/1221613/slides/slide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994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1"/>
          <p:cNvSpPr>
            <a:spLocks noGrp="1"/>
          </p:cNvSpPr>
          <p:nvPr>
            <p:ph type="title"/>
          </p:nvPr>
        </p:nvSpPr>
        <p:spPr>
          <a:xfrm>
            <a:off x="847727" y="276908"/>
            <a:ext cx="10086974" cy="1152525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грибів у природі та житті людини</a:t>
            </a:r>
            <a:endParaRPr lang="uk-UA" altLang="ru-RU" b="1" dirty="0">
              <a:solidFill>
                <a:srgbClr val="FFFF00"/>
              </a:solidFill>
            </a:endParaRPr>
          </a:p>
        </p:txBody>
      </p:sp>
      <p:pic>
        <p:nvPicPr>
          <p:cNvPr id="7168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35347">
            <a:off x="1736725" y="1703389"/>
            <a:ext cx="3589338" cy="2897187"/>
          </a:xfrm>
          <a:noFill/>
        </p:spPr>
      </p:pic>
      <p:pic>
        <p:nvPicPr>
          <p:cNvPr id="716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2574">
            <a:off x="4090989" y="3500438"/>
            <a:ext cx="393223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88" y="1676401"/>
            <a:ext cx="3573462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8965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http://nach.com.ua/pars_docs/refs/440/439520/439520_html_2ee89cb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9491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Заголовок 1"/>
          <p:cNvSpPr>
            <a:spLocks noGrp="1"/>
          </p:cNvSpPr>
          <p:nvPr>
            <p:ph type="title"/>
          </p:nvPr>
        </p:nvSpPr>
        <p:spPr>
          <a:xfrm>
            <a:off x="790576" y="228600"/>
            <a:ext cx="10131425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Головне правило ГРИБНИКА</a:t>
            </a:r>
            <a:endParaRPr lang="ru-RU" alt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1" y="1684867"/>
            <a:ext cx="10563224" cy="5029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  <a:defRPr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Ніколи не зривайте і не беріть незнайомих вам грибів – серед них можуть 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виявитися отруйні!</a:t>
            </a:r>
            <a:b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Ні в якому разі не можна під час збирання їстівних грибів розривати і розкидати в боки мох. Грибниця (волокна у ґрунті), опинившись під променями сонця, може засохнути і загинути.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Гриби не можна виривати з коренем, а зрізати ножем ніжку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або охайно    вивернути її із ґрунту, щоб не пошкодити грибницю.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Не знищуйте  неїстівних грибів! Гриби, які для людини є отруйними, для лісових мешканців -  ліки і харчі. Чим більше в лісі різних грибів, тим він затишніший, тим краще і швидше ростуть дерева. 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58942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390651" y="404814"/>
            <a:ext cx="9889067" cy="136842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buFont typeface="Times New Roman" panose="02020603050405020304" pitchFamily="18" charset="0"/>
              <a:buNone/>
              <a:defRPr/>
            </a:pP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Дякую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за </a:t>
            </a: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390651" y="1773238"/>
            <a:ext cx="10272183" cy="1295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 eaLnBrk="0" hangingPunct="0">
              <a:buFont typeface="Times New Roman" panose="02020603050405020304" pitchFamily="18" charset="0"/>
              <a:buNone/>
              <a:defRPr/>
            </a:pP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Шукайте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соц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альних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мережах </a:t>
            </a:r>
          </a:p>
          <a:p>
            <a:pPr algn="just" eaLnBrk="0" hangingPunct="0">
              <a:buFont typeface="Times New Roman" panose="02020603050405020304" pitchFamily="18" charset="0"/>
              <a:buNone/>
              <a:defRPr/>
            </a:pPr>
            <a:r>
              <a:rPr lang="en-U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Telegram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pic>
        <p:nvPicPr>
          <p:cNvPr id="43013" name="Picture 2" descr="C:\Users\User\AppData\Local\Microsoft\Windows\INetCache\IE\POTI5158\ukraine-643633_960_72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651" y="1477963"/>
            <a:ext cx="2487083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80118" y="5926138"/>
            <a:ext cx="8917516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буде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</a:t>
            </a:r>
            <a:r>
              <a:rPr lang="uk-UA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їна</a:t>
            </a:r>
            <a:r>
              <a:rPr lang="uk-UA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15" y="3027362"/>
            <a:ext cx="2882900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401" y="3027362"/>
            <a:ext cx="1992341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0617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31354228SlideId2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31354236SlideId26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231354248SlideId26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Небес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сиренево-зел'ная</Template>
  <TotalTime>851</TotalTime>
  <Words>4242</Words>
  <Application>Microsoft Macintosh PowerPoint</Application>
  <PresentationFormat>Широкоэкранный</PresentationFormat>
  <Paragraphs>216</Paragraphs>
  <Slides>79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6" baseType="lpstr">
      <vt:lpstr>Arial</vt:lpstr>
      <vt:lpstr>Arial Black</vt:lpstr>
      <vt:lpstr>Calibri</vt:lpstr>
      <vt:lpstr>Calibri Light</vt:lpstr>
      <vt:lpstr>Times New Roman</vt:lpstr>
      <vt:lpstr>Wingdings</vt:lpstr>
      <vt:lpstr>Небеса</vt:lpstr>
      <vt:lpstr>ОДЕСЬКИЙ НАЦІОНАЛЬНИЙ МЕДИЧНИЙ УНІВЕРСИТЕТ</vt:lpstr>
      <vt:lpstr>Гриби</vt:lpstr>
      <vt:lpstr>Презентация PowerPoint</vt:lpstr>
      <vt:lpstr>Презентация PowerPoint</vt:lpstr>
      <vt:lpstr>Будова грибів</vt:lpstr>
      <vt:lpstr>Клітини грибів</vt:lpstr>
      <vt:lpstr>Живлення грибів</vt:lpstr>
      <vt:lpstr>Презентация PowerPoint</vt:lpstr>
      <vt:lpstr>Презентация PowerPoint</vt:lpstr>
      <vt:lpstr>Будова вегетативного тіла гриба </vt:lpstr>
      <vt:lpstr>Презентация PowerPoint</vt:lpstr>
      <vt:lpstr>Міцелій</vt:lpstr>
      <vt:lpstr>Вегетативні гіфи  грибів</vt:lpstr>
      <vt:lpstr>Презентация PowerPoint</vt:lpstr>
      <vt:lpstr>Псевдоміцелій</vt:lpstr>
      <vt:lpstr>Презентация PowerPoint</vt:lpstr>
      <vt:lpstr>Презентация PowerPoint</vt:lpstr>
      <vt:lpstr>РОЗМНОЖЕННЯ ГРИБІВ</vt:lpstr>
      <vt:lpstr>Презентация PowerPoint</vt:lpstr>
      <vt:lpstr>Репродуктивне розмноження</vt:lpstr>
      <vt:lpstr>Нестатеве розмноження</vt:lpstr>
      <vt:lpstr>Презентация PowerPoint</vt:lpstr>
      <vt:lpstr>Статеве розмноження</vt:lpstr>
      <vt:lpstr>Більш складною формою статевого розмноження є оогамія (рис).  При оогамії утворюються гаметангії: чоловічий — антеридій переливає свій вміст в жіночий — оогоній. В результаті запліднення в оогоніях формується одна або декілька ооспор, що мають характер зимуючих.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ЗНАЧЕННЯ І ВИКОРИСТАННЯ ГРИБІВ</vt:lpstr>
      <vt:lpstr>Презентация PowerPoint</vt:lpstr>
      <vt:lpstr>Презентация PowerPoint</vt:lpstr>
      <vt:lpstr>Презентация PowerPoint</vt:lpstr>
      <vt:lpstr>Нижчі гриби Відділ Зигоміцети Мукор головчастий</vt:lpstr>
      <vt:lpstr>Презентация PowerPoint</vt:lpstr>
      <vt:lpstr>Пеніцил</vt:lpstr>
      <vt:lpstr>Пеніцил</vt:lpstr>
      <vt:lpstr>Відділ аскомікота – Ascomycota Клас аскоміцети, або сумчасті гриби, – Ascomycetes</vt:lpstr>
      <vt:lpstr>Представники аскоміцетів</vt:lpstr>
      <vt:lpstr>Презентация PowerPoint</vt:lpstr>
      <vt:lpstr>Презентация PowerPoint</vt:lpstr>
      <vt:lpstr>Відділ базидіомікота – Basidiomycota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Відділ Ліхенізовані гриби, або лишайники (Liсhenophyta, або Lichenes).</vt:lpstr>
      <vt:lpstr>Презентация PowerPoint</vt:lpstr>
      <vt:lpstr>Характерні ознаки лишайників:</vt:lpstr>
      <vt:lpstr>Презентация PowerPoint</vt:lpstr>
      <vt:lpstr>Анатомічна будова Лишайників</vt:lpstr>
      <vt:lpstr>Презентация PowerPoint</vt:lpstr>
      <vt:lpstr>Морфологічна будова лишайнка: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Значення грибів у природі та житті людини</vt:lpstr>
      <vt:lpstr>Презентация PowerPoint</vt:lpstr>
      <vt:lpstr>Головне правило ГРИБНИКА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Світлана Ігорівна Богату</cp:lastModifiedBy>
  <cp:revision>30</cp:revision>
  <dcterms:created xsi:type="dcterms:W3CDTF">2020-10-26T10:18:43Z</dcterms:created>
  <dcterms:modified xsi:type="dcterms:W3CDTF">2026-03-21T23:11:52Z</dcterms:modified>
</cp:coreProperties>
</file>