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88" r:id="rId2"/>
    <p:sldId id="442" r:id="rId3"/>
    <p:sldId id="463" r:id="rId4"/>
    <p:sldId id="462" r:id="rId5"/>
    <p:sldId id="452" r:id="rId6"/>
    <p:sldId id="469" r:id="rId7"/>
    <p:sldId id="451" r:id="rId8"/>
    <p:sldId id="444" r:id="rId9"/>
    <p:sldId id="472" r:id="rId10"/>
    <p:sldId id="466" r:id="rId11"/>
    <p:sldId id="468" r:id="rId12"/>
    <p:sldId id="467" r:id="rId13"/>
    <p:sldId id="470" r:id="rId14"/>
    <p:sldId id="471" r:id="rId15"/>
    <p:sldId id="436" r:id="rId16"/>
    <p:sldId id="330" r:id="rId17"/>
    <p:sldId id="437" r:id="rId18"/>
    <p:sldId id="325" r:id="rId19"/>
    <p:sldId id="438" r:id="rId20"/>
    <p:sldId id="439" r:id="rId21"/>
    <p:sldId id="440" r:id="rId22"/>
    <p:sldId id="441" r:id="rId23"/>
    <p:sldId id="443" r:id="rId24"/>
    <p:sldId id="446" r:id="rId25"/>
    <p:sldId id="448" r:id="rId26"/>
    <p:sldId id="447" r:id="rId27"/>
    <p:sldId id="450" r:id="rId28"/>
    <p:sldId id="449" r:id="rId29"/>
    <p:sldId id="453" r:id="rId30"/>
    <p:sldId id="454" r:id="rId31"/>
    <p:sldId id="459" r:id="rId32"/>
    <p:sldId id="460" r:id="rId33"/>
    <p:sldId id="461" r:id="rId34"/>
    <p:sldId id="455" r:id="rId35"/>
    <p:sldId id="456" r:id="rId36"/>
    <p:sldId id="457" r:id="rId37"/>
    <p:sldId id="473" r:id="rId38"/>
    <p:sldId id="458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AB78A-4C1D-43EF-BC11-7DF43DB05BEF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6D7F5-0C4F-4D13-BFFE-C13935772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348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216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446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048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605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839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284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295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203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941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835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669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418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3519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1974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984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2107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6990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2426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2265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773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8807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431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6747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1291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1411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3696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5984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7913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9526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6625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3436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936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8547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1024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363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160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6D7F5-0C4F-4D13-BFFE-C139357724BF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859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06D8C-C05A-614D-75C1-F80B3B0D9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E5E4FF-968E-946A-106C-B6C182C845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7C695E-AB3C-EA92-78B7-0C49C0F88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E8C121-6B90-873E-8BD9-1CB04B39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CE065F-3D67-1B1A-3BB0-CDDFB1AB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43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AEBE0-B10A-2042-9ECC-5152F03B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BC9ACC-3BE2-6D49-C7F0-8161431AE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75D906-E7D4-4C0B-EF9D-3970088E5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699E71-4AC5-EA5B-9366-FF61EB603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9FE7AC-CA19-F693-B9FF-D8094B0A7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74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440849-13AF-7547-273B-609B3639F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6EC8FF-0941-358B-EEF7-EBB05F028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4A51FD-F071-1D16-E4DB-3B58E6DE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FFFD97-4DAA-A7FA-478B-FBBAA10DF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E68D38-BDCC-D846-42EE-0B6CD12E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484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5D4D2E-9DC6-BB71-CA45-00963B304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794C32-FC84-69C6-CC42-02ED3E417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9504FD-5524-35F4-105B-BAA625460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0748F1-0F88-22BA-CFB8-7E719D52C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865AFD-608D-5CF8-7C2C-864BF68D0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E60D32-B6D5-9375-B6B0-3166CCF4D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72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8837A9-7585-58A1-527B-8AA195856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C9C1A3-9B34-A646-3097-9161E2A38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3E9189-60CA-34A6-5835-7865C7425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3FA0844-5B80-5403-F1ED-ADF994308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E5D121-5965-FCF9-93CD-66883EE85A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ABF63A6-6314-69E0-C6A0-5EA88F2F7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890FC17-45E4-EC0C-C75C-A787A8205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FFAFEEA-E600-B4B9-E358-4DD0D4F02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27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1CFC0-E87E-7E38-1D20-64248D73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82A4850-3B63-5EB2-124F-55B9A9E5A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F8CBB3A-F7C0-18D5-38EF-1DD5EF46B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F5F72D6-4083-EEA6-5573-1151259C6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071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C342BEC-7510-813D-38C1-8905EE9BB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783845C-72D4-8791-0862-FB5A9AA23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BADD38-FDF0-DB9F-6FEE-1A8B9A0A9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065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D76384-7186-4EC1-7697-73787FA04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B3AC5B-8526-C2CD-33E5-20FE285E1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9675FD-0ABF-9A24-9AB4-38F4627644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B5BC36-60D1-2270-A67F-BA7B0F9C8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6F69B9-FB49-9C3C-60C8-89630B85C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1FE586-B712-0308-C22B-4D1A3A507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041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DC65-1FD7-5530-F98F-98268CEEC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5CA1BC-FADD-149E-1117-BDFB83630F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DF387D-D154-D120-0314-9CB1BFB69D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5A0AE5-28A3-EB06-36E9-1D41E7E70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19FAAB-8B1B-17A4-5AC5-A852AD4B1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94CA60-B462-63A4-36EB-5658057DB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79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556A7-2293-82C2-97FE-4DC99F6E8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D66F2F-8B3B-75DC-D125-1F239A21C7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C73766-BF28-1657-274F-434BD9757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52396D-9E77-5C00-CD6C-3FA27906E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DF0886-9A8C-F297-09E0-6D76C5BA2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73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D65D907-544E-5598-AC70-42A4F7C4D2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BCFA83A-B819-7614-453B-8A9E982173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BDE37A-8FC5-E686-117C-24748BBF9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E99-2D24-4490-B760-1F112E733033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52B691-191E-A7E9-74DB-E0FAF2B8A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F8D371-8ED2-EAA2-E9B0-4348DDCC5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478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06E24E-0190-C788-CC6F-99101F311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138571-3DCA-07F9-3DDF-F76D68808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AFD6F8-C2F3-3532-7B9A-ABA99C17B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F8E99-2D24-4490-B760-1F112E733033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7B9683-C69A-4D70-B316-98DE690B6D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DC1E0A-014F-D148-6B2A-9348D537C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5B8AF-9334-400F-981F-22F20DBC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798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ymbiotyka.ua/hvorobi-endocrinology/gipotireoz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7">
            <a:extLst>
              <a:ext uri="{FF2B5EF4-FFF2-40B4-BE49-F238E27FC236}">
                <a16:creationId xmlns:a16="http://schemas.microsoft.com/office/drawing/2014/main" id="{0B64A01F-2680-B114-EB0C-A0627E7B1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521" y="56691"/>
            <a:ext cx="9083039" cy="6705373"/>
          </a:xfrm>
          <a:prstGeom prst="foldedCorner">
            <a:avLst>
              <a:gd name="adj" fmla="val 7556"/>
            </a:avLst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ru-RU" altLang="ru-RU" sz="2314">
              <a:latin typeface="Arial" panose="020B0604020202020204" pitchFamily="34" charset="0"/>
            </a:endParaRPr>
          </a:p>
        </p:txBody>
      </p:sp>
      <p:sp>
        <p:nvSpPr>
          <p:cNvPr id="4099" name="WordArt 28">
            <a:extLst>
              <a:ext uri="{FF2B5EF4-FFF2-40B4-BE49-F238E27FC236}">
                <a16:creationId xmlns:a16="http://schemas.microsoft.com/office/drawing/2014/main" id="{5DF199A3-FEC0-8ADD-1AA1-7F07155451A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11200" y="1625600"/>
            <a:ext cx="8737600" cy="41425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04"/>
              </a:avLst>
            </a:prstTxWarp>
          </a:bodyPr>
          <a:lstStyle/>
          <a:p>
            <a:pPr algn="ctr">
              <a:defRPr/>
            </a:pPr>
            <a:r>
              <a:rPr lang="uk-UA" sz="3428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Засоби, що впливають</a:t>
            </a:r>
          </a:p>
          <a:p>
            <a:pPr algn="ctr">
              <a:defRPr/>
            </a:pPr>
            <a:r>
              <a:rPr lang="uk-UA" sz="3428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 на периферичний  кровообіг</a:t>
            </a:r>
          </a:p>
          <a:p>
            <a:pPr algn="ctr">
              <a:defRPr/>
            </a:pPr>
            <a:r>
              <a:rPr lang="uk-UA" sz="3428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та мікроциркуляцію</a:t>
            </a:r>
            <a:r>
              <a:rPr lang="ru-RU" sz="3428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1342D9-5B8A-CC6A-5F78-A7C74D2CF952}"/>
              </a:ext>
            </a:extLst>
          </p:cNvPr>
          <p:cNvSpPr txBox="1"/>
          <p:nvPr/>
        </p:nvSpPr>
        <p:spPr>
          <a:xfrm>
            <a:off x="2004895" y="303800"/>
            <a:ext cx="8350828" cy="3740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ОДЕСКИЙ НАЦІОНАЛЬНИЙ МЕДИЧНИЙ УНІВЕРСИТЕТ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2BC83B-5BCD-C12E-44BC-0DB517266F50}"/>
              </a:ext>
            </a:extLst>
          </p:cNvPr>
          <p:cNvSpPr txBox="1"/>
          <p:nvPr/>
        </p:nvSpPr>
        <p:spPr>
          <a:xfrm>
            <a:off x="294642" y="692519"/>
            <a:ext cx="918463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800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КАФЕДРА ЗАГАЛЬНОЇ І КЛІНІЧНОЇ ФАРМАКОЛОГІЇ та ФАРМАКОГНОЗІЇ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5BFC5C-92CE-A65F-5AC4-F4AE95F91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466" y="303800"/>
            <a:ext cx="1976945" cy="197694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A79CA1-625F-6539-D3E3-FF795EC4A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86" y="2850274"/>
            <a:ext cx="2028825" cy="14097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7092DD-F9CA-B2CB-940F-E3C5C50D92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1167" y="4490888"/>
            <a:ext cx="2063312" cy="20633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028F55-56B0-8C40-70F0-E0EDDCAAD5C7}"/>
              </a:ext>
            </a:extLst>
          </p:cNvPr>
          <p:cNvSpPr txBox="1"/>
          <p:nvPr/>
        </p:nvSpPr>
        <p:spPr>
          <a:xfrm>
            <a:off x="477521" y="5648960"/>
            <a:ext cx="82702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Доцент Шемонаєва К.Ф.</a:t>
            </a:r>
          </a:p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ПЦМК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фармацевтичного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 факультету 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прот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Narrow" panose="020B0004020202020204" pitchFamily="34" charset="0"/>
              </a:rPr>
              <a:t>. №1 29.08.25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CB6BA-276B-A9B7-AF1F-CC26950E9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BBCFE5F0-1AB2-3C30-3CC5-7C8ACD163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27DE345A-6D29-0236-54D5-263F07001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АТЕРОСКЛЕРОЗ СТАТИСТИКА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633D04-C1E4-956B-6D9D-CE40FA899967}"/>
              </a:ext>
            </a:extLst>
          </p:cNvPr>
          <p:cNvSpPr txBox="1"/>
          <p:nvPr/>
        </p:nvSpPr>
        <p:spPr>
          <a:xfrm>
            <a:off x="4145280" y="965200"/>
            <a:ext cx="792480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Загальна смертність від атеросклерозу судин становить 800,9 на 100 000 населення</a:t>
            </a:r>
          </a:p>
          <a:p>
            <a:pPr marL="457200" indent="-457200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Це найвищий показник смертності у світі спочатку атеросклероз себе не виявляє</a:t>
            </a:r>
          </a:p>
          <a:p>
            <a:pPr marL="457200" indent="-457200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Літні жінки страждають від нього частіше, ніж чоловіки похилого віку: спусковим гачком для виникнення захворювання у них стає менопауза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A177C5-59F7-039B-ADA5-A15BFA378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00" y="1287205"/>
            <a:ext cx="3553380" cy="26650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1B8DC6-46FA-06C4-0066-95F289D5FF5E}"/>
              </a:ext>
            </a:extLst>
          </p:cNvPr>
          <p:cNvSpPr txBox="1"/>
          <p:nvPr/>
        </p:nvSpPr>
        <p:spPr>
          <a:xfrm>
            <a:off x="71120" y="4426645"/>
            <a:ext cx="11998960" cy="269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29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60 років приблизно у 75% людей розвивається атеросклероз.</a:t>
            </a:r>
          </a:p>
          <a:p>
            <a:pPr marL="457200" indent="-457200">
              <a:lnSpc>
                <a:spcPts val="29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Препаратів, що дозволяють позбутися атеросклерозу та </a:t>
            </a: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очистити судини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від атеросклеротичних бляшок </a:t>
            </a: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існує</a:t>
            </a:r>
          </a:p>
          <a:p>
            <a:pPr marL="457200" indent="-457200">
              <a:lnSpc>
                <a:spcPts val="29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Атеросклероз - це необоротне захворювання, і повністю вилікувати його неможливо</a:t>
            </a:r>
          </a:p>
          <a:p>
            <a:pPr marL="457200" indent="-457200">
              <a:lnSpc>
                <a:spcPts val="29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При запущених формах застосовується оперативне лікування</a:t>
            </a:r>
          </a:p>
        </p:txBody>
      </p:sp>
    </p:spTree>
    <p:extLst>
      <p:ext uri="{BB962C8B-B14F-4D97-AF65-F5344CB8AC3E}">
        <p14:creationId xmlns:p14="http://schemas.microsoft.com/office/powerpoint/2010/main" val="248457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B1E32-2284-F78C-9555-6E3DAC015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6E8A422E-96AE-0249-C795-88395FA5B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277698A3-2E23-CA5C-FA74-C1755BC26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АТЕРОСКЛЕРОЗ СТАТИСТИКА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E69D85-1A38-57DE-3057-BFE3789FA9DE}"/>
              </a:ext>
            </a:extLst>
          </p:cNvPr>
          <p:cNvSpPr txBox="1"/>
          <p:nvPr/>
        </p:nvSpPr>
        <p:spPr>
          <a:xfrm>
            <a:off x="386080" y="1076960"/>
            <a:ext cx="115188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uk-UA" sz="28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атеросклероз і атеротромбоз кровоносних судин зумовлює 67,5 % розвиток ІХС 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uk-UA" sz="28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21,8 % — </a:t>
            </a:r>
            <a:r>
              <a:rPr lang="uk-UA" sz="28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цереброваскулярних</a:t>
            </a:r>
            <a:r>
              <a:rPr lang="uk-UA" sz="28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захворювань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uk-UA" sz="28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Щороку 440 тисяч людей у нашій країні помирають від ССЗ. 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uk-UA" sz="28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Статистика ВООЗ свідчить, що українці  від </a:t>
            </a:r>
            <a:r>
              <a:rPr lang="uk-UA" sz="28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хвороб</a:t>
            </a:r>
            <a:r>
              <a:rPr lang="uk-UA" sz="28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серця та судин  вмирають  не лише у 2-4 рази частіше, ніж у країнах ЄС, але й раніше: 30–44-річні українські чоловіки помирають  в 6 разів частіше, ніж в країнах ЄС. 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uk-UA" sz="28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Починаючи із 15–17 років частота </a:t>
            </a:r>
            <a:r>
              <a:rPr lang="uk-UA" sz="2800" b="1" i="0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хвороб</a:t>
            </a:r>
            <a:r>
              <a:rPr lang="uk-UA" sz="2800" b="1" i="0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серця та судин різко зростає: майже 37% дорослого населення має те або інше серцево-судинне захворювання 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22F814-281A-8097-3414-DAF0E0F18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2770" y="5345430"/>
            <a:ext cx="2291319" cy="151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31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96014-D76C-531F-5D0F-6B58541A8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05CD01E9-DD52-4894-1BF1-8D992B019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9F5C0C91-7290-DA5F-D463-6419E6995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ОБМІН ХОЛЕСТЕРИНУ</a:t>
            </a:r>
          </a:p>
        </p:txBody>
      </p:sp>
      <p:pic>
        <p:nvPicPr>
          <p:cNvPr id="1026" name="Picture 2" descr="VSVZ51SI-statini-Krka-angel-HDL-vrag-LDL-w1650 копия">
            <a:extLst>
              <a:ext uri="{FF2B5EF4-FFF2-40B4-BE49-F238E27FC236}">
                <a16:creationId xmlns:a16="http://schemas.microsoft.com/office/drawing/2014/main" id="{BD411E50-3627-0CDD-F67B-3D6C23F2E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759" y="1678751"/>
            <a:ext cx="6885181" cy="49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C7EB9F-0854-6839-511E-00F5BDD14D3E}"/>
              </a:ext>
            </a:extLst>
          </p:cNvPr>
          <p:cNvSpPr txBox="1"/>
          <p:nvPr/>
        </p:nvSpPr>
        <p:spPr>
          <a:xfrm>
            <a:off x="1150188" y="1137920"/>
            <a:ext cx="9599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-nova"/>
              </a:rPr>
              <a:t>Холестерин – друг </a:t>
            </a:r>
            <a:r>
              <a:rPr lang="ru-RU" sz="3600" b="1" i="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-nova"/>
              </a:rPr>
              <a:t>чи</a:t>
            </a:r>
            <a:r>
              <a:rPr lang="ru-RU" sz="36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-nova"/>
              </a:rPr>
              <a:t> ворог?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291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AFD7A-2F5A-0A9E-3FD0-67F24606D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BBAA1005-1513-0E83-CFD0-3B8F422DB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3904C5C6-30B8-4E40-1956-9A75413A6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ОБМІН ХОЛЕСТЕРИНУ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A62859-6095-3E4D-D016-6607760A9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10" y="2283814"/>
            <a:ext cx="11407429" cy="42799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CA032F-4BEF-2B28-26E3-D1F2EAE74DBB}"/>
              </a:ext>
            </a:extLst>
          </p:cNvPr>
          <p:cNvSpPr txBox="1"/>
          <p:nvPr/>
        </p:nvSpPr>
        <p:spPr>
          <a:xfrm>
            <a:off x="965200" y="1330960"/>
            <a:ext cx="936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Наслідки </a:t>
            </a:r>
            <a:r>
              <a:rPr lang="uk-UA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гіперхолестеринемії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80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DAC6D-2D2E-BA75-FFA1-45A3A3C1D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EB81F9F8-70D1-D23C-284F-54D75F804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6C288886-1063-3350-B8C5-1AF892695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ОБМІН ХОЛЕСТЕРИНУ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96B330-7BFC-E5D6-48B6-D6261F764A90}"/>
              </a:ext>
            </a:extLst>
          </p:cNvPr>
          <p:cNvSpPr txBox="1"/>
          <p:nvPr/>
        </p:nvSpPr>
        <p:spPr>
          <a:xfrm>
            <a:off x="965200" y="1330960"/>
            <a:ext cx="936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Наслідки </a:t>
            </a:r>
            <a:r>
              <a:rPr lang="uk-UA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гіперхолестеринемії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57C1C1-F321-B6BD-18A3-DFB598223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0" y="2194383"/>
            <a:ext cx="7193279" cy="414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78A68-6074-B4D7-0E76-684C62547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0092F756-C5EB-69B4-7247-82D13EBC6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6173C326-ADDA-7E6F-E205-470DBC985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319" y="1223760"/>
            <a:ext cx="11605522" cy="596358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ts val="2600"/>
              </a:lnSpc>
              <a:defRPr/>
            </a:pP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Приблизно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80% холестерину </a:t>
            </a: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синтезується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організмі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людини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а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саме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— в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печінці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кишечнику,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нирках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надниркових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залозах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а також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статевими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залозами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2600"/>
              </a:lnSpc>
              <a:defRPr/>
            </a:pP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тільки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20% холестерину </a:t>
            </a: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надходить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організм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 продуктами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харчування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Холестерин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виконує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функції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є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стабілізатором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плинності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клітинної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плазматичної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мембрани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починає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шлях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біосинтезу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статевих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гормонів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кортикостероїдів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служить основою для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утворення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жовчі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вітаміну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захищає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еритроцити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дії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гемолітичних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отрут і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регулює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проникність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клітин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холестерин не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розчиняється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воді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крові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знаходиться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вигляді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спеціальних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комплексних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сполук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— 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ліпопротеїдів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2600"/>
              </a:lnSpc>
              <a:defRPr/>
            </a:pP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B13B0C81-8C83-2917-A1DB-C4C2CB641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ОБМІН ХОЛЕСТЕРИНУ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BA303B-ABFC-30B2-40DE-121B5296A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6261" y="3801110"/>
            <a:ext cx="185737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49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3D23F-5C1F-0FEB-212A-01C3D86C6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1AFEF69F-2925-9332-A68E-4FE2CFCBB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ABD635CA-B37A-FBCE-1ED7-1857D3515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319" y="1223760"/>
            <a:ext cx="11605522" cy="541984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ts val="2600"/>
              </a:lnSpc>
              <a:defRPr/>
            </a:pP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Залежно від молекулярної маси, ступеня спорідненості до холестерину і ступеня розчинності, ліпопротеїди ділять на дві основні групи</a:t>
            </a:r>
          </a:p>
          <a:p>
            <a:pPr marL="457200" indent="-457200">
              <a:lnSpc>
                <a:spcPts val="2600"/>
              </a:lnSpc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високомолекулярні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(ліпопротеїди високої щільності, або ЛПВЩ) </a:t>
            </a:r>
          </a:p>
          <a:p>
            <a:pPr marL="457200" indent="-457200">
              <a:lnSpc>
                <a:spcPts val="2600"/>
              </a:lnSpc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низькомолекулярні 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(ліпопротеїди низької щільності, або ЛПНЩ)</a:t>
            </a:r>
          </a:p>
          <a:p>
            <a:pPr marL="0" indent="0">
              <a:lnSpc>
                <a:spcPts val="2600"/>
              </a:lnSpc>
              <a:buClr>
                <a:srgbClr val="C00000"/>
              </a:buClr>
              <a:defRPr/>
            </a:pPr>
            <a:r>
              <a:rPr lang="uk-UA" sz="2800" b="1" noProof="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ЛПНЩ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погано розчинні і схильні до випадання кристалів холестерину в осад з подальшим </a:t>
            </a: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формуванням атеросклеротичних бляшок</a:t>
            </a:r>
          </a:p>
          <a:p>
            <a:pPr marL="0" indent="0">
              <a:lnSpc>
                <a:spcPts val="2600"/>
              </a:lnSpc>
              <a:buClr>
                <a:srgbClr val="C00000"/>
              </a:buClr>
              <a:defRPr/>
            </a:pP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Відкладення холестерину закупорюють судини, звужують їх просвіт і перешкоджають нормальному кровотоку</a:t>
            </a:r>
          </a:p>
          <a:p>
            <a:pPr marL="0" indent="0">
              <a:lnSpc>
                <a:spcPts val="2600"/>
              </a:lnSpc>
              <a:buClr>
                <a:srgbClr val="C00000"/>
              </a:buClr>
              <a:defRPr/>
            </a:pP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2600"/>
              </a:lnSpc>
              <a:buClr>
                <a:srgbClr val="C00000"/>
              </a:buClr>
              <a:defRPr/>
            </a:pPr>
            <a:r>
              <a:rPr lang="uk-UA" sz="2800" b="1" noProof="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ЛПВЩ </a:t>
            </a: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здійснюють транспорт холестерину 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від клітин периферійних органів </a:t>
            </a: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печінку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де холестерин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реводиться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жовчні кислоти і виводиться з організму</a:t>
            </a:r>
            <a:endParaRPr lang="uk-UA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C53811EA-C026-E844-9F77-D2138EAAF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ОБМІН ХОЛЕСТЕРИНУ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51C754C-10F6-9645-A183-9218D0080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1688" y="66867"/>
            <a:ext cx="2195652" cy="128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14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B870E-A0E0-65D9-D05D-9D9C1BED9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835B9F46-620B-42E1-A26F-2F07D414C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AFCAA48A-7CDA-3334-E8C9-E52F8C792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319" y="1223760"/>
            <a:ext cx="11605522" cy="500947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defRPr/>
            </a:pPr>
            <a:r>
              <a:rPr lang="uk-UA" sz="32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ЛПНЩ, 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або “поганий” холестерин, відповідальний за утворення бляшок на стінках судин</a:t>
            </a:r>
          </a:p>
          <a:p>
            <a:pPr marL="0" indent="0">
              <a:defRPr/>
            </a:pPr>
            <a:endParaRPr lang="uk-UA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defRPr/>
            </a:pPr>
            <a:r>
              <a:rPr lang="uk-UA" sz="32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ЛПВЩ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або “хороший” холестерин, допомагає виводити надлишок холестерину з організму</a:t>
            </a:r>
          </a:p>
          <a:p>
            <a:pPr marL="0" indent="0">
              <a:defRPr/>
            </a:pPr>
            <a:endParaRPr lang="uk-UA" sz="32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defRPr/>
            </a:pPr>
            <a:r>
              <a:rPr lang="uk-UA" sz="3200" b="1" noProof="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Тригліцериди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є іншим типом жирів, які організм використовує для збереження енергії, але їх надмір може також призвести до серцево-судинних проблем</a:t>
            </a:r>
            <a:endParaRPr lang="uk-UA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C505E6AE-2DD3-8677-5AB5-09BFC0144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ОБМІН ХОЛЕСТЕРИНУ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6F8803-BD76-C93D-35AA-529DAAFBF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1688" y="66867"/>
            <a:ext cx="2195652" cy="128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5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1AA94-1EC6-5221-5098-6F8EE91BD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00D25A38-CA8A-586B-70A5-70294CFDE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66782989-C57B-A74E-8ECA-40DBF037E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807" y="988472"/>
            <a:ext cx="11605522" cy="603283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900"/>
              </a:lnSpc>
            </a:pP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Атеросклероз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— це запальне захворювання середніх і великих артерій, що супроводжується формуванням атеросклеротичних бляшок на внутрішній оболонці (інтимі) судин</a:t>
            </a:r>
          </a:p>
          <a:p>
            <a:pPr marL="457200" indent="-457200">
              <a:lnSpc>
                <a:spcPts val="29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Бляшки складаються з ліпідів, холестерину, запальних клітин, сполучної тканини та кальцію</a:t>
            </a:r>
          </a:p>
          <a:p>
            <a:pPr marL="457200" indent="-457200">
              <a:lnSpc>
                <a:spcPts val="29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це призводить до звуження просвіту артерій, зниження еластичності судин і порушення кровотоку</a:t>
            </a:r>
          </a:p>
          <a:p>
            <a:pPr marL="457200" indent="-457200">
              <a:lnSpc>
                <a:spcPts val="29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є головною причиною інфарктів, інсультів та інших серцево-судинних захворювань </a:t>
            </a:r>
          </a:p>
          <a:p>
            <a:pPr>
              <a:lnSpc>
                <a:spcPts val="2900"/>
              </a:lnSpc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Розвиток бляшок призводить до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lnSpc>
                <a:spcPts val="29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Стенозу (звуження артерії)</a:t>
            </a:r>
          </a:p>
          <a:p>
            <a:pPr marL="457200" indent="-457200">
              <a:lnSpc>
                <a:spcPts val="29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Втрати еластичності судин</a:t>
            </a:r>
          </a:p>
          <a:p>
            <a:pPr marL="457200" indent="-457200">
              <a:lnSpc>
                <a:spcPts val="29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Порушення кровопостачання органів та                                тканин</a:t>
            </a:r>
            <a:endParaRPr lang="uk-UA" sz="2800" b="1" noProof="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F09F6166-FD7A-1316-6226-255773552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ВИЗНАЧЕННЯ ПОНЯТТЯ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6A6CA7-8058-3FAF-06E9-DF0DEABA1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9857" y="4548193"/>
            <a:ext cx="3438352" cy="210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5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F5BC1-F43D-080B-DB02-BD6B48754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1DD3004D-AB4C-5818-7DB3-2FE942B80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427BB6DE-EF06-CB4F-42F8-B0FA30DAD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319" y="1223760"/>
            <a:ext cx="11605522" cy="56250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Жирові смужки перетворюються на зрілі атеросклеротичні бляшки: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Ліпідне ядро: накопичення холестерину, клітинних решток і некротичних клітин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Фіброзна покришка: утворюється із колагену та сполучної тканини, стабілізуючи бляшку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артерія втрачає еластичність, просвіт судини звужується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небезпека полягає у звуженні артерій, розриву або ерозії бляшки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розрив тонкої фіброзної покришки або пошкодження ендотелію оголює ліпідне ядро, запускає 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тромбоутворення (</a:t>
            </a:r>
          </a:p>
          <a:p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інфаркт міокарду,  ішемічний інсульт,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тромбоемболія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ru-RU" dirty="0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F92CC68F-7950-BC94-D2C8-7852EDE02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ВИЗНАЧЕННЯ ПОНЯТТЯ</a:t>
            </a:r>
          </a:p>
        </p:txBody>
      </p:sp>
    </p:spTree>
    <p:extLst>
      <p:ext uri="{BB962C8B-B14F-4D97-AF65-F5344CB8AC3E}">
        <p14:creationId xmlns:p14="http://schemas.microsoft.com/office/powerpoint/2010/main" val="270242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18680-B62F-5B97-6F55-C6BBA794F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2F5DA9A2-20C7-FD11-D0D2-5C51E5CA1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898E60E5-7DDA-644A-2AF0-8818E9A1E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319" y="1223760"/>
            <a:ext cx="11605522" cy="47632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uk-UA" sz="2800" b="1" cap="all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Немодифіковані фактори ризику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Вік: ризик зростає після 45–50 років у чоловіків і 55–60 років у жінок.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Стать: у чоловіків ризик вищий до менопаузи; після менопаузи ризик у жінок зростає.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Спадковість: інфаркт або інсульт у родичів молодше 55 років (чоловіки) або 65 років (жінки) підвищує ризик.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Етнічна приналежність: деякі етнічні групи мають вищу схильність до серцево-судинних захворювань.</a:t>
            </a:r>
            <a:b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38CD0465-AEB8-CB6F-ACFD-D56573AF1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ФАКТОРИ РИЗИКУ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82B4DB7-0B4A-8593-CE13-1E032F6A3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200" y="5062294"/>
            <a:ext cx="3016250" cy="169540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EB5E0F-7015-7178-34E3-5A10DC873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560" y="5268076"/>
            <a:ext cx="2294890" cy="15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5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AE261-9A83-E579-5713-FBAEFBC6F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5D220908-43A9-23F8-65B3-C126DE6A6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E8C35883-B126-59A9-BA3D-42F60F790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319" y="1223760"/>
            <a:ext cx="11605522" cy="568658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uk-UA" sz="2800" b="1" cap="all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Модифіковані фактори ризику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Куріння: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ушкоджує ендотелій, підвищує згортання крові та знижує рівень "хорошого" холестерину.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Дисліпідемія</a:t>
            </a:r>
            <a:r>
              <a:rPr lang="uk-UA" sz="2800" b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високий рівень ЛПНЩ і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тригліцеридів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низький рівень ЛПВЩ сприяють формуванню бляшок.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Артеріальна гіпертензія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високий тиск пошкоджує стінки судин і п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осилює запалення.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Цукровий діабет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підвищений цукор сприяє запаленню, пошкодженню ендотелію й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атерогенезу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Ожиріння: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особливо абдомінальне, часто супроводжується діабетом, гіпертонією,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дисліпідемією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Малорухливий спосіб життя: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сприяє ожирінню, гіпертензії та порушенню обміну речовин.</a:t>
            </a:r>
            <a:endParaRPr lang="ru-RU" dirty="0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DC4E242B-6A51-258C-A666-752BB412D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ФАКТОРИ РИЗИКУ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53C2523-A820-2888-5BFE-3AE253455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50" y="66867"/>
            <a:ext cx="2447290" cy="157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5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CFAE4-454D-23CB-A7F7-A982B706E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5307C2E6-6677-2470-3CFF-0A7CA9590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7E6DDF1A-6A3C-848A-47C9-6FBF72852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319" y="1223760"/>
            <a:ext cx="11605522" cy="51941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uk-UA" sz="2800" b="1" cap="all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Модифіковані фактори ризику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Нездорове харчування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надлишок насичених жирів,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трансжирів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солі, цукру сприяє розвитку захворювання.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Стрес: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впливає на артеріальний тиск, обмін речовин і поведінкові звички.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Хронічні запальні захворювання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ревматоїдний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артрит,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вовчак, псоріаз та інші збільшують ризик через постійне запалення.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Інші фактори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синдром обструктивного апное сну, хронічна хвороба нирок, </a:t>
            </a:r>
            <a:r>
              <a:rPr lang="uk-UA" sz="2800" b="1" u="sng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гіпотиреоз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підвищене згортання крові, високий рівень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гомоцистеїну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4B25CD5C-5497-E322-52E3-A4E6946A9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ФАКТОРИ РИЗИКУ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1D93D1-4DDB-6300-DB5C-C11ECA235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4960" y="66867"/>
            <a:ext cx="2755032" cy="169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9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B2439-5289-29DF-8E38-D0D23C058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DDBDEA38-B3D7-EDB6-3877-8B4D6B798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1"/>
            <a:ext cx="9500612" cy="609599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7203B1E0-27B0-8B8A-0115-31ECD2AD0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130" y="1"/>
            <a:ext cx="9446830" cy="609599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altLang="ru-RU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КЛАСИФІКАЦІЯ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80A73C-A8C9-B4CD-B0F2-BC87A6EC4E3B}"/>
              </a:ext>
            </a:extLst>
          </p:cNvPr>
          <p:cNvSpPr txBox="1"/>
          <p:nvPr/>
        </p:nvSpPr>
        <p:spPr>
          <a:xfrm>
            <a:off x="182880" y="761660"/>
            <a:ext cx="12009120" cy="601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1200"/>
              </a:lnSpc>
              <a:spcAft>
                <a:spcPts val="800"/>
              </a:spcAft>
            </a:pPr>
            <a:r>
              <a:rPr lang="uk-UA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Класифікація:</a:t>
            </a:r>
            <a:endParaRPr lang="ru-RU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17780" algn="just">
              <a:lnSpc>
                <a:spcPts val="2000"/>
              </a:lnSpc>
            </a:pP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</a:t>
            </a:r>
            <a:r>
              <a:rPr lang="uk-UA" sz="2800" b="1" i="1" noProof="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Гіполіпідемічні</a:t>
            </a:r>
            <a:r>
              <a:rPr lang="uk-UA" sz="2800" b="1" i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uk-UA" sz="2800" b="1" i="1" noProof="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антихолестеринемічні</a:t>
            </a:r>
            <a:r>
              <a:rPr lang="uk-UA" sz="2800" b="1" i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uk-UA" sz="2800" b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засоби:</a:t>
            </a:r>
            <a:endParaRPr lang="uk-UA" sz="2800" b="1" noProof="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000"/>
              </a:lnSpc>
              <a:buFont typeface="Symbol" panose="05050102010706020507" pitchFamily="18" charset="2"/>
              <a:buChar char=""/>
              <a:tabLst>
                <a:tab pos="431800" algn="l"/>
              </a:tabLst>
            </a:pPr>
            <a:r>
              <a:rPr lang="uk-UA" sz="2800" b="1" i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інгібітори всмоктування жовчних кислот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—  аніонообмінні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смолы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або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секверстанти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жовчних кислот (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холестирамін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колестипол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 </a:t>
            </a: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000"/>
              </a:lnSpc>
              <a:buFont typeface="Symbol" panose="05050102010706020507" pitchFamily="18" charset="2"/>
              <a:buChar char=""/>
              <a:tabLst>
                <a:tab pos="431800" algn="l"/>
              </a:tabLst>
            </a:pPr>
            <a:r>
              <a:rPr lang="uk-UA" sz="2800" b="1" i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інгібітори всмоктування жовчних кислот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</a:t>
            </a:r>
            <a:r>
              <a:rPr lang="uk-UA" sz="2800" b="1" i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холестерину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—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неоміцин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орлистат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000"/>
              </a:lnSpc>
              <a:buFont typeface="Symbol" panose="05050102010706020507" pitchFamily="18" charset="2"/>
              <a:buChar char=""/>
              <a:tabLst>
                <a:tab pos="431800" algn="l"/>
              </a:tabLst>
            </a:pPr>
            <a:r>
              <a:rPr lang="uk-UA" sz="2800" b="1" i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інгібітори синтезу ліпідів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(холестерину,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тригліцеридів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000"/>
              </a:lnSpc>
              <a:buFont typeface="Wingdings" panose="05000000000000000000" pitchFamily="2" charset="2"/>
              <a:buChar char=""/>
              <a:tabLst>
                <a:tab pos="180340" algn="l"/>
                <a:tab pos="630555" algn="l"/>
              </a:tabLst>
            </a:pP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статини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або інгібітори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редуктази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гідроксиметил-глутарового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кофермента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 (ГМГ-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КоA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редуктази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—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ловастатин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симвастатин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аторвастатин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 інші; </a:t>
            </a: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000"/>
              </a:lnSpc>
              <a:buFont typeface="Wingdings" panose="05000000000000000000" pitchFamily="2" charset="2"/>
              <a:buChar char=""/>
              <a:tabLst>
                <a:tab pos="180340" algn="l"/>
                <a:tab pos="630555" algn="l"/>
              </a:tabLst>
            </a:pP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фібрати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—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фенофібрат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безафібрат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гемфіброзил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 інші;</a:t>
            </a: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000"/>
              </a:lnSpc>
              <a:buFont typeface="Wingdings" panose="05000000000000000000" pitchFamily="2" charset="2"/>
              <a:buChar char=""/>
              <a:tabLst>
                <a:tab pos="180340" algn="l"/>
                <a:tab pos="630555" algn="l"/>
              </a:tabLst>
            </a:pP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нікотинова кислота /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ніацин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ендурацин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 та її похідні (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ксантинола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нікотинат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</a:t>
            </a: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000"/>
              </a:lnSpc>
              <a:buFont typeface="Wingdings" panose="05000000000000000000" pitchFamily="2" charset="2"/>
              <a:buChar char=""/>
              <a:tabLst>
                <a:tab pos="180340" algn="l"/>
                <a:tab pos="630555" algn="l"/>
              </a:tabLst>
            </a:pPr>
            <a:r>
              <a:rPr lang="uk-UA" sz="2800" b="1" spc="-40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різні — антиоксиданти </a:t>
            </a:r>
            <a:r>
              <a:rPr lang="uk-UA" sz="2800" b="1" spc="-40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ліпопротеїнів</a:t>
            </a:r>
            <a:r>
              <a:rPr lang="uk-UA" sz="2800" b="1" spc="-40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uk-UA" sz="2800" b="1" spc="-40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пробукол</a:t>
            </a:r>
            <a:r>
              <a:rPr lang="uk-UA" sz="2800" b="1" spc="-40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</a:t>
            </a:r>
            <a:r>
              <a:rPr lang="uk-UA" sz="2800" b="1" spc="-40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бігуаніди</a:t>
            </a:r>
            <a:r>
              <a:rPr lang="uk-UA" sz="2800" b="1" spc="-40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2000"/>
              </a:lnSpc>
            </a:pPr>
            <a:r>
              <a:rPr lang="uk-UA" sz="2800" b="1" i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-  ті, що сприяють катаболізму </a:t>
            </a:r>
            <a:r>
              <a:rPr lang="uk-UA" sz="2800" b="1" i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іекскреції</a:t>
            </a:r>
            <a:r>
              <a:rPr lang="uk-UA" sz="2800" b="1" i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стеринів -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препарати ненасичених жирних кислот (лінетол,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ліпостабіл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омакор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омега-3 і ін.), ессенціале,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ліпоєва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кислота, рослинні (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поліспонін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препарати часнику) і ін.</a:t>
            </a: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2000"/>
              </a:lnSpc>
            </a:pP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</a:t>
            </a:r>
            <a:r>
              <a:rPr lang="uk-UA" sz="2800" b="1" i="1" noProof="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Гіперальфаліпопротеїнемічні</a:t>
            </a:r>
            <a:r>
              <a:rPr lang="uk-UA" sz="2800" b="1" i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засоби—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дифенін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біофлавоноїди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340" indent="-180340" algn="just">
              <a:lnSpc>
                <a:spcPts val="2000"/>
              </a:lnSpc>
            </a:pP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</a:t>
            </a:r>
            <a:r>
              <a:rPr lang="uk-UA" sz="2800" b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Речовини, що </a:t>
            </a:r>
            <a:r>
              <a:rPr lang="uk-UA" sz="2800" b="1" i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стабілізують </a:t>
            </a:r>
            <a:r>
              <a:rPr lang="uk-UA" sz="2800" b="1" i="1" noProof="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атерогенні</a:t>
            </a:r>
            <a:r>
              <a:rPr lang="uk-UA" sz="2800" b="1" i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ліпопротеїди</a:t>
            </a:r>
            <a:r>
              <a:rPr lang="uk-UA" sz="2800" b="1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 гепарин,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хонсурид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хондроїтинсульфат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uk-UA" sz="2800" noProof="0" dirty="0">
              <a:solidFill>
                <a:srgbClr val="0000CC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9FF5B5-1E31-B85A-D10D-2E8610E22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4179" y="0"/>
            <a:ext cx="1769022" cy="110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5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9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A344F00B-6641-3158-4422-057FE5F59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51" y="1"/>
            <a:ext cx="9500612" cy="59909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998E7FE2-9C85-1FFC-6243-A5AD892D9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387" y="1"/>
            <a:ext cx="9446830" cy="599089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ru-RU" altLang="ru-RU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КЛАСИФІКАЦІЯ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5054AA-4F08-4083-9841-C7B6D1E7ADDC}"/>
              </a:ext>
            </a:extLst>
          </p:cNvPr>
          <p:cNvSpPr txBox="1"/>
          <p:nvPr/>
        </p:nvSpPr>
        <p:spPr>
          <a:xfrm>
            <a:off x="271870" y="801600"/>
            <a:ext cx="11846560" cy="6038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2200"/>
              </a:lnSpc>
            </a:pP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Класифікація (продовження):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7780" algn="just">
              <a:lnSpc>
                <a:spcPts val="2200"/>
              </a:lnSpc>
            </a:pP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14) </a:t>
            </a:r>
            <a:r>
              <a:rPr lang="uk-UA" sz="2800" b="1" i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Антиагреганти</a:t>
            </a: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200"/>
              </a:lnSpc>
              <a:buFont typeface="Symbol" panose="05050102010706020507" pitchFamily="18" charset="2"/>
              <a:buChar char=""/>
              <a:tabLst>
                <a:tab pos="612140" algn="l"/>
              </a:tabLst>
            </a:pPr>
            <a:r>
              <a:rPr lang="uk-UA" sz="28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пригнічуючі</a:t>
            </a:r>
            <a:r>
              <a:rPr lang="uk-UA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синтез </a:t>
            </a:r>
            <a:r>
              <a:rPr lang="uk-UA" sz="28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тромбоксану</a:t>
            </a:r>
            <a:r>
              <a:rPr lang="uk-UA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</a:t>
            </a:r>
            <a:r>
              <a:rPr lang="uk-UA" sz="2800" b="1" i="1" baseline="-250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інгібітори ЦОГ (ацетилсаліцилова кислота, аспірин-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кардіо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 інгібітори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тромбоксантинсинтетази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дазоксибен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200"/>
              </a:lnSpc>
              <a:buFont typeface="Symbol" panose="05050102010706020507" pitchFamily="18" charset="2"/>
              <a:buChar char=""/>
              <a:tabLst>
                <a:tab pos="612140" algn="l"/>
              </a:tabLst>
            </a:pPr>
            <a:r>
              <a:rPr lang="uk-UA" sz="2800" b="1" i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блокатори рецепторів на тромбоцитах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АДФ (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тиклопідін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клопідогрель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 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фактора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активуючого тромбоцити — ФАТ  (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кетотифен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гінкго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білоба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 серотоніну (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кетансерин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 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гликопротеїнових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типу 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IIb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IIIa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реопро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ламіфибан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тирофібан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spc="-2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ксемілофібан</a:t>
            </a:r>
            <a:r>
              <a:rPr lang="uk-UA" sz="2800" b="1" spc="-2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і ін.);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200"/>
              </a:lnSpc>
              <a:buFont typeface="Symbol" panose="05050102010706020507" pitchFamily="18" charset="2"/>
              <a:buChar char=""/>
              <a:tabLst>
                <a:tab pos="612140" algn="l"/>
              </a:tabLst>
            </a:pPr>
            <a:r>
              <a:rPr lang="uk-UA" sz="28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аденозинергічні</a:t>
            </a:r>
            <a:r>
              <a:rPr lang="uk-UA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і </a:t>
            </a:r>
            <a:r>
              <a:rPr lang="uk-UA" sz="28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інгибитори</a:t>
            </a:r>
            <a:r>
              <a:rPr lang="uk-UA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фосфодіестерази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дипірідамол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пентоксифілін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200"/>
              </a:lnSpc>
              <a:buFont typeface="Symbol" panose="05050102010706020507" pitchFamily="18" charset="2"/>
              <a:buChar char=""/>
              <a:tabLst>
                <a:tab pos="612140" algn="l"/>
              </a:tabLst>
            </a:pPr>
            <a:r>
              <a:rPr lang="uk-UA" sz="28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підвищуюючі</a:t>
            </a:r>
            <a:r>
              <a:rPr lang="uk-UA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активність </a:t>
            </a:r>
            <a:r>
              <a:rPr lang="uk-UA" sz="28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простациклінової</a:t>
            </a:r>
            <a:r>
              <a:rPr lang="uk-UA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системи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епопростенол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5) </a:t>
            </a:r>
            <a:r>
              <a:rPr lang="uk-UA" sz="28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Антиоксиданти</a:t>
            </a: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200"/>
              </a:lnSpc>
              <a:buFont typeface="Symbol" panose="05050102010706020507" pitchFamily="18" charset="2"/>
              <a:buChar char=""/>
              <a:tabLst>
                <a:tab pos="431800" algn="l"/>
              </a:tabLst>
            </a:pPr>
            <a:r>
              <a:rPr lang="uk-UA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прямої дії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жиророзчинні — токоферолу ацетат,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аевіт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убіхінон,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дибунол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водорозчині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— аскорбінова кислота,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біофлавоноїди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(рутин,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кверцетин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 тіолові —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глутатіон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цистамін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липамід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ліпоева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кислота та інші.;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200"/>
              </a:lnSpc>
              <a:buFont typeface="Symbol" panose="05050102010706020507" pitchFamily="18" charset="2"/>
              <a:buChar char=""/>
              <a:tabLst>
                <a:tab pos="431800" algn="l"/>
              </a:tabLst>
            </a:pPr>
            <a:r>
              <a:rPr lang="uk-UA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непрямої дії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попередники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глутатіону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глутаміновая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кислота,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компламін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індуктори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пероксидаз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(натрію селеніт) та інші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C0EF88-9A0F-ABFB-1F82-5AF44CBF4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6777" y="-64171"/>
            <a:ext cx="1989783" cy="13265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9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F10B0-847A-C683-6DAC-633724A95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052024E8-7228-01B0-0749-75502472B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73570"/>
            <a:ext cx="9446830" cy="641131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425F9810-33A2-3161-53E3-BC5CE968B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130" y="74248"/>
            <a:ext cx="9446830" cy="546547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altLang="ru-RU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КЛАСИФІКАЦІЯ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AD0A18-B851-290D-BC65-3E0D6E636AB4}"/>
              </a:ext>
            </a:extLst>
          </p:cNvPr>
          <p:cNvSpPr txBox="1"/>
          <p:nvPr/>
        </p:nvSpPr>
        <p:spPr>
          <a:xfrm>
            <a:off x="345440" y="1137920"/>
            <a:ext cx="11846560" cy="4575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0510" algn="just">
              <a:lnSpc>
                <a:spcPts val="2000"/>
              </a:lnSpc>
            </a:pP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Класифікація (продовження):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000"/>
              </a:lnSpc>
              <a:buFont typeface="+mj-lt"/>
              <a:buAutoNum type="arabicParenR" startAt="6"/>
              <a:tabLst>
                <a:tab pos="228600" algn="l"/>
              </a:tabLst>
            </a:pPr>
            <a:endParaRPr lang="uk-UA" sz="2800" b="1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400"/>
              </a:lnSpc>
              <a:buFont typeface="+mj-lt"/>
              <a:buAutoNum type="arabicParenR" startAt="6"/>
              <a:tabLst>
                <a:tab pos="228600" algn="l"/>
              </a:tabLst>
            </a:pPr>
            <a:r>
              <a:rPr lang="uk-UA" sz="2800" b="1" i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Ендотеліотропні</a:t>
            </a:r>
            <a:r>
              <a:rPr lang="uk-UA" sz="28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засоби</a:t>
            </a: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400"/>
              </a:lnSpc>
              <a:buFont typeface="Symbol" panose="05050102010706020507" pitchFamily="18" charset="2"/>
              <a:buChar char=""/>
              <a:tabLst>
                <a:tab pos="431800" algn="l"/>
              </a:tabLst>
            </a:pPr>
            <a:r>
              <a:rPr lang="uk-UA" sz="28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зменшуючі</a:t>
            </a:r>
            <a:r>
              <a:rPr lang="uk-UA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активність </a:t>
            </a:r>
            <a:r>
              <a:rPr lang="uk-UA" sz="28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брадикініну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пармідін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/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ангінин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продектин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верантерол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/;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400"/>
              </a:lnSpc>
              <a:buFont typeface="Symbol" panose="05050102010706020507" pitchFamily="18" charset="2"/>
              <a:buChar char=""/>
              <a:tabLst>
                <a:tab pos="431800" algn="l"/>
              </a:tabLst>
            </a:pPr>
            <a:r>
              <a:rPr lang="uk-UA" sz="28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антигіалуронідазні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—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этамзилат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/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діцінон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кальція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добезилат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троксерутин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/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троксевазин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венорутон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/;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400"/>
              </a:lnSpc>
              <a:buFont typeface="Symbol" panose="05050102010706020507" pitchFamily="18" charset="2"/>
              <a:buChar char=""/>
              <a:tabLst>
                <a:tab pos="431800" algn="l"/>
              </a:tabLst>
            </a:pPr>
            <a:r>
              <a:rPr lang="uk-UA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рослинні 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 екстракти плодів кінського каштану (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есцин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ескузан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листя 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гінкго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двулопастного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гінкго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білоба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/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танакан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/) та інші.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2400"/>
              </a:lnSpc>
              <a:buFont typeface="+mj-lt"/>
              <a:buAutoNum type="arabicParenR" startAt="6"/>
              <a:tabLst>
                <a:tab pos="228600" algn="l"/>
              </a:tabLst>
            </a:pPr>
            <a:r>
              <a:rPr lang="uk-UA" sz="28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Блокатори кальцієвих каналів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ніфедіпін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амлодіпін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 інші.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270510" algn="just">
              <a:lnSpc>
                <a:spcPts val="2400"/>
              </a:lnSpc>
            </a:pP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Загальна характеристика окремих груп препаратів. Механізми дії. Побічні дії. Показання і протипоказання до застосування.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90E5ED-22FC-A555-3D8E-FD202C328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331" y="4998149"/>
            <a:ext cx="3061794" cy="172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3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9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51C85A52-87F2-F722-C66E-FC6FE0E24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6"/>
            <a:ext cx="9500612" cy="1247171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3ADC80FE-1D08-769F-A591-9F6C692B4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18" y="1465212"/>
            <a:ext cx="11750564" cy="20855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600"/>
              </a:lnSpc>
              <a:buBlip>
                <a:blip r:embed="rId3"/>
              </a:buBlip>
              <a:defRPr/>
            </a:pPr>
            <a:r>
              <a:rPr lang="uk-UA" sz="2800" b="1" noProof="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секвестранти</a:t>
            </a:r>
            <a:r>
              <a:rPr lang="uk-UA" sz="28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жовчних кислот 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холестирамін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та інші) </a:t>
            </a:r>
          </a:p>
          <a:p>
            <a:pPr marL="457200" indent="-457200">
              <a:lnSpc>
                <a:spcPts val="26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зв'язують жовчні кислоти в кишківнику, сприяючи       зниженню рівня ЛПНЩ</a:t>
            </a:r>
          </a:p>
          <a:p>
            <a:pPr marL="457200" indent="-457200">
              <a:lnSpc>
                <a:spcPts val="26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інгібітори всмоктування холестерину (наприклад, 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езетиміб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–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селективно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блокують всмоктування холестерину та рослинних стеролів у тонкому кишківнику</a:t>
            </a: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0B7BF1ED-37DE-F65E-635E-23C60030F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110839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ВСМОКТУВАННЯ ЖОВЧНИХ КИСЛОТ</a:t>
            </a:r>
            <a:endParaRPr lang="ru-RU" altLang="ru-RU" sz="3846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AFBB8C-63D0-E952-D596-F8C56EDC8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9916" y="118364"/>
            <a:ext cx="2000250" cy="228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B10E76-0020-896D-B1E7-ED764CF0F4D6}"/>
              </a:ext>
            </a:extLst>
          </p:cNvPr>
          <p:cNvSpPr txBox="1"/>
          <p:nvPr/>
        </p:nvSpPr>
        <p:spPr>
          <a:xfrm>
            <a:off x="84082" y="3487995"/>
            <a:ext cx="11887200" cy="3701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</a:pP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ХОЛЕСТЕРАМІН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Показання.</a:t>
            </a:r>
          </a:p>
          <a:p>
            <a:pPr marL="457200" indent="-457200" algn="l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зниження підвищеного вмісту холестерину в сироватці хворих з первинною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гіперхолестеринемією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та у хворих з комбінованою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гіперхолестеринемією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гіпертри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гліцеридемією</a:t>
            </a: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для симптоматичного лікування діареї, викликаної жовчними кислотами у хворих із синдромом короткого кишечнику</a:t>
            </a:r>
          </a:p>
          <a:p>
            <a:pPr marL="457200" indent="-457200" algn="l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для зняття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свербежу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при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холестазі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 зв’язку з частковою обструкцією жовчних шляхів.</a:t>
            </a:r>
          </a:p>
          <a:p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2030C-659C-B183-9A88-87BADE338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3331B0A4-AB1B-4E0F-464C-84F02B01B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6"/>
            <a:ext cx="9500612" cy="1247171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D8F7E94E-B988-A8D3-A893-397861ABF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18" y="1465212"/>
            <a:ext cx="10621956" cy="549165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600"/>
              </a:lnSpc>
              <a:buBlip>
                <a:blip r:embed="rId3"/>
              </a:buBlip>
              <a:defRPr/>
            </a:pPr>
            <a:r>
              <a:rPr lang="uk-U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ЕЗЕТИМІБ</a:t>
            </a:r>
          </a:p>
          <a:p>
            <a:r>
              <a:rPr lang="uk-UA" sz="2800" b="1" i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Механізм дії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селективно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пригнічує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інтестинальну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абсорбцію холестерину та відповідних рослинних стеролів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Молекулярною мішенню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езетимібу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є переносник стеролів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Niemann-Pick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Cl-Like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 (NPC1L1), що відповідає за всмоктування холестерину та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фітостеролів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у кишечнику.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локалізується на щітковій смужці тонкої кишки й пригнічує абсорбцію холестерину, зменшуючи доставку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інтестинального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холестерину в печінку</a:t>
            </a:r>
          </a:p>
          <a:p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ts val="2600"/>
              </a:lnSpc>
              <a:defRPr/>
            </a:pP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2DFF55BE-1651-4FDD-125B-92DA82D5C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110839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ВСМОКТУВАННЯ ЖОВЧНИХ КИСЛОТ</a:t>
            </a:r>
            <a:endParaRPr lang="ru-RU" altLang="ru-RU" sz="3846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90D39F-303F-2B3C-FA8F-40886BD57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8292" y="0"/>
            <a:ext cx="2183985" cy="322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46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BA675-BCB6-F666-A042-74C9C86ED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1685EC9D-10D9-57F2-F69D-488E4DC2E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6"/>
            <a:ext cx="9500612" cy="1247171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6F33C9DE-7927-66CA-C6DB-5B4A678EA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18" y="1465212"/>
            <a:ext cx="11605522" cy="506077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600"/>
              </a:lnSpc>
              <a:buBlip>
                <a:blip r:embed="rId3"/>
              </a:buBlip>
              <a:defRPr/>
            </a:pPr>
            <a:r>
              <a:rPr lang="uk-U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ЕЗЕТИМІБ</a:t>
            </a:r>
          </a:p>
          <a:p>
            <a:r>
              <a:rPr lang="uk-UA" sz="2800" b="1" i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Показання:</a:t>
            </a:r>
          </a:p>
          <a:p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Первинна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гіперхолестеринемія</a:t>
            </a:r>
            <a:endParaRPr lang="uk-UA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Гомозиготна сімейна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гіперхолестеринемія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ГоСГ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Профілактика серцево-судинних ускладнень</a:t>
            </a:r>
          </a:p>
          <a:p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Побічні реакції:</a:t>
            </a:r>
          </a:p>
          <a:p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алергічні реакції, кашель, слабкість, розлади травлення, "припливи" крові до шкіри обличчя, тимчасова гіпертензія, біль у м'язах та суглобах, зниження апетиту, порушення функції печінки, </a:t>
            </a:r>
            <a:r>
              <a:rPr lang="uk-UA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тромбоцитопенія</a:t>
            </a:r>
            <a:r>
              <a:rPr lang="uk-UA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депресія</a:t>
            </a:r>
          </a:p>
          <a:p>
            <a:endParaRPr lang="uk-UA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2600"/>
              </a:lnSpc>
              <a:defRPr/>
            </a:pP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32B0C076-0BFA-3C6E-D56D-90C496C6E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110839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ВСМОКТУВАННЯ ЖОВЧНИХ КИСЛОТ</a:t>
            </a:r>
            <a:endParaRPr lang="ru-RU" altLang="ru-RU" sz="3846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35E718B-ED9F-3E2B-D834-0B5079A7D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8640" y="782688"/>
            <a:ext cx="2650489" cy="209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22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6B79B-6139-ECCA-B194-79420FEAE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8B25807F-B153-85A4-0470-B3BBD56CE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6"/>
            <a:ext cx="9500612" cy="1247171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6B8166ED-C842-BA18-A45D-753209D04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58" y="1475372"/>
            <a:ext cx="11605522" cy="41630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600"/>
              </a:lnSpc>
              <a:buBlip>
                <a:blip r:embed="rId3"/>
              </a:buBlip>
              <a:defRPr/>
            </a:pPr>
            <a:r>
              <a:rPr lang="uk-UA" sz="2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орлістат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ts val="2600"/>
              </a:lnSpc>
              <a:defRPr/>
            </a:pPr>
            <a:r>
              <a:rPr lang="uk-UA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Механізм дії: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утворення ковалентного зв’язку із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сериновим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залишком шлункової і панкреатичної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ліпаз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 порожнині шлунку і тонкої кишки 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Фермент втрачає здатність розщеплювати жири, що надходять з їжею у формі три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гліцеридів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на вільні жирні кислоти, що всмоктуються, і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моно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гліцериди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зменшується кількість калорій, що надходять в організм знижується маса тіла пацієнта.</a:t>
            </a:r>
          </a:p>
          <a:p>
            <a:pPr marL="0" indent="0">
              <a:lnSpc>
                <a:spcPts val="2600"/>
              </a:lnSpc>
              <a:defRPr/>
            </a:pP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FB3B2CF0-4324-CAFD-B1BB-A44495715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110839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ВСМОКТУВАННЯ ЖОВЧНИХ КИСЛОТ ТА ХОЛЕСТЕРИНУ</a:t>
            </a:r>
            <a:endParaRPr lang="uk-UA" sz="4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27663A-5E64-F166-056F-9E2643570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5280" y="4952473"/>
            <a:ext cx="2615733" cy="137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4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D537A-584E-C96F-6AAA-3CCC98FFE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298D1785-531B-E178-9B6C-3D41CA675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6"/>
            <a:ext cx="9500612" cy="1247171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9C37D0FF-7617-1B23-CFFE-380BF354D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39" y="1589520"/>
            <a:ext cx="11605522" cy="53941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600"/>
              </a:lnSpc>
              <a:buBlip>
                <a:blip r:embed="rId3"/>
              </a:buBlip>
              <a:defRPr/>
            </a:pPr>
            <a:r>
              <a:rPr lang="uk-UA" sz="2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орлістат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ts val="2600"/>
              </a:lnSpc>
              <a:defRPr/>
            </a:pPr>
            <a:r>
              <a:rPr lang="uk-UA" sz="2800" b="1" i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Показання:</a:t>
            </a:r>
          </a:p>
          <a:p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Атеросклероз</a:t>
            </a:r>
          </a:p>
          <a:p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Терапія ожиріння або надлишкової маси тіла в сполученні з низько калорійною дієтою </a:t>
            </a:r>
          </a:p>
          <a:p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Побічні реакції:</a:t>
            </a:r>
          </a:p>
          <a:p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 боку ШКТ: маслянисті виділення з прямої кишки, виділення газів, імперативні позиви на дефекацію,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стеаторея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частішання дефекації і нетримання калу (як правило, ці явища виникають тимчасово у перші 3 місяці лікування);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рідко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болі або дискомфорт у животі, метеоризм, рідкий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стул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боліі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дискомфорт у прямій кишці.</a:t>
            </a:r>
          </a:p>
          <a:p>
            <a:pPr marL="0" indent="0">
              <a:lnSpc>
                <a:spcPts val="2600"/>
              </a:lnSpc>
              <a:defRPr/>
            </a:pP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38DB57DA-217C-0A7C-238F-AE6BAABEE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110839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ВСМОКТУВАННЯ ЖОВЧНИХ КИСЛОТ ТА ХОЛЕСТЕРИНУ</a:t>
            </a:r>
            <a:endParaRPr lang="uk-UA" sz="4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C850C92-5C21-405D-8D77-278F1FE29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2326" y="1242122"/>
            <a:ext cx="157162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95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2AF8E-29D6-9AE0-69C6-B91D799BC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6160DA70-26F0-80D6-8DB1-F65D37E32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C9CBCD9E-BEF2-CFEA-E02E-57B7C4F17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0400"/>
            <a:ext cx="12019279" cy="582508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ts val="2600"/>
              </a:lnSpc>
              <a:defRPr/>
            </a:pPr>
            <a:r>
              <a:rPr lang="uk-UA" sz="2800" b="1" dirty="0">
                <a:solidFill>
                  <a:srgbClr val="FF0000"/>
                </a:solidFill>
                <a:latin typeface="Arial" panose="020B0604020202020204" pitchFamily="34" charset="0"/>
              </a:rPr>
              <a:t>СТАТИНИ – </a:t>
            </a:r>
            <a:r>
              <a:rPr lang="uk-UA" sz="2800" b="1" dirty="0" err="1">
                <a:solidFill>
                  <a:srgbClr val="7030A0"/>
                </a:solidFill>
                <a:latin typeface="Arial" panose="020B0604020202020204" pitchFamily="34" charset="0"/>
              </a:rPr>
              <a:t>Симвастатин</a:t>
            </a:r>
            <a:r>
              <a:rPr lang="uk-UA" sz="2800" b="1" dirty="0">
                <a:solidFill>
                  <a:srgbClr val="7030A0"/>
                </a:solidFill>
                <a:latin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7030A0"/>
                </a:solidFill>
                <a:latin typeface="Arial" panose="020B0604020202020204" pitchFamily="34" charset="0"/>
              </a:rPr>
              <a:t>Аторвастатин</a:t>
            </a:r>
            <a:r>
              <a:rPr lang="uk-UA" sz="2800" b="1" dirty="0">
                <a:solidFill>
                  <a:srgbClr val="7030A0"/>
                </a:solidFill>
                <a:latin typeface="Arial" panose="020B0604020202020204" pitchFamily="34" charset="0"/>
              </a:rPr>
              <a:t>, </a:t>
            </a:r>
            <a:r>
              <a:rPr lang="uk-UA" sz="2800" b="1" dirty="0" err="1">
                <a:solidFill>
                  <a:srgbClr val="7030A0"/>
                </a:solidFill>
                <a:latin typeface="Arial" panose="020B0604020202020204" pitchFamily="34" charset="0"/>
              </a:rPr>
              <a:t>Розувастатин</a:t>
            </a:r>
            <a:endParaRPr lang="uk-UA" sz="2800" b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marL="0" indent="0">
              <a:lnSpc>
                <a:spcPts val="2600"/>
              </a:lnSpc>
              <a:defRPr/>
            </a:pPr>
            <a:r>
              <a:rPr lang="uk-UA" sz="2800" b="1" i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Механізм дії -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інгібування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активності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ферменту ГМГ-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КоА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редуктази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— основного ферменту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біосинтезу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холестерину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фермент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каталізує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реакцію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перетворення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ацетил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коензиму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А в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мевалонат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— попередник холестерину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Статини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інгібують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ГМГ-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КоА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-редуктазу,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знижують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вироблення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ендогенного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холестерину на початковому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етапі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принципом негативного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зв'язку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відповідь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зниження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холестерину в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плазмі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крові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і тканинах,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збільшуються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специфічні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рецептори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на мембранах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клітин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печінки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яка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зв'язує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поганий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" холестерин ЛПНЩ,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знижує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концентрацію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крові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знижується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рівень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загального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холестерину,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тригліцеридів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а також ЛПНЩ і ЛПДНЩ в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плазмі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крові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а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рівень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ЛПВЩ </a:t>
            </a:r>
            <a:r>
              <a:rPr 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збільшується</a:t>
            </a: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60366A14-4319-9E18-1436-588CF389E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СИНТЕЗУ ЛІПІДІВ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9E04BC-7926-C817-2B48-BEC8C3571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3712" y="163309"/>
            <a:ext cx="162877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9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CB0B6-9EC9-B795-2266-354CDEE7D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BEDD9243-AC4C-211A-6441-C6050A1C9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AD25F6D5-2521-AE1C-E848-2EE19B69E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2271" y="3819816"/>
            <a:ext cx="11605522" cy="10853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ts val="2600"/>
              </a:lnSpc>
              <a:defRPr/>
            </a:pPr>
            <a:r>
              <a:rPr lang="uk-UA" sz="2800" b="1" dirty="0">
                <a:solidFill>
                  <a:srgbClr val="FF0000"/>
                </a:solidFill>
                <a:latin typeface="Arial" panose="020B0604020202020204" pitchFamily="34" charset="0"/>
              </a:rPr>
              <a:t>СТАТИНИ</a:t>
            </a:r>
          </a:p>
          <a:p>
            <a:pPr marL="457200" indent="-457200">
              <a:lnSpc>
                <a:spcPts val="2600"/>
              </a:lnSpc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endParaRPr lang="uk-UA" sz="2800" b="1" i="1" noProof="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2600"/>
              </a:lnSpc>
              <a:defRPr/>
            </a:pPr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B621F49A-1E24-42D5-E8F9-3057BA64D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СТАТИНИ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ECAE95C-F255-5F33-3884-217F9B8D4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952" y="580120"/>
            <a:ext cx="4525598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othamProRegular"/>
              </a:rPr>
              <a:t>  </a:t>
            </a:r>
            <a:r>
              <a:rPr kumimoji="0" lang="ru-RU" altLang="ru-RU" sz="18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othamProRegular"/>
              </a:rPr>
              <a:t>        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4" name="Picture 4" descr="Механізм дії статинів">
            <a:extLst>
              <a:ext uri="{FF2B5EF4-FFF2-40B4-BE49-F238E27FC236}">
                <a16:creationId xmlns:a16="http://schemas.microsoft.com/office/drawing/2014/main" id="{9F9FD77C-61A6-225E-3B9E-D082E36CF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801" y="1330817"/>
            <a:ext cx="6968927" cy="490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642652-E67E-5655-FBFD-49931CAB0284}"/>
              </a:ext>
            </a:extLst>
          </p:cNvPr>
          <p:cNvSpPr txBox="1"/>
          <p:nvPr/>
        </p:nvSpPr>
        <p:spPr>
          <a:xfrm>
            <a:off x="3698240" y="1737360"/>
            <a:ext cx="12395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dirty="0"/>
              <a:t>печінка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71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3F8C1-B092-D7A8-7908-2489F4C6E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D17FB587-0095-B76E-FA96-B87BA61A9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904683D8-3A5C-8CD5-818D-AEC45B36F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0400"/>
            <a:ext cx="12019279" cy="518388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ts val="2600"/>
              </a:lnSpc>
              <a:defRPr/>
            </a:pPr>
            <a:r>
              <a:rPr lang="uk-UA" sz="2800" b="1" dirty="0">
                <a:solidFill>
                  <a:srgbClr val="FF0000"/>
                </a:solidFill>
                <a:latin typeface="Arial" panose="020B0604020202020204" pitchFamily="34" charset="0"/>
              </a:rPr>
              <a:t>СТАТИНИ</a:t>
            </a:r>
          </a:p>
          <a:p>
            <a:pPr marL="0" indent="0">
              <a:lnSpc>
                <a:spcPts val="2600"/>
              </a:lnSpc>
              <a:defRPr/>
            </a:pPr>
            <a:r>
              <a:rPr lang="uk-UA" sz="2800" b="1" i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Додаткова дія - </a:t>
            </a:r>
            <a:r>
              <a:rPr lang="uk-UA" sz="28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неліпідна (</a:t>
            </a:r>
            <a:r>
              <a:rPr lang="uk-UA" sz="28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плейотропна</a:t>
            </a:r>
            <a:r>
              <a:rPr lang="uk-UA" sz="28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uk-UA" sz="2800" b="1" i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uk-UA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протизапальна 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Антиоксидантна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Антитромботична</a:t>
            </a:r>
            <a:endParaRPr lang="uk-UA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покращують функцію ендотелію і реологічні здатності крові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стабілізують фіброзну капсулу атеросклеротичної бляшки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зменшують розвиток гіпертрофії і фіброзу </a:t>
            </a:r>
            <a:r>
              <a:rPr lang="uk-UA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кардіоміоцитів</a:t>
            </a:r>
            <a:endParaRPr lang="uk-UA" sz="32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CC3F6715-747C-2980-D964-A3D71C4F6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СИНТЕЗУ ЛІПІДІВ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07F77D3-85DF-0C77-14F9-C887E5DF6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4434" y="1152641"/>
            <a:ext cx="3357496" cy="188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04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DE7FA-EE08-D60F-7090-830299206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61323416-6CAC-845A-BA5F-E06C1141A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3EC34531-B662-8CCE-C8AB-6AFA8D839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1" y="1156027"/>
            <a:ext cx="12019279" cy="570197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ts val="2600"/>
              </a:lnSpc>
              <a:defRPr/>
            </a:pPr>
            <a:r>
              <a:rPr lang="uk-UA" sz="2800" b="1" dirty="0">
                <a:solidFill>
                  <a:srgbClr val="FF0000"/>
                </a:solidFill>
                <a:latin typeface="Arial" panose="020B0604020202020204" pitchFamily="34" charset="0"/>
              </a:rPr>
              <a:t>СТАТИНИ</a:t>
            </a:r>
          </a:p>
          <a:p>
            <a:pPr marL="0" indent="0">
              <a:lnSpc>
                <a:spcPts val="2600"/>
              </a:lnSpc>
              <a:defRPr/>
            </a:pPr>
            <a:r>
              <a:rPr lang="uk-UA" sz="2800" b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Статини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застосовують при: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первинній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гіперхолестеринемії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гіперліпопротеїнемії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типу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IIa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Ііб</a:t>
            </a:r>
            <a:endParaRPr lang="uk-UA" sz="32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вторинній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гіперліпопротеїнемії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яка пов'язана з цукровим діабетом і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нефротичним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синдромом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атеросклерозі для зменшення частоти розвитку серцево-судинних захворювань і смертності у хворих із середньою і тяжкою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гіперхолестеринемією</a:t>
            </a:r>
            <a:endParaRPr lang="uk-UA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підвищеному ризику виникнення серцево-судинних захворювань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для профілактики небажаних явищ при ІБС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для зниження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посттрансплантаційної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гіперліпідемії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у пацієнтів, які застосовують 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імуносупресори</a:t>
            </a:r>
            <a:endParaRPr lang="uk-UA" sz="32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2600"/>
              </a:lnSpc>
              <a:defRPr/>
            </a:pP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B7CBCC6A-70A5-02A0-9FC9-9DA5A3C8C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СИНТЕЗУ ЛІПІДІВ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126815-5011-BE2B-40C5-A7A8FB112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085" y="1013786"/>
            <a:ext cx="257175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62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60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60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0D2F6-A987-A678-2EDF-4A3218B8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272823BE-A55F-B83F-0CE9-5792A238B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EB974809-3EA6-A0CD-2A11-94DBDF086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0400"/>
            <a:ext cx="12019279" cy="57532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ts val="2600"/>
              </a:lnSpc>
              <a:defRPr/>
            </a:pPr>
            <a:r>
              <a:rPr lang="uk-UA" sz="2800" b="1" dirty="0">
                <a:solidFill>
                  <a:srgbClr val="FF0000"/>
                </a:solidFill>
                <a:latin typeface="Arial" panose="020B0604020202020204" pitchFamily="34" charset="0"/>
              </a:rPr>
              <a:t>СТАТИНИ</a:t>
            </a:r>
          </a:p>
          <a:p>
            <a:pPr marL="0" indent="0">
              <a:lnSpc>
                <a:spcPts val="2600"/>
              </a:lnSpc>
              <a:defRPr/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Принципи застосування:</a:t>
            </a:r>
            <a:r>
              <a:rPr lang="uk-UA" sz="28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приймають одноразово перед сном, так як вночі відбувається інтенсивний синтез холестерину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Лікування починають з мінімальної дози, поступово нарощуючи її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Ефект можна помітити вже через 3 дня з початку лікування 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максимальний ефект спостерігається через 4-6 тижнів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Після припинення лікування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статинами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рівень холестерину повертається до вихідного, тому в більшості випадків </a:t>
            </a: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статини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слід приймати довічно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Припідвищенні</a:t>
            </a: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рівня печінкових показників (амінотрансфераз,  лужної фосфатази) дозу коригують</a:t>
            </a:r>
          </a:p>
          <a:p>
            <a:pPr marL="457200" indent="-457200">
              <a:lnSpc>
                <a:spcPts val="3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uk-UA" sz="3200" b="1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можна різко відміняти (тромбоутворення)</a:t>
            </a: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97166F0F-C5F1-725B-EFD7-0DD1EF449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СИНТЕЗУ ЛІПІДІВ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43F778-59C6-1D23-33B8-0004C1716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3440" y="94331"/>
            <a:ext cx="2038350" cy="114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7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60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D02A4-CD68-DD5D-EBDE-CB8022BA5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B929DAAD-FCB2-C105-93A3-E515E8F56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D655B3D6-8F49-E3D9-B08F-C2E18D056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0400"/>
            <a:ext cx="12019279" cy="60200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ts val="2600"/>
              </a:lnSpc>
              <a:defRPr/>
            </a:pPr>
            <a:r>
              <a:rPr lang="uk-UA" sz="2800" b="1" dirty="0">
                <a:solidFill>
                  <a:srgbClr val="FF0000"/>
                </a:solidFill>
                <a:latin typeface="Arial" panose="020B0604020202020204" pitchFamily="34" charset="0"/>
              </a:rPr>
              <a:t>СТАТИНИ</a:t>
            </a:r>
          </a:p>
          <a:p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Побічна дія: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алергічні реакції висипання на шкірі, свербіж шкіри, набряк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Квінке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кропив'янка, гіперемія шкіри,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фотосенсибілізація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вовчакоподібний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синдром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ШКТ: нудота; діарея або запор; метеоризм; анорексія; гіркота у роті; порушення функції печінки, панкреатит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ЦНС:запаморочення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безсоння, головний біль, парестезії, периферична невропатія. погіршення пам’яті, сприяти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розвиткупаркінсонізму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підвищується ризик захворювання на цукровий діабет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різка відміна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статинів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у хворих із гострим коронарним синдромом- збільшення ризику тромбоутворення </a:t>
            </a:r>
          </a:p>
          <a:p>
            <a:endParaRPr lang="uk-UA" sz="2800" b="1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93EFE825-A6D9-CA4D-625B-81D261CB1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СИНТЕЗУ ЛІПІДІВ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61C3CB-4EB2-3690-476D-216313516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3520" y="100298"/>
            <a:ext cx="1521993" cy="152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6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67BE8-FAF1-9F94-0C1B-011AC843D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223B748C-D678-BB25-2658-8CCD1C69D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AA343DEF-43CF-7D72-8301-A12ED0774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0400"/>
            <a:ext cx="12019279" cy="509667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ts val="2600"/>
              </a:lnSpc>
              <a:defRPr/>
            </a:pPr>
            <a:r>
              <a:rPr lang="uk-UA" sz="2800" b="1" dirty="0">
                <a:solidFill>
                  <a:srgbClr val="FF0000"/>
                </a:solidFill>
                <a:latin typeface="Arial" panose="020B0604020202020204" pitchFamily="34" charset="0"/>
              </a:rPr>
              <a:t>СТАТИНИ</a:t>
            </a:r>
          </a:p>
          <a:p>
            <a:r>
              <a:rPr lang="uk-UA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Побічна дія: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статинова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міопатія і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рабдоміоліз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статини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прискорюють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апоптоз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м'язових клітин, можуть спричиняти ушкодження мембранних іонних каналів, пригнічують процеси синтезу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селенопротеїдів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 Легкі форми міопатії можуть проявлятися лише підвищенням концентрації в крові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креатинфосфокінази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Рабдоміоліз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церивастатин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який проявляється болями у литкових м'язах, поперековій ділянці або у всьому тілі, нудотою, блюванням, зміною кольору сечі на червоний або коричневий (у зв'язку із виділенням у сечу міоглобіну), 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статинова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тубулопатія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протеїнурія і ниркова недостатність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A2035396-9F0E-9579-070A-884EA199C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СИНТЕЗУ ЛІПІДІВ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4101624-59A0-B36F-AD81-21B7EF475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7295" y="100299"/>
            <a:ext cx="1892043" cy="151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39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10DAF-143F-5352-6280-6323BF349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6164377D-9C71-F5DD-0B06-849A8D534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7A282ECB-801B-76BB-D96F-94D64B756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0400"/>
            <a:ext cx="12192000" cy="642268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ts val="3000"/>
              </a:lnSpc>
              <a:defRPr/>
            </a:pPr>
            <a:r>
              <a:rPr lang="uk-UA" sz="2800" b="1" noProof="0" dirty="0">
                <a:solidFill>
                  <a:srgbClr val="FF0000"/>
                </a:solidFill>
                <a:latin typeface="Arial" panose="020B0604020202020204" pitchFamily="34" charset="0"/>
              </a:rPr>
              <a:t>ФІБРАТИ - 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Деривати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фіброєвої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кислоти —</a:t>
            </a:r>
            <a:r>
              <a:rPr lang="uk-UA" sz="2800" b="1" noProof="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Клофібрат</a:t>
            </a:r>
            <a:r>
              <a:rPr lang="uk-UA" sz="28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Безафібрат</a:t>
            </a:r>
            <a:r>
              <a:rPr lang="uk-UA" sz="28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Фенофібрат</a:t>
            </a:r>
            <a:r>
              <a:rPr lang="uk-UA" sz="28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Ципрофібрат</a:t>
            </a:r>
            <a:r>
              <a:rPr lang="uk-UA" sz="28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ts val="2600"/>
              </a:lnSpc>
              <a:defRPr/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Механізм дії:</a:t>
            </a:r>
          </a:p>
          <a:p>
            <a:pPr marL="457200" indent="-457200">
              <a:lnSpc>
                <a:spcPts val="3100"/>
              </a:lnSpc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підвищують активність ферменту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ліпопротеінліпази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прискорюють катаболізм ЛПДНЩ</a:t>
            </a:r>
          </a:p>
          <a:p>
            <a:pPr marL="457200" indent="-457200">
              <a:lnSpc>
                <a:spcPts val="3100"/>
              </a:lnSpc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посилюють синтез рецепторів на ендотелії судин до ЛПНЩ</a:t>
            </a:r>
          </a:p>
          <a:p>
            <a:pPr marL="457200" indent="-457200">
              <a:lnSpc>
                <a:spcPts val="3100"/>
              </a:lnSpc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інгібують утворення ЛПДНЩ в печінці</a:t>
            </a:r>
          </a:p>
          <a:p>
            <a:pPr marL="457200" indent="-457200">
              <a:lnSpc>
                <a:spcPts val="31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знижують концентрацію ТГ і ЛПНЩ, (щодо ТГ ефективніше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статинів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lnSpc>
                <a:spcPts val="31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зменшує агрегацію тромбоцитів, знижує підвищений рівень фібриногену в плазмі, знижує рівень глюкози в крові у хворих на цукровий діабет; знижує рівень сечової кислоти у крові.</a:t>
            </a:r>
          </a:p>
          <a:p>
            <a:pPr marL="457200" indent="-457200">
              <a:lnSpc>
                <a:spcPts val="31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 застосуванні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фібратів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необхідний УЗ контроль за станом жовчного міхура (утворюють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камені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ru-RU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F50D5CC0-7834-1D4B-38C9-A132F29B7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СИНТЕЗУ ЛІПІДІВ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7A0164-8CC3-B9EF-95A7-1DB4542BF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1597" y="1466533"/>
            <a:ext cx="1986704" cy="149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23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525F4-09DE-0289-5679-E31C45694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057753E0-A9F1-0C62-8966-9D3B70E9E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3E5C0A38-0FAA-4540-532B-48D064376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0400"/>
            <a:ext cx="12019279" cy="42349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ts val="2600"/>
              </a:lnSpc>
              <a:defRPr/>
            </a:pPr>
            <a:r>
              <a:rPr lang="uk-UA" sz="2800" b="1" dirty="0">
                <a:solidFill>
                  <a:srgbClr val="FF0000"/>
                </a:solidFill>
                <a:latin typeface="Arial" panose="020B0604020202020204" pitchFamily="34" charset="0"/>
              </a:rPr>
              <a:t>ФІБРАТИ</a:t>
            </a:r>
          </a:p>
          <a:p>
            <a:pPr>
              <a:lnSpc>
                <a:spcPts val="3360"/>
              </a:lnSpc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Застосування:</a:t>
            </a:r>
          </a:p>
          <a:p>
            <a:pPr marL="457200" indent="-457200">
              <a:lnSpc>
                <a:spcPts val="336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Гіперхолестеринемія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ts val="336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гіпертригліцеридемія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ізольована або змішана</a:t>
            </a:r>
          </a:p>
          <a:p>
            <a:pPr marL="457200" indent="-457200">
              <a:lnSpc>
                <a:spcPts val="336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дисліпідемія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тип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IIb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III, IV, V за класифікацією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Фредріксона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ts val="336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 пацієнтів, для яких дієта або інші немедикаментозні лікувальні заходи (наприклад, зниження маси тіла або збільшення фізичної активності) неефективні</a:t>
            </a:r>
          </a:p>
          <a:p>
            <a:pPr marL="457200" indent="-457200">
              <a:lnSpc>
                <a:spcPts val="336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особливо при наявності гіпертензія та куріння.</a:t>
            </a:r>
          </a:p>
          <a:p>
            <a:endParaRPr lang="ru-RU" dirty="0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6A7CC422-5CAF-76CD-3E95-9B9E8F340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СИНТЕЗУ ЛІПІДІВ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A9D21C9-1928-50CD-08B8-31F4B1B08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5902" y="4202476"/>
            <a:ext cx="2710027" cy="208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77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21DCE-415E-36A6-22BB-913DB96BC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F132CD70-1237-DFD3-AC83-E43B5F063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B8EE06D4-C411-A2B9-57E7-007F767EE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0400"/>
            <a:ext cx="12019279" cy="47513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ts val="2600"/>
              </a:lnSpc>
              <a:defRPr/>
            </a:pPr>
            <a:r>
              <a:rPr lang="uk-UA" sz="2800" b="1" dirty="0">
                <a:solidFill>
                  <a:srgbClr val="FF0000"/>
                </a:solidFill>
                <a:latin typeface="Arial" panose="020B0604020202020204" pitchFamily="34" charset="0"/>
              </a:rPr>
              <a:t>ФІБРАТИ</a:t>
            </a:r>
          </a:p>
          <a:p>
            <a:pPr>
              <a:lnSpc>
                <a:spcPts val="3360"/>
              </a:lnSpc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Побічна дія:</a:t>
            </a:r>
          </a:p>
          <a:p>
            <a:pPr marL="457200" indent="-457200">
              <a:lnSpc>
                <a:spcPts val="336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Кров та лімфатична системи: зниження гемоглобіну, лейкоцитів</a:t>
            </a:r>
          </a:p>
          <a:p>
            <a:pPr marL="457200" indent="-457200">
              <a:lnSpc>
                <a:spcPts val="336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ЦНС: головний біль</a:t>
            </a:r>
          </a:p>
          <a:p>
            <a:pPr marL="457200" indent="-457200">
              <a:lnSpc>
                <a:spcPts val="336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ССС: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тромбоемболія</a:t>
            </a: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336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ШКТ: біль у животі, нудота, блювання, діарея, метеоризм, підвищення активності печінкових трансаміназ, панкреатит,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холелітіаз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гепатит</a:t>
            </a:r>
          </a:p>
          <a:p>
            <a:pPr marL="457200" indent="-457200">
              <a:lnSpc>
                <a:spcPts val="336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Шкіра та підшкірні тканини: алопеція,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фотосенсибілізація</a:t>
            </a:r>
            <a:endParaRPr lang="uk-U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336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Алергічні реакції: висипання на шкірі, свербіж шкіри, кропив'янка</a:t>
            </a: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78623749-B070-37C6-77F9-BCF8B7306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СИНТЕЗУ ЛІПІДІВ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230AC80-0DAE-3016-8B47-18087DC42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4943" y="4792148"/>
            <a:ext cx="2104336" cy="193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7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6FED3-3A53-394A-26AB-E7417F32F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6A376B26-E038-7542-6DB7-84D52E246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5AC0CDD3-45C2-2849-CAF8-EF39DEF11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0400"/>
            <a:ext cx="12019279" cy="44776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ts val="2600"/>
              </a:lnSpc>
              <a:defRPr/>
            </a:pPr>
            <a:r>
              <a:rPr lang="uk-UA" sz="2800" b="1" dirty="0">
                <a:solidFill>
                  <a:srgbClr val="FF0000"/>
                </a:solidFill>
                <a:latin typeface="Arial" panose="020B0604020202020204" pitchFamily="34" charset="0"/>
              </a:rPr>
              <a:t>ФІБРАТИ</a:t>
            </a:r>
          </a:p>
          <a:p>
            <a:pPr>
              <a:lnSpc>
                <a:spcPts val="4000"/>
              </a:lnSpc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Побічна дія:</a:t>
            </a:r>
          </a:p>
          <a:p>
            <a:pPr marL="457200" indent="-457200">
              <a:lnSpc>
                <a:spcPts val="4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Кістково-м'язова система: дифузна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міалгія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міозит, спазм м'язів та м'язова слабкість</a:t>
            </a:r>
          </a:p>
          <a:p>
            <a:pPr marL="457200" indent="-457200">
              <a:lnSpc>
                <a:spcPts val="4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Статеві органи: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еректильна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дисфункція</a:t>
            </a:r>
          </a:p>
          <a:p>
            <a:pPr marL="457200" indent="-457200">
              <a:lnSpc>
                <a:spcPts val="4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Лабораторні показники: </a:t>
            </a:r>
          </a:p>
          <a:p>
            <a:pPr marL="457200" indent="-457200">
              <a:lnSpc>
                <a:spcPts val="4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підвищення концентрації </a:t>
            </a:r>
            <a:r>
              <a:rPr lang="uk-UA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гомоцистеїну</a:t>
            </a: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у крові</a:t>
            </a:r>
          </a:p>
          <a:p>
            <a:pPr marL="457200" indent="-457200">
              <a:lnSpc>
                <a:spcPts val="4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підвищення концентрації креатиніну у сироватці крові підвищення концентрації азоту сечовини у сироватці крові.</a:t>
            </a:r>
            <a:endParaRPr lang="ru-RU" dirty="0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7CF4A759-CB72-6079-7DBA-6B88AFB6F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ІНГІБІТОРИ СИНТЕЗУ ЛІПІДІВ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17D42FA-04A7-EB60-6C5C-437A2BD54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3583" y="2470404"/>
            <a:ext cx="1986417" cy="183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3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BEF18-47D8-B0BC-4E36-AFC2EDEE1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CB20B5EF-940B-E3F1-4488-9862BEE86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7463340C-8DC2-D42C-CA90-785FAF14B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0400"/>
            <a:ext cx="12019279" cy="531725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3400"/>
              </a:lnSpc>
            </a:pPr>
            <a:r>
              <a:rPr lang="uk-UA" sz="32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Лікарські препарати</a:t>
            </a:r>
            <a:r>
              <a:rPr lang="uk-UA" sz="32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які не рекомендовано комбінувати зі СТАТИНАМИ </a:t>
            </a:r>
            <a:r>
              <a:rPr lang="uk-UA" sz="32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через ризик розвитку </a:t>
            </a:r>
            <a:r>
              <a:rPr lang="uk-UA" sz="3200" b="1" noProof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міозитів</a:t>
            </a:r>
            <a:r>
              <a:rPr lang="uk-UA" sz="32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uk-UA" sz="3200" b="1" noProof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рабдоміолізу</a:t>
            </a:r>
            <a:r>
              <a:rPr lang="uk-UA" sz="32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lnSpc>
                <a:spcPts val="34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фібрати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(ризик РАБДОМІОЛІЗУ, гепатотоксичності, можливо поєднання з </a:t>
            </a: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флувастатином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lnSpc>
                <a:spcPts val="34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Нікотинова кислота та її похідні (ризик гепатотоксичності)</a:t>
            </a:r>
          </a:p>
          <a:p>
            <a:pPr marL="457200" indent="-457200">
              <a:lnSpc>
                <a:spcPts val="34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макролідні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антибіотики </a:t>
            </a:r>
          </a:p>
          <a:p>
            <a:pPr marL="457200" indent="-457200">
              <a:lnSpc>
                <a:spcPts val="34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азольні</a:t>
            </a: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протигрибкові засоби</a:t>
            </a:r>
          </a:p>
          <a:p>
            <a:pPr marL="457200" indent="-457200">
              <a:lnSpc>
                <a:spcPts val="34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Блокатори кальцієвих каналів</a:t>
            </a:r>
          </a:p>
          <a:p>
            <a:pPr marL="457200" indent="-457200">
              <a:lnSpc>
                <a:spcPts val="34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Блокатори калієвих каналів</a:t>
            </a:r>
          </a:p>
          <a:p>
            <a:pPr marL="457200" indent="-457200">
              <a:lnSpc>
                <a:spcPts val="34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uk-UA" sz="32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інгібітори протеаз ВІЛ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F031E168-B74B-E23F-7F85-85AA9552D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КОМБІНУВАННЯ ПРЕПАРАТІВ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864956-4D36-04C8-A939-F4A3B933D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975" y="3893177"/>
            <a:ext cx="3741143" cy="224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82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3D82D-A909-1248-B607-8D48279E0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9897C8B7-1C8C-3D31-E3EB-0E9406555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8577F575-9E12-484C-91D4-14CD82FF7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0400"/>
            <a:ext cx="12019279" cy="568658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Збільшується ризик розвитку </a:t>
            </a:r>
            <a:r>
              <a:rPr lang="uk-UA" sz="2800" b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міозитів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uk-UA" sz="2800" b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рабдоміолізу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при застосуванні </a:t>
            </a:r>
            <a:r>
              <a:rPr lang="uk-UA" sz="2800" b="1" noProof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статинів</a:t>
            </a: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літні хворі з патологією (цукровий діабет, ниркова недостатність)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Перед хірургічним втручанням (відміна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статинів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недостатнє харчування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печінкова недостатність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поліпрагмазія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вживання алкоголю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вживання 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грейфруктового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соку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Хворі  монголоїдної раси, більш чутливі до дії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статинів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тому для лікування таких пацієнтів слід використовувати менші дозування (&lt;40 мг на добу)</a:t>
            </a: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0089F1D3-DDF0-F838-5C20-45484F526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sz="3846" b="1" dirty="0">
                <a:solidFill>
                  <a:srgbClr val="003300"/>
                </a:solidFill>
                <a:latin typeface="Arial" panose="020B0604020202020204" pitchFamily="34" charset="0"/>
              </a:rPr>
              <a:t>РИЗИК УСЛАДНЕНЬ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B4D3CD-D162-9F4A-25C8-A30096F1E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867" y="2339217"/>
            <a:ext cx="2648168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84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60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D7B66-1E35-7D13-8841-4579C55CB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AC7EB5B9-986E-6F32-D987-FE580DBC4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112BC146-CDE5-05CF-ED2F-DAD3B8DF7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0400"/>
            <a:ext cx="12019279" cy="52556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uk-UA" sz="2800" b="1" noProof="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Ніацин</a:t>
            </a:r>
            <a:r>
              <a:rPr lang="uk-UA" sz="28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(нікотинова кислота) та її похідні (</a:t>
            </a:r>
            <a:r>
              <a:rPr lang="uk-UA" sz="2800" b="1" noProof="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ксантинолу</a:t>
            </a:r>
            <a:r>
              <a:rPr lang="uk-UA" sz="28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noProof="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нікотинат</a:t>
            </a:r>
            <a:r>
              <a:rPr lang="uk-UA" sz="28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ніацин</a:t>
            </a:r>
            <a:r>
              <a:rPr lang="uk-UA" sz="28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800" b="1" noProof="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ендурацин</a:t>
            </a:r>
            <a:r>
              <a:rPr lang="uk-UA" sz="28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Знижує рівень «поганого» холестерину - ЛПНЩ (≈ 25%)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Підвищує «хороший» холестерин ЛПВЩ (≈ 31%)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Знижує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ліпопротеїни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А, які закорковують артерії та склеюють тромбоцити, підвищуючи ризик виникнення тромбів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Знижує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тригліцериди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ТГ– жири, що сигналізують про наявність інсулінового розладу, передвісників діабету типу IІ та гіпертонії – на 20-50%.</a:t>
            </a:r>
          </a:p>
          <a:p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Знижує ризик атеросклерозу, покращує кровообіг по всьому тілу, розширює кровоносні судини, підвищує плинність крові, нормалізує тиск. </a:t>
            </a:r>
            <a:endParaRPr lang="ru-RU" dirty="0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6E23EE74-BF17-30AE-B4AB-9C36E8948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НІКОТИНОВА КИСЛОТА </a:t>
            </a:r>
            <a:endParaRPr lang="uk-UA" sz="3846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012E04-7949-65F3-03AC-1AE1FB19C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9002" y="1491932"/>
            <a:ext cx="1790277" cy="134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97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CE2D4-90C8-2F5D-3DE8-1D3CB5E26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638334B0-9C4F-C6CC-2410-98553E6AF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6BF8C4F6-6046-57EE-DBD5-11DDDD65D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0400"/>
            <a:ext cx="12019279" cy="51941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Лікарські препарати, які не рекомендовано застосовувати з препаратами нікотинової кислоти через ризик розвитку побічних ефектів: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статини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(ризик гепатотоксичності)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фібрати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(ризик гепатотоксичності і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рабдоміолізу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Необхідний контроль аланін-амінотрансферази (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АлАТ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аспартатамінотрансферази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АсАТ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гамма-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глутамілтранспептидази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(ГГТ).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 хворих з цукровим діабетом і подагрою можливе загострення основного захворювання, для даної категорії хворих необхідно уникати призначення будь-яких форм нікотинової кислоти.</a:t>
            </a:r>
          </a:p>
          <a:p>
            <a:endParaRPr lang="ru-RU" dirty="0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14561385-AB86-7139-8BDC-D98F2E757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НІКОТИНОВА КИСЛОТА </a:t>
            </a:r>
            <a:endParaRPr lang="uk-UA" sz="3846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BB704B-A2B6-B449-B123-C4A6B1290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7177" y="1912620"/>
            <a:ext cx="1932102" cy="13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8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3098F-22E4-7203-71B7-C2F2477BD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>
            <a:extLst>
              <a:ext uri="{FF2B5EF4-FFF2-40B4-BE49-F238E27FC236}">
                <a16:creationId xmlns:a16="http://schemas.microsoft.com/office/drawing/2014/main" id="{DD811BBB-EC1A-C446-55B8-CF7A6C6D5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339" y="66867"/>
            <a:ext cx="9500612" cy="88817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sz="2381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38E9B382-1CD4-0D79-573B-794D0FF2C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" y="1010400"/>
            <a:ext cx="11897359" cy="59712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4228" tIns="42114" rIns="84228" bIns="4211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2700"/>
              </a:lnSpc>
            </a:pPr>
            <a:r>
              <a:rPr lang="uk-UA" sz="2800" b="1" noProof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По́лікозано́л</a:t>
            </a:r>
            <a:r>
              <a:rPr lang="uk-UA" sz="2800" b="1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—природна суміш 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жирнох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спиртів, котра є натуральним екстрактом рослинного воску</a:t>
            </a:r>
          </a:p>
          <a:p>
            <a:pPr marL="457200" indent="-457200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Використовують як харчові добавки для зниження рівня ЛПНЩ і підвищення ЛПВЩ плазми крові </a:t>
            </a:r>
          </a:p>
          <a:p>
            <a:pPr marL="457200" indent="-457200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для запобігання атеросклерозу</a:t>
            </a:r>
          </a:p>
          <a:p>
            <a:pPr>
              <a:lnSpc>
                <a:spcPts val="2700"/>
              </a:lnSpc>
            </a:pPr>
            <a:r>
              <a:rPr lang="uk-UA" sz="2800" b="1" noProof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Механізм дії:</a:t>
            </a:r>
          </a:p>
          <a:p>
            <a:pPr marL="457200" indent="-457200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пригнічення синтезу холестерину</a:t>
            </a:r>
          </a:p>
          <a:p>
            <a:pPr marL="457200" indent="-457200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стимуляції розпаду холестерину ЛПНЩ  у гепатоцитах шляхом активації 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ліпаз</a:t>
            </a:r>
            <a:endParaRPr lang="uk-UA" sz="2800" b="1" noProof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Вазопротекторна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дія за рахунок підвищення рівня ЛПВЩ</a:t>
            </a:r>
          </a:p>
          <a:p>
            <a:pPr marL="457200" indent="-457200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перешкоджання окисленню холестерину  ЛПНЩ</a:t>
            </a:r>
          </a:p>
          <a:p>
            <a:pPr marL="457200" indent="-457200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Антитромботичний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ефект - запобігання агрегації тромбоцитів (вплив на синтез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простангландину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знижує рівень 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тромбоксану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А2, підвищує рівень </a:t>
            </a:r>
            <a:r>
              <a:rPr lang="uk-UA" sz="2800" b="1" noProof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простацикліну</a:t>
            </a: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457200" indent="-457200">
              <a:lnSpc>
                <a:spcPts val="27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uk-UA" sz="2800" b="1" noProof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зниження ризику тромбоутворення, не впливаючи на показники коагуляції</a:t>
            </a:r>
            <a:endParaRPr lang="ru-RU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EDBC94B2-EDCF-66AB-50E6-A399EBADC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188" y="100298"/>
            <a:ext cx="9824761" cy="71250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438" tIns="50220" rIns="100438" bIns="50220" anchor="b"/>
          <a:lstStyle>
            <a:lvl1pPr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096963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0969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sz="3846" b="1" dirty="0">
                <a:solidFill>
                  <a:srgbClr val="003300"/>
                </a:solidFill>
                <a:latin typeface="Arial" panose="020B0604020202020204" pitchFamily="34" charset="0"/>
              </a:rPr>
              <a:t>ПО́ЛІКОЗАНО́Л</a:t>
            </a:r>
            <a:r>
              <a:rPr lang="ru-RU" sz="4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uk-UA" sz="3846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31F10BA-43E4-B666-160A-3651AA698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3724" y="0"/>
            <a:ext cx="3735555" cy="108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60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60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2741</Words>
  <Application>Microsoft Office PowerPoint</Application>
  <PresentationFormat>Широкоэкранный</PresentationFormat>
  <Paragraphs>326</Paragraphs>
  <Slides>38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8" baseType="lpstr">
      <vt:lpstr>Aptos Narrow</vt:lpstr>
      <vt:lpstr>Arial</vt:lpstr>
      <vt:lpstr>Calibri</vt:lpstr>
      <vt:lpstr>Calibri Light</vt:lpstr>
      <vt:lpstr>GothamProRegular</vt:lpstr>
      <vt:lpstr>Impact</vt:lpstr>
      <vt:lpstr>proxima-nova</vt:lpstr>
      <vt:lpstr>Symbol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Катерина Федорівна Шемонаєва</dc:creator>
  <cp:lastModifiedBy>Катерина Федорівна Шемонаєва</cp:lastModifiedBy>
  <cp:revision>11</cp:revision>
  <dcterms:created xsi:type="dcterms:W3CDTF">2026-02-02T07:16:38Z</dcterms:created>
  <dcterms:modified xsi:type="dcterms:W3CDTF">2026-02-05T09:18:18Z</dcterms:modified>
</cp:coreProperties>
</file>