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12" r:id="rId2"/>
    <p:sldId id="579" r:id="rId3"/>
    <p:sldId id="343" r:id="rId4"/>
    <p:sldId id="308" r:id="rId5"/>
    <p:sldId id="291" r:id="rId6"/>
    <p:sldId id="289" r:id="rId7"/>
    <p:sldId id="307" r:id="rId8"/>
    <p:sldId id="339" r:id="rId9"/>
    <p:sldId id="298" r:id="rId10"/>
    <p:sldId id="340" r:id="rId11"/>
    <p:sldId id="341" r:id="rId12"/>
    <p:sldId id="342" r:id="rId13"/>
    <p:sldId id="314" r:id="rId14"/>
    <p:sldId id="310" r:id="rId15"/>
    <p:sldId id="316" r:id="rId16"/>
    <p:sldId id="317" r:id="rId17"/>
    <p:sldId id="320" r:id="rId18"/>
    <p:sldId id="318" r:id="rId19"/>
    <p:sldId id="319" r:id="rId20"/>
    <p:sldId id="545" r:id="rId21"/>
    <p:sldId id="546" r:id="rId22"/>
    <p:sldId id="547" r:id="rId23"/>
    <p:sldId id="321" r:id="rId24"/>
    <p:sldId id="322" r:id="rId25"/>
    <p:sldId id="323" r:id="rId26"/>
    <p:sldId id="325" r:id="rId27"/>
    <p:sldId id="324" r:id="rId28"/>
    <p:sldId id="326" r:id="rId29"/>
    <p:sldId id="327" r:id="rId30"/>
    <p:sldId id="548" r:id="rId31"/>
    <p:sldId id="549" r:id="rId32"/>
    <p:sldId id="551" r:id="rId33"/>
    <p:sldId id="328" r:id="rId34"/>
    <p:sldId id="552" r:id="rId35"/>
    <p:sldId id="553" r:id="rId36"/>
    <p:sldId id="550" r:id="rId37"/>
    <p:sldId id="329" r:id="rId38"/>
    <p:sldId id="330" r:id="rId39"/>
    <p:sldId id="555" r:id="rId40"/>
    <p:sldId id="556" r:id="rId41"/>
    <p:sldId id="331" r:id="rId42"/>
    <p:sldId id="332" r:id="rId43"/>
    <p:sldId id="559" r:id="rId44"/>
    <p:sldId id="562" r:id="rId45"/>
    <p:sldId id="563" r:id="rId46"/>
    <p:sldId id="333" r:id="rId47"/>
    <p:sldId id="558" r:id="rId48"/>
    <p:sldId id="345" r:id="rId49"/>
    <p:sldId id="334" r:id="rId50"/>
    <p:sldId id="335" r:id="rId51"/>
    <p:sldId id="336" r:id="rId52"/>
    <p:sldId id="337" r:id="rId53"/>
    <p:sldId id="338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0E1C5-B526-4FE5-8001-77786C0973B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376E6-9FE4-4484-8E74-DC0B990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30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0281D4E-0AF9-F8F2-7486-62EFE5D85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0E9981AA-D1FB-45EE-9A57-79C77EC1EAD6}" type="slidenum">
              <a:rPr lang="en-US" altLang="ru-RU" sz="1200" smtClean="0"/>
              <a:pPr>
                <a:defRPr/>
              </a:pPr>
              <a:t>1</a:t>
            </a:fld>
            <a:endParaRPr lang="en-US" altLang="ru-RU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F6A30CB-D681-F469-7AAE-519A6C1DF4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3EABAC1-4EC0-67F2-06F4-BFCCE51B6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640124-31A2-1EE7-A092-7204CAA7B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2F282CE2-32FF-407D-B545-E95252CDDCC7}" type="slidenum">
              <a:rPr lang="en-US" altLang="ru-RU" sz="1200" smtClean="0"/>
              <a:pPr>
                <a:defRPr/>
              </a:pPr>
              <a:t>3</a:t>
            </a:fld>
            <a:endParaRPr lang="en-US" altLang="ru-RU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35DDB4F-5AF8-8168-6ACD-C1ECE6C9D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D9EBC3B-42A2-F3E7-8F74-93FEEA0D4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2844CD1-8F0F-812D-F1F3-AFF0BA9969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8976E91E-65AD-4D8B-BE2F-FD3463653462}" type="slidenum">
              <a:rPr lang="en-US" altLang="ru-RU" sz="1200" smtClean="0"/>
              <a:pPr>
                <a:defRPr/>
              </a:pPr>
              <a:t>4</a:t>
            </a:fld>
            <a:endParaRPr lang="en-US" altLang="ru-RU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23E2DAE-08EF-C5E4-BD32-C1743A4AFA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9310882-2361-EF97-0C52-231B7C195B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E0B7D-7C81-88B6-7682-43B462E75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8C7A1B-8892-107F-B5BF-586490837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01E397-B803-2D2A-C55F-E93D5350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7896C5-6C6F-826C-4ED2-19D756541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47CF7-CC66-FF76-6D15-A8AB1340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46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E5A38-D7BD-EDDC-1B5D-A44BB85E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F0D0A4-B30B-D985-5376-B539342D6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850B24-B972-11D4-C3E7-E62142B2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8BAE06-FDBB-D47B-E23B-EA52E4371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20E2A6-4C80-6612-F935-308940DA8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83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86C3B2-139F-21E2-F2FC-DB72E4F4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5E61B5-EC3B-04C3-CA62-D89D5B34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23A2E5-BDCE-91EB-C5DB-C7CCF59C1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9F2681-54F2-148E-1238-9EB035875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747852-371E-2E00-5187-61CE36C3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3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41492-D99C-C429-F276-744C776B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C3642E-410A-1F06-0AA7-2AAA7B0E0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CBE2E6-5D85-8BA1-6ADC-8083FD156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B33950-3EAD-7725-04CE-2A0F411C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68B6F6-7AAB-AD08-3BEF-F60979AA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24ED6A-9320-FCCA-C164-C234A88FB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99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90DEF-9B4C-D983-B4AE-73939CCA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42864-A519-A79E-862D-D47E78583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DB083C-37F8-6DC5-5100-AF40F931C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0D9222-264E-D277-09A3-EE66CC683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E10ACA-05F2-F7E6-D92A-D368ED0D9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E9EAD6-F2F8-B666-D066-67ACF652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D1A4485-79DB-4382-8351-2C8ECCFB7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586858-A9CF-2775-B5FC-01361A6D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1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9A625-0F36-3467-B8D9-8AF870C0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F6951E-594B-8681-6FEE-5801D1E6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F723DE-9215-F326-6DCE-CF1FA89E3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26692B-A1D2-5C23-F462-E79928E7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705E16C-04B1-C512-9157-EF3EC11C1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802C95-00A2-0675-D3FA-67E44D01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46822-69CA-8307-BB62-65A8ADD5A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0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5D685-8A9E-AD9A-1710-D5708C33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F6F44-F84E-4410-DABB-1782B66B3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62F0CF-8D50-E141-CA45-6BD672579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4A9F11-24E7-4F11-E261-CA8D0BF0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6F7F59-C7AE-9E94-3E6B-CD9B46C24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813A74-BCB9-1EA9-0756-F3D9802F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33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F33A2-1FB9-21F6-FA4C-4D09C949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03B3757-BCB0-DC11-48B2-B62AAC1D6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82A123-40B0-B9FC-FAA4-1F77C2ABB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FCA4A1-7D87-9649-5828-2617CBFC1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B74BD8-CD78-7943-550D-BFE1C24BF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F2BC49-419C-206D-F3C8-A86D8C58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5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976B5-DAF2-83EC-9D6D-4BF46483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9AD855-04AA-FB25-FBBF-5F36A09BA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C3CC8B-C48B-C91D-02DF-004CFD62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87FBAF-2B32-556B-0C31-74ED076B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D17AE9-9BDF-08CC-3ED6-9DD38DE2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30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F8FB05-7A22-8EE0-E714-947EEB871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B2B690-1E3F-4E70-95E4-BBCDBB20C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27C589-A738-7144-2079-44A7E0C9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2216F7-DB12-0068-63BF-0FBFBAE6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1965EF-91C2-72B0-5C7C-FB72C3E1E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73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54667" y="228600"/>
            <a:ext cx="10362502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9698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538FC-5412-D39D-2879-2CF9AF9D2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CDF66F-82D2-C3EB-F2A7-C1DBE1C6C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FFFDBC-0489-D950-52B7-B8A7DA02D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E46B9-604B-4D8E-B6A4-B4214A127B01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B54489-049F-9C63-94AD-E042A4D85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A61979-70AE-35EE-D24B-743D49EE0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F8879-C214-467C-B37F-4806843B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1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endium.com.ua/dec/266807/" TargetMode="External"/><Relationship Id="rId2" Type="http://schemas.openxmlformats.org/officeDocument/2006/relationships/hyperlink" Target="https://compendium.com.ua/dec/267252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29.wmf"/><Relationship Id="rId4" Type="http://schemas.openxmlformats.org/officeDocument/2006/relationships/hyperlink" Target="https://compendium.com.ua/dec/265794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F%D0%B5%D1%87%D1%96%D0%BD%D0%BA%D0%B0" TargetMode="External"/><Relationship Id="rId2" Type="http://schemas.openxmlformats.org/officeDocument/2006/relationships/hyperlink" Target="https://uk.wikipedia.org/wiki/%D0%9D%D0%B8%D1%80%D0%BA%D0%B8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2.wmf"/><Relationship Id="rId4" Type="http://schemas.openxmlformats.org/officeDocument/2006/relationships/hyperlink" Target="https://uk.wikipedia.org/wiki/%D0%9B%D0%B5%D0%B3%D0%B5%D0%BD%D1%96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E%D0%B7%D0%BA%D0%BE%D0%B2%D1%96_%D0%BE%D0%B1%D0%BE%D0%BB%D0%BE%D0%BD%D0%B8" TargetMode="External"/><Relationship Id="rId2" Type="http://schemas.openxmlformats.org/officeDocument/2006/relationships/hyperlink" Target="https://uk.wikipedia.org/wiki/%D0%93%D0%B5%D0%BC%D0%B0%D1%82%D0%BE%D0%B5%D0%BD%D1%86%D0%B5%D1%84%D0%B0%D0%BB%D1%96%D1%87%D0%BD%D0%B8%D0%B9_%D0%B1%D0%B0%D1%80%27%D1%94%D1%80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2.wmf"/><Relationship Id="rId4" Type="http://schemas.openxmlformats.org/officeDocument/2006/relationships/hyperlink" Target="https://uk.wikipedia.org/wiki/%D0%A1%D1%82%D0%B0%D1%84%D1%96%D0%BB%D0%BE%D0%BA%D0%BE%D0%BA%D0%B8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1.w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4">
            <a:extLst>
              <a:ext uri="{FF2B5EF4-FFF2-40B4-BE49-F238E27FC236}">
                <a16:creationId xmlns:a16="http://schemas.microsoft.com/office/drawing/2014/main" id="{6CBFF1A1-3309-33DB-EB9A-AC19FEF55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214" y="94786"/>
            <a:ext cx="9357268" cy="6654490"/>
          </a:xfrm>
          <a:prstGeom prst="foldedCorner">
            <a:avLst>
              <a:gd name="adj" fmla="val 7556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FFCC0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5123" name="WordArt 25">
            <a:extLst>
              <a:ext uri="{FF2B5EF4-FFF2-40B4-BE49-F238E27FC236}">
                <a16:creationId xmlns:a16="http://schemas.microsoft.com/office/drawing/2014/main" id="{89096A96-E4C9-8621-114E-AA570F7D32E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19507" y="1589049"/>
            <a:ext cx="8536259" cy="42360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161" kern="1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ФАРМАКОЛОГІЯ </a:t>
            </a:r>
          </a:p>
          <a:p>
            <a:pPr algn="ctr"/>
            <a:r>
              <a:rPr lang="ru-RU" sz="3161" kern="1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АНТИБІОТИКІВ. </a:t>
            </a:r>
            <a:endParaRPr lang="ru-RU" sz="3161" kern="10" dirty="0">
              <a:ln w="9525" cap="sq">
                <a:solidFill>
                  <a:srgbClr val="006600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00FF00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9107B-6BC7-65B8-83E1-42B9469AA2EE}"/>
              </a:ext>
            </a:extLst>
          </p:cNvPr>
          <p:cNvSpPr txBox="1"/>
          <p:nvPr/>
        </p:nvSpPr>
        <p:spPr>
          <a:xfrm>
            <a:off x="2004897" y="303871"/>
            <a:ext cx="8350869" cy="4165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107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ОДЕСКИЙ НАЦІОНАЛЬНИЙ МЕДИЧНИЙ УНІВЕРСИТЕТ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843410-DBA5-6788-5A54-BB9E8DE17BC3}"/>
              </a:ext>
            </a:extLst>
          </p:cNvPr>
          <p:cNvSpPr txBox="1"/>
          <p:nvPr/>
        </p:nvSpPr>
        <p:spPr>
          <a:xfrm>
            <a:off x="2428861" y="727327"/>
            <a:ext cx="8024131" cy="5670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085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КАФЕДРА </a:t>
            </a:r>
            <a:r>
              <a:rPr lang="ru-RU" sz="3085" kern="10" dirty="0" err="1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ФАРМАКОЛОГії</a:t>
            </a:r>
            <a:r>
              <a:rPr lang="ru-RU" sz="3085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 та </a:t>
            </a:r>
            <a:r>
              <a:rPr lang="ru-RU" sz="3085" kern="10" dirty="0" err="1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ФАРМАКОГНОЗії</a:t>
            </a:r>
            <a:endParaRPr lang="ru-RU" sz="3085" kern="10" dirty="0">
              <a:ln w="9525" cap="sq">
                <a:solidFill>
                  <a:srgbClr val="006600"/>
                </a:solidFill>
                <a:round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3">
            <a:hlinkClick r:id="" action="ppaction://ole?verb=0"/>
            <a:extLst>
              <a:ext uri="{FF2B5EF4-FFF2-40B4-BE49-F238E27FC236}">
                <a16:creationId xmlns:a16="http://schemas.microsoft.com/office/drawing/2014/main" id="{11B9E6D2-2EB1-BDF9-31C2-2169021DC780}"/>
              </a:ext>
            </a:extLst>
          </p:cNvPr>
          <p:cNvGraphicFramePr>
            <a:graphicFrameLocks/>
          </p:cNvGraphicFramePr>
          <p:nvPr/>
        </p:nvGraphicFramePr>
        <p:xfrm>
          <a:off x="1652589" y="401639"/>
          <a:ext cx="833437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6146" name="Object 1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1B9E6D2-2EB1-BDF9-31C2-2169021DC78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2589" y="401639"/>
                        <a:ext cx="833437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14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D6BD7E1-633F-DBD9-BEAA-EB7C0F921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88" y="1362075"/>
            <a:ext cx="9015412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075" tIns="38539" rIns="77075" bIns="38539">
            <a:spAutoFit/>
          </a:bodyPr>
          <a:lstStyle>
            <a:lvl1pPr marL="388938" indent="-388938" defTabSz="9350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82663" indent="-40005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50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50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Антибактеріальні препарати отримують із бактерій або цвілевих грибів чи синтезують de novo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 Технічно термін «антибіотик» стосується лише протимікробних препаратів, отриманих із бактерій або цвілевих грибів, але часто його використовують як синонім «антибактеріального препарату»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Однією з перших вчені помітили речовину, що згубно впливає на бактерії, яку виділяють гриби роду Penicillinum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Так був відкритий пеніцилін — перший антибіотик, який почали виробляти в промислових масштабах. Потім відкрили інші подібні речовини, а згодом люди навчились синтезувати їх в умовах лабораторії.</a:t>
            </a:r>
          </a:p>
        </p:txBody>
      </p:sp>
      <p:sp>
        <p:nvSpPr>
          <p:cNvPr id="12292" name="Rectangle 15">
            <a:extLst>
              <a:ext uri="{FF2B5EF4-FFF2-40B4-BE49-F238E27FC236}">
                <a16:creationId xmlns:a16="http://schemas.microsoft.com/office/drawing/2014/main" id="{CED951D8-9CB9-0A03-49D1-79B64684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753" y="123827"/>
            <a:ext cx="7956550" cy="98583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12293" name="Rectangle 16">
            <a:extLst>
              <a:ext uri="{FF2B5EF4-FFF2-40B4-BE49-F238E27FC236}">
                <a16:creationId xmlns:a16="http://schemas.microsoft.com/office/drawing/2014/main" id="{F26B9CFC-6B17-D845-CC4C-DE82389668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51113" y="239714"/>
            <a:ext cx="7721600" cy="985837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1711" tIns="40855" rIns="81711" bIns="40855" rtlCol="0" anchor="ctr">
            <a:normAutofit/>
          </a:bodyPr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ВИЗНАЧЕННЯ ТЕРМІНУ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>
            <a:extLst>
              <a:ext uri="{FF2B5EF4-FFF2-40B4-BE49-F238E27FC236}">
                <a16:creationId xmlns:a16="http://schemas.microsoft.com/office/drawing/2014/main" id="{BE83A04C-9D5C-E097-1BBE-EABB3E5250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49763" y="1077412"/>
            <a:ext cx="9613745" cy="5811330"/>
          </a:xfrm>
          <a:prstGeom prst="rect">
            <a:avLst/>
          </a:prstGeom>
          <a:noFill/>
          <a:ln>
            <a:noFill/>
          </a:ln>
          <a:effectLst/>
        </p:spPr>
        <p:txBody>
          <a:bodyPr lIns="80255" tIns="40130" rIns="80255" bIns="40130" anchor="ctr">
            <a:spAutoFit/>
          </a:bodyPr>
          <a:lstStyle>
            <a:lvl1pPr marL="471488" indent="-471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76325" indent="-425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98638" indent="-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780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574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14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71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9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862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uk-UA" altLang="ru-RU" sz="2985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антибіотики</a:t>
            </a:r>
            <a:endParaRPr lang="uk-UA" altLang="ru-RU" sz="2985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uk-UA" altLang="ru-RU" sz="2985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сульфаніламіди</a:t>
            </a:r>
            <a:r>
              <a:rPr lang="uk-UA" altLang="ru-RU" sz="2985" b="1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uk-UA" altLang="ru-RU" sz="298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різної хімічної структури</a:t>
            </a:r>
            <a:r>
              <a:rPr lang="uk-UA" altLang="ru-RU" sz="2985" b="1" dirty="0">
                <a:solidFill>
                  <a:srgbClr val="0000FF"/>
                </a:solidFill>
              </a:rPr>
              <a:t> –</a:t>
            </a:r>
            <a:r>
              <a:rPr lang="uk-UA" altLang="ru-RU" sz="3161" b="1" dirty="0">
                <a:solidFill>
                  <a:srgbClr val="0000FF"/>
                </a:solidFill>
              </a:rPr>
              <a:t> </a:t>
            </a:r>
            <a:r>
              <a:rPr lang="uk-UA" altLang="ru-RU" sz="2810" b="1" i="1" dirty="0">
                <a:solidFill>
                  <a:srgbClr val="008000"/>
                </a:solidFill>
              </a:rPr>
              <a:t>похідні</a:t>
            </a:r>
            <a:r>
              <a:rPr lang="uk-UA" altLang="ru-RU" sz="2810" b="1" dirty="0">
                <a:solidFill>
                  <a:srgbClr val="0000FF"/>
                </a:solidFill>
              </a:rPr>
              <a:t>: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8000"/>
                </a:solidFill>
              </a:rPr>
              <a:t>нафтиридину</a:t>
            </a:r>
            <a:r>
              <a:rPr lang="uk-UA" altLang="ru-RU" sz="2634" b="1" dirty="0">
                <a:solidFill>
                  <a:srgbClr val="008000"/>
                </a:solidFill>
              </a:rPr>
              <a:t>. </a:t>
            </a:r>
            <a:r>
              <a:rPr lang="uk-UA" altLang="ru-RU" sz="2634" b="1" dirty="0" err="1">
                <a:solidFill>
                  <a:srgbClr val="008000"/>
                </a:solidFill>
              </a:rPr>
              <a:t>Хінолони</a:t>
            </a:r>
            <a:r>
              <a:rPr lang="uk-UA" altLang="ru-RU" sz="1580" b="1" dirty="0">
                <a:solidFill>
                  <a:srgbClr val="0000FF"/>
                </a:solidFill>
              </a:rPr>
              <a:t> </a:t>
            </a:r>
            <a:r>
              <a:rPr lang="uk-UA" altLang="ru-RU" sz="1580" b="1" dirty="0"/>
              <a:t>(кислоти </a:t>
            </a:r>
            <a:r>
              <a:rPr lang="uk-UA" altLang="ru-RU" sz="1580" b="1" dirty="0" err="1"/>
              <a:t>налідиксова</a:t>
            </a:r>
            <a:r>
              <a:rPr lang="uk-UA" altLang="ru-RU" sz="1580" b="1" dirty="0"/>
              <a:t>, ін.). </a:t>
            </a:r>
            <a:r>
              <a:rPr lang="uk-UA" altLang="ru-RU" sz="2634" b="1" dirty="0" err="1">
                <a:solidFill>
                  <a:srgbClr val="008000"/>
                </a:solidFill>
              </a:rPr>
              <a:t>Фторхінолони</a:t>
            </a:r>
            <a:r>
              <a:rPr lang="uk-UA" altLang="ru-RU" sz="2634" b="1" dirty="0">
                <a:solidFill>
                  <a:srgbClr val="0000FF"/>
                </a:solidFill>
              </a:rPr>
              <a:t> </a:t>
            </a:r>
            <a:r>
              <a:rPr lang="uk-UA" altLang="ru-RU" sz="1580" b="1" dirty="0"/>
              <a:t>(</a:t>
            </a:r>
            <a:r>
              <a:rPr lang="uk-UA" altLang="ru-RU" sz="1580" b="1" dirty="0" err="1"/>
              <a:t>ціпрофлоксацин</a:t>
            </a:r>
            <a:r>
              <a:rPr lang="uk-UA" altLang="ru-RU" sz="1580" b="1" dirty="0"/>
              <a:t>, ін.)</a:t>
            </a:r>
            <a:endParaRPr lang="uk-UA" altLang="ru-RU" sz="2985" b="1" dirty="0"/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8000"/>
                </a:solidFill>
              </a:rPr>
              <a:t>імідазола</a:t>
            </a:r>
            <a:r>
              <a:rPr lang="uk-UA" altLang="ru-RU" sz="1580" b="1" dirty="0">
                <a:solidFill>
                  <a:srgbClr val="008000"/>
                </a:solidFill>
              </a:rPr>
              <a:t> </a:t>
            </a:r>
            <a:r>
              <a:rPr lang="uk-UA" altLang="ru-RU" sz="1580" b="1" dirty="0"/>
              <a:t>(</a:t>
            </a:r>
            <a:r>
              <a:rPr lang="uk-UA" altLang="ru-RU" sz="1580" b="1" dirty="0" err="1"/>
              <a:t>метронідазол</a:t>
            </a:r>
            <a:r>
              <a:rPr lang="uk-UA" altLang="ru-RU" sz="1580" b="1" dirty="0"/>
              <a:t>, </a:t>
            </a:r>
            <a:r>
              <a:rPr lang="uk-UA" altLang="ru-RU" sz="1580" b="1" dirty="0" err="1"/>
              <a:t>тинідазол</a:t>
            </a:r>
            <a:r>
              <a:rPr lang="uk-UA" altLang="ru-RU" sz="1580" b="1" dirty="0"/>
              <a:t>)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>
                <a:solidFill>
                  <a:srgbClr val="008000"/>
                </a:solidFill>
              </a:rPr>
              <a:t>8-оксихіноліну</a:t>
            </a:r>
            <a:r>
              <a:rPr lang="uk-UA" altLang="ru-RU" sz="1580" b="1" dirty="0">
                <a:solidFill>
                  <a:srgbClr val="0000FF"/>
                </a:solidFill>
              </a:rPr>
              <a:t> </a:t>
            </a:r>
            <a:r>
              <a:rPr lang="uk-UA" altLang="ru-RU" sz="1580" b="1" dirty="0"/>
              <a:t>(</a:t>
            </a:r>
            <a:r>
              <a:rPr lang="uk-UA" altLang="ru-RU" sz="1580" b="1" dirty="0" err="1"/>
              <a:t>хлорхінальдол</a:t>
            </a:r>
            <a:r>
              <a:rPr lang="uk-UA" altLang="ru-RU" sz="1580" b="1" dirty="0"/>
              <a:t>, </a:t>
            </a:r>
            <a:r>
              <a:rPr lang="uk-UA" altLang="ru-RU" sz="1580" b="1" dirty="0" err="1"/>
              <a:t>нітроксолін</a:t>
            </a:r>
            <a:r>
              <a:rPr lang="uk-UA" altLang="ru-RU" sz="1580" b="1" dirty="0"/>
              <a:t>, ін.)</a:t>
            </a:r>
            <a:r>
              <a:rPr lang="uk-UA" altLang="ru-RU" sz="2634" b="1" dirty="0">
                <a:solidFill>
                  <a:srgbClr val="006600"/>
                </a:solidFill>
              </a:rPr>
              <a:t> 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8000"/>
                </a:solidFill>
              </a:rPr>
              <a:t>нітрофурану</a:t>
            </a:r>
            <a:r>
              <a:rPr lang="uk-UA" altLang="ru-RU" sz="1580" b="1" dirty="0">
                <a:solidFill>
                  <a:srgbClr val="0000FF"/>
                </a:solidFill>
              </a:rPr>
              <a:t> </a:t>
            </a:r>
            <a:r>
              <a:rPr lang="uk-UA" altLang="ru-RU" sz="1580" b="1" dirty="0"/>
              <a:t>(</a:t>
            </a:r>
            <a:r>
              <a:rPr lang="uk-UA" altLang="ru-RU" sz="1580" b="1" dirty="0" err="1"/>
              <a:t>фуразолідон</a:t>
            </a:r>
            <a:r>
              <a:rPr lang="uk-UA" altLang="ru-RU" sz="1580" b="1" dirty="0"/>
              <a:t>, </a:t>
            </a:r>
            <a:r>
              <a:rPr lang="uk-UA" altLang="ru-RU" sz="1580" b="1" dirty="0" err="1"/>
              <a:t>фурадонін</a:t>
            </a:r>
            <a:r>
              <a:rPr lang="uk-UA" altLang="ru-RU" sz="1580" b="1" dirty="0"/>
              <a:t> та ін.)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8000"/>
                </a:solidFill>
              </a:rPr>
              <a:t>хіноксаліну</a:t>
            </a:r>
            <a:r>
              <a:rPr lang="uk-UA" altLang="ru-RU" sz="1580" b="1" dirty="0">
                <a:solidFill>
                  <a:srgbClr val="0000FF"/>
                </a:solidFill>
              </a:rPr>
              <a:t> </a:t>
            </a:r>
            <a:r>
              <a:rPr lang="uk-UA" altLang="ru-RU" sz="1580" b="1" dirty="0"/>
              <a:t>(</a:t>
            </a:r>
            <a:r>
              <a:rPr lang="uk-UA" altLang="ru-RU" sz="1580" b="1" dirty="0" err="1"/>
              <a:t>діоксидин</a:t>
            </a:r>
            <a:r>
              <a:rPr lang="uk-UA" altLang="ru-RU" sz="1580" b="1" dirty="0"/>
              <a:t>, </a:t>
            </a:r>
            <a:r>
              <a:rPr lang="uk-UA" altLang="ru-RU" sz="1580" b="1" dirty="0" err="1"/>
              <a:t>хіноксидин</a:t>
            </a:r>
            <a:r>
              <a:rPr lang="uk-UA" altLang="ru-RU" sz="1580" b="1" dirty="0"/>
              <a:t>)</a:t>
            </a:r>
            <a:endParaRPr lang="uk-UA" altLang="ru-RU" sz="281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uk-UA" altLang="ru-RU" sz="2985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 спеціальним показаннями:</a:t>
            </a:r>
            <a:endParaRPr lang="uk-UA" altLang="ru-RU" sz="2985" b="1" dirty="0">
              <a:solidFill>
                <a:srgbClr val="0000FF"/>
              </a:solidFill>
            </a:endParaRP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протитуберкульозні</a:t>
            </a: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протисифілітичні</a:t>
            </a:r>
            <a:endParaRPr lang="uk-UA" altLang="ru-RU" sz="2634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протипротозойні</a:t>
            </a:r>
            <a:endParaRPr lang="uk-UA" altLang="ru-RU" sz="2634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протимікозні</a:t>
            </a:r>
            <a:endParaRPr lang="uk-UA" altLang="ru-RU" sz="2634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протигельмінтозні</a:t>
            </a:r>
            <a:endParaRPr lang="uk-UA" altLang="ru-RU" sz="2634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противірусні</a:t>
            </a:r>
          </a:p>
          <a:p>
            <a:pPr lvl="1" eaLnBrk="1" hangingPunct="1">
              <a:lnSpc>
                <a:spcPct val="65000"/>
              </a:lnSpc>
              <a:spcBef>
                <a:spcPct val="5000"/>
              </a:spcBef>
              <a:buClr>
                <a:srgbClr val="003300"/>
              </a:buClr>
              <a:buFont typeface="Wingdings" panose="05000000000000000000" pitchFamily="2" charset="2"/>
              <a:buBlip>
                <a:blip r:embed="rId4"/>
              </a:buBlip>
              <a:defRPr/>
            </a:pPr>
            <a:r>
              <a:rPr lang="uk-UA" altLang="ru-RU" sz="2634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протипухлинні</a:t>
            </a:r>
            <a:r>
              <a:rPr lang="uk-UA" altLang="ru-RU" sz="2985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DD44192-9E97-0666-939D-F4E6E6E53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761" y="140784"/>
            <a:ext cx="9436720" cy="88512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05E7616-EDE1-4C67-D547-FB63658602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58487" y="203510"/>
            <a:ext cx="9227634" cy="869795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68" tIns="42538" rIns="85068" bIns="42538" rtlCol="0" anchor="ctr">
            <a:normAutofit fontScale="90000"/>
          </a:bodyPr>
          <a:lstStyle/>
          <a:p>
            <a:pPr algn="ctr" eaLnBrk="1" hangingPunct="1">
              <a:lnSpc>
                <a:spcPct val="85000"/>
              </a:lnSpc>
            </a:pPr>
            <a:r>
              <a:rPr lang="ru-RU" altLang="ru-RU" sz="3512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 ХІМІОТЕРАПЕВТИЧНИХ ЗАСОБІВ </a:t>
            </a:r>
          </a:p>
        </p:txBody>
      </p:sp>
      <p:graphicFrame>
        <p:nvGraphicFramePr>
          <p:cNvPr id="7173" name="Object 5">
            <a:hlinkClick r:id="" action="ppaction://ole?verb=0"/>
            <a:extLst>
              <a:ext uri="{FF2B5EF4-FFF2-40B4-BE49-F238E27FC236}">
                <a16:creationId xmlns:a16="http://schemas.microsoft.com/office/drawing/2014/main" id="{844266D0-7A0A-8F46-F2AC-8640D9F39D15}"/>
              </a:ext>
            </a:extLst>
          </p:cNvPr>
          <p:cNvGraphicFramePr>
            <a:graphicFrameLocks/>
          </p:cNvGraphicFramePr>
          <p:nvPr/>
        </p:nvGraphicFramePr>
        <p:xfrm>
          <a:off x="9172343" y="5261982"/>
          <a:ext cx="1099789" cy="885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2979738" imgH="2795588" progId="MS_ClipArt_Gallery.2">
                  <p:embed/>
                </p:oleObj>
              </mc:Choice>
              <mc:Fallback>
                <p:oleObj name="Clip" r:id="rId5" imgW="2979738" imgH="2795588" progId="MS_ClipArt_Gallery.2">
                  <p:embed/>
                  <p:pic>
                    <p:nvPicPr>
                      <p:cNvPr id="7173" name="Object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44266D0-7A0A-8F46-F2AC-8640D9F39D1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2343" y="5261982"/>
                        <a:ext cx="1099789" cy="885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6">
            <a:extLst>
              <a:ext uri="{FF2B5EF4-FFF2-40B4-BE49-F238E27FC236}">
                <a16:creationId xmlns:a16="http://schemas.microsoft.com/office/drawing/2014/main" id="{09063A09-879B-CF61-8374-0920FBA80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542" y="170057"/>
            <a:ext cx="9298724" cy="63840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9219" name="Rectangle 27">
            <a:extLst>
              <a:ext uri="{FF2B5EF4-FFF2-40B4-BE49-F238E27FC236}">
                <a16:creationId xmlns:a16="http://schemas.microsoft.com/office/drawing/2014/main" id="{1E353E2E-24D2-218F-61E3-692F4A0C7D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86776" y="140785"/>
            <a:ext cx="8858250" cy="599378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68" tIns="42538" rIns="85068" bIns="42538" rtlCol="0" anchor="ctr">
            <a:normAutofit/>
          </a:bodyPr>
          <a:lstStyle/>
          <a:p>
            <a:pPr algn="r" eaLnBrk="1" hangingPunct="1">
              <a:lnSpc>
                <a:spcPct val="85000"/>
              </a:lnSpc>
            </a:pPr>
            <a:r>
              <a:rPr lang="ru-RU" altLang="ru-RU" sz="3600" b="1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ХІМІОТЕРАПІЇ</a:t>
            </a:r>
          </a:p>
        </p:txBody>
      </p:sp>
      <p:sp>
        <p:nvSpPr>
          <p:cNvPr id="9220" name="Text Box 28">
            <a:extLst>
              <a:ext uri="{FF2B5EF4-FFF2-40B4-BE49-F238E27FC236}">
                <a16:creationId xmlns:a16="http://schemas.microsoft.com/office/drawing/2014/main" id="{67F31DD1-835D-043C-9EE6-DA6B5EAC1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0671" y="913007"/>
            <a:ext cx="9592837" cy="576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 marL="479425" indent="-4794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Раціональний вибір </a:t>
            </a: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препарату</a:t>
            </a:r>
            <a:r>
              <a:rPr lang="uk-UA" altLang="ru-RU" sz="2634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(в залежності від чутливості збудника захворювання, супутніх захворювань, анамнезу та ін.)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Ранній початок</a:t>
            </a: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 лікування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Шляхи</a:t>
            </a: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 введення</a:t>
            </a:r>
            <a:r>
              <a:rPr lang="uk-UA" altLang="ru-RU" sz="2810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(в залежності від локалізації патологічного процесу, супутніх захворювань)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Вибір </a:t>
            </a: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дози</a:t>
            </a:r>
            <a:r>
              <a:rPr lang="uk-UA" altLang="ru-RU" sz="2810" b="1">
                <a:solidFill>
                  <a:srgbClr val="000099"/>
                </a:solidFill>
                <a:latin typeface="Arial" panose="020B0604020202020204" pitchFamily="34" charset="0"/>
              </a:rPr>
              <a:t> для створення терапевтичної концентрації </a:t>
            </a:r>
            <a:r>
              <a:rPr lang="ru-RU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(в залежності від ваги, віку, статі, супутньої патології та ін.)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Інтервал</a:t>
            </a: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 введення</a:t>
            </a:r>
            <a:r>
              <a:rPr lang="uk-UA" altLang="ru-RU" sz="2634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(в залежності від фармакокінетичних властивостей препарату)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Тривалість</a:t>
            </a: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 лікування</a:t>
            </a:r>
            <a:r>
              <a:rPr lang="uk-UA" altLang="ru-RU" sz="2634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(принцип шлейфу - продовження лікування до зникнення симптомів)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Комбіноване</a:t>
            </a: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 лікування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2985" b="1">
                <a:solidFill>
                  <a:srgbClr val="000099"/>
                </a:solidFill>
                <a:latin typeface="Arial" panose="020B0604020202020204" pitchFamily="34" charset="0"/>
              </a:rPr>
              <a:t>Підвищення </a:t>
            </a: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імунологічної реактивності</a:t>
            </a:r>
            <a:r>
              <a:rPr lang="uk-UA" altLang="ru-RU" sz="2810" b="1">
                <a:solidFill>
                  <a:srgbClr val="000099"/>
                </a:solidFill>
                <a:latin typeface="Arial" panose="020B0604020202020204" pitchFamily="34" charset="0"/>
              </a:rPr>
              <a:t> організму</a:t>
            </a:r>
            <a:r>
              <a:rPr lang="uk-UA" altLang="ru-RU" sz="2634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(пробіотики, вітамінопрепарати, імуномодулятори)</a:t>
            </a:r>
          </a:p>
        </p:txBody>
      </p:sp>
      <p:pic>
        <p:nvPicPr>
          <p:cNvPr id="9221" name="Picture 29">
            <a:extLst>
              <a:ext uri="{FF2B5EF4-FFF2-40B4-BE49-F238E27FC236}">
                <a16:creationId xmlns:a16="http://schemas.microsoft.com/office/drawing/2014/main" id="{C693CFE4-5C39-8540-857A-53E8574A1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627" y="3182280"/>
            <a:ext cx="1032881" cy="139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30" descr="j0281141">
            <a:extLst>
              <a:ext uri="{FF2B5EF4-FFF2-40B4-BE49-F238E27FC236}">
                <a16:creationId xmlns:a16="http://schemas.microsoft.com/office/drawing/2014/main" id="{8723D83B-1AEA-0C6B-96B7-EEF445F1C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99" y="202117"/>
            <a:ext cx="974338" cy="69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3">
            <a:hlinkClick r:id="" action="ppaction://ole?verb=0"/>
            <a:extLst>
              <a:ext uri="{FF2B5EF4-FFF2-40B4-BE49-F238E27FC236}">
                <a16:creationId xmlns:a16="http://schemas.microsoft.com/office/drawing/2014/main" id="{52BCE70C-341E-8336-4E84-19289E65CE5E}"/>
              </a:ext>
            </a:extLst>
          </p:cNvPr>
          <p:cNvGraphicFramePr>
            <a:graphicFrameLocks/>
          </p:cNvGraphicFramePr>
          <p:nvPr/>
        </p:nvGraphicFramePr>
        <p:xfrm>
          <a:off x="1433397" y="136603"/>
          <a:ext cx="887915" cy="75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11266" name="Objec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2BCE70C-341E-8336-4E84-19289E65CE5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397" y="136603"/>
                        <a:ext cx="887915" cy="75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Text Box 4">
            <a:extLst>
              <a:ext uri="{FF2B5EF4-FFF2-40B4-BE49-F238E27FC236}">
                <a16:creationId xmlns:a16="http://schemas.microsoft.com/office/drawing/2014/main" id="{1831CB0D-E721-6FD9-6710-F277D5720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90" y="3934987"/>
            <a:ext cx="9325207" cy="286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091" tIns="41045" rIns="82091" bIns="41045">
            <a:spAutoFit/>
          </a:bodyPr>
          <a:lstStyle>
            <a:lvl1pPr marL="484188" indent="-484188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ru-RU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Плісневі гриби </a:t>
            </a:r>
            <a:r>
              <a:rPr lang="ru-RU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(пеніциліни, цефалоспорини та ін.)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ru-RU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Променисті гриби </a:t>
            </a:r>
            <a:r>
              <a:rPr lang="ru-RU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(стрептоміцин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левоміцетин, тетрациклін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ru-RU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Бактерії</a:t>
            </a:r>
            <a:r>
              <a:rPr lang="ru-RU" altLang="ru-RU" sz="2722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(граміцидин)</a:t>
            </a:r>
            <a:r>
              <a:rPr lang="ru-RU" altLang="ru-RU" sz="2722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ru-RU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Синтетичні аналоги та похідні природних антибіотиків</a:t>
            </a:r>
            <a:endParaRPr lang="en-US" altLang="ru-RU" sz="3161" b="1" i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Rectangle 9">
            <a:extLst>
              <a:ext uri="{FF2B5EF4-FFF2-40B4-BE49-F238E27FC236}">
                <a16:creationId xmlns:a16="http://schemas.microsoft.com/office/drawing/2014/main" id="{69A60B5C-C7A8-96F9-AD94-9DFE4A018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578" y="136603"/>
            <a:ext cx="8194753" cy="5798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1269" name="Rectangle 10">
            <a:extLst>
              <a:ext uri="{FF2B5EF4-FFF2-40B4-BE49-F238E27FC236}">
                <a16:creationId xmlns:a16="http://schemas.microsoft.com/office/drawing/2014/main" id="{A3FFCE93-92BB-7761-BA12-7E466D25F7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26217" y="235570"/>
            <a:ext cx="8125057" cy="533864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АНТИБІОТИКИ –  </a:t>
            </a:r>
          </a:p>
        </p:txBody>
      </p:sp>
      <p:sp>
        <p:nvSpPr>
          <p:cNvPr id="231435" name="Text Box 11">
            <a:extLst>
              <a:ext uri="{FF2B5EF4-FFF2-40B4-BE49-F238E27FC236}">
                <a16:creationId xmlns:a16="http://schemas.microsoft.com/office/drawing/2014/main" id="{281E51EE-BF1C-438D-8B46-5B1F0AD01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032" y="3334215"/>
            <a:ext cx="4682119" cy="47929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424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</a:t>
            </a:r>
            <a:r>
              <a:rPr lang="ru-RU" altLang="ru-RU" sz="3424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походженню</a:t>
            </a:r>
            <a:r>
              <a:rPr lang="ru-RU" altLang="ru-RU" sz="3424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424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1437" name="Text Box 13">
            <a:extLst>
              <a:ext uri="{FF2B5EF4-FFF2-40B4-BE49-F238E27FC236}">
                <a16:creationId xmlns:a16="http://schemas.microsoft.com/office/drawing/2014/main" id="{4505254B-46F3-CE6C-C0D4-F1B45416A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493" y="836341"/>
            <a:ext cx="9668107" cy="2027448"/>
          </a:xfrm>
          <a:prstGeom prst="rect">
            <a:avLst/>
          </a:prstGeom>
          <a:noFill/>
          <a:ln>
            <a:noFill/>
          </a:ln>
          <a:effectLst/>
        </p:spPr>
        <p:txBody>
          <a:bodyPr lIns="80932" tIns="40466" rIns="80932" bIns="40466">
            <a:spAutoFit/>
          </a:bodyPr>
          <a:lstStyle>
            <a:lvl1pPr defTabSz="1036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 defTabSz="1036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2338" defTabSz="1036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82713" defTabSz="1036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43088" defTabSz="1036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161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речовини переважно біологічного походження (</a:t>
            </a:r>
            <a:r>
              <a:rPr lang="uk-UA" altLang="ru-RU" sz="3161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біосинтетичні</a:t>
            </a:r>
            <a:r>
              <a:rPr lang="uk-UA" altLang="ru-RU" sz="3161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їх напівсинтетичні та синтетичні аналоги, які надають шкідливу чи згубну дію на чутливі до них мікроорганізми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13">
            <a:hlinkClick r:id="" action="ppaction://ole?verb=0"/>
            <a:extLst>
              <a:ext uri="{FF2B5EF4-FFF2-40B4-BE49-F238E27FC236}">
                <a16:creationId xmlns:a16="http://schemas.microsoft.com/office/drawing/2014/main" id="{D508A348-A3CD-E1CA-A69D-BC1BA88910B2}"/>
              </a:ext>
            </a:extLst>
          </p:cNvPr>
          <p:cNvGraphicFramePr>
            <a:graphicFrameLocks/>
          </p:cNvGraphicFramePr>
          <p:nvPr/>
        </p:nvGraphicFramePr>
        <p:xfrm>
          <a:off x="1365095" y="206297"/>
          <a:ext cx="887916" cy="75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12290" name="Object 1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508A348-A3CD-E1CA-A69D-BC1BA88910B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095" y="206297"/>
                        <a:ext cx="887916" cy="754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9390" name="Text Box 14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5900AAF-1BD3-B626-DA5C-87EB828BB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096" y="1228029"/>
            <a:ext cx="9598412" cy="5437853"/>
          </a:xfrm>
          <a:prstGeom prst="rect">
            <a:avLst/>
          </a:prstGeom>
          <a:noFill/>
          <a:ln>
            <a:noFill/>
          </a:ln>
          <a:effectLst/>
        </p:spPr>
        <p:txBody>
          <a:bodyPr lIns="82056" tIns="41030" rIns="82056" bIns="41030">
            <a:spAutoFit/>
          </a:bodyPr>
          <a:lstStyle>
            <a:lvl1pPr marL="388938" indent="-3889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2663" indent="-4000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63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  <a:latin typeface="Tahoma" panose="020B0604030504040204" pitchFamily="34" charset="0"/>
              </a:rPr>
              <a:t>З переважною дією на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1580" b="1" baseline="30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634" b="1" dirty="0">
                <a:solidFill>
                  <a:srgbClr val="000099"/>
                </a:solidFill>
              </a:rPr>
              <a:t>мікрофлору: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>
                <a:solidFill>
                  <a:srgbClr val="660066"/>
                </a:solidFill>
              </a:rPr>
              <a:t>бета-</a:t>
            </a:r>
            <a:r>
              <a:rPr lang="uk-UA" altLang="ru-RU" sz="2546" b="1" dirty="0" err="1">
                <a:solidFill>
                  <a:srgbClr val="660066"/>
                </a:solidFill>
              </a:rPr>
              <a:t>лактамні</a:t>
            </a:r>
            <a:r>
              <a:rPr lang="uk-UA" altLang="ru-RU" sz="2546" b="1" dirty="0">
                <a:solidFill>
                  <a:srgbClr val="660066"/>
                </a:solidFill>
              </a:rPr>
              <a:t> антибіотики</a:t>
            </a:r>
            <a:r>
              <a:rPr lang="uk-UA" altLang="ru-RU" sz="2107" b="1" i="1" dirty="0">
                <a:solidFill>
                  <a:srgbClr val="0000CC"/>
                </a:solidFill>
              </a:rPr>
              <a:t> </a:t>
            </a:r>
            <a:r>
              <a:rPr lang="uk-UA" altLang="ru-RU" sz="2107" b="1" i="1" dirty="0">
                <a:solidFill>
                  <a:srgbClr val="003300"/>
                </a:solidFill>
              </a:rPr>
              <a:t>(пеніциліни, </a:t>
            </a:r>
            <a:r>
              <a:rPr lang="uk-UA" altLang="ru-RU" sz="2107" b="1" i="1" dirty="0" err="1">
                <a:solidFill>
                  <a:srgbClr val="003300"/>
                </a:solidFill>
              </a:rPr>
              <a:t>цефалоспорини</a:t>
            </a:r>
            <a:r>
              <a:rPr lang="uk-UA" altLang="ru-RU" sz="2107" b="1" i="1" dirty="0">
                <a:solidFill>
                  <a:srgbClr val="003300"/>
                </a:solidFill>
              </a:rPr>
              <a:t>, бета-</a:t>
            </a:r>
            <a:r>
              <a:rPr lang="uk-UA" altLang="ru-RU" sz="2107" b="1" i="1" dirty="0" err="1">
                <a:solidFill>
                  <a:srgbClr val="003300"/>
                </a:solidFill>
              </a:rPr>
              <a:t>лактамоподібні</a:t>
            </a:r>
            <a:r>
              <a:rPr lang="uk-UA" altLang="ru-RU" sz="2107" b="1" i="1" dirty="0">
                <a:solidFill>
                  <a:srgbClr val="003300"/>
                </a:solidFill>
              </a:rPr>
              <a:t>)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 err="1">
                <a:solidFill>
                  <a:srgbClr val="660066"/>
                </a:solidFill>
              </a:rPr>
              <a:t>макроліди</a:t>
            </a:r>
            <a:r>
              <a:rPr lang="uk-UA" altLang="ru-RU" sz="2546" b="1" dirty="0">
                <a:solidFill>
                  <a:srgbClr val="660066"/>
                </a:solidFill>
              </a:rPr>
              <a:t> та </a:t>
            </a:r>
            <a:r>
              <a:rPr lang="uk-UA" altLang="ru-RU" sz="2546" b="1" dirty="0" err="1">
                <a:solidFill>
                  <a:srgbClr val="660066"/>
                </a:solidFill>
              </a:rPr>
              <a:t>азаліди</a:t>
            </a:r>
            <a:endParaRPr lang="uk-UA" altLang="ru-RU" sz="2546" b="1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>
                <a:solidFill>
                  <a:srgbClr val="660066"/>
                </a:solidFill>
              </a:rPr>
              <a:t>по спеціальним показникам</a:t>
            </a:r>
            <a:endParaRPr lang="uk-UA" altLang="ru-RU" sz="2546" b="1" i="1" dirty="0">
              <a:solidFill>
                <a:srgbClr val="660066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</a:rPr>
              <a:t>С </a:t>
            </a:r>
            <a:r>
              <a:rPr lang="uk-UA" altLang="ru-RU" sz="2634" b="1" dirty="0">
                <a:solidFill>
                  <a:srgbClr val="000099"/>
                </a:solidFill>
                <a:latin typeface="Tahoma" panose="020B0604030504040204" pitchFamily="34" charset="0"/>
              </a:rPr>
              <a:t>переважною дією на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–</a:t>
            </a:r>
            <a:r>
              <a:rPr lang="uk-UA" altLang="ru-RU" sz="158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altLang="ru-RU" sz="2634" b="1" dirty="0">
                <a:solidFill>
                  <a:srgbClr val="000099"/>
                </a:solidFill>
              </a:rPr>
              <a:t>мікрофлору:</a:t>
            </a:r>
            <a:endParaRPr lang="uk-UA" altLang="ru-RU" sz="2634" b="1" i="1" dirty="0">
              <a:solidFill>
                <a:srgbClr val="000099"/>
              </a:solidFill>
            </a:endParaRP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 err="1">
                <a:solidFill>
                  <a:srgbClr val="660066"/>
                </a:solidFill>
              </a:rPr>
              <a:t>аміноглікозиди</a:t>
            </a:r>
            <a:endParaRPr lang="uk-UA" altLang="ru-RU" sz="2546" b="1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 err="1">
                <a:solidFill>
                  <a:srgbClr val="660066"/>
                </a:solidFill>
              </a:rPr>
              <a:t>поліміксини</a:t>
            </a:r>
            <a:endParaRPr lang="uk-UA" altLang="ru-RU" sz="2546" b="1" dirty="0">
              <a:solidFill>
                <a:srgbClr val="660066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</a:rPr>
              <a:t>Що діють на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722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–</a:t>
            </a:r>
            <a:r>
              <a:rPr lang="uk-UA" altLang="ru-RU" sz="158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altLang="ru-RU" sz="2634" b="1" dirty="0">
                <a:solidFill>
                  <a:srgbClr val="000099"/>
                </a:solidFill>
              </a:rPr>
              <a:t>мікрофлору:</a:t>
            </a:r>
            <a:r>
              <a:rPr lang="uk-UA" altLang="ru-RU" sz="2634" b="1" i="1" dirty="0">
                <a:solidFill>
                  <a:srgbClr val="0000CC"/>
                </a:solidFill>
              </a:rPr>
              <a:t> </a:t>
            </a: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 err="1">
                <a:solidFill>
                  <a:srgbClr val="660066"/>
                </a:solidFill>
              </a:rPr>
              <a:t>тетрацикліни</a:t>
            </a:r>
            <a:endParaRPr lang="uk-UA" altLang="ru-RU" sz="2546" b="1" dirty="0">
              <a:solidFill>
                <a:srgbClr val="660066"/>
              </a:solidFill>
            </a:endParaRPr>
          </a:p>
          <a:p>
            <a:pPr lvl="1" eaLnBrk="1" hangingPunct="1">
              <a:lnSpc>
                <a:spcPct val="70000"/>
              </a:lnSpc>
              <a:spcBef>
                <a:spcPct val="20000"/>
              </a:spcBef>
              <a:buClr>
                <a:srgbClr val="00CC00"/>
              </a:buClr>
              <a:buFont typeface="Wingdings" panose="05000000000000000000" pitchFamily="2" charset="2"/>
              <a:buChar char="§"/>
              <a:defRPr/>
            </a:pPr>
            <a:r>
              <a:rPr lang="uk-UA" altLang="ru-RU" sz="2546" b="1" dirty="0">
                <a:solidFill>
                  <a:srgbClr val="660066"/>
                </a:solidFill>
              </a:rPr>
              <a:t>левоміцетин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</a:rPr>
              <a:t>Що діють на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722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uk-UA" altLang="ru-RU" sz="2722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22" b="1" baseline="30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–</a:t>
            </a:r>
            <a:r>
              <a:rPr lang="uk-UA" altLang="ru-RU" sz="2722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altLang="ru-RU" sz="2634" b="1" dirty="0">
                <a:solidFill>
                  <a:srgbClr val="000099"/>
                </a:solidFill>
              </a:rPr>
              <a:t>мікрофлору та застосовуються</a:t>
            </a:r>
            <a:r>
              <a:rPr lang="uk-UA" altLang="ru-RU" sz="2722" b="1" dirty="0">
                <a:solidFill>
                  <a:srgbClr val="000099"/>
                </a:solidFill>
              </a:rPr>
              <a:t> </a:t>
            </a:r>
            <a:r>
              <a:rPr lang="uk-UA" altLang="ru-RU" sz="2722" b="1" dirty="0">
                <a:solidFill>
                  <a:schemeClr val="hlink"/>
                </a:solidFill>
              </a:rPr>
              <a:t>зовнішньо</a:t>
            </a:r>
            <a:r>
              <a:rPr lang="uk-UA" altLang="ru-RU" sz="2722" b="1" dirty="0">
                <a:solidFill>
                  <a:srgbClr val="000099"/>
                </a:solidFill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</a:rPr>
              <a:t>Протигрибкові </a:t>
            </a:r>
            <a:r>
              <a:rPr lang="uk-UA" altLang="ru-RU" sz="2546" b="1" dirty="0">
                <a:solidFill>
                  <a:srgbClr val="660066"/>
                </a:solidFill>
              </a:rPr>
              <a:t>(</a:t>
            </a:r>
            <a:r>
              <a:rPr lang="uk-UA" altLang="ru-RU" sz="2546" b="1" dirty="0" err="1">
                <a:solidFill>
                  <a:srgbClr val="660066"/>
                </a:solidFill>
              </a:rPr>
              <a:t>поліени</a:t>
            </a:r>
            <a:r>
              <a:rPr lang="uk-UA" altLang="ru-RU" sz="2546" b="1" dirty="0">
                <a:solidFill>
                  <a:srgbClr val="660066"/>
                </a:solidFill>
              </a:rPr>
              <a:t> та ін.)</a:t>
            </a:r>
            <a:endParaRPr lang="uk-UA" altLang="ru-RU" sz="2634" b="1" dirty="0">
              <a:solidFill>
                <a:srgbClr val="000099"/>
              </a:solidFill>
            </a:endParaRPr>
          </a:p>
          <a:p>
            <a:pPr>
              <a:lnSpc>
                <a:spcPct val="70000"/>
              </a:lnSpc>
              <a:spcBef>
                <a:spcPct val="30000"/>
              </a:spcBef>
              <a:buClr>
                <a:schemeClr val="hlink"/>
              </a:buClr>
              <a:buFont typeface="Wingdings" panose="05000000000000000000" pitchFamily="2" charset="2"/>
              <a:buChar char="Ø"/>
              <a:defRPr/>
            </a:pPr>
            <a:r>
              <a:rPr lang="uk-UA" altLang="ru-RU" sz="2634" b="1" dirty="0">
                <a:solidFill>
                  <a:srgbClr val="000099"/>
                </a:solidFill>
              </a:rPr>
              <a:t>Протипухлинні</a:t>
            </a:r>
            <a:r>
              <a:rPr lang="uk-UA" altLang="ru-RU" sz="2546" b="1" i="1" dirty="0">
                <a:solidFill>
                  <a:srgbClr val="0000CC"/>
                </a:solidFill>
              </a:rPr>
              <a:t>  </a:t>
            </a:r>
          </a:p>
        </p:txBody>
      </p:sp>
      <p:sp>
        <p:nvSpPr>
          <p:cNvPr id="12292" name="Rectangle 15">
            <a:extLst>
              <a:ext uri="{FF2B5EF4-FFF2-40B4-BE49-F238E27FC236}">
                <a16:creationId xmlns:a16="http://schemas.microsoft.com/office/drawing/2014/main" id="{F572D8D6-A889-95BB-0FB9-65F2447CC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312" y="136602"/>
            <a:ext cx="847074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2293" name="Rectangle 16">
            <a:extLst>
              <a:ext uri="{FF2B5EF4-FFF2-40B4-BE49-F238E27FC236}">
                <a16:creationId xmlns:a16="http://schemas.microsoft.com/office/drawing/2014/main" id="{5820B000-91E6-45D3-90E6-4C85CE7F57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21312" y="260661"/>
            <a:ext cx="8398263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6992" tIns="43496" rIns="86992" bIns="43496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6600"/>
                </a:solidFill>
                <a:latin typeface="Arial" panose="020B0604020202020204" pitchFamily="34" charset="0"/>
              </a:rPr>
              <a:t>КЛАСИФІКАЦІЯ АНТИБІОТИКІВ ПО АНТИМІКРОБНОМУ СПЕКТРУ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9">
            <a:extLst>
              <a:ext uri="{FF2B5EF4-FFF2-40B4-BE49-F238E27FC236}">
                <a16:creationId xmlns:a16="http://schemas.microsoft.com/office/drawing/2014/main" id="{8D5C4AA7-F985-84F7-303F-7E1FD40D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348" y="1721470"/>
            <a:ext cx="6011901" cy="404649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15" name="Oval 10">
            <a:extLst>
              <a:ext uri="{FF2B5EF4-FFF2-40B4-BE49-F238E27FC236}">
                <a16:creationId xmlns:a16="http://schemas.microsoft.com/office/drawing/2014/main" id="{84FD80D0-21DA-AA28-E77D-2F3CC4556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854" y="2037886"/>
            <a:ext cx="5390221" cy="345548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16" name="Oval 11">
            <a:extLst>
              <a:ext uri="{FF2B5EF4-FFF2-40B4-BE49-F238E27FC236}">
                <a16:creationId xmlns:a16="http://schemas.microsoft.com/office/drawing/2014/main" id="{14708DF4-15AB-33AF-91B5-71098AC30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332" y="2283212"/>
            <a:ext cx="4905143" cy="2900711"/>
          </a:xfrm>
          <a:prstGeom prst="ellipse">
            <a:avLst/>
          </a:prstGeom>
          <a:solidFill>
            <a:srgbClr val="99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17" name="Freeform 12">
            <a:extLst>
              <a:ext uri="{FF2B5EF4-FFF2-40B4-BE49-F238E27FC236}">
                <a16:creationId xmlns:a16="http://schemas.microsoft.com/office/drawing/2014/main" id="{AA18F8B9-A520-2941-E8E8-63C9CA1DDC59}"/>
              </a:ext>
            </a:extLst>
          </p:cNvPr>
          <p:cNvSpPr>
            <a:spLocks/>
          </p:cNvSpPr>
          <p:nvPr/>
        </p:nvSpPr>
        <p:spPr bwMode="auto">
          <a:xfrm>
            <a:off x="4249080" y="2709747"/>
            <a:ext cx="625862" cy="652346"/>
          </a:xfrm>
          <a:custGeom>
            <a:avLst/>
            <a:gdLst>
              <a:gd name="T0" fmla="*/ 2147483646 w 449"/>
              <a:gd name="T1" fmla="*/ 0 h 468"/>
              <a:gd name="T2" fmla="*/ 2147483646 w 449"/>
              <a:gd name="T3" fmla="*/ 2147483646 h 468"/>
              <a:gd name="T4" fmla="*/ 2147483646 w 449"/>
              <a:gd name="T5" fmla="*/ 2147483646 h 468"/>
              <a:gd name="T6" fmla="*/ 2147483646 w 449"/>
              <a:gd name="T7" fmla="*/ 2147483646 h 468"/>
              <a:gd name="T8" fmla="*/ 2147483646 w 449"/>
              <a:gd name="T9" fmla="*/ 2147483646 h 468"/>
              <a:gd name="T10" fmla="*/ 2147483646 w 449"/>
              <a:gd name="T11" fmla="*/ 2147483646 h 468"/>
              <a:gd name="T12" fmla="*/ 2147483646 w 449"/>
              <a:gd name="T13" fmla="*/ 2147483646 h 468"/>
              <a:gd name="T14" fmla="*/ 2147483646 w 449"/>
              <a:gd name="T15" fmla="*/ 2147483646 h 468"/>
              <a:gd name="T16" fmla="*/ 2147483646 w 449"/>
              <a:gd name="T17" fmla="*/ 2147483646 h 468"/>
              <a:gd name="T18" fmla="*/ 2147483646 w 449"/>
              <a:gd name="T19" fmla="*/ 2147483646 h 4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9" h="468">
                <a:moveTo>
                  <a:pt x="245" y="0"/>
                </a:moveTo>
                <a:cubicBezTo>
                  <a:pt x="244" y="12"/>
                  <a:pt x="209" y="34"/>
                  <a:pt x="240" y="66"/>
                </a:cubicBezTo>
                <a:cubicBezTo>
                  <a:pt x="271" y="98"/>
                  <a:pt x="408" y="141"/>
                  <a:pt x="429" y="191"/>
                </a:cubicBezTo>
                <a:cubicBezTo>
                  <a:pt x="449" y="243"/>
                  <a:pt x="426" y="325"/>
                  <a:pt x="363" y="369"/>
                </a:cubicBezTo>
                <a:cubicBezTo>
                  <a:pt x="301" y="412"/>
                  <a:pt x="106" y="468"/>
                  <a:pt x="58" y="452"/>
                </a:cubicBezTo>
                <a:cubicBezTo>
                  <a:pt x="9" y="435"/>
                  <a:pt x="46" y="305"/>
                  <a:pt x="74" y="271"/>
                </a:cubicBezTo>
                <a:cubicBezTo>
                  <a:pt x="102" y="236"/>
                  <a:pt x="215" y="265"/>
                  <a:pt x="224" y="247"/>
                </a:cubicBezTo>
                <a:cubicBezTo>
                  <a:pt x="236" y="231"/>
                  <a:pt x="166" y="179"/>
                  <a:pt x="132" y="165"/>
                </a:cubicBezTo>
                <a:cubicBezTo>
                  <a:pt x="98" y="151"/>
                  <a:pt x="42" y="164"/>
                  <a:pt x="21" y="164"/>
                </a:cubicBezTo>
                <a:cubicBezTo>
                  <a:pt x="0" y="164"/>
                  <a:pt x="8" y="167"/>
                  <a:pt x="5" y="168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580"/>
          </a:p>
        </p:txBody>
      </p:sp>
      <p:sp>
        <p:nvSpPr>
          <p:cNvPr id="13318" name="Freeform 13">
            <a:extLst>
              <a:ext uri="{FF2B5EF4-FFF2-40B4-BE49-F238E27FC236}">
                <a16:creationId xmlns:a16="http://schemas.microsoft.com/office/drawing/2014/main" id="{C67D24E1-1CB6-BDDD-BFC7-D5AF28CFD938}"/>
              </a:ext>
            </a:extLst>
          </p:cNvPr>
          <p:cNvSpPr>
            <a:spLocks/>
          </p:cNvSpPr>
          <p:nvPr/>
        </p:nvSpPr>
        <p:spPr bwMode="auto">
          <a:xfrm rot="316179">
            <a:off x="4651917" y="4443761"/>
            <a:ext cx="1137424" cy="574288"/>
          </a:xfrm>
          <a:custGeom>
            <a:avLst/>
            <a:gdLst>
              <a:gd name="T0" fmla="*/ 0 w 792"/>
              <a:gd name="T1" fmla="*/ 2147483646 h 448"/>
              <a:gd name="T2" fmla="*/ 2147483646 w 792"/>
              <a:gd name="T3" fmla="*/ 2147483646 h 448"/>
              <a:gd name="T4" fmla="*/ 2147483646 w 792"/>
              <a:gd name="T5" fmla="*/ 2147483646 h 448"/>
              <a:gd name="T6" fmla="*/ 2147483646 w 792"/>
              <a:gd name="T7" fmla="*/ 2147483646 h 448"/>
              <a:gd name="T8" fmla="*/ 2147483646 w 792"/>
              <a:gd name="T9" fmla="*/ 2147483646 h 448"/>
              <a:gd name="T10" fmla="*/ 2147483646 w 792"/>
              <a:gd name="T11" fmla="*/ 2147483646 h 448"/>
              <a:gd name="T12" fmla="*/ 2147483646 w 792"/>
              <a:gd name="T13" fmla="*/ 2147483646 h 448"/>
              <a:gd name="T14" fmla="*/ 2147483646 w 792"/>
              <a:gd name="T15" fmla="*/ 2147483646 h 448"/>
              <a:gd name="T16" fmla="*/ 2147483646 w 792"/>
              <a:gd name="T17" fmla="*/ 2147483646 h 448"/>
              <a:gd name="T18" fmla="*/ 2147483646 w 792"/>
              <a:gd name="T19" fmla="*/ 2147483646 h 448"/>
              <a:gd name="T20" fmla="*/ 2147483646 w 792"/>
              <a:gd name="T21" fmla="*/ 2147483646 h 4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92" h="448">
                <a:moveTo>
                  <a:pt x="0" y="320"/>
                </a:moveTo>
                <a:cubicBezTo>
                  <a:pt x="44" y="288"/>
                  <a:pt x="88" y="256"/>
                  <a:pt x="96" y="224"/>
                </a:cubicBezTo>
                <a:cubicBezTo>
                  <a:pt x="104" y="192"/>
                  <a:pt x="48" y="160"/>
                  <a:pt x="48" y="128"/>
                </a:cubicBezTo>
                <a:cubicBezTo>
                  <a:pt x="48" y="96"/>
                  <a:pt x="40" y="48"/>
                  <a:pt x="96" y="32"/>
                </a:cubicBezTo>
                <a:cubicBezTo>
                  <a:pt x="152" y="16"/>
                  <a:pt x="280" y="0"/>
                  <a:pt x="384" y="32"/>
                </a:cubicBezTo>
                <a:cubicBezTo>
                  <a:pt x="488" y="64"/>
                  <a:pt x="656" y="160"/>
                  <a:pt x="720" y="224"/>
                </a:cubicBezTo>
                <a:cubicBezTo>
                  <a:pt x="784" y="288"/>
                  <a:pt x="792" y="384"/>
                  <a:pt x="768" y="416"/>
                </a:cubicBezTo>
                <a:cubicBezTo>
                  <a:pt x="744" y="448"/>
                  <a:pt x="648" y="448"/>
                  <a:pt x="576" y="416"/>
                </a:cubicBezTo>
                <a:cubicBezTo>
                  <a:pt x="504" y="384"/>
                  <a:pt x="400" y="240"/>
                  <a:pt x="336" y="224"/>
                </a:cubicBezTo>
                <a:cubicBezTo>
                  <a:pt x="272" y="208"/>
                  <a:pt x="208" y="288"/>
                  <a:pt x="192" y="320"/>
                </a:cubicBezTo>
                <a:cubicBezTo>
                  <a:pt x="176" y="352"/>
                  <a:pt x="232" y="392"/>
                  <a:pt x="240" y="416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580"/>
          </a:p>
        </p:txBody>
      </p:sp>
      <p:sp>
        <p:nvSpPr>
          <p:cNvPr id="13319" name="Freeform 14">
            <a:extLst>
              <a:ext uri="{FF2B5EF4-FFF2-40B4-BE49-F238E27FC236}">
                <a16:creationId xmlns:a16="http://schemas.microsoft.com/office/drawing/2014/main" id="{4B7BD023-FD93-DFBC-C340-F4BDE425E166}"/>
              </a:ext>
            </a:extLst>
          </p:cNvPr>
          <p:cNvSpPr>
            <a:spLocks/>
          </p:cNvSpPr>
          <p:nvPr/>
        </p:nvSpPr>
        <p:spPr bwMode="auto">
          <a:xfrm>
            <a:off x="7646020" y="3136280"/>
            <a:ext cx="1046821" cy="436292"/>
          </a:xfrm>
          <a:custGeom>
            <a:avLst/>
            <a:gdLst>
              <a:gd name="T0" fmla="*/ 2147483646 w 751"/>
              <a:gd name="T1" fmla="*/ 2147483646 h 313"/>
              <a:gd name="T2" fmla="*/ 2147483646 w 751"/>
              <a:gd name="T3" fmla="*/ 2147483646 h 313"/>
              <a:gd name="T4" fmla="*/ 2147483646 w 751"/>
              <a:gd name="T5" fmla="*/ 2147483646 h 313"/>
              <a:gd name="T6" fmla="*/ 2147483646 w 751"/>
              <a:gd name="T7" fmla="*/ 2147483646 h 313"/>
              <a:gd name="T8" fmla="*/ 2147483646 w 751"/>
              <a:gd name="T9" fmla="*/ 2147483646 h 313"/>
              <a:gd name="T10" fmla="*/ 2147483646 w 751"/>
              <a:gd name="T11" fmla="*/ 2147483646 h 313"/>
              <a:gd name="T12" fmla="*/ 2147483646 w 751"/>
              <a:gd name="T13" fmla="*/ 2147483646 h 313"/>
              <a:gd name="T14" fmla="*/ 2147483646 w 751"/>
              <a:gd name="T15" fmla="*/ 2147483646 h 313"/>
              <a:gd name="T16" fmla="*/ 2147483646 w 751"/>
              <a:gd name="T17" fmla="*/ 2147483646 h 313"/>
              <a:gd name="T18" fmla="*/ 2147483646 w 751"/>
              <a:gd name="T19" fmla="*/ 2147483646 h 313"/>
              <a:gd name="T20" fmla="*/ 2147483646 w 751"/>
              <a:gd name="T21" fmla="*/ 2147483646 h 313"/>
              <a:gd name="T22" fmla="*/ 2147483646 w 751"/>
              <a:gd name="T23" fmla="*/ 2147483646 h 313"/>
              <a:gd name="T24" fmla="*/ 2147483646 w 751"/>
              <a:gd name="T25" fmla="*/ 2147483646 h 313"/>
              <a:gd name="T26" fmla="*/ 2147483646 w 751"/>
              <a:gd name="T27" fmla="*/ 2147483646 h 313"/>
              <a:gd name="T28" fmla="*/ 2147483646 w 751"/>
              <a:gd name="T29" fmla="*/ 2147483646 h 3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1" h="313">
                <a:moveTo>
                  <a:pt x="664" y="9"/>
                </a:moveTo>
                <a:cubicBezTo>
                  <a:pt x="647" y="4"/>
                  <a:pt x="629" y="0"/>
                  <a:pt x="595" y="9"/>
                </a:cubicBezTo>
                <a:cubicBezTo>
                  <a:pt x="561" y="18"/>
                  <a:pt x="504" y="58"/>
                  <a:pt x="458" y="63"/>
                </a:cubicBezTo>
                <a:cubicBezTo>
                  <a:pt x="412" y="67"/>
                  <a:pt x="366" y="40"/>
                  <a:pt x="320" y="36"/>
                </a:cubicBezTo>
                <a:cubicBezTo>
                  <a:pt x="275" y="31"/>
                  <a:pt x="229" y="27"/>
                  <a:pt x="183" y="36"/>
                </a:cubicBezTo>
                <a:cubicBezTo>
                  <a:pt x="137" y="45"/>
                  <a:pt x="74" y="63"/>
                  <a:pt x="46" y="89"/>
                </a:cubicBezTo>
                <a:cubicBezTo>
                  <a:pt x="17" y="116"/>
                  <a:pt x="0" y="161"/>
                  <a:pt x="11" y="197"/>
                </a:cubicBezTo>
                <a:cubicBezTo>
                  <a:pt x="23" y="233"/>
                  <a:pt x="74" y="295"/>
                  <a:pt x="114" y="304"/>
                </a:cubicBezTo>
                <a:cubicBezTo>
                  <a:pt x="155" y="313"/>
                  <a:pt x="223" y="268"/>
                  <a:pt x="252" y="250"/>
                </a:cubicBezTo>
                <a:cubicBezTo>
                  <a:pt x="280" y="233"/>
                  <a:pt x="263" y="210"/>
                  <a:pt x="286" y="197"/>
                </a:cubicBezTo>
                <a:cubicBezTo>
                  <a:pt x="309" y="183"/>
                  <a:pt x="349" y="174"/>
                  <a:pt x="389" y="170"/>
                </a:cubicBezTo>
                <a:cubicBezTo>
                  <a:pt x="429" y="165"/>
                  <a:pt x="486" y="170"/>
                  <a:pt x="526" y="170"/>
                </a:cubicBezTo>
                <a:cubicBezTo>
                  <a:pt x="566" y="170"/>
                  <a:pt x="593" y="174"/>
                  <a:pt x="628" y="169"/>
                </a:cubicBezTo>
                <a:cubicBezTo>
                  <a:pt x="663" y="164"/>
                  <a:pt x="717" y="140"/>
                  <a:pt x="734" y="140"/>
                </a:cubicBezTo>
                <a:cubicBezTo>
                  <a:pt x="751" y="140"/>
                  <a:pt x="732" y="164"/>
                  <a:pt x="732" y="170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580"/>
          </a:p>
        </p:txBody>
      </p:sp>
      <p:sp>
        <p:nvSpPr>
          <p:cNvPr id="13320" name="Oval 17">
            <a:extLst>
              <a:ext uri="{FF2B5EF4-FFF2-40B4-BE49-F238E27FC236}">
                <a16:creationId xmlns:a16="http://schemas.microsoft.com/office/drawing/2014/main" id="{FD0006FB-973F-B561-BE0B-7A172974E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405" y="4613818"/>
            <a:ext cx="139390" cy="12545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1" name="Oval 18">
            <a:extLst>
              <a:ext uri="{FF2B5EF4-FFF2-40B4-BE49-F238E27FC236}">
                <a16:creationId xmlns:a16="http://schemas.microsoft.com/office/drawing/2014/main" id="{A8F03CC5-5AC9-115C-6215-E59CC21D0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1309" y="4545517"/>
            <a:ext cx="139390" cy="12405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2" name="Oval 19">
            <a:extLst>
              <a:ext uri="{FF2B5EF4-FFF2-40B4-BE49-F238E27FC236}">
                <a16:creationId xmlns:a16="http://schemas.microsoft.com/office/drawing/2014/main" id="{CAAF85C7-02DD-973B-8206-9B04CF33B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6212" y="4493941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3" name="Oval 20">
            <a:extLst>
              <a:ext uri="{FF2B5EF4-FFF2-40B4-BE49-F238E27FC236}">
                <a16:creationId xmlns:a16="http://schemas.microsoft.com/office/drawing/2014/main" id="{443C45D0-C097-4C33-A27C-EA0D138D4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7912" y="4340612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4" name="Oval 21">
            <a:extLst>
              <a:ext uri="{FF2B5EF4-FFF2-40B4-BE49-F238E27FC236}">
                <a16:creationId xmlns:a16="http://schemas.microsoft.com/office/drawing/2014/main" id="{EE8B64F6-F2CC-F921-E63E-FFADF18E1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281" y="4408914"/>
            <a:ext cx="139390" cy="12405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5" name="Oval 22">
            <a:extLst>
              <a:ext uri="{FF2B5EF4-FFF2-40B4-BE49-F238E27FC236}">
                <a16:creationId xmlns:a16="http://schemas.microsoft.com/office/drawing/2014/main" id="{67D4C2BB-234A-50E5-FCAA-79C684817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6529" y="4374066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6" name="Oval 23">
            <a:extLst>
              <a:ext uri="{FF2B5EF4-FFF2-40B4-BE49-F238E27FC236}">
                <a16:creationId xmlns:a16="http://schemas.microsoft.com/office/drawing/2014/main" id="{D391E227-672F-E6AD-0ABD-1F301114A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927" y="4580363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7" name="Oval 24">
            <a:extLst>
              <a:ext uri="{FF2B5EF4-FFF2-40B4-BE49-F238E27FC236}">
                <a16:creationId xmlns:a16="http://schemas.microsoft.com/office/drawing/2014/main" id="{7EDD33C7-1340-5C9C-F489-BC7A1BED9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803" y="4820115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8" name="Oval 25">
            <a:extLst>
              <a:ext uri="{FF2B5EF4-FFF2-40B4-BE49-F238E27FC236}">
                <a16:creationId xmlns:a16="http://schemas.microsoft.com/office/drawing/2014/main" id="{451BF499-736C-86B3-10B9-DB4E80B79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707" y="4820115"/>
            <a:ext cx="139390" cy="12405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29" name="Oval 26">
            <a:extLst>
              <a:ext uri="{FF2B5EF4-FFF2-40B4-BE49-F238E27FC236}">
                <a16:creationId xmlns:a16="http://schemas.microsoft.com/office/drawing/2014/main" id="{119C2919-FD6F-B0AA-901D-70093DD66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610" y="4751814"/>
            <a:ext cx="139390" cy="12405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graphicFrame>
        <p:nvGraphicFramePr>
          <p:cNvPr id="13330" name="Object 32">
            <a:hlinkClick r:id="" action="ppaction://ole?verb=0"/>
            <a:extLst>
              <a:ext uri="{FF2B5EF4-FFF2-40B4-BE49-F238E27FC236}">
                <a16:creationId xmlns:a16="http://schemas.microsoft.com/office/drawing/2014/main" id="{8BA6B3A3-380F-A4C2-3C99-D76717B28EBA}"/>
              </a:ext>
            </a:extLst>
          </p:cNvPr>
          <p:cNvGraphicFramePr>
            <a:graphicFrameLocks/>
          </p:cNvGraphicFramePr>
          <p:nvPr/>
        </p:nvGraphicFramePr>
        <p:xfrm>
          <a:off x="1365095" y="206297"/>
          <a:ext cx="887916" cy="75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13330" name="Object 3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BA6B3A3-380F-A4C2-3C99-D76717B28EB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095" y="206297"/>
                        <a:ext cx="887916" cy="7541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1" name="Rectangle 33">
            <a:extLst>
              <a:ext uri="{FF2B5EF4-FFF2-40B4-BE49-F238E27FC236}">
                <a16:creationId xmlns:a16="http://schemas.microsoft.com/office/drawing/2014/main" id="{80F24A88-5866-27BE-9949-7DC959DAA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312" y="136602"/>
            <a:ext cx="847074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32" name="Rectangle 34">
            <a:extLst>
              <a:ext uri="{FF2B5EF4-FFF2-40B4-BE49-F238E27FC236}">
                <a16:creationId xmlns:a16="http://schemas.microsoft.com/office/drawing/2014/main" id="{0C078B01-7C6C-AFEE-E74B-FCD2F4E1EE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21312" y="260661"/>
            <a:ext cx="8398263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КЛАСИФІКАЦІЯ АНТИБІОТИКІВ ПО МЕХАНИЗМУ ДІЇ</a:t>
            </a:r>
          </a:p>
        </p:txBody>
      </p:sp>
      <p:sp>
        <p:nvSpPr>
          <p:cNvPr id="13333" name="Text Box 35">
            <a:extLst>
              <a:ext uri="{FF2B5EF4-FFF2-40B4-BE49-F238E27FC236}">
                <a16:creationId xmlns:a16="http://schemas.microsoft.com/office/drawing/2014/main" id="{0BE162E1-69A1-167C-5B4F-1A9717A83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7724" y="2952286"/>
            <a:ext cx="1024518" cy="52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97" b="1">
                <a:solidFill>
                  <a:srgbClr val="000099"/>
                </a:solidFill>
                <a:latin typeface="Arial" panose="020B0604020202020204" pitchFamily="34" charset="0"/>
              </a:rPr>
              <a:t>ДНК</a:t>
            </a:r>
          </a:p>
        </p:txBody>
      </p:sp>
      <p:sp>
        <p:nvSpPr>
          <p:cNvPr id="13334" name="Text Box 36">
            <a:extLst>
              <a:ext uri="{FF2B5EF4-FFF2-40B4-BE49-F238E27FC236}">
                <a16:creationId xmlns:a16="http://schemas.microsoft.com/office/drawing/2014/main" id="{58D64F5F-532C-D7EA-4147-3C6EA292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542" y="3778871"/>
            <a:ext cx="2207941" cy="52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97" b="1">
                <a:solidFill>
                  <a:srgbClr val="000099"/>
                </a:solidFill>
                <a:latin typeface="Arial" panose="020B0604020202020204" pitchFamily="34" charset="0"/>
              </a:rPr>
              <a:t>Рибосоми</a:t>
            </a:r>
          </a:p>
        </p:txBody>
      </p:sp>
      <p:sp>
        <p:nvSpPr>
          <p:cNvPr id="13335" name="Text Box 39">
            <a:extLst>
              <a:ext uri="{FF2B5EF4-FFF2-40B4-BE49-F238E27FC236}">
                <a16:creationId xmlns:a16="http://schemas.microsoft.com/office/drawing/2014/main" id="{D87508C7-5A81-B0BD-30B2-B4CCEC0B6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099" y="1090032"/>
            <a:ext cx="2909075" cy="2576087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порушення синтезу білків клітинної стінки:</a:t>
            </a:r>
          </a:p>
          <a:p>
            <a:pPr eaLnBrk="1" hangingPunct="1">
              <a:lnSpc>
                <a:spcPct val="70000"/>
              </a:lnSpc>
            </a:pPr>
            <a:r>
              <a:rPr lang="ru-RU" altLang="ru-RU" sz="2371" b="1" i="1">
                <a:solidFill>
                  <a:srgbClr val="660066"/>
                </a:solidFill>
                <a:latin typeface="Arial" panose="020B0604020202020204" pitchFamily="34" charset="0"/>
              </a:rPr>
              <a:t>пеніциліни,    цефалоспо-         рини, ристоміцин                  та ін.</a:t>
            </a:r>
          </a:p>
        </p:txBody>
      </p:sp>
      <p:sp>
        <p:nvSpPr>
          <p:cNvPr id="13336" name="Text Box 41">
            <a:extLst>
              <a:ext uri="{FF2B5EF4-FFF2-40B4-BE49-F238E27FC236}">
                <a16:creationId xmlns:a16="http://schemas.microsoft.com/office/drawing/2014/main" id="{FA9D9560-A5E7-58AB-5C59-7E9FEB611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3102" y="1085851"/>
            <a:ext cx="2971800" cy="1809915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порушення проникності клітинної стінки:</a:t>
            </a:r>
          </a:p>
          <a:p>
            <a:pPr algn="r" eaLnBrk="1" hangingPunct="1">
              <a:lnSpc>
                <a:spcPct val="70000"/>
              </a:lnSpc>
            </a:pPr>
            <a:r>
              <a:rPr lang="ru-RU" altLang="ru-RU" sz="2371" b="1" i="1">
                <a:solidFill>
                  <a:srgbClr val="660066"/>
                </a:solidFill>
                <a:latin typeface="Arial" panose="020B0604020202020204" pitchFamily="34" charset="0"/>
              </a:rPr>
              <a:t>поліміксини, поліени</a:t>
            </a:r>
          </a:p>
        </p:txBody>
      </p:sp>
      <p:sp>
        <p:nvSpPr>
          <p:cNvPr id="13337" name="Text Box 42">
            <a:extLst>
              <a:ext uri="{FF2B5EF4-FFF2-40B4-BE49-F238E27FC236}">
                <a16:creationId xmlns:a16="http://schemas.microsoft.com/office/drawing/2014/main" id="{396FE1EA-D476-4AA1-095A-8172AE51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256" y="4648665"/>
            <a:ext cx="3098646" cy="2273375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порушення синтезу білка клітини</a:t>
            </a:r>
            <a:r>
              <a:rPr lang="ru-RU" altLang="ru-RU" sz="2195" b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</a:p>
          <a:p>
            <a:pPr algn="r" eaLnBrk="1" hangingPunct="1">
              <a:lnSpc>
                <a:spcPct val="70000"/>
              </a:lnSpc>
            </a:pPr>
            <a:r>
              <a:rPr lang="ru-RU" altLang="ru-RU" sz="2371" b="1" i="1">
                <a:solidFill>
                  <a:srgbClr val="660066"/>
                </a:solidFill>
                <a:latin typeface="Arial" panose="020B0604020202020204" pitchFamily="34" charset="0"/>
              </a:rPr>
              <a:t>макроліди, аміноглікозиди, тетрацикліни, левоміцетин, лінкоміцин та ін.</a:t>
            </a:r>
          </a:p>
        </p:txBody>
      </p:sp>
      <p:sp>
        <p:nvSpPr>
          <p:cNvPr id="13338" name="Text Box 43">
            <a:extLst>
              <a:ext uri="{FF2B5EF4-FFF2-40B4-BE49-F238E27FC236}">
                <a16:creationId xmlns:a16="http://schemas.microsoft.com/office/drawing/2014/main" id="{577D8D25-C4E4-A81D-3CE0-1CC7BCF29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44" y="4503700"/>
            <a:ext cx="3477787" cy="2065306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порушення синтезу нуклеїнових кислот:</a:t>
            </a:r>
          </a:p>
          <a:p>
            <a:pPr eaLnBrk="1" hangingPunct="1">
              <a:lnSpc>
                <a:spcPct val="70000"/>
              </a:lnSpc>
            </a:pPr>
            <a:r>
              <a:rPr lang="ru-RU" altLang="ru-RU" sz="2371" b="1" i="1">
                <a:solidFill>
                  <a:srgbClr val="660066"/>
                </a:solidFill>
                <a:latin typeface="Arial" panose="020B0604020202020204" pitchFamily="34" charset="0"/>
              </a:rPr>
              <a:t>рифампіцин, гризеофульвін, протипухлинні та ін.</a:t>
            </a:r>
          </a:p>
        </p:txBody>
      </p:sp>
      <p:sp>
        <p:nvSpPr>
          <p:cNvPr id="13339" name="Freeform 45">
            <a:extLst>
              <a:ext uri="{FF2B5EF4-FFF2-40B4-BE49-F238E27FC236}">
                <a16:creationId xmlns:a16="http://schemas.microsoft.com/office/drawing/2014/main" id="{017C47EA-4613-73B2-45EF-DA084A8A42FC}"/>
              </a:ext>
            </a:extLst>
          </p:cNvPr>
          <p:cNvSpPr>
            <a:spLocks/>
          </p:cNvSpPr>
          <p:nvPr/>
        </p:nvSpPr>
        <p:spPr bwMode="auto">
          <a:xfrm rot="5107533">
            <a:off x="5178813" y="3179492"/>
            <a:ext cx="319203" cy="965975"/>
          </a:xfrm>
          <a:custGeom>
            <a:avLst/>
            <a:gdLst>
              <a:gd name="T0" fmla="*/ 2147483646 w 640"/>
              <a:gd name="T1" fmla="*/ 2147483646 h 2290"/>
              <a:gd name="T2" fmla="*/ 2147483646 w 640"/>
              <a:gd name="T3" fmla="*/ 2147483646 h 2290"/>
              <a:gd name="T4" fmla="*/ 2147483646 w 640"/>
              <a:gd name="T5" fmla="*/ 2147483646 h 2290"/>
              <a:gd name="T6" fmla="*/ 2147483646 w 640"/>
              <a:gd name="T7" fmla="*/ 2147483646 h 2290"/>
              <a:gd name="T8" fmla="*/ 2147483646 w 640"/>
              <a:gd name="T9" fmla="*/ 2147483646 h 2290"/>
              <a:gd name="T10" fmla="*/ 2147483646 w 640"/>
              <a:gd name="T11" fmla="*/ 2147483646 h 2290"/>
              <a:gd name="T12" fmla="*/ 2147483646 w 640"/>
              <a:gd name="T13" fmla="*/ 2147483646 h 2290"/>
              <a:gd name="T14" fmla="*/ 2147483646 w 640"/>
              <a:gd name="T15" fmla="*/ 2147483646 h 229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40" h="2290">
                <a:moveTo>
                  <a:pt x="128" y="70"/>
                </a:moveTo>
                <a:cubicBezTo>
                  <a:pt x="124" y="72"/>
                  <a:pt x="44" y="0"/>
                  <a:pt x="116" y="82"/>
                </a:cubicBezTo>
                <a:cubicBezTo>
                  <a:pt x="188" y="164"/>
                  <a:pt x="568" y="404"/>
                  <a:pt x="560" y="562"/>
                </a:cubicBezTo>
                <a:cubicBezTo>
                  <a:pt x="552" y="720"/>
                  <a:pt x="65" y="872"/>
                  <a:pt x="68" y="1030"/>
                </a:cubicBezTo>
                <a:cubicBezTo>
                  <a:pt x="69" y="1186"/>
                  <a:pt x="589" y="1364"/>
                  <a:pt x="579" y="1512"/>
                </a:cubicBezTo>
                <a:cubicBezTo>
                  <a:pt x="640" y="1622"/>
                  <a:pt x="530" y="1624"/>
                  <a:pt x="435" y="1692"/>
                </a:cubicBezTo>
                <a:cubicBezTo>
                  <a:pt x="340" y="1760"/>
                  <a:pt x="16" y="1818"/>
                  <a:pt x="8" y="1918"/>
                </a:cubicBezTo>
                <a:cubicBezTo>
                  <a:pt x="0" y="2018"/>
                  <a:pt x="307" y="2213"/>
                  <a:pt x="386" y="2290"/>
                </a:cubicBezTo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580"/>
          </a:p>
        </p:txBody>
      </p:sp>
      <p:sp>
        <p:nvSpPr>
          <p:cNvPr id="13340" name="Freeform 46">
            <a:extLst>
              <a:ext uri="{FF2B5EF4-FFF2-40B4-BE49-F238E27FC236}">
                <a16:creationId xmlns:a16="http://schemas.microsoft.com/office/drawing/2014/main" id="{5F8C78F3-C865-CE52-C470-6E41FFC6D066}"/>
              </a:ext>
            </a:extLst>
          </p:cNvPr>
          <p:cNvSpPr>
            <a:spLocks/>
          </p:cNvSpPr>
          <p:nvPr/>
        </p:nvSpPr>
        <p:spPr bwMode="auto">
          <a:xfrm rot="5105208">
            <a:off x="5166267" y="3228278"/>
            <a:ext cx="334537" cy="986883"/>
          </a:xfrm>
          <a:custGeom>
            <a:avLst/>
            <a:gdLst>
              <a:gd name="T0" fmla="*/ 2147483646 w 579"/>
              <a:gd name="T1" fmla="*/ 0 h 2340"/>
              <a:gd name="T2" fmla="*/ 2147483646 w 579"/>
              <a:gd name="T3" fmla="*/ 2147483646 h 2340"/>
              <a:gd name="T4" fmla="*/ 2147483646 w 579"/>
              <a:gd name="T5" fmla="*/ 2147483646 h 2340"/>
              <a:gd name="T6" fmla="*/ 2147483646 w 579"/>
              <a:gd name="T7" fmla="*/ 2147483646 h 2340"/>
              <a:gd name="T8" fmla="*/ 2147483646 w 579"/>
              <a:gd name="T9" fmla="*/ 2147483646 h 2340"/>
              <a:gd name="T10" fmla="*/ 2147483646 w 579"/>
              <a:gd name="T11" fmla="*/ 2147483646 h 2340"/>
              <a:gd name="T12" fmla="*/ 2147483646 w 579"/>
              <a:gd name="T13" fmla="*/ 2147483646 h 23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9" h="2340">
                <a:moveTo>
                  <a:pt x="424" y="0"/>
                </a:moveTo>
                <a:cubicBezTo>
                  <a:pt x="438" y="26"/>
                  <a:pt x="579" y="66"/>
                  <a:pt x="520" y="156"/>
                </a:cubicBezTo>
                <a:cubicBezTo>
                  <a:pt x="461" y="246"/>
                  <a:pt x="72" y="390"/>
                  <a:pt x="72" y="540"/>
                </a:cubicBezTo>
                <a:cubicBezTo>
                  <a:pt x="72" y="690"/>
                  <a:pt x="529" y="890"/>
                  <a:pt x="520" y="1056"/>
                </a:cubicBezTo>
                <a:cubicBezTo>
                  <a:pt x="511" y="1222"/>
                  <a:pt x="32" y="1390"/>
                  <a:pt x="16" y="1536"/>
                </a:cubicBezTo>
                <a:cubicBezTo>
                  <a:pt x="0" y="1682"/>
                  <a:pt x="422" y="1798"/>
                  <a:pt x="424" y="1932"/>
                </a:cubicBezTo>
                <a:cubicBezTo>
                  <a:pt x="426" y="2066"/>
                  <a:pt x="110" y="2255"/>
                  <a:pt x="27" y="2340"/>
                </a:cubicBezTo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580"/>
          </a:p>
        </p:txBody>
      </p:sp>
      <p:sp>
        <p:nvSpPr>
          <p:cNvPr id="13341" name="Oval 50">
            <a:extLst>
              <a:ext uri="{FF2B5EF4-FFF2-40B4-BE49-F238E27FC236}">
                <a16:creationId xmlns:a16="http://schemas.microsoft.com/office/drawing/2014/main" id="{DB88E976-B7A3-5F59-9508-C01A34EC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483" y="3144644"/>
            <a:ext cx="401444" cy="20072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42" name="Line 51">
            <a:extLst>
              <a:ext uri="{FF2B5EF4-FFF2-40B4-BE49-F238E27FC236}">
                <a16:creationId xmlns:a16="http://schemas.microsoft.com/office/drawing/2014/main" id="{B35CD0DE-9E38-9BA3-8E89-AAAB5FE64E48}"/>
              </a:ext>
            </a:extLst>
          </p:cNvPr>
          <p:cNvSpPr>
            <a:spLocks noChangeShapeType="1"/>
          </p:cNvSpPr>
          <p:nvPr/>
        </p:nvSpPr>
        <p:spPr bwMode="auto">
          <a:xfrm rot="11913885" flipV="1">
            <a:off x="7675292" y="1930556"/>
            <a:ext cx="780585" cy="901854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13343" name="Line 52">
            <a:extLst>
              <a:ext uri="{FF2B5EF4-FFF2-40B4-BE49-F238E27FC236}">
                <a16:creationId xmlns:a16="http://schemas.microsoft.com/office/drawing/2014/main" id="{575BE595-1AC7-513F-301E-F86C6FC838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2483" y="3880625"/>
            <a:ext cx="1092820" cy="1318632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13344" name="Line 53">
            <a:extLst>
              <a:ext uri="{FF2B5EF4-FFF2-40B4-BE49-F238E27FC236}">
                <a16:creationId xmlns:a16="http://schemas.microsoft.com/office/drawing/2014/main" id="{F4A31FE5-0C0F-4429-BCF1-C3097DD7061E}"/>
              </a:ext>
            </a:extLst>
          </p:cNvPr>
          <p:cNvSpPr>
            <a:spLocks noChangeShapeType="1"/>
          </p:cNvSpPr>
          <p:nvPr/>
        </p:nvSpPr>
        <p:spPr bwMode="auto">
          <a:xfrm rot="16389726" flipV="1">
            <a:off x="7524054" y="4339916"/>
            <a:ext cx="846098" cy="984095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13345" name="Line 54">
            <a:extLst>
              <a:ext uri="{FF2B5EF4-FFF2-40B4-BE49-F238E27FC236}">
                <a16:creationId xmlns:a16="http://schemas.microsoft.com/office/drawing/2014/main" id="{96E2C384-1BE2-70FC-C871-3BBC8107C269}"/>
              </a:ext>
            </a:extLst>
          </p:cNvPr>
          <p:cNvSpPr>
            <a:spLocks noChangeShapeType="1"/>
          </p:cNvSpPr>
          <p:nvPr/>
        </p:nvSpPr>
        <p:spPr bwMode="auto">
          <a:xfrm rot="4982523" flipV="1">
            <a:off x="3709640" y="1718683"/>
            <a:ext cx="433504" cy="904642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13346" name="Oval 55">
            <a:extLst>
              <a:ext uri="{FF2B5EF4-FFF2-40B4-BE49-F238E27FC236}">
                <a16:creationId xmlns:a16="http://schemas.microsoft.com/office/drawing/2014/main" id="{E071D4BB-FEC1-F205-BF6D-351A52BA7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5315" y="4820115"/>
            <a:ext cx="401444" cy="20072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3347" name="Oval 56">
            <a:extLst>
              <a:ext uri="{FF2B5EF4-FFF2-40B4-BE49-F238E27FC236}">
                <a16:creationId xmlns:a16="http://schemas.microsoft.com/office/drawing/2014/main" id="{6C1B07FC-AD0B-D924-09DB-D7B70C91B0E3}"/>
              </a:ext>
            </a:extLst>
          </p:cNvPr>
          <p:cNvSpPr>
            <a:spLocks noChangeArrowheads="1"/>
          </p:cNvSpPr>
          <p:nvPr/>
        </p:nvSpPr>
        <p:spPr bwMode="auto">
          <a:xfrm rot="19841851">
            <a:off x="4189141" y="2697202"/>
            <a:ext cx="401444" cy="20072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Text Box 2">
            <a:extLst>
              <a:ext uri="{FF2B5EF4-FFF2-40B4-BE49-F238E27FC236}">
                <a16:creationId xmlns:a16="http://schemas.microsoft.com/office/drawing/2014/main" id="{0BB17CAA-7A47-FBA9-836E-EB059E9AD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505" y="3703600"/>
            <a:ext cx="8335537" cy="474666"/>
          </a:xfrm>
          <a:prstGeom prst="rect">
            <a:avLst/>
          </a:prstGeom>
          <a:noFill/>
          <a:ln>
            <a:noFill/>
          </a:ln>
          <a:effectLst/>
        </p:spPr>
        <p:txBody>
          <a:bodyPr lIns="82091" tIns="41045" rIns="82091" bIns="41045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0066"/>
              </a:buClr>
              <a:buFont typeface="Wingdings" panose="05000000000000000000" pitchFamily="2" charset="2"/>
              <a:buChar char="§"/>
              <a:defRPr/>
            </a:pPr>
            <a:endParaRPr lang="uk-UA" altLang="ru-RU" sz="2546" dirty="0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0D835AF3-6880-5E98-802E-609F52B38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241" y="1469173"/>
            <a:ext cx="9017154" cy="191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091" tIns="41045" rIns="82091" bIns="41045">
            <a:spAutoFit/>
          </a:bodyPr>
          <a:lstStyle>
            <a:lvl1pPr marL="484188" indent="-484188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Переважно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бактерицидна</a:t>
            </a: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 – 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пеніциліни, цефалоспорини, аміноглікозиди </a:t>
            </a: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та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фунгіцидна</a:t>
            </a: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 – 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полієни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Переважно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бактеріостатична</a:t>
            </a:r>
            <a:r>
              <a:rPr lang="uk-UA" altLang="ru-RU" sz="3161" b="1">
                <a:solidFill>
                  <a:srgbClr val="0000CC"/>
                </a:solidFill>
                <a:latin typeface="Arial" panose="020B0604020202020204" pitchFamily="34" charset="0"/>
              </a:rPr>
              <a:t> дія – 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тетрацикліни, левоміцетин, макроліди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C17E68B-FBD5-7188-FDE5-B80BA54D5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346" y="136603"/>
            <a:ext cx="8547410" cy="5798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6BFC63BB-6A6F-65D9-A603-95F4D75008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39073" y="204904"/>
            <a:ext cx="8349476" cy="533864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/>
          </a:bodyPr>
          <a:lstStyle/>
          <a:p>
            <a:pPr algn="r" eaLnBrk="1" hangingPunct="1">
              <a:lnSpc>
                <a:spcPct val="80000"/>
              </a:lnSpc>
            </a:pPr>
            <a:r>
              <a:rPr lang="uk-UA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КЛАСИФІКАЦІЯ АНТИБІОТИКІВ</a:t>
            </a:r>
          </a:p>
        </p:txBody>
      </p:sp>
      <p:sp>
        <p:nvSpPr>
          <p:cNvPr id="319494" name="Text Box 6">
            <a:extLst>
              <a:ext uri="{FF2B5EF4-FFF2-40B4-BE49-F238E27FC236}">
                <a16:creationId xmlns:a16="http://schemas.microsoft.com/office/drawing/2014/main" id="{59FD4D43-C1BE-5B42-955D-E1BDAA446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032" y="836342"/>
            <a:ext cx="4682119" cy="47929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424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виду дії:</a:t>
            </a:r>
          </a:p>
        </p:txBody>
      </p:sp>
      <p:graphicFrame>
        <p:nvGraphicFramePr>
          <p:cNvPr id="14343" name="Object 7">
            <a:hlinkClick r:id="" action="ppaction://ole?verb=0"/>
            <a:extLst>
              <a:ext uri="{FF2B5EF4-FFF2-40B4-BE49-F238E27FC236}">
                <a16:creationId xmlns:a16="http://schemas.microsoft.com/office/drawing/2014/main" id="{9766DDED-3986-70F2-AF4D-751EC8B8D85D}"/>
              </a:ext>
            </a:extLst>
          </p:cNvPr>
          <p:cNvGraphicFramePr>
            <a:graphicFrameLocks/>
          </p:cNvGraphicFramePr>
          <p:nvPr/>
        </p:nvGraphicFramePr>
        <p:xfrm>
          <a:off x="1353944" y="136603"/>
          <a:ext cx="887916" cy="75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979738" imgH="2795588" progId="MS_ClipArt_Gallery.2">
                  <p:embed/>
                </p:oleObj>
              </mc:Choice>
              <mc:Fallback>
                <p:oleObj name="Clip" r:id="rId3" imgW="2979738" imgH="2795588" progId="MS_ClipArt_Gallery.2">
                  <p:embed/>
                  <p:pic>
                    <p:nvPicPr>
                      <p:cNvPr id="14343" name="Object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766DDED-3986-70F2-AF4D-751EC8B8D85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944" y="136603"/>
                        <a:ext cx="887916" cy="75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8">
            <a:extLst>
              <a:ext uri="{FF2B5EF4-FFF2-40B4-BE49-F238E27FC236}">
                <a16:creationId xmlns:a16="http://schemas.microsoft.com/office/drawing/2014/main" id="{9B74FA55-E52B-5CFF-32F3-1F53DBFCD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456" y="5342829"/>
            <a:ext cx="9482719" cy="153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</a:pPr>
            <a:r>
              <a:rPr lang="uk-UA" altLang="ru-RU" sz="2985" b="1" i="1">
                <a:solidFill>
                  <a:srgbClr val="0000CC"/>
                </a:solidFill>
                <a:latin typeface="Arial" panose="020B0604020202020204" pitchFamily="34" charset="0"/>
              </a:rPr>
              <a:t>Мінімальна бактерицидна концентрація </a:t>
            </a:r>
            <a:r>
              <a:rPr lang="uk-UA" altLang="ru-RU" sz="2985" b="1">
                <a:solidFill>
                  <a:srgbClr val="0000CC"/>
                </a:solidFill>
                <a:latin typeface="Arial" panose="020B0604020202020204" pitchFamily="34" charset="0"/>
              </a:rPr>
              <a:t>(</a:t>
            </a: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МБК</a:t>
            </a:r>
            <a:r>
              <a:rPr lang="uk-UA" altLang="ru-RU" sz="2985" b="1">
                <a:solidFill>
                  <a:srgbClr val="0000CC"/>
                </a:solidFill>
                <a:latin typeface="Arial" panose="020B0604020202020204" pitchFamily="34" charset="0"/>
              </a:rPr>
              <a:t>)</a:t>
            </a:r>
            <a:r>
              <a:rPr lang="uk-UA" altLang="ru-RU" sz="2985" b="1" i="1">
                <a:solidFill>
                  <a:srgbClr val="0000CC"/>
                </a:solidFill>
                <a:latin typeface="Arial" panose="020B0604020202020204" pitchFamily="34" charset="0"/>
              </a:rPr>
              <a:t> –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  <a:r>
              <a:rPr lang="ru-RU" altLang="ru-RU" sz="2458" b="1">
                <a:latin typeface="Arial" panose="020B0604020202020204" pitchFamily="34" charset="0"/>
              </a:rPr>
              <a:t>найменша концентрація антибіотику (в мг / л або мкг / мл), яка при дослідженні </a:t>
            </a:r>
            <a:r>
              <a:rPr lang="uk-UA" altLang="ru-RU" sz="2458" b="1">
                <a:latin typeface="Arial" panose="020B0604020202020204" pitchFamily="34" charset="0"/>
              </a:rPr>
              <a:t>in vitro викликає загибель 99,9% мікроорганізмів від вихідного рівня протягом певного періоду часу</a:t>
            </a:r>
          </a:p>
        </p:txBody>
      </p:sp>
      <p:sp>
        <p:nvSpPr>
          <p:cNvPr id="14345" name="Rectangle 9">
            <a:extLst>
              <a:ext uri="{FF2B5EF4-FFF2-40B4-BE49-F238E27FC236}">
                <a16:creationId xmlns:a16="http://schemas.microsoft.com/office/drawing/2014/main" id="{DDF83184-D3F1-AF17-7958-53284D228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790" y="4085528"/>
            <a:ext cx="9357267" cy="94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</a:pPr>
            <a:r>
              <a:rPr lang="uk-UA" altLang="ru-RU" sz="2985" b="1" i="1">
                <a:solidFill>
                  <a:srgbClr val="0000CC"/>
                </a:solidFill>
                <a:latin typeface="Arial" panose="020B0604020202020204" pitchFamily="34" charset="0"/>
              </a:rPr>
              <a:t>Мінімальна переважна концентрація </a:t>
            </a:r>
            <a:r>
              <a:rPr lang="uk-UA" altLang="ru-RU" sz="2985" b="1">
                <a:solidFill>
                  <a:srgbClr val="0000CC"/>
                </a:solidFill>
                <a:latin typeface="Arial" panose="020B0604020202020204" pitchFamily="34" charset="0"/>
              </a:rPr>
              <a:t>(</a:t>
            </a:r>
            <a:r>
              <a:rPr lang="uk-UA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МПК</a:t>
            </a:r>
            <a:r>
              <a:rPr lang="uk-UA" altLang="ru-RU" sz="2985" b="1">
                <a:solidFill>
                  <a:srgbClr val="0000CC"/>
                </a:solidFill>
                <a:latin typeface="Arial" panose="020B0604020202020204" pitchFamily="34" charset="0"/>
              </a:rPr>
              <a:t>)</a:t>
            </a:r>
            <a:r>
              <a:rPr lang="uk-UA" altLang="ru-RU" sz="2985" b="1" i="1">
                <a:solidFill>
                  <a:srgbClr val="0000CC"/>
                </a:solidFill>
                <a:latin typeface="Arial" panose="020B0604020202020204" pitchFamily="34" charset="0"/>
              </a:rPr>
              <a:t> –</a:t>
            </a:r>
            <a:r>
              <a:rPr lang="uk-UA" altLang="ru-RU" sz="2458" b="1">
                <a:latin typeface="Arial" panose="020B0604020202020204" pitchFamily="34" charset="0"/>
              </a:rPr>
              <a:t> найменша концентрація антибіотику (в мг / л або мкг / мл), яка повністю пригнічує видимий ріст бактерій in vitro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1">
            <a:extLst>
              <a:ext uri="{FF2B5EF4-FFF2-40B4-BE49-F238E27FC236}">
                <a16:creationId xmlns:a16="http://schemas.microsoft.com/office/drawing/2014/main" id="{DD231BBB-50D4-22A9-22CE-E53F724AE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092" y="94785"/>
            <a:ext cx="928896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5363" name="Rectangle 22">
            <a:extLst>
              <a:ext uri="{FF2B5EF4-FFF2-40B4-BE49-F238E27FC236}">
                <a16:creationId xmlns:a16="http://schemas.microsoft.com/office/drawing/2014/main" id="{E28ED0A0-13BF-DC4A-19E3-81665A2960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77890" y="204905"/>
            <a:ext cx="7341685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uk-UA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АНТИБІОТИКОТЕРАПІЇ</a:t>
            </a:r>
          </a:p>
        </p:txBody>
      </p:sp>
      <p:pic>
        <p:nvPicPr>
          <p:cNvPr id="15364" name="Picture 25" descr="j0281141">
            <a:extLst>
              <a:ext uri="{FF2B5EF4-FFF2-40B4-BE49-F238E27FC236}">
                <a16:creationId xmlns:a16="http://schemas.microsoft.com/office/drawing/2014/main" id="{A887717D-D0CA-99A1-0FF3-1662A1E38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92" y="132421"/>
            <a:ext cx="1159727" cy="8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26">
            <a:extLst>
              <a:ext uri="{FF2B5EF4-FFF2-40B4-BE49-F238E27FC236}">
                <a16:creationId xmlns:a16="http://schemas.microsoft.com/office/drawing/2014/main" id="{14E0DB58-9B6B-75DA-E4A7-7642C8FF8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1090032"/>
            <a:ext cx="9089637" cy="1229307"/>
          </a:xfrm>
          <a:prstGeom prst="rect">
            <a:avLst/>
          </a:prstGeom>
          <a:noFill/>
          <a:ln>
            <a:noFill/>
          </a:ln>
          <a:effectLst/>
        </p:spPr>
        <p:txBody>
          <a:bodyPr lIns="80255" tIns="40130" rIns="80255" bIns="40130">
            <a:spAutoFit/>
          </a:bodyPr>
          <a:lstStyle>
            <a:lvl1pPr marL="723900" indent="-723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altLang="ru-RU" sz="3336" b="1" dirty="0">
                <a:solidFill>
                  <a:srgbClr val="000099"/>
                </a:solidFill>
                <a:latin typeface="Arial" panose="020B0604020202020204" pitchFamily="34" charset="0"/>
              </a:rPr>
              <a:t>Раціональний вибір </a:t>
            </a:r>
            <a:r>
              <a:rPr lang="uk-UA" altLang="ru-RU" sz="3336" b="1" dirty="0">
                <a:solidFill>
                  <a:schemeClr val="hlink"/>
                </a:solidFill>
                <a:latin typeface="Arial" panose="020B0604020202020204" pitchFamily="34" charset="0"/>
              </a:rPr>
              <a:t>антибіотику </a:t>
            </a:r>
          </a:p>
          <a:p>
            <a:pPr marL="0" indent="0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defRPr/>
            </a:pPr>
            <a:r>
              <a:rPr lang="ru-RU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uk-UA" altLang="ru-RU" sz="2458" b="1" i="1" dirty="0">
                <a:solidFill>
                  <a:srgbClr val="003300"/>
                </a:solidFill>
                <a:latin typeface="Arial" panose="020B0604020202020204" pitchFamily="34" charset="0"/>
              </a:rPr>
              <a:t>в залежності від чутливості збудника захворювання, супутніх захворювань, анамнезу та ін.)</a:t>
            </a:r>
          </a:p>
        </p:txBody>
      </p:sp>
      <p:pic>
        <p:nvPicPr>
          <p:cNvPr id="15366" name="Picture 28">
            <a:extLst>
              <a:ext uri="{FF2B5EF4-FFF2-40B4-BE49-F238E27FC236}">
                <a16:creationId xmlns:a16="http://schemas.microsoft.com/office/drawing/2014/main" id="{9E09DD5C-8BF2-79E6-ACAB-034512A61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70" y="3997713"/>
            <a:ext cx="7397440" cy="276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8621" name="Text Box 29">
            <a:extLst>
              <a:ext uri="{FF2B5EF4-FFF2-40B4-BE49-F238E27FC236}">
                <a16:creationId xmlns:a16="http://schemas.microsoft.com/office/drawing/2014/main" id="{D72B9A4E-5C92-A76C-CFCE-2DAAA4984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515" y="2679080"/>
            <a:ext cx="3730083" cy="1269767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424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дисково</a:t>
            </a:r>
            <a:r>
              <a:rPr lang="uk-UA" altLang="ru-RU" sz="3424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-дифузний метод</a:t>
            </a:r>
          </a:p>
        </p:txBody>
      </p:sp>
      <p:pic>
        <p:nvPicPr>
          <p:cNvPr id="15368" name="Picture 54">
            <a:extLst>
              <a:ext uri="{FF2B5EF4-FFF2-40B4-BE49-F238E27FC236}">
                <a16:creationId xmlns:a16="http://schemas.microsoft.com/office/drawing/2014/main" id="{604AD46D-8045-6DDB-357C-E5722C945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22" y="2291576"/>
            <a:ext cx="4298795" cy="267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8647" name="Text Box 55">
            <a:extLst>
              <a:ext uri="{FF2B5EF4-FFF2-40B4-BE49-F238E27FC236}">
                <a16:creationId xmlns:a16="http://schemas.microsoft.com/office/drawing/2014/main" id="{EE7351F3-9769-0760-5D3D-EE63D7DB0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673" y="4969263"/>
            <a:ext cx="2276242" cy="47929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424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Е-тест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10D8793-C772-6E16-D9A1-5124F83A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092" y="94785"/>
            <a:ext cx="928896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3804A7C-0D35-6C75-1B3A-EF4DAE6D09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77890" y="204905"/>
            <a:ext cx="7341685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uk-UA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АНТИБІОТИКОТЕРАПІЇ</a:t>
            </a:r>
          </a:p>
        </p:txBody>
      </p:sp>
      <p:pic>
        <p:nvPicPr>
          <p:cNvPr id="16388" name="Picture 4" descr="j0281141">
            <a:extLst>
              <a:ext uri="{FF2B5EF4-FFF2-40B4-BE49-F238E27FC236}">
                <a16:creationId xmlns:a16="http://schemas.microsoft.com/office/drawing/2014/main" id="{473201FF-5D35-76B0-17A3-32237A527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92" y="132421"/>
            <a:ext cx="1159727" cy="8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>
            <a:extLst>
              <a:ext uri="{FF2B5EF4-FFF2-40B4-BE49-F238E27FC236}">
                <a16:creationId xmlns:a16="http://schemas.microsoft.com/office/drawing/2014/main" id="{7D3FF774-C809-41A6-BC8E-88FAC869A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205" y="1279603"/>
            <a:ext cx="8709102" cy="4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 marL="723900" indent="-723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Раціональний вибір </a:t>
            </a:r>
            <a:r>
              <a:rPr lang="uk-UA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антибіотика</a:t>
            </a:r>
            <a:endParaRPr lang="uk-UA" altLang="ru-RU" sz="3336" b="1" i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20523" name="Group 11">
            <a:extLst>
              <a:ext uri="{FF2B5EF4-FFF2-40B4-BE49-F238E27FC236}">
                <a16:creationId xmlns:a16="http://schemas.microsoft.com/office/drawing/2014/main" id="{2D185929-D3DC-9521-1A65-F424BE70D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912692"/>
              </p:ext>
            </p:extLst>
          </p:nvPr>
        </p:nvGraphicFramePr>
        <p:xfrm>
          <a:off x="1416670" y="2037885"/>
          <a:ext cx="9419993" cy="4506487"/>
        </p:xfrm>
        <a:graphic>
          <a:graphicData uri="http://schemas.openxmlformats.org/drawingml/2006/table">
            <a:tbl>
              <a:tblPr/>
              <a:tblGrid>
                <a:gridCol w="3667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2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9129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категорія чутливості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клінічна характеристика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248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Чутливий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Терапія успішна у звичайних дозах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3411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З проміжної резистентністю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Терапія успішна при максимальних дозах або локалізації інфекції в тканинах накопичення антибіотика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699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Резистентний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Немає ефективності при використанні більш високих доз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>
            <a:extLst>
              <a:ext uri="{FF2B5EF4-FFF2-40B4-BE49-F238E27FC236}">
                <a16:creationId xmlns:a16="http://schemas.microsoft.com/office/drawing/2014/main" id="{9A3087D1-7CEF-1BCC-E8F4-51AB5E05C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241" y="1531900"/>
            <a:ext cx="8582258" cy="433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 marL="723900" indent="-723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Раній початок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лікування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Шляхи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введення </a:t>
            </a:r>
            <a:r>
              <a:rPr lang="ru-RU" altLang="ru-RU" sz="2458" b="1">
                <a:latin typeface="Arial" panose="020B0604020202020204" pitchFamily="34" charset="0"/>
              </a:rPr>
              <a:t>(в залежності від локалізації та тяжкості процесу, супутніх захворювань) </a:t>
            </a:r>
            <a:endParaRPr lang="ru-RU" altLang="ru-RU" sz="3336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Вибір </a:t>
            </a: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дози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для створення терапевтичної концентрації </a:t>
            </a:r>
            <a:r>
              <a:rPr lang="ru-RU" altLang="ru-RU" sz="2458" b="1">
                <a:latin typeface="Arial" panose="020B0604020202020204" pitchFamily="34" charset="0"/>
              </a:rPr>
              <a:t>(в залежності від маси тіла, віку, супутніх захворювань) </a:t>
            </a:r>
            <a:endParaRPr lang="ru-RU" altLang="ru-RU" sz="3336" b="1" i="1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Інтервал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введення </a:t>
            </a:r>
            <a:r>
              <a:rPr lang="ru-RU" altLang="ru-RU" sz="2458" b="1">
                <a:latin typeface="Arial" panose="020B0604020202020204" pitchFamily="34" charset="0"/>
              </a:rPr>
              <a:t>(в залежності від фармакокінетичних параметрів)</a:t>
            </a:r>
          </a:p>
        </p:txBody>
      </p:sp>
      <p:pic>
        <p:nvPicPr>
          <p:cNvPr id="17411" name="Picture 6">
            <a:extLst>
              <a:ext uri="{FF2B5EF4-FFF2-40B4-BE49-F238E27FC236}">
                <a16:creationId xmlns:a16="http://schemas.microsoft.com/office/drawing/2014/main" id="{171E24A5-5187-B29F-99F1-7356528FE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155" y="1734014"/>
            <a:ext cx="1163908" cy="1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Rectangle 32">
            <a:extLst>
              <a:ext uri="{FF2B5EF4-FFF2-40B4-BE49-F238E27FC236}">
                <a16:creationId xmlns:a16="http://schemas.microsoft.com/office/drawing/2014/main" id="{A682E00D-0F0D-170F-3E48-93B319CD2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092" y="94786"/>
            <a:ext cx="9288966" cy="105797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7413" name="Rectangle 33">
            <a:extLst>
              <a:ext uri="{FF2B5EF4-FFF2-40B4-BE49-F238E27FC236}">
                <a16:creationId xmlns:a16="http://schemas.microsoft.com/office/drawing/2014/main" id="{9ADB0E62-2798-9203-7AF7-79A6B6AFC5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2426" y="267630"/>
            <a:ext cx="9302905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АНТИБІОТИКОТЕРАПІЇ (продовження)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E76D49F-410E-A82B-4188-E228A754E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092" y="94786"/>
            <a:ext cx="9288966" cy="105797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DB85174-1C47-BBE8-7B85-C9C85CCCF1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2426" y="267630"/>
            <a:ext cx="9302905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АНТИБІОТИКОТЕРАПІЇ (продовження)</a:t>
            </a:r>
          </a:p>
        </p:txBody>
      </p:sp>
      <p:pic>
        <p:nvPicPr>
          <p:cNvPr id="18436" name="Picture 4" descr="j0281141">
            <a:extLst>
              <a:ext uri="{FF2B5EF4-FFF2-40B4-BE49-F238E27FC236}">
                <a16:creationId xmlns:a16="http://schemas.microsoft.com/office/drawing/2014/main" id="{3864CB51-7C1A-BA49-40DE-A3790C8D1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667" y="1215483"/>
            <a:ext cx="1159727" cy="8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5">
            <a:extLst>
              <a:ext uri="{FF2B5EF4-FFF2-40B4-BE49-F238E27FC236}">
                <a16:creationId xmlns:a16="http://schemas.microsoft.com/office/drawing/2014/main" id="{5FAC6EA8-959E-2777-83F8-B875B9180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0671" y="1551414"/>
            <a:ext cx="9340541" cy="4523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 marL="723900" indent="-723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428750" indent="-525463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Тривалість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лікування: 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ru-RU" altLang="ru-RU" sz="2810" b="1">
                <a:solidFill>
                  <a:srgbClr val="000099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sz="2810" b="1">
                <a:latin typeface="Arial" panose="020B0604020202020204" pitchFamily="34" charset="0"/>
              </a:rPr>
              <a:t>по ВОЗ, 1 препарат не більше 5-7 днів; 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ru-RU" altLang="ru-RU" sz="2810" b="1">
                <a:latin typeface="Arial" panose="020B0604020202020204" pitchFamily="34" charset="0"/>
              </a:rPr>
              <a:t>      принцип «шлейфу»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ru-RU" altLang="ru-RU" sz="2810" b="1">
                <a:solidFill>
                  <a:srgbClr val="008000"/>
                </a:solidFill>
                <a:latin typeface="Arial" panose="020B0604020202020204" pitchFamily="34" charset="0"/>
              </a:rPr>
              <a:t>      Постантибіотичний ефект (ПАЕ)</a:t>
            </a:r>
            <a:r>
              <a:rPr lang="ru-RU" altLang="ru-RU" sz="2810" b="1">
                <a:latin typeface="Arial" panose="020B0604020202020204" pitchFamily="34" charset="0"/>
              </a:rPr>
              <a:t> – </a:t>
            </a:r>
            <a:r>
              <a:rPr lang="ru-RU" altLang="ru-RU" sz="2458" b="1">
                <a:latin typeface="Arial" panose="020B0604020202020204" pitchFamily="34" charset="0"/>
              </a:rPr>
              <a:t>пригнічення життєдіяльності мікроорганізмів, що триває після припинення контакту з антибіотиком (хв, г)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Комбіноване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лікування: </a:t>
            </a:r>
          </a:p>
          <a:p>
            <a:pPr lvl="1"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ü"/>
            </a:pPr>
            <a:r>
              <a:rPr lang="ru-RU" altLang="ru-RU" sz="2458" b="1">
                <a:latin typeface="Arial" panose="020B0604020202020204" pitchFamily="34" charset="0"/>
              </a:rPr>
              <a:t>виправдане при змішаній інфекції, загрозі життю;</a:t>
            </a:r>
          </a:p>
          <a:p>
            <a:pPr lvl="1"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ü"/>
            </a:pPr>
            <a:r>
              <a:rPr lang="ru-RU" altLang="ru-RU" sz="2458" b="1">
                <a:latin typeface="Arial" panose="020B0604020202020204" pitchFamily="34" charset="0"/>
              </a:rPr>
              <a:t>частіше - бактерицидний з бактерицидною, бактериостатик зі статикою</a:t>
            </a:r>
            <a:endParaRPr lang="ru-RU" altLang="ru-RU" sz="3336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</a:pP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Підвищення </a:t>
            </a:r>
            <a:r>
              <a:rPr lang="ru-RU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імунологічної реактивності</a:t>
            </a:r>
            <a:r>
              <a:rPr lang="ru-RU" altLang="ru-RU" sz="3336" b="1">
                <a:solidFill>
                  <a:srgbClr val="000099"/>
                </a:solidFill>
                <a:latin typeface="Arial" panose="020B0604020202020204" pitchFamily="34" charset="0"/>
              </a:rPr>
              <a:t> організму </a:t>
            </a:r>
            <a:r>
              <a:rPr lang="ru-RU" altLang="ru-RU" sz="2458" b="1">
                <a:latin typeface="Arial" panose="020B0604020202020204" pitchFamily="34" charset="0"/>
              </a:rPr>
              <a:t>(пробіотики, вітамінопрепарати, імуномодулятори)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5020610B-EFC1-A2B2-2C51-D6CC2BB49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795" y="1152758"/>
            <a:ext cx="9224846" cy="503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розвиток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алергічних реакцій</a:t>
            </a:r>
            <a:r>
              <a:rPr lang="uk-UA" altLang="ru-RU" sz="2722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(негайного - беталактамні та ін .; уповільненого типу)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розвиток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полірезистентності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 у мікроорганізмів</a:t>
            </a:r>
            <a:r>
              <a:rPr lang="uk-UA" altLang="ru-RU" sz="2722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ru-RU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біологічна, видова, вторинна, персистуюча, перехресна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прямі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органо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токсичні ефекти</a:t>
            </a:r>
            <a:r>
              <a:rPr lang="uk-UA" altLang="ru-RU" sz="2722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ru-RU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нейро-, гепато-, міело-, нефротоксичність, гастроінтестинальні порушення та ін.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)</a:t>
            </a:r>
            <a:r>
              <a:rPr lang="uk-UA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розвиток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реакції загострення</a:t>
            </a:r>
            <a:r>
              <a:rPr lang="uk-UA" altLang="ru-RU" sz="2722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9900"/>
                </a:solidFill>
                <a:latin typeface="Arial" panose="020B0604020202020204" pitchFamily="34" charset="0"/>
              </a:rPr>
              <a:t>(ендотоксична)</a:t>
            </a:r>
            <a:endParaRPr lang="uk-UA" altLang="ru-RU" sz="2722" b="1">
              <a:solidFill>
                <a:srgbClr val="0099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розвиток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суперінфекції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                     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(кандидомікоз, стафілококкоз, гіповітаміноз)</a:t>
            </a:r>
            <a:r>
              <a:rPr lang="uk-UA" altLang="ru-RU" sz="2458" b="1" i="1">
                <a:solidFill>
                  <a:srgbClr val="009900"/>
                </a:solidFill>
                <a:latin typeface="Arial" panose="020B0604020202020204" pitchFamily="34" charset="0"/>
              </a:rPr>
              <a:t> 	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мутагене, тератогенное, ембріо- та фетотоксична</a:t>
            </a:r>
            <a:r>
              <a:rPr lang="uk-UA" altLang="ru-RU" sz="2722" b="1">
                <a:solidFill>
                  <a:srgbClr val="009900"/>
                </a:solidFill>
                <a:latin typeface="Arial" panose="020B0604020202020204" pitchFamily="34" charset="0"/>
              </a:rPr>
              <a:t> дія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8A2005C-1DE3-B305-7FFE-0BC5EF442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656" y="78058"/>
            <a:ext cx="847074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927170A6-39DF-6FCF-53C0-91FFD72CC3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22656" y="204905"/>
            <a:ext cx="8398263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НЕБАЖАНІ ЕФЕКТИ АНТИБІОТИКОТЕРАПІЇ</a:t>
            </a:r>
          </a:p>
        </p:txBody>
      </p:sp>
      <p:graphicFrame>
        <p:nvGraphicFramePr>
          <p:cNvPr id="19461" name="Object 5">
            <a:extLst>
              <a:ext uri="{FF2B5EF4-FFF2-40B4-BE49-F238E27FC236}">
                <a16:creationId xmlns:a16="http://schemas.microsoft.com/office/drawing/2014/main" id="{BBAEFE66-D155-2546-FA8D-BF9695BC33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13588" y="618893"/>
          <a:ext cx="749920" cy="120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19461" name="Object 5">
                        <a:extLst>
                          <a:ext uri="{FF2B5EF4-FFF2-40B4-BE49-F238E27FC236}">
                            <a16:creationId xmlns:a16="http://schemas.microsoft.com/office/drawing/2014/main" id="{BBAEFE66-D155-2546-FA8D-BF9695BC33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3588" y="618893"/>
                        <a:ext cx="749920" cy="120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>
            <a:extLst>
              <a:ext uri="{FF2B5EF4-FFF2-40B4-BE49-F238E27FC236}">
                <a16:creationId xmlns:a16="http://schemas.microsoft.com/office/drawing/2014/main" id="{2A9A5A43-0A2D-C321-D699-A23A618359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13127" y="1041246"/>
          <a:ext cx="1425963" cy="1959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19462" name="Object 6">
                        <a:extLst>
                          <a:ext uri="{FF2B5EF4-FFF2-40B4-BE49-F238E27FC236}">
                            <a16:creationId xmlns:a16="http://schemas.microsoft.com/office/drawing/2014/main" id="{2A9A5A43-0A2D-C321-D699-A23A618359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3127" y="1041246"/>
                        <a:ext cx="1425963" cy="1959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38119CA0-0B8D-A741-1744-338AB879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2053" y="1338147"/>
            <a:ext cx="8753707" cy="4947044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Стійкість до мікроорганізмів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, мутованих в процесі застосування антибактеріальних засобів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Широта спектру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 антибактеріальної дії 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Найменша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токсичність 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для макроорганізму 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Пролонгована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 дія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Кислотостійкість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При необхідності проникнення через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гематоенцефалічний бар'єр</a:t>
            </a:r>
            <a:r>
              <a:rPr lang="uk-UA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33E6E8BB-FFBC-828C-97F5-515E9D73D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312" y="136602"/>
            <a:ext cx="8470746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DB5F2A97-0C8D-666D-D3A6-91FB7A98FA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21312" y="260661"/>
            <a:ext cx="8398263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ЗАГАЛЬНІ ВИМОГИ ТА КРИТЕРІЇ РІЗНИХ АНТИБІОТИКІВ</a:t>
            </a:r>
          </a:p>
        </p:txBody>
      </p:sp>
      <p:pic>
        <p:nvPicPr>
          <p:cNvPr id="20485" name="Picture 6" descr="j0281141">
            <a:extLst>
              <a:ext uri="{FF2B5EF4-FFF2-40B4-BE49-F238E27FC236}">
                <a16:creationId xmlns:a16="http://schemas.microsoft.com/office/drawing/2014/main" id="{65D4D63F-C416-5747-D2DC-9D60AF1AF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44" y="199329"/>
            <a:ext cx="1159727" cy="8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9">
            <a:extLst>
              <a:ext uri="{FF2B5EF4-FFF2-40B4-BE49-F238E27FC236}">
                <a16:creationId xmlns:a16="http://schemas.microsoft.com/office/drawing/2014/main" id="{5BB65136-D83D-D2B6-FADD-7C85A7F61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110" y="3554452"/>
            <a:ext cx="177165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8A20C5AF-9222-496F-EDB4-8ECFA6E75F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2307" y="1271240"/>
          <a:ext cx="4014439" cy="1732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349814" imgH="1014814" progId="Photoshop.Image.7">
                  <p:embed/>
                </p:oleObj>
              </mc:Choice>
              <mc:Fallback>
                <p:oleObj name="Image" r:id="rId2" imgW="2349814" imgH="1014814" progId="Photoshop.Image.7">
                  <p:embed/>
                  <p:pic>
                    <p:nvPicPr>
                      <p:cNvPr id="21506" name="Object 2">
                        <a:extLst>
                          <a:ext uri="{FF2B5EF4-FFF2-40B4-BE49-F238E27FC236}">
                            <a16:creationId xmlns:a16="http://schemas.microsoft.com/office/drawing/2014/main" id="{8A20C5AF-9222-496F-EDB4-8ECFA6E75F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307" y="1271240"/>
                        <a:ext cx="4014439" cy="1732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6C7D1312-85C8-C8E4-0A65-407C080F7F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8707" y="1410629"/>
          <a:ext cx="3863898" cy="1533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203522" imgH="969102" progId="Photoshop.Image.7">
                  <p:embed/>
                </p:oleObj>
              </mc:Choice>
              <mc:Fallback>
                <p:oleObj name="Image" r:id="rId4" imgW="2203522" imgH="969102" progId="Photoshop.Image.7">
                  <p:embed/>
                  <p:pic>
                    <p:nvPicPr>
                      <p:cNvPr id="21507" name="Object 3">
                        <a:extLst>
                          <a:ext uri="{FF2B5EF4-FFF2-40B4-BE49-F238E27FC236}">
                            <a16:creationId xmlns:a16="http://schemas.microsoft.com/office/drawing/2014/main" id="{6C7D1312-85C8-C8E4-0A65-407C080F7F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707" y="1410629"/>
                        <a:ext cx="3863898" cy="1533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4">
            <a:extLst>
              <a:ext uri="{FF2B5EF4-FFF2-40B4-BE49-F238E27FC236}">
                <a16:creationId xmlns:a16="http://schemas.microsoft.com/office/drawing/2014/main" id="{F405F578-1E05-14F6-5C67-F7FA0207A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495" y="66907"/>
            <a:ext cx="8470745" cy="8920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9C74E606-B0E4-1156-68D3-FA0E287987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25495" y="178420"/>
            <a:ext cx="8398262" cy="8224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МЕХАНІЗМ ДІЇ                    </a:t>
            </a:r>
            <a:b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</a:b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 БЕТА-ЛАКТАМНИХ АНТИБІОТИКІВ</a:t>
            </a:r>
          </a:p>
        </p:txBody>
      </p:sp>
      <p:pic>
        <p:nvPicPr>
          <p:cNvPr id="21510" name="Picture 6" descr="j0281141">
            <a:extLst>
              <a:ext uri="{FF2B5EF4-FFF2-40B4-BE49-F238E27FC236}">
                <a16:creationId xmlns:a16="http://schemas.microsoft.com/office/drawing/2014/main" id="{15E76A78-05E2-B315-57D6-EFC833079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19" y="133815"/>
            <a:ext cx="1159727" cy="8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 descr="2">
            <a:extLst>
              <a:ext uri="{FF2B5EF4-FFF2-40B4-BE49-F238E27FC236}">
                <a16:creationId xmlns:a16="http://schemas.microsoft.com/office/drawing/2014/main" id="{7578FB4B-02D5-3D0C-BE99-80451E32F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176" y="3023375"/>
            <a:ext cx="4817327" cy="381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8">
            <a:extLst>
              <a:ext uri="{FF2B5EF4-FFF2-40B4-BE49-F238E27FC236}">
                <a16:creationId xmlns:a16="http://schemas.microsoft.com/office/drawing/2014/main" id="{79848D9F-9674-982B-0296-22E31ED5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844" y="1137425"/>
            <a:ext cx="3612995" cy="408186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ПЕНІЦИЛІНИ</a:t>
            </a:r>
            <a:endParaRPr lang="ru-RU" altLang="ru-RU" sz="2810" b="1" i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21513" name="Line 9">
            <a:extLst>
              <a:ext uri="{FF2B5EF4-FFF2-40B4-BE49-F238E27FC236}">
                <a16:creationId xmlns:a16="http://schemas.microsoft.com/office/drawing/2014/main" id="{732897D7-AA8E-5333-76F9-693856AD78AE}"/>
              </a:ext>
            </a:extLst>
          </p:cNvPr>
          <p:cNvSpPr>
            <a:spLocks noChangeShapeType="1"/>
          </p:cNvSpPr>
          <p:nvPr/>
        </p:nvSpPr>
        <p:spPr bwMode="auto">
          <a:xfrm rot="4982523" flipV="1">
            <a:off x="5610922" y="2989921"/>
            <a:ext cx="267629" cy="334537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E8169A32-E341-2A8D-ED6B-6900B02FF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8708" y="1137425"/>
            <a:ext cx="3974016" cy="408186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810" b="1">
                <a:solidFill>
                  <a:srgbClr val="0000FF"/>
                </a:solidFill>
                <a:latin typeface="Arial" panose="020B0604020202020204" pitchFamily="34" charset="0"/>
              </a:rPr>
              <a:t>ЦЕФАЛОСПОРИНИ</a:t>
            </a:r>
            <a:endParaRPr lang="ru-RU" altLang="ru-RU" sz="2810" b="1" i="1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19397FF9-2A1C-F183-9BC3-3E12F1D62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673" y="2755746"/>
            <a:ext cx="1471961" cy="32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08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107" b="1">
                <a:solidFill>
                  <a:srgbClr val="003300"/>
                </a:solidFill>
                <a:latin typeface="Arial" panose="020B0604020202020204" pitchFamily="34" charset="0"/>
              </a:rPr>
              <a:t>порини</a:t>
            </a:r>
          </a:p>
        </p:txBody>
      </p:sp>
      <p:sp>
        <p:nvSpPr>
          <p:cNvPr id="21516" name="Line 12">
            <a:extLst>
              <a:ext uri="{FF2B5EF4-FFF2-40B4-BE49-F238E27FC236}">
                <a16:creationId xmlns:a16="http://schemas.microsoft.com/office/drawing/2014/main" id="{CF20BD61-3DD8-59C7-948F-5BACF3B29492}"/>
              </a:ext>
            </a:extLst>
          </p:cNvPr>
          <p:cNvSpPr>
            <a:spLocks noChangeShapeType="1"/>
          </p:cNvSpPr>
          <p:nvPr/>
        </p:nvSpPr>
        <p:spPr bwMode="auto">
          <a:xfrm rot="11988905" flipV="1">
            <a:off x="4640766" y="2989921"/>
            <a:ext cx="267629" cy="334537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460B4F8D-1320-7304-EBAB-E5292023B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210" y="3597663"/>
            <a:ext cx="1605776" cy="570025"/>
          </a:xfrm>
          <a:prstGeom prst="rect">
            <a:avLst/>
          </a:prstGeom>
          <a:noFill/>
          <a:ln>
            <a:noFill/>
          </a:ln>
          <a:effectLst>
            <a:outerShdw dist="35921" dir="189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107" b="1">
                <a:solidFill>
                  <a:schemeClr val="bg1"/>
                </a:solidFill>
                <a:latin typeface="Arial" panose="020B0604020202020204" pitchFamily="34" charset="0"/>
              </a:rPr>
              <a:t>Наружна мембрана</a:t>
            </a:r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B1CE4F7F-7A57-8E0E-C36B-834C4AC25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562243"/>
            <a:ext cx="2341756" cy="347207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rgbClr val="0000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283" b="1">
                <a:solidFill>
                  <a:srgbClr val="0000CC"/>
                </a:solidFill>
                <a:latin typeface="Arial" panose="020B0604020202020204" pitchFamily="34" charset="0"/>
              </a:rPr>
              <a:t>пептидоглікан</a:t>
            </a:r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844160B9-BA3B-1596-BFEA-B2EAE1D52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4990" y="6170807"/>
            <a:ext cx="4616605" cy="326817"/>
          </a:xfrm>
          <a:prstGeom prst="rect">
            <a:avLst/>
          </a:prstGeom>
          <a:noFill/>
          <a:ln>
            <a:noFill/>
          </a:ln>
          <a:effectLst>
            <a:outerShdw dist="35921" dir="189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107" b="1">
                <a:solidFill>
                  <a:schemeClr val="bg1"/>
                </a:solidFill>
                <a:latin typeface="Arial" panose="020B0604020202020204" pitchFamily="34" charset="0"/>
              </a:rPr>
              <a:t>цитоплазматична мембрана</a:t>
            </a:r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A1E919AB-670A-6A26-98F5-593675F57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307" y="5406948"/>
            <a:ext cx="1873405" cy="336371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rgbClr val="0000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195" b="1">
                <a:solidFill>
                  <a:srgbClr val="0000CC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</a:t>
            </a:r>
            <a:r>
              <a:rPr lang="ru-RU" altLang="ru-RU" sz="2195" b="1">
                <a:solidFill>
                  <a:srgbClr val="0000CC"/>
                </a:solidFill>
                <a:latin typeface="Arial" panose="020B0604020202020204" pitchFamily="34" charset="0"/>
              </a:rPr>
              <a:t>-лактамаза</a:t>
            </a:r>
          </a:p>
        </p:txBody>
      </p:sp>
      <p:sp>
        <p:nvSpPr>
          <p:cNvPr id="21521" name="Line 17">
            <a:extLst>
              <a:ext uri="{FF2B5EF4-FFF2-40B4-BE49-F238E27FC236}">
                <a16:creationId xmlns:a16="http://schemas.microsoft.com/office/drawing/2014/main" id="{B966DCA2-914C-02A7-468C-07794DA74E73}"/>
              </a:ext>
            </a:extLst>
          </p:cNvPr>
          <p:cNvSpPr>
            <a:spLocks noChangeShapeType="1"/>
          </p:cNvSpPr>
          <p:nvPr/>
        </p:nvSpPr>
        <p:spPr bwMode="auto">
          <a:xfrm rot="865811" flipV="1">
            <a:off x="2775725" y="5125380"/>
            <a:ext cx="267629" cy="334537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21522" name="Line 18">
            <a:extLst>
              <a:ext uri="{FF2B5EF4-FFF2-40B4-BE49-F238E27FC236}">
                <a16:creationId xmlns:a16="http://schemas.microsoft.com/office/drawing/2014/main" id="{B0907E5D-5FC6-C79C-1FBC-69E2CE764866}"/>
              </a:ext>
            </a:extLst>
          </p:cNvPr>
          <p:cNvSpPr>
            <a:spLocks noChangeShapeType="1"/>
          </p:cNvSpPr>
          <p:nvPr/>
        </p:nvSpPr>
        <p:spPr bwMode="auto">
          <a:xfrm rot="1672628" flipV="1">
            <a:off x="3263590" y="5189499"/>
            <a:ext cx="334537" cy="401444"/>
          </a:xfrm>
          <a:prstGeom prst="line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 sz="1580"/>
          </a:p>
        </p:txBody>
      </p:sp>
      <p:sp>
        <p:nvSpPr>
          <p:cNvPr id="21523" name="Text Box 19">
            <a:extLst>
              <a:ext uri="{FF2B5EF4-FFF2-40B4-BE49-F238E27FC236}">
                <a16:creationId xmlns:a16="http://schemas.microsoft.com/office/drawing/2014/main" id="{94927F48-9C0F-76AC-FFFA-419D6A3F3160}"/>
              </a:ext>
            </a:extLst>
          </p:cNvPr>
          <p:cNvSpPr txBox="1">
            <a:spLocks noChangeArrowheads="1"/>
          </p:cNvSpPr>
          <p:nvPr/>
        </p:nvSpPr>
        <p:spPr bwMode="auto">
          <a:xfrm rot="21585150">
            <a:off x="1321884" y="3689004"/>
            <a:ext cx="1577898" cy="5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08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ru-RU" altLang="ru-RU" sz="2107" b="1">
                <a:solidFill>
                  <a:srgbClr val="003300"/>
                </a:solidFill>
                <a:latin typeface="Arial" panose="020B0604020202020204" pitchFamily="34" charset="0"/>
              </a:rPr>
              <a:t>Клітинна стінка</a:t>
            </a:r>
          </a:p>
        </p:txBody>
      </p:sp>
      <p:sp>
        <p:nvSpPr>
          <p:cNvPr id="21524" name="AutoShape 20">
            <a:extLst>
              <a:ext uri="{FF2B5EF4-FFF2-40B4-BE49-F238E27FC236}">
                <a16:creationId xmlns:a16="http://schemas.microsoft.com/office/drawing/2014/main" id="{3F022D9B-B81B-083D-6E39-BC1B9AF71008}"/>
              </a:ext>
            </a:extLst>
          </p:cNvPr>
          <p:cNvSpPr>
            <a:spLocks/>
          </p:cNvSpPr>
          <p:nvPr/>
        </p:nvSpPr>
        <p:spPr bwMode="auto">
          <a:xfrm>
            <a:off x="2834268" y="3023375"/>
            <a:ext cx="200722" cy="2007220"/>
          </a:xfrm>
          <a:prstGeom prst="leftBrace">
            <a:avLst>
              <a:gd name="adj1" fmla="val 83333"/>
              <a:gd name="adj2" fmla="val 50000"/>
            </a:avLst>
          </a:prstGeom>
          <a:noFill/>
          <a:ln w="47625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1525" name="Rectangle 21">
            <a:extLst>
              <a:ext uri="{FF2B5EF4-FFF2-40B4-BE49-F238E27FC236}">
                <a16:creationId xmlns:a16="http://schemas.microsoft.com/office/drawing/2014/main" id="{B0674B43-01FD-B67F-26B2-32A27AB3E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354" y="5780514"/>
            <a:ext cx="320598" cy="267629"/>
          </a:xfrm>
          <a:prstGeom prst="rect">
            <a:avLst/>
          </a:prstGeom>
          <a:solidFill>
            <a:srgbClr val="77777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 sz="2458" b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21526" name="Rectangle 22">
            <a:extLst>
              <a:ext uri="{FF2B5EF4-FFF2-40B4-BE49-F238E27FC236}">
                <a16:creationId xmlns:a16="http://schemas.microsoft.com/office/drawing/2014/main" id="{8450978F-5EC0-D1D2-0496-92517FBB1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632760"/>
            <a:ext cx="669073" cy="401444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7777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58" b="1">
                <a:solidFill>
                  <a:schemeClr val="bg1"/>
                </a:solidFill>
                <a:latin typeface="Arial" panose="020B0604020202020204" pitchFamily="34" charset="0"/>
              </a:rPr>
              <a:t>псп</a:t>
            </a:r>
          </a:p>
        </p:txBody>
      </p:sp>
      <p:sp>
        <p:nvSpPr>
          <p:cNvPr id="21527" name="Rectangle 23">
            <a:extLst>
              <a:ext uri="{FF2B5EF4-FFF2-40B4-BE49-F238E27FC236}">
                <a16:creationId xmlns:a16="http://schemas.microsoft.com/office/drawing/2014/main" id="{08493B08-FFF5-9677-C646-521B1D9EA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5944" y="5847421"/>
            <a:ext cx="320598" cy="267629"/>
          </a:xfrm>
          <a:prstGeom prst="rect">
            <a:avLst/>
          </a:prstGeom>
          <a:solidFill>
            <a:srgbClr val="77777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 sz="2458" b="1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21528" name="Rectangle 24">
            <a:extLst>
              <a:ext uri="{FF2B5EF4-FFF2-40B4-BE49-F238E27FC236}">
                <a16:creationId xmlns:a16="http://schemas.microsoft.com/office/drawing/2014/main" id="{3B6EEDE2-68BF-4EA8-4254-41C590BC7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0312" y="5657850"/>
            <a:ext cx="669073" cy="401444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7777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58" b="1">
                <a:solidFill>
                  <a:schemeClr val="bg1"/>
                </a:solidFill>
                <a:latin typeface="Arial" panose="020B0604020202020204" pitchFamily="34" charset="0"/>
              </a:rPr>
              <a:t>псп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F4FF280E-76D9-8574-6C45-2E16F4C04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654" y="3093071"/>
            <a:ext cx="3045676" cy="3833101"/>
          </a:xfrm>
          <a:prstGeom prst="rect">
            <a:avLst/>
          </a:prstGeom>
          <a:gradFill rotWithShape="1">
            <a:gsLst>
              <a:gs pos="0">
                <a:srgbClr val="EFE9EF"/>
              </a:gs>
              <a:gs pos="50000">
                <a:schemeClr val="bg1"/>
              </a:gs>
              <a:gs pos="100000">
                <a:srgbClr val="EFE9EF"/>
              </a:gs>
            </a:gsLst>
            <a:lin ang="0" scaled="1"/>
          </a:gradFill>
          <a:ln>
            <a:noFill/>
          </a:ln>
          <a:effectLst/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45000"/>
              </a:spcBef>
              <a:defRPr/>
            </a:pPr>
            <a:r>
              <a:rPr lang="ru-RU" altLang="ru-RU" sz="158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Бактерицидне</a:t>
            </a:r>
            <a:r>
              <a:rPr lang="ru-RU" altLang="ru-RU" sz="158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необоротне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інгібування </a:t>
            </a:r>
            <a:r>
              <a:rPr lang="ru-RU" altLang="ru-RU" sz="237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транспептидази</a:t>
            </a:r>
            <a:r>
              <a:rPr lang="ru-RU" altLang="ru-RU" sz="2371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(Ферменту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реакції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транспеп-тідірованія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внаслідок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подібності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їх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структури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з </a:t>
            </a:r>
            <a:r>
              <a:rPr lang="en-US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D-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аланіл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en-US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D-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аланін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-пептидного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ланцюгом</a:t>
            </a:r>
            <a:r>
              <a:rPr lang="ru-RU" altLang="ru-RU" sz="23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371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пептидогликана</a:t>
            </a:r>
            <a:endParaRPr lang="ru-RU" altLang="ru-RU" sz="2371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3">
            <a:extLst>
              <a:ext uri="{FF2B5EF4-FFF2-40B4-BE49-F238E27FC236}">
                <a16:creationId xmlns:a16="http://schemas.microsoft.com/office/drawing/2014/main" id="{2B9015B3-33C4-9CA8-E39C-07DB71CDB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883" y="836341"/>
            <a:ext cx="9595624" cy="1974277"/>
          </a:xfrm>
          <a:prstGeom prst="rect">
            <a:avLst/>
          </a:prstGeom>
          <a:noFill/>
          <a:ln>
            <a:noFill/>
          </a:ln>
          <a:effectLst/>
        </p:spPr>
        <p:txBody>
          <a:bodyPr lIns="82056" tIns="41030" rIns="82056" bIns="41030">
            <a:spAutoFit/>
          </a:bodyPr>
          <a:lstStyle>
            <a:lvl1pPr marL="381000" indent="-3810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116013" indent="-34607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658938" indent="-350838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198688" indent="-3492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738438" indent="-3492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3195638" indent="-34925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652838" indent="-34925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4110038" indent="-34925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567238" indent="-34925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latin typeface="Arial" panose="020B0604020202020204" pitchFamily="34" charset="0"/>
              </a:rPr>
              <a:t>Біосинтетичні</a:t>
            </a:r>
            <a:r>
              <a:rPr lang="uk-UA" altLang="ru-RU" sz="3161" b="1" dirty="0">
                <a:solidFill>
                  <a:schemeClr val="hlink"/>
                </a:solidFill>
                <a:latin typeface="Arial" panose="020B0604020202020204" pitchFamily="34" charset="0"/>
              </a:rPr>
              <a:t>:</a:t>
            </a:r>
            <a:r>
              <a:rPr lang="uk-UA" altLang="ru-RU" sz="2107" b="1" dirty="0">
                <a:solidFill>
                  <a:schemeClr val="hlink"/>
                </a:solidFill>
                <a:latin typeface="Arial" panose="020B0604020202020204" pitchFamily="34" charset="0"/>
              </a:rPr>
              <a:t>   </a:t>
            </a:r>
            <a:r>
              <a:rPr lang="uk-UA" altLang="ru-RU" sz="2546" b="1" i="1" dirty="0">
                <a:solidFill>
                  <a:srgbClr val="009900"/>
                </a:solidFill>
                <a:latin typeface="Arial" panose="020B0604020202020204" pitchFamily="34" charset="0"/>
              </a:rPr>
              <a:t>короткої дії</a:t>
            </a:r>
            <a:r>
              <a:rPr lang="uk-UA" altLang="ru-RU" sz="2458" b="1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dirty="0">
                <a:solidFill>
                  <a:srgbClr val="003300"/>
                </a:solidFill>
                <a:latin typeface="Arial" panose="020B0604020202020204" pitchFamily="34" charset="0"/>
              </a:rPr>
              <a:t>– </a:t>
            </a:r>
            <a:r>
              <a:rPr lang="uk-UA" altLang="ru-RU" sz="2458" b="1" dirty="0" err="1">
                <a:solidFill>
                  <a:srgbClr val="0000CC"/>
                </a:solidFill>
                <a:latin typeface="Arial" panose="020B0604020202020204" pitchFamily="34" charset="0"/>
              </a:rPr>
              <a:t>бензилпеніциліну</a:t>
            </a:r>
            <a:r>
              <a:rPr lang="uk-UA" altLang="ru-RU" sz="2458" b="1" dirty="0">
                <a:solidFill>
                  <a:srgbClr val="0000CC"/>
                </a:solidFill>
                <a:latin typeface="Arial" panose="020B0604020202020204" pitchFamily="34" charset="0"/>
              </a:rPr>
              <a:t> натрієва і калієва солі, </a:t>
            </a:r>
            <a:r>
              <a:rPr lang="uk-UA" altLang="ru-RU" sz="2458" b="1" dirty="0" err="1">
                <a:solidFill>
                  <a:srgbClr val="0000CC"/>
                </a:solidFill>
                <a:latin typeface="Arial" panose="020B0604020202020204" pitchFamily="34" charset="0"/>
              </a:rPr>
              <a:t>феноксиметилпеніцилін</a:t>
            </a:r>
            <a:r>
              <a:rPr lang="uk-UA" altLang="ru-RU" sz="2458" b="1" dirty="0">
                <a:solidFill>
                  <a:srgbClr val="0000CC"/>
                </a:solidFill>
                <a:latin typeface="Arial" panose="020B0604020202020204" pitchFamily="34" charset="0"/>
              </a:rPr>
              <a:t>;</a:t>
            </a:r>
          </a:p>
          <a:p>
            <a:pPr marL="0" indent="0">
              <a:lnSpc>
                <a:spcPct val="80000"/>
              </a:lnSpc>
              <a:buClr>
                <a:srgbClr val="CC0066"/>
              </a:buClr>
              <a:defRPr/>
            </a:pPr>
            <a:r>
              <a:rPr lang="uk-UA" altLang="ru-RU" sz="2546" b="1" i="1" dirty="0">
                <a:solidFill>
                  <a:srgbClr val="0000CC"/>
                </a:solidFill>
                <a:latin typeface="Arial" panose="020B0604020202020204" pitchFamily="34" charset="0"/>
              </a:rPr>
              <a:t>   </a:t>
            </a:r>
            <a:r>
              <a:rPr lang="uk-UA" altLang="ru-RU" sz="2546" b="1" i="1" dirty="0">
                <a:solidFill>
                  <a:srgbClr val="009900"/>
                </a:solidFill>
                <a:latin typeface="Arial" panose="020B0604020202020204" pitchFamily="34" charset="0"/>
              </a:rPr>
              <a:t>депо-препарати</a:t>
            </a:r>
            <a:r>
              <a:rPr lang="uk-UA" altLang="ru-RU" sz="2458" b="1" dirty="0">
                <a:solidFill>
                  <a:srgbClr val="003300"/>
                </a:solidFill>
                <a:latin typeface="Arial" panose="020B0604020202020204" pitchFamily="34" charset="0"/>
              </a:rPr>
              <a:t> –</a:t>
            </a:r>
            <a:r>
              <a:rPr lang="uk-UA" altLang="ru-RU" sz="2458" b="1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i="1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dirty="0" err="1">
                <a:solidFill>
                  <a:srgbClr val="0000CC"/>
                </a:solidFill>
                <a:latin typeface="Arial" panose="020B0604020202020204" pitchFamily="34" charset="0"/>
              </a:rPr>
              <a:t>бензатин</a:t>
            </a:r>
            <a:r>
              <a:rPr lang="uk-UA" altLang="ru-RU" sz="2458" b="1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dirty="0" err="1">
                <a:solidFill>
                  <a:srgbClr val="0000CC"/>
                </a:solidFill>
                <a:latin typeface="Arial" panose="020B0604020202020204" pitchFamily="34" charset="0"/>
              </a:rPr>
              <a:t>бензилпеніцилін</a:t>
            </a:r>
            <a:r>
              <a:rPr lang="uk-UA" altLang="ru-RU" sz="2458" b="1" dirty="0">
                <a:solidFill>
                  <a:srgbClr val="0000CC"/>
                </a:solidFill>
                <a:latin typeface="Arial" panose="020B0604020202020204" pitchFamily="34" charset="0"/>
              </a:rPr>
              <a:t> (</a:t>
            </a:r>
            <a:r>
              <a:rPr lang="uk-UA" altLang="ru-RU" sz="2458" b="1" dirty="0" err="1">
                <a:solidFill>
                  <a:srgbClr val="0000CC"/>
                </a:solidFill>
                <a:latin typeface="Arial" panose="020B0604020202020204" pitchFamily="34" charset="0"/>
              </a:rPr>
              <a:t>екстенціллін</a:t>
            </a:r>
            <a:r>
              <a:rPr lang="uk-UA" altLang="ru-RU" sz="2458" b="1" dirty="0">
                <a:solidFill>
                  <a:srgbClr val="0000CC"/>
                </a:solidFill>
                <a:latin typeface="Arial" panose="020B0604020202020204" pitchFamily="34" charset="0"/>
              </a:rPr>
              <a:t>), біцилін-5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chemeClr val="hlink"/>
                </a:solidFill>
                <a:latin typeface="Arial" panose="020B0604020202020204" pitchFamily="34" charset="0"/>
              </a:rPr>
              <a:t>Напівсинтетичні:</a:t>
            </a:r>
            <a:r>
              <a:rPr lang="uk-UA" altLang="ru-RU" sz="2107" b="1" dirty="0">
                <a:solidFill>
                  <a:schemeClr val="hlink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2531" name="Rectangle 14">
            <a:extLst>
              <a:ext uri="{FF2B5EF4-FFF2-40B4-BE49-F238E27FC236}">
                <a16:creationId xmlns:a16="http://schemas.microsoft.com/office/drawing/2014/main" id="{EC5E5D69-E725-8CC3-A757-C0A4416B8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227" y="59938"/>
            <a:ext cx="8612924" cy="5798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2532" name="Rectangle 15">
            <a:extLst>
              <a:ext uri="{FF2B5EF4-FFF2-40B4-BE49-F238E27FC236}">
                <a16:creationId xmlns:a16="http://schemas.microsoft.com/office/drawing/2014/main" id="{300537A9-FBB4-70C7-E30B-EE998EB2427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67261" y="140785"/>
            <a:ext cx="8681224" cy="533864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6992" tIns="43496" rIns="86992" bIns="43496" rtlCol="0" anchor="ctr">
            <a:normAutofit/>
          </a:bodyPr>
          <a:lstStyle/>
          <a:p>
            <a:pPr algn="r" eaLnBrk="1" hangingPunct="1">
              <a:lnSpc>
                <a:spcPct val="80000"/>
              </a:lnSpc>
            </a:pPr>
            <a:r>
              <a:rPr lang="uk-UA" altLang="ru-RU" sz="3512" b="1">
                <a:solidFill>
                  <a:srgbClr val="006600"/>
                </a:solidFill>
                <a:latin typeface="Arial" panose="020B0604020202020204" pitchFamily="34" charset="0"/>
              </a:rPr>
              <a:t>КЛАСИФІКАЦІЯ ПЕНІЦИЛІНІВ</a:t>
            </a:r>
          </a:p>
        </p:txBody>
      </p:sp>
      <p:sp>
        <p:nvSpPr>
          <p:cNvPr id="22533" name="Text Box 16">
            <a:extLst>
              <a:ext uri="{FF2B5EF4-FFF2-40B4-BE49-F238E27FC236}">
                <a16:creationId xmlns:a16="http://schemas.microsoft.com/office/drawing/2014/main" id="{0B8F8785-7A12-02AF-151E-64824FE74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844" y="2771078"/>
            <a:ext cx="9266663" cy="381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 marL="288925" indent="-2889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uk-UA" altLang="ru-RU" sz="2546" b="1" i="1">
                <a:solidFill>
                  <a:srgbClr val="009900"/>
                </a:solidFill>
                <a:latin typeface="Arial" panose="020B0604020202020204" pitchFamily="34" charset="0"/>
              </a:rPr>
              <a:t>Антистафілококкові</a:t>
            </a:r>
            <a:r>
              <a:rPr lang="uk-UA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(ізоксазолілпеніциліни) –</a:t>
            </a:r>
            <a:r>
              <a:rPr lang="uk-UA" altLang="ru-RU" sz="2458" b="1" i="1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оксациллін, клоксациллін, флуклоксациллін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uk-UA" altLang="ru-RU" sz="2546" b="1" i="1">
                <a:solidFill>
                  <a:srgbClr val="009900"/>
                </a:solidFill>
                <a:latin typeface="Arial" panose="020B0604020202020204" pitchFamily="34" charset="0"/>
              </a:rPr>
              <a:t>Широкого спектру</a:t>
            </a:r>
            <a:r>
              <a:rPr lang="uk-UA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 (амінопеніцилліни)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 –</a:t>
            </a:r>
            <a:r>
              <a:rPr lang="uk-UA" altLang="ru-RU" sz="2458" b="1" i="1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ампіциллін, амоксіциллін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uk-UA" altLang="ru-RU" sz="2546" b="1" i="1">
                <a:solidFill>
                  <a:srgbClr val="009900"/>
                </a:solidFill>
                <a:latin typeface="Arial" panose="020B0604020202020204" pitchFamily="34" charset="0"/>
              </a:rPr>
              <a:t>Антисинегнойні</a:t>
            </a:r>
            <a:r>
              <a:rPr lang="uk-UA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– </a:t>
            </a:r>
            <a:r>
              <a:rPr lang="uk-UA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карбоксипеніцилліни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(карбеніциллін, тикарциллін)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3300"/>
                </a:solidFill>
                <a:latin typeface="Arial" panose="020B0604020202020204" pitchFamily="34" charset="0"/>
              </a:rPr>
              <a:t>та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  <a:r>
              <a:rPr lang="uk-UA" altLang="ru-RU" sz="2546" b="1" i="1">
                <a:solidFill>
                  <a:srgbClr val="003300"/>
                </a:solidFill>
                <a:latin typeface="Arial" panose="020B0604020202020204" pitchFamily="34" charset="0"/>
              </a:rPr>
              <a:t>уреідопеніцилліни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(азлоциллин, пиперациллин)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uk-UA" altLang="ru-RU" sz="2546" b="1" i="1">
                <a:solidFill>
                  <a:srgbClr val="009900"/>
                </a:solidFill>
                <a:latin typeface="Arial" panose="020B0604020202020204" pitchFamily="34" charset="0"/>
              </a:rPr>
              <a:t>комбінування та інгібіторозахисні</a:t>
            </a:r>
            <a:r>
              <a:rPr lang="uk-UA" altLang="ru-RU" sz="2458" b="1" i="1">
                <a:solidFill>
                  <a:srgbClr val="003300"/>
                </a:solidFill>
                <a:latin typeface="Arial" panose="020B0604020202020204" pitchFamily="34" charset="0"/>
              </a:rPr>
              <a:t>  –</a:t>
            </a:r>
            <a:r>
              <a:rPr lang="uk-UA" altLang="ru-RU" sz="2458" b="1" i="1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ампіокс, хелікоцид </a:t>
            </a:r>
            <a:r>
              <a:rPr lang="uk-UA" altLang="ru-RU" sz="2458" b="1">
                <a:solidFill>
                  <a:srgbClr val="0000FF"/>
                </a:solidFill>
                <a:latin typeface="Arial" panose="020B0604020202020204" pitchFamily="34" charset="0"/>
              </a:rPr>
              <a:t>(амоксицилін+метронідазол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), амоксиклав </a:t>
            </a:r>
            <a:r>
              <a:rPr lang="uk-UA" altLang="ru-RU" sz="2458" b="1">
                <a:solidFill>
                  <a:srgbClr val="0000FF"/>
                </a:solidFill>
                <a:latin typeface="Arial" panose="020B0604020202020204" pitchFamily="34" charset="0"/>
              </a:rPr>
              <a:t>(амоксицилін+клавуланат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), </a:t>
            </a:r>
            <a:r>
              <a:rPr lang="uk-UA" altLang="ru-RU" sz="2458" b="1">
                <a:solidFill>
                  <a:srgbClr val="0000FF"/>
                </a:solidFill>
                <a:latin typeface="Arial" panose="020B0604020202020204" pitchFamily="34" charset="0"/>
              </a:rPr>
              <a:t>ампіциллін+сульбактам, тікарциллін+клавуланат, піперациллін+тазобактам</a:t>
            </a:r>
            <a:r>
              <a:rPr lang="uk-UA" altLang="ru-RU" sz="2458" b="1">
                <a:solidFill>
                  <a:srgbClr val="0000CC"/>
                </a:solidFill>
                <a:latin typeface="Arial" panose="020B0604020202020204" pitchFamily="34" charset="0"/>
              </a:rPr>
              <a:t> та ін.</a:t>
            </a:r>
            <a:r>
              <a:rPr lang="uk-UA" altLang="ru-RU" sz="2458" b="1">
                <a:latin typeface="Arial" panose="020B0604020202020204" pitchFamily="34" charset="0"/>
              </a:rPr>
              <a:t> </a:t>
            </a:r>
          </a:p>
        </p:txBody>
      </p:sp>
      <p:graphicFrame>
        <p:nvGraphicFramePr>
          <p:cNvPr id="22534" name="Object 17">
            <a:hlinkClick r:id="" action="ppaction://ole?verb=0"/>
            <a:extLst>
              <a:ext uri="{FF2B5EF4-FFF2-40B4-BE49-F238E27FC236}">
                <a16:creationId xmlns:a16="http://schemas.microsoft.com/office/drawing/2014/main" id="{81C19BCB-1184-C3CD-2F7D-348197360D0B}"/>
              </a:ext>
            </a:extLst>
          </p:cNvPr>
          <p:cNvGraphicFramePr>
            <a:graphicFrameLocks/>
          </p:cNvGraphicFramePr>
          <p:nvPr/>
        </p:nvGraphicFramePr>
        <p:xfrm>
          <a:off x="1353944" y="57151"/>
          <a:ext cx="887916" cy="754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979738" imgH="2795588" progId="MS_ClipArt_Gallery.2">
                  <p:embed/>
                </p:oleObj>
              </mc:Choice>
              <mc:Fallback>
                <p:oleObj name="Clip" r:id="rId3" imgW="2979738" imgH="2795588" progId="MS_ClipArt_Gallery.2">
                  <p:embed/>
                  <p:pic>
                    <p:nvPicPr>
                      <p:cNvPr id="22534" name="Object 1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1C19BCB-1184-C3CD-2F7D-348197360D0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944" y="57151"/>
                        <a:ext cx="887916" cy="7541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B30178DE-AB41-BCCC-3938-F2C17031B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853" y="773616"/>
            <a:ext cx="9634654" cy="5568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80277" tIns="40138" rIns="80277" bIns="40138">
            <a:spAutoFit/>
          </a:bodyPr>
          <a:lstStyle>
            <a:lvl1pPr marL="481013" indent="-481013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Всмоктування: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парентерально і перорально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(натщесерце або через 1 год після їжі!);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біодоступність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30-50% 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Зв</a:t>
            </a:r>
            <a:r>
              <a:rPr lang="en-US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’</a:t>
            </a: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язок з білками: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різний (біосинтетичні – до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80 %,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 оксацилін -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90 %,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 ампіцилін –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20 %)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Розподіл:</a:t>
            </a:r>
            <a:r>
              <a:rPr lang="ru-RU" altLang="ru-RU" sz="2810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Висока концентрація у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печінці, легенях, нирках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, добре проникають в слизові оболонки, репродуктивних органах, більш низька в тканинах ока, передміхурової залоз, ЦНС, погано в кісткову тканину.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>
                <a:solidFill>
                  <a:srgbClr val="0000FF"/>
                </a:solidFill>
                <a:latin typeface="Arial" panose="020B0604020202020204" pitchFamily="34" charset="0"/>
              </a:rPr>
              <a:t>Час терапевтичної концентрації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 різноманітне: бензипеніциліну –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3-4 г,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депо препаратів – до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2-4 тіжнів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полусинтетичних –</a:t>
            </a:r>
            <a:r>
              <a:rPr lang="ru-RU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6-8 г.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Біотрансформація:</a:t>
            </a:r>
            <a:r>
              <a:rPr lang="ru-RU" altLang="ru-RU" sz="2810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У печінці практично не метаболізуються, крім оксациліну та ін.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w"/>
            </a:pPr>
            <a:r>
              <a:rPr lang="ru-RU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Виведення:</a:t>
            </a:r>
            <a:r>
              <a:rPr lang="ru-RU" altLang="ru-RU" sz="2810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виводиться, в основному, </a:t>
            </a:r>
            <a:r>
              <a:rPr lang="ru-RU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нирками</a:t>
            </a:r>
            <a:r>
              <a:rPr lang="ru-RU" altLang="ru-RU" sz="2810" b="1">
                <a:solidFill>
                  <a:srgbClr val="003300"/>
                </a:solidFill>
                <a:latin typeface="Arial" panose="020B0604020202020204" pitchFamily="34" charset="0"/>
              </a:rPr>
              <a:t>, а також печінкою, слиною, грудним молоком</a:t>
            </a:r>
          </a:p>
        </p:txBody>
      </p:sp>
      <p:sp>
        <p:nvSpPr>
          <p:cNvPr id="23555" name="Rectangle 7">
            <a:extLst>
              <a:ext uri="{FF2B5EF4-FFF2-40B4-BE49-F238E27FC236}">
                <a16:creationId xmlns:a16="http://schemas.microsoft.com/office/drawing/2014/main" id="{35ED6D1A-8ACB-8E8A-9B42-6FA876362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339" y="107331"/>
            <a:ext cx="9419993" cy="53944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endParaRPr lang="ru-RU" altLang="ru-RU" sz="2458"/>
          </a:p>
        </p:txBody>
      </p:sp>
      <p:sp>
        <p:nvSpPr>
          <p:cNvPr id="23556" name="Rectangle 8">
            <a:extLst>
              <a:ext uri="{FF2B5EF4-FFF2-40B4-BE49-F238E27FC236}">
                <a16:creationId xmlns:a16="http://schemas.microsoft.com/office/drawing/2014/main" id="{CA74CAC0-072F-2B59-AE85-A0671D1DC2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8493" y="128239"/>
            <a:ext cx="9735015" cy="525502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ФАРМАКОКІНЕТИКА  ПЕНІЦИЛІНІВ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D084DA7-B669-627D-7C56-037E0BDB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029" y="136603"/>
            <a:ext cx="9160727" cy="86700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8EE34C2-A64C-565C-187D-C5DFC3ECDD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30658" y="200722"/>
            <a:ext cx="8820615" cy="869795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7026" tIns="43514" rIns="87026" bIns="43514" rtlCol="0" anchor="ctr">
            <a:normAutofit fontScale="90000"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ХАРАКТЕРИСТИКА </a:t>
            </a:r>
            <a:b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</a:b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ОКРЕМИХ ГРУП ПЕНІЦИЛІНІВ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A12F3B21-17CA-589C-A412-0A2F6CBA8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639" y="1752136"/>
            <a:ext cx="7892276" cy="2102740"/>
          </a:xfrm>
          <a:prstGeom prst="rect">
            <a:avLst/>
          </a:prstGeom>
          <a:gradFill rotWithShape="0">
            <a:gsLst>
              <a:gs pos="0">
                <a:srgbClr val="BCC9C9"/>
              </a:gs>
              <a:gs pos="100000">
                <a:srgbClr val="EFFF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60033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161" b="1">
                <a:solidFill>
                  <a:srgbClr val="660033"/>
                </a:solidFill>
                <a:latin typeface="Arial" panose="020B0604020202020204" pitchFamily="34" charset="0"/>
              </a:rPr>
              <a:t>Фармакокінетичним параметрам (</a:t>
            </a:r>
            <a:r>
              <a:rPr lang="ru-RU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кислотостійкість, Т ½</a:t>
            </a:r>
            <a:r>
              <a:rPr lang="ru-RU" altLang="ru-RU" sz="3161" b="1">
                <a:solidFill>
                  <a:srgbClr val="660033"/>
                </a:solidFill>
                <a:latin typeface="Arial" panose="020B0604020202020204" pitchFamily="34" charset="0"/>
              </a:rPr>
              <a:t> та ін.)</a:t>
            </a:r>
            <a:r>
              <a:rPr lang="ru-RU" altLang="ru-RU" sz="3161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161" b="1">
                <a:solidFill>
                  <a:srgbClr val="660033"/>
                </a:solidFill>
                <a:latin typeface="Arial" panose="020B0604020202020204" pitchFamily="34" charset="0"/>
              </a:rPr>
              <a:t>Стійкість до</a:t>
            </a:r>
            <a:r>
              <a:rPr lang="ru-RU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 бета-лактамази (пеніцилінази) </a:t>
            </a:r>
          </a:p>
          <a:p>
            <a:pPr eaLnBrk="1" hangingPunct="1"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Широті </a:t>
            </a:r>
            <a:r>
              <a:rPr lang="ru-RU" altLang="ru-RU" sz="3161" b="1">
                <a:solidFill>
                  <a:srgbClr val="660033"/>
                </a:solidFill>
                <a:latin typeface="Arial" panose="020B0604020202020204" pitchFamily="34" charset="0"/>
              </a:rPr>
              <a:t>антибактеріального </a:t>
            </a:r>
            <a:r>
              <a:rPr lang="ru-RU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спектру</a:t>
            </a:r>
            <a:endParaRPr lang="ru-RU" altLang="ru-RU" sz="3161" b="1">
              <a:solidFill>
                <a:srgbClr val="660033"/>
              </a:solidFill>
              <a:latin typeface="Arial" panose="020B0604020202020204" pitchFamily="34" charset="0"/>
            </a:endParaRPr>
          </a:p>
        </p:txBody>
      </p:sp>
      <p:sp>
        <p:nvSpPr>
          <p:cNvPr id="295941" name="Text Box 5">
            <a:extLst>
              <a:ext uri="{FF2B5EF4-FFF2-40B4-BE49-F238E27FC236}">
                <a16:creationId xmlns:a16="http://schemas.microsoft.com/office/drawing/2014/main" id="{19E1BF57-52EF-8DCF-352C-DB8C3F17E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89" y="4343400"/>
            <a:ext cx="9482718" cy="2493720"/>
          </a:xfrm>
          <a:prstGeom prst="rect">
            <a:avLst/>
          </a:prstGeom>
          <a:noFill/>
          <a:ln>
            <a:noFill/>
          </a:ln>
          <a:effectLst/>
        </p:spPr>
        <p:txBody>
          <a:bodyPr lIns="80286" tIns="40144" rIns="80286" bIns="40144">
            <a:spAutoFit/>
          </a:bodyPr>
          <a:lstStyle>
            <a:lvl1pPr marL="473075" indent="-473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ru-RU" altLang="ru-RU" sz="2985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Природні</a:t>
            </a:r>
            <a:r>
              <a:rPr lang="ru-RU" altLang="ru-RU" sz="2985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altLang="ru-RU" sz="2985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кокки, </a:t>
            </a:r>
            <a:r>
              <a:rPr lang="ru-RU" altLang="ru-RU" sz="2985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не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продукують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пеніциліназу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стрептококи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пневмококи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стафілококи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гонококи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менінгококи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ru-RU" altLang="ru-RU" sz="2985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анаероби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пептострептококи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клостридії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ru-RU" altLang="ru-RU" sz="2985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спірохети</a:t>
            </a:r>
            <a:r>
              <a:rPr lang="ru-RU" altLang="ru-RU" sz="2985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актиноміцети</a:t>
            </a:r>
            <a:r>
              <a:rPr lang="ru-RU" altLang="ru-RU" sz="2985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Усі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кислото</a:t>
            </a:r>
            <a:r>
              <a:rPr lang="ru-RU" altLang="ru-RU" sz="2985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не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окрім</a:t>
            </a:r>
            <a:r>
              <a:rPr lang="ru-RU" altLang="ru-RU" sz="2985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985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феноксиметилпеніциліну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!</a:t>
            </a:r>
          </a:p>
        </p:txBody>
      </p:sp>
      <p:graphicFrame>
        <p:nvGraphicFramePr>
          <p:cNvPr id="24582" name="Object 6">
            <a:extLst>
              <a:ext uri="{FF2B5EF4-FFF2-40B4-BE49-F238E27FC236}">
                <a16:creationId xmlns:a16="http://schemas.microsoft.com/office/drawing/2014/main" id="{2ED4A34F-F531-549C-A52E-996A7BE1DC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245" y="1215484"/>
          <a:ext cx="1204332" cy="158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025775" imgH="3252788" progId="MS_ClipArt_Gallery.5">
                  <p:embed/>
                </p:oleObj>
              </mc:Choice>
              <mc:Fallback>
                <p:oleObj name="Clip" r:id="rId4" imgW="3025775" imgH="3252788" progId="MS_ClipArt_Gallery.5">
                  <p:embed/>
                  <p:pic>
                    <p:nvPicPr>
                      <p:cNvPr id="24582" name="Object 6">
                        <a:extLst>
                          <a:ext uri="{FF2B5EF4-FFF2-40B4-BE49-F238E27FC236}">
                            <a16:creationId xmlns:a16="http://schemas.microsoft.com/office/drawing/2014/main" id="{2ED4A34F-F531-549C-A52E-996A7BE1DC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245" y="1215484"/>
                        <a:ext cx="1204332" cy="1580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7">
            <a:extLst>
              <a:ext uri="{FF2B5EF4-FFF2-40B4-BE49-F238E27FC236}">
                <a16:creationId xmlns:a16="http://schemas.microsoft.com/office/drawing/2014/main" id="{A51FE837-7336-2C39-0D90-CD7A3E1D3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6174" y="1090032"/>
            <a:ext cx="3716144" cy="60567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336" b="1" i="1" u="sng">
                <a:solidFill>
                  <a:srgbClr val="0000FF"/>
                </a:solidFill>
                <a:latin typeface="Arial" panose="020B0604020202020204" pitchFamily="34" charset="0"/>
              </a:rPr>
              <a:t>Відмінності по: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2507CE1-AB75-64E1-7E8E-AE07CCDD5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502" y="107331"/>
            <a:ext cx="8225418" cy="86979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endParaRPr lang="ru-RU" altLang="ru-RU" sz="2458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5DE6EED-0F4E-5A70-CE7D-C9F8D41A49B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38039" y="260660"/>
            <a:ext cx="7867185" cy="784767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ХАРАКТЕРИСТИКА ОКРЕМИХ ГРУП  ПЕНІЦИЛІНІВ</a:t>
            </a:r>
          </a:p>
        </p:txBody>
      </p:sp>
      <p:sp>
        <p:nvSpPr>
          <p:cNvPr id="296965" name="Text Box 5">
            <a:extLst>
              <a:ext uri="{FF2B5EF4-FFF2-40B4-BE49-F238E27FC236}">
                <a16:creationId xmlns:a16="http://schemas.microsoft.com/office/drawing/2014/main" id="{F441F6D8-A40E-6452-8E50-EE603D993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310" y="1152758"/>
            <a:ext cx="9567746" cy="5484539"/>
          </a:xfrm>
          <a:prstGeom prst="rect">
            <a:avLst/>
          </a:prstGeom>
          <a:noFill/>
          <a:ln>
            <a:noFill/>
          </a:ln>
          <a:effectLst/>
        </p:spPr>
        <p:txBody>
          <a:bodyPr lIns="80286" tIns="40144" rIns="80286" bIns="40144">
            <a:spAutoFit/>
          </a:bodyPr>
          <a:lstStyle>
            <a:lvl1pPr marL="473075" indent="-473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5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Амінопеніциліни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81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більш широкий спектр 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(+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ешерихії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шигели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сальмонели, протей,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Helicobacter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але </a:t>
            </a:r>
            <a:r>
              <a:rPr lang="uk-UA" altLang="ru-RU" sz="281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не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 до бета-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лактамаз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                            Усі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кислотостійкі!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Оксациллін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3161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клоксациллін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81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той же спектр, що й у природних, але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стійкість до бета-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лактамаз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антистафілококові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). Усі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кислотостійкі! Резистентність!</a:t>
            </a:r>
            <a:endParaRPr lang="uk-UA" altLang="ru-RU" sz="2810" b="1" dirty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Карбокси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та </a:t>
            </a:r>
            <a:r>
              <a:rPr lang="uk-UA" altLang="ru-RU" sz="3161" b="1" u="sng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уреідопеніциліни</a:t>
            </a: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більшість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ентеробактерій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синьогнійна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паличка,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але менш активні у </a:t>
            </a:r>
            <a:r>
              <a:rPr lang="uk-UA" altLang="ru-RU" sz="2810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отношенні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810" b="1" baseline="30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флори. </a:t>
            </a:r>
            <a:r>
              <a:rPr lang="uk-UA" altLang="ru-RU" sz="281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Але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 до бета-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лактамаз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Усі 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кислото</a:t>
            </a:r>
            <a:r>
              <a:rPr lang="uk-UA" altLang="ru-RU" sz="281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не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!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Комбіновані :</a:t>
            </a:r>
            <a:r>
              <a:rPr lang="uk-UA" altLang="ru-RU" sz="281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розширення спектру 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(+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клебсіела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протей,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бактероіди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за рахунок комбінації з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інгібіторами 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пеніциллінази</a:t>
            </a:r>
            <a:r>
              <a:rPr lang="uk-UA" altLang="ru-RU" sz="281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клавуланова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кислота, </a:t>
            </a:r>
            <a:r>
              <a:rPr lang="uk-UA" altLang="ru-RU" sz="281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сульбактам</a:t>
            </a:r>
            <a:endParaRPr lang="uk-UA" altLang="ru-RU" sz="281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4AB8C05-9981-5834-6D09-778AA7331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5" y="115888"/>
            <a:ext cx="8255000" cy="100965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7E7167-36EE-B7B6-AF77-4BF4D03046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65401" y="115889"/>
            <a:ext cx="7331075" cy="1074737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КОМБІНОВАНІ ЗАСОБИ</a:t>
            </a:r>
          </a:p>
        </p:txBody>
      </p:sp>
      <p:sp>
        <p:nvSpPr>
          <p:cNvPr id="296965" name="Text Box 5">
            <a:extLst>
              <a:ext uri="{FF2B5EF4-FFF2-40B4-BE49-F238E27FC236}">
                <a16:creationId xmlns:a16="http://schemas.microsoft.com/office/drawing/2014/main" id="{076580C3-CBDC-06D8-67B4-C6515918B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689" y="1290638"/>
            <a:ext cx="8986837" cy="5516562"/>
          </a:xfrm>
          <a:prstGeom prst="rect">
            <a:avLst/>
          </a:prstGeom>
          <a:noFill/>
          <a:ln>
            <a:noFill/>
          </a:ln>
          <a:effectLst/>
        </p:spPr>
        <p:txBody>
          <a:bodyPr lIns="75412" tIns="37706" rIns="75412" bIns="37706">
            <a:spAutoFit/>
          </a:bodyPr>
          <a:lstStyle>
            <a:lvl1pPr marL="473075" indent="-473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800"/>
              </a:lnSpc>
              <a:spcBef>
                <a:spcPct val="25000"/>
              </a:spcBef>
              <a:buBlip>
                <a:blip r:embed="rId2"/>
              </a:buBlip>
              <a:defRPr/>
            </a:pPr>
            <a:r>
              <a:rPr lang="uk-UA" altLang="ru-RU" sz="2969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Комбіновані :</a:t>
            </a:r>
            <a:r>
              <a:rPr lang="uk-UA" altLang="ru-RU" sz="2639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639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розширення спектру </a:t>
            </a:r>
            <a:r>
              <a:rPr lang="uk-UA" alt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(+</a:t>
            </a:r>
            <a:r>
              <a:rPr lang="uk-UA" alt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клебсіела</a:t>
            </a:r>
            <a:r>
              <a:rPr lang="uk-UA" alt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протей, </a:t>
            </a:r>
            <a:r>
              <a:rPr lang="uk-UA" alt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бактероіди</a:t>
            </a:r>
            <a:r>
              <a:rPr lang="uk-UA" alt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uk-UA" altLang="ru-RU" sz="2639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за рахунок комбінації з </a:t>
            </a:r>
            <a:r>
              <a:rPr lang="uk-UA" altLang="ru-RU" sz="263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інгібіторами </a:t>
            </a:r>
            <a:r>
              <a:rPr lang="uk-UA" altLang="ru-RU" sz="2639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пеніциллінази</a:t>
            </a:r>
            <a:r>
              <a:rPr lang="uk-UA" altLang="ru-RU" sz="2639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lang="uk-UA" alt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клавуланова</a:t>
            </a:r>
            <a:r>
              <a:rPr lang="uk-UA" alt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кислота, </a:t>
            </a:r>
            <a:r>
              <a:rPr lang="uk-UA" alt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сульбактам</a:t>
            </a:r>
            <a:endParaRPr lang="uk-UA" altLang="ru-RU" sz="2639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lnSpc>
                <a:spcPct val="70000"/>
              </a:lnSpc>
              <a:spcBef>
                <a:spcPct val="25000"/>
              </a:spcBef>
              <a:defRPr/>
            </a:pPr>
            <a:r>
              <a:rPr lang="uk-UA" sz="263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 більшості з них швидко розвивається </a:t>
            </a:r>
            <a:r>
              <a:rPr lang="uk-UA" sz="263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стійкість мікроорганізмі</a:t>
            </a:r>
            <a:r>
              <a:rPr lang="uk-UA" sz="263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(частіше за все до стафілококів), що зумовлено продукцією β-</a:t>
            </a:r>
            <a:r>
              <a:rPr lang="uk-UA" sz="2639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лактамаз</a:t>
            </a:r>
            <a:r>
              <a:rPr lang="ru-RU" sz="263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marL="0" indent="0">
              <a:lnSpc>
                <a:spcPct val="70000"/>
              </a:lnSpc>
              <a:spcBef>
                <a:spcPct val="25000"/>
              </a:spcBef>
              <a:defRPr/>
            </a:pPr>
            <a:r>
              <a:rPr lang="ru-RU" sz="2639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Комбіновані</a:t>
            </a:r>
            <a:r>
              <a:rPr lang="ru-RU" sz="263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 (</a:t>
            </a:r>
            <a:r>
              <a:rPr lang="ru-RU" sz="2639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інгібіторозахищені</a:t>
            </a:r>
            <a:r>
              <a:rPr lang="ru-RU" sz="263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): 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ампіцилін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сульбактам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уназин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амоксицилін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клавуланова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кислота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аугментин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амоксиклав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тикарцилін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клавуланова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кислота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тиментин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ампіцилін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оксацилін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ампіокс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амоксицилін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метронідазол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хелікоцин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marL="457200" indent="-457200">
              <a:lnSpc>
                <a:spcPct val="700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амоксицилін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клоксацилін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sz="2639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вампілокс</a:t>
            </a:r>
            <a:r>
              <a:rPr lang="ru-RU" sz="2639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uk-UA" altLang="ru-RU" sz="2639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2533" name="Рисунок 1">
            <a:extLst>
              <a:ext uri="{FF2B5EF4-FFF2-40B4-BE49-F238E27FC236}">
                <a16:creationId xmlns:a16="http://schemas.microsoft.com/office/drawing/2014/main" id="{83BE2818-F7DB-50F1-B2A6-0DBC72107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5545138"/>
            <a:ext cx="15748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2">
            <a:extLst>
              <a:ext uri="{FF2B5EF4-FFF2-40B4-BE49-F238E27FC236}">
                <a16:creationId xmlns:a16="http://schemas.microsoft.com/office/drawing/2014/main" id="{A829E493-58AE-C84B-3837-501823F4D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63500"/>
            <a:ext cx="2176462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366F45A-CDDD-B0DA-379E-9A3C55D5B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5" y="115888"/>
            <a:ext cx="8255000" cy="100965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B90A976-92EF-8B1D-1348-03A107730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65401" y="115889"/>
            <a:ext cx="7331075" cy="1074737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КОМБІНОВАНІ ЗАСОБИ</a:t>
            </a:r>
          </a:p>
        </p:txBody>
      </p:sp>
      <p:sp>
        <p:nvSpPr>
          <p:cNvPr id="296965" name="Text Box 5">
            <a:extLst>
              <a:ext uri="{FF2B5EF4-FFF2-40B4-BE49-F238E27FC236}">
                <a16:creationId xmlns:a16="http://schemas.microsoft.com/office/drawing/2014/main" id="{5F1FFC6F-56F5-B7B6-1385-422CCCA56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689" y="1290639"/>
            <a:ext cx="8986837" cy="5641975"/>
          </a:xfrm>
          <a:prstGeom prst="rect">
            <a:avLst/>
          </a:prstGeom>
          <a:noFill/>
          <a:ln>
            <a:noFill/>
          </a:ln>
          <a:effectLst/>
        </p:spPr>
        <p:txBody>
          <a:bodyPr lIns="75412" tIns="37706" rIns="75412" bIns="37706">
            <a:spAutoFit/>
          </a:bodyPr>
          <a:lstStyle>
            <a:lvl1pPr marL="473075" indent="-473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800"/>
              </a:lnSpc>
              <a:spcBef>
                <a:spcPct val="25000"/>
              </a:spcBef>
              <a:buBlip>
                <a:blip r:embed="rId2"/>
              </a:buBlip>
              <a:defRPr/>
            </a:pPr>
            <a:r>
              <a:rPr lang="uk-UA" altLang="ru-RU" sz="2969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Комбіновані :</a:t>
            </a:r>
            <a:r>
              <a:rPr lang="uk-UA" altLang="ru-RU" sz="2639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0" indent="0">
              <a:lnSpc>
                <a:spcPts val="2800"/>
              </a:lnSpc>
              <a:spcBef>
                <a:spcPct val="25000"/>
              </a:spcBef>
              <a:defRPr/>
            </a:pPr>
            <a:r>
              <a:rPr lang="uk-UA" sz="2800" b="1" dirty="0">
                <a:solidFill>
                  <a:srgbClr val="0000CC"/>
                </a:solidFill>
              </a:rPr>
              <a:t>Спектр дії </a:t>
            </a:r>
            <a:r>
              <a:rPr lang="uk-UA" sz="2800" b="1" i="1" dirty="0">
                <a:solidFill>
                  <a:srgbClr val="0000CC"/>
                </a:solidFill>
              </a:rPr>
              <a:t> </a:t>
            </a:r>
            <a:r>
              <a:rPr lang="uk-UA" sz="2800" b="1" dirty="0">
                <a:solidFill>
                  <a:srgbClr val="0000CC"/>
                </a:solidFill>
              </a:rPr>
              <a:t>поширюється внаслідок комбінації їх з </a:t>
            </a:r>
            <a:r>
              <a:rPr lang="uk-UA" sz="2800" b="1" dirty="0">
                <a:solidFill>
                  <a:srgbClr val="008000"/>
                </a:solidFill>
              </a:rPr>
              <a:t>інгібіторами β-</a:t>
            </a:r>
            <a:r>
              <a:rPr lang="uk-UA" sz="2800" b="1" dirty="0" err="1">
                <a:solidFill>
                  <a:srgbClr val="008000"/>
                </a:solidFill>
              </a:rPr>
              <a:t>лактамаз</a:t>
            </a:r>
            <a:r>
              <a:rPr lang="uk-UA" sz="2800" b="1" dirty="0">
                <a:solidFill>
                  <a:srgbClr val="008000"/>
                </a:solidFill>
              </a:rPr>
              <a:t> </a:t>
            </a:r>
            <a:r>
              <a:rPr lang="uk-UA" sz="2800" b="1" dirty="0">
                <a:solidFill>
                  <a:srgbClr val="0000CC"/>
                </a:solidFill>
              </a:rPr>
              <a:t>— </a:t>
            </a:r>
            <a:r>
              <a:rPr lang="uk-UA" sz="2800" b="1" dirty="0" err="1">
                <a:solidFill>
                  <a:srgbClr val="0000CC"/>
                </a:solidFill>
              </a:rPr>
              <a:t>клавулановою</a:t>
            </a:r>
            <a:r>
              <a:rPr lang="uk-UA" sz="2800" b="1" dirty="0">
                <a:solidFill>
                  <a:srgbClr val="0000CC"/>
                </a:solidFill>
              </a:rPr>
              <a:t> кислотою та </a:t>
            </a:r>
            <a:r>
              <a:rPr lang="uk-UA" sz="2800" b="1" dirty="0" err="1">
                <a:solidFill>
                  <a:srgbClr val="0000CC"/>
                </a:solidFill>
              </a:rPr>
              <a:t>тазобактамом</a:t>
            </a:r>
            <a:endParaRPr lang="uk-UA" sz="2800" b="1" dirty="0">
              <a:solidFill>
                <a:srgbClr val="0000CC"/>
              </a:solidFill>
            </a:endParaRPr>
          </a:p>
          <a:p>
            <a:pPr marL="0" indent="0">
              <a:lnSpc>
                <a:spcPts val="2800"/>
              </a:lnSpc>
              <a:spcBef>
                <a:spcPct val="25000"/>
              </a:spcBef>
              <a:defRPr/>
            </a:pPr>
            <a:r>
              <a:rPr lang="uk-UA" sz="2800" b="1" dirty="0">
                <a:solidFill>
                  <a:srgbClr val="C00000"/>
                </a:solidFill>
              </a:rPr>
              <a:t>діють на: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dirty="0" err="1">
                <a:solidFill>
                  <a:srgbClr val="0000CC"/>
                </a:solidFill>
              </a:rPr>
              <a:t>грамнегативні</a:t>
            </a:r>
            <a:r>
              <a:rPr lang="uk-UA" sz="2800" b="1" dirty="0">
                <a:solidFill>
                  <a:srgbClr val="0000CC"/>
                </a:solidFill>
              </a:rPr>
              <a:t> мікроорганізми, як </a:t>
            </a:r>
            <a:r>
              <a:rPr lang="uk-UA" sz="2800" b="1" dirty="0" err="1">
                <a:solidFill>
                  <a:srgbClr val="0000CC"/>
                </a:solidFill>
              </a:rPr>
              <a:t>Klebsiella</a:t>
            </a:r>
            <a:r>
              <a:rPr lang="uk-UA" sz="2800" b="1" dirty="0">
                <a:solidFill>
                  <a:srgbClr val="0000CC"/>
                </a:solidFill>
              </a:rPr>
              <a:t> </a:t>
            </a:r>
            <a:r>
              <a:rPr lang="uk-UA" sz="2800" b="1" dirty="0" err="1">
                <a:solidFill>
                  <a:srgbClr val="0000CC"/>
                </a:solidFill>
              </a:rPr>
              <a:t>spp</a:t>
            </a:r>
            <a:r>
              <a:rPr lang="uk-UA" sz="2800" b="1" dirty="0">
                <a:solidFill>
                  <a:srgbClr val="0000CC"/>
                </a:solidFill>
              </a:rPr>
              <a:t>., P. </a:t>
            </a:r>
            <a:r>
              <a:rPr lang="uk-UA" sz="2800" b="1" dirty="0" err="1">
                <a:solidFill>
                  <a:srgbClr val="0000CC"/>
                </a:solidFill>
              </a:rPr>
              <a:t>vulgaris</a:t>
            </a:r>
            <a:r>
              <a:rPr lang="uk-UA" sz="2800" b="1" dirty="0">
                <a:solidFill>
                  <a:srgbClr val="0000CC"/>
                </a:solidFill>
              </a:rPr>
              <a:t>, С. </a:t>
            </a:r>
            <a:r>
              <a:rPr lang="uk-UA" sz="2800" b="1" dirty="0" err="1">
                <a:solidFill>
                  <a:srgbClr val="0000CC"/>
                </a:solidFill>
              </a:rPr>
              <a:t>diversus</a:t>
            </a:r>
            <a:r>
              <a:rPr lang="uk-UA" sz="2800" b="1" dirty="0">
                <a:solidFill>
                  <a:srgbClr val="0000CC"/>
                </a:solidFill>
              </a:rPr>
              <a:t>, 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0000CC"/>
                </a:solidFill>
              </a:rPr>
              <a:t>анаероби групи В. </a:t>
            </a:r>
            <a:r>
              <a:rPr lang="uk-UA" sz="2800" b="1" dirty="0" err="1">
                <a:solidFill>
                  <a:srgbClr val="0000CC"/>
                </a:solidFill>
              </a:rPr>
              <a:t>fragilis</a:t>
            </a:r>
            <a:r>
              <a:rPr lang="uk-UA" sz="2800" b="1" dirty="0">
                <a:solidFill>
                  <a:srgbClr val="0000CC"/>
                </a:solidFill>
              </a:rPr>
              <a:t>, які синтезують хромосомні β-</a:t>
            </a:r>
            <a:r>
              <a:rPr lang="uk-UA" sz="2800" b="1" dirty="0" err="1">
                <a:solidFill>
                  <a:srgbClr val="0000CC"/>
                </a:solidFill>
              </a:rPr>
              <a:t>лактамази</a:t>
            </a:r>
            <a:r>
              <a:rPr lang="uk-UA" sz="2800" b="1" dirty="0">
                <a:solidFill>
                  <a:srgbClr val="0000CC"/>
                </a:solidFill>
              </a:rPr>
              <a:t> класу А, 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0000CC"/>
                </a:solidFill>
              </a:rPr>
              <a:t>активні відносно мікрофлори з набутою резистентністю, яка зумовлена продукцією β-</a:t>
            </a:r>
            <a:r>
              <a:rPr lang="uk-UA" sz="2800" b="1" dirty="0" err="1">
                <a:solidFill>
                  <a:srgbClr val="0000CC"/>
                </a:solidFill>
              </a:rPr>
              <a:t>лактамаз</a:t>
            </a:r>
            <a:r>
              <a:rPr lang="uk-UA" sz="2800" b="1" dirty="0">
                <a:solidFill>
                  <a:srgbClr val="0000CC"/>
                </a:solidFill>
              </a:rPr>
              <a:t>: стафілококи, гонококи, М. </a:t>
            </a:r>
            <a:r>
              <a:rPr lang="uk-UA" sz="2800" b="1" dirty="0" err="1">
                <a:solidFill>
                  <a:srgbClr val="0000CC"/>
                </a:solidFill>
              </a:rPr>
              <a:t>catarrhalis</a:t>
            </a:r>
            <a:r>
              <a:rPr lang="uk-UA" sz="2800" b="1" dirty="0">
                <a:solidFill>
                  <a:srgbClr val="0000CC"/>
                </a:solidFill>
              </a:rPr>
              <a:t>, </a:t>
            </a:r>
            <a:r>
              <a:rPr lang="uk-UA" sz="2800" b="1" dirty="0" err="1">
                <a:solidFill>
                  <a:srgbClr val="0000CC"/>
                </a:solidFill>
              </a:rPr>
              <a:t>Haemophilus</a:t>
            </a:r>
            <a:r>
              <a:rPr lang="uk-UA" sz="2800" b="1" dirty="0">
                <a:solidFill>
                  <a:srgbClr val="0000CC"/>
                </a:solidFill>
              </a:rPr>
              <a:t> </a:t>
            </a:r>
            <a:r>
              <a:rPr lang="uk-UA" sz="2800" b="1" dirty="0" err="1">
                <a:solidFill>
                  <a:srgbClr val="0000CC"/>
                </a:solidFill>
              </a:rPr>
              <a:t>spp</a:t>
            </a:r>
            <a:r>
              <a:rPr lang="uk-UA" sz="2800" b="1" dirty="0">
                <a:solidFill>
                  <a:srgbClr val="0000CC"/>
                </a:solidFill>
              </a:rPr>
              <a:t>., Е. </a:t>
            </a:r>
            <a:r>
              <a:rPr lang="uk-UA" sz="2800" b="1" dirty="0" err="1">
                <a:solidFill>
                  <a:srgbClr val="0000CC"/>
                </a:solidFill>
              </a:rPr>
              <a:t>coli</a:t>
            </a:r>
            <a:r>
              <a:rPr lang="uk-UA" sz="2800" b="1" dirty="0">
                <a:solidFill>
                  <a:srgbClr val="0000CC"/>
                </a:solidFill>
              </a:rPr>
              <a:t>, Р. </a:t>
            </a:r>
            <a:r>
              <a:rPr lang="uk-UA" sz="2800" b="1" dirty="0" err="1">
                <a:solidFill>
                  <a:srgbClr val="0000CC"/>
                </a:solidFill>
              </a:rPr>
              <a:t>mirabilis</a:t>
            </a:r>
            <a:r>
              <a:rPr lang="uk-UA" sz="2800" b="1" dirty="0">
                <a:solidFill>
                  <a:srgbClr val="0000CC"/>
                </a:solidFill>
              </a:rPr>
              <a:t>.</a:t>
            </a:r>
            <a:r>
              <a:rPr lang="uk-UA" sz="2639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pic>
        <p:nvPicPr>
          <p:cNvPr id="23557" name="Рисунок 1">
            <a:extLst>
              <a:ext uri="{FF2B5EF4-FFF2-40B4-BE49-F238E27FC236}">
                <a16:creationId xmlns:a16="http://schemas.microsoft.com/office/drawing/2014/main" id="{532ED064-3480-057C-8FE3-E87081BBA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1" y="2492376"/>
            <a:ext cx="11207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Рисунок 2">
            <a:extLst>
              <a:ext uri="{FF2B5EF4-FFF2-40B4-BE49-F238E27FC236}">
                <a16:creationId xmlns:a16="http://schemas.microsoft.com/office/drawing/2014/main" id="{24C120EF-7CA0-21AE-3723-1729483BD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63500"/>
            <a:ext cx="2176462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627E722-0A09-EE89-3524-9BEC410A3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5" y="115889"/>
            <a:ext cx="8255000" cy="72072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9756951-F691-958D-3C20-52022582BF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65401" y="115889"/>
            <a:ext cx="7331075" cy="72072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КОМБІНОВАНІ ЗАСОБИ</a:t>
            </a:r>
          </a:p>
        </p:txBody>
      </p:sp>
      <p:sp>
        <p:nvSpPr>
          <p:cNvPr id="296965" name="Text Box 5">
            <a:extLst>
              <a:ext uri="{FF2B5EF4-FFF2-40B4-BE49-F238E27FC236}">
                <a16:creationId xmlns:a16="http://schemas.microsoft.com/office/drawing/2014/main" id="{A203BAE8-30F4-B1BF-CF78-B8694AF07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689" y="1052514"/>
            <a:ext cx="8986837" cy="5857875"/>
          </a:xfrm>
          <a:prstGeom prst="rect">
            <a:avLst/>
          </a:prstGeom>
          <a:noFill/>
          <a:ln>
            <a:noFill/>
          </a:ln>
          <a:effectLst/>
        </p:spPr>
        <p:txBody>
          <a:bodyPr lIns="75412" tIns="37706" rIns="75412" bIns="37706">
            <a:spAutoFit/>
          </a:bodyPr>
          <a:lstStyle>
            <a:lvl1pPr marL="473075" indent="-473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ts val="2800"/>
              </a:lnSpc>
              <a:spcBef>
                <a:spcPct val="25000"/>
              </a:spcBef>
              <a:defRPr/>
            </a:pPr>
            <a:r>
              <a:rPr lang="uk-UA" sz="2800" b="1" dirty="0">
                <a:solidFill>
                  <a:srgbClr val="C00000"/>
                </a:solidFill>
              </a:rPr>
              <a:t>застосовують при: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тяжких формах захворювань, які </a:t>
            </a:r>
            <a:r>
              <a:rPr lang="uk-UA" sz="2800" b="1" dirty="0" err="1">
                <a:solidFill>
                  <a:srgbClr val="0000CC"/>
                </a:solidFill>
              </a:rPr>
              <a:t>рецидивують</a:t>
            </a:r>
            <a:r>
              <a:rPr lang="uk-UA" sz="2800" b="1" dirty="0">
                <a:solidFill>
                  <a:srgbClr val="0000CC"/>
                </a:solidFill>
              </a:rPr>
              <a:t> 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 err="1">
                <a:solidFill>
                  <a:srgbClr val="0000CC"/>
                </a:solidFill>
              </a:rPr>
              <a:t>інтраабдомінальній</a:t>
            </a:r>
            <a:r>
              <a:rPr lang="uk-UA" sz="2800" b="1" dirty="0">
                <a:solidFill>
                  <a:srgbClr val="0000CC"/>
                </a:solidFill>
              </a:rPr>
              <a:t> інфекції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 інфекції органів малого тазу, шкіри, м’яких тканин, кісток та суглобів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 </a:t>
            </a:r>
            <a:r>
              <a:rPr lang="uk-UA" sz="2800" b="1" dirty="0" err="1">
                <a:solidFill>
                  <a:srgbClr val="0000CC"/>
                </a:solidFill>
              </a:rPr>
              <a:t>сечо</a:t>
            </a:r>
            <a:r>
              <a:rPr lang="uk-UA" sz="2800" b="1" dirty="0">
                <a:solidFill>
                  <a:srgbClr val="0000CC"/>
                </a:solidFill>
              </a:rPr>
              <a:t>- та жовчовивідних шляхів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 тяжких </a:t>
            </a:r>
            <a:r>
              <a:rPr lang="uk-UA" sz="2800" b="1" dirty="0" err="1">
                <a:solidFill>
                  <a:srgbClr val="0000CC"/>
                </a:solidFill>
              </a:rPr>
              <a:t>нозокоміальних</a:t>
            </a:r>
            <a:r>
              <a:rPr lang="uk-UA" sz="2800" b="1" dirty="0">
                <a:solidFill>
                  <a:srgbClr val="0000CC"/>
                </a:solidFill>
              </a:rPr>
              <a:t> інфекціях різної локалізації, викликаних </a:t>
            </a:r>
            <a:r>
              <a:rPr lang="uk-UA" sz="2800" b="1" dirty="0" err="1">
                <a:solidFill>
                  <a:srgbClr val="0000CC"/>
                </a:solidFill>
              </a:rPr>
              <a:t>полірезистентною</a:t>
            </a:r>
            <a:r>
              <a:rPr lang="uk-UA" sz="2800" b="1" dirty="0">
                <a:solidFill>
                  <a:srgbClr val="0000CC"/>
                </a:solidFill>
              </a:rPr>
              <a:t> та змішаною (</a:t>
            </a:r>
            <a:r>
              <a:rPr lang="uk-UA" sz="2800" b="1" dirty="0" err="1">
                <a:solidFill>
                  <a:srgbClr val="0000CC"/>
                </a:solidFill>
              </a:rPr>
              <a:t>аеробно</a:t>
            </a:r>
            <a:r>
              <a:rPr lang="uk-UA" sz="2800" b="1" dirty="0">
                <a:solidFill>
                  <a:srgbClr val="0000CC"/>
                </a:solidFill>
              </a:rPr>
              <a:t>-анаеробною) мікрофлорою: інфекції нижніх дихальних шляхів (пневмонія, абсцес легень, емпієма плеври)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 ускладнені інфекції сечовивідних шляхів</a:t>
            </a:r>
          </a:p>
          <a:p>
            <a:pPr marL="457200" indent="-457200">
              <a:lnSpc>
                <a:spcPts val="2800"/>
              </a:lnSpc>
              <a:spcBef>
                <a:spcPct val="25000"/>
              </a:spcBef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dirty="0">
                <a:solidFill>
                  <a:srgbClr val="0000CC"/>
                </a:solidFill>
              </a:rPr>
              <a:t> сепсис (</a:t>
            </a:r>
            <a:r>
              <a:rPr lang="uk-UA" sz="2800" b="1" dirty="0" err="1">
                <a:solidFill>
                  <a:srgbClr val="0000CC"/>
                </a:solidFill>
              </a:rPr>
              <a:t>тиментин</a:t>
            </a:r>
            <a:r>
              <a:rPr lang="uk-UA" sz="2800" b="1" dirty="0">
                <a:solidFill>
                  <a:srgbClr val="0000CC"/>
                </a:solidFill>
              </a:rPr>
              <a:t>)</a:t>
            </a:r>
          </a:p>
        </p:txBody>
      </p:sp>
      <p:pic>
        <p:nvPicPr>
          <p:cNvPr id="24581" name="Рисунок 3">
            <a:extLst>
              <a:ext uri="{FF2B5EF4-FFF2-40B4-BE49-F238E27FC236}">
                <a16:creationId xmlns:a16="http://schemas.microsoft.com/office/drawing/2014/main" id="{AF4D4BBD-DE24-CF15-9C0A-41F3EB0D5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6" y="57150"/>
            <a:ext cx="15541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090B594-1BA1-CE00-8C29-AA1E7EEE1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566" y="133815"/>
            <a:ext cx="8479109" cy="86979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88CD393-41BF-22CE-AD9B-F4E9BF875F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51256" y="274599"/>
            <a:ext cx="8164087" cy="784767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5000"/>
              </a:lnSpc>
            </a:pPr>
            <a:r>
              <a:rPr lang="uk-UA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ХІМІОТЕРАПЕВТИЧНИЙ СПЕКТР ПЕНІЦИЛЛІНІВ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81B71947-F9DF-6176-05EF-5E1C735A9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52" y="2263698"/>
            <a:ext cx="8161299" cy="456501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Гнійні інфекції 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Пневмонія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Ревматизм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Менінгіт бактеріальний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Гонорея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Спірохетози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Актиномікози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Сибірська виразка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Дифтерія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Газова гангрена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6600"/>
                </a:solidFill>
                <a:latin typeface="Arial" panose="020B0604020202020204" pitchFamily="34" charset="0"/>
              </a:rPr>
              <a:t>Синьогнійна інфекція, тощо.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017A019C-D4C1-47E0-97D8-994CDA462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657" y="1155545"/>
            <a:ext cx="8282568" cy="78047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FF99"/>
                    </a:gs>
                    <a:gs pos="50000">
                      <a:srgbClr val="8DEB8D"/>
                    </a:gs>
                    <a:gs pos="100000">
                      <a:srgbClr val="99FF9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</a:pPr>
            <a:r>
              <a:rPr lang="uk-UA" altLang="ru-RU" sz="3161" b="1" i="1">
                <a:solidFill>
                  <a:srgbClr val="000099"/>
                </a:solidFill>
                <a:latin typeface="Arial" panose="020B0604020202020204" pitchFamily="34" charset="0"/>
              </a:rPr>
              <a:t>При захворюваннях, викликаних </a:t>
            </a:r>
            <a:r>
              <a:rPr lang="uk-UA" altLang="ru-RU" sz="3161" b="1" i="1">
                <a:solidFill>
                  <a:schemeClr val="hlink"/>
                </a:solidFill>
                <a:latin typeface="Arial" panose="020B0604020202020204" pitchFamily="34" charset="0"/>
              </a:rPr>
              <a:t>чутливими до пеніцилінів </a:t>
            </a:r>
            <a:r>
              <a:rPr lang="uk-UA" altLang="ru-RU" sz="3161" b="1" i="1">
                <a:solidFill>
                  <a:srgbClr val="000099"/>
                </a:solidFill>
                <a:latin typeface="Arial" panose="020B0604020202020204" pitchFamily="34" charset="0"/>
              </a:rPr>
              <a:t>збудниками:</a:t>
            </a:r>
            <a:endParaRPr lang="uk-UA" altLang="ru-RU" sz="3161" b="1" i="1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pic>
        <p:nvPicPr>
          <p:cNvPr id="26630" name="Picture 7">
            <a:extLst>
              <a:ext uri="{FF2B5EF4-FFF2-40B4-BE49-F238E27FC236}">
                <a16:creationId xmlns:a16="http://schemas.microsoft.com/office/drawing/2014/main" id="{F4C39E08-EF5B-E6FA-6AF5-BC5C0122B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384" y="3427606"/>
            <a:ext cx="1911040" cy="19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>
            <a:extLst>
              <a:ext uri="{FF2B5EF4-FFF2-40B4-BE49-F238E27FC236}">
                <a16:creationId xmlns:a16="http://schemas.microsoft.com/office/drawing/2014/main" id="{B9F03EBE-2473-953A-AA70-E531A6A1B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761" y="177027"/>
            <a:ext cx="9333571" cy="97712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7651" name="Rectangle 14">
            <a:extLst>
              <a:ext uri="{FF2B5EF4-FFF2-40B4-BE49-F238E27FC236}">
                <a16:creationId xmlns:a16="http://schemas.microsoft.com/office/drawing/2014/main" id="{EF35E3AC-6AA8-0EAB-C860-D4F36F666B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62669" y="436292"/>
            <a:ext cx="9266663" cy="735980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57" tIns="42532" rIns="85057" bIns="42532" rtlCol="0" anchor="ctr"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600" b="1">
                <a:solidFill>
                  <a:srgbClr val="006600"/>
                </a:solidFill>
                <a:latin typeface="Arial" panose="020B0604020202020204" pitchFamily="34" charset="0"/>
              </a:rPr>
              <a:t>НЕБАЖАНА </a:t>
            </a:r>
            <a:br>
              <a:rPr lang="ru-RU" altLang="ru-RU" sz="3600" b="1">
                <a:solidFill>
                  <a:srgbClr val="006600"/>
                </a:solidFill>
                <a:latin typeface="Arial" panose="020B0604020202020204" pitchFamily="34" charset="0"/>
              </a:rPr>
            </a:br>
            <a:r>
              <a:rPr lang="ru-RU" altLang="ru-RU" sz="3600" b="1">
                <a:solidFill>
                  <a:srgbClr val="006600"/>
                </a:solidFill>
                <a:latin typeface="Arial" panose="020B0604020202020204" pitchFamily="34" charset="0"/>
              </a:rPr>
              <a:t>ДІЯ ПЕНІЦИЛІНІВ</a:t>
            </a:r>
          </a:p>
        </p:txBody>
      </p:sp>
      <p:sp>
        <p:nvSpPr>
          <p:cNvPr id="27652" name="Text Box 15">
            <a:extLst>
              <a:ext uri="{FF2B5EF4-FFF2-40B4-BE49-F238E27FC236}">
                <a16:creationId xmlns:a16="http://schemas.microsoft.com/office/drawing/2014/main" id="{B1E64DBD-EDB5-DCE8-8CCD-F7DD784BB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548" y="1423175"/>
            <a:ext cx="9266663" cy="482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45" tIns="40124" rIns="80245" bIns="40124">
            <a:spAutoFit/>
          </a:bodyPr>
          <a:lstStyle>
            <a:lvl1pPr marL="481013" indent="-481013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Алергічні реакції (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негайного!</a:t>
            </a: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 та сповільненого типу). </a:t>
            </a:r>
            <a:r>
              <a:rPr lang="uk-UA" altLang="ru-RU" sz="2985" b="1" i="1">
                <a:solidFill>
                  <a:srgbClr val="009900"/>
                </a:solidFill>
                <a:latin typeface="Arial" panose="020B0604020202020204" pitchFamily="34" charset="0"/>
              </a:rPr>
              <a:t>Перехресна              алергічна реакція з цефалоспоринами!</a:t>
            </a:r>
          </a:p>
          <a:p>
            <a:pPr eaLnBrk="1" hangingPunct="1">
              <a:lnSpc>
                <a:spcPct val="85000"/>
              </a:lnSpc>
              <a:spcBef>
                <a:spcPct val="5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Ендотоксична реакція </a:t>
            </a: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(реакція загострення) – </a:t>
            </a:r>
            <a:r>
              <a:rPr lang="uk-UA" altLang="ru-RU" sz="2985" b="1">
                <a:solidFill>
                  <a:srgbClr val="009900"/>
                </a:solidFill>
                <a:latin typeface="Arial" panose="020B0604020202020204" pitchFamily="34" charset="0"/>
              </a:rPr>
              <a:t>бензилпеніцилін при сифілісі</a:t>
            </a:r>
          </a:p>
          <a:p>
            <a:pPr eaLnBrk="1" hangingPunct="1">
              <a:lnSpc>
                <a:spcPct val="85000"/>
              </a:lnSpc>
              <a:spcBef>
                <a:spcPct val="5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Суперінфекція</a:t>
            </a:r>
          </a:p>
          <a:p>
            <a:pPr eaLnBrk="1" hangingPunct="1">
              <a:lnSpc>
                <a:spcPct val="85000"/>
              </a:lnSpc>
              <a:spcBef>
                <a:spcPct val="5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Нейротоксичність </a:t>
            </a:r>
            <a:r>
              <a:rPr lang="uk-UA" altLang="ru-RU" sz="2985" b="1">
                <a:solidFill>
                  <a:srgbClr val="009900"/>
                </a:solidFill>
                <a:latin typeface="Arial" panose="020B0604020202020204" pitchFamily="34" charset="0"/>
              </a:rPr>
              <a:t>(високі дози)</a:t>
            </a:r>
            <a:endParaRPr lang="uk-UA" altLang="ru-RU" sz="3161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5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161" b="1">
                <a:solidFill>
                  <a:srgbClr val="000099"/>
                </a:solidFill>
                <a:latin typeface="Arial" panose="020B0604020202020204" pitchFamily="34" charset="0"/>
              </a:rPr>
              <a:t>Місцевоподразнююча дія </a:t>
            </a:r>
            <a:r>
              <a:rPr lang="uk-UA" altLang="ru-RU" sz="2985" b="1">
                <a:solidFill>
                  <a:srgbClr val="009900"/>
                </a:solidFill>
                <a:latin typeface="Arial" panose="020B0604020202020204" pitchFamily="34" charset="0"/>
              </a:rPr>
              <a:t>(флебіти, інфільтрати, диспепсія)</a:t>
            </a:r>
          </a:p>
        </p:txBody>
      </p:sp>
      <p:graphicFrame>
        <p:nvGraphicFramePr>
          <p:cNvPr id="27653" name="Object 16">
            <a:extLst>
              <a:ext uri="{FF2B5EF4-FFF2-40B4-BE49-F238E27FC236}">
                <a16:creationId xmlns:a16="http://schemas.microsoft.com/office/drawing/2014/main" id="{1E5B07D3-5C45-B71B-E79B-5B226E4A8F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64080" y="505987"/>
          <a:ext cx="800100" cy="1332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27653" name="Object 16">
                        <a:extLst>
                          <a:ext uri="{FF2B5EF4-FFF2-40B4-BE49-F238E27FC236}">
                            <a16:creationId xmlns:a16="http://schemas.microsoft.com/office/drawing/2014/main" id="{1E5B07D3-5C45-B71B-E79B-5B226E4A8F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4080" y="505987"/>
                        <a:ext cx="800100" cy="13325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17">
            <a:extLst>
              <a:ext uri="{FF2B5EF4-FFF2-40B4-BE49-F238E27FC236}">
                <a16:creationId xmlns:a16="http://schemas.microsoft.com/office/drawing/2014/main" id="{16B11A12-87E4-186F-B94F-433071221C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70949" y="1056579"/>
          <a:ext cx="1582080" cy="217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27654" name="Object 17">
                        <a:extLst>
                          <a:ext uri="{FF2B5EF4-FFF2-40B4-BE49-F238E27FC236}">
                            <a16:creationId xmlns:a16="http://schemas.microsoft.com/office/drawing/2014/main" id="{16B11A12-87E4-186F-B94F-433071221C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0949" y="1056579"/>
                        <a:ext cx="1582080" cy="2173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5">
            <a:extLst>
              <a:ext uri="{FF2B5EF4-FFF2-40B4-BE49-F238E27FC236}">
                <a16:creationId xmlns:a16="http://schemas.microsoft.com/office/drawing/2014/main" id="{7EA3FE46-546B-2DC9-DF6F-0C384329B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44" y="825190"/>
            <a:ext cx="9584473" cy="363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45" tIns="40124" rIns="80245" bIns="40124">
            <a:spAutoFit/>
          </a:bodyPr>
          <a:lstStyle>
            <a:lvl1pPr marL="441325" indent="-4413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63613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85900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008188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527300" indent="-3397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984500" indent="-3397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441700" indent="-3397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898900" indent="-3397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356100" indent="-3397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1-е покоління: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цефалоридин, цефазолін (кефзол), цефалотин;</a:t>
            </a:r>
            <a:r>
              <a:rPr lang="uk-UA" altLang="ru-RU" sz="2810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rgbClr val="009900"/>
                </a:solidFill>
                <a:latin typeface="Arial" panose="020B0604020202020204" pitchFamily="34" charset="0"/>
              </a:rPr>
              <a:t>кислотостійкі</a:t>
            </a:r>
            <a:r>
              <a:rPr lang="uk-UA" altLang="ru-RU" sz="281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chemeClr val="folHlink"/>
                </a:solidFill>
                <a:latin typeface="Arial" panose="020B0604020202020204" pitchFamily="34" charset="0"/>
              </a:rPr>
              <a:t>–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цефалексин, цефрадин;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2-е покоління: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цефокситин, цефамандол, цефпрозил;</a:t>
            </a:r>
            <a:r>
              <a:rPr lang="uk-UA" altLang="ru-RU" sz="2810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rgbClr val="009900"/>
                </a:solidFill>
                <a:latin typeface="Arial" panose="020B0604020202020204" pitchFamily="34" charset="0"/>
              </a:rPr>
              <a:t>кислотостійкі</a:t>
            </a:r>
            <a:r>
              <a:rPr lang="uk-UA" altLang="ru-RU" sz="281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chemeClr val="folHlink"/>
                </a:solidFill>
              </a:rPr>
              <a:t>–</a:t>
            </a:r>
            <a:r>
              <a:rPr lang="uk-UA" altLang="ru-RU" sz="281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цефуроксим, цефаклор;</a:t>
            </a:r>
            <a:endParaRPr lang="uk-UA" altLang="ru-RU" sz="281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3-е покоління: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цефотаксим (клафоран), цефтриаксон, цефтизоксим, цефтазидим и др.;</a:t>
            </a:r>
            <a:r>
              <a:rPr lang="uk-UA" altLang="ru-RU" sz="2810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rgbClr val="009900"/>
                </a:solidFill>
                <a:latin typeface="Arial" panose="020B0604020202020204" pitchFamily="34" charset="0"/>
              </a:rPr>
              <a:t>кислотостійкі</a:t>
            </a:r>
            <a:r>
              <a:rPr lang="uk-UA" altLang="ru-RU" sz="281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 i="1">
                <a:solidFill>
                  <a:schemeClr val="folHlink"/>
                </a:solidFill>
              </a:rPr>
              <a:t>–</a:t>
            </a:r>
            <a:r>
              <a:rPr lang="uk-UA" altLang="ru-RU" sz="281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цефиксим, цефтибутен;</a:t>
            </a:r>
            <a:endParaRPr lang="uk-UA" altLang="ru-RU" sz="281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>
              <a:lnSpc>
                <a:spcPct val="70000"/>
              </a:lnSpc>
              <a:spcBef>
                <a:spcPct val="25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uk-UA" altLang="ru-RU" sz="3161" b="1">
                <a:solidFill>
                  <a:schemeClr val="hlink"/>
                </a:solidFill>
                <a:latin typeface="Arial" panose="020B0604020202020204" pitchFamily="34" charset="0"/>
              </a:rPr>
              <a:t>4-е покоління: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цефипин, цефпиром		</a:t>
            </a:r>
          </a:p>
        </p:txBody>
      </p:sp>
      <p:sp>
        <p:nvSpPr>
          <p:cNvPr id="28675" name="Rectangle 16">
            <a:extLst>
              <a:ext uri="{FF2B5EF4-FFF2-40B4-BE49-F238E27FC236}">
                <a16:creationId xmlns:a16="http://schemas.microsoft.com/office/drawing/2014/main" id="{AB822230-B7E9-63DE-9145-95E4BFD93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759" y="103149"/>
            <a:ext cx="9415811" cy="63980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28676" name="Rectangle 17">
            <a:extLst>
              <a:ext uri="{FF2B5EF4-FFF2-40B4-BE49-F238E27FC236}">
                <a16:creationId xmlns:a16="http://schemas.microsoft.com/office/drawing/2014/main" id="{52D67DEF-22FA-4B1E-776B-9527218D8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34791" y="199329"/>
            <a:ext cx="9482719" cy="553379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57" tIns="42532" rIns="85057" bIns="42532" rtlCol="0" anchor="ctr"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uk-UA" altLang="ru-RU" sz="3600" b="1">
                <a:solidFill>
                  <a:srgbClr val="006600"/>
                </a:solidFill>
                <a:latin typeface="Arial" panose="020B0604020202020204" pitchFamily="34" charset="0"/>
              </a:rPr>
              <a:t>КЛАСИФІКАЦІЯ ЦЕФАЛОСПОРИНІВ</a:t>
            </a:r>
          </a:p>
        </p:txBody>
      </p:sp>
      <p:sp>
        <p:nvSpPr>
          <p:cNvPr id="301074" name="Text Box 18">
            <a:extLst>
              <a:ext uri="{FF2B5EF4-FFF2-40B4-BE49-F238E27FC236}">
                <a16:creationId xmlns:a16="http://schemas.microsoft.com/office/drawing/2014/main" id="{2BB88C41-19BD-28A8-7DB3-088E373B9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909" y="4691876"/>
            <a:ext cx="7101932" cy="1750626"/>
          </a:xfrm>
          <a:prstGeom prst="rect">
            <a:avLst/>
          </a:prstGeom>
          <a:noFill/>
          <a:ln>
            <a:noFill/>
          </a:ln>
          <a:effectLst/>
        </p:spPr>
        <p:txBody>
          <a:bodyPr lIns="82056" tIns="41030" rIns="82056" bIns="41030">
            <a:spAutoFit/>
          </a:bodyPr>
          <a:lstStyle>
            <a:lvl1pPr marL="492125" indent="-4921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048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634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Фармакокінетичним</a:t>
            </a:r>
            <a:r>
              <a:rPr lang="uk-UA" altLang="ru-RU" sz="2634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параметрам (кислотостійкість, Т ½ та ін.) 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634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Стійкості до </a:t>
            </a:r>
            <a:r>
              <a:rPr lang="uk-UA" altLang="ru-RU" sz="2634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цефалоспориназ</a:t>
            </a:r>
            <a:endParaRPr lang="uk-UA" altLang="ru-RU" sz="2634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634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Широті спектра антибактеріальної дії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634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Проникненню через ГЕБ</a:t>
            </a:r>
            <a:endParaRPr lang="uk-UA" altLang="ru-RU" sz="2722" b="1" dirty="0">
              <a:solidFill>
                <a:srgbClr val="003300"/>
              </a:solidFill>
            </a:endParaRPr>
          </a:p>
        </p:txBody>
      </p:sp>
      <p:graphicFrame>
        <p:nvGraphicFramePr>
          <p:cNvPr id="28678" name="Object 19">
            <a:hlinkClick r:id="" action="ppaction://ole?verb=0"/>
            <a:extLst>
              <a:ext uri="{FF2B5EF4-FFF2-40B4-BE49-F238E27FC236}">
                <a16:creationId xmlns:a16="http://schemas.microsoft.com/office/drawing/2014/main" id="{9C1EA45F-7DE0-3548-95C4-6F2D45C868CA}"/>
              </a:ext>
            </a:extLst>
          </p:cNvPr>
          <p:cNvGraphicFramePr>
            <a:graphicFrameLocks/>
          </p:cNvGraphicFramePr>
          <p:nvPr/>
        </p:nvGraphicFramePr>
        <p:xfrm>
          <a:off x="2023017" y="5455734"/>
          <a:ext cx="1103971" cy="80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979738" imgH="2795588" progId="MS_ClipArt_Gallery.2">
                  <p:embed/>
                </p:oleObj>
              </mc:Choice>
              <mc:Fallback>
                <p:oleObj name="Clip" r:id="rId3" imgW="2979738" imgH="2795588" progId="MS_ClipArt_Gallery.2">
                  <p:embed/>
                  <p:pic>
                    <p:nvPicPr>
                      <p:cNvPr id="28678" name="Object 19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C1EA45F-7DE0-3548-95C4-6F2D45C868C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3017" y="5455734"/>
                        <a:ext cx="1103971" cy="80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Text Box 20">
            <a:extLst>
              <a:ext uri="{FF2B5EF4-FFF2-40B4-BE49-F238E27FC236}">
                <a16:creationId xmlns:a16="http://schemas.microsoft.com/office/drawing/2014/main" id="{42C1E4B9-36C1-34AA-F802-972B594BF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856" y="4566425"/>
            <a:ext cx="2807320" cy="94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55" tIns="40130" rIns="80255" bIns="40130"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ru-RU" sz="2810" b="1" u="sng">
                <a:solidFill>
                  <a:srgbClr val="660033"/>
                </a:solidFill>
              </a:rPr>
              <a:t>Відмінності по: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448A860A-97C6-00BC-D850-D2A983BF9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44" y="836341"/>
            <a:ext cx="9546838" cy="630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80277" tIns="40138" rIns="80277" bIns="40138">
            <a:spAutoFit/>
          </a:bodyPr>
          <a:lstStyle>
            <a:lvl1pPr marL="481013" indent="-481013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Введення:</a:t>
            </a:r>
            <a:r>
              <a:rPr lang="uk-UA" altLang="ru-RU" sz="2634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парентерально и перорально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 (від виду)</a:t>
            </a:r>
            <a:r>
              <a:rPr lang="uk-UA" altLang="ru-RU" sz="2634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Біодоступність:</a:t>
            </a:r>
            <a:r>
              <a:rPr lang="uk-UA" altLang="ru-RU" sz="2634" b="1">
                <a:solidFill>
                  <a:schemeClr val="folHlink"/>
                </a:solidFill>
                <a:latin typeface="Arial" panose="020B0604020202020204" pitchFamily="34" charset="0"/>
              </a:rPr>
              <a:t> 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50-90%, 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не залежить від прийому їжі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Зв'язок з білками:</a:t>
            </a:r>
            <a:r>
              <a:rPr lang="uk-UA" altLang="ru-RU" sz="2634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20</a:t>
            </a:r>
            <a:r>
              <a:rPr lang="uk-UA" altLang="ru-RU" sz="2810" b="1">
                <a:solidFill>
                  <a:schemeClr val="folHlink"/>
                </a:solidFill>
                <a:latin typeface="Arial" panose="020B0604020202020204" pitchFamily="34" charset="0"/>
              </a:rPr>
              <a:t>-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90 %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 (залежить від поколінь)</a:t>
            </a:r>
            <a:r>
              <a:rPr lang="uk-UA" altLang="ru-RU" sz="2634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ТК в крові:</a:t>
            </a:r>
            <a:r>
              <a:rPr lang="uk-UA" altLang="ru-RU" sz="2634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для 1 покоління –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3-4 г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, 2 покоління – 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6-8 г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, 3 и 4 поколіннь -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8-12 г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Розподіл :</a:t>
            </a:r>
            <a:r>
              <a:rPr lang="uk-UA" altLang="ru-RU" sz="2458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rgbClr val="008000"/>
                </a:solidFill>
                <a:latin typeface="Arial" panose="020B0604020202020204" pitchFamily="34" charset="0"/>
              </a:rPr>
              <a:t>у багатьох тканинах, органах (крім передміхурової залози) і секрети (в тому числі внутрішньоочна рідина). 3 і 4 покоління краще проникають в тканини (особливо в ЦНС, кісткову</a:t>
            </a:r>
            <a:r>
              <a:rPr lang="ru-RU" altLang="ru-RU" sz="2810" b="1">
                <a:solidFill>
                  <a:srgbClr val="008000"/>
                </a:solidFill>
                <a:latin typeface="Arial" panose="020B0604020202020204" pitchFamily="34" charset="0"/>
              </a:rPr>
              <a:t>)</a:t>
            </a:r>
            <a:endParaRPr lang="uk-UA" altLang="ru-RU" sz="2634" b="1">
              <a:solidFill>
                <a:srgbClr val="0099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Біотрансформація:</a:t>
            </a:r>
            <a:r>
              <a:rPr lang="uk-UA" altLang="ru-RU" sz="2634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в основному,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не метаболізуються</a:t>
            </a:r>
            <a:r>
              <a:rPr lang="uk-UA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, крім </a:t>
            </a:r>
            <a:r>
              <a:rPr lang="ru-RU" altLang="ru-RU" sz="2810" b="1">
                <a:solidFill>
                  <a:srgbClr val="009900"/>
                </a:solidFill>
                <a:latin typeface="Arial" panose="020B0604020202020204" pitchFamily="34" charset="0"/>
              </a:rPr>
              <a:t>цефалотину та цефотаксиму (дезацетилюється в печінці, нирках)</a:t>
            </a:r>
            <a:endParaRPr lang="uk-UA" altLang="ru-RU" sz="2634" b="1">
              <a:solidFill>
                <a:srgbClr val="0099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ru-RU" sz="3161" b="1" i="1">
                <a:solidFill>
                  <a:srgbClr val="0000FF"/>
                </a:solidFill>
                <a:latin typeface="Arial" panose="020B0604020202020204" pitchFamily="34" charset="0"/>
              </a:rPr>
              <a:t>Виведення:</a:t>
            </a:r>
            <a:r>
              <a:rPr lang="uk-UA" altLang="ru-RU" sz="2634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10" b="1">
                <a:solidFill>
                  <a:schemeClr val="hlink"/>
                </a:solidFill>
                <a:latin typeface="Arial" panose="020B0604020202020204" pitchFamily="34" charset="0"/>
              </a:rPr>
              <a:t>нирки та печінка</a:t>
            </a:r>
          </a:p>
        </p:txBody>
      </p:sp>
      <p:sp>
        <p:nvSpPr>
          <p:cNvPr id="29699" name="Rectangle 7">
            <a:extLst>
              <a:ext uri="{FF2B5EF4-FFF2-40B4-BE49-F238E27FC236}">
                <a16:creationId xmlns:a16="http://schemas.microsoft.com/office/drawing/2014/main" id="{1D07A566-CEA5-3809-F3CE-65683AB5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493" y="61331"/>
            <a:ext cx="9735015" cy="57010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endParaRPr lang="ru-RU" altLang="ru-RU" sz="2458"/>
          </a:p>
        </p:txBody>
      </p:sp>
      <p:sp>
        <p:nvSpPr>
          <p:cNvPr id="29700" name="Rectangle 8">
            <a:extLst>
              <a:ext uri="{FF2B5EF4-FFF2-40B4-BE49-F238E27FC236}">
                <a16:creationId xmlns:a16="http://schemas.microsoft.com/office/drawing/2014/main" id="{EE0F5505-CCD2-3CF1-68D9-4B3F9A6092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8493" y="170057"/>
            <a:ext cx="9735015" cy="510168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ФАРМАКОКІНЕТИКА  ЦЕФАЛОСПОРИНІВ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>
            <a:extLst>
              <a:ext uri="{FF2B5EF4-FFF2-40B4-BE49-F238E27FC236}">
                <a16:creationId xmlns:a16="http://schemas.microsoft.com/office/drawing/2014/main" id="{C9B6BA15-0411-8A0E-D648-BCEEAC417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942" y="1119304"/>
            <a:ext cx="9298724" cy="579997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2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rgbClr val="0000FF"/>
                </a:solidFill>
              </a:rPr>
              <a:t>1 покоління</a:t>
            </a:r>
            <a:r>
              <a:rPr lang="uk-UA" altLang="ru-RU" sz="2810" b="1" dirty="0">
                <a:solidFill>
                  <a:srgbClr val="0000FF"/>
                </a:solidFill>
              </a:rPr>
              <a:t> –</a:t>
            </a:r>
            <a:r>
              <a:rPr lang="uk-UA" altLang="ru-RU" sz="2810" b="1" dirty="0"/>
              <a:t> </a:t>
            </a:r>
            <a:r>
              <a:rPr lang="uk-UA" altLang="ru-RU" sz="2810" b="1" dirty="0" err="1"/>
              <a:t>Гр</a:t>
            </a:r>
            <a:r>
              <a:rPr lang="uk-UA" altLang="ru-RU" sz="2810" b="1" baseline="30000" dirty="0"/>
              <a:t>+ </a:t>
            </a:r>
            <a:r>
              <a:rPr lang="uk-UA" altLang="ru-RU" sz="2810" b="1" dirty="0" err="1"/>
              <a:t>кокки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3300"/>
                </a:solidFill>
              </a:rPr>
              <a:t>(крім </a:t>
            </a:r>
            <a:r>
              <a:rPr lang="uk-UA" altLang="ru-RU" sz="2810" b="1" dirty="0" err="1">
                <a:solidFill>
                  <a:srgbClr val="003300"/>
                </a:solidFill>
              </a:rPr>
              <a:t>ентерококків</a:t>
            </a:r>
            <a:r>
              <a:rPr lang="uk-UA" altLang="ru-RU" sz="2810" b="1" dirty="0">
                <a:solidFill>
                  <a:srgbClr val="003300"/>
                </a:solidFill>
              </a:rPr>
              <a:t>),</a:t>
            </a:r>
            <a:r>
              <a:rPr lang="uk-UA" altLang="ru-RU" sz="2810" b="1" dirty="0"/>
              <a:t> деякі </a:t>
            </a:r>
            <a:r>
              <a:rPr lang="uk-UA" altLang="ru-RU" sz="2810" b="1" dirty="0" err="1"/>
              <a:t>Гр</a:t>
            </a:r>
            <a:r>
              <a:rPr lang="uk-UA" altLang="ru-RU" sz="2810" b="1" baseline="30000" dirty="0"/>
              <a:t>-</a:t>
            </a:r>
            <a:r>
              <a:rPr lang="uk-UA" altLang="ru-RU" sz="2810" b="1" dirty="0"/>
              <a:t>  бактерії</a:t>
            </a:r>
            <a:r>
              <a:rPr lang="uk-UA" altLang="ru-RU" sz="2810" b="1" dirty="0">
                <a:solidFill>
                  <a:srgbClr val="003300"/>
                </a:solidFill>
              </a:rPr>
              <a:t>.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00FF"/>
                </a:solidFill>
              </a:rPr>
              <a:t>Не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стійкі до бета-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лактамаз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і </a:t>
            </a:r>
            <a:r>
              <a:rPr lang="uk-UA" altLang="ru-RU" sz="281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проникають через ГЕБ</a:t>
            </a:r>
            <a:r>
              <a:rPr lang="uk-UA" altLang="ru-RU" sz="281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uk-UA" altLang="ru-RU" sz="2810" b="1" dirty="0"/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rgbClr val="0000FF"/>
                </a:solidFill>
              </a:rPr>
              <a:t>2 покоління</a:t>
            </a:r>
            <a:r>
              <a:rPr lang="uk-UA" altLang="ru-RU" sz="2810" b="1" dirty="0">
                <a:solidFill>
                  <a:srgbClr val="0000FF"/>
                </a:solidFill>
              </a:rPr>
              <a:t> –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як і у попередньому </a:t>
            </a:r>
            <a:r>
              <a:rPr lang="uk-UA" altLang="ru-RU" sz="2810" b="1" dirty="0" err="1">
                <a:solidFill>
                  <a:srgbClr val="006600"/>
                </a:solidFill>
              </a:rPr>
              <a:t>поколенні</a:t>
            </a:r>
            <a:r>
              <a:rPr lang="uk-UA" altLang="ru-RU" sz="2810" b="1" dirty="0">
                <a:solidFill>
                  <a:srgbClr val="006600"/>
                </a:solidFill>
              </a:rPr>
              <a:t>, але активність</a:t>
            </a:r>
            <a:r>
              <a:rPr lang="uk-UA" altLang="ru-RU" sz="2810" b="1" dirty="0"/>
              <a:t> до </a:t>
            </a:r>
            <a:r>
              <a:rPr lang="uk-UA" altLang="ru-RU" sz="2810" b="1" dirty="0" err="1"/>
              <a:t>Гр</a:t>
            </a:r>
            <a:r>
              <a:rPr lang="uk-UA" altLang="ru-RU" sz="2810" b="1" baseline="30000" dirty="0"/>
              <a:t>-</a:t>
            </a:r>
            <a:r>
              <a:rPr lang="uk-UA" altLang="ru-RU" sz="2810" b="1" dirty="0"/>
              <a:t> флорі більш виражена </a:t>
            </a:r>
            <a:r>
              <a:rPr lang="uk-UA" altLang="ru-RU" sz="2810" b="1" dirty="0">
                <a:solidFill>
                  <a:srgbClr val="003300"/>
                </a:solidFill>
              </a:rPr>
              <a:t>(+</a:t>
            </a:r>
            <a:r>
              <a:rPr lang="uk-UA" altLang="ru-RU" sz="2810" b="1" dirty="0" err="1">
                <a:solidFill>
                  <a:srgbClr val="003300"/>
                </a:solidFill>
              </a:rPr>
              <a:t>ешерихії</a:t>
            </a:r>
            <a:r>
              <a:rPr lang="uk-UA" altLang="ru-RU" sz="2810" b="1" dirty="0">
                <a:solidFill>
                  <a:srgbClr val="003300"/>
                </a:solidFill>
              </a:rPr>
              <a:t>, </a:t>
            </a:r>
            <a:r>
              <a:rPr lang="uk-UA" altLang="ru-RU" sz="2810" b="1" dirty="0" err="1">
                <a:solidFill>
                  <a:srgbClr val="003300"/>
                </a:solidFill>
              </a:rPr>
              <a:t>гемофільна</a:t>
            </a:r>
            <a:r>
              <a:rPr lang="uk-UA" altLang="ru-RU" sz="2810" b="1" dirty="0">
                <a:solidFill>
                  <a:srgbClr val="003300"/>
                </a:solidFill>
              </a:rPr>
              <a:t> паличка).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chemeClr val="hlink"/>
                </a:solidFill>
              </a:rPr>
              <a:t>Стійкі до </a:t>
            </a:r>
            <a:r>
              <a:rPr lang="uk-UA" altLang="ru-RU" sz="2810" b="1" dirty="0" err="1">
                <a:solidFill>
                  <a:schemeClr val="hlink"/>
                </a:solidFill>
              </a:rPr>
              <a:t>цефалоспориназ</a:t>
            </a:r>
            <a:r>
              <a:rPr lang="uk-UA" altLang="ru-RU" sz="2810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 err="1">
                <a:solidFill>
                  <a:schemeClr val="hlink"/>
                </a:solidFill>
              </a:rPr>
              <a:t>Гр</a:t>
            </a:r>
            <a:r>
              <a:rPr lang="uk-UA" altLang="ru-RU" sz="2810" b="1" baseline="30000" dirty="0">
                <a:solidFill>
                  <a:schemeClr val="hlink"/>
                </a:solidFill>
              </a:rPr>
              <a:t>-</a:t>
            </a:r>
            <a:r>
              <a:rPr lang="uk-UA" altLang="ru-RU" sz="2810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мікроорганізмів. Через</a:t>
            </a:r>
            <a:r>
              <a:rPr lang="uk-UA" altLang="ru-RU" sz="2810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00FF"/>
                </a:solidFill>
              </a:rPr>
              <a:t>ГЕБ</a:t>
            </a:r>
            <a:r>
              <a:rPr lang="uk-UA" altLang="ru-RU" sz="2810" b="1" dirty="0">
                <a:solidFill>
                  <a:schemeClr val="hlink"/>
                </a:solidFill>
              </a:rPr>
              <a:t> проникає тільки </a:t>
            </a:r>
            <a:r>
              <a:rPr lang="uk-UA" altLang="ru-RU" sz="2810" b="1" dirty="0" err="1">
                <a:solidFill>
                  <a:schemeClr val="hlink"/>
                </a:solidFill>
              </a:rPr>
              <a:t>цефуроксим</a:t>
            </a:r>
            <a:endParaRPr lang="uk-UA" altLang="ru-RU" sz="281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rgbClr val="0000FF"/>
                </a:solidFill>
              </a:rPr>
              <a:t>3 покоління</a:t>
            </a:r>
            <a:r>
              <a:rPr lang="uk-UA" altLang="ru-RU" sz="2810" b="1" dirty="0">
                <a:solidFill>
                  <a:srgbClr val="0000FF"/>
                </a:solidFill>
              </a:rPr>
              <a:t> –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більш активні до</a:t>
            </a:r>
            <a:r>
              <a:rPr lang="uk-UA" altLang="ru-RU" sz="2810" b="1" dirty="0"/>
              <a:t> </a:t>
            </a:r>
            <a:r>
              <a:rPr lang="uk-UA" altLang="ru-RU" sz="2810" b="1" dirty="0" err="1"/>
              <a:t>Гр</a:t>
            </a:r>
            <a:r>
              <a:rPr lang="uk-UA" altLang="ru-RU" sz="2810" b="1" baseline="30000" dirty="0"/>
              <a:t>-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мікрофлори,</a:t>
            </a:r>
            <a:r>
              <a:rPr lang="uk-UA" altLang="ru-RU" sz="2810" b="1" dirty="0"/>
              <a:t> ніж </a:t>
            </a:r>
            <a:r>
              <a:rPr lang="uk-UA" altLang="ru-RU" sz="2810" b="1" dirty="0" err="1"/>
              <a:t>Гр</a:t>
            </a:r>
            <a:r>
              <a:rPr lang="uk-UA" altLang="ru-RU" sz="2810" b="1" baseline="30000" dirty="0"/>
              <a:t>+ </a:t>
            </a:r>
            <a:r>
              <a:rPr lang="uk-UA" altLang="ru-RU" sz="2810" b="1" dirty="0">
                <a:solidFill>
                  <a:srgbClr val="006600"/>
                </a:solidFill>
              </a:rPr>
              <a:t>(+</a:t>
            </a:r>
            <a:r>
              <a:rPr lang="uk-UA" altLang="ru-RU" sz="2810" b="1" dirty="0" err="1">
                <a:solidFill>
                  <a:srgbClr val="006600"/>
                </a:solidFill>
              </a:rPr>
              <a:t>ентеробактерій</a:t>
            </a:r>
            <a:r>
              <a:rPr lang="uk-UA" altLang="ru-RU" sz="2810" b="1" dirty="0">
                <a:solidFill>
                  <a:srgbClr val="006600"/>
                </a:solidFill>
              </a:rPr>
              <a:t>),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також</a:t>
            </a:r>
            <a:r>
              <a:rPr lang="uk-UA" altLang="ru-RU" sz="2810" b="1" dirty="0"/>
              <a:t> </a:t>
            </a:r>
            <a:r>
              <a:rPr lang="uk-UA" altLang="ru-RU" sz="2810" b="1" dirty="0" err="1"/>
              <a:t>синьогнійна</a:t>
            </a:r>
            <a:r>
              <a:rPr lang="uk-UA" altLang="ru-RU" sz="2810" b="1" dirty="0"/>
              <a:t> </a:t>
            </a:r>
            <a:r>
              <a:rPr lang="uk-UA" altLang="ru-RU" sz="2810" b="1" dirty="0" err="1"/>
              <a:t>палічка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(</a:t>
            </a:r>
            <a:r>
              <a:rPr lang="uk-UA" altLang="ru-RU" sz="2810" b="1" dirty="0" err="1">
                <a:solidFill>
                  <a:srgbClr val="006600"/>
                </a:solidFill>
              </a:rPr>
              <a:t>цефоперазон</a:t>
            </a:r>
            <a:r>
              <a:rPr lang="uk-UA" altLang="ru-RU" sz="2810" b="1" dirty="0">
                <a:solidFill>
                  <a:srgbClr val="006600"/>
                </a:solidFill>
              </a:rPr>
              <a:t>, </a:t>
            </a:r>
            <a:r>
              <a:rPr lang="uk-UA" altLang="ru-RU" sz="2810" b="1" dirty="0" err="1">
                <a:solidFill>
                  <a:srgbClr val="006600"/>
                </a:solidFill>
              </a:rPr>
              <a:t>цефтазидим</a:t>
            </a:r>
            <a:r>
              <a:rPr lang="uk-UA" altLang="ru-RU" sz="2810" b="1" dirty="0">
                <a:solidFill>
                  <a:srgbClr val="006600"/>
                </a:solidFill>
              </a:rPr>
              <a:t>).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chemeClr val="hlink"/>
                </a:solidFill>
              </a:rPr>
              <a:t>Стійкість до бета-</a:t>
            </a:r>
            <a:r>
              <a:rPr lang="uk-UA" altLang="ru-RU" sz="2810" b="1" dirty="0" err="1">
                <a:solidFill>
                  <a:schemeClr val="hlink"/>
                </a:solidFill>
              </a:rPr>
              <a:t>лактамаз</a:t>
            </a:r>
            <a:r>
              <a:rPr lang="uk-UA" altLang="ru-RU" sz="2810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 err="1">
                <a:solidFill>
                  <a:srgbClr val="006600"/>
                </a:solidFill>
              </a:rPr>
              <a:t>Гр</a:t>
            </a:r>
            <a:r>
              <a:rPr lang="uk-UA" altLang="ru-RU" sz="2810" b="1" baseline="30000" dirty="0">
                <a:solidFill>
                  <a:srgbClr val="006600"/>
                </a:solidFill>
              </a:rPr>
              <a:t>-</a:t>
            </a:r>
            <a:r>
              <a:rPr lang="uk-UA" altLang="ru-RU" sz="2810" b="1" dirty="0">
                <a:solidFill>
                  <a:srgbClr val="006600"/>
                </a:solidFill>
              </a:rPr>
              <a:t> бактерій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rgbClr val="006600"/>
                </a:solidFill>
              </a:rPr>
              <a:t>та</a:t>
            </a:r>
            <a:r>
              <a:rPr lang="uk-UA" altLang="ru-RU" sz="2810" b="1" dirty="0">
                <a:solidFill>
                  <a:schemeClr val="hlink"/>
                </a:solidFill>
              </a:rPr>
              <a:t> проникають у ЦНС</a:t>
            </a:r>
            <a:r>
              <a:rPr lang="uk-UA" altLang="ru-RU" sz="2810" b="1" dirty="0"/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rgbClr val="0000FF"/>
                </a:solidFill>
              </a:rPr>
              <a:t>4 покоління</a:t>
            </a:r>
            <a:r>
              <a:rPr lang="uk-UA" altLang="ru-RU" sz="2810" b="1" dirty="0">
                <a:solidFill>
                  <a:srgbClr val="0000FF"/>
                </a:solidFill>
              </a:rPr>
              <a:t> –</a:t>
            </a:r>
            <a:r>
              <a:rPr lang="uk-UA" altLang="ru-RU" sz="2810" b="1" dirty="0"/>
              <a:t> широкого спектру </a:t>
            </a:r>
            <a:r>
              <a:rPr lang="uk-UA" altLang="ru-RU" sz="2810" b="1" dirty="0">
                <a:solidFill>
                  <a:srgbClr val="006600"/>
                </a:solidFill>
              </a:rPr>
              <a:t>(</a:t>
            </a:r>
            <a:r>
              <a:rPr lang="uk-UA" altLang="ru-RU" sz="2810" b="1" dirty="0" err="1">
                <a:solidFill>
                  <a:srgbClr val="006600"/>
                </a:solidFill>
              </a:rPr>
              <a:t>Гр</a:t>
            </a:r>
            <a:r>
              <a:rPr lang="uk-UA" altLang="ru-RU" sz="2810" b="1" baseline="30000" dirty="0">
                <a:solidFill>
                  <a:srgbClr val="006600"/>
                </a:solidFill>
              </a:rPr>
              <a:t>+ </a:t>
            </a:r>
            <a:r>
              <a:rPr lang="uk-UA" altLang="ru-RU" sz="2810" b="1" dirty="0">
                <a:solidFill>
                  <a:srgbClr val="006600"/>
                </a:solidFill>
              </a:rPr>
              <a:t>и </a:t>
            </a:r>
            <a:r>
              <a:rPr lang="uk-UA" altLang="ru-RU" sz="2810" b="1" dirty="0" err="1">
                <a:solidFill>
                  <a:srgbClr val="006600"/>
                </a:solidFill>
              </a:rPr>
              <a:t>Гр</a:t>
            </a:r>
            <a:r>
              <a:rPr lang="uk-UA" altLang="ru-RU" sz="2810" b="1" baseline="30000" dirty="0">
                <a:solidFill>
                  <a:srgbClr val="006600"/>
                </a:solidFill>
              </a:rPr>
              <a:t>-</a:t>
            </a:r>
            <a:r>
              <a:rPr lang="uk-UA" altLang="ru-RU" sz="2810" b="1" dirty="0">
                <a:solidFill>
                  <a:srgbClr val="006600"/>
                </a:solidFill>
              </a:rPr>
              <a:t> мікрофлора, анаероби та ін.)</a:t>
            </a:r>
            <a:r>
              <a:rPr lang="uk-UA" altLang="ru-RU" sz="2810" b="1" dirty="0"/>
              <a:t> </a:t>
            </a:r>
            <a:r>
              <a:rPr lang="uk-UA" altLang="ru-RU" sz="2810" b="1" dirty="0">
                <a:solidFill>
                  <a:schemeClr val="hlink"/>
                </a:solidFill>
              </a:rPr>
              <a:t>Стійкі до бета-</a:t>
            </a:r>
            <a:r>
              <a:rPr lang="uk-UA" altLang="ru-RU" sz="2810" b="1" dirty="0" err="1">
                <a:solidFill>
                  <a:schemeClr val="hlink"/>
                </a:solidFill>
              </a:rPr>
              <a:t>лактамаз</a:t>
            </a:r>
            <a:r>
              <a:rPr lang="uk-UA" altLang="ru-RU" sz="2810" b="1" dirty="0">
                <a:solidFill>
                  <a:schemeClr val="hlink"/>
                </a:solidFill>
              </a:rPr>
              <a:t> та проникають у ЦНС</a:t>
            </a:r>
            <a:r>
              <a:rPr lang="uk-UA" altLang="ru-RU" sz="2810" b="1" dirty="0"/>
              <a:t> </a:t>
            </a:r>
          </a:p>
        </p:txBody>
      </p:sp>
      <p:pic>
        <p:nvPicPr>
          <p:cNvPr id="30723" name="Picture 3" descr="j0286856">
            <a:extLst>
              <a:ext uri="{FF2B5EF4-FFF2-40B4-BE49-F238E27FC236}">
                <a16:creationId xmlns:a16="http://schemas.microsoft.com/office/drawing/2014/main" id="{5A737A56-5078-BB45-04E7-7104B7B88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1027"/>
            <a:ext cx="1271239" cy="87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B816EFAD-6B0E-628B-7AA6-E8514655C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9732" y="133815"/>
            <a:ext cx="8225419" cy="86979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endParaRPr lang="ru-RU" altLang="ru-RU" sz="2458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EA7DF002-983E-C1DB-CC6C-8A394DCD7E9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88270" y="245327"/>
            <a:ext cx="7867185" cy="784768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ХАРАКТЕРИСТИКА ОКРЕМИХ ГРУП  ЦЕФАЛОСПОРИНІВ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8B7CBB5-1995-F604-5D2E-15A4C73AB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474" y="140785"/>
            <a:ext cx="8479109" cy="93391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FDBFE21-F32A-5A61-EA75-C03DCB52B6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18163" y="345688"/>
            <a:ext cx="8164087" cy="784768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5000"/>
              </a:lnSpc>
            </a:pPr>
            <a:r>
              <a:rPr lang="ru-RU" altLang="ru-RU" sz="3512" b="1">
                <a:solidFill>
                  <a:srgbClr val="008000"/>
                </a:solidFill>
                <a:latin typeface="Arial" panose="020B0604020202020204" pitchFamily="34" charset="0"/>
              </a:rPr>
              <a:t>ХІМІОТЕРАПЕВТИЧНИЙ СПЕКТР ЦЕФАЛОСПОРИНІВ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74B035D1-B672-D691-8C3D-399ADF103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0" y="1177848"/>
            <a:ext cx="8764859" cy="539626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091" tIns="41045" rIns="82091" bIns="41045">
            <a:spAutoFit/>
          </a:bodyPr>
          <a:lstStyle>
            <a:lvl1pPr marL="625475" indent="-62547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6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Інфекції, вікликані </a:t>
            </a:r>
            <a:r>
              <a:rPr lang="uk-UA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Гр</a:t>
            </a:r>
            <a:r>
              <a:rPr lang="uk-UA" altLang="ru-RU" sz="3336" b="1" baseline="30000">
                <a:solidFill>
                  <a:schemeClr val="hlink"/>
                </a:solidFill>
                <a:latin typeface="Arial" panose="020B0604020202020204" pitchFamily="34" charset="0"/>
              </a:rPr>
              <a:t>+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 мікрофлорою (</a:t>
            </a:r>
            <a:r>
              <a:rPr lang="uk-UA" altLang="ru-RU" sz="3336" b="1">
                <a:solidFill>
                  <a:schemeClr val="folHlink"/>
                </a:solidFill>
                <a:latin typeface="Arial" panose="020B0604020202020204" pitchFamily="34" charset="0"/>
              </a:rPr>
              <a:t>1 покоління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) і </a:t>
            </a:r>
            <a:r>
              <a:rPr lang="uk-UA" altLang="ru-RU" sz="3336" b="1">
                <a:solidFill>
                  <a:schemeClr val="hlink"/>
                </a:solidFill>
                <a:latin typeface="Arial" panose="020B0604020202020204" pitchFamily="34" charset="0"/>
              </a:rPr>
              <a:t>Гр</a:t>
            </a:r>
            <a:r>
              <a:rPr lang="uk-UA" altLang="ru-RU" sz="3336" b="1" baseline="30000">
                <a:solidFill>
                  <a:schemeClr val="hlink"/>
                </a:solidFill>
                <a:latin typeface="Arial" panose="020B0604020202020204" pitchFamily="34" charset="0"/>
              </a:rPr>
              <a:t>-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 мікрофлорою (</a:t>
            </a:r>
            <a:r>
              <a:rPr lang="uk-UA" altLang="ru-RU" sz="3336" b="1">
                <a:solidFill>
                  <a:schemeClr val="folHlink"/>
                </a:solidFill>
                <a:latin typeface="Arial" panose="020B0604020202020204" pitchFamily="34" charset="0"/>
              </a:rPr>
              <a:t>2-4 покоління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), кістково-суглобової системи, м'яких тканин, урогенітальних шляхів, пневмонії, отити та ін.</a:t>
            </a:r>
          </a:p>
          <a:p>
            <a:pPr eaLnBrk="1" hangingPunct="1">
              <a:lnSpc>
                <a:spcPct val="95000"/>
              </a:lnSpc>
              <a:spcBef>
                <a:spcPct val="6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Септицемія (</a:t>
            </a:r>
            <a:r>
              <a:rPr lang="uk-UA" altLang="ru-RU" sz="3336" b="1">
                <a:solidFill>
                  <a:schemeClr val="folHlink"/>
                </a:solidFill>
                <a:latin typeface="Arial" panose="020B0604020202020204" pitchFamily="34" charset="0"/>
              </a:rPr>
              <a:t>3-4 покоління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) </a:t>
            </a:r>
          </a:p>
          <a:p>
            <a:pPr eaLnBrk="1" hangingPunct="1">
              <a:lnSpc>
                <a:spcPct val="95000"/>
              </a:lnSpc>
              <a:spcBef>
                <a:spcPct val="6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Менінгіт (</a:t>
            </a:r>
            <a:r>
              <a:rPr lang="uk-UA" altLang="ru-RU" sz="3336" b="1">
                <a:solidFill>
                  <a:schemeClr val="folHlink"/>
                </a:solidFill>
                <a:latin typeface="Arial" panose="020B0604020202020204" pitchFamily="34" charset="0"/>
              </a:rPr>
              <a:t>3-4 покоління</a:t>
            </a: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) </a:t>
            </a:r>
          </a:p>
          <a:p>
            <a:pPr eaLnBrk="1" hangingPunct="1">
              <a:lnSpc>
                <a:spcPct val="95000"/>
              </a:lnSpc>
              <a:spcBef>
                <a:spcPct val="6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336" b="1">
                <a:solidFill>
                  <a:srgbClr val="006600"/>
                </a:solidFill>
                <a:latin typeface="Arial" panose="020B0604020202020204" pitchFamily="34" charset="0"/>
              </a:rPr>
              <a:t>Синьогнійна інфекція та ін.</a:t>
            </a:r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900F2E55-0AF7-81F9-96BF-16AB14B87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927" y="4061831"/>
            <a:ext cx="1746559" cy="229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3">
            <a:extLst>
              <a:ext uri="{FF2B5EF4-FFF2-40B4-BE49-F238E27FC236}">
                <a16:creationId xmlns:a16="http://schemas.microsoft.com/office/drawing/2014/main" id="{B8E07E8C-A1A9-3F25-DE95-721BEB1F0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085" y="1381358"/>
            <a:ext cx="8759283" cy="51327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660033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068" tIns="41034" rIns="82068" bIns="41034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Алергічні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 реакції </a:t>
            </a: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негайного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 та сповільненого типу, </a:t>
            </a:r>
            <a:r>
              <a:rPr lang="uk-UA" altLang="ru-RU" sz="3249" b="1">
                <a:solidFill>
                  <a:srgbClr val="660033"/>
                </a:solidFill>
                <a:latin typeface="Arial" panose="020B0604020202020204" pitchFamily="34" charset="0"/>
              </a:rPr>
              <a:t>у том числі перехресні з пеніцилінами</a:t>
            </a: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!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Суперінфекція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Гепато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- та </a:t>
            </a: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нефро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токсичність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Гематологічі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 реакції (лейкопенія, гіпотромбопенія та ін.), особливо </a:t>
            </a: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3 покоління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3249" b="1">
                <a:solidFill>
                  <a:schemeClr val="hlink"/>
                </a:solidFill>
                <a:latin typeface="Arial" panose="020B0604020202020204" pitchFamily="34" charset="0"/>
              </a:rPr>
              <a:t>Місцевоподразнювальну</a:t>
            </a:r>
            <a:r>
              <a:rPr lang="uk-UA" altLang="ru-RU" sz="3249" b="1">
                <a:solidFill>
                  <a:srgbClr val="000099"/>
                </a:solidFill>
                <a:latin typeface="Arial" panose="020B0604020202020204" pitchFamily="34" charset="0"/>
              </a:rPr>
              <a:t> дію (флебіти, інфільтрати, диспепсія)</a:t>
            </a:r>
          </a:p>
        </p:txBody>
      </p:sp>
      <p:sp>
        <p:nvSpPr>
          <p:cNvPr id="32771" name="Rectangle 14">
            <a:extLst>
              <a:ext uri="{FF2B5EF4-FFF2-40B4-BE49-F238E27FC236}">
                <a16:creationId xmlns:a16="http://schemas.microsoft.com/office/drawing/2014/main" id="{D37796B7-C1C8-A174-3BFA-EABD6C27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324" y="174238"/>
            <a:ext cx="8564137" cy="90603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2772" name="Rectangle 15">
            <a:extLst>
              <a:ext uri="{FF2B5EF4-FFF2-40B4-BE49-F238E27FC236}">
                <a16:creationId xmlns:a16="http://schemas.microsoft.com/office/drawing/2014/main" id="{5BD5D76B-B8AE-FB81-7DF4-D17184222A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95861" y="391687"/>
            <a:ext cx="8229600" cy="735980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64" tIns="42536" rIns="85064" bIns="42536" rtlCol="0" anchor="ctr">
            <a:normAutofit fontScale="9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600" b="1" dirty="0">
                <a:solidFill>
                  <a:srgbClr val="006600"/>
                </a:solidFill>
                <a:latin typeface="Arial" panose="020B0604020202020204" pitchFamily="34" charset="0"/>
              </a:rPr>
              <a:t>НЕБАЖАНА  ДІЯ  ЦЕФАЛОСПОРИНІВ</a:t>
            </a:r>
          </a:p>
        </p:txBody>
      </p:sp>
      <p:graphicFrame>
        <p:nvGraphicFramePr>
          <p:cNvPr id="32773" name="Object 16">
            <a:extLst>
              <a:ext uri="{FF2B5EF4-FFF2-40B4-BE49-F238E27FC236}">
                <a16:creationId xmlns:a16="http://schemas.microsoft.com/office/drawing/2014/main" id="{6BB5122D-E020-D8A3-E12F-694F6C6593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59898" y="2121520"/>
          <a:ext cx="800100" cy="1333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32773" name="Object 16">
                        <a:extLst>
                          <a:ext uri="{FF2B5EF4-FFF2-40B4-BE49-F238E27FC236}">
                            <a16:creationId xmlns:a16="http://schemas.microsoft.com/office/drawing/2014/main" id="{6BB5122D-E020-D8A3-E12F-694F6C6593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9898" y="2121520"/>
                        <a:ext cx="800100" cy="1333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17">
            <a:extLst>
              <a:ext uri="{FF2B5EF4-FFF2-40B4-BE49-F238E27FC236}">
                <a16:creationId xmlns:a16="http://schemas.microsoft.com/office/drawing/2014/main" id="{E4C02DAA-84C4-E65F-48AF-7A2DA105BF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59437" y="2286001"/>
          <a:ext cx="1582080" cy="217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32774" name="Object 17">
                        <a:extLst>
                          <a:ext uri="{FF2B5EF4-FFF2-40B4-BE49-F238E27FC236}">
                            <a16:creationId xmlns:a16="http://schemas.microsoft.com/office/drawing/2014/main" id="{E4C02DAA-84C4-E65F-48AF-7A2DA105BF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9437" y="2286001"/>
                        <a:ext cx="1582080" cy="2173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>
            <a:extLst>
              <a:ext uri="{FF2B5EF4-FFF2-40B4-BE49-F238E27FC236}">
                <a16:creationId xmlns:a16="http://schemas.microsoft.com/office/drawing/2014/main" id="{BCEBFE2E-B721-EB5C-92C1-597588FB0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9" y="1481138"/>
            <a:ext cx="8734425" cy="5332412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77108" tIns="38553" rIns="77108" bIns="38553">
            <a:spAutoFit/>
          </a:bodyPr>
          <a:lstStyle>
            <a:lvl1pPr marL="492125" indent="-4921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2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00" b="1" dirty="0">
                <a:solidFill>
                  <a:srgbClr val="009900"/>
                </a:solidFill>
              </a:rPr>
              <a:t>Всмоктування не залежить від прийому їжі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Tx/>
              <a:buBlip>
                <a:blip r:embed="rId2"/>
              </a:buBlip>
              <a:defRPr/>
            </a:pPr>
            <a:r>
              <a:rPr lang="uk-UA" altLang="ru-RU" sz="2800" b="1" dirty="0">
                <a:solidFill>
                  <a:srgbClr val="008000"/>
                </a:solidFill>
              </a:rPr>
              <a:t>Створюють високу концентрацію у багатьох тканинах, органах (крім передміхурової залози) і секрети (в тому числі </a:t>
            </a:r>
            <a:r>
              <a:rPr lang="uk-UA" altLang="ru-RU" sz="2800" b="1" dirty="0" err="1">
                <a:solidFill>
                  <a:srgbClr val="008000"/>
                </a:solidFill>
              </a:rPr>
              <a:t>внутрішньоочна</a:t>
            </a:r>
            <a:r>
              <a:rPr lang="uk-UA" altLang="ru-RU" sz="2800" b="1" dirty="0">
                <a:solidFill>
                  <a:srgbClr val="008000"/>
                </a:solidFill>
              </a:rPr>
              <a:t> рідина)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Tx/>
              <a:buBlip>
                <a:blip r:embed="rId2"/>
              </a:buBlip>
              <a:defRPr/>
            </a:pPr>
            <a:r>
              <a:rPr lang="uk-UA" altLang="ru-RU" sz="2800" b="1" dirty="0">
                <a:solidFill>
                  <a:srgbClr val="008000"/>
                </a:solidFill>
              </a:rPr>
              <a:t>3 і 4 покоління краще проникають в тканини (особливо в ЦНС, кісткову</a:t>
            </a:r>
            <a:r>
              <a:rPr lang="ru-RU" altLang="ru-RU" sz="2800" b="1" dirty="0">
                <a:solidFill>
                  <a:srgbClr val="008000"/>
                </a:solidFill>
              </a:rPr>
              <a:t>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Tx/>
              <a:buBlip>
                <a:blip r:embed="rId2"/>
              </a:buBlip>
              <a:defRPr/>
            </a:pPr>
            <a:r>
              <a:rPr lang="uk-UA" altLang="ru-RU" sz="2800" b="1" dirty="0">
                <a:solidFill>
                  <a:srgbClr val="009900"/>
                </a:solidFill>
              </a:rPr>
              <a:t>В основному, </a:t>
            </a:r>
            <a:r>
              <a:rPr lang="uk-UA" altLang="ru-RU" sz="2800" b="1" dirty="0">
                <a:solidFill>
                  <a:schemeClr val="hlink"/>
                </a:solidFill>
              </a:rPr>
              <a:t>не </a:t>
            </a:r>
            <a:r>
              <a:rPr lang="uk-UA" altLang="ru-RU" sz="2800" b="1" dirty="0" err="1">
                <a:solidFill>
                  <a:schemeClr val="hlink"/>
                </a:solidFill>
              </a:rPr>
              <a:t>метаболізуються</a:t>
            </a:r>
            <a:r>
              <a:rPr lang="uk-UA" altLang="ru-RU" sz="2800" b="1" dirty="0">
                <a:solidFill>
                  <a:srgbClr val="009900"/>
                </a:solidFill>
              </a:rPr>
              <a:t>, крім </a:t>
            </a:r>
            <a:r>
              <a:rPr lang="ru-RU" altLang="ru-RU" sz="2800" b="1" dirty="0" err="1">
                <a:solidFill>
                  <a:srgbClr val="009900"/>
                </a:solidFill>
              </a:rPr>
              <a:t>цефалотину</a:t>
            </a:r>
            <a:r>
              <a:rPr lang="ru-RU" altLang="ru-RU" sz="2800" b="1" dirty="0">
                <a:solidFill>
                  <a:srgbClr val="009900"/>
                </a:solidFill>
              </a:rPr>
              <a:t> та </a:t>
            </a:r>
            <a:r>
              <a:rPr lang="ru-RU" altLang="ru-RU" sz="2800" b="1" dirty="0" err="1">
                <a:solidFill>
                  <a:srgbClr val="009900"/>
                </a:solidFill>
              </a:rPr>
              <a:t>цефотаксиму</a:t>
            </a:r>
            <a:r>
              <a:rPr lang="ru-RU" altLang="ru-RU" sz="2800" b="1" dirty="0">
                <a:solidFill>
                  <a:srgbClr val="009900"/>
                </a:solidFill>
              </a:rPr>
              <a:t> (</a:t>
            </a:r>
            <a:r>
              <a:rPr lang="ru-RU" altLang="ru-RU" sz="2800" b="1" dirty="0" err="1">
                <a:solidFill>
                  <a:srgbClr val="009900"/>
                </a:solidFill>
              </a:rPr>
              <a:t>дезацетилюється</a:t>
            </a:r>
            <a:r>
              <a:rPr lang="ru-RU" altLang="ru-RU" sz="2800" b="1" dirty="0">
                <a:solidFill>
                  <a:srgbClr val="009900"/>
                </a:solidFill>
              </a:rPr>
              <a:t> в </a:t>
            </a:r>
            <a:r>
              <a:rPr lang="ru-RU" altLang="ru-RU" sz="2800" b="1" dirty="0" err="1">
                <a:solidFill>
                  <a:srgbClr val="009900"/>
                </a:solidFill>
              </a:rPr>
              <a:t>печінці</a:t>
            </a:r>
            <a:r>
              <a:rPr lang="ru-RU" altLang="ru-RU" sz="2800" b="1" dirty="0">
                <a:solidFill>
                  <a:srgbClr val="009900"/>
                </a:solidFill>
              </a:rPr>
              <a:t>, </a:t>
            </a:r>
            <a:r>
              <a:rPr lang="ru-RU" altLang="ru-RU" sz="2800" b="1" dirty="0" err="1">
                <a:solidFill>
                  <a:srgbClr val="009900"/>
                </a:solidFill>
              </a:rPr>
              <a:t>нирках</a:t>
            </a:r>
            <a:r>
              <a:rPr lang="ru-RU" altLang="ru-RU" sz="2800" b="1" dirty="0">
                <a:solidFill>
                  <a:srgbClr val="009900"/>
                </a:solidFill>
              </a:rPr>
              <a:t>)</a:t>
            </a:r>
            <a:endParaRPr lang="uk-UA" altLang="ru-RU" sz="2800" b="1" dirty="0">
              <a:solidFill>
                <a:srgbClr val="009900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Tx/>
              <a:buBlip>
                <a:blip r:embed="rId2"/>
              </a:buBlip>
              <a:defRPr/>
            </a:pPr>
            <a:r>
              <a:rPr lang="uk-UA" altLang="ru-RU" sz="3200" b="1" i="1" dirty="0">
                <a:solidFill>
                  <a:srgbClr val="0000FF"/>
                </a:solidFill>
              </a:rPr>
              <a:t>ТК в крові:</a:t>
            </a:r>
            <a:r>
              <a:rPr lang="uk-UA" altLang="ru-RU" sz="2800" b="1" dirty="0">
                <a:solidFill>
                  <a:schemeClr val="folHlink"/>
                </a:solidFill>
              </a:rPr>
              <a:t> </a:t>
            </a:r>
            <a:r>
              <a:rPr lang="uk-UA" altLang="ru-RU" sz="2800" b="1" dirty="0">
                <a:solidFill>
                  <a:srgbClr val="009900"/>
                </a:solidFill>
              </a:rPr>
              <a:t>для 1 покоління – </a:t>
            </a:r>
            <a:r>
              <a:rPr lang="uk-UA" altLang="ru-RU" sz="2800" b="1" dirty="0">
                <a:solidFill>
                  <a:schemeClr val="hlink"/>
                </a:solidFill>
              </a:rPr>
              <a:t>3-4 г</a:t>
            </a:r>
            <a:r>
              <a:rPr lang="uk-UA" altLang="ru-RU" sz="2800" b="1" dirty="0">
                <a:solidFill>
                  <a:srgbClr val="009900"/>
                </a:solidFill>
              </a:rPr>
              <a:t>, 2 покоління –  </a:t>
            </a:r>
            <a:r>
              <a:rPr lang="uk-UA" altLang="ru-RU" sz="2800" b="1" dirty="0">
                <a:solidFill>
                  <a:schemeClr val="hlink"/>
                </a:solidFill>
              </a:rPr>
              <a:t>6-8 г</a:t>
            </a:r>
            <a:r>
              <a:rPr lang="uk-UA" altLang="ru-RU" sz="2800" b="1" dirty="0">
                <a:solidFill>
                  <a:srgbClr val="009900"/>
                </a:solidFill>
              </a:rPr>
              <a:t>, 3 и 4 </a:t>
            </a:r>
            <a:r>
              <a:rPr lang="uk-UA" altLang="ru-RU" sz="2800" b="1" dirty="0" err="1">
                <a:solidFill>
                  <a:srgbClr val="009900"/>
                </a:solidFill>
              </a:rPr>
              <a:t>поколіннь</a:t>
            </a:r>
            <a:r>
              <a:rPr lang="uk-UA" altLang="ru-RU" sz="2800" b="1" dirty="0">
                <a:solidFill>
                  <a:srgbClr val="009900"/>
                </a:solidFill>
              </a:rPr>
              <a:t> - </a:t>
            </a:r>
            <a:r>
              <a:rPr lang="uk-UA" altLang="ru-RU" sz="2800" b="1" dirty="0">
                <a:solidFill>
                  <a:schemeClr val="hlink"/>
                </a:solidFill>
              </a:rPr>
              <a:t>8-12 г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Tx/>
              <a:buBlip>
                <a:blip r:embed="rId2"/>
              </a:buBlip>
              <a:defRPr/>
            </a:pPr>
            <a:endParaRPr lang="uk-UA" altLang="ru-RU" sz="2800" b="1" dirty="0">
              <a:solidFill>
                <a:srgbClr val="009900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endParaRPr lang="uk-UA" altLang="ru-RU" sz="2639" b="1" dirty="0"/>
          </a:p>
        </p:txBody>
      </p:sp>
      <p:pic>
        <p:nvPicPr>
          <p:cNvPr id="26627" name="Picture 3" descr="j0286856">
            <a:extLst>
              <a:ext uri="{FF2B5EF4-FFF2-40B4-BE49-F238E27FC236}">
                <a16:creationId xmlns:a16="http://schemas.microsoft.com/office/drawing/2014/main" id="{20528774-A00D-F743-4F18-44AF70208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31788"/>
            <a:ext cx="11938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2DDAA5D1-352B-348B-325C-5C4FBFDD4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1" y="150814"/>
            <a:ext cx="8976359" cy="100012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9C04C2BB-6D90-6C26-C739-23A81E7C66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52712" y="150814"/>
            <a:ext cx="9041447" cy="102552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4000" b="1" dirty="0">
                <a:solidFill>
                  <a:srgbClr val="006600"/>
                </a:solidFill>
                <a:latin typeface="Arial" panose="020B0604020202020204" pitchFamily="34" charset="0"/>
              </a:rPr>
              <a:t>ОСОБЛИВОСТІ ЦЕФАЛОСПОРИНІВ</a:t>
            </a:r>
          </a:p>
        </p:txBody>
      </p:sp>
      <p:pic>
        <p:nvPicPr>
          <p:cNvPr id="26630" name="Рисунок 1">
            <a:extLst>
              <a:ext uri="{FF2B5EF4-FFF2-40B4-BE49-F238E27FC236}">
                <a16:creationId xmlns:a16="http://schemas.microsoft.com/office/drawing/2014/main" id="{3BC2A685-B76A-9462-1269-745CC9A9E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1" y="4365626"/>
            <a:ext cx="140017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>
            <a:extLst>
              <a:ext uri="{FF2B5EF4-FFF2-40B4-BE49-F238E27FC236}">
                <a16:creationId xmlns:a16="http://schemas.microsoft.com/office/drawing/2014/main" id="{FA434AD3-75D4-0F8F-5E30-FE5ED3FE4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9" y="1481138"/>
            <a:ext cx="8734425" cy="5116512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77108" tIns="38553" rIns="77108" bIns="38553">
            <a:spAutoFit/>
          </a:bodyPr>
          <a:lstStyle>
            <a:lvl1pPr marL="492125" indent="-4921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2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sz="2800" b="1" dirty="0">
                <a:solidFill>
                  <a:srgbClr val="008000"/>
                </a:solidFill>
              </a:rPr>
              <a:t>Цефалоспорини ІV покоління впливають на:</a:t>
            </a:r>
          </a:p>
          <a:p>
            <a:pPr marL="457200" indent="-457200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8000"/>
                </a:solidFill>
              </a:rPr>
              <a:t> </a:t>
            </a:r>
            <a:r>
              <a:rPr lang="uk-UA" sz="2800" b="1" dirty="0" err="1">
                <a:solidFill>
                  <a:srgbClr val="0000CC"/>
                </a:solidFill>
              </a:rPr>
              <a:t>мультирезистентні</a:t>
            </a:r>
            <a:r>
              <a:rPr lang="uk-UA" sz="2800" b="1" dirty="0">
                <a:solidFill>
                  <a:srgbClr val="0000CC"/>
                </a:solidFill>
              </a:rPr>
              <a:t> мікроорганізми, стійкі до дії бета-</a:t>
            </a:r>
            <a:r>
              <a:rPr lang="uk-UA" sz="2800" b="1" dirty="0" err="1">
                <a:solidFill>
                  <a:srgbClr val="0000CC"/>
                </a:solidFill>
              </a:rPr>
              <a:t>лактамаз</a:t>
            </a:r>
            <a:r>
              <a:rPr lang="uk-UA" sz="2800" b="1" dirty="0">
                <a:solidFill>
                  <a:srgbClr val="0000CC"/>
                </a:solidFill>
              </a:rPr>
              <a:t> розширеного спектра</a:t>
            </a:r>
          </a:p>
          <a:p>
            <a:pPr marL="457200" indent="-457200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00CC"/>
                </a:solidFill>
              </a:rPr>
              <a:t> високоефективні відносно анаеробів</a:t>
            </a:r>
          </a:p>
          <a:p>
            <a:pPr marL="457200" indent="-457200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008000"/>
                </a:solidFill>
              </a:rPr>
              <a:t>Це пов’язано з високою спорідненістю препаратів з </a:t>
            </a:r>
            <a:r>
              <a:rPr lang="ru-RU" sz="2800" dirty="0" err="1">
                <a:solidFill>
                  <a:srgbClr val="333333"/>
                </a:solidFill>
              </a:rPr>
              <a:t>пеніцилінпоєднувальними</a:t>
            </a:r>
            <a:r>
              <a:rPr lang="ru-RU" sz="2800" dirty="0">
                <a:solidFill>
                  <a:srgbClr val="333333"/>
                </a:solidFill>
              </a:rPr>
              <a:t> </a:t>
            </a:r>
            <a:r>
              <a:rPr lang="ru-RU" sz="2800" dirty="0" err="1">
                <a:solidFill>
                  <a:srgbClr val="333333"/>
                </a:solidFill>
              </a:rPr>
              <a:t>білками</a:t>
            </a:r>
            <a:r>
              <a:rPr lang="uk-UA" sz="2800" b="1" dirty="0">
                <a:solidFill>
                  <a:srgbClr val="008000"/>
                </a:solidFill>
              </a:rPr>
              <a:t>, що дозволяє їм легко проникати крізь мембрану клітини і створювати високі концентрації всередині клітини</a:t>
            </a:r>
          </a:p>
          <a:p>
            <a:pPr marL="457200" indent="-457200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sz="2800" b="1" dirty="0">
                <a:solidFill>
                  <a:srgbClr val="008000"/>
                </a:solidFill>
              </a:rPr>
              <a:t> Із зони дії цих препаратів випадають бактероїди, тому для розширення впливу їх комбінують із </a:t>
            </a:r>
            <a:r>
              <a:rPr lang="uk-UA" sz="2800" b="1" dirty="0" err="1">
                <a:solidFill>
                  <a:srgbClr val="008000"/>
                </a:solidFill>
              </a:rPr>
              <a:t>карбоксипеніцилінами</a:t>
            </a:r>
            <a:r>
              <a:rPr lang="uk-UA" sz="2800" b="1" dirty="0">
                <a:solidFill>
                  <a:srgbClr val="008000"/>
                </a:solidFill>
              </a:rPr>
              <a:t> </a:t>
            </a:r>
            <a:r>
              <a:rPr lang="uk-UA" sz="2800" b="1" dirty="0" err="1">
                <a:solidFill>
                  <a:srgbClr val="008000"/>
                </a:solidFill>
              </a:rPr>
              <a:t>метронідазолом</a:t>
            </a:r>
            <a:r>
              <a:rPr lang="uk-UA" sz="2800" b="1" dirty="0">
                <a:solidFill>
                  <a:srgbClr val="008000"/>
                </a:solidFill>
              </a:rPr>
              <a:t> та ін.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endParaRPr lang="uk-UA" altLang="ru-RU" sz="2639" b="1" dirty="0"/>
          </a:p>
        </p:txBody>
      </p:sp>
      <p:pic>
        <p:nvPicPr>
          <p:cNvPr id="27651" name="Picture 3" descr="j0286856">
            <a:extLst>
              <a:ext uri="{FF2B5EF4-FFF2-40B4-BE49-F238E27FC236}">
                <a16:creationId xmlns:a16="http://schemas.microsoft.com/office/drawing/2014/main" id="{7950A6FA-7D0B-CDD0-0555-726A24D22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31788"/>
            <a:ext cx="11938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4DB2F417-CB60-2236-9DDD-CA14DCF91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1" y="150814"/>
            <a:ext cx="7726363" cy="100012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4064CA94-1F85-95D3-4D68-29FC5EDCD0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52713" y="150814"/>
            <a:ext cx="7726362" cy="102552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ОСОБЛИВОСТІ ЦЕФАЛОСПОРИНІВ</a:t>
            </a:r>
          </a:p>
        </p:txBody>
      </p:sp>
      <p:pic>
        <p:nvPicPr>
          <p:cNvPr id="27654" name="Рисунок 2">
            <a:extLst>
              <a:ext uri="{FF2B5EF4-FFF2-40B4-BE49-F238E27FC236}">
                <a16:creationId xmlns:a16="http://schemas.microsoft.com/office/drawing/2014/main" id="{54FB3005-27C2-FFE0-D344-383CEEF6E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5713414"/>
            <a:ext cx="130968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>
            <a:extLst>
              <a:ext uri="{FF2B5EF4-FFF2-40B4-BE49-F238E27FC236}">
                <a16:creationId xmlns:a16="http://schemas.microsoft.com/office/drawing/2014/main" id="{7503E921-7DAC-454D-F063-05C0EC0C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96976"/>
            <a:ext cx="9036050" cy="5711825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77108" tIns="38553" rIns="77108" bIns="38553">
            <a:spAutoFit/>
          </a:bodyPr>
          <a:lstStyle>
            <a:lvl1pPr marL="492125" indent="-4921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2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defRPr/>
            </a:pPr>
            <a:r>
              <a:rPr lang="uk-UA" sz="3200" b="1" i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Новий препарат - </a:t>
            </a:r>
            <a:r>
              <a:rPr lang="uk-UA" sz="3200" b="1" i="1" dirty="0" err="1">
                <a:solidFill>
                  <a:srgbClr val="C00000"/>
                </a:solidFill>
                <a:cs typeface="Arial" panose="020B0604020202020204" pitchFamily="34" charset="0"/>
              </a:rPr>
              <a:t>Cидерофорний</a:t>
            </a:r>
            <a:r>
              <a:rPr lang="uk-UA" sz="3200" b="1" i="1" dirty="0">
                <a:solidFill>
                  <a:srgbClr val="C00000"/>
                </a:solidFill>
                <a:cs typeface="Arial" panose="020B0604020202020204" pitchFamily="34" charset="0"/>
              </a:rPr>
              <a:t> цефалоспорин: </a:t>
            </a:r>
            <a:r>
              <a:rPr lang="uk-UA" sz="3200" b="1" i="1" dirty="0" err="1">
                <a:solidFill>
                  <a:srgbClr val="C00000"/>
                </a:solidFill>
                <a:cs typeface="Arial" panose="020B0604020202020204" pitchFamily="34" charset="0"/>
              </a:rPr>
              <a:t>Цефідерокол</a:t>
            </a:r>
            <a:endParaRPr lang="uk-UA" sz="3200" b="1" i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q"/>
              <a:defRPr/>
            </a:pPr>
            <a:r>
              <a:rPr lang="uk-UA" sz="2800" b="1" dirty="0">
                <a:solidFill>
                  <a:srgbClr val="000000"/>
                </a:solidFill>
                <a:cs typeface="Arial" panose="020B0604020202020204" pitchFamily="34" charset="0"/>
              </a:rPr>
              <a:t>здатний долати всі три механізми розвитку резистентності до β-лактамів:</a:t>
            </a: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0000"/>
                </a:solidFill>
                <a:cs typeface="Arial" panose="020B0604020202020204" pitchFamily="34" charset="0"/>
              </a:rPr>
              <a:t>продукцію бактеріальних β-</a:t>
            </a:r>
            <a:r>
              <a:rPr lang="uk-UA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лактамаз</a:t>
            </a:r>
            <a:endParaRPr lang="uk-UA" sz="28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0000"/>
                </a:solidFill>
                <a:cs typeface="Arial" panose="020B0604020202020204" pitchFamily="34" charset="0"/>
              </a:rPr>
              <a:t>регуляція </a:t>
            </a:r>
            <a:r>
              <a:rPr lang="uk-UA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рефлюксних</a:t>
            </a:r>
            <a:r>
              <a:rPr lang="uk-UA" sz="2800" b="1" dirty="0">
                <a:solidFill>
                  <a:srgbClr val="000000"/>
                </a:solidFill>
                <a:cs typeface="Arial" panose="020B0604020202020204" pitchFamily="34" charset="0"/>
              </a:rPr>
              <a:t> насосів </a:t>
            </a: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0000"/>
                </a:solidFill>
                <a:cs typeface="Arial" panose="020B0604020202020204" pitchFamily="34" charset="0"/>
              </a:rPr>
              <a:t>модифікація </a:t>
            </a:r>
            <a:r>
              <a:rPr lang="uk-UA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поринів</a:t>
            </a:r>
            <a:endParaRPr lang="uk-UA" sz="28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defRPr/>
            </a:pPr>
            <a:r>
              <a:rPr lang="uk-UA" sz="3200" b="1" dirty="0">
                <a:solidFill>
                  <a:srgbClr val="FF0000"/>
                </a:solidFill>
                <a:latin typeface="Jost"/>
              </a:rPr>
              <a:t>Спектр дії: </a:t>
            </a: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sz="3200" b="1" dirty="0">
                <a:solidFill>
                  <a:srgbClr val="000000"/>
                </a:solidFill>
                <a:latin typeface="Jost"/>
              </a:rPr>
              <a:t>клінічно значущі </a:t>
            </a:r>
            <a:r>
              <a:rPr lang="uk-UA" sz="3200" b="1" dirty="0" err="1">
                <a:solidFill>
                  <a:srgbClr val="000000"/>
                </a:solidFill>
                <a:latin typeface="Jost"/>
              </a:rPr>
              <a:t>грамнегативні</a:t>
            </a:r>
            <a:r>
              <a:rPr lang="uk-UA" sz="3200" b="1" dirty="0">
                <a:solidFill>
                  <a:srgbClr val="000000"/>
                </a:solidFill>
                <a:latin typeface="Jost"/>
              </a:rPr>
              <a:t> штами -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Enterobacteriaceae</a:t>
            </a:r>
            <a:r>
              <a:rPr lang="uk-UA" sz="3200" b="1" dirty="0">
                <a:solidFill>
                  <a:srgbClr val="000000"/>
                </a:solidFill>
                <a:latin typeface="Jost"/>
              </a:rPr>
              <a:t> (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Klebsiella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.,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Shigella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flexneri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,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Salmonella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.,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Vibrio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 і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Yersinia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.)</a:t>
            </a:r>
            <a:r>
              <a:rPr lang="uk-UA" sz="3200" b="1" dirty="0">
                <a:solidFill>
                  <a:srgbClr val="000000"/>
                </a:solidFill>
                <a:latin typeface="Jost"/>
              </a:rPr>
              <a:t>, </a:t>
            </a:r>
          </a:p>
          <a:p>
            <a:pPr marL="457200" indent="-457200">
              <a:lnSpc>
                <a:spcPts val="25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sz="3200" b="1" dirty="0">
                <a:solidFill>
                  <a:srgbClr val="000000"/>
                </a:solidFill>
                <a:latin typeface="Jost"/>
              </a:rPr>
              <a:t>види бактерій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Acinetobacter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.,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Pseudomonas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. і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Burkholderia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dirty="0">
                <a:solidFill>
                  <a:srgbClr val="000000"/>
                </a:solidFill>
                <a:latin typeface="Jost"/>
              </a:rPr>
              <a:t>, 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Haemophilus</a:t>
            </a:r>
            <a:r>
              <a:rPr lang="uk-UA" sz="3200" b="1" i="1" dirty="0">
                <a:solidFill>
                  <a:srgbClr val="000000"/>
                </a:solidFill>
                <a:latin typeface="Jost"/>
              </a:rPr>
              <a:t> </a:t>
            </a:r>
            <a:r>
              <a:rPr lang="uk-UA" sz="3200" b="1" i="1" dirty="0" err="1">
                <a:solidFill>
                  <a:srgbClr val="000000"/>
                </a:solidFill>
                <a:latin typeface="Jost"/>
              </a:rPr>
              <a:t>spp</a:t>
            </a:r>
            <a:r>
              <a:rPr lang="uk-UA" sz="3200" b="1" dirty="0">
                <a:solidFill>
                  <a:srgbClr val="000000"/>
                </a:solidFill>
                <a:latin typeface="Jost"/>
              </a:rPr>
              <a:t>., які є збудниками інфекцій дихальних шляхів</a:t>
            </a:r>
            <a:endParaRPr lang="uk-UA" sz="32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pic>
        <p:nvPicPr>
          <p:cNvPr id="28675" name="Picture 3" descr="j0286856">
            <a:extLst>
              <a:ext uri="{FF2B5EF4-FFF2-40B4-BE49-F238E27FC236}">
                <a16:creationId xmlns:a16="http://schemas.microsoft.com/office/drawing/2014/main" id="{5D10AE41-4750-0CE4-37AA-F360F43BA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31788"/>
            <a:ext cx="11938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E63B7692-1D8F-DAA3-AF09-4E82B8214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1" y="150814"/>
            <a:ext cx="7726363" cy="100012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endParaRPr lang="ru-RU" altLang="ru-RU" sz="2309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29ABA65A-F59C-FF0B-6476-C303F18C920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52713" y="150814"/>
            <a:ext cx="7726362" cy="102552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ОСОБЛИВОСТІ ЦЕФАЛОСПОРИНІВ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1E732DD1-BBBD-002F-CBFD-AD67ABAC7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702" y="1406448"/>
            <a:ext cx="9347510" cy="2987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Спектр дії</a:t>
            </a:r>
            <a:r>
              <a:rPr lang="ru-RU" altLang="ru-RU" sz="2546" b="1">
                <a:latin typeface="Arial" panose="020B0604020202020204" pitchFamily="34" charset="0"/>
              </a:rPr>
              <a:t> -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Гр</a:t>
            </a:r>
            <a:r>
              <a:rPr lang="ru-RU" altLang="ru-RU" sz="2546" b="1" baseline="30000">
                <a:solidFill>
                  <a:srgbClr val="003300"/>
                </a:solidFill>
                <a:latin typeface="Arial" panose="020B0604020202020204" pitchFamily="34" charset="0"/>
              </a:rPr>
              <a:t>+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коки, менинго- і гонококи, шигелла, сальмонела, кишкова і синьогнійна палички, клостридії, протей, ентеробактерії, гемофільна паличка, серрація.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Застосовуються</a:t>
            </a:r>
            <a:r>
              <a:rPr lang="ru-RU" altLang="ru-RU" sz="2546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у якості</a:t>
            </a:r>
            <a:r>
              <a:rPr lang="ru-RU" altLang="ru-RU" sz="2546" b="1">
                <a:solidFill>
                  <a:schemeClr val="folHlink"/>
                </a:solidFill>
                <a:latin typeface="Arial" panose="020B0604020202020204" pitchFamily="34" charset="0"/>
              </a:rPr>
              <a:t> антибіотиків резерву</a:t>
            </a:r>
            <a:r>
              <a:rPr lang="ru-RU" altLang="ru-RU" sz="2546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при важких інфекціях, викликаних штамами, при змішаних інфекціях;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Побічна дія</a:t>
            </a:r>
            <a:r>
              <a:rPr lang="ru-RU" altLang="ru-RU" sz="2546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>
                <a:latin typeface="Arial" panose="020B0604020202020204" pitchFamily="34" charset="0"/>
              </a:rPr>
              <a:t>–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алергічні реакції, нейро- і гепатотоксичність, псевдомембранозний коліт, місцевоподразнювальну дію</a:t>
            </a:r>
          </a:p>
        </p:txBody>
      </p:sp>
      <p:pic>
        <p:nvPicPr>
          <p:cNvPr id="33795" name="Picture 3" descr="j0286856">
            <a:extLst>
              <a:ext uri="{FF2B5EF4-FFF2-40B4-BE49-F238E27FC236}">
                <a16:creationId xmlns:a16="http://schemas.microsoft.com/office/drawing/2014/main" id="{B9A304F9-B826-2B4F-A3B3-156D0D371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22" y="97574"/>
            <a:ext cx="1204332" cy="77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6180" name="Text Box 4">
            <a:extLst>
              <a:ext uri="{FF2B5EF4-FFF2-40B4-BE49-F238E27FC236}">
                <a16:creationId xmlns:a16="http://schemas.microsoft.com/office/drawing/2014/main" id="{1F8E6885-A365-083B-ED4E-97FDB203C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347" y="836342"/>
            <a:ext cx="8155724" cy="542260"/>
          </a:xfrm>
          <a:prstGeom prst="rect">
            <a:avLst/>
          </a:prstGeom>
          <a:gradFill rotWithShape="0">
            <a:gsLst>
              <a:gs pos="0">
                <a:srgbClr val="F9F9F9">
                  <a:gamma/>
                  <a:shade val="83137"/>
                  <a:invGamma/>
                </a:srgbClr>
              </a:gs>
              <a:gs pos="50000">
                <a:srgbClr val="F9F9F9"/>
              </a:gs>
              <a:gs pos="100000">
                <a:srgbClr val="F9F9F9">
                  <a:gamma/>
                  <a:shade val="83137"/>
                  <a:invGamma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КАРБАПЕНЕМИ –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іміпінем</a:t>
            </a: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меропінем</a:t>
            </a:r>
            <a:endParaRPr lang="en-US" altLang="ru-RU" sz="2985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6181" name="Text Box 5">
            <a:extLst>
              <a:ext uri="{FF2B5EF4-FFF2-40B4-BE49-F238E27FC236}">
                <a16:creationId xmlns:a16="http://schemas.microsoft.com/office/drawing/2014/main" id="{996F8686-A700-413F-8594-87C21363E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7891" y="4364309"/>
            <a:ext cx="5990993" cy="542260"/>
          </a:xfrm>
          <a:prstGeom prst="rect">
            <a:avLst/>
          </a:prstGeom>
          <a:gradFill rotWithShape="0">
            <a:gsLst>
              <a:gs pos="0">
                <a:srgbClr val="F9F9F9">
                  <a:gamma/>
                  <a:shade val="83137"/>
                  <a:invGamma/>
                </a:srgbClr>
              </a:gs>
              <a:gs pos="50000">
                <a:srgbClr val="F9F9F9"/>
              </a:gs>
              <a:gs pos="100000">
                <a:srgbClr val="F9F9F9">
                  <a:gamma/>
                  <a:shade val="83137"/>
                  <a:invGamma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lIns="82104" tIns="41051" rIns="82104" bIns="41051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altLang="ru-RU" sz="2985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МОНОБАКТАМИ - </a:t>
            </a:r>
            <a:r>
              <a:rPr lang="ru-RU" altLang="ru-RU" sz="2985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азтреонам</a:t>
            </a:r>
            <a:endParaRPr lang="en-US" altLang="ru-RU" sz="2985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95F2954A-93D6-5073-7395-7AE1051BB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095" y="4912112"/>
            <a:ext cx="9530111" cy="189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82091" tIns="41045" rIns="82091" bIns="41045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Спектр дії</a:t>
            </a:r>
            <a:r>
              <a:rPr lang="ru-RU" altLang="ru-RU" sz="2546" b="1">
                <a:latin typeface="Arial" panose="020B0604020202020204" pitchFamily="34" charset="0"/>
              </a:rPr>
              <a:t> –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аеробна Гр</a:t>
            </a:r>
            <a:r>
              <a:rPr lang="ru-RU" altLang="ru-RU" sz="2546" b="1" baseline="30000">
                <a:solidFill>
                  <a:srgbClr val="003300"/>
                </a:solidFill>
                <a:latin typeface="Arial" panose="020B0604020202020204" pitchFamily="34" charset="0"/>
              </a:rPr>
              <a:t>-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  мікрофлора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Застосовуються</a:t>
            </a:r>
            <a:r>
              <a:rPr lang="ru-RU" altLang="ru-RU" sz="2546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как</a:t>
            </a:r>
            <a:r>
              <a:rPr lang="ru-RU" altLang="ru-RU" sz="2546" b="1">
                <a:latin typeface="Arial" panose="020B0604020202020204" pitchFamily="34" charset="0"/>
              </a:rPr>
              <a:t> </a:t>
            </a:r>
            <a:r>
              <a:rPr lang="ru-RU" altLang="ru-RU" sz="2546" b="1">
                <a:solidFill>
                  <a:schemeClr val="folHlink"/>
                </a:solidFill>
                <a:latin typeface="Arial" panose="020B0604020202020204" pitchFamily="34" charset="0"/>
              </a:rPr>
              <a:t>антибіотиків резерву</a:t>
            </a:r>
            <a:r>
              <a:rPr lang="ru-RU" altLang="ru-RU" sz="2546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при інфекціях, викликаних Гр</a:t>
            </a:r>
            <a:r>
              <a:rPr lang="ru-RU" altLang="ru-RU" sz="2546" b="1" baseline="30000">
                <a:solidFill>
                  <a:srgbClr val="003300"/>
                </a:solidFill>
                <a:latin typeface="Arial" panose="020B0604020202020204" pitchFamily="34" charset="0"/>
              </a:rPr>
              <a:t>-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 штамами, стійкими до цефалоспоринів, аміноглікозидів;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546" b="1" i="1">
                <a:solidFill>
                  <a:srgbClr val="0000FF"/>
                </a:solidFill>
                <a:latin typeface="Arial" panose="020B0604020202020204" pitchFamily="34" charset="0"/>
              </a:rPr>
              <a:t>Побічна дія</a:t>
            </a:r>
            <a:r>
              <a:rPr lang="ru-RU" altLang="ru-RU" sz="2546" b="1">
                <a:solidFill>
                  <a:srgbClr val="003300"/>
                </a:solidFill>
                <a:latin typeface="Arial" panose="020B0604020202020204" pitchFamily="34" charset="0"/>
              </a:rPr>
              <a:t>– шкірні алергічні реакції, диспепсія, діарея, дисбактеріоз, еозинофілія та ін.</a:t>
            </a: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67D200C6-DDA3-7758-7477-46D932778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639" y="133815"/>
            <a:ext cx="7828156" cy="63980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0B599DF5-007C-4587-0B6A-9BCCFC84BA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96483" y="214661"/>
            <a:ext cx="9199756" cy="553380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5091" tIns="42547" rIns="85091" bIns="42547" rtlCol="0" anchor="ctr"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ІНШІ  БЕТА-ЛАКТАМИ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F8ECAA9C-BD57-E406-D2C1-F907D1848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052513"/>
            <a:ext cx="9144000" cy="542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77108" tIns="38553" rIns="77108" bIns="38553">
            <a:spAutoFit/>
          </a:bodyPr>
          <a:lstStyle>
            <a:lvl1pPr marL="492125" indent="-492125" defTabSz="9350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50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50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препарати </a:t>
            </a:r>
            <a:r>
              <a:rPr lang="uk-UA" altLang="ru-RU" sz="2800" b="1">
                <a:solidFill>
                  <a:srgbClr val="FF0000"/>
                </a:solidFill>
                <a:latin typeface="Arial" panose="020B0604020202020204" pitchFamily="34" charset="0"/>
              </a:rPr>
              <a:t>резерву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FF0000"/>
                </a:solidFill>
                <a:latin typeface="Arial" panose="020B0604020202020204" pitchFamily="34" charset="0"/>
              </a:rPr>
              <a:t>швидше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 проникають крізь зовнішню мембрану грамнегативних бактерій 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виражений </a:t>
            </a:r>
            <a:r>
              <a:rPr lang="uk-UA" altLang="ru-RU" sz="2800" b="1">
                <a:solidFill>
                  <a:srgbClr val="FF0000"/>
                </a:solidFill>
                <a:latin typeface="Arial" panose="020B0604020202020204" pitchFamily="34" charset="0"/>
              </a:rPr>
              <a:t>постантибіотичний 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ефект (7–10 год) на грампозитивні та на грамнегативні бактерії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здатні </a:t>
            </a:r>
            <a:r>
              <a:rPr lang="uk-UA" altLang="ru-RU" sz="2800" b="1">
                <a:solidFill>
                  <a:srgbClr val="FF0000"/>
                </a:solidFill>
                <a:latin typeface="Arial" panose="020B0604020202020204" pitchFamily="34" charset="0"/>
              </a:rPr>
              <a:t>пригнічувати вироблення 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та вивільнення </a:t>
            </a:r>
            <a:r>
              <a:rPr lang="uk-UA" altLang="ru-RU" sz="2800" b="1">
                <a:solidFill>
                  <a:srgbClr val="FF0000"/>
                </a:solidFill>
                <a:latin typeface="Arial" panose="020B0604020202020204" pitchFamily="34" charset="0"/>
              </a:rPr>
              <a:t>ендотоксинів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 грамнегативною флорою, що попереджає виникнення серйозних гемодинамічних порушень 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застосовують тільки </a:t>
            </a: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парентерально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добре розподіляються 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в організмі, створюючи терапевтичні концентрації у багатьох тканинах та секретах</a:t>
            </a:r>
          </a:p>
          <a:p>
            <a:pPr eaLnBrk="1" hangingPunct="1">
              <a:lnSpc>
                <a:spcPct val="70000"/>
              </a:lnSpc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при запаленні оболонок мозку </a:t>
            </a: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проникають крізь гематоенцефалічний бар’єр</a:t>
            </a:r>
            <a:r>
              <a:rPr lang="uk-UA" altLang="ru-RU" sz="2800" b="1">
                <a:solidFill>
                  <a:srgbClr val="0000CC"/>
                </a:solidFill>
                <a:latin typeface="Arial" panose="020B0604020202020204" pitchFamily="34" charset="0"/>
              </a:rPr>
              <a:t>, створюючи концентрацію у спинномозковій рідині </a:t>
            </a:r>
          </a:p>
        </p:txBody>
      </p:sp>
      <p:pic>
        <p:nvPicPr>
          <p:cNvPr id="30723" name="Picture 3" descr="j0286856">
            <a:extLst>
              <a:ext uri="{FF2B5EF4-FFF2-40B4-BE49-F238E27FC236}">
                <a16:creationId xmlns:a16="http://schemas.microsoft.com/office/drawing/2014/main" id="{78A3D491-9E07-A76B-4CE5-80391319C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00039"/>
            <a:ext cx="113188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Rectangle 7">
            <a:extLst>
              <a:ext uri="{FF2B5EF4-FFF2-40B4-BE49-F238E27FC236}">
                <a16:creationId xmlns:a16="http://schemas.microsoft.com/office/drawing/2014/main" id="{7BA8633B-C16C-0FE0-E7B7-A5731BDC5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333376"/>
            <a:ext cx="7353300" cy="6016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defRPr/>
            </a:pPr>
            <a:endParaRPr lang="uk-UA" altLang="uk-UA" sz="2309" dirty="0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6D868C87-384E-41B7-A493-50EEDEB292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70076" y="409575"/>
            <a:ext cx="8640763" cy="52070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79925" tIns="39964" rIns="79925" bIns="39964" rtlCol="0" anchor="ctr"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КАРБОПЕНЕМИ</a:t>
            </a:r>
          </a:p>
        </p:txBody>
      </p:sp>
      <p:pic>
        <p:nvPicPr>
          <p:cNvPr id="30726" name="Рисунок 1">
            <a:extLst>
              <a:ext uri="{FF2B5EF4-FFF2-40B4-BE49-F238E27FC236}">
                <a16:creationId xmlns:a16="http://schemas.microsoft.com/office/drawing/2014/main" id="{C936F8A8-5CE6-D11C-E482-61A9F3937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6" y="115889"/>
            <a:ext cx="20161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DBB48079-614D-1EF3-F788-C084CA9B1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052514"/>
            <a:ext cx="9144000" cy="5513387"/>
          </a:xfrm>
          <a:prstGeom prst="rect">
            <a:avLst/>
          </a:prstGeom>
          <a:noFill/>
          <a:ln>
            <a:noFill/>
          </a:ln>
          <a:effectLst/>
        </p:spPr>
        <p:txBody>
          <a:bodyPr lIns="77108" tIns="38553" rIns="77108" bIns="38553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b="1" dirty="0">
                <a:solidFill>
                  <a:srgbClr val="008000"/>
                </a:solidFill>
                <a:latin typeface="Arial" panose="020B0604020202020204" pitchFamily="34" charset="0"/>
              </a:rPr>
              <a:t>Комбінується з ферментом 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— селективним інгібітором </a:t>
            </a:r>
            <a:r>
              <a:rPr lang="uk-UA" b="1" dirty="0" err="1">
                <a:solidFill>
                  <a:srgbClr val="0000CC"/>
                </a:solidFill>
                <a:latin typeface="Arial" panose="020B0604020202020204" pitchFamily="34" charset="0"/>
              </a:rPr>
              <a:t>дегідропептидази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-І, 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зменшує </a:t>
            </a:r>
            <a:r>
              <a:rPr lang="uk-UA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нефротоксичність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гальмує </a:t>
            </a:r>
            <a:r>
              <a:rPr lang="uk-UA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біотрансформацію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(збільшує концентрацію незміненого </a:t>
            </a:r>
            <a:r>
              <a:rPr lang="uk-UA" b="1" dirty="0" err="1">
                <a:solidFill>
                  <a:srgbClr val="0000CC"/>
                </a:solidFill>
                <a:latin typeface="Arial" panose="020B0604020202020204" pitchFamily="34" charset="0"/>
              </a:rPr>
              <a:t>іміпенему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у нирках) та прискорює виведення з сечею </a:t>
            </a:r>
            <a:r>
              <a:rPr lang="uk-UA" b="1" dirty="0" err="1">
                <a:solidFill>
                  <a:srgbClr val="0000CC"/>
                </a:solidFill>
                <a:latin typeface="Arial" panose="020B0604020202020204" pitchFamily="34" charset="0"/>
              </a:rPr>
              <a:t>іміпенему</a:t>
            </a:r>
            <a:endParaRPr lang="uk-UA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b="1" dirty="0">
                <a:solidFill>
                  <a:srgbClr val="008000"/>
                </a:solidFill>
                <a:latin typeface="Arial" panose="020B0604020202020204" pitchFamily="34" charset="0"/>
              </a:rPr>
              <a:t>Показаннями до застосування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: 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тяжкі інфекції, викликані </a:t>
            </a:r>
            <a:r>
              <a:rPr lang="uk-UA" b="1" dirty="0" err="1">
                <a:solidFill>
                  <a:srgbClr val="0000CC"/>
                </a:solidFill>
                <a:latin typeface="Arial" panose="020B0604020202020204" pitchFamily="34" charset="0"/>
              </a:rPr>
              <a:t>полірезистетною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та змішаною мікрофлорою - інфекції нижніх дихальних шляхів (пневмонія, абсцес легень, емпієма плеври)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ускладнені інфекції сечовивідних шляхів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uk-UA" b="1" dirty="0" err="1">
                <a:solidFill>
                  <a:srgbClr val="0000CC"/>
                </a:solidFill>
                <a:latin typeface="Arial" panose="020B0604020202020204" pitchFamily="34" charset="0"/>
              </a:rPr>
              <a:t>інтраабдомінальні</a:t>
            </a: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інфекції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інфекції органів малого таза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сепсис</a:t>
            </a:r>
          </a:p>
          <a:p>
            <a:pPr marL="457200" indent="-4572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uk-UA" b="1" dirty="0">
                <a:solidFill>
                  <a:srgbClr val="0000CC"/>
                </a:solidFill>
                <a:latin typeface="Arial" panose="020B0604020202020204" pitchFamily="34" charset="0"/>
              </a:rPr>
              <a:t> інфекції шкіри та м’яких тканин</a:t>
            </a:r>
            <a:endParaRPr lang="uk-UA" sz="2392" b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pic>
        <p:nvPicPr>
          <p:cNvPr id="31747" name="Picture 3" descr="j0286856">
            <a:extLst>
              <a:ext uri="{FF2B5EF4-FFF2-40B4-BE49-F238E27FC236}">
                <a16:creationId xmlns:a16="http://schemas.microsoft.com/office/drawing/2014/main" id="{F579A211-1FAF-A815-9488-DB052E575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00039"/>
            <a:ext cx="113188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Rectangle 7">
            <a:extLst>
              <a:ext uri="{FF2B5EF4-FFF2-40B4-BE49-F238E27FC236}">
                <a16:creationId xmlns:a16="http://schemas.microsoft.com/office/drawing/2014/main" id="{C4E45C64-C558-B920-25EC-FE31538F2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333376"/>
            <a:ext cx="7353300" cy="6016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38273CAD-AE58-1949-9F62-150C049BEA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70076" y="409575"/>
            <a:ext cx="8640763" cy="52070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79925" tIns="39964" rIns="79925" bIns="39964" rtlCol="0" anchor="ctr"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КАРБОПЕНЕМИ</a:t>
            </a:r>
          </a:p>
        </p:txBody>
      </p:sp>
      <p:pic>
        <p:nvPicPr>
          <p:cNvPr id="31750" name="Рисунок 1">
            <a:extLst>
              <a:ext uri="{FF2B5EF4-FFF2-40B4-BE49-F238E27FC236}">
                <a16:creationId xmlns:a16="http://schemas.microsoft.com/office/drawing/2014/main" id="{15690862-4AAA-CD42-795F-FF94F6FD1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4956175"/>
            <a:ext cx="1760538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j0286856">
            <a:extLst>
              <a:ext uri="{FF2B5EF4-FFF2-40B4-BE49-F238E27FC236}">
                <a16:creationId xmlns:a16="http://schemas.microsoft.com/office/drawing/2014/main" id="{E4A44C7C-EA53-C5BA-773B-2287795DF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00039"/>
            <a:ext cx="113188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6181" name="Text Box 5">
            <a:extLst>
              <a:ext uri="{FF2B5EF4-FFF2-40B4-BE49-F238E27FC236}">
                <a16:creationId xmlns:a16="http://schemas.microsoft.com/office/drawing/2014/main" id="{2804139C-4695-00E5-6200-0EA3DF035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981075"/>
            <a:ext cx="5626100" cy="509588"/>
          </a:xfrm>
          <a:prstGeom prst="rect">
            <a:avLst/>
          </a:prstGeom>
          <a:gradFill rotWithShape="0">
            <a:gsLst>
              <a:gs pos="0">
                <a:srgbClr val="F9F9F9">
                  <a:gamma/>
                  <a:shade val="83137"/>
                  <a:invGamma/>
                </a:srgbClr>
              </a:gs>
              <a:gs pos="50000">
                <a:srgbClr val="F9F9F9"/>
              </a:gs>
              <a:gs pos="100000">
                <a:srgbClr val="F9F9F9">
                  <a:gamma/>
                  <a:shade val="83137"/>
                  <a:invGamma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lIns="77119" tIns="38559" rIns="77119" bIns="38559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altLang="ru-RU" sz="2804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МОНОБАКТАМИ - </a:t>
            </a:r>
            <a:r>
              <a:rPr lang="ru-RU" altLang="ru-RU" sz="2804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азтреонам</a:t>
            </a:r>
            <a:endParaRPr lang="en-US" altLang="ru-RU" sz="2804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78F82C15-302C-0FBC-796C-500224ECF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88" y="1557339"/>
            <a:ext cx="8951912" cy="5089525"/>
          </a:xfrm>
          <a:prstGeom prst="rect">
            <a:avLst/>
          </a:prstGeom>
          <a:noFill/>
          <a:ln>
            <a:noFill/>
          </a:ln>
          <a:effectLst/>
        </p:spPr>
        <p:txBody>
          <a:bodyPr lIns="77108" tIns="38553" rIns="77108" bIns="38553">
            <a:spAutoFit/>
          </a:bodyPr>
          <a:lstStyle>
            <a:lvl1pPr marL="492125" indent="-492125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Tx/>
              <a:buBlip>
                <a:blip r:embed="rId3"/>
              </a:buBlip>
              <a:defRPr/>
            </a:pPr>
            <a:r>
              <a:rPr lang="uk-UA" sz="2392" b="1" dirty="0">
                <a:solidFill>
                  <a:srgbClr val="C00000"/>
                </a:solidFill>
                <a:latin typeface="Arial" panose="020B0604020202020204" pitchFamily="34" charset="0"/>
              </a:rPr>
              <a:t>Антибіотик резерву 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при інфекціях, викликаних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Гр</a:t>
            </a:r>
            <a:r>
              <a:rPr lang="uk-UA" sz="2392" b="1" baseline="30000" dirty="0">
                <a:solidFill>
                  <a:srgbClr val="0000CC"/>
                </a:solidFill>
                <a:latin typeface="Arial" panose="020B0604020202020204" pitchFamily="34" charset="0"/>
              </a:rPr>
              <a:t>-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штамами, стійкими до цефалоспоринів,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аміноглікозидів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sz="2392" b="1" i="1" dirty="0">
                <a:solidFill>
                  <a:srgbClr val="C00000"/>
                </a:solidFill>
                <a:latin typeface="Arial" panose="020B0604020202020204" pitchFamily="34" charset="0"/>
              </a:rPr>
              <a:t>Спектр дії</a:t>
            </a:r>
            <a:r>
              <a:rPr lang="uk-UA" sz="2392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– аеробна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Гр</a:t>
            </a:r>
            <a:r>
              <a:rPr lang="uk-UA" sz="2392" b="1" baseline="30000" dirty="0">
                <a:solidFill>
                  <a:srgbClr val="0000CC"/>
                </a:solidFill>
                <a:latin typeface="Arial" panose="020B0604020202020204" pitchFamily="34" charset="0"/>
              </a:rPr>
              <a:t>-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 мікрофлора (активний до кишкової палички, сальмонели,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шигели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ентерабактерії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клостридії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клебсієли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, протею та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синьогнійної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палички,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гемофільної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палички інфлюенци, гонококів,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менінгококів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вводиться </a:t>
            </a:r>
            <a:r>
              <a:rPr lang="uk-UA" sz="2392" b="1" dirty="0" err="1">
                <a:solidFill>
                  <a:srgbClr val="C00000"/>
                </a:solidFill>
                <a:latin typeface="Arial" panose="020B0604020202020204" pitchFamily="34" charset="0"/>
              </a:rPr>
              <a:t>парентерально</a:t>
            </a:r>
            <a:endParaRPr lang="uk-UA" sz="2392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sz="2392" b="1" dirty="0">
                <a:solidFill>
                  <a:srgbClr val="C00000"/>
                </a:solidFill>
                <a:latin typeface="Arial" panose="020B0604020202020204" pitchFamily="34" charset="0"/>
              </a:rPr>
              <a:t>добре проникає 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в усі тканини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виводиться в основному з сечею у незміненому вигляді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призначають при </a:t>
            </a:r>
            <a:r>
              <a:rPr lang="uk-UA" sz="2392" b="1" dirty="0">
                <a:solidFill>
                  <a:srgbClr val="C00000"/>
                </a:solidFill>
                <a:latin typeface="Arial" panose="020B0604020202020204" pitchFamily="34" charset="0"/>
              </a:rPr>
              <a:t>тяжких інфекціях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, викликаних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грамнегативною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флорою, стійкою до цефалоспоринів ІІІ покоління,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аміноглікозидів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ІІ–ІІІ покоління, </a:t>
            </a:r>
            <a:r>
              <a:rPr lang="uk-UA" sz="2392" b="1" dirty="0" err="1">
                <a:solidFill>
                  <a:srgbClr val="0000CC"/>
                </a:solidFill>
                <a:latin typeface="Arial" panose="020B0604020202020204" pitchFamily="34" charset="0"/>
              </a:rPr>
              <a:t>антисиньогнійних</a:t>
            </a:r>
            <a:r>
              <a:rPr lang="uk-UA" sz="2392" b="1" dirty="0">
                <a:solidFill>
                  <a:srgbClr val="0000CC"/>
                </a:solidFill>
                <a:latin typeface="Arial" panose="020B0604020202020204" pitchFamily="34" charset="0"/>
              </a:rPr>
              <a:t> пеніцилінів: менінгіті, бронхіті, пневмонії, сепсисі, інфекціях сечовивідних шляхів, інфекціях шкіри та м’яких тканин</a:t>
            </a: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BF08C27A-A691-EDF6-D401-4D91F79B6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333376"/>
            <a:ext cx="7353300" cy="6016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443C168F-31DA-3FE0-FBC6-9E6915F95B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70076" y="409575"/>
            <a:ext cx="8640763" cy="52070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79925" tIns="39964" rIns="79925" bIns="39964" rtlCol="0" anchor="ctr"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ІНШІ  БЕТА-ЛАКТАМИ</a:t>
            </a:r>
          </a:p>
        </p:txBody>
      </p:sp>
      <p:pic>
        <p:nvPicPr>
          <p:cNvPr id="32775" name="Рисунок 1">
            <a:extLst>
              <a:ext uri="{FF2B5EF4-FFF2-40B4-BE49-F238E27FC236}">
                <a16:creationId xmlns:a16="http://schemas.microsoft.com/office/drawing/2014/main" id="{BA77AC1E-A4AB-F829-784F-1F147E6C4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3395663"/>
            <a:ext cx="1636712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>
            <a:extLst>
              <a:ext uri="{FF2B5EF4-FFF2-40B4-BE49-F238E27FC236}">
                <a16:creationId xmlns:a16="http://schemas.microsoft.com/office/drawing/2014/main" id="{034B5674-62A1-DEEF-311F-01FF53579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844" y="855856"/>
            <a:ext cx="8888916" cy="1646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7" tIns="40138" rIns="80277" bIns="40138">
            <a:spAutoFit/>
          </a:bodyPr>
          <a:lstStyle>
            <a:lvl1pPr marL="441325" indent="-4413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63613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85900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008188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530475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9876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4448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9020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3592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1 </a:t>
            </a:r>
            <a:r>
              <a:rPr lang="uk-UA" altLang="ru-RU" sz="3161" b="1">
                <a:solidFill>
                  <a:schemeClr val="folHlink"/>
                </a:solidFill>
                <a:latin typeface="Arial" panose="020B0604020202020204" pitchFamily="34" charset="0"/>
              </a:rPr>
              <a:t>покоління </a:t>
            </a: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2985" b="1">
                <a:solidFill>
                  <a:srgbClr val="0000FF"/>
                </a:solidFill>
                <a:latin typeface="Arial" panose="020B0604020202020204" pitchFamily="34" charset="0"/>
              </a:rPr>
              <a:t>еритроміцин, олеандоміцин;</a:t>
            </a:r>
            <a:r>
              <a:rPr lang="ru-RU" altLang="ru-RU" sz="2985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endParaRPr lang="ru-RU" altLang="ru-RU" sz="2985" b="1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2 и 3 </a:t>
            </a:r>
            <a:r>
              <a:rPr lang="uk-UA" altLang="ru-RU" sz="3161" b="1">
                <a:solidFill>
                  <a:schemeClr val="folHlink"/>
                </a:solidFill>
                <a:latin typeface="Arial" panose="020B0604020202020204" pitchFamily="34" charset="0"/>
              </a:rPr>
              <a:t>покоління </a:t>
            </a: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2985" b="1">
                <a:solidFill>
                  <a:srgbClr val="0000FF"/>
                </a:solidFill>
                <a:latin typeface="Arial" panose="020B0604020202020204" pitchFamily="34" charset="0"/>
              </a:rPr>
              <a:t>роксітроміцин, спіраміцин, кларитроміцин, джозаміцин</a:t>
            </a:r>
            <a:r>
              <a:rPr lang="ru-RU" altLang="ru-RU" sz="2985" b="1">
                <a:solidFill>
                  <a:schemeClr val="folHlink"/>
                </a:solidFill>
                <a:latin typeface="Arial" panose="020B0604020202020204" pitchFamily="34" charset="0"/>
              </a:rPr>
              <a:t>;</a:t>
            </a:r>
            <a:r>
              <a:rPr lang="ru-RU" altLang="ru-RU" sz="2985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985" b="1" i="1">
                <a:solidFill>
                  <a:srgbClr val="009900"/>
                </a:solidFill>
                <a:latin typeface="Arial" panose="020B0604020202020204" pitchFamily="34" charset="0"/>
              </a:rPr>
              <a:t>азаліди</a:t>
            </a:r>
            <a:r>
              <a:rPr lang="ru-RU" altLang="ru-RU" sz="2985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985" b="1" i="1">
                <a:solidFill>
                  <a:schemeClr val="folHlink"/>
                </a:solidFill>
                <a:latin typeface="Arial" panose="020B0604020202020204" pitchFamily="34" charset="0"/>
              </a:rPr>
              <a:t>–</a:t>
            </a:r>
            <a:r>
              <a:rPr lang="ru-RU" altLang="ru-RU" sz="2985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985" b="1">
                <a:solidFill>
                  <a:srgbClr val="0000FF"/>
                </a:solidFill>
                <a:latin typeface="Arial" panose="020B0604020202020204" pitchFamily="34" charset="0"/>
              </a:rPr>
              <a:t>азитроміцин</a:t>
            </a:r>
            <a:r>
              <a:rPr lang="ru-RU" altLang="ru-RU" sz="2985" b="1">
                <a:solidFill>
                  <a:schemeClr val="folHlink"/>
                </a:solidFill>
                <a:latin typeface="Arial" panose="020B0604020202020204" pitchFamily="34" charset="0"/>
              </a:rPr>
              <a:t>		</a:t>
            </a:r>
          </a:p>
        </p:txBody>
      </p:sp>
      <p:sp>
        <p:nvSpPr>
          <p:cNvPr id="307205" name="Text Box 5">
            <a:extLst>
              <a:ext uri="{FF2B5EF4-FFF2-40B4-BE49-F238E27FC236}">
                <a16:creationId xmlns:a16="http://schemas.microsoft.com/office/drawing/2014/main" id="{974F9899-123F-EF0B-EC88-B05602AAA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89" y="2542479"/>
            <a:ext cx="8831766" cy="2019524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ru-RU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Механизм </a:t>
            </a:r>
            <a:r>
              <a:rPr lang="ru-RU" altLang="ru-RU" sz="2985" b="1" i="1" u="sng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дії</a:t>
            </a:r>
            <a:r>
              <a:rPr lang="ru-RU" altLang="ru-RU" sz="2985" b="1" dirty="0">
                <a:solidFill>
                  <a:schemeClr val="hlink"/>
                </a:solidFill>
              </a:rPr>
              <a:t> – </a:t>
            </a:r>
            <a:r>
              <a:rPr lang="ru-RU" altLang="ru-RU" sz="2985" b="1" dirty="0" err="1">
                <a:solidFill>
                  <a:schemeClr val="hlink"/>
                </a:solidFill>
              </a:rPr>
              <a:t>бактеріостатичний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ru-RU" altLang="ru-RU" sz="2546" b="1" dirty="0">
                <a:solidFill>
                  <a:srgbClr val="0000CC"/>
                </a:solidFill>
              </a:rPr>
              <a:t>      (у великих </a:t>
            </a:r>
            <a:r>
              <a:rPr lang="ru-RU" altLang="ru-RU" sz="2546" b="1" dirty="0" err="1">
                <a:solidFill>
                  <a:srgbClr val="0000CC"/>
                </a:solidFill>
              </a:rPr>
              <a:t>концентраціях</a:t>
            </a:r>
            <a:r>
              <a:rPr lang="ru-RU" altLang="ru-RU" sz="2546" b="1" dirty="0">
                <a:solidFill>
                  <a:srgbClr val="0000CC"/>
                </a:solidFill>
              </a:rPr>
              <a:t> </a:t>
            </a:r>
            <a:r>
              <a:rPr lang="ru-RU" altLang="ru-RU" sz="2546" b="1" dirty="0" err="1">
                <a:solidFill>
                  <a:srgbClr val="0000CC"/>
                </a:solidFill>
              </a:rPr>
              <a:t>бактерицидний</a:t>
            </a:r>
            <a:r>
              <a:rPr lang="ru-RU" altLang="ru-RU" sz="2546" b="1" dirty="0">
                <a:solidFill>
                  <a:srgbClr val="0000CC"/>
                </a:solidFill>
              </a:rPr>
              <a:t>); </a:t>
            </a:r>
            <a:r>
              <a:rPr lang="ru-RU" altLang="ru-RU" sz="2810" b="1" dirty="0" err="1">
                <a:solidFill>
                  <a:schemeClr val="hlink"/>
                </a:solidFill>
              </a:rPr>
              <a:t>порушення</a:t>
            </a:r>
            <a:r>
              <a:rPr lang="ru-RU" altLang="ru-RU" sz="2810" b="1" dirty="0">
                <a:solidFill>
                  <a:schemeClr val="hlink"/>
                </a:solidFill>
              </a:rPr>
              <a:t> синтезу </a:t>
            </a:r>
            <a:r>
              <a:rPr lang="ru-RU" altLang="ru-RU" sz="2810" b="1" dirty="0" err="1">
                <a:solidFill>
                  <a:schemeClr val="hlink"/>
                </a:solidFill>
              </a:rPr>
              <a:t>білку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бактеріальної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клітини</a:t>
            </a:r>
            <a:r>
              <a:rPr lang="ru-RU" altLang="ru-RU" sz="2810" b="1" dirty="0">
                <a:solidFill>
                  <a:srgbClr val="0000CC"/>
                </a:solidFill>
              </a:rPr>
              <a:t> за </a:t>
            </a:r>
            <a:r>
              <a:rPr lang="ru-RU" altLang="ru-RU" sz="2810" b="1" dirty="0" err="1">
                <a:solidFill>
                  <a:srgbClr val="0000CC"/>
                </a:solidFill>
              </a:rPr>
              <a:t>допомогою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зв'язування</a:t>
            </a:r>
            <a:r>
              <a:rPr lang="ru-RU" altLang="ru-RU" sz="2810" b="1" dirty="0">
                <a:solidFill>
                  <a:srgbClr val="0000CC"/>
                </a:solidFill>
              </a:rPr>
              <a:t> з 50S-субодиницею рибосом і </a:t>
            </a:r>
            <a:r>
              <a:rPr lang="ru-RU" altLang="ru-RU" sz="2810" b="1" dirty="0" err="1">
                <a:solidFill>
                  <a:srgbClr val="0000CC"/>
                </a:solidFill>
              </a:rPr>
              <a:t>пригнічення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процесу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транслокації</a:t>
            </a:r>
            <a:endParaRPr lang="ru-RU" altLang="ru-RU" sz="2810" b="1" dirty="0">
              <a:solidFill>
                <a:srgbClr val="0000CC"/>
              </a:solidFill>
            </a:endParaRPr>
          </a:p>
        </p:txBody>
      </p:sp>
      <p:sp>
        <p:nvSpPr>
          <p:cNvPr id="307206" name="Text Box 6">
            <a:extLst>
              <a:ext uri="{FF2B5EF4-FFF2-40B4-BE49-F238E27FC236}">
                <a16:creationId xmlns:a16="http://schemas.microsoft.com/office/drawing/2014/main" id="{54ACA695-7841-3BB9-2129-544C1B6AC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89" y="4577576"/>
            <a:ext cx="9333571" cy="1745988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ru-RU" altLang="ru-RU" sz="2985" b="1" i="1" u="sng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Антимікробний</a:t>
            </a:r>
            <a:r>
              <a:rPr lang="ru-RU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спектр</a:t>
            </a:r>
            <a:r>
              <a:rPr lang="ru-RU" altLang="ru-RU" sz="2985" b="1" dirty="0">
                <a:solidFill>
                  <a:schemeClr val="hlink"/>
                </a:solidFill>
              </a:rPr>
              <a:t> – </a:t>
            </a:r>
            <a:r>
              <a:rPr lang="uk-UA" altLang="ru-RU" sz="3161" b="1" dirty="0" err="1">
                <a:solidFill>
                  <a:srgbClr val="008000"/>
                </a:solidFill>
              </a:rPr>
              <a:t>Гр</a:t>
            </a:r>
            <a:r>
              <a:rPr lang="uk-UA" altLang="ru-RU" sz="3161" b="1" baseline="30000" dirty="0">
                <a:solidFill>
                  <a:srgbClr val="008000"/>
                </a:solidFill>
              </a:rPr>
              <a:t>+</a:t>
            </a:r>
            <a:r>
              <a:rPr lang="uk-UA" altLang="ru-RU" sz="3161" b="1" dirty="0">
                <a:solidFill>
                  <a:srgbClr val="008000"/>
                </a:solidFill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</a:rPr>
              <a:t>мікрофлора (</a:t>
            </a:r>
            <a:r>
              <a:rPr lang="uk-UA" altLang="ru-RU" sz="2810" b="1" dirty="0" err="1">
                <a:solidFill>
                  <a:srgbClr val="008000"/>
                </a:solidFill>
              </a:rPr>
              <a:t>стафіло</a:t>
            </a:r>
            <a:r>
              <a:rPr lang="uk-UA" altLang="ru-RU" sz="2810" b="1" dirty="0">
                <a:solidFill>
                  <a:srgbClr val="008000"/>
                </a:solidFill>
              </a:rPr>
              <a:t>-, </a:t>
            </a:r>
            <a:r>
              <a:rPr lang="uk-UA" altLang="ru-RU" sz="2810" b="1" dirty="0" err="1">
                <a:solidFill>
                  <a:srgbClr val="008000"/>
                </a:solidFill>
              </a:rPr>
              <a:t>пневмо</a:t>
            </a:r>
            <a:r>
              <a:rPr lang="uk-UA" altLang="ru-RU" sz="2810" b="1" dirty="0">
                <a:solidFill>
                  <a:srgbClr val="008000"/>
                </a:solidFill>
              </a:rPr>
              <a:t>-, стрептококи), збудники коклюшу та дифтерії, </a:t>
            </a:r>
            <a:r>
              <a:rPr lang="uk-UA" altLang="ru-RU" sz="2810" b="1" dirty="0" err="1">
                <a:solidFill>
                  <a:srgbClr val="008000"/>
                </a:solidFill>
              </a:rPr>
              <a:t>лістерії</a:t>
            </a:r>
            <a:r>
              <a:rPr lang="uk-UA" altLang="ru-RU" sz="2810" b="1" dirty="0">
                <a:solidFill>
                  <a:srgbClr val="008000"/>
                </a:solidFill>
              </a:rPr>
              <a:t>, спірохети, деякі мікобактерії, </a:t>
            </a:r>
            <a:r>
              <a:rPr lang="uk-UA" altLang="ru-RU" sz="2810" b="1" dirty="0" err="1">
                <a:solidFill>
                  <a:srgbClr val="008000"/>
                </a:solidFill>
              </a:rPr>
              <a:t>легіонели</a:t>
            </a:r>
            <a:r>
              <a:rPr lang="uk-UA" altLang="ru-RU" sz="2810" b="1" dirty="0">
                <a:solidFill>
                  <a:srgbClr val="008000"/>
                </a:solidFill>
              </a:rPr>
              <a:t>, </a:t>
            </a:r>
            <a:r>
              <a:rPr lang="uk-UA" altLang="ru-RU" sz="2810" b="1" dirty="0" err="1">
                <a:solidFill>
                  <a:srgbClr val="008000"/>
                </a:solidFill>
              </a:rPr>
              <a:t>хламідії</a:t>
            </a:r>
            <a:r>
              <a:rPr lang="uk-UA" altLang="ru-RU" sz="2810" b="1" dirty="0">
                <a:solidFill>
                  <a:srgbClr val="008000"/>
                </a:solidFill>
              </a:rPr>
              <a:t>, мікоплазми, </a:t>
            </a:r>
            <a:r>
              <a:rPr lang="uk-UA" altLang="ru-RU" sz="2810" b="1" dirty="0" err="1">
                <a:solidFill>
                  <a:srgbClr val="008000"/>
                </a:solidFill>
              </a:rPr>
              <a:t>уреаплазми</a:t>
            </a:r>
            <a:r>
              <a:rPr lang="uk-UA" altLang="ru-RU" sz="2810" b="1" dirty="0">
                <a:solidFill>
                  <a:srgbClr val="008000"/>
                </a:solidFill>
              </a:rPr>
              <a:t>, амеби, анаероби і великі віруси</a:t>
            </a:r>
            <a:endParaRPr lang="uk-UA" altLang="ru-RU" sz="2546" b="1" dirty="0">
              <a:solidFill>
                <a:srgbClr val="008000"/>
              </a:solidFill>
            </a:endParaRPr>
          </a:p>
        </p:txBody>
      </p:sp>
      <p:sp>
        <p:nvSpPr>
          <p:cNvPr id="34821" name="Rectangle 8">
            <a:extLst>
              <a:ext uri="{FF2B5EF4-FFF2-40B4-BE49-F238E27FC236}">
                <a16:creationId xmlns:a16="http://schemas.microsoft.com/office/drawing/2014/main" id="{E3B38538-CF07-CB7A-44B3-A384674ED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517" y="144967"/>
            <a:ext cx="7973122" cy="59380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4822" name="Rectangle 9">
            <a:extLst>
              <a:ext uri="{FF2B5EF4-FFF2-40B4-BE49-F238E27FC236}">
                <a16:creationId xmlns:a16="http://schemas.microsoft.com/office/drawing/2014/main" id="{1CDDA7BD-B171-1206-0FF9-594DB741A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912" y="133815"/>
            <a:ext cx="6749276" cy="57568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64" tIns="43480" rIns="86964" bIns="43480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solidFill>
                  <a:srgbClr val="003300"/>
                </a:solidFill>
                <a:latin typeface="Arial" panose="020B0604020202020204" pitchFamily="34" charset="0"/>
              </a:rPr>
              <a:t>МАКРОЛІДИ ТА АЗАЛІДИ</a:t>
            </a:r>
          </a:p>
        </p:txBody>
      </p:sp>
      <p:pic>
        <p:nvPicPr>
          <p:cNvPr id="34823" name="Picture 10" descr="HM00321_">
            <a:extLst>
              <a:ext uri="{FF2B5EF4-FFF2-40B4-BE49-F238E27FC236}">
                <a16:creationId xmlns:a16="http://schemas.microsoft.com/office/drawing/2014/main" id="{89CB30CB-7AE7-9EC5-7E06-474E3BEED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029" y="178420"/>
            <a:ext cx="1204332" cy="55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0">
            <a:extLst>
              <a:ext uri="{FF2B5EF4-FFF2-40B4-BE49-F238E27FC236}">
                <a16:creationId xmlns:a16="http://schemas.microsoft.com/office/drawing/2014/main" id="{3256C759-F21B-AFA1-2E99-B689FC43B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517" y="144967"/>
            <a:ext cx="7973122" cy="59380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5843" name="Rectangle 31">
            <a:extLst>
              <a:ext uri="{FF2B5EF4-FFF2-40B4-BE49-F238E27FC236}">
                <a16:creationId xmlns:a16="http://schemas.microsoft.com/office/drawing/2014/main" id="{627ED726-255E-D881-1568-70C38E14F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912" y="133815"/>
            <a:ext cx="6749276" cy="57568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64" tIns="43480" rIns="86964" bIns="43480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solidFill>
                  <a:srgbClr val="003300"/>
                </a:solidFill>
                <a:latin typeface="Arial" panose="020B0604020202020204" pitchFamily="34" charset="0"/>
              </a:rPr>
              <a:t>МАКРОЛІДИ И АЗАЛІДИ</a:t>
            </a:r>
          </a:p>
        </p:txBody>
      </p:sp>
      <p:graphicFrame>
        <p:nvGraphicFramePr>
          <p:cNvPr id="308256" name="Group 32">
            <a:extLst>
              <a:ext uri="{FF2B5EF4-FFF2-40B4-BE49-F238E27FC236}">
                <a16:creationId xmlns:a16="http://schemas.microsoft.com/office/drawing/2014/main" id="{AC00A0B2-5DCA-8D26-1B65-81B60474B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49704"/>
              </p:ext>
            </p:extLst>
          </p:nvPr>
        </p:nvGraphicFramePr>
        <p:xfrm>
          <a:off x="1388792" y="772966"/>
          <a:ext cx="9433931" cy="5328070"/>
        </p:xfrm>
        <a:graphic>
          <a:graphicData uri="http://schemas.openxmlformats.org/drawingml/2006/table">
            <a:tbl>
              <a:tblPr/>
              <a:tblGrid>
                <a:gridCol w="1873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657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Показ-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ки</a:t>
                      </a:r>
                      <a:endParaRPr kumimoji="0" lang="uk-UA" altLang="ru-RU" sz="26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покоління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 и 3 покоління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575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Анти-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мікроб-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ний спектр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поява</a:t>
                      </a:r>
                      <a:r>
                        <a:rPr kumimoji="0" lang="ru-RU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резистентних</a:t>
                      </a:r>
                      <a:endParaRPr kumimoji="0" lang="ru-RU" altLang="ru-RU" sz="25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штамів</a:t>
                      </a:r>
                      <a:r>
                        <a:rPr kumimoji="0" lang="ru-RU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kumimoji="0" lang="ru-RU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стафілококи</a:t>
                      </a:r>
                      <a:r>
                        <a:rPr kumimoji="0" lang="ru-RU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ін</a:t>
                      </a:r>
                      <a:r>
                        <a:rPr kumimoji="0" lang="ru-RU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.)</a:t>
                      </a:r>
                      <a:endParaRPr kumimoji="0" lang="uk-UA" altLang="ru-RU" sz="25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Ширше, більш виражено до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ентеробактерій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псевдомонад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, анаеробів,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panose="020B0604020202020204" pitchFamily="34" charset="0"/>
                        </a:rPr>
                        <a:t>Неlicobacter</a:t>
                      </a:r>
                      <a:endParaRPr kumimoji="0" lang="uk-UA" altLang="ru-RU" sz="25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9220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Фармако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кінетика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Погана кислотостійкість (в оболонках); не проходять ГЕБ, але проникають через плаценту;Т</a:t>
                      </a:r>
                      <a:r>
                        <a:rPr kumimoji="0" lang="uk-UA" altLang="ru-RU" sz="2500" b="1" i="0" u="none" strike="noStrike" cap="none" normalizeH="0" baseline="-2500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1/2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– 2-5 г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Більш кислотостійких; вище біодоступність,Т</a:t>
                      </a:r>
                      <a:r>
                        <a:rPr kumimoji="0" lang="uk-UA" altLang="ru-RU" sz="2500" b="1" i="0" u="none" strike="noStrike" cap="none" normalizeH="0" baseline="-2500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1/2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–  2-4 дні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295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Небажані ефекти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алергічні реакції, гепатотоксичність,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суперінфекція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, диспепсичні прояви,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фотодерматит</a:t>
                      </a:r>
                      <a:r>
                        <a:rPr kumimoji="0" lang="uk-UA" altLang="ru-RU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uk-UA" altLang="ru-RU" sz="25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ембріотоксичність</a:t>
                      </a:r>
                      <a:endParaRPr kumimoji="0" lang="uk-UA" altLang="ru-RU" sz="25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450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Резистентність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Перехресна в межах групи</a:t>
                      </a:r>
                    </a:p>
                  </a:txBody>
                  <a:tcPr marL="16162" marR="16162" marT="16160" marB="16160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868" name="Text Box 56">
            <a:extLst>
              <a:ext uri="{FF2B5EF4-FFF2-40B4-BE49-F238E27FC236}">
                <a16:creationId xmlns:a16="http://schemas.microsoft.com/office/drawing/2014/main" id="{407110C3-EAE7-4890-3B5D-6F151B2DE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887" y="6084385"/>
            <a:ext cx="9735015" cy="690065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FF99"/>
                    </a:gs>
                    <a:gs pos="50000">
                      <a:srgbClr val="8DEB8D"/>
                    </a:gs>
                    <a:gs pos="100000">
                      <a:srgbClr val="99FF9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</a:extLst>
        </p:spPr>
        <p:txBody>
          <a:bodyPr lIns="80264" tIns="40134" rIns="80264" bIns="40134"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RU" sz="2634" b="1" dirty="0" err="1">
                <a:solidFill>
                  <a:srgbClr val="000099"/>
                </a:solidFill>
                <a:latin typeface="Arial" panose="020B0604020202020204" pitchFamily="34" charset="0"/>
              </a:rPr>
              <a:t>Мають</a:t>
            </a:r>
            <a:r>
              <a:rPr lang="ru-RU" altLang="ru-RU" sz="2634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634" b="1" dirty="0" err="1">
                <a:solidFill>
                  <a:schemeClr val="hlink"/>
                </a:solidFill>
                <a:latin typeface="Arial" panose="020B0604020202020204" pitchFamily="34" charset="0"/>
              </a:rPr>
              <a:t>противірусну</a:t>
            </a:r>
            <a:r>
              <a:rPr lang="ru-RU" altLang="ru-RU" sz="2634" b="1" dirty="0">
                <a:solidFill>
                  <a:schemeClr val="hlink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634" b="1" dirty="0" err="1">
                <a:solidFill>
                  <a:schemeClr val="hlink"/>
                </a:solidFill>
                <a:latin typeface="Arial" panose="020B0604020202020204" pitchFamily="34" charset="0"/>
              </a:rPr>
              <a:t>імуномодулюючу</a:t>
            </a:r>
            <a:r>
              <a:rPr lang="ru-RU" altLang="ru-RU" sz="2634" b="1" dirty="0">
                <a:solidFill>
                  <a:schemeClr val="hlink"/>
                </a:solidFill>
                <a:latin typeface="Arial" panose="020B0604020202020204" pitchFamily="34" charset="0"/>
              </a:rPr>
              <a:t> та </a:t>
            </a:r>
            <a:r>
              <a:rPr lang="ru-RU" altLang="ru-RU" sz="2634" b="1" dirty="0" err="1">
                <a:solidFill>
                  <a:schemeClr val="hlink"/>
                </a:solidFill>
                <a:latin typeface="Arial" panose="020B0604020202020204" pitchFamily="34" charset="0"/>
              </a:rPr>
              <a:t>протизапальну</a:t>
            </a:r>
            <a:r>
              <a:rPr lang="ru-RU" altLang="ru-RU" sz="2634" b="1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634" b="1" dirty="0" err="1">
                <a:solidFill>
                  <a:srgbClr val="000099"/>
                </a:solidFill>
                <a:latin typeface="Arial" panose="020B0604020202020204" pitchFamily="34" charset="0"/>
              </a:rPr>
              <a:t>активність</a:t>
            </a:r>
            <a:r>
              <a:rPr lang="ru-RU" altLang="ru-RU" sz="2634" b="1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634" b="1" dirty="0" err="1">
                <a:solidFill>
                  <a:srgbClr val="000099"/>
                </a:solidFill>
                <a:latin typeface="Arial" panose="020B0604020202020204" pitchFamily="34" charset="0"/>
              </a:rPr>
              <a:t>постантибіотична</a:t>
            </a:r>
            <a:r>
              <a:rPr lang="ru-RU" altLang="ru-RU" sz="2634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634" b="1" dirty="0" err="1">
                <a:solidFill>
                  <a:srgbClr val="000099"/>
                </a:solidFill>
                <a:latin typeface="Arial" panose="020B0604020202020204" pitchFamily="34" charset="0"/>
              </a:rPr>
              <a:t>дія</a:t>
            </a:r>
            <a:endParaRPr lang="en-US" altLang="ru-RU" sz="2634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pic>
        <p:nvPicPr>
          <p:cNvPr id="35869" name="Picture 57" descr="HM00321_">
            <a:extLst>
              <a:ext uri="{FF2B5EF4-FFF2-40B4-BE49-F238E27FC236}">
                <a16:creationId xmlns:a16="http://schemas.microsoft.com/office/drawing/2014/main" id="{D893AC10-D1E0-563A-74BA-B1AC0FDBA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029" y="178420"/>
            <a:ext cx="1204332" cy="55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6" name="Text Box 6">
            <a:extLst>
              <a:ext uri="{FF2B5EF4-FFF2-40B4-BE49-F238E27FC236}">
                <a16:creationId xmlns:a16="http://schemas.microsoft.com/office/drawing/2014/main" id="{C9877717-7E84-1183-1137-9A6B59BAB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521" y="692150"/>
            <a:ext cx="9503094" cy="6172809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wrap="square" lIns="77119" tIns="38559" rIns="77119" bIns="38559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ru-RU" sz="2400" dirty="0">
                <a:solidFill>
                  <a:srgbClr val="333333"/>
                </a:solidFill>
              </a:rPr>
              <a:t> </a:t>
            </a:r>
          </a:p>
          <a:p>
            <a:pPr eaLnBrk="1" hangingPunct="1">
              <a:lnSpc>
                <a:spcPct val="75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333333"/>
                </a:solidFill>
              </a:rPr>
              <a:t>підвищують концентрацію й ризик розвитку побічних ефектів (</a:t>
            </a:r>
            <a:r>
              <a:rPr lang="uk-UA" sz="2800" b="1" dirty="0">
                <a:solidFill>
                  <a:srgbClr val="7030A0"/>
                </a:solidFill>
              </a:rPr>
              <a:t>непрямі антикоагулянти</a:t>
            </a:r>
            <a:r>
              <a:rPr lang="uk-UA" sz="2800" b="1" dirty="0">
                <a:solidFill>
                  <a:srgbClr val="333333"/>
                </a:solidFill>
              </a:rPr>
              <a:t>, теофілін, </a:t>
            </a:r>
            <a:r>
              <a:rPr lang="uk-UA" sz="2800" b="1" dirty="0" err="1">
                <a:solidFill>
                  <a:srgbClr val="333333"/>
                </a:solidFill>
              </a:rPr>
              <a:t>вальпроєва</a:t>
            </a:r>
            <a:r>
              <a:rPr lang="uk-UA" sz="2800" b="1" dirty="0">
                <a:solidFill>
                  <a:srgbClr val="333333"/>
                </a:solidFill>
              </a:rPr>
              <a:t> кислота, </a:t>
            </a:r>
            <a:r>
              <a:rPr lang="uk-UA" sz="2800" b="1" dirty="0" err="1">
                <a:solidFill>
                  <a:srgbClr val="333333"/>
                </a:solidFill>
              </a:rPr>
              <a:t>карбамазепін</a:t>
            </a:r>
            <a:r>
              <a:rPr lang="uk-UA" sz="2800" b="1" dirty="0">
                <a:solidFill>
                  <a:srgbClr val="333333"/>
                </a:solidFill>
              </a:rPr>
              <a:t>, препарати маткових ріжків, </a:t>
            </a:r>
            <a:r>
              <a:rPr lang="uk-UA" sz="2800" b="1" dirty="0" err="1">
                <a:solidFill>
                  <a:srgbClr val="333333"/>
                </a:solidFill>
              </a:rPr>
              <a:t>циклоспорин</a:t>
            </a:r>
            <a:r>
              <a:rPr lang="uk-UA" sz="2800" b="1" dirty="0">
                <a:solidFill>
                  <a:srgbClr val="333333"/>
                </a:solidFill>
              </a:rPr>
              <a:t>, </a:t>
            </a:r>
            <a:r>
              <a:rPr lang="uk-UA" sz="2800" b="1" dirty="0" err="1">
                <a:solidFill>
                  <a:srgbClr val="333333"/>
                </a:solidFill>
              </a:rPr>
              <a:t>дизопірамід</a:t>
            </a:r>
            <a:r>
              <a:rPr lang="uk-UA" sz="2800" b="1" dirty="0">
                <a:solidFill>
                  <a:srgbClr val="333333"/>
                </a:solidFill>
              </a:rPr>
              <a:t>, </a:t>
            </a:r>
            <a:r>
              <a:rPr lang="uk-UA" sz="2800" b="1" dirty="0" err="1">
                <a:solidFill>
                  <a:srgbClr val="333333"/>
                </a:solidFill>
              </a:rPr>
              <a:t>бромокриптин</a:t>
            </a:r>
            <a:r>
              <a:rPr lang="uk-UA" sz="2800" b="1" dirty="0">
                <a:solidFill>
                  <a:srgbClr val="333333"/>
                </a:solidFill>
              </a:rPr>
              <a:t>, левоміцетин, </a:t>
            </a:r>
            <a:r>
              <a:rPr lang="uk-UA" sz="2800" b="1" dirty="0" err="1">
                <a:solidFill>
                  <a:srgbClr val="333333"/>
                </a:solidFill>
              </a:rPr>
              <a:t>циметидин</a:t>
            </a:r>
            <a:r>
              <a:rPr lang="uk-UA" sz="2800" b="1" dirty="0">
                <a:solidFill>
                  <a:srgbClr val="333333"/>
                </a:solidFill>
              </a:rPr>
              <a:t>, антипірин, </a:t>
            </a:r>
            <a:r>
              <a:rPr lang="uk-UA" sz="2800" b="1" dirty="0" err="1">
                <a:solidFill>
                  <a:srgbClr val="333333"/>
                </a:solidFill>
              </a:rPr>
              <a:t>метилпреднізолон</a:t>
            </a:r>
            <a:r>
              <a:rPr lang="uk-UA" sz="2800" b="1" dirty="0">
                <a:solidFill>
                  <a:srgbClr val="333333"/>
                </a:solidFill>
              </a:rPr>
              <a:t>)</a:t>
            </a:r>
          </a:p>
          <a:p>
            <a:pPr marL="0" indent="0">
              <a:lnSpc>
                <a:spcPct val="75000"/>
              </a:lnSpc>
              <a:buClr>
                <a:srgbClr val="FF0000"/>
              </a:buClr>
              <a:defRPr/>
            </a:pPr>
            <a:r>
              <a:rPr lang="uk-UA" sz="2800" b="1" dirty="0">
                <a:solidFill>
                  <a:srgbClr val="333333"/>
                </a:solidFill>
              </a:rPr>
              <a:t> </a:t>
            </a:r>
          </a:p>
          <a:p>
            <a:pPr eaLnBrk="1" hangingPunct="1">
              <a:lnSpc>
                <a:spcPct val="75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333333"/>
                </a:solidFill>
              </a:rPr>
              <a:t>за ступенем </a:t>
            </a:r>
            <a:r>
              <a:rPr lang="uk-UA" sz="2800" b="1" dirty="0" err="1">
                <a:solidFill>
                  <a:srgbClr val="008000"/>
                </a:solidFill>
              </a:rPr>
              <a:t>інгібування</a:t>
            </a:r>
            <a:r>
              <a:rPr lang="uk-UA" sz="2800" b="1" dirty="0">
                <a:solidFill>
                  <a:srgbClr val="008000"/>
                </a:solidFill>
              </a:rPr>
              <a:t> цитохрому Р450 </a:t>
            </a:r>
            <a:r>
              <a:rPr lang="uk-UA" sz="2800" b="1" dirty="0">
                <a:solidFill>
                  <a:srgbClr val="333333"/>
                </a:solidFill>
              </a:rPr>
              <a:t>можна розташувати в такому порядку: </a:t>
            </a:r>
            <a:r>
              <a:rPr lang="uk-UA" sz="2800" b="1" dirty="0" err="1">
                <a:solidFill>
                  <a:srgbClr val="333333"/>
                </a:solidFill>
              </a:rPr>
              <a:t>кларитроміцин</a:t>
            </a:r>
            <a:r>
              <a:rPr lang="uk-UA" sz="2800" b="1" dirty="0">
                <a:solidFill>
                  <a:srgbClr val="333333"/>
                </a:solidFill>
              </a:rPr>
              <a:t> &gt; еритроміцин &gt; </a:t>
            </a:r>
            <a:r>
              <a:rPr lang="uk-UA" sz="2800" b="1" dirty="0" err="1">
                <a:solidFill>
                  <a:srgbClr val="333333"/>
                </a:solidFill>
              </a:rPr>
              <a:t>джозаміцин</a:t>
            </a:r>
            <a:r>
              <a:rPr lang="uk-UA" sz="2800" b="1" dirty="0">
                <a:solidFill>
                  <a:srgbClr val="333333"/>
                </a:solidFill>
              </a:rPr>
              <a:t> = </a:t>
            </a:r>
            <a:r>
              <a:rPr lang="uk-UA" sz="2800" b="1" dirty="0" err="1">
                <a:solidFill>
                  <a:srgbClr val="333333"/>
                </a:solidFill>
              </a:rPr>
              <a:t>мідекаміцин</a:t>
            </a:r>
            <a:r>
              <a:rPr lang="uk-UA" sz="2800" b="1" dirty="0">
                <a:solidFill>
                  <a:srgbClr val="333333"/>
                </a:solidFill>
              </a:rPr>
              <a:t> &gt; </a:t>
            </a:r>
            <a:r>
              <a:rPr lang="uk-UA" sz="2800" b="1" dirty="0" err="1">
                <a:solidFill>
                  <a:srgbClr val="333333"/>
                </a:solidFill>
              </a:rPr>
              <a:t>рокситроміцин</a:t>
            </a:r>
            <a:r>
              <a:rPr lang="uk-UA" sz="2800" b="1" dirty="0">
                <a:solidFill>
                  <a:srgbClr val="333333"/>
                </a:solidFill>
              </a:rPr>
              <a:t> &gt; </a:t>
            </a:r>
            <a:r>
              <a:rPr lang="uk-UA" sz="2800" b="1" dirty="0" err="1">
                <a:solidFill>
                  <a:srgbClr val="333333"/>
                </a:solidFill>
              </a:rPr>
              <a:t>азитроміцин</a:t>
            </a:r>
            <a:r>
              <a:rPr lang="uk-UA" sz="2800" b="1" dirty="0">
                <a:solidFill>
                  <a:srgbClr val="333333"/>
                </a:solidFill>
              </a:rPr>
              <a:t> &gt; </a:t>
            </a:r>
            <a:r>
              <a:rPr lang="uk-UA" sz="2800" b="1" dirty="0" err="1">
                <a:solidFill>
                  <a:srgbClr val="333333"/>
                </a:solidFill>
              </a:rPr>
              <a:t>спіраміцин</a:t>
            </a:r>
            <a:endParaRPr lang="uk-UA" sz="2800" b="1" dirty="0">
              <a:solidFill>
                <a:srgbClr val="333333"/>
              </a:solidFill>
            </a:endParaRPr>
          </a:p>
          <a:p>
            <a:pPr eaLnBrk="1" hangingPunct="1">
              <a:lnSpc>
                <a:spcPct val="75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008000"/>
                </a:solidFill>
              </a:rPr>
              <a:t>не поєднувати </a:t>
            </a:r>
            <a:r>
              <a:rPr lang="uk-UA" sz="2800" b="1" dirty="0">
                <a:solidFill>
                  <a:srgbClr val="333333"/>
                </a:solidFill>
              </a:rPr>
              <a:t>з </a:t>
            </a:r>
            <a:r>
              <a:rPr lang="uk-UA" sz="2800" b="1" dirty="0" err="1">
                <a:solidFill>
                  <a:srgbClr val="333333"/>
                </a:solidFill>
              </a:rPr>
              <a:t>терфенадином</a:t>
            </a:r>
            <a:r>
              <a:rPr lang="uk-UA" sz="2800" b="1" dirty="0">
                <a:solidFill>
                  <a:srgbClr val="333333"/>
                </a:solidFill>
              </a:rPr>
              <a:t>, </a:t>
            </a:r>
            <a:r>
              <a:rPr lang="uk-UA" sz="2800" b="1" dirty="0" err="1">
                <a:solidFill>
                  <a:srgbClr val="333333"/>
                </a:solidFill>
              </a:rPr>
              <a:t>астемізолом</a:t>
            </a:r>
            <a:r>
              <a:rPr lang="uk-UA" sz="2800" b="1" dirty="0">
                <a:solidFill>
                  <a:srgbClr val="333333"/>
                </a:solidFill>
              </a:rPr>
              <a:t> і </a:t>
            </a:r>
            <a:r>
              <a:rPr lang="uk-UA" sz="2800" b="1" dirty="0" err="1">
                <a:solidFill>
                  <a:srgbClr val="333333"/>
                </a:solidFill>
              </a:rPr>
              <a:t>цизапридом</a:t>
            </a:r>
            <a:r>
              <a:rPr lang="uk-UA" sz="2800" b="1" dirty="0">
                <a:solidFill>
                  <a:srgbClr val="333333"/>
                </a:solidFill>
              </a:rPr>
              <a:t> (порушення серцевого ритму)</a:t>
            </a:r>
          </a:p>
          <a:p>
            <a:pPr marL="0" indent="0">
              <a:lnSpc>
                <a:spcPct val="75000"/>
              </a:lnSpc>
              <a:buClr>
                <a:srgbClr val="FF0000"/>
              </a:buClr>
              <a:defRPr/>
            </a:pPr>
            <a:endParaRPr lang="uk-UA" sz="2800" b="1" dirty="0">
              <a:solidFill>
                <a:srgbClr val="333333"/>
              </a:solidFill>
            </a:endParaRPr>
          </a:p>
          <a:p>
            <a:pPr eaLnBrk="1" hangingPunct="1">
              <a:lnSpc>
                <a:spcPct val="75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dirty="0">
                <a:solidFill>
                  <a:srgbClr val="333333"/>
                </a:solidFill>
              </a:rPr>
              <a:t> ЛЗ першого покоління спричиняють </a:t>
            </a:r>
            <a:r>
              <a:rPr lang="uk-UA" sz="2800" b="1" dirty="0" err="1">
                <a:solidFill>
                  <a:srgbClr val="333333"/>
                </a:solidFill>
              </a:rPr>
              <a:t>ототоксичні</a:t>
            </a:r>
            <a:r>
              <a:rPr lang="uk-UA" sz="2800" b="1" dirty="0">
                <a:solidFill>
                  <a:srgbClr val="333333"/>
                </a:solidFill>
              </a:rPr>
              <a:t> реакції (</a:t>
            </a:r>
            <a:r>
              <a:rPr lang="uk-UA" sz="2800" b="1" dirty="0">
                <a:solidFill>
                  <a:srgbClr val="008000"/>
                </a:solidFill>
              </a:rPr>
              <a:t>не призначають </a:t>
            </a:r>
            <a:r>
              <a:rPr lang="uk-UA" sz="2800" b="1" dirty="0">
                <a:solidFill>
                  <a:srgbClr val="333333"/>
                </a:solidFill>
              </a:rPr>
              <a:t>з </a:t>
            </a:r>
            <a:r>
              <a:rPr lang="uk-UA" sz="2800" b="1" dirty="0" err="1">
                <a:solidFill>
                  <a:srgbClr val="333333"/>
                </a:solidFill>
              </a:rPr>
              <a:t>аміноглікозидами</a:t>
            </a:r>
            <a:r>
              <a:rPr lang="uk-UA" sz="2800" b="1" dirty="0">
                <a:solidFill>
                  <a:srgbClr val="333333"/>
                </a:solidFill>
              </a:rPr>
              <a:t>, </a:t>
            </a:r>
            <a:r>
              <a:rPr lang="uk-UA" sz="2800" b="1" dirty="0" err="1">
                <a:solidFill>
                  <a:srgbClr val="333333"/>
                </a:solidFill>
              </a:rPr>
              <a:t>глікопептидами</a:t>
            </a:r>
            <a:r>
              <a:rPr lang="uk-UA" sz="2800" b="1" dirty="0">
                <a:solidFill>
                  <a:srgbClr val="333333"/>
                </a:solidFill>
              </a:rPr>
              <a:t>)</a:t>
            </a:r>
          </a:p>
          <a:p>
            <a:pPr marL="0" indent="0">
              <a:lnSpc>
                <a:spcPct val="75000"/>
              </a:lnSpc>
              <a:buClr>
                <a:srgbClr val="FF0000"/>
              </a:buClr>
              <a:defRPr/>
            </a:pPr>
            <a:r>
              <a:rPr lang="ru-RU" sz="2800" b="1" dirty="0">
                <a:solidFill>
                  <a:srgbClr val="333333"/>
                </a:solidFill>
              </a:rPr>
              <a:t> </a:t>
            </a:r>
          </a:p>
        </p:txBody>
      </p:sp>
      <p:sp>
        <p:nvSpPr>
          <p:cNvPr id="34821" name="Rectangle 8">
            <a:extLst>
              <a:ext uri="{FF2B5EF4-FFF2-40B4-BE49-F238E27FC236}">
                <a16:creationId xmlns:a16="http://schemas.microsoft.com/office/drawing/2014/main" id="{F3145379-F3C9-34F9-1953-76F2E6D36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701" y="144464"/>
            <a:ext cx="7489825" cy="75723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4822" name="Rectangle 9">
            <a:extLst>
              <a:ext uri="{FF2B5EF4-FFF2-40B4-BE49-F238E27FC236}">
                <a16:creationId xmlns:a16="http://schemas.microsoft.com/office/drawing/2014/main" id="{A9B7E044-3A4E-903B-EFBE-0B5818083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6" y="115889"/>
            <a:ext cx="6340475" cy="7588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684" tIns="40840" rIns="81684" bIns="40840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МАКРОЛІДИ ТА АЗАЛІДИ</a:t>
            </a:r>
          </a:p>
        </p:txBody>
      </p:sp>
      <p:pic>
        <p:nvPicPr>
          <p:cNvPr id="35845" name="Picture 10" descr="HM00321_">
            <a:extLst>
              <a:ext uri="{FF2B5EF4-FFF2-40B4-BE49-F238E27FC236}">
                <a16:creationId xmlns:a16="http://schemas.microsoft.com/office/drawing/2014/main" id="{87B474DA-6ED3-273B-89BD-B483D323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376239"/>
            <a:ext cx="1131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Рисунок 1">
            <a:extLst>
              <a:ext uri="{FF2B5EF4-FFF2-40B4-BE49-F238E27FC236}">
                <a16:creationId xmlns:a16="http://schemas.microsoft.com/office/drawing/2014/main" id="{B2E6685F-05CC-490D-ABB5-953E2824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89" y="153989"/>
            <a:ext cx="13668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>
            <a:extLst>
              <a:ext uri="{FF2B5EF4-FFF2-40B4-BE49-F238E27FC236}">
                <a16:creationId xmlns:a16="http://schemas.microsoft.com/office/drawing/2014/main" id="{F8E71E8A-9A88-2FBD-D340-922D52D07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1" y="993775"/>
            <a:ext cx="8856663" cy="4603750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19" tIns="38559" rIns="77119" bIns="38559">
            <a:spAutoFit/>
          </a:bodyPr>
          <a:lstStyle>
            <a:lvl1pPr marL="579438" indent="-579438" defTabSz="9350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503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503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503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altLang="ru-RU" sz="240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не поєднувати 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з левоміцетином, лінкозамідами, (мають схожий механізм дії і можуть конкурувати один з одним)</a:t>
            </a: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антациди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 зменшують всмоктування макролідів у ШКТ</a:t>
            </a: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проявляє </a:t>
            </a:r>
            <a:r>
              <a:rPr lang="uk-UA" altLang="ru-RU" sz="2800" b="1">
                <a:solidFill>
                  <a:srgbClr val="7030A0"/>
                </a:solidFill>
                <a:latin typeface="Arial" panose="020B0604020202020204" pitchFamily="34" charset="0"/>
              </a:rPr>
              <a:t>синергізм із тетрациклінами і сульфаніламідами</a:t>
            </a: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altLang="ru-RU" sz="2800">
                <a:solidFill>
                  <a:srgbClr val="008000"/>
                </a:solidFill>
                <a:latin typeface="Arial" panose="020B0604020202020204" pitchFamily="34" charset="0"/>
              </a:rPr>
              <a:t> </a:t>
            </a: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протипоказані 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у період вагітності (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  <a:hlinkClick r:id="rId2"/>
              </a:rPr>
              <a:t>кларитроміцин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, 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  <a:hlinkClick r:id="rId3"/>
              </a:rPr>
              <a:t>мідекаміцин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, рокситроміцин), годуванні грудьми (джозаміцин, кларитроміцин, мідекаміцин, рокситроміцин, 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  <a:hlinkClick r:id="rId4"/>
              </a:rPr>
              <a:t>спіраміцин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altLang="ru-RU" sz="2800" b="1">
                <a:solidFill>
                  <a:srgbClr val="008000"/>
                </a:solidFill>
                <a:latin typeface="Arial" panose="020B0604020202020204" pitchFamily="34" charset="0"/>
              </a:rPr>
              <a:t>призначати</a:t>
            </a:r>
            <a:r>
              <a:rPr lang="uk-UA" altLang="ru-RU" sz="2800" b="1">
                <a:solidFill>
                  <a:srgbClr val="333333"/>
                </a:solidFill>
                <a:latin typeface="Arial" panose="020B0604020202020204" pitchFamily="34" charset="0"/>
              </a:rPr>
              <a:t> всередину, еритроміцину фосфат, кларитроміцин і спіраміцин в/в</a:t>
            </a:r>
          </a:p>
        </p:txBody>
      </p:sp>
      <p:sp>
        <p:nvSpPr>
          <p:cNvPr id="34821" name="Rectangle 8">
            <a:extLst>
              <a:ext uri="{FF2B5EF4-FFF2-40B4-BE49-F238E27FC236}">
                <a16:creationId xmlns:a16="http://schemas.microsoft.com/office/drawing/2014/main" id="{BC26B736-EA86-DEAE-365F-3517296E4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701" y="144464"/>
            <a:ext cx="7489825" cy="757237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4822" name="Rectangle 9">
            <a:extLst>
              <a:ext uri="{FF2B5EF4-FFF2-40B4-BE49-F238E27FC236}">
                <a16:creationId xmlns:a16="http://schemas.microsoft.com/office/drawing/2014/main" id="{A9BBE581-5451-BD0F-83C8-9C53948BC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6" y="115889"/>
            <a:ext cx="6340475" cy="7588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684" tIns="40840" rIns="81684" bIns="40840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МАКРОЛІДИ ТА АЗАЛІДИ</a:t>
            </a:r>
          </a:p>
        </p:txBody>
      </p:sp>
      <p:pic>
        <p:nvPicPr>
          <p:cNvPr id="36869" name="Picture 10" descr="HM00321_">
            <a:extLst>
              <a:ext uri="{FF2B5EF4-FFF2-40B4-BE49-F238E27FC236}">
                <a16:creationId xmlns:a16="http://schemas.microsoft.com/office/drawing/2014/main" id="{951914D3-386D-0534-F75A-0A9B97132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376239"/>
            <a:ext cx="1131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Рисунок 1">
            <a:extLst>
              <a:ext uri="{FF2B5EF4-FFF2-40B4-BE49-F238E27FC236}">
                <a16:creationId xmlns:a16="http://schemas.microsoft.com/office/drawing/2014/main" id="{F082B05F-9B40-719D-6164-FE29230D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5624514"/>
            <a:ext cx="18780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57FC5508-28C7-1962-3A7F-7505B9DCA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930" y="623075"/>
            <a:ext cx="7100539" cy="82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104" tIns="41051" rIns="82104" bIns="41051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 sz="1580">
              <a:latin typeface="Arial" panose="020B0604020202020204" pitchFamily="34" charset="0"/>
            </a:endParaRPr>
          </a:p>
        </p:txBody>
      </p:sp>
      <p:sp>
        <p:nvSpPr>
          <p:cNvPr id="36867" name="Text Box 5">
            <a:extLst>
              <a:ext uri="{FF2B5EF4-FFF2-40B4-BE49-F238E27FC236}">
                <a16:creationId xmlns:a16="http://schemas.microsoft.com/office/drawing/2014/main" id="{C97698DE-619F-B0BC-30E9-C6845AA49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1" y="936703"/>
            <a:ext cx="8888915" cy="137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7" tIns="40138" rIns="80277" bIns="40138">
            <a:spAutoFit/>
          </a:bodyPr>
          <a:lstStyle>
            <a:lvl1pPr marL="441325" indent="-4413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63613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85900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008188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530475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9876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4448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9020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3592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1 покоління</a:t>
            </a:r>
            <a:r>
              <a:rPr lang="en-US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 – </a:t>
            </a:r>
            <a:r>
              <a:rPr lang="ru-RU" altLang="ru-RU" sz="2985" b="1">
                <a:solidFill>
                  <a:srgbClr val="0000FF"/>
                </a:solidFill>
                <a:latin typeface="Arial" panose="020B0604020202020204" pitchFamily="34" charset="0"/>
              </a:rPr>
              <a:t>стрептоміцин, мономіцин, канаміцин, неоміцин;</a:t>
            </a:r>
            <a:r>
              <a:rPr lang="ru-RU" altLang="ru-RU" sz="2985" b="1" i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endParaRPr lang="ru-RU" altLang="ru-RU" sz="2985" b="1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rgbClr val="009900"/>
              </a:buClr>
              <a:buFont typeface="Wingdings" panose="05000000000000000000" pitchFamily="2" charset="2"/>
              <a:buChar char="Ø"/>
            </a:pPr>
            <a:r>
              <a:rPr lang="ru-RU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2 і 3 покоління</a:t>
            </a:r>
            <a:r>
              <a:rPr lang="en-US" altLang="ru-RU" sz="2985" b="1">
                <a:solidFill>
                  <a:schemeClr val="hlink"/>
                </a:solidFill>
                <a:latin typeface="Arial" panose="020B0604020202020204" pitchFamily="34" charset="0"/>
              </a:rPr>
              <a:t> – </a:t>
            </a:r>
            <a:r>
              <a:rPr lang="ru-RU" altLang="ru-RU" sz="2985" b="1">
                <a:solidFill>
                  <a:srgbClr val="0000FF"/>
                </a:solidFill>
                <a:latin typeface="Arial" panose="020B0604020202020204" pitchFamily="34" charset="0"/>
              </a:rPr>
              <a:t>гентаміцин, тобраміцин, сизоміцин, амікацин, фраміцетин та ін.</a:t>
            </a:r>
          </a:p>
        </p:txBody>
      </p:sp>
      <p:sp>
        <p:nvSpPr>
          <p:cNvPr id="309254" name="Text Box 6">
            <a:extLst>
              <a:ext uri="{FF2B5EF4-FFF2-40B4-BE49-F238E27FC236}">
                <a16:creationId xmlns:a16="http://schemas.microsoft.com/office/drawing/2014/main" id="{90EF7308-21AB-E7DD-72A1-0A4FDFE4C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180" y="2382180"/>
            <a:ext cx="8270023" cy="2525945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дії</a:t>
            </a:r>
            <a:r>
              <a:rPr lang="uk-UA" altLang="ru-RU" sz="2985" b="1" dirty="0">
                <a:solidFill>
                  <a:schemeClr val="hlink"/>
                </a:solidFill>
              </a:rPr>
              <a:t> – </a:t>
            </a:r>
            <a:r>
              <a:rPr lang="uk-UA" altLang="ru-RU" sz="2985" b="1" dirty="0">
                <a:solidFill>
                  <a:srgbClr val="800080"/>
                </a:solidFill>
              </a:rPr>
              <a:t>бактерицидний</a:t>
            </a:r>
            <a:r>
              <a:rPr lang="uk-UA" altLang="ru-RU" sz="2985" b="1" dirty="0">
                <a:solidFill>
                  <a:schemeClr val="hlink"/>
                </a:solidFill>
              </a:rPr>
              <a:t>;</a:t>
            </a:r>
            <a:r>
              <a:rPr lang="uk-UA" altLang="ru-RU" sz="2810" b="1" dirty="0">
                <a:solidFill>
                  <a:srgbClr val="0000CC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altLang="ru-RU" sz="2810" b="1" dirty="0">
                <a:solidFill>
                  <a:schemeClr val="hlink"/>
                </a:solidFill>
              </a:rPr>
              <a:t> необоротне пригнічення синтезу білка </a:t>
            </a:r>
            <a:r>
              <a:rPr lang="uk-UA" altLang="ru-RU" sz="2810" b="1" dirty="0">
                <a:solidFill>
                  <a:srgbClr val="0000CC"/>
                </a:solidFill>
              </a:rPr>
              <a:t>бактеріальної клітини - зв'язування з 30S-субодиницею рибосом призводить до порушення вбудовування амінокислот в білки і утворення нефункціонального білка</a:t>
            </a:r>
          </a:p>
        </p:txBody>
      </p:sp>
      <p:sp>
        <p:nvSpPr>
          <p:cNvPr id="309255" name="Text Box 7">
            <a:extLst>
              <a:ext uri="{FF2B5EF4-FFF2-40B4-BE49-F238E27FC236}">
                <a16:creationId xmlns:a16="http://schemas.microsoft.com/office/drawing/2014/main" id="{2D3EE6F0-29DD-7F15-38F0-168EF7663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241" y="4831266"/>
            <a:ext cx="9169090" cy="1855761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Антимікробний спектр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переважно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3161" b="1" dirty="0" err="1">
                <a:solidFill>
                  <a:schemeClr val="hlink"/>
                </a:solidFill>
              </a:rPr>
              <a:t>Гр</a:t>
            </a:r>
            <a:r>
              <a:rPr lang="uk-UA" altLang="ru-RU" sz="3161" b="1" baseline="30000" dirty="0">
                <a:solidFill>
                  <a:schemeClr val="hlink"/>
                </a:solidFill>
              </a:rPr>
              <a:t>-</a:t>
            </a:r>
            <a:r>
              <a:rPr lang="uk-UA" altLang="ru-RU" sz="3161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</a:rPr>
              <a:t>мікрофлора: </a:t>
            </a:r>
            <a:r>
              <a:rPr lang="uk-UA" altLang="ru-RU" sz="2810" b="1" dirty="0" err="1">
                <a:solidFill>
                  <a:srgbClr val="008000"/>
                </a:solidFill>
              </a:rPr>
              <a:t>ешірехіі</a:t>
            </a:r>
            <a:r>
              <a:rPr lang="uk-UA" altLang="ru-RU" sz="2810" b="1" dirty="0">
                <a:solidFill>
                  <a:srgbClr val="008000"/>
                </a:solidFill>
              </a:rPr>
              <a:t>, </a:t>
            </a:r>
            <a:r>
              <a:rPr lang="uk-UA" altLang="ru-RU" sz="2810" b="1" dirty="0" err="1">
                <a:solidFill>
                  <a:srgbClr val="008000"/>
                </a:solidFill>
              </a:rPr>
              <a:t>клебсієли</a:t>
            </a:r>
            <a:r>
              <a:rPr lang="uk-UA" altLang="ru-RU" sz="2810" b="1" dirty="0">
                <a:solidFill>
                  <a:srgbClr val="008000"/>
                </a:solidFill>
              </a:rPr>
              <a:t>, кишкова паличка, збудники дизентерії, бруцельозу, туляремії, туберкульозу, чуми, лепри. Мають </a:t>
            </a:r>
            <a:r>
              <a:rPr lang="uk-UA" altLang="ru-RU" sz="2810" b="1" dirty="0">
                <a:solidFill>
                  <a:schemeClr val="hlink"/>
                </a:solidFill>
              </a:rPr>
              <a:t>антибіотичний</a:t>
            </a:r>
            <a:r>
              <a:rPr lang="uk-UA" altLang="ru-RU" sz="2810" b="1" dirty="0">
                <a:solidFill>
                  <a:srgbClr val="008000"/>
                </a:solidFill>
              </a:rPr>
              <a:t> ефект.</a:t>
            </a:r>
          </a:p>
        </p:txBody>
      </p:sp>
      <p:sp>
        <p:nvSpPr>
          <p:cNvPr id="36870" name="Rectangle 9">
            <a:extLst>
              <a:ext uri="{FF2B5EF4-FFF2-40B4-BE49-F238E27FC236}">
                <a16:creationId xmlns:a16="http://schemas.microsoft.com/office/drawing/2014/main" id="{5A7C2391-805D-4144-C8E0-81976F447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859" y="105937"/>
            <a:ext cx="7973122" cy="63004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6871" name="Rectangle 10">
            <a:extLst>
              <a:ext uri="{FF2B5EF4-FFF2-40B4-BE49-F238E27FC236}">
                <a16:creationId xmlns:a16="http://schemas.microsoft.com/office/drawing/2014/main" id="{DC88DE00-BEAC-E0BB-B921-C2A71E811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07332"/>
            <a:ext cx="5097502" cy="57568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3496" rIns="86987" bIns="43496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АМІНОГЛІКОЗИДИ</a:t>
            </a:r>
          </a:p>
        </p:txBody>
      </p:sp>
      <p:pic>
        <p:nvPicPr>
          <p:cNvPr id="36872" name="Picture 11" descr="BD06493_">
            <a:extLst>
              <a:ext uri="{FF2B5EF4-FFF2-40B4-BE49-F238E27FC236}">
                <a16:creationId xmlns:a16="http://schemas.microsoft.com/office/drawing/2014/main" id="{E4AF9FDD-55B2-FEDC-0D96-5E39D4ADE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15" y="172844"/>
            <a:ext cx="1591837" cy="55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E5BCAD0-ED31-8951-F49E-3356F609D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859" y="105937"/>
            <a:ext cx="7973122" cy="63004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13F588C-7A2B-F621-6CD7-D0684161C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07332"/>
            <a:ext cx="5097502" cy="57568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3496" rIns="86987" bIns="43496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512" b="1">
                <a:solidFill>
                  <a:srgbClr val="003300"/>
                </a:solidFill>
                <a:latin typeface="Arial" panose="020B0604020202020204" pitchFamily="34" charset="0"/>
              </a:rPr>
              <a:t>АМІНОГЛІКОЗИДИ</a:t>
            </a: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84193DF-B524-CDCA-4922-C43A92BBC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930" y="623075"/>
            <a:ext cx="7100539" cy="82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104" tIns="41051" rIns="82104" bIns="41051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 sz="1580">
              <a:latin typeface="Arial" panose="020B0604020202020204" pitchFamily="34" charset="0"/>
            </a:endParaRPr>
          </a:p>
        </p:txBody>
      </p:sp>
      <p:graphicFrame>
        <p:nvGraphicFramePr>
          <p:cNvPr id="310277" name="Group 5">
            <a:extLst>
              <a:ext uri="{FF2B5EF4-FFF2-40B4-BE49-F238E27FC236}">
                <a16:creationId xmlns:a16="http://schemas.microsoft.com/office/drawing/2014/main" id="{2A2839CE-0466-5983-9878-9B62AE3C1410}"/>
              </a:ext>
            </a:extLst>
          </p:cNvPr>
          <p:cNvGraphicFramePr>
            <a:graphicFrameLocks noGrp="1"/>
          </p:cNvGraphicFramePr>
          <p:nvPr/>
        </p:nvGraphicFramePr>
        <p:xfrm>
          <a:off x="1388792" y="894885"/>
          <a:ext cx="9433931" cy="5749848"/>
        </p:xfrm>
        <a:graphic>
          <a:graphicData uri="http://schemas.openxmlformats.org/drawingml/2006/table">
            <a:tbl>
              <a:tblPr/>
              <a:tblGrid>
                <a:gridCol w="198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717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Показ-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ки</a:t>
                      </a:r>
                      <a:endParaRPr kumimoji="0" lang="uk-UA" altLang="ru-RU" sz="26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покоління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 і 3 покоління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  <a:gs pos="50000">
                          <a:srgbClr val="D3FFF3"/>
                        </a:gs>
                        <a:gs pos="100000">
                          <a:srgbClr val="D3FFF3">
                            <a:gamma/>
                            <a:shade val="68627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982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Анти-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мікроб-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ний спектр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поява резистентних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штамів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(мікобактерії та ін.)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Ширше (+ 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стафило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- і стрептококи, протеї, сальмонели, 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шигели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синьогнійна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паличк</a:t>
                      </a:r>
                      <a:r>
                        <a:rPr kumimoji="0" lang="ru-RU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panose="020B0604020202020204" pitchFamily="34" charset="0"/>
                        </a:rPr>
                        <a:t>а)</a:t>
                      </a:r>
                      <a:endParaRPr kumimoji="0" lang="uk-UA" altLang="ru-RU" sz="2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9827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Хіміоте-рапевти-чний</a:t>
                      </a: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спектр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Туберкульоз, туляремія, бруцельоз, чума, лепра, ендокардит, перитоніт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Кишкові і сечових шляхів інфекції, перитоніт, менінгіт, сепсис, пневмонія, плеврит, емпієма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2322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Фармако</a:t>
                      </a: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-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кінетика</a:t>
                      </a:r>
                    </a:p>
                  </a:txBody>
                  <a:tcPr marL="16162" marR="16162" marT="16162" marB="16162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7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Не всмоктуються в ШКТ (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тільки </a:t>
                      </a:r>
                      <a:r>
                        <a:rPr kumimoji="0" lang="uk-UA" altLang="ru-RU" sz="26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парентерально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); не проникають в ЦНС і тканини ока; Т</a:t>
                      </a:r>
                      <a:r>
                        <a:rPr kumimoji="0" lang="uk-UA" altLang="ru-RU" sz="2600" b="1" i="0" u="none" strike="noStrike" cap="none" normalizeH="0" baseline="-2500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1/2</a:t>
                      </a:r>
                      <a:r>
                        <a:rPr kumimoji="0" lang="uk-UA" altLang="ru-RU" sz="2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– 6-8 год і більше; виведення в основному нирками</a:t>
                      </a:r>
                    </a:p>
                  </a:txBody>
                  <a:tcPr marL="16162" marR="16162" marT="16162" marB="16162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915" name="Picture 27" descr="BD06493_">
            <a:extLst>
              <a:ext uri="{FF2B5EF4-FFF2-40B4-BE49-F238E27FC236}">
                <a16:creationId xmlns:a16="http://schemas.microsoft.com/office/drawing/2014/main" id="{93873A5D-0EBB-5ACF-A58F-D1F42F25D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15" y="172844"/>
            <a:ext cx="1591837" cy="55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3347B834-36E4-F041-9668-8A46021B5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9" y="793751"/>
            <a:ext cx="6669087" cy="7715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77119" tIns="38559" rIns="77119" bIns="38559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484">
              <a:latin typeface="Arial" panose="020B0604020202020204" pitchFamily="34" charset="0"/>
            </a:endParaRPr>
          </a:p>
        </p:txBody>
      </p:sp>
      <p:sp>
        <p:nvSpPr>
          <p:cNvPr id="309255" name="Text Box 7">
            <a:extLst>
              <a:ext uri="{FF2B5EF4-FFF2-40B4-BE49-F238E27FC236}">
                <a16:creationId xmlns:a16="http://schemas.microsoft.com/office/drawing/2014/main" id="{3E21DA5D-5725-0660-C6E5-4DBF7C57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880" y="1160464"/>
            <a:ext cx="9985058" cy="5862637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wrap="square" lIns="77119" tIns="38559" rIns="77119" bIns="38559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ts val="2500"/>
              </a:lnSpc>
              <a:defRPr/>
            </a:pPr>
            <a:r>
              <a:rPr lang="uk-UA" sz="2800" b="1" i="1" dirty="0">
                <a:solidFill>
                  <a:srgbClr val="C00000"/>
                </a:solidFill>
              </a:rPr>
              <a:t>Особливості роботи з антибіотиками-</a:t>
            </a:r>
            <a:r>
              <a:rPr lang="uk-UA" sz="2800" b="1" i="1" dirty="0" err="1">
                <a:solidFill>
                  <a:srgbClr val="C00000"/>
                </a:solidFill>
              </a:rPr>
              <a:t>аміноглікозидами</a:t>
            </a:r>
            <a:r>
              <a:rPr lang="uk-UA" sz="2800" b="1" i="1" dirty="0">
                <a:solidFill>
                  <a:srgbClr val="C00000"/>
                </a:solidFill>
              </a:rPr>
              <a:t>:</a:t>
            </a:r>
            <a:endParaRPr lang="uk-UA" sz="2800" b="1" dirty="0">
              <a:solidFill>
                <a:srgbClr val="C00000"/>
              </a:solidFill>
            </a:endParaRPr>
          </a:p>
          <a:p>
            <a:pPr algn="just"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необхідно суворо дотримуватись </a:t>
            </a:r>
            <a:r>
              <a:rPr lang="uk-UA" sz="2800" b="1" i="1" dirty="0">
                <a:solidFill>
                  <a:srgbClr val="008000"/>
                </a:solidFill>
              </a:rPr>
              <a:t>режиму дозування</a:t>
            </a:r>
          </a:p>
          <a:p>
            <a:pPr marL="0" indent="0" algn="just">
              <a:lnSpc>
                <a:spcPts val="2500"/>
              </a:lnSpc>
              <a:defRPr/>
            </a:pPr>
            <a:endParaRPr lang="uk-UA" sz="2800" b="1" dirty="0">
              <a:solidFill>
                <a:srgbClr val="008000"/>
              </a:solidFill>
            </a:endParaRPr>
          </a:p>
          <a:p>
            <a:pPr algn="just"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8000"/>
                </a:solidFill>
              </a:rPr>
              <a:t>не можна змішувати </a:t>
            </a:r>
            <a:r>
              <a:rPr lang="uk-UA" sz="2800" b="1" i="1" dirty="0">
                <a:solidFill>
                  <a:srgbClr val="0000CC"/>
                </a:solidFill>
              </a:rPr>
              <a:t>стрептоміцин в одному шприці з пені­цилінами, цефалоспоринами, гепарином, левоміцетину </a:t>
            </a:r>
            <a:r>
              <a:rPr lang="uk-UA" sz="2800" b="1" i="1" dirty="0" err="1">
                <a:solidFill>
                  <a:srgbClr val="0000CC"/>
                </a:solidFill>
              </a:rPr>
              <a:t>сукцинатом</a:t>
            </a:r>
            <a:r>
              <a:rPr lang="uk-UA" sz="2800" b="1" i="1" dirty="0">
                <a:solidFill>
                  <a:srgbClr val="0000CC"/>
                </a:solidFill>
              </a:rPr>
              <a:t> (випадають в осад)</a:t>
            </a:r>
          </a:p>
          <a:p>
            <a:pPr marL="0" indent="0" algn="just">
              <a:lnSpc>
                <a:spcPts val="2500"/>
              </a:lnSpc>
              <a:defRPr/>
            </a:pPr>
            <a:endParaRPr lang="uk-UA" sz="2800" b="1" dirty="0">
              <a:solidFill>
                <a:srgbClr val="0000CC"/>
              </a:solidFill>
            </a:endParaRPr>
          </a:p>
          <a:p>
            <a:pPr algn="just"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під час прийому </a:t>
            </a:r>
            <a:r>
              <a:rPr lang="uk-UA" sz="2800" b="1" i="1" dirty="0" err="1">
                <a:solidFill>
                  <a:srgbClr val="0000CC"/>
                </a:solidFill>
              </a:rPr>
              <a:t>аміноглікозидів</a:t>
            </a:r>
            <a:r>
              <a:rPr lang="uk-UA" sz="2800" b="1" i="1" dirty="0">
                <a:solidFill>
                  <a:srgbClr val="0000CC"/>
                </a:solidFill>
              </a:rPr>
              <a:t>, а також протягом 2 </a:t>
            </a:r>
            <a:r>
              <a:rPr lang="uk-UA" sz="2800" b="1" i="1" dirty="0" err="1">
                <a:solidFill>
                  <a:srgbClr val="0000CC"/>
                </a:solidFill>
              </a:rPr>
              <a:t>тиж</a:t>
            </a:r>
            <a:r>
              <a:rPr lang="uk-UA" sz="2800" b="1" i="1" dirty="0">
                <a:solidFill>
                  <a:srgbClr val="0000CC"/>
                </a:solidFill>
              </a:rPr>
              <a:t> (краще 4 </a:t>
            </a:r>
            <a:r>
              <a:rPr lang="uk-UA" sz="2800" b="1" i="1" dirty="0" err="1">
                <a:solidFill>
                  <a:srgbClr val="0000CC"/>
                </a:solidFill>
              </a:rPr>
              <a:t>тиж</a:t>
            </a:r>
            <a:r>
              <a:rPr lang="uk-UA" sz="2800" b="1" i="1" dirty="0">
                <a:solidFill>
                  <a:srgbClr val="0000CC"/>
                </a:solidFill>
              </a:rPr>
              <a:t>) після останнього введення їх </a:t>
            </a:r>
            <a:r>
              <a:rPr lang="uk-UA" sz="2800" b="1" i="1" dirty="0">
                <a:solidFill>
                  <a:srgbClr val="008000"/>
                </a:solidFill>
              </a:rPr>
              <a:t>не слід комбінувати з </a:t>
            </a:r>
            <a:r>
              <a:rPr lang="uk-UA" sz="2800" b="1" i="1" dirty="0" err="1">
                <a:solidFill>
                  <a:srgbClr val="008000"/>
                </a:solidFill>
              </a:rPr>
              <a:t>ототоксичними</a:t>
            </a:r>
            <a:r>
              <a:rPr lang="uk-UA" sz="2800" b="1" i="1" dirty="0">
                <a:solidFill>
                  <a:srgbClr val="008000"/>
                </a:solidFill>
              </a:rPr>
              <a:t> препаратами </a:t>
            </a:r>
            <a:r>
              <a:rPr lang="uk-UA" sz="2800" b="1" i="1" dirty="0">
                <a:solidFill>
                  <a:srgbClr val="0000CC"/>
                </a:solidFill>
              </a:rPr>
              <a:t>(</a:t>
            </a:r>
            <a:r>
              <a:rPr lang="uk-UA" sz="2800" b="1" i="1" dirty="0" err="1">
                <a:solidFill>
                  <a:srgbClr val="0000CC"/>
                </a:solidFill>
              </a:rPr>
              <a:t>фуросемід</a:t>
            </a:r>
            <a:r>
              <a:rPr lang="uk-UA" sz="2800" b="1" i="1" dirty="0">
                <a:solidFill>
                  <a:srgbClr val="0000CC"/>
                </a:solidFill>
              </a:rPr>
              <a:t>, </a:t>
            </a:r>
            <a:r>
              <a:rPr lang="uk-UA" sz="2800" b="1" i="1" dirty="0" err="1">
                <a:solidFill>
                  <a:srgbClr val="0000CC"/>
                </a:solidFill>
              </a:rPr>
              <a:t>поліміксин</a:t>
            </a:r>
            <a:r>
              <a:rPr lang="uk-UA" sz="2800" b="1" i="1" dirty="0">
                <a:solidFill>
                  <a:srgbClr val="0000CC"/>
                </a:solidFill>
              </a:rPr>
              <a:t>, кислота </a:t>
            </a:r>
            <a:r>
              <a:rPr lang="uk-UA" sz="2800" b="1" i="1" dirty="0" err="1">
                <a:solidFill>
                  <a:srgbClr val="0000CC"/>
                </a:solidFill>
              </a:rPr>
              <a:t>етакринова</a:t>
            </a:r>
            <a:r>
              <a:rPr lang="uk-UA" sz="2800" b="1" i="1" dirty="0">
                <a:solidFill>
                  <a:srgbClr val="0000CC"/>
                </a:solidFill>
              </a:rPr>
              <a:t>), а також з </a:t>
            </a:r>
            <a:r>
              <a:rPr lang="uk-UA" sz="2800" b="1" i="1" dirty="0" err="1">
                <a:solidFill>
                  <a:srgbClr val="0000CC"/>
                </a:solidFill>
              </a:rPr>
              <a:t>нефротоксичними</a:t>
            </a:r>
            <a:r>
              <a:rPr lang="uk-UA" sz="2800" b="1" i="1" dirty="0">
                <a:solidFill>
                  <a:srgbClr val="0000CC"/>
                </a:solidFill>
              </a:rPr>
              <a:t> засобами (</a:t>
            </a:r>
            <a:r>
              <a:rPr lang="uk-UA" sz="2800" b="1" i="1" dirty="0" err="1">
                <a:solidFill>
                  <a:srgbClr val="0000CC"/>
                </a:solidFill>
              </a:rPr>
              <a:t>метицилін</a:t>
            </a:r>
            <a:r>
              <a:rPr lang="uk-UA" sz="2800" b="1" i="1" dirty="0">
                <a:solidFill>
                  <a:srgbClr val="0000CC"/>
                </a:solidFill>
              </a:rPr>
              <a:t>, </a:t>
            </a:r>
            <a:r>
              <a:rPr lang="uk-UA" sz="2800" b="1" i="1" dirty="0" err="1">
                <a:solidFill>
                  <a:srgbClr val="0000CC"/>
                </a:solidFill>
              </a:rPr>
              <a:t>поліміксини</a:t>
            </a:r>
            <a:r>
              <a:rPr lang="uk-UA" sz="2800" b="1" i="1" dirty="0">
                <a:solidFill>
                  <a:srgbClr val="0000CC"/>
                </a:solidFill>
              </a:rPr>
              <a:t>, </a:t>
            </a:r>
            <a:r>
              <a:rPr lang="uk-UA" sz="2800" b="1" i="1" dirty="0" err="1">
                <a:solidFill>
                  <a:srgbClr val="0000CC"/>
                </a:solidFill>
              </a:rPr>
              <a:t>амфотерицин</a:t>
            </a:r>
            <a:r>
              <a:rPr lang="uk-UA" sz="2800" b="1" i="1" dirty="0">
                <a:solidFill>
                  <a:srgbClr val="0000CC"/>
                </a:solidFill>
              </a:rPr>
              <a:t> В);</a:t>
            </a:r>
            <a:endParaRPr lang="uk-UA" sz="2800" b="1" dirty="0">
              <a:solidFill>
                <a:srgbClr val="0000CC"/>
              </a:solidFill>
            </a:endParaRPr>
          </a:p>
          <a:p>
            <a:pPr marL="0" indent="0" algn="just">
              <a:lnSpc>
                <a:spcPts val="2500"/>
              </a:lnSpc>
              <a:defRPr/>
            </a:pP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36870" name="Rectangle 9">
            <a:extLst>
              <a:ext uri="{FF2B5EF4-FFF2-40B4-BE49-F238E27FC236}">
                <a16:creationId xmlns:a16="http://schemas.microsoft.com/office/drawing/2014/main" id="{9CB8B99F-7E9B-13EB-586D-2810191BB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27001"/>
            <a:ext cx="8496300" cy="77311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6871" name="Rectangle 10">
            <a:extLst>
              <a:ext uri="{FF2B5EF4-FFF2-40B4-BE49-F238E27FC236}">
                <a16:creationId xmlns:a16="http://schemas.microsoft.com/office/drawing/2014/main" id="{C6F9BEE0-904B-4743-25A9-E45EE5E48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309563"/>
            <a:ext cx="7839075" cy="53975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706" tIns="40855" rIns="81706" bIns="40855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АМІНОГЛІКОЗИДИ</a:t>
            </a:r>
          </a:p>
        </p:txBody>
      </p:sp>
      <p:pic>
        <p:nvPicPr>
          <p:cNvPr id="39942" name="Picture 11" descr="BD06493_">
            <a:extLst>
              <a:ext uri="{FF2B5EF4-FFF2-40B4-BE49-F238E27FC236}">
                <a16:creationId xmlns:a16="http://schemas.microsoft.com/office/drawing/2014/main" id="{985151BA-A10A-956E-CAE7-5FAFF03C4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6514"/>
            <a:ext cx="1495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Рисунок 1">
            <a:extLst>
              <a:ext uri="{FF2B5EF4-FFF2-40B4-BE49-F238E27FC236}">
                <a16:creationId xmlns:a16="http://schemas.microsoft.com/office/drawing/2014/main" id="{5B13FD7E-E183-59A2-A70E-E857CAA43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514"/>
            <a:ext cx="1270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74027EF1-B5D0-FE5D-BDA5-F0E586933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9" y="793751"/>
            <a:ext cx="6669087" cy="7715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77119" tIns="38559" rIns="77119" bIns="38559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484">
              <a:latin typeface="Arial" panose="020B0604020202020204" pitchFamily="34" charset="0"/>
            </a:endParaRPr>
          </a:p>
        </p:txBody>
      </p:sp>
      <p:sp>
        <p:nvSpPr>
          <p:cNvPr id="309255" name="Text Box 7">
            <a:extLst>
              <a:ext uri="{FF2B5EF4-FFF2-40B4-BE49-F238E27FC236}">
                <a16:creationId xmlns:a16="http://schemas.microsoft.com/office/drawing/2014/main" id="{896DAAFC-A433-8AE4-8FB4-F22C00CE5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965201"/>
            <a:ext cx="10117138" cy="5861955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wrap="square" lIns="77119" tIns="38559" rIns="77119" bIns="38559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ts val="2500"/>
              </a:lnSpc>
              <a:defRPr/>
            </a:pPr>
            <a:r>
              <a:rPr lang="uk-UA" sz="2800" b="1" i="1" dirty="0">
                <a:solidFill>
                  <a:srgbClr val="C00000"/>
                </a:solidFill>
              </a:rPr>
              <a:t>Особливості роботи з антибіотиками-</a:t>
            </a:r>
            <a:r>
              <a:rPr lang="uk-UA" sz="2800" b="1" i="1" dirty="0" err="1">
                <a:solidFill>
                  <a:srgbClr val="C00000"/>
                </a:solidFill>
              </a:rPr>
              <a:t>аміноглікозидами</a:t>
            </a:r>
            <a:r>
              <a:rPr lang="uk-UA" sz="2800" b="1" i="1" dirty="0">
                <a:solidFill>
                  <a:srgbClr val="C00000"/>
                </a:solidFill>
              </a:rPr>
              <a:t>:</a:t>
            </a:r>
            <a:endParaRPr lang="uk-UA" sz="2800" b="1" dirty="0">
              <a:solidFill>
                <a:srgbClr val="C00000"/>
              </a:solidFill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 err="1">
                <a:solidFill>
                  <a:srgbClr val="0000CC"/>
                </a:solidFill>
              </a:rPr>
              <a:t>гентаміцин</a:t>
            </a:r>
            <a:r>
              <a:rPr lang="uk-UA" sz="2800" b="1" i="1" dirty="0">
                <a:solidFill>
                  <a:srgbClr val="0000CC"/>
                </a:solidFill>
              </a:rPr>
              <a:t> </a:t>
            </a:r>
            <a:r>
              <a:rPr lang="uk-UA" sz="2800" b="1" i="1" dirty="0">
                <a:solidFill>
                  <a:srgbClr val="008000"/>
                </a:solidFill>
              </a:rPr>
              <a:t>несумісний</a:t>
            </a:r>
            <a:r>
              <a:rPr lang="uk-UA" sz="2800" b="1" i="1" dirty="0">
                <a:solidFill>
                  <a:srgbClr val="0000CC"/>
                </a:solidFill>
              </a:rPr>
              <a:t> з вітаміном В</a:t>
            </a:r>
            <a:r>
              <a:rPr lang="uk-UA" sz="2800" b="1" i="1" baseline="-25000" dirty="0">
                <a:solidFill>
                  <a:srgbClr val="0000CC"/>
                </a:solidFill>
              </a:rPr>
              <a:t>2</a:t>
            </a:r>
            <a:r>
              <a:rPr lang="uk-UA" sz="2800" b="1" i="1" dirty="0">
                <a:solidFill>
                  <a:srgbClr val="0000CC"/>
                </a:solidFill>
              </a:rPr>
              <a:t>, фенобарбіталом, преднізолоном, димедролом</a:t>
            </a:r>
          </a:p>
          <a:p>
            <a:pPr marL="0" indent="0">
              <a:lnSpc>
                <a:spcPts val="2500"/>
              </a:lnSpc>
              <a:defRPr/>
            </a:pPr>
            <a:endParaRPr lang="uk-UA" sz="2800" b="1" dirty="0">
              <a:solidFill>
                <a:srgbClr val="0000CC"/>
              </a:solidFill>
            </a:endParaRPr>
          </a:p>
          <a:p>
            <a:pPr algn="just"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п</a:t>
            </a:r>
            <a:r>
              <a:rPr lang="uk-UA" sz="2800" b="1" i="1" dirty="0" err="1">
                <a:solidFill>
                  <a:srgbClr val="0000CC"/>
                </a:solidFill>
              </a:rPr>
              <a:t>ри</a:t>
            </a:r>
            <a:r>
              <a:rPr lang="uk-UA" sz="2800" b="1" i="1" dirty="0">
                <a:solidFill>
                  <a:srgbClr val="0000CC"/>
                </a:solidFill>
              </a:rPr>
              <a:t> тривалому контакті зі стрептоміцином слід працюва­ти в гумових рукавичках (можливий розвиток дерматозу)</a:t>
            </a:r>
          </a:p>
          <a:p>
            <a:pPr marL="0" indent="0" algn="just">
              <a:lnSpc>
                <a:spcPts val="2500"/>
              </a:lnSpc>
              <a:defRPr/>
            </a:pPr>
            <a:endParaRPr lang="uk-UA" sz="2800" b="1" dirty="0">
              <a:solidFill>
                <a:srgbClr val="0000CC"/>
              </a:solidFill>
            </a:endParaRPr>
          </a:p>
          <a:p>
            <a:pPr algn="just"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 err="1">
                <a:solidFill>
                  <a:srgbClr val="0000CC"/>
                </a:solidFill>
              </a:rPr>
              <a:t>аміноглікозиди</a:t>
            </a:r>
            <a:r>
              <a:rPr lang="uk-UA" sz="2800" b="1" i="1" dirty="0">
                <a:solidFill>
                  <a:srgbClr val="0000CC"/>
                </a:solidFill>
              </a:rPr>
              <a:t> </a:t>
            </a:r>
            <a:r>
              <a:rPr lang="uk-UA" sz="2800" b="1" i="1" dirty="0">
                <a:solidFill>
                  <a:srgbClr val="008000"/>
                </a:solidFill>
              </a:rPr>
              <a:t>несумісні</a:t>
            </a:r>
            <a:r>
              <a:rPr lang="uk-UA" sz="2800" b="1" i="1" dirty="0">
                <a:solidFill>
                  <a:srgbClr val="0000CC"/>
                </a:solidFill>
              </a:rPr>
              <a:t> поміж собою та з ото- і </a:t>
            </a:r>
            <a:r>
              <a:rPr lang="uk-UA" sz="2800" b="1" i="1" dirty="0" err="1">
                <a:solidFill>
                  <a:srgbClr val="0000CC"/>
                </a:solidFill>
              </a:rPr>
              <a:t>нефроток­сичними</a:t>
            </a:r>
            <a:r>
              <a:rPr lang="uk-UA" sz="2800" b="1" i="1" dirty="0">
                <a:solidFill>
                  <a:srgbClr val="0000CC"/>
                </a:solidFill>
              </a:rPr>
              <a:t> препаратами</a:t>
            </a:r>
          </a:p>
          <a:p>
            <a:pPr marL="0" indent="0" algn="just">
              <a:lnSpc>
                <a:spcPts val="2500"/>
              </a:lnSpc>
              <a:defRPr/>
            </a:pPr>
            <a:endParaRPr lang="uk-UA" sz="2800" b="1" i="1" dirty="0">
              <a:solidFill>
                <a:srgbClr val="0000CC"/>
              </a:solidFill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високі концентрації в позаклітинній рідині, сироватці крові, </a:t>
            </a:r>
            <a:r>
              <a:rPr lang="uk-UA" sz="2800" b="1" i="1" dirty="0" err="1">
                <a:solidFill>
                  <a:srgbClr val="0000CC"/>
                </a:solidFill>
              </a:rPr>
              <a:t>асцитичній</a:t>
            </a:r>
            <a:r>
              <a:rPr lang="uk-UA" sz="2800" b="1" i="1" dirty="0">
                <a:solidFill>
                  <a:srgbClr val="0000CC"/>
                </a:solidFill>
              </a:rPr>
              <a:t> рідині, ексудаті абсцесів, перикардіальній та плевральній рідинах, синовіальній рідині, лімфатичній системі, </a:t>
            </a:r>
            <a:r>
              <a:rPr lang="uk-UA" sz="2800" b="1" i="1" dirty="0">
                <a:solidFill>
                  <a:srgbClr val="0000CC"/>
                </a:solidFill>
                <a:hlinkClick r:id="rId2" tooltip="Нирки"/>
              </a:rPr>
              <a:t>нирках</a:t>
            </a:r>
            <a:r>
              <a:rPr lang="uk-UA" sz="2800" b="1" i="1" dirty="0">
                <a:solidFill>
                  <a:srgbClr val="0000CC"/>
                </a:solidFill>
              </a:rPr>
              <a:t>, </a:t>
            </a:r>
            <a:r>
              <a:rPr lang="uk-UA" sz="2800" b="1" i="1" dirty="0">
                <a:solidFill>
                  <a:srgbClr val="0000CC"/>
                </a:solidFill>
                <a:hlinkClick r:id="rId3" tooltip="Печінка"/>
              </a:rPr>
              <a:t>печінці</a:t>
            </a:r>
            <a:r>
              <a:rPr lang="uk-UA" sz="2800" b="1" i="1" dirty="0">
                <a:solidFill>
                  <a:srgbClr val="0000CC"/>
                </a:solidFill>
              </a:rPr>
              <a:t>, </a:t>
            </a:r>
            <a:r>
              <a:rPr lang="uk-UA" sz="2800" b="1" i="1" dirty="0">
                <a:solidFill>
                  <a:srgbClr val="0000CC"/>
                </a:solidFill>
                <a:hlinkClick r:id="rId4" tooltip="Легені"/>
              </a:rPr>
              <a:t>легенях</a:t>
            </a:r>
            <a:endParaRPr lang="uk-UA" sz="2800" b="1" i="1" dirty="0">
              <a:solidFill>
                <a:srgbClr val="0000CC"/>
              </a:solidFill>
            </a:endParaRPr>
          </a:p>
          <a:p>
            <a:pPr marL="0" indent="0" algn="just">
              <a:lnSpc>
                <a:spcPts val="2500"/>
              </a:lnSpc>
              <a:defRPr/>
            </a:pP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36870" name="Rectangle 9">
            <a:extLst>
              <a:ext uri="{FF2B5EF4-FFF2-40B4-BE49-F238E27FC236}">
                <a16:creationId xmlns:a16="http://schemas.microsoft.com/office/drawing/2014/main" id="{32B1CA08-9D32-E44F-C5C0-238205BB7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27001"/>
            <a:ext cx="8496300" cy="77311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6871" name="Rectangle 10">
            <a:extLst>
              <a:ext uri="{FF2B5EF4-FFF2-40B4-BE49-F238E27FC236}">
                <a16:creationId xmlns:a16="http://schemas.microsoft.com/office/drawing/2014/main" id="{6EA6834E-2402-E9D9-F016-FCFCF539E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309563"/>
            <a:ext cx="7839075" cy="53975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706" tIns="40855" rIns="81706" bIns="40855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АМІНОГЛІКОЗИДИ</a:t>
            </a:r>
          </a:p>
        </p:txBody>
      </p:sp>
      <p:pic>
        <p:nvPicPr>
          <p:cNvPr id="40966" name="Picture 11" descr="BD06493_">
            <a:extLst>
              <a:ext uri="{FF2B5EF4-FFF2-40B4-BE49-F238E27FC236}">
                <a16:creationId xmlns:a16="http://schemas.microsoft.com/office/drawing/2014/main" id="{26041445-6CCF-E778-5E36-CFE516154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6514"/>
            <a:ext cx="1495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Рисунок 1">
            <a:extLst>
              <a:ext uri="{FF2B5EF4-FFF2-40B4-BE49-F238E27FC236}">
                <a16:creationId xmlns:a16="http://schemas.microsoft.com/office/drawing/2014/main" id="{1AB4ADF8-40B5-F3D9-496B-5211D0914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2700"/>
            <a:ext cx="1624012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7E625C0B-AE24-7D3D-FDF7-A1456EA3E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9" y="793751"/>
            <a:ext cx="6669087" cy="7715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77119" tIns="38559" rIns="77119" bIns="38559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484">
              <a:latin typeface="Arial" panose="020B0604020202020204" pitchFamily="34" charset="0"/>
            </a:endParaRPr>
          </a:p>
        </p:txBody>
      </p:sp>
      <p:sp>
        <p:nvSpPr>
          <p:cNvPr id="309255" name="Text Box 7">
            <a:extLst>
              <a:ext uri="{FF2B5EF4-FFF2-40B4-BE49-F238E27FC236}">
                <a16:creationId xmlns:a16="http://schemas.microsoft.com/office/drawing/2014/main" id="{57165FFA-7C95-DB73-E81A-1D3160153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" y="965200"/>
            <a:ext cx="10005378" cy="5221288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wrap="square" lIns="77119" tIns="38559" rIns="77119" bIns="38559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ts val="2500"/>
              </a:lnSpc>
              <a:defRPr/>
            </a:pPr>
            <a:r>
              <a:rPr lang="uk-UA" sz="2800" b="1" i="1" dirty="0">
                <a:solidFill>
                  <a:srgbClr val="C00000"/>
                </a:solidFill>
              </a:rPr>
              <a:t>Особливості роботи з антибіотиками-</a:t>
            </a:r>
            <a:r>
              <a:rPr lang="uk-UA" sz="2800" b="1" i="1" dirty="0" err="1">
                <a:solidFill>
                  <a:srgbClr val="C00000"/>
                </a:solidFill>
              </a:rPr>
              <a:t>аміноглікозидами</a:t>
            </a:r>
            <a:r>
              <a:rPr lang="uk-UA" sz="2800" b="1" i="1" dirty="0">
                <a:solidFill>
                  <a:srgbClr val="C00000"/>
                </a:solidFill>
              </a:rPr>
              <a:t>:</a:t>
            </a:r>
            <a:endParaRPr lang="uk-UA" sz="2800" b="1" dirty="0">
              <a:solidFill>
                <a:srgbClr val="C00000"/>
              </a:solidFill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Низькі концентрації в мокроті, бронхіальному секреті, жовчі 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погано проходять через </a:t>
            </a:r>
            <a:r>
              <a:rPr lang="uk-UA" sz="2800" b="1" i="1" dirty="0" err="1">
                <a:solidFill>
                  <a:srgbClr val="0000CC"/>
                </a:solidFill>
                <a:hlinkClick r:id="rId2" tooltip="Гематоенцефалічний бар'єр"/>
              </a:rPr>
              <a:t>гемато-енцефалічний</a:t>
            </a:r>
            <a:r>
              <a:rPr lang="uk-UA" sz="2800" b="1" i="1" dirty="0">
                <a:solidFill>
                  <a:srgbClr val="0000CC"/>
                </a:solidFill>
                <a:hlinkClick r:id="rId2" tooltip="Гематоенцефалічний бар'єр"/>
              </a:rPr>
              <a:t> бар’єр</a:t>
            </a:r>
            <a:r>
              <a:rPr lang="uk-UA" sz="2800" b="1" i="1" dirty="0">
                <a:solidFill>
                  <a:srgbClr val="0000CC"/>
                </a:solidFill>
              </a:rPr>
              <a:t> (при запаленні </a:t>
            </a:r>
            <a:r>
              <a:rPr lang="uk-UA" sz="2800" b="1" i="1" dirty="0">
                <a:solidFill>
                  <a:srgbClr val="0000CC"/>
                </a:solidFill>
                <a:hlinkClick r:id="rId3" tooltip="Мозкові оболони"/>
              </a:rPr>
              <a:t>мозкових </a:t>
            </a:r>
            <a:r>
              <a:rPr lang="uk-UA" sz="2800" b="1" i="1" dirty="0" err="1">
                <a:solidFill>
                  <a:srgbClr val="0000CC"/>
                </a:solidFill>
                <a:hlinkClick r:id="rId3" tooltip="Мозкові оболони"/>
              </a:rPr>
              <a:t>оболон</a:t>
            </a:r>
            <a:r>
              <a:rPr lang="uk-UA" sz="2800" b="1" i="1" dirty="0">
                <a:solidFill>
                  <a:srgbClr val="0000CC"/>
                </a:solidFill>
              </a:rPr>
              <a:t> концентрація антибіотиків у спинномозковій рідині може підвищуватись)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проникають через плацентарний бар'єр та виділяються в грудне молоко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uk-UA" sz="2800" b="1" i="1" dirty="0">
                <a:solidFill>
                  <a:srgbClr val="0000CC"/>
                </a:solidFill>
              </a:rPr>
              <a:t>не </a:t>
            </a:r>
            <a:r>
              <a:rPr lang="uk-UA" sz="2800" b="1" i="1" dirty="0" err="1">
                <a:solidFill>
                  <a:srgbClr val="0000CC"/>
                </a:solidFill>
              </a:rPr>
              <a:t>метаболізуються</a:t>
            </a:r>
            <a:r>
              <a:rPr lang="uk-UA" sz="2800" b="1" i="1" dirty="0">
                <a:solidFill>
                  <a:srgbClr val="0000CC"/>
                </a:solidFill>
              </a:rPr>
              <a:t> в організмі, виводяться з організму з сечею в незміненому вигляді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  <a:defRPr/>
            </a:pPr>
            <a:r>
              <a:rPr lang="ru-RU" sz="2800" b="1" i="1" dirty="0" err="1">
                <a:solidFill>
                  <a:srgbClr val="0000CC"/>
                </a:solidFill>
              </a:rPr>
              <a:t>астосовують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переважно</a:t>
            </a:r>
            <a:r>
              <a:rPr lang="ru-RU" sz="2800" b="1" i="1" dirty="0">
                <a:solidFill>
                  <a:srgbClr val="0000CC"/>
                </a:solidFill>
              </a:rPr>
              <a:t> при тяжких </a:t>
            </a:r>
            <a:r>
              <a:rPr lang="ru-RU" sz="2800" b="1" i="1" dirty="0" err="1">
                <a:solidFill>
                  <a:srgbClr val="0000CC"/>
                </a:solidFill>
              </a:rPr>
              <a:t>системних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інфекціях</a:t>
            </a:r>
            <a:r>
              <a:rPr lang="ru-RU" sz="2800" b="1" i="1" dirty="0">
                <a:solidFill>
                  <a:srgbClr val="0000CC"/>
                </a:solidFill>
              </a:rPr>
              <a:t>, </a:t>
            </a:r>
            <a:r>
              <a:rPr lang="ru-RU" sz="2800" b="1" i="1" dirty="0" err="1">
                <a:solidFill>
                  <a:srgbClr val="0000CC"/>
                </a:solidFill>
              </a:rPr>
              <a:t>що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спричинюють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аеробні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грамнегативні</a:t>
            </a:r>
            <a:r>
              <a:rPr lang="ru-RU" sz="2800" b="1" i="1" dirty="0">
                <a:solidFill>
                  <a:srgbClr val="0000CC"/>
                </a:solidFill>
              </a:rPr>
              <a:t> </a:t>
            </a:r>
            <a:r>
              <a:rPr lang="ru-RU" sz="2800" b="1" i="1" dirty="0" err="1">
                <a:solidFill>
                  <a:srgbClr val="0000CC"/>
                </a:solidFill>
              </a:rPr>
              <a:t>бактерії</a:t>
            </a:r>
            <a:r>
              <a:rPr lang="ru-RU" sz="2800" b="1" i="1" dirty="0">
                <a:solidFill>
                  <a:srgbClr val="0000CC"/>
                </a:solidFill>
              </a:rPr>
              <a:t> та </a:t>
            </a:r>
            <a:r>
              <a:rPr lang="ru-RU" sz="2800" dirty="0" err="1">
                <a:solidFill>
                  <a:srgbClr val="3366CC"/>
                </a:solidFill>
                <a:hlinkClick r:id="rId4" tooltip="Стафілококи"/>
              </a:rPr>
              <a:t>стафілококи</a:t>
            </a:r>
            <a:endParaRPr lang="uk-UA" sz="2800" b="1" i="1" dirty="0">
              <a:solidFill>
                <a:srgbClr val="0000CC"/>
              </a:solidFill>
            </a:endParaRPr>
          </a:p>
          <a:p>
            <a:pPr marL="0" indent="0" algn="just">
              <a:lnSpc>
                <a:spcPts val="2500"/>
              </a:lnSpc>
              <a:defRPr/>
            </a:pP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36870" name="Rectangle 9">
            <a:extLst>
              <a:ext uri="{FF2B5EF4-FFF2-40B4-BE49-F238E27FC236}">
                <a16:creationId xmlns:a16="http://schemas.microsoft.com/office/drawing/2014/main" id="{DBA1469B-23CE-B6C2-2235-52B56BE68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27001"/>
            <a:ext cx="8496300" cy="77311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6871" name="Rectangle 10">
            <a:extLst>
              <a:ext uri="{FF2B5EF4-FFF2-40B4-BE49-F238E27FC236}">
                <a16:creationId xmlns:a16="http://schemas.microsoft.com/office/drawing/2014/main" id="{82817D9B-75D5-9C0D-1C02-FC01BE607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309563"/>
            <a:ext cx="7839075" cy="53975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706" tIns="40855" rIns="81706" bIns="40855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АМІНОГЛІКОЗИДИ</a:t>
            </a:r>
          </a:p>
        </p:txBody>
      </p:sp>
      <p:pic>
        <p:nvPicPr>
          <p:cNvPr id="41990" name="Picture 11" descr="BD06493_">
            <a:extLst>
              <a:ext uri="{FF2B5EF4-FFF2-40B4-BE49-F238E27FC236}">
                <a16:creationId xmlns:a16="http://schemas.microsoft.com/office/drawing/2014/main" id="{82442D67-DC16-36FD-7C7A-77811AAF2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6514"/>
            <a:ext cx="1495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Рисунок 1">
            <a:extLst>
              <a:ext uri="{FF2B5EF4-FFF2-40B4-BE49-F238E27FC236}">
                <a16:creationId xmlns:a16="http://schemas.microsoft.com/office/drawing/2014/main" id="{E688BCC3-C628-06C4-C7F0-2DC8E0FE6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5556251"/>
            <a:ext cx="189388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10" name="Text Box 14">
            <a:extLst>
              <a:ext uri="{FF2B5EF4-FFF2-40B4-BE49-F238E27FC236}">
                <a16:creationId xmlns:a16="http://schemas.microsoft.com/office/drawing/2014/main" id="{D449C7E9-3C49-543B-86CB-820519402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120" y="1342329"/>
            <a:ext cx="9264155" cy="50677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053" tIns="40529" rIns="81053" bIns="40529">
            <a:spAutoFit/>
          </a:bodyPr>
          <a:lstStyle>
            <a:lvl1pPr marL="573088" indent="-573088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5252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44613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3987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47850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050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622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194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766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Ототоксичність</a:t>
            </a: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(особливо 1 покоління)</a:t>
            </a: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Нефро</a:t>
            </a:r>
            <a:r>
              <a:rPr lang="uk-UA" altLang="ru-RU" sz="3161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токсичність</a:t>
            </a:r>
            <a:endParaRPr lang="uk-UA" altLang="ru-RU" sz="3161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Міорелаксантна</a:t>
            </a: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дія</a:t>
            </a: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Алергічні</a:t>
            </a: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реакції сповільненого типу</a:t>
            </a: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Суперінфекція</a:t>
            </a:r>
            <a:endParaRPr lang="uk-UA" altLang="ru-RU" sz="3161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місцевоподразнювальна</a:t>
            </a: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дія</a:t>
            </a: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Эмбріо</a:t>
            </a:r>
            <a:r>
              <a:rPr lang="uk-UA" altLang="ru-RU" sz="3161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токсичність</a:t>
            </a:r>
            <a:endParaRPr lang="uk-UA" altLang="ru-RU" sz="3161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Швидкий розвиток </a:t>
            </a:r>
            <a:r>
              <a:rPr lang="uk-UA" altLang="ru-RU" sz="316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резистентності</a:t>
            </a:r>
            <a:r>
              <a:rPr lang="uk-UA" altLang="ru-RU" sz="3161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аж до появи залежних штамів (стрептоміцин-залежні)</a:t>
            </a:r>
          </a:p>
        </p:txBody>
      </p:sp>
      <p:sp>
        <p:nvSpPr>
          <p:cNvPr id="38915" name="Rectangle 15">
            <a:extLst>
              <a:ext uri="{FF2B5EF4-FFF2-40B4-BE49-F238E27FC236}">
                <a16:creationId xmlns:a16="http://schemas.microsoft.com/office/drawing/2014/main" id="{B0036779-706A-8427-B2A4-5D177F8FE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353" y="227207"/>
            <a:ext cx="8534864" cy="8837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8916" name="Rectangle 16">
            <a:extLst>
              <a:ext uri="{FF2B5EF4-FFF2-40B4-BE49-F238E27FC236}">
                <a16:creationId xmlns:a16="http://schemas.microsoft.com/office/drawing/2014/main" id="{85295F9A-54C6-4D2D-700D-A3A8E660BA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0889" y="439080"/>
            <a:ext cx="8200328" cy="717859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4042" tIns="42023" rIns="84042" bIns="42023" rtlCol="0" anchor="ctr">
            <a:normAutofit/>
          </a:bodyPr>
          <a:lstStyle/>
          <a:p>
            <a:pPr algn="r" eaLnBrk="1" hangingPunct="1">
              <a:lnSpc>
                <a:spcPct val="80000"/>
              </a:lnSpc>
            </a:pPr>
            <a:r>
              <a:rPr lang="ru-RU" altLang="ru-RU" sz="3512" b="1" dirty="0">
                <a:solidFill>
                  <a:srgbClr val="003300"/>
                </a:solidFill>
                <a:latin typeface="Arial" panose="020B0604020202020204" pitchFamily="34" charset="0"/>
                <a:ea typeface="+mn-ea"/>
                <a:cs typeface="+mn-cs"/>
              </a:rPr>
              <a:t>НЕБАЖАНА ДІЯ  АМІНОГЛІКОЗИДІВ</a:t>
            </a:r>
          </a:p>
        </p:txBody>
      </p:sp>
      <p:pic>
        <p:nvPicPr>
          <p:cNvPr id="38917" name="Picture 17" descr="BD06493_">
            <a:extLst>
              <a:ext uri="{FF2B5EF4-FFF2-40B4-BE49-F238E27FC236}">
                <a16:creationId xmlns:a16="http://schemas.microsoft.com/office/drawing/2014/main" id="{0B463741-2BD4-7065-2D1B-6B76730F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76" y="300387"/>
            <a:ext cx="1665713" cy="73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593BF267-2CE8-B9F2-2D4E-EE622EB9C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9" y="793751"/>
            <a:ext cx="6669087" cy="7715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77119" tIns="38559" rIns="77119" bIns="38559" anchor="ctr"/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484">
              <a:latin typeface="Arial" panose="020B0604020202020204" pitchFamily="34" charset="0"/>
            </a:endParaRPr>
          </a:p>
        </p:txBody>
      </p:sp>
      <p:sp>
        <p:nvSpPr>
          <p:cNvPr id="36867" name="Text Box 5">
            <a:extLst>
              <a:ext uri="{FF2B5EF4-FFF2-40B4-BE49-F238E27FC236}">
                <a16:creationId xmlns:a16="http://schemas.microsoft.com/office/drawing/2014/main" id="{6EEA5DD2-0702-2006-3046-726FB0E68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81076"/>
            <a:ext cx="9144000" cy="2536825"/>
          </a:xfrm>
          <a:prstGeom prst="rect">
            <a:avLst/>
          </a:prstGeom>
          <a:noFill/>
          <a:ln>
            <a:noFill/>
          </a:ln>
          <a:effectLst/>
        </p:spPr>
        <p:txBody>
          <a:bodyPr lIns="75404" tIns="37701" rIns="75404" bIns="37701">
            <a:spAutoFit/>
          </a:bodyPr>
          <a:lstStyle>
            <a:lvl1pPr marL="441325" indent="-441325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963613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485900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008188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530475" indent="-3429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9876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4448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9020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359275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ru-RU" altLang="ru-RU" sz="2804" b="1" dirty="0" err="1">
                <a:solidFill>
                  <a:srgbClr val="0000FF"/>
                </a:solidFill>
                <a:latin typeface="Arial" panose="020B0604020202020204" pitchFamily="34" charset="0"/>
              </a:rPr>
              <a:t>Глікопептиди</a:t>
            </a:r>
            <a:r>
              <a:rPr lang="ru-RU" altLang="ru-RU" sz="2804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sz="3200" dirty="0">
                <a:solidFill>
                  <a:srgbClr val="0000CC"/>
                </a:solidFill>
                <a:latin typeface="Arial" panose="020B0604020202020204" pitchFamily="34" charset="0"/>
              </a:rPr>
              <a:t>продукуються актиноміцетами </a:t>
            </a:r>
            <a:r>
              <a:rPr lang="uk-UA" sz="3200" dirty="0" err="1">
                <a:solidFill>
                  <a:srgbClr val="0000CC"/>
                </a:solidFill>
                <a:latin typeface="Arial" panose="020B0604020202020204" pitchFamily="34" charset="0"/>
              </a:rPr>
              <a:t>Streptomyces</a:t>
            </a:r>
            <a:r>
              <a:rPr lang="uk-UA" sz="3200" dirty="0">
                <a:solidFill>
                  <a:srgbClr val="0000CC"/>
                </a:solidFill>
                <a:latin typeface="Arial" panose="020B0604020202020204" pitchFamily="34" charset="0"/>
              </a:rPr>
              <a:t> </a:t>
            </a:r>
            <a:r>
              <a:rPr lang="uk-UA" sz="3200" dirty="0" err="1">
                <a:solidFill>
                  <a:srgbClr val="0000CC"/>
                </a:solidFill>
                <a:latin typeface="Arial" panose="020B0604020202020204" pitchFamily="34" charset="0"/>
              </a:rPr>
              <a:t>orientalis</a:t>
            </a:r>
            <a:r>
              <a:rPr lang="uk-UA" sz="32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lnSpc>
                <a:spcPct val="65000"/>
              </a:lnSpc>
              <a:spcBef>
                <a:spcPct val="20000"/>
              </a:spcBef>
              <a:buClr>
                <a:srgbClr val="009900"/>
              </a:buClr>
              <a:defRPr/>
            </a:pPr>
            <a:r>
              <a:rPr lang="uk-UA" sz="2804" b="1" dirty="0">
                <a:solidFill>
                  <a:srgbClr val="0000FF"/>
                </a:solidFill>
                <a:latin typeface="Arial" panose="020B0604020202020204" pitchFamily="34" charset="0"/>
              </a:rPr>
              <a:t>належать </a:t>
            </a:r>
            <a:r>
              <a:rPr lang="uk-UA" sz="2804" b="1" dirty="0" err="1">
                <a:solidFill>
                  <a:srgbClr val="0000FF"/>
                </a:solidFill>
                <a:latin typeface="Arial" panose="020B0604020202020204" pitchFamily="34" charset="0"/>
              </a:rPr>
              <a:t>протиінфекційні</a:t>
            </a:r>
            <a:r>
              <a:rPr lang="uk-UA" sz="2804" b="1" dirty="0">
                <a:solidFill>
                  <a:srgbClr val="0000FF"/>
                </a:solidFill>
                <a:latin typeface="Arial" panose="020B0604020202020204" pitchFamily="34" charset="0"/>
              </a:rPr>
              <a:t> антибіотики:</a:t>
            </a:r>
          </a:p>
          <a:p>
            <a:pPr marL="0" indent="0">
              <a:lnSpc>
                <a:spcPct val="65000"/>
              </a:lnSpc>
              <a:spcBef>
                <a:spcPct val="20000"/>
              </a:spcBef>
              <a:buClr>
                <a:srgbClr val="009900"/>
              </a:buClr>
              <a:defRPr/>
            </a:pP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ванкоміцин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тейкопланін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телаванцин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рамопланін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авопарцин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декапланін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корбоміцин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,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комплестатин</a:t>
            </a:r>
            <a:r>
              <a:rPr lang="uk-UA" sz="2804" b="1" dirty="0">
                <a:solidFill>
                  <a:srgbClr val="008000"/>
                </a:solidFill>
                <a:latin typeface="Arial" panose="020B0604020202020204" pitchFamily="34" charset="0"/>
              </a:rPr>
              <a:t> і </a:t>
            </a:r>
            <a:r>
              <a:rPr lang="uk-UA" sz="2804" b="1" dirty="0" err="1">
                <a:solidFill>
                  <a:srgbClr val="008000"/>
                </a:solidFill>
                <a:latin typeface="Arial" panose="020B0604020202020204" pitchFamily="34" charset="0"/>
              </a:rPr>
              <a:t>блеоміцин</a:t>
            </a:r>
            <a:endParaRPr lang="uk-UA" sz="2804" b="1" dirty="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rgbClr val="009900"/>
              </a:buClr>
              <a:buFont typeface="Wingdings" panose="05000000000000000000" pitchFamily="2" charset="2"/>
              <a:buChar char="Ø"/>
              <a:defRPr/>
            </a:pPr>
            <a:endParaRPr lang="ru-RU" altLang="ru-RU" sz="2804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09255" name="Text Box 7">
            <a:extLst>
              <a:ext uri="{FF2B5EF4-FFF2-40B4-BE49-F238E27FC236}">
                <a16:creationId xmlns:a16="http://schemas.microsoft.com/office/drawing/2014/main" id="{8844EFAC-EC32-743F-9F12-881D7CC39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144838"/>
            <a:ext cx="9424988" cy="2835549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wrap="square" lIns="77119" tIns="38559" rIns="77119" bIns="38559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dirty="0">
                <a:solidFill>
                  <a:srgbClr val="0000CC"/>
                </a:solidFill>
              </a:rPr>
              <a:t>діють бактерицидно 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dirty="0">
                <a:solidFill>
                  <a:srgbClr val="0000CC"/>
                </a:solidFill>
              </a:rPr>
              <a:t>широкий спектр протимікробної дії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dirty="0">
                <a:solidFill>
                  <a:srgbClr val="0000CC"/>
                </a:solidFill>
              </a:rPr>
              <a:t>погано всмоктується з травного каналу, тому вводять внутрішньовенно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dirty="0">
                <a:solidFill>
                  <a:srgbClr val="0000CC"/>
                </a:solidFill>
              </a:rPr>
              <a:t>проходять через </a:t>
            </a:r>
            <a:r>
              <a:rPr lang="uk-UA" sz="2800" dirty="0" err="1">
                <a:solidFill>
                  <a:srgbClr val="0000CC"/>
                </a:solidFill>
              </a:rPr>
              <a:t>гематоенцефалічний</a:t>
            </a:r>
            <a:r>
              <a:rPr lang="uk-UA" sz="2800" dirty="0">
                <a:solidFill>
                  <a:srgbClr val="0000CC"/>
                </a:solidFill>
              </a:rPr>
              <a:t> бар’єр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dirty="0">
                <a:solidFill>
                  <a:srgbClr val="0000CC"/>
                </a:solidFill>
              </a:rPr>
              <a:t>п</a:t>
            </a:r>
            <a:r>
              <a:rPr lang="uk-UA" sz="2800" dirty="0" err="1">
                <a:solidFill>
                  <a:srgbClr val="0000CC"/>
                </a:solidFill>
              </a:rPr>
              <a:t>ризначають</a:t>
            </a:r>
            <a:r>
              <a:rPr lang="uk-UA" sz="2800" dirty="0">
                <a:solidFill>
                  <a:srgbClr val="0000CC"/>
                </a:solidFill>
              </a:rPr>
              <a:t> хворим з інфекціями, спричиненими грампозитивними коками, стійкими до пеніциліну, при менінгіті, ентероколіті.</a:t>
            </a:r>
            <a:endParaRPr lang="uk-UA" altLang="ru-RU" sz="2639" dirty="0">
              <a:solidFill>
                <a:srgbClr val="0000CC"/>
              </a:solidFill>
            </a:endParaRPr>
          </a:p>
        </p:txBody>
      </p:sp>
      <p:sp>
        <p:nvSpPr>
          <p:cNvPr id="36870" name="Rectangle 9">
            <a:extLst>
              <a:ext uri="{FF2B5EF4-FFF2-40B4-BE49-F238E27FC236}">
                <a16:creationId xmlns:a16="http://schemas.microsoft.com/office/drawing/2014/main" id="{928EBCCF-80E2-B40C-D4CE-AC092D704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27001"/>
            <a:ext cx="8496300" cy="77311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uk-UA" altLang="uk-UA" sz="2309"/>
          </a:p>
        </p:txBody>
      </p:sp>
      <p:sp>
        <p:nvSpPr>
          <p:cNvPr id="36871" name="Rectangle 10">
            <a:extLst>
              <a:ext uri="{FF2B5EF4-FFF2-40B4-BE49-F238E27FC236}">
                <a16:creationId xmlns:a16="http://schemas.microsoft.com/office/drawing/2014/main" id="{1C1342FA-B61F-5756-0BDF-4FA466D59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309563"/>
            <a:ext cx="7839075" cy="53975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1706" tIns="40855" rIns="81706" bIns="40855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900" b="1" dirty="0">
                <a:solidFill>
                  <a:srgbClr val="C00000"/>
                </a:solidFill>
                <a:latin typeface="+mn-lt"/>
              </a:rPr>
              <a:t>ГЛІКОПЕПТИДИ</a:t>
            </a:r>
          </a:p>
        </p:txBody>
      </p:sp>
      <p:pic>
        <p:nvPicPr>
          <p:cNvPr id="43015" name="Picture 11" descr="BD06493_">
            <a:extLst>
              <a:ext uri="{FF2B5EF4-FFF2-40B4-BE49-F238E27FC236}">
                <a16:creationId xmlns:a16="http://schemas.microsoft.com/office/drawing/2014/main" id="{13D3C009-B0D3-669C-EE67-938B0A59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6514"/>
            <a:ext cx="1495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Рисунок 1">
            <a:extLst>
              <a:ext uri="{FF2B5EF4-FFF2-40B4-BE49-F238E27FC236}">
                <a16:creationId xmlns:a16="http://schemas.microsoft.com/office/drawing/2014/main" id="{5AF383B0-88F6-A9C8-EDB8-7F9F34E59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1" y="2954338"/>
            <a:ext cx="18002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A2079FBB-1657-CED7-6B6C-35AF5F821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515" y="80846"/>
            <a:ext cx="9167697" cy="63004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39939" name="Rectangle 11">
            <a:extLst>
              <a:ext uri="{FF2B5EF4-FFF2-40B4-BE49-F238E27FC236}">
                <a16:creationId xmlns:a16="http://schemas.microsoft.com/office/drawing/2014/main" id="{FED0AE03-AF93-972E-B0CA-FD62D9482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931" y="135210"/>
            <a:ext cx="8661710" cy="57568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79" tIns="43492" rIns="86979" bIns="43492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3512" b="1" dirty="0">
                <a:solidFill>
                  <a:srgbClr val="003300"/>
                </a:solidFill>
                <a:latin typeface="Arial" panose="020B0604020202020204" pitchFamily="34" charset="0"/>
              </a:rPr>
              <a:t>ПОЛІМІКСИНИ В та Е</a:t>
            </a:r>
          </a:p>
        </p:txBody>
      </p:sp>
      <p:sp>
        <p:nvSpPr>
          <p:cNvPr id="328716" name="Text Box 12">
            <a:extLst>
              <a:ext uri="{FF2B5EF4-FFF2-40B4-BE49-F238E27FC236}">
                <a16:creationId xmlns:a16="http://schemas.microsoft.com/office/drawing/2014/main" id="{E33C82F0-512D-8296-D914-05916D5A9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0" y="876766"/>
            <a:ext cx="9482718" cy="1401332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097" tIns="41046" rIns="82097" bIns="41046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дії</a:t>
            </a:r>
            <a:r>
              <a:rPr lang="uk-UA" altLang="ru-RU" sz="2985" b="1" dirty="0">
                <a:solidFill>
                  <a:schemeClr val="hlink"/>
                </a:solidFill>
              </a:rPr>
              <a:t>– </a:t>
            </a:r>
            <a:r>
              <a:rPr lang="uk-UA" altLang="ru-RU" sz="2985" b="1" dirty="0">
                <a:solidFill>
                  <a:srgbClr val="800000"/>
                </a:solidFill>
              </a:rPr>
              <a:t>бактерицидний;</a:t>
            </a:r>
            <a:r>
              <a:rPr lang="uk-UA" altLang="ru-RU" sz="2810" b="1" dirty="0">
                <a:solidFill>
                  <a:srgbClr val="0000CC"/>
                </a:solidFill>
              </a:rPr>
              <a:t> 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uk-UA" altLang="ru-RU" sz="2810" b="1" dirty="0">
                <a:solidFill>
                  <a:schemeClr val="hlink"/>
                </a:solidFill>
              </a:rPr>
              <a:t> порушення проникності </a:t>
            </a:r>
            <a:r>
              <a:rPr lang="uk-UA" altLang="ru-RU" sz="2810" b="1" dirty="0">
                <a:solidFill>
                  <a:srgbClr val="0000CC"/>
                </a:solidFill>
              </a:rPr>
              <a:t>клітинної стінки і транспортних механізмів, зв'язуючись з мембраною клітини бактерій</a:t>
            </a:r>
          </a:p>
        </p:txBody>
      </p:sp>
      <p:sp>
        <p:nvSpPr>
          <p:cNvPr id="328717" name="Text Box 13">
            <a:extLst>
              <a:ext uri="{FF2B5EF4-FFF2-40B4-BE49-F238E27FC236}">
                <a16:creationId xmlns:a16="http://schemas.microsoft.com/office/drawing/2014/main" id="{6C7389D2-9CAE-E988-BDB9-32A5733C1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2352908"/>
            <a:ext cx="9546837" cy="448828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097" tIns="41046" rIns="82097" bIns="41046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Антимікробний спектр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3161" b="1" dirty="0" err="1">
                <a:solidFill>
                  <a:schemeClr val="hlink"/>
                </a:solidFill>
              </a:rPr>
              <a:t>Гр</a:t>
            </a:r>
            <a:r>
              <a:rPr lang="uk-UA" altLang="ru-RU" sz="3161" b="1" baseline="30000" dirty="0">
                <a:solidFill>
                  <a:schemeClr val="hlink"/>
                </a:solidFill>
              </a:rPr>
              <a:t>-</a:t>
            </a:r>
            <a:r>
              <a:rPr lang="uk-UA" altLang="ru-RU" sz="3161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</a:rPr>
              <a:t>мікрофлора </a:t>
            </a:r>
          </a:p>
        </p:txBody>
      </p:sp>
      <p:sp>
        <p:nvSpPr>
          <p:cNvPr id="328718" name="Text Box 14">
            <a:extLst>
              <a:ext uri="{FF2B5EF4-FFF2-40B4-BE49-F238E27FC236}">
                <a16:creationId xmlns:a16="http://schemas.microsoft.com/office/drawing/2014/main" id="{7A327A37-95C4-E173-CF27-B2A9B853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4559456"/>
            <a:ext cx="9546837" cy="1318938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097" tIns="41046" rIns="82097" bIns="41046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Небажані ефекти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810" b="1" dirty="0">
                <a:solidFill>
                  <a:srgbClr val="008000"/>
                </a:solidFill>
              </a:rPr>
              <a:t>висока </a:t>
            </a:r>
            <a:r>
              <a:rPr lang="uk-UA" altLang="ru-RU" sz="2810" b="1" dirty="0" err="1">
                <a:solidFill>
                  <a:srgbClr val="008000"/>
                </a:solidFill>
              </a:rPr>
              <a:t>нефро</a:t>
            </a:r>
            <a:r>
              <a:rPr lang="uk-UA" altLang="ru-RU" sz="2810" b="1" dirty="0">
                <a:solidFill>
                  <a:srgbClr val="008000"/>
                </a:solidFill>
              </a:rPr>
              <a:t>- і </a:t>
            </a:r>
            <a:r>
              <a:rPr lang="uk-UA" altLang="ru-RU" sz="2810" b="1" dirty="0" err="1">
                <a:solidFill>
                  <a:srgbClr val="008000"/>
                </a:solidFill>
              </a:rPr>
              <a:t>нейротоксичність</a:t>
            </a:r>
            <a:r>
              <a:rPr lang="uk-UA" altLang="ru-RU" sz="2810" b="1" dirty="0">
                <a:solidFill>
                  <a:srgbClr val="008000"/>
                </a:solidFill>
              </a:rPr>
              <a:t> (парестезії, запаморочення, порушення координації рухів), дихальний параліч т ін.</a:t>
            </a:r>
          </a:p>
        </p:txBody>
      </p:sp>
      <p:pic>
        <p:nvPicPr>
          <p:cNvPr id="39943" name="Picture 15" descr="j0185990">
            <a:extLst>
              <a:ext uri="{FF2B5EF4-FFF2-40B4-BE49-F238E27FC236}">
                <a16:creationId xmlns:a16="http://schemas.microsoft.com/office/drawing/2014/main" id="{5C3BDAD3-AE2E-AE10-717C-3DE360A0C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418" y="5388827"/>
            <a:ext cx="1168090" cy="120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720" name="Text Box 16">
            <a:extLst>
              <a:ext uri="{FF2B5EF4-FFF2-40B4-BE49-F238E27FC236}">
                <a16:creationId xmlns:a16="http://schemas.microsoft.com/office/drawing/2014/main" id="{1C92416A-065A-BB58-9D77-C47C9703D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90" y="6036992"/>
            <a:ext cx="8837341" cy="752692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097" tIns="41046" rIns="82097" bIns="41046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Застосовується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810" b="1" dirty="0">
                <a:solidFill>
                  <a:schemeClr val="hlink"/>
                </a:solidFill>
              </a:rPr>
              <a:t>місцево </a:t>
            </a:r>
            <a:r>
              <a:rPr lang="uk-UA" altLang="ru-RU" sz="2810" b="1" dirty="0">
                <a:solidFill>
                  <a:schemeClr val="folHlink"/>
                </a:solidFill>
              </a:rPr>
              <a:t>(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шкіра</a:t>
            </a:r>
            <a:r>
              <a:rPr lang="ru-RU" altLang="ru-RU" sz="2810" b="1" dirty="0">
                <a:solidFill>
                  <a:schemeClr val="folHlink"/>
                </a:solidFill>
              </a:rPr>
              <a:t>, 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слизові</a:t>
            </a:r>
            <a:r>
              <a:rPr lang="ru-RU" altLang="ru-RU" sz="2810" b="1" dirty="0">
                <a:solidFill>
                  <a:schemeClr val="folHlink"/>
                </a:solidFill>
              </a:rPr>
              <a:t>, в 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плевральну</a:t>
            </a:r>
            <a:r>
              <a:rPr lang="ru-RU" altLang="ru-RU" sz="2810" b="1" dirty="0">
                <a:solidFill>
                  <a:schemeClr val="folHlink"/>
                </a:solidFill>
              </a:rPr>
              <a:t>, 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суглобову</a:t>
            </a:r>
            <a:r>
              <a:rPr lang="ru-RU" altLang="ru-RU" sz="2810" b="1" dirty="0">
                <a:solidFill>
                  <a:schemeClr val="folHlink"/>
                </a:solidFill>
              </a:rPr>
              <a:t> 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порожнини</a:t>
            </a:r>
            <a:r>
              <a:rPr lang="ru-RU" altLang="ru-RU" sz="2810" b="1" dirty="0">
                <a:solidFill>
                  <a:schemeClr val="folHlink"/>
                </a:solidFill>
              </a:rPr>
              <a:t> та </a:t>
            </a:r>
            <a:r>
              <a:rPr lang="ru-RU" altLang="ru-RU" sz="2810" b="1" dirty="0" err="1">
                <a:solidFill>
                  <a:schemeClr val="folHlink"/>
                </a:solidFill>
              </a:rPr>
              <a:t>ін</a:t>
            </a:r>
            <a:r>
              <a:rPr lang="ru-RU" altLang="ru-RU" sz="2810" b="1" dirty="0">
                <a:solidFill>
                  <a:schemeClr val="folHlink"/>
                </a:solidFill>
              </a:rPr>
              <a:t>.)</a:t>
            </a:r>
            <a:endParaRPr lang="uk-UA" altLang="ru-RU" sz="2810" b="1" dirty="0">
              <a:solidFill>
                <a:schemeClr val="folHlink"/>
              </a:solidFill>
            </a:endParaRPr>
          </a:p>
        </p:txBody>
      </p:sp>
      <p:sp>
        <p:nvSpPr>
          <p:cNvPr id="328721" name="Text Box 17">
            <a:extLst>
              <a:ext uri="{FF2B5EF4-FFF2-40B4-BE49-F238E27FC236}">
                <a16:creationId xmlns:a16="http://schemas.microsoft.com/office/drawing/2014/main" id="{9367F670-23CC-20EF-465B-55C10C10C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3006648"/>
            <a:ext cx="9546837" cy="1401332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097" tIns="41046" rIns="82097" bIns="41046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Фармакокінетика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810" b="1" dirty="0">
                <a:solidFill>
                  <a:srgbClr val="008000"/>
                </a:solidFill>
              </a:rPr>
              <a:t>не всмоктуються в ШКТ, при </a:t>
            </a:r>
            <a:r>
              <a:rPr lang="uk-UA" altLang="ru-RU" sz="2810" b="1" dirty="0" err="1">
                <a:solidFill>
                  <a:srgbClr val="008000"/>
                </a:solidFill>
              </a:rPr>
              <a:t>парентеральному</a:t>
            </a:r>
            <a:r>
              <a:rPr lang="uk-UA" altLang="ru-RU" sz="2810" b="1" dirty="0">
                <a:solidFill>
                  <a:srgbClr val="008000"/>
                </a:solidFill>
              </a:rPr>
              <a:t> введенні погано проникають в тканини, не проникають в живі клітини; виведення нирками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Text Box 2">
            <a:extLst>
              <a:ext uri="{FF2B5EF4-FFF2-40B4-BE49-F238E27FC236}">
                <a16:creationId xmlns:a16="http://schemas.microsoft.com/office/drawing/2014/main" id="{1CCF5086-E208-AF71-BB7E-26DAEAEB9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6122" y="773616"/>
            <a:ext cx="8598985" cy="1797634"/>
          </a:xfrm>
          <a:prstGeom prst="rect">
            <a:avLst/>
          </a:prstGeom>
          <a:noFill/>
          <a:ln>
            <a:noFill/>
          </a:ln>
          <a:effectLst/>
        </p:spPr>
        <p:txBody>
          <a:bodyPr lIns="82068" tIns="41034" rIns="82068" bIns="41034">
            <a:spAutoFit/>
          </a:bodyPr>
          <a:lstStyle>
            <a:lvl1pPr marL="625475" indent="-6254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668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6048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892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altLang="ru-RU" sz="2985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біосинтетичні</a:t>
            </a:r>
            <a:r>
              <a:rPr lang="uk-UA" altLang="ru-RU" sz="281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тетрациклін, 	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окситетрациклін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altLang="ru-RU" sz="2985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напівсинтетичні</a:t>
            </a:r>
            <a:r>
              <a:rPr lang="uk-UA" altLang="ru-RU" sz="281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метациклін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	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доксициклін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вібраміцин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eaLnBrk="1" hangingPunct="1">
              <a:lnSpc>
                <a:spcPct val="70000"/>
              </a:lnSpc>
              <a:spcBef>
                <a:spcPct val="1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Char char="v"/>
              <a:defRPr/>
            </a:pPr>
            <a:r>
              <a:rPr lang="uk-UA" altLang="ru-RU" sz="2985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комбіновані</a:t>
            </a:r>
            <a:r>
              <a:rPr lang="uk-UA" altLang="ru-RU" sz="281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олететрін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81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ерициклін</a:t>
            </a:r>
            <a:endParaRPr lang="uk-UA" altLang="ru-RU" sz="281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2325" name="Text Box 5">
            <a:extLst>
              <a:ext uri="{FF2B5EF4-FFF2-40B4-BE49-F238E27FC236}">
                <a16:creationId xmlns:a16="http://schemas.microsoft.com/office/drawing/2014/main" id="{D9969725-A8C6-343B-6615-DAEA91169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0" y="2660960"/>
            <a:ext cx="9482718" cy="2180016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дії</a:t>
            </a:r>
            <a:r>
              <a:rPr lang="uk-UA" altLang="ru-RU" sz="2985" b="1" dirty="0">
                <a:solidFill>
                  <a:schemeClr val="hlink"/>
                </a:solidFill>
              </a:rPr>
              <a:t>– </a:t>
            </a:r>
            <a:r>
              <a:rPr lang="uk-UA" altLang="ru-RU" sz="2985" b="1" dirty="0">
                <a:solidFill>
                  <a:srgbClr val="800000"/>
                </a:solidFill>
              </a:rPr>
              <a:t>бактеріостатичний;</a:t>
            </a:r>
            <a:r>
              <a:rPr lang="uk-UA" altLang="ru-RU" sz="2810" b="1" dirty="0">
                <a:solidFill>
                  <a:srgbClr val="0000CC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altLang="ru-RU" sz="2810" b="1" dirty="0">
                <a:solidFill>
                  <a:schemeClr val="hlink"/>
                </a:solidFill>
              </a:rPr>
              <a:t>     порушення синтезу білку</a:t>
            </a:r>
            <a:r>
              <a:rPr lang="uk-UA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бактеріальної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клітини</a:t>
            </a:r>
            <a:r>
              <a:rPr lang="ru-RU" altLang="ru-RU" sz="2810" b="1" dirty="0">
                <a:solidFill>
                  <a:srgbClr val="0000CC"/>
                </a:solidFill>
              </a:rPr>
              <a:t> - </a:t>
            </a:r>
            <a:r>
              <a:rPr lang="ru-RU" altLang="ru-RU" sz="2810" b="1" dirty="0" err="1">
                <a:solidFill>
                  <a:srgbClr val="0000CC"/>
                </a:solidFill>
              </a:rPr>
              <a:t>зв'язування</a:t>
            </a:r>
            <a:r>
              <a:rPr lang="ru-RU" altLang="ru-RU" sz="2810" b="1" dirty="0">
                <a:solidFill>
                  <a:srgbClr val="0000CC"/>
                </a:solidFill>
              </a:rPr>
              <a:t> з 30S-субодиницею рибосом </a:t>
            </a:r>
            <a:r>
              <a:rPr lang="ru-RU" altLang="ru-RU" sz="2810" b="1" dirty="0" err="1">
                <a:solidFill>
                  <a:srgbClr val="0000CC"/>
                </a:solidFill>
              </a:rPr>
              <a:t>призводить</a:t>
            </a:r>
            <a:r>
              <a:rPr lang="ru-RU" altLang="ru-RU" sz="2810" b="1" dirty="0">
                <a:solidFill>
                  <a:srgbClr val="0000CC"/>
                </a:solidFill>
              </a:rPr>
              <a:t> до </a:t>
            </a:r>
            <a:r>
              <a:rPr lang="ru-RU" altLang="ru-RU" sz="2810" b="1" dirty="0" err="1">
                <a:solidFill>
                  <a:srgbClr val="0000CC"/>
                </a:solidFill>
              </a:rPr>
              <a:t>порушення</a:t>
            </a:r>
            <a:r>
              <a:rPr lang="ru-RU" altLang="ru-RU" sz="2810" b="1" dirty="0">
                <a:solidFill>
                  <a:srgbClr val="0000CC"/>
                </a:solidFill>
              </a:rPr>
              <a:t> пептидного </a:t>
            </a:r>
            <a:r>
              <a:rPr lang="ru-RU" altLang="ru-RU" sz="2810" b="1" dirty="0" err="1">
                <a:solidFill>
                  <a:srgbClr val="0000CC"/>
                </a:solidFill>
              </a:rPr>
              <a:t>ланцюга</a:t>
            </a:r>
            <a:r>
              <a:rPr lang="ru-RU" altLang="ru-RU" sz="2810" b="1" dirty="0">
                <a:solidFill>
                  <a:srgbClr val="0000CC"/>
                </a:solidFill>
              </a:rPr>
              <a:t>; </a:t>
            </a:r>
            <a:r>
              <a:rPr lang="ru-RU" altLang="ru-RU" sz="2810" b="1" dirty="0" err="1">
                <a:solidFill>
                  <a:srgbClr val="0000CC"/>
                </a:solidFill>
              </a:rPr>
              <a:t>утворення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хелатних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сполук</a:t>
            </a:r>
            <a:r>
              <a:rPr lang="ru-RU" altLang="ru-RU" sz="2810" b="1" dirty="0">
                <a:solidFill>
                  <a:srgbClr val="0000CC"/>
                </a:solidFill>
              </a:rPr>
              <a:t> з </a:t>
            </a:r>
            <a:r>
              <a:rPr lang="ru-RU" altLang="ru-RU" sz="2810" b="1" dirty="0" err="1">
                <a:solidFill>
                  <a:srgbClr val="0000CC"/>
                </a:solidFill>
              </a:rPr>
              <a:t>металами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призводить</a:t>
            </a:r>
            <a:r>
              <a:rPr lang="ru-RU" altLang="ru-RU" sz="2810" b="1" dirty="0">
                <a:solidFill>
                  <a:srgbClr val="0000CC"/>
                </a:solidFill>
              </a:rPr>
              <a:t> до </a:t>
            </a:r>
            <a:r>
              <a:rPr lang="ru-RU" altLang="ru-RU" sz="2810" b="1" dirty="0" err="1">
                <a:solidFill>
                  <a:srgbClr val="0000CC"/>
                </a:solidFill>
              </a:rPr>
              <a:t>пригнічення</a:t>
            </a:r>
            <a:r>
              <a:rPr lang="ru-RU" altLang="ru-RU" sz="2810" b="1" dirty="0">
                <a:solidFill>
                  <a:srgbClr val="0000CC"/>
                </a:solidFill>
              </a:rPr>
              <a:t> </a:t>
            </a:r>
            <a:r>
              <a:rPr lang="ru-RU" altLang="ru-RU" sz="2810" b="1" dirty="0" err="1">
                <a:solidFill>
                  <a:srgbClr val="0000CC"/>
                </a:solidFill>
              </a:rPr>
              <a:t>ферментних</a:t>
            </a:r>
            <a:r>
              <a:rPr lang="ru-RU" altLang="ru-RU" sz="2810" b="1" dirty="0">
                <a:solidFill>
                  <a:srgbClr val="0000CC"/>
                </a:solidFill>
              </a:rPr>
              <a:t> систем</a:t>
            </a:r>
            <a:endParaRPr lang="uk-UA" altLang="ru-RU" sz="2810" b="1" dirty="0">
              <a:solidFill>
                <a:srgbClr val="0000CC"/>
              </a:solidFill>
            </a:endParaRPr>
          </a:p>
        </p:txBody>
      </p:sp>
      <p:sp>
        <p:nvSpPr>
          <p:cNvPr id="312326" name="Text Box 6">
            <a:extLst>
              <a:ext uri="{FF2B5EF4-FFF2-40B4-BE49-F238E27FC236}">
                <a16:creationId xmlns:a16="http://schemas.microsoft.com/office/drawing/2014/main" id="{3B98DD91-7F35-B41A-E77E-3A59EF423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4878658"/>
            <a:ext cx="9169090" cy="1855761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Антимікробний спектр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985" b="1" dirty="0">
                <a:solidFill>
                  <a:schemeClr val="hlink"/>
                </a:solidFill>
              </a:rPr>
              <a:t>широкий</a:t>
            </a:r>
            <a:r>
              <a:rPr lang="uk-UA" altLang="ru-RU" sz="2985" b="1" dirty="0">
                <a:solidFill>
                  <a:srgbClr val="008000"/>
                </a:solidFill>
              </a:rPr>
              <a:t>: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3161" b="1" dirty="0" err="1">
                <a:solidFill>
                  <a:srgbClr val="008000"/>
                </a:solidFill>
              </a:rPr>
              <a:t>Гр</a:t>
            </a:r>
            <a:r>
              <a:rPr lang="uk-UA" altLang="ru-RU" sz="3161" b="1" baseline="30000" dirty="0">
                <a:solidFill>
                  <a:srgbClr val="008000"/>
                </a:solidFill>
              </a:rPr>
              <a:t>+ </a:t>
            </a:r>
            <a:r>
              <a:rPr lang="uk-UA" altLang="ru-RU" sz="2985" b="1" dirty="0">
                <a:solidFill>
                  <a:srgbClr val="008000"/>
                </a:solidFill>
              </a:rPr>
              <a:t>та </a:t>
            </a:r>
            <a:r>
              <a:rPr lang="uk-UA" altLang="ru-RU" sz="3161" b="1" dirty="0" err="1">
                <a:solidFill>
                  <a:srgbClr val="008000"/>
                </a:solidFill>
              </a:rPr>
              <a:t>Гр</a:t>
            </a:r>
            <a:r>
              <a:rPr lang="uk-UA" altLang="ru-RU" sz="3161" b="1" baseline="30000" dirty="0">
                <a:solidFill>
                  <a:srgbClr val="008000"/>
                </a:solidFill>
              </a:rPr>
              <a:t>-</a:t>
            </a:r>
            <a:r>
              <a:rPr lang="uk-UA" altLang="ru-RU" sz="3161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</a:rPr>
              <a:t>мікрофлора, збудники чуми, холери, дизентерії, бруцельозу, туляремії, малярії, рикетсії, спірохети, актиноміцети, деякі найпростіші та ін.</a:t>
            </a:r>
          </a:p>
        </p:txBody>
      </p:sp>
      <p:pic>
        <p:nvPicPr>
          <p:cNvPr id="40965" name="Picture 7" descr="j0281141">
            <a:extLst>
              <a:ext uri="{FF2B5EF4-FFF2-40B4-BE49-F238E27FC236}">
                <a16:creationId xmlns:a16="http://schemas.microsoft.com/office/drawing/2014/main" id="{310E322E-C575-64B2-2190-5CEA38C01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556" y="869795"/>
            <a:ext cx="1556989" cy="114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8">
            <a:extLst>
              <a:ext uri="{FF2B5EF4-FFF2-40B4-BE49-F238E27FC236}">
                <a16:creationId xmlns:a16="http://schemas.microsoft.com/office/drawing/2014/main" id="{572938D8-F8A0-6CCD-710F-60046E46E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9072" y="114300"/>
            <a:ext cx="7973122" cy="5408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40967" name="Rectangle 9">
            <a:extLst>
              <a:ext uri="{FF2B5EF4-FFF2-40B4-BE49-F238E27FC236}">
                <a16:creationId xmlns:a16="http://schemas.microsoft.com/office/drawing/2014/main" id="{ADD0ADEF-4E2C-B276-9F4E-0FAF0FC4A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126" y="78059"/>
            <a:ext cx="4615211" cy="57568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3496" rIns="86987" bIns="43496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3512" b="1" dirty="0">
                <a:solidFill>
                  <a:srgbClr val="003300"/>
                </a:solidFill>
                <a:latin typeface="Arial" panose="020B0604020202020204" pitchFamily="34" charset="0"/>
              </a:rPr>
              <a:t>ТЕТРАЦИКЛІНИ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8BD4706-B331-BE2E-AAB0-A2782A456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859" y="114300"/>
            <a:ext cx="7973122" cy="5408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144229D-A41A-A38B-53AE-6C26AD430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913" y="78059"/>
            <a:ext cx="4615211" cy="57568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3496" rIns="86987" bIns="43496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3512" b="1" dirty="0">
                <a:solidFill>
                  <a:srgbClr val="003300"/>
                </a:solidFill>
                <a:latin typeface="Arial" panose="020B0604020202020204" pitchFamily="34" charset="0"/>
              </a:rPr>
              <a:t>ТЕТРАЦИКЛІНИ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BB5206D5-6884-BA1A-BB94-1CCB42BF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241" y="1279602"/>
            <a:ext cx="9123091" cy="2110959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rgbClr val="800080"/>
              </a:buClr>
              <a:buFont typeface="Wingdings" panose="05000000000000000000" pitchFamily="2" charset="2"/>
              <a:buChar char="§"/>
            </a:pP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вибору</a:t>
            </a:r>
            <a:r>
              <a:rPr lang="uk-UA" altLang="ru-RU" sz="2985" b="1" dirty="0">
                <a:solidFill>
                  <a:srgbClr val="008000"/>
                </a:solidFill>
                <a:latin typeface="Arial" panose="020B0604020202020204" pitchFamily="34" charset="0"/>
              </a:rPr>
              <a:t> при інфекціях, </a:t>
            </a:r>
            <a:r>
              <a:rPr lang="uk-UA" altLang="ru-RU" sz="2985" b="1" dirty="0" err="1">
                <a:solidFill>
                  <a:srgbClr val="008000"/>
                </a:solidFill>
                <a:latin typeface="Arial" panose="020B0604020202020204" pitchFamily="34" charset="0"/>
              </a:rPr>
              <a:t>виликаних</a:t>
            </a:r>
            <a:r>
              <a:rPr lang="uk-UA" altLang="ru-RU" sz="2985" b="1" dirty="0">
                <a:solidFill>
                  <a:srgbClr val="008000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985" b="1" dirty="0" err="1">
                <a:solidFill>
                  <a:srgbClr val="660033"/>
                </a:solidFill>
                <a:latin typeface="Arial" panose="020B0604020202020204" pitchFamily="34" charset="0"/>
              </a:rPr>
              <a:t>мікоплазмами</a:t>
            </a: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985" b="1" dirty="0" err="1">
                <a:solidFill>
                  <a:srgbClr val="660033"/>
                </a:solidFill>
                <a:latin typeface="Arial" panose="020B0604020202020204" pitchFamily="34" charset="0"/>
              </a:rPr>
              <a:t>хламідіями</a:t>
            </a: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985" b="1" dirty="0" err="1">
                <a:solidFill>
                  <a:srgbClr val="660033"/>
                </a:solidFill>
                <a:latin typeface="Arial" panose="020B0604020202020204" pitchFamily="34" charset="0"/>
              </a:rPr>
              <a:t>рікетсіями</a:t>
            </a: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,</a:t>
            </a:r>
            <a:r>
              <a:rPr lang="uk-UA" altLang="ru-RU" sz="2985" b="1" dirty="0">
                <a:solidFill>
                  <a:srgbClr val="008000"/>
                </a:solidFill>
                <a:latin typeface="Arial" panose="020B0604020202020204" pitchFamily="34" charset="0"/>
              </a:rPr>
              <a:t> деякі спірохетами;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rgbClr val="800080"/>
              </a:buClr>
              <a:buFont typeface="Wingdings" panose="05000000000000000000" pitchFamily="2" charset="2"/>
              <a:buChar char="§"/>
            </a:pP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ефективні</a:t>
            </a:r>
            <a:r>
              <a:rPr lang="uk-UA" altLang="ru-RU" sz="2985" b="1" dirty="0">
                <a:solidFill>
                  <a:srgbClr val="008000"/>
                </a:solidFill>
                <a:latin typeface="Arial" panose="020B0604020202020204" pitchFamily="34" charset="0"/>
              </a:rPr>
              <a:t> при </a:t>
            </a:r>
            <a:r>
              <a:rPr lang="uk-UA" altLang="ru-RU" sz="2985" b="1" dirty="0">
                <a:solidFill>
                  <a:srgbClr val="660033"/>
                </a:solidFill>
                <a:latin typeface="Arial" panose="020B0604020202020204" pitchFamily="34" charset="0"/>
              </a:rPr>
              <a:t>дизентерії, бруцельозі, туляремії, чумі, холері, менінгіті, малярії, кишкових інфекціях і жовчних шляхів</a:t>
            </a:r>
            <a:endParaRPr lang="uk-UA" altLang="ru-RU" sz="2985" b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D8FDBCCA-CF45-3C1E-5D0D-5BC2A2000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059" y="694164"/>
            <a:ext cx="7018299" cy="60567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ru-RU" sz="3336" b="1">
                <a:solidFill>
                  <a:srgbClr val="0000FF"/>
                </a:solidFill>
                <a:latin typeface="Arial" panose="020B0604020202020204" pitchFamily="34" charset="0"/>
              </a:rPr>
              <a:t>Хіміотерапевтичний спектр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38581C4D-E368-92FF-20C1-48B7D96BE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796" y="3254763"/>
            <a:ext cx="4926051" cy="60567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ru-RU" sz="3336" b="1">
                <a:solidFill>
                  <a:srgbClr val="0000FF"/>
                </a:solidFill>
                <a:latin typeface="Arial" panose="020B0604020202020204" pitchFamily="34" charset="0"/>
              </a:rPr>
              <a:t>Фармакокінетика</a:t>
            </a:r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819220FA-2419-F420-2369-7803064B1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49" y="3759356"/>
            <a:ext cx="8851280" cy="309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08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82104" tIns="41051" rIns="82104" bIns="41051">
            <a:spAutoFit/>
          </a:bodyPr>
          <a:lstStyle>
            <a:lvl1pPr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5038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None/>
            </a:pP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Всмоктування в тонкому кишечнику - від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30 до 100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 %; зв'язок з білками –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40-80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 %;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добре проникают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 (крім цереброспинальної рідини), можуть відкладатися в кістковій і зубних тканинах, легко проникають через плаценту; Т ½ -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6-12 г та більше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, виведення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нирками, кишечником, молоком, слиною. 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Для напівсинтетичних властивий </a:t>
            </a:r>
            <a:r>
              <a:rPr lang="uk-UA" altLang="ru-RU" sz="2722" b="1">
                <a:solidFill>
                  <a:schemeClr val="hlink"/>
                </a:solidFill>
                <a:latin typeface="Arial" panose="020B0604020202020204" pitchFamily="34" charset="0"/>
              </a:rPr>
              <a:t>ентеропечінковий</a:t>
            </a:r>
            <a:r>
              <a:rPr lang="uk-UA" altLang="ru-RU" sz="2722" b="1">
                <a:solidFill>
                  <a:srgbClr val="006600"/>
                </a:solidFill>
                <a:latin typeface="Arial" panose="020B0604020202020204" pitchFamily="34" charset="0"/>
              </a:rPr>
              <a:t> цикл метаболізму.</a:t>
            </a:r>
          </a:p>
        </p:txBody>
      </p:sp>
      <p:pic>
        <p:nvPicPr>
          <p:cNvPr id="41992" name="Picture 8" descr="j0281141">
            <a:extLst>
              <a:ext uri="{FF2B5EF4-FFF2-40B4-BE49-F238E27FC236}">
                <a16:creationId xmlns:a16="http://schemas.microsoft.com/office/drawing/2014/main" id="{E160B12A-7465-8B48-28F9-E14B0DD96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15" y="78059"/>
            <a:ext cx="1357661" cy="99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83" name="Text Box 15">
            <a:extLst>
              <a:ext uri="{FF2B5EF4-FFF2-40B4-BE49-F238E27FC236}">
                <a16:creationId xmlns:a16="http://schemas.microsoft.com/office/drawing/2014/main" id="{B8208915-9D50-11C7-3730-54A7114C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24880"/>
            <a:ext cx="9996139" cy="52719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053" tIns="40529" rIns="81053" bIns="40529">
            <a:spAutoFit/>
          </a:bodyPr>
          <a:lstStyle>
            <a:lvl1pPr marL="485775" indent="-48577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5252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44613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3987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47850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050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622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194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766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Суперінфекція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гастроінтестинальні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розлади (глосит, стоматит, діарея, проктит тощо.)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Гепато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та </a:t>
            </a: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нефротоксичність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Гематологічні відхилення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altLang="ru-RU" sz="281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тромбоцито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-, </a:t>
            </a:r>
            <a:r>
              <a:rPr lang="uk-UA" altLang="ru-RU" sz="281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нейтропенія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81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еозинофілія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uk-UA" altLang="ru-RU" sz="281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Катаболічна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дія на МАО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Алергічні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реакції сповільненого типу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Порушення утворення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кісткової тканини і тканин зуба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altLang="ru-RU" sz="281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хелатні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сполуки). </a:t>
            </a:r>
            <a:r>
              <a:rPr lang="uk-UA" altLang="ru-RU" sz="281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Протипоказані до 12 років!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Тератогенність</a:t>
            </a:r>
            <a:endParaRPr lang="uk-UA" altLang="ru-RU" sz="281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Фотосенсибілізація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Перехресна </a:t>
            </a:r>
            <a:r>
              <a:rPr lang="uk-UA" altLang="ru-RU" sz="281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резистентність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3011" name="Rectangle 16">
            <a:extLst>
              <a:ext uri="{FF2B5EF4-FFF2-40B4-BE49-F238E27FC236}">
                <a16:creationId xmlns:a16="http://schemas.microsoft.com/office/drawing/2014/main" id="{FA25B9B4-40D8-F003-8016-76D76DC66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4779" y="131027"/>
            <a:ext cx="8534865" cy="8837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43012" name="Rectangle 17">
            <a:extLst>
              <a:ext uri="{FF2B5EF4-FFF2-40B4-BE49-F238E27FC236}">
                <a16:creationId xmlns:a16="http://schemas.microsoft.com/office/drawing/2014/main" id="{014E9A0D-00FF-19CA-CACF-AAE1FE61C9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29315" y="342901"/>
            <a:ext cx="8200328" cy="717860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4042" tIns="42023" rIns="84042" bIns="42023" rtlCol="0" anchor="ctr"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 dirty="0">
                <a:solidFill>
                  <a:srgbClr val="003300"/>
                </a:solidFill>
                <a:latin typeface="Arial" panose="020B0604020202020204" pitchFamily="34" charset="0"/>
                <a:ea typeface="+mn-ea"/>
                <a:cs typeface="+mn-cs"/>
              </a:rPr>
              <a:t>НЕБАЖАНА ДІЯ ТЕТРАЦИКЛІНІВ</a:t>
            </a:r>
          </a:p>
        </p:txBody>
      </p:sp>
      <p:graphicFrame>
        <p:nvGraphicFramePr>
          <p:cNvPr id="43013" name="Object 18">
            <a:extLst>
              <a:ext uri="{FF2B5EF4-FFF2-40B4-BE49-F238E27FC236}">
                <a16:creationId xmlns:a16="http://schemas.microsoft.com/office/drawing/2014/main" id="{A76931E3-3748-915F-6A5C-F6859C391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639517"/>
              </p:ext>
            </p:extLst>
          </p:nvPr>
        </p:nvGraphicFramePr>
        <p:xfrm>
          <a:off x="10177703" y="1226635"/>
          <a:ext cx="829372" cy="1300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43013" name="Object 18">
                        <a:extLst>
                          <a:ext uri="{FF2B5EF4-FFF2-40B4-BE49-F238E27FC236}">
                            <a16:creationId xmlns:a16="http://schemas.microsoft.com/office/drawing/2014/main" id="{A76931E3-3748-915F-6A5C-F6859C3919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7703" y="1226635"/>
                        <a:ext cx="829372" cy="13005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19">
            <a:extLst>
              <a:ext uri="{FF2B5EF4-FFF2-40B4-BE49-F238E27FC236}">
                <a16:creationId xmlns:a16="http://schemas.microsoft.com/office/drawing/2014/main" id="{0E3B836F-53AE-335B-0C82-419736FC03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665698"/>
              </p:ext>
            </p:extLst>
          </p:nvPr>
        </p:nvGraphicFramePr>
        <p:xfrm>
          <a:off x="9154934" y="1780417"/>
          <a:ext cx="1576504" cy="2120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43014" name="Object 19">
                        <a:extLst>
                          <a:ext uri="{FF2B5EF4-FFF2-40B4-BE49-F238E27FC236}">
                            <a16:creationId xmlns:a16="http://schemas.microsoft.com/office/drawing/2014/main" id="{0E3B836F-53AE-335B-0C82-419736FC03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4934" y="1780417"/>
                        <a:ext cx="1576504" cy="21201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5" name="Picture 20" descr="j0281141">
            <a:extLst>
              <a:ext uri="{FF2B5EF4-FFF2-40B4-BE49-F238E27FC236}">
                <a16:creationId xmlns:a16="http://schemas.microsoft.com/office/drawing/2014/main" id="{D27FC80D-8754-0A2A-6CB5-7BDAC699A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4" y="63423"/>
            <a:ext cx="1352085" cy="97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0AEEECF-A487-0F7E-E08C-41B74A2D6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515" y="80846"/>
            <a:ext cx="9167697" cy="63004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435B5E2-4511-5952-9FBC-C3C00100B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241" y="135210"/>
            <a:ext cx="8661710" cy="57568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3496" rIns="86987" bIns="43496" anchor="b"/>
          <a:lstStyle>
            <a:lvl1pPr defTabSz="9921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803275" indent="-306388" defTabSz="992188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38250" indent="-246063" defTabSz="992188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733550" indent="-244475" defTabSz="992188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230438" indent="-247650" defTabSz="992188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876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1448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6020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59238" indent="-247650" defTabSz="9921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3512" b="1" dirty="0">
                <a:solidFill>
                  <a:srgbClr val="003300"/>
                </a:solidFill>
                <a:latin typeface="Arial" panose="020B0604020202020204" pitchFamily="34" charset="0"/>
              </a:rPr>
              <a:t>ЛЕВОМІЦЕТИН  (ХЛОРАМФЕНІКОЛ)</a:t>
            </a:r>
          </a:p>
        </p:txBody>
      </p:sp>
      <p:sp>
        <p:nvSpPr>
          <p:cNvPr id="315396" name="Text Box 4">
            <a:extLst>
              <a:ext uri="{FF2B5EF4-FFF2-40B4-BE49-F238E27FC236}">
                <a16:creationId xmlns:a16="http://schemas.microsoft.com/office/drawing/2014/main" id="{B14D2980-D159-6BF1-FD81-F68A6437E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0" y="839130"/>
            <a:ext cx="9482718" cy="1725661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дія</a:t>
            </a:r>
            <a:r>
              <a:rPr lang="uk-UA" altLang="ru-RU" sz="2985" b="1" dirty="0">
                <a:solidFill>
                  <a:schemeClr val="hlink"/>
                </a:solidFill>
              </a:rPr>
              <a:t>– </a:t>
            </a:r>
            <a:r>
              <a:rPr lang="uk-UA" altLang="ru-RU" sz="2985" b="1" dirty="0">
                <a:solidFill>
                  <a:srgbClr val="800000"/>
                </a:solidFill>
              </a:rPr>
              <a:t>бактеріостатичний;</a:t>
            </a:r>
            <a:r>
              <a:rPr lang="uk-UA" altLang="ru-RU" sz="2810" b="1" dirty="0">
                <a:solidFill>
                  <a:srgbClr val="0000CC"/>
                </a:solidFill>
              </a:rPr>
              <a:t> 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uk-UA" altLang="ru-RU" sz="2810" b="1" dirty="0">
                <a:solidFill>
                  <a:schemeClr val="hlink"/>
                </a:solidFill>
              </a:rPr>
              <a:t> порушення синтезу білка </a:t>
            </a:r>
            <a:r>
              <a:rPr lang="uk-UA" altLang="ru-RU" sz="2810" b="1" dirty="0">
                <a:solidFill>
                  <a:srgbClr val="0000CC"/>
                </a:solidFill>
              </a:rPr>
              <a:t>бактеріальної клітини - зв'язування з 50</a:t>
            </a:r>
            <a:r>
              <a:rPr lang="en-US" altLang="ru-RU" sz="2810" b="1" dirty="0">
                <a:solidFill>
                  <a:srgbClr val="0000CC"/>
                </a:solidFill>
              </a:rPr>
              <a:t>S-</a:t>
            </a:r>
            <a:r>
              <a:rPr lang="uk-UA" altLang="ru-RU" sz="2810" b="1" dirty="0" err="1">
                <a:solidFill>
                  <a:srgbClr val="0000CC"/>
                </a:solidFill>
              </a:rPr>
              <a:t>субодиницею</a:t>
            </a:r>
            <a:r>
              <a:rPr lang="uk-UA" altLang="ru-RU" sz="2810" b="1" dirty="0">
                <a:solidFill>
                  <a:srgbClr val="0000CC"/>
                </a:solidFill>
              </a:rPr>
              <a:t> рибосом і блокада </a:t>
            </a:r>
            <a:r>
              <a:rPr lang="uk-UA" altLang="ru-RU" sz="2810" b="1" dirty="0" err="1">
                <a:solidFill>
                  <a:srgbClr val="0000CC"/>
                </a:solidFill>
              </a:rPr>
              <a:t>пептіділтрансферази</a:t>
            </a:r>
            <a:r>
              <a:rPr lang="uk-UA" altLang="ru-RU" sz="2810" b="1" dirty="0">
                <a:solidFill>
                  <a:srgbClr val="0000CC"/>
                </a:solidFill>
              </a:rPr>
              <a:t> призводить до порушення пептидного ланцюга</a:t>
            </a:r>
          </a:p>
        </p:txBody>
      </p:sp>
      <p:sp>
        <p:nvSpPr>
          <p:cNvPr id="315397" name="Text Box 5">
            <a:extLst>
              <a:ext uri="{FF2B5EF4-FFF2-40B4-BE49-F238E27FC236}">
                <a16:creationId xmlns:a16="http://schemas.microsoft.com/office/drawing/2014/main" id="{F54339F2-4576-A49C-E852-85CD1A236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2536902"/>
            <a:ext cx="9546837" cy="1097349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Антимікробний спектр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985" b="1" dirty="0">
                <a:solidFill>
                  <a:schemeClr val="hlink"/>
                </a:solidFill>
              </a:rPr>
              <a:t>широкий</a:t>
            </a:r>
            <a:r>
              <a:rPr lang="uk-UA" altLang="ru-RU" sz="2985" b="1" dirty="0">
                <a:solidFill>
                  <a:srgbClr val="008000"/>
                </a:solidFill>
              </a:rPr>
              <a:t>: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3161" b="1" dirty="0" err="1">
                <a:solidFill>
                  <a:srgbClr val="008000"/>
                </a:solidFill>
              </a:rPr>
              <a:t>Гр</a:t>
            </a:r>
            <a:r>
              <a:rPr lang="uk-UA" altLang="ru-RU" sz="3161" b="1" baseline="30000" dirty="0">
                <a:solidFill>
                  <a:srgbClr val="008000"/>
                </a:solidFill>
              </a:rPr>
              <a:t>+ </a:t>
            </a:r>
            <a:r>
              <a:rPr lang="uk-UA" altLang="ru-RU" sz="2985" b="1" dirty="0">
                <a:solidFill>
                  <a:srgbClr val="008000"/>
                </a:solidFill>
              </a:rPr>
              <a:t>та </a:t>
            </a:r>
            <a:r>
              <a:rPr lang="uk-UA" altLang="ru-RU" sz="3161" b="1" dirty="0" err="1">
                <a:solidFill>
                  <a:srgbClr val="008000"/>
                </a:solidFill>
              </a:rPr>
              <a:t>Гр</a:t>
            </a:r>
            <a:r>
              <a:rPr lang="uk-UA" altLang="ru-RU" sz="3161" b="1" baseline="30000" dirty="0">
                <a:solidFill>
                  <a:srgbClr val="008000"/>
                </a:solidFill>
              </a:rPr>
              <a:t>-</a:t>
            </a:r>
            <a:r>
              <a:rPr lang="uk-UA" altLang="ru-RU" sz="3161" b="1" dirty="0">
                <a:solidFill>
                  <a:schemeClr val="hlink"/>
                </a:solidFill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</a:rPr>
              <a:t>мікрофлора, рикетсії, спірохети, великі віруси, бактероїди та ін. Резистентність </a:t>
            </a:r>
            <a:r>
              <a:rPr lang="uk-UA" altLang="ru-RU" sz="2810" b="1" dirty="0" err="1">
                <a:solidFill>
                  <a:srgbClr val="008000"/>
                </a:solidFill>
              </a:rPr>
              <a:t>рідко</a:t>
            </a:r>
            <a:endParaRPr lang="uk-UA" altLang="ru-RU" sz="2810" b="1" dirty="0">
              <a:solidFill>
                <a:srgbClr val="008000"/>
              </a:solidFill>
            </a:endParaRPr>
          </a:p>
        </p:txBody>
      </p:sp>
      <p:sp>
        <p:nvSpPr>
          <p:cNvPr id="315398" name="Text Box 6">
            <a:extLst>
              <a:ext uri="{FF2B5EF4-FFF2-40B4-BE49-F238E27FC236}">
                <a16:creationId xmlns:a16="http://schemas.microsoft.com/office/drawing/2014/main" id="{81B75010-B504-3D25-94D8-07238DD93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09" y="3639480"/>
            <a:ext cx="8838735" cy="1401342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Застосовується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ru-RU" altLang="ru-RU" sz="2810" b="1" dirty="0">
                <a:solidFill>
                  <a:schemeClr val="hlink"/>
                </a:solidFill>
              </a:rPr>
              <a:t>при </a:t>
            </a:r>
            <a:r>
              <a:rPr lang="ru-RU" altLang="ru-RU" sz="2810" b="1" dirty="0" err="1">
                <a:solidFill>
                  <a:schemeClr val="hlink"/>
                </a:solidFill>
              </a:rPr>
              <a:t>загрозі</a:t>
            </a:r>
            <a:r>
              <a:rPr lang="ru-RU" altLang="ru-RU" sz="2810" b="1" dirty="0">
                <a:solidFill>
                  <a:schemeClr val="hlink"/>
                </a:solidFill>
              </a:rPr>
              <a:t> </a:t>
            </a:r>
            <a:r>
              <a:rPr lang="ru-RU" altLang="ru-RU" sz="2810" b="1" dirty="0" err="1">
                <a:solidFill>
                  <a:schemeClr val="hlink"/>
                </a:solidFill>
              </a:rPr>
              <a:t>життю</a:t>
            </a:r>
            <a:r>
              <a:rPr lang="ru-RU" altLang="ru-RU" sz="2810" b="1" dirty="0">
                <a:solidFill>
                  <a:schemeClr val="hlink"/>
                </a:solidFill>
              </a:rPr>
              <a:t> та </a:t>
            </a:r>
            <a:r>
              <a:rPr lang="ru-RU" altLang="ru-RU" sz="2810" b="1" dirty="0" err="1">
                <a:solidFill>
                  <a:schemeClr val="hlink"/>
                </a:solidFill>
              </a:rPr>
              <a:t>важких</a:t>
            </a:r>
            <a:r>
              <a:rPr lang="ru-RU" altLang="ru-RU" sz="2810" b="1" dirty="0">
                <a:solidFill>
                  <a:schemeClr val="hlink"/>
                </a:solidFill>
              </a:rPr>
              <a:t> станах </a:t>
            </a:r>
            <a:r>
              <a:rPr lang="uk-UA" altLang="ru-RU" sz="2810" b="1" dirty="0">
                <a:solidFill>
                  <a:srgbClr val="0000CC"/>
                </a:solidFill>
              </a:rPr>
              <a:t>в зв'язку з </a:t>
            </a:r>
            <a:r>
              <a:rPr lang="uk-UA" altLang="ru-RU" sz="2810" b="1" dirty="0" err="1">
                <a:solidFill>
                  <a:srgbClr val="0000CC"/>
                </a:solidFill>
              </a:rPr>
              <a:t>сальмонелезними</a:t>
            </a:r>
            <a:r>
              <a:rPr lang="uk-UA" altLang="ru-RU" sz="2810" b="1" dirty="0">
                <a:solidFill>
                  <a:srgbClr val="0000CC"/>
                </a:solidFill>
              </a:rPr>
              <a:t> інфекціями (тиф), менінгіт, сепсис,</a:t>
            </a:r>
            <a:r>
              <a:rPr lang="uk-UA" altLang="ru-RU" sz="2810" b="1" dirty="0">
                <a:solidFill>
                  <a:schemeClr val="hlink"/>
                </a:solidFill>
              </a:rPr>
              <a:t> </a:t>
            </a:r>
            <a:r>
              <a:rPr lang="ru-RU" altLang="ru-RU" sz="2810" b="1" dirty="0">
                <a:solidFill>
                  <a:schemeClr val="hlink"/>
                </a:solidFill>
              </a:rPr>
              <a:t>при </a:t>
            </a:r>
            <a:r>
              <a:rPr lang="ru-RU" altLang="ru-RU" sz="2810" b="1" dirty="0" err="1">
                <a:solidFill>
                  <a:schemeClr val="hlink"/>
                </a:solidFill>
              </a:rPr>
              <a:t>стійкості</a:t>
            </a:r>
            <a:r>
              <a:rPr lang="ru-RU" altLang="ru-RU" sz="2810" b="1" dirty="0">
                <a:solidFill>
                  <a:schemeClr val="hlink"/>
                </a:solidFill>
              </a:rPr>
              <a:t> </a:t>
            </a:r>
            <a:r>
              <a:rPr lang="ru-RU" altLang="ru-RU" sz="2810" b="1" dirty="0" err="1">
                <a:solidFill>
                  <a:schemeClr val="hlink"/>
                </a:solidFill>
              </a:rPr>
              <a:t>мікрофлори</a:t>
            </a:r>
            <a:r>
              <a:rPr lang="ru-RU" altLang="ru-RU" sz="2810" b="1" dirty="0">
                <a:solidFill>
                  <a:schemeClr val="hlink"/>
                </a:solidFill>
              </a:rPr>
              <a:t> до </a:t>
            </a:r>
            <a:r>
              <a:rPr lang="ru-RU" altLang="ru-RU" sz="2810" b="1" dirty="0" err="1">
                <a:solidFill>
                  <a:schemeClr val="hlink"/>
                </a:solidFill>
              </a:rPr>
              <a:t>інших</a:t>
            </a:r>
            <a:r>
              <a:rPr lang="ru-RU" altLang="ru-RU" sz="2810" b="1" dirty="0">
                <a:solidFill>
                  <a:schemeClr val="hlink"/>
                </a:solidFill>
              </a:rPr>
              <a:t> </a:t>
            </a:r>
            <a:r>
              <a:rPr lang="ru-RU" altLang="ru-RU" sz="2810" b="1" dirty="0" err="1">
                <a:solidFill>
                  <a:schemeClr val="hlink"/>
                </a:solidFill>
              </a:rPr>
              <a:t>антибіотиків</a:t>
            </a:r>
            <a:endParaRPr lang="uk-UA" altLang="ru-RU" sz="2810" b="1" dirty="0">
              <a:solidFill>
                <a:schemeClr val="hlink"/>
              </a:solidFill>
            </a:endParaRPr>
          </a:p>
        </p:txBody>
      </p:sp>
      <p:sp>
        <p:nvSpPr>
          <p:cNvPr id="315399" name="Text Box 7">
            <a:extLst>
              <a:ext uri="{FF2B5EF4-FFF2-40B4-BE49-F238E27FC236}">
                <a16:creationId xmlns:a16="http://schemas.microsoft.com/office/drawing/2014/main" id="{A557C055-C321-F32B-BEEB-32562FB8F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671" y="5326102"/>
            <a:ext cx="9546837" cy="1401342"/>
          </a:xfrm>
          <a:prstGeom prst="rect">
            <a:avLst/>
          </a:prstGeom>
          <a:noFill/>
          <a:ln>
            <a:noFill/>
          </a:ln>
          <a:effectLst>
            <a:outerShdw dist="12700" dir="10800000" algn="ctr" rotWithShape="0">
              <a:schemeClr val="hlink"/>
            </a:outerShdw>
          </a:effectLst>
        </p:spPr>
        <p:txBody>
          <a:bodyPr lIns="82104" tIns="41051" rIns="82104" bIns="41051">
            <a:spAutoFit/>
          </a:bodyPr>
          <a:lstStyle>
            <a:lvl1pPr marL="579438" indent="-5794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985" b="1" i="1" u="sng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Фармакокінетіка</a:t>
            </a:r>
            <a:r>
              <a:rPr lang="uk-UA" altLang="ru-RU" sz="2985" b="1" dirty="0">
                <a:solidFill>
                  <a:schemeClr val="hlink"/>
                </a:solidFill>
              </a:rPr>
              <a:t> </a:t>
            </a:r>
            <a:r>
              <a:rPr lang="uk-UA" altLang="ru-RU" sz="2985" b="1" dirty="0">
                <a:solidFill>
                  <a:srgbClr val="008000"/>
                </a:solidFill>
              </a:rPr>
              <a:t>– </a:t>
            </a:r>
            <a:r>
              <a:rPr lang="uk-UA" altLang="ru-RU" sz="2810" b="1" dirty="0">
                <a:solidFill>
                  <a:srgbClr val="008000"/>
                </a:solidFill>
              </a:rPr>
              <a:t>добре всмоктується, зв'язок з білками - 30%, добре проникає в усі тканини, Т ½ - 6-8 г; </a:t>
            </a:r>
            <a:r>
              <a:rPr lang="uk-UA" altLang="ru-RU" sz="2810" b="1" dirty="0" err="1">
                <a:solidFill>
                  <a:srgbClr val="008000"/>
                </a:solidFill>
              </a:rPr>
              <a:t>біотрансформація</a:t>
            </a:r>
            <a:r>
              <a:rPr lang="uk-UA" altLang="ru-RU" sz="2810" b="1" dirty="0">
                <a:solidFill>
                  <a:srgbClr val="008000"/>
                </a:solidFill>
              </a:rPr>
              <a:t> - кон'югація і відновлення; виведення нирками</a:t>
            </a:r>
          </a:p>
        </p:txBody>
      </p:sp>
      <p:pic>
        <p:nvPicPr>
          <p:cNvPr id="44040" name="Picture 8" descr="j0185990">
            <a:extLst>
              <a:ext uri="{FF2B5EF4-FFF2-40B4-BE49-F238E27FC236}">
                <a16:creationId xmlns:a16="http://schemas.microsoft.com/office/drawing/2014/main" id="{120E0F95-E8CD-2CF0-86C6-AAC39B56A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49" y="3947532"/>
            <a:ext cx="1168090" cy="120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30" name="Text Box 14">
            <a:extLst>
              <a:ext uri="{FF2B5EF4-FFF2-40B4-BE49-F238E27FC236}">
                <a16:creationId xmlns:a16="http://schemas.microsoft.com/office/drawing/2014/main" id="{42338F27-58F4-DB7E-AE52-25B30D909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944" y="1162515"/>
            <a:ext cx="9358661" cy="5191588"/>
          </a:xfrm>
          <a:prstGeom prst="rect">
            <a:avLst/>
          </a:prstGeom>
          <a:noFill/>
          <a:ln>
            <a:noFill/>
          </a:ln>
          <a:effectLst/>
        </p:spPr>
        <p:txBody>
          <a:bodyPr lIns="81061" tIns="40532" rIns="81061" bIns="40532">
            <a:spAutoFit/>
          </a:bodyPr>
          <a:lstStyle>
            <a:lvl1pPr marL="485775" indent="-48577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5252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44613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39875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47850" defTabSz="923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050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622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194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766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Міелотоксичність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(лейкопенія, агранулоцитоз, </a:t>
            </a:r>
            <a:r>
              <a:rPr lang="uk-UA" altLang="ru-RU" sz="3073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ретикулоцитопенія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3073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апластична</a:t>
            </a:r>
            <a:r>
              <a:rPr lang="uk-UA" altLang="ru-RU" sz="3073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анемія аж до летального результату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!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). </a:t>
            </a:r>
            <a:r>
              <a:rPr lang="uk-UA" altLang="ru-RU" sz="3073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Контроль крові кожні 2 дні!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«Сірий синдром новонароджених»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Суперінфекція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Гастроінтестинальні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розлади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(глосит, стоматит, діарея, ін.)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Гепато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та </a:t>
            </a: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нефротоксичність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Реакція </a:t>
            </a: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загострення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(при черевному тифі)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Алергічні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реакції сповільненого типу</a:t>
            </a:r>
          </a:p>
          <a:p>
            <a:pPr eaLnBrk="1" hangingPunct="1">
              <a:lnSpc>
                <a:spcPct val="7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07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Нейро</a:t>
            </a:r>
            <a:r>
              <a:rPr lang="uk-UA" altLang="ru-RU" sz="3073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токсичність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(неврит очного нерву)</a:t>
            </a:r>
            <a:r>
              <a:rPr lang="uk-UA" altLang="ru-RU" sz="3073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5059" name="Rectangle 15">
            <a:extLst>
              <a:ext uri="{FF2B5EF4-FFF2-40B4-BE49-F238E27FC236}">
                <a16:creationId xmlns:a16="http://schemas.microsoft.com/office/drawing/2014/main" id="{726EDE59-AD64-CA43-3FDA-D318F787B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4779" y="149149"/>
            <a:ext cx="8534865" cy="8837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45060" name="Rectangle 16">
            <a:extLst>
              <a:ext uri="{FF2B5EF4-FFF2-40B4-BE49-F238E27FC236}">
                <a16:creationId xmlns:a16="http://schemas.microsoft.com/office/drawing/2014/main" id="{31617A29-CB95-985B-8452-ACA74D085E5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29315" y="372173"/>
            <a:ext cx="8200328" cy="717859"/>
          </a:xfrm>
          <a:noFill/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vert="horz" lIns="84049" tIns="42027" rIns="84049" bIns="42027" rtlCol="0" anchor="ctr"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3512" b="1" dirty="0">
                <a:solidFill>
                  <a:srgbClr val="003300"/>
                </a:solidFill>
                <a:latin typeface="Arial" panose="020B0604020202020204" pitchFamily="34" charset="0"/>
                <a:ea typeface="+mn-ea"/>
                <a:cs typeface="+mn-cs"/>
              </a:rPr>
              <a:t>НЕБАЖАНА ДІЯ ЛЕВОМІЦЕТИНУ</a:t>
            </a:r>
          </a:p>
        </p:txBody>
      </p:sp>
      <p:pic>
        <p:nvPicPr>
          <p:cNvPr id="45061" name="Picture 17" descr="j0185990">
            <a:extLst>
              <a:ext uri="{FF2B5EF4-FFF2-40B4-BE49-F238E27FC236}">
                <a16:creationId xmlns:a16="http://schemas.microsoft.com/office/drawing/2014/main" id="{6AB5F370-0A98-B5D4-EA13-7130DD21A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07" y="149148"/>
            <a:ext cx="970156" cy="97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3948</Words>
  <Application>Microsoft Office PowerPoint</Application>
  <PresentationFormat>Широкоэкранный</PresentationFormat>
  <Paragraphs>442</Paragraphs>
  <Slides>53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53</vt:i4>
      </vt:variant>
    </vt:vector>
  </HeadingPairs>
  <TitlesOfParts>
    <vt:vector size="63" baseType="lpstr">
      <vt:lpstr>Arial</vt:lpstr>
      <vt:lpstr>Calibri</vt:lpstr>
      <vt:lpstr>Calibri Light</vt:lpstr>
      <vt:lpstr>Impact</vt:lpstr>
      <vt:lpstr>Jost</vt:lpstr>
      <vt:lpstr>Tahoma</vt:lpstr>
      <vt:lpstr>Wingdings</vt:lpstr>
      <vt:lpstr>Тема Office</vt:lpstr>
      <vt:lpstr>Clip</vt:lpstr>
      <vt:lpstr>Image</vt:lpstr>
      <vt:lpstr>Презентация PowerPoint</vt:lpstr>
      <vt:lpstr>ВИЗНАЧЕННЯ ТЕРМІНУ</vt:lpstr>
      <vt:lpstr>КЛАСИФІКАЦІЯ ХІМІОТЕРАПЕВТИЧНИХ ЗАСОБІВ </vt:lpstr>
      <vt:lpstr>ЗАГАЛЬНІ ПРИНЦИПИ ХІМІОТЕРАПІЇ</vt:lpstr>
      <vt:lpstr>АНТИБІОТИКИ –  </vt:lpstr>
      <vt:lpstr>КЛАСИФІКАЦІЯ АНТИБІОТИКІВ ПО АНТИМІКРОБНОМУ СПЕКТРУ</vt:lpstr>
      <vt:lpstr>КЛАСИФІКАЦІЯ АНТИБІОТИКІВ ПО МЕХАНИЗМУ ДІЇ</vt:lpstr>
      <vt:lpstr>КЛАСИФІКАЦІЯ АНТИБІОТИКІВ</vt:lpstr>
      <vt:lpstr>ЗАГАЛЬНІ ПРИНЦИПИ АНТИБІОТИКОТЕРАПІЇ</vt:lpstr>
      <vt:lpstr>ЗАГАЛЬНІ ПРИНЦИПИ АНТИБІОТИКОТЕРАПІЇ</vt:lpstr>
      <vt:lpstr>ЗАГАЛЬНІ ПРИНЦИПИ АНТИБІОТИКОТЕРАПІЇ (продовження)</vt:lpstr>
      <vt:lpstr>ЗАГАЛЬНІ ПРИНЦИПИ АНТИБІОТИКОТЕРАПІЇ (продовження)</vt:lpstr>
      <vt:lpstr>НЕБАЖАНІ ЕФЕКТИ АНТИБІОТИКОТЕРАПІЇ</vt:lpstr>
      <vt:lpstr>ЗАГАЛЬНІ ВИМОГИ ТА КРИТЕРІЇ РІЗНИХ АНТИБІОТИКІВ</vt:lpstr>
      <vt:lpstr>МЕХАНІЗМ ДІЇ                      БЕТА-ЛАКТАМНИХ АНТИБІОТИКІВ</vt:lpstr>
      <vt:lpstr>КЛАСИФІКАЦІЯ ПЕНІЦИЛІНІВ</vt:lpstr>
      <vt:lpstr>ФАРМАКОКІНЕТИКА  ПЕНІЦИЛІНІВ</vt:lpstr>
      <vt:lpstr>ХАРАКТЕРИСТИКА  ОКРЕМИХ ГРУП ПЕНІЦИЛІНІВ</vt:lpstr>
      <vt:lpstr>ХАРАКТЕРИСТИКА ОКРЕМИХ ГРУП  ПЕНІЦИЛІНІВ</vt:lpstr>
      <vt:lpstr>КОМБІНОВАНІ ЗАСОБИ</vt:lpstr>
      <vt:lpstr>КОМБІНОВАНІ ЗАСОБИ</vt:lpstr>
      <vt:lpstr>КОМБІНОВАНІ ЗАСОБИ</vt:lpstr>
      <vt:lpstr>ХІМІОТЕРАПЕВТИЧНИЙ СПЕКТР ПЕНІЦИЛЛІНІВ</vt:lpstr>
      <vt:lpstr>НЕБАЖАНА  ДІЯ ПЕНІЦИЛІНІВ</vt:lpstr>
      <vt:lpstr>КЛАСИФІКАЦІЯ ЦЕФАЛОСПОРИНІВ</vt:lpstr>
      <vt:lpstr>ФАРМАКОКІНЕТИКА  ЦЕФАЛОСПОРИНІВ</vt:lpstr>
      <vt:lpstr>ХАРАКТЕРИСТИКА ОКРЕМИХ ГРУП  ЦЕФАЛОСПОРИНІВ</vt:lpstr>
      <vt:lpstr>ХІМІОТЕРАПЕВТИЧНИЙ СПЕКТР ЦЕФАЛОСПОРИНІВ</vt:lpstr>
      <vt:lpstr>НЕБАЖАНА  ДІЯ  ЦЕФАЛОСПОРИНІВ</vt:lpstr>
      <vt:lpstr>ОСОБЛИВОСТІ ЦЕФАЛОСПОРИНІВ</vt:lpstr>
      <vt:lpstr>ОСОБЛИВОСТІ ЦЕФАЛОСПОРИНІВ</vt:lpstr>
      <vt:lpstr>ОСОБЛИВОСТІ ЦЕФАЛОСПОРИНІВ</vt:lpstr>
      <vt:lpstr>ІНШІ  БЕТА-ЛАКТАМИ</vt:lpstr>
      <vt:lpstr>КАРБОПЕНЕМИ</vt:lpstr>
      <vt:lpstr>КАРБОПЕНЕМИ</vt:lpstr>
      <vt:lpstr>ІНШІ  БЕТА-ЛАКТАМИ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НЕБАЖАНА ДІЯ  АМІНОГЛІКОЗИДІВ</vt:lpstr>
      <vt:lpstr>Презентация PowerPoint</vt:lpstr>
      <vt:lpstr>Презентация PowerPoint</vt:lpstr>
      <vt:lpstr>Презентация PowerPoint</vt:lpstr>
      <vt:lpstr>Презентация PowerPoint</vt:lpstr>
      <vt:lpstr>НЕБАЖАНА ДІЯ ТЕТРАЦИКЛІНІВ</vt:lpstr>
      <vt:lpstr>Презентация PowerPoint</vt:lpstr>
      <vt:lpstr>НЕБАЖАНА ДІЯ ЛЕВОМІЦЕТИНУ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Катерина Федорівна Шемонаєва</dc:creator>
  <cp:lastModifiedBy>Катерина Федорівна Шемонаєва</cp:lastModifiedBy>
  <cp:revision>3</cp:revision>
  <dcterms:created xsi:type="dcterms:W3CDTF">2026-01-19T18:29:38Z</dcterms:created>
  <dcterms:modified xsi:type="dcterms:W3CDTF">2026-02-12T09:23:31Z</dcterms:modified>
</cp:coreProperties>
</file>