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2" r:id="rId2"/>
    <p:sldId id="347" r:id="rId3"/>
    <p:sldId id="346" r:id="rId4"/>
    <p:sldId id="369" r:id="rId5"/>
    <p:sldId id="348" r:id="rId6"/>
    <p:sldId id="349" r:id="rId7"/>
    <p:sldId id="350" r:id="rId8"/>
    <p:sldId id="351" r:id="rId9"/>
    <p:sldId id="353" r:id="rId10"/>
    <p:sldId id="354" r:id="rId11"/>
    <p:sldId id="355" r:id="rId12"/>
    <p:sldId id="356" r:id="rId13"/>
    <p:sldId id="357" r:id="rId14"/>
    <p:sldId id="358" r:id="rId15"/>
    <p:sldId id="370" r:id="rId16"/>
    <p:sldId id="359" r:id="rId17"/>
    <p:sldId id="371" r:id="rId18"/>
    <p:sldId id="360" r:id="rId19"/>
    <p:sldId id="361" r:id="rId20"/>
    <p:sldId id="362" r:id="rId21"/>
    <p:sldId id="363" r:id="rId22"/>
    <p:sldId id="364" r:id="rId23"/>
    <p:sldId id="365" r:id="rId24"/>
    <p:sldId id="366" r:id="rId25"/>
    <p:sldId id="367" r:id="rId26"/>
    <p:sldId id="368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0DA3B-B362-4BA8-A67C-469791C0342C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1E103-934F-4566-B554-F5C3F7110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19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ADDB274-E265-43D8-AD7E-9F5B80BB63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C9AD46B1-B6AE-4F71-9B31-DF2E93C0BEF3}" type="slidenum">
              <a:rPr lang="en-US" altLang="ru-RU" sz="1200" smtClean="0"/>
              <a:pPr>
                <a:defRPr/>
              </a:pPr>
              <a:t>1</a:t>
            </a:fld>
            <a:endParaRPr lang="en-US" altLang="ru-RU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ABFB781-0E81-8CE6-A17E-CA634E72F2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95C2832-B645-8981-C5C4-9D74FE8A6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96B9B-ACAB-1C66-7790-4813E0E32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528BD2-5D39-936B-F747-4F2D70606C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FBE59-4873-EACB-86A0-055E544C1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E0DED1-3F3A-6EC7-B08C-E3A3E6B8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9B2C21-AE91-37A5-C9DD-E16041D0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58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F6BDD-409F-500E-1B55-951DBE8C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660EE-6A9C-1B4F-9B6D-DBD648BF1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B205A1-E3C1-A7BD-8F62-65EEE745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6C95F9-DB91-7088-C5AC-38149027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CDC885-664C-D19B-FA2E-EC46BBA1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6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0B386-9E72-7B8F-E8C9-084B1FE5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008A3D-C22B-0546-791E-6FC2CEA94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9B49B-C64F-9B7E-8E85-A506B8AD2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17FD95-F53D-3B98-A2A5-761D1574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CF2A4B-2A3A-6B1B-869F-0133E4DAB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11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FDC12-3A03-5354-7133-1A9FADE1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3DCD-A83B-10AE-2B43-CE51B1DEE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2F45DB-EAF5-256A-343E-A431AF91B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03AF1-984B-5978-EBFF-9970CF4A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AE0E0C-87BA-CC89-C776-B80056DE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2DEF9C-87DE-312F-ADE3-08494FD0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50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F4EC8-DA36-A6AE-857F-43C30B1D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825B90-510A-1CDD-8EAE-E0E2C33E6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A2F493-4494-34B2-29C1-1D67FC520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813B5D-00AB-7D4F-A4F6-0BB8F8A66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6A921C-2C2A-35CD-638D-08CC94AA7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797757-2057-4830-25B3-C35886C8B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8BA102-ECDC-CCF5-82D8-674AE73F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1A0041-7096-8309-FD29-EAE69F29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3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9BE52-89B9-0760-BCA9-099984FE4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4AE9589-0F48-E965-E30A-3AA2115C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C25AA4-818B-CE7C-E23C-AA6AA5AF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C45666-8746-3B45-ED6A-A0B03422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64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C4C4D0-84C8-3AD1-4845-54063DEF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B9D950-3510-E68A-B44D-3723B49A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77CE5F-E2DF-863E-4910-41AE5E9F6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73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5EB3E-4FB9-E0CE-20D1-46F2DE7FD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113167-40C6-6F57-9A0B-DBB7C38C4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484150-FDF4-A864-E83A-697B8D858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401251-AAC6-E594-3B28-13D98B52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AAAE48-54F5-1BA2-B3FA-1F42F36BE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651CE1-6E30-35B2-CE7F-2E2392A6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38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E2E34-0F7D-489A-EDAA-4E6F6A06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9FB207-9C27-3343-F0A0-12C84B833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C52B6C-E8A0-EE1D-6708-4BE8DFD05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507B5A-0745-AEED-334A-FDD155E2C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20547D-25DD-E148-261E-CCE05EEC6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54CB98-5040-08FB-00C3-5A6A248F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72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AA69F-9D31-83C5-CC5F-1A55D467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61A4AA-2A64-6E71-0346-4F62043FE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26D295-465A-468E-00E1-7D920E9C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A63B77-D2AD-EC00-7A98-6EB5EC646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E74B8-A656-03C2-3568-B36969A5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5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3D8A42-CC9B-6A5A-DAE5-375560B45F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C212BC-E8B8-8F3F-7CD9-AB3CEDC15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08A5A4-1881-BB24-AF48-682C875A7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4E350-063A-9272-993A-FFDA8884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E14699-84C5-9437-1EF2-F5219CEC4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672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54667" y="228600"/>
            <a:ext cx="10362502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8847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0F2F45-7053-658F-129B-BEC96420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F617DD-CFF8-3DC9-C865-DB059C166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102EC-6299-1A0E-F067-E94CED2DF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9D9A-DE1B-4145-B243-0572BD64FFFD}" type="datetimeFigureOut">
              <a:rPr lang="ru-RU" smtClean="0"/>
              <a:t>06.03.2026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033285-15C2-EF65-792D-9B961482E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881B5D-8581-391D-D623-A280737F5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DD0D4-29E4-40FC-8EE4-E5C7BB3F79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0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yandex.ru/yandpage?q=1344197196&amp;p=36&amp;ag=ih&amp;rpt2=simage&amp;qs=text%3D%25CD%25C9%25CB%25D2%25CF%25C2%25D9%26stype%3Dimage" TargetMode="Externa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4">
            <a:extLst>
              <a:ext uri="{FF2B5EF4-FFF2-40B4-BE49-F238E27FC236}">
                <a16:creationId xmlns:a16="http://schemas.microsoft.com/office/drawing/2014/main" id="{58CD2FFE-2958-5A8D-1B97-5111A1BB0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214" y="94786"/>
            <a:ext cx="9357268" cy="6654490"/>
          </a:xfrm>
          <a:prstGeom prst="foldedCorner">
            <a:avLst>
              <a:gd name="adj" fmla="val 7556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FFCC0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uk-UA" altLang="uk-UA" sz="2458"/>
          </a:p>
        </p:txBody>
      </p:sp>
      <p:sp>
        <p:nvSpPr>
          <p:cNvPr id="5123" name="WordArt 25">
            <a:extLst>
              <a:ext uri="{FF2B5EF4-FFF2-40B4-BE49-F238E27FC236}">
                <a16:creationId xmlns:a16="http://schemas.microsoft.com/office/drawing/2014/main" id="{9F2E7D31-C49B-8D82-7CB3-D3459FF86C8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19507" y="1589049"/>
            <a:ext cx="8536259" cy="42360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1"/>
              </a:avLst>
            </a:prstTxWarp>
          </a:bodyPr>
          <a:lstStyle/>
          <a:p>
            <a:pPr algn="ctr"/>
            <a:r>
              <a:rPr lang="ru-RU" sz="3161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ФАРМАКОЛОГІЯ </a:t>
            </a:r>
          </a:p>
          <a:p>
            <a:pPr algn="ctr"/>
            <a:r>
              <a:rPr lang="ru-RU" sz="3161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СУЛЬФАНІЛАМІДНИХ ПРЕПАРАТІВ </a:t>
            </a:r>
          </a:p>
          <a:p>
            <a:pPr algn="ctr"/>
            <a:r>
              <a:rPr lang="ru-RU" sz="3161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ПРОТИМІКРОБНІ ЗАСОБИ </a:t>
            </a:r>
          </a:p>
          <a:p>
            <a:pPr algn="ctr"/>
            <a:r>
              <a:rPr lang="ru-RU" sz="3161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РІЗНОЇ ХІМІЧНОЇ СТРУКТУРИ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15ACD-291C-7D44-9645-629D4142BD58}"/>
              </a:ext>
            </a:extLst>
          </p:cNvPr>
          <p:cNvSpPr txBox="1"/>
          <p:nvPr/>
        </p:nvSpPr>
        <p:spPr>
          <a:xfrm>
            <a:off x="2004897" y="232751"/>
            <a:ext cx="8226223" cy="416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107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ОДЕСКИЙ НАЦІОНАЛЬНИЙ МЕДИЧНИЙ УНІВЕРСИТЕТ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E1714C-B377-FFA4-B02E-A97372976CC8}"/>
              </a:ext>
            </a:extLst>
          </p:cNvPr>
          <p:cNvSpPr txBox="1"/>
          <p:nvPr/>
        </p:nvSpPr>
        <p:spPr>
          <a:xfrm>
            <a:off x="1429214" y="696847"/>
            <a:ext cx="9333571" cy="1041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3085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КАФЕДРА ЗАГАЛЬНОЇ І КЛІНІЧНОЇ </a:t>
            </a:r>
            <a:r>
              <a:rPr lang="ru-RU" sz="3085" kern="10" dirty="0" err="1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ФАРМАКОЛОГії</a:t>
            </a:r>
            <a:r>
              <a:rPr lang="ru-RU" sz="3085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 та </a:t>
            </a:r>
            <a:r>
              <a:rPr lang="ru-RU" sz="3085" kern="10" dirty="0" err="1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ФАРМАКОГНОЗії</a:t>
            </a:r>
            <a:endParaRPr lang="ru-RU" sz="3085" kern="10" dirty="0">
              <a:ln w="9525" cap="sq">
                <a:solidFill>
                  <a:srgbClr val="006600"/>
                </a:solidFill>
                <a:round/>
                <a:headEnd type="none" w="sm" len="sm"/>
                <a:tailEnd type="none" w="sm" len="sm"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ED3448-7718-ED77-CDAE-4AE1FA577848}"/>
              </a:ext>
            </a:extLst>
          </p:cNvPr>
          <p:cNvSpPr txBox="1"/>
          <p:nvPr/>
        </p:nvSpPr>
        <p:spPr>
          <a:xfrm>
            <a:off x="1767841" y="5709920"/>
            <a:ext cx="85953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Доцент Шемонаєва К.Ф.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ПЦМК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фармацевтичного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 факультету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прот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. №1 29.08.25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Rectangle 3">
            <a:extLst>
              <a:ext uri="{FF2B5EF4-FFF2-40B4-BE49-F238E27FC236}">
                <a16:creationId xmlns:a16="http://schemas.microsoft.com/office/drawing/2014/main" id="{A3BE4E7E-A54E-5A69-88B6-92B3FF433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00" y="193754"/>
            <a:ext cx="8994852" cy="88791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58052" name="Rectangle 4">
            <a:extLst>
              <a:ext uri="{FF2B5EF4-FFF2-40B4-BE49-F238E27FC236}">
                <a16:creationId xmlns:a16="http://schemas.microsoft.com/office/drawing/2014/main" id="{2081E97E-BB5D-A619-282F-AF65E5CE37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68966" y="256478"/>
            <a:ext cx="9123092" cy="87258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СУЛЬФАНІЛАМІДИ (СА)</a:t>
            </a:r>
          </a:p>
        </p:txBody>
      </p:sp>
      <p:sp>
        <p:nvSpPr>
          <p:cNvPr id="258056" name="Rectangle 8">
            <a:extLst>
              <a:ext uri="{FF2B5EF4-FFF2-40B4-BE49-F238E27FC236}">
                <a16:creationId xmlns:a16="http://schemas.microsoft.com/office/drawing/2014/main" id="{46656D76-A624-5428-401A-CFA7C0B42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40" y="1081669"/>
            <a:ext cx="11653520" cy="64030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0531" tIns="40269" rIns="80531" bIns="40269">
            <a:spAutoFit/>
          </a:bodyPr>
          <a:lstStyle>
            <a:lvl1pPr marL="441325" indent="-441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Сульфаніламідні препарати </a:t>
            </a: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перші хіміотерапевтичні протибактеріальні засоби широкого спектра дії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Герхард </a:t>
            </a:r>
            <a:r>
              <a:rPr lang="uk-UA" sz="3200" b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Догхмак</a:t>
            </a:r>
            <a:r>
              <a:rPr lang="uk-UA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1935 році відкрив антимікробні властивості </a:t>
            </a:r>
            <a:r>
              <a:rPr lang="uk-UA" sz="3200" b="1" noProof="0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фарби </a:t>
            </a:r>
            <a:r>
              <a:rPr lang="uk-UA" sz="3200" b="1" noProof="0" dirty="0" err="1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пронтозилу</a:t>
            </a:r>
            <a:r>
              <a:rPr lang="uk-UA" sz="3200" b="1" noProof="0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(червоного стрептоциду) </a:t>
            </a: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ввів його в медичну практику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1937 року синтезовано велику кількість СА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вивчено залежність між хімічною будовою і протимікробною активністю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носієм протимікробних властивостей є бензольне кільце в поєднанні з відкритою амінною групою</a:t>
            </a:r>
          </a:p>
          <a:p>
            <a:pPr marL="457200" indent="-457200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uk-UA" sz="3200" b="1" noProof="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аміщення</a:t>
            </a: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атомів водню бензольного кільця знижує протимікробну активність</a:t>
            </a:r>
          </a:p>
          <a:p>
            <a:pPr marL="0" indent="0">
              <a:lnSpc>
                <a:spcPct val="85000"/>
              </a:lnSpc>
              <a:defRPr/>
            </a:pPr>
            <a:r>
              <a:rPr lang="uk-UA" sz="3200" b="1" noProof="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2" grpId="0"/>
      <p:bldP spid="2580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91" name="Line 1063">
            <a:extLst>
              <a:ext uri="{FF2B5EF4-FFF2-40B4-BE49-F238E27FC236}">
                <a16:creationId xmlns:a16="http://schemas.microsoft.com/office/drawing/2014/main" id="{A10DDB58-240A-AECA-EEEB-27316AB063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80990" y="2672111"/>
            <a:ext cx="443261" cy="3387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2" name="Line 1064">
            <a:extLst>
              <a:ext uri="{FF2B5EF4-FFF2-40B4-BE49-F238E27FC236}">
                <a16:creationId xmlns:a16="http://schemas.microsoft.com/office/drawing/2014/main" id="{04B17611-F2C5-4981-9511-5BC4790228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2856" y="2672111"/>
            <a:ext cx="59101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3" name="Line 1065">
            <a:extLst>
              <a:ext uri="{FF2B5EF4-FFF2-40B4-BE49-F238E27FC236}">
                <a16:creationId xmlns:a16="http://schemas.microsoft.com/office/drawing/2014/main" id="{A911AC8B-A5BF-D0F2-E938-6AA32F6305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0990" y="3010829"/>
            <a:ext cx="441867" cy="34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4" name="Line 1066">
            <a:extLst>
              <a:ext uri="{FF2B5EF4-FFF2-40B4-BE49-F238E27FC236}">
                <a16:creationId xmlns:a16="http://schemas.microsoft.com/office/drawing/2014/main" id="{C6C0F774-80BA-FF33-601A-9EF01832A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2856" y="3350941"/>
            <a:ext cx="59101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5" name="Line 1067">
            <a:extLst>
              <a:ext uri="{FF2B5EF4-FFF2-40B4-BE49-F238E27FC236}">
                <a16:creationId xmlns:a16="http://schemas.microsoft.com/office/drawing/2014/main" id="{82792E7A-BA0F-9F45-1C5D-86B186A815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3871" y="3010829"/>
            <a:ext cx="440473" cy="34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6" name="Line 1068">
            <a:extLst>
              <a:ext uri="{FF2B5EF4-FFF2-40B4-BE49-F238E27FC236}">
                <a16:creationId xmlns:a16="http://schemas.microsoft.com/office/drawing/2014/main" id="{827D592A-5139-2138-E60E-28F53751EC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3871" y="2672111"/>
            <a:ext cx="440473" cy="3387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7" name="Line 1069">
            <a:extLst>
              <a:ext uri="{FF2B5EF4-FFF2-40B4-BE49-F238E27FC236}">
                <a16:creationId xmlns:a16="http://schemas.microsoft.com/office/drawing/2014/main" id="{B4972989-1ACD-08B8-A98A-95BE4D8117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27349" y="2739019"/>
            <a:ext cx="367990" cy="2718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8" name="Line 1070">
            <a:extLst>
              <a:ext uri="{FF2B5EF4-FFF2-40B4-BE49-F238E27FC236}">
                <a16:creationId xmlns:a16="http://schemas.microsoft.com/office/drawing/2014/main" id="{3EB7C034-F65F-482F-9BE4-70409F624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739019"/>
            <a:ext cx="367990" cy="2718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799" name="Line 1071">
            <a:extLst>
              <a:ext uri="{FF2B5EF4-FFF2-40B4-BE49-F238E27FC236}">
                <a16:creationId xmlns:a16="http://schemas.microsoft.com/office/drawing/2014/main" id="{BF1D7429-24E9-6961-931B-092519975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2856" y="3284034"/>
            <a:ext cx="59101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0" name="Rectangle 1072">
            <a:extLst>
              <a:ext uri="{FF2B5EF4-FFF2-40B4-BE49-F238E27FC236}">
                <a16:creationId xmlns:a16="http://schemas.microsoft.com/office/drawing/2014/main" id="{39E66AF6-9883-EBD2-DCFF-03E774BFC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2739019"/>
            <a:ext cx="957611" cy="578377"/>
          </a:xfrm>
          <a:prstGeom prst="rect">
            <a:avLst/>
          </a:prstGeom>
          <a:noFill/>
          <a:ln>
            <a:noFill/>
          </a:ln>
          <a:effectLst/>
        </p:spPr>
        <p:txBody>
          <a:bodyPr lIns="89549" tIns="44774" rIns="89549" bIns="44774"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8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6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2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92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64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6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08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uk-UA" altLang="ru-RU" sz="3171" b="1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</a:p>
        </p:txBody>
      </p:sp>
      <p:sp>
        <p:nvSpPr>
          <p:cNvPr id="202801" name="Line 1073">
            <a:extLst>
              <a:ext uri="{FF2B5EF4-FFF2-40B4-BE49-F238E27FC236}">
                <a16:creationId xmlns:a16="http://schemas.microsoft.com/office/drawing/2014/main" id="{494F9065-C0D3-3DE1-A5EA-B29DC9A4A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7729" y="3010829"/>
            <a:ext cx="44326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2" name="Line 1074">
            <a:extLst>
              <a:ext uri="{FF2B5EF4-FFF2-40B4-BE49-F238E27FC236}">
                <a16:creationId xmlns:a16="http://schemas.microsoft.com/office/drawing/2014/main" id="{B1DC2622-8D4D-7DB8-ACA3-6649058FA0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344" y="3010829"/>
            <a:ext cx="44186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3" name="Line 1075">
            <a:extLst>
              <a:ext uri="{FF2B5EF4-FFF2-40B4-BE49-F238E27FC236}">
                <a16:creationId xmlns:a16="http://schemas.microsoft.com/office/drawing/2014/main" id="{CC4B985A-E79D-9A16-5BF9-CB3209E40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1103" y="3010829"/>
            <a:ext cx="51574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4" name="Rectangle 1076">
            <a:extLst>
              <a:ext uri="{FF2B5EF4-FFF2-40B4-BE49-F238E27FC236}">
                <a16:creationId xmlns:a16="http://schemas.microsoft.com/office/drawing/2014/main" id="{22AE3D2C-C2AD-1B40-1B8F-135E560FA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729" y="2739019"/>
            <a:ext cx="918228" cy="5783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89549" tIns="44774" rIns="89549" bIns="44774"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8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6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2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92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64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6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08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</a:t>
            </a:r>
            <a:r>
              <a:rPr lang="uk-UA" altLang="ru-RU" sz="3171" b="1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uk-UA" altLang="ru-RU" sz="3171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2805" name="Rectangle 1077">
            <a:extLst>
              <a:ext uri="{FF2B5EF4-FFF2-40B4-BE49-F238E27FC236}">
                <a16:creationId xmlns:a16="http://schemas.microsoft.com/office/drawing/2014/main" id="{8833C95C-8141-FE9C-3251-536A26A1A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6847" y="2739019"/>
            <a:ext cx="918228" cy="5783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89549" tIns="44774" rIns="89549" bIns="44774"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8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6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2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92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64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6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08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317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NH</a:t>
            </a:r>
            <a:r>
              <a:rPr lang="uk-UA" altLang="ru-RU" sz="3171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uk-UA" altLang="ru-RU" sz="3171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2806" name="Rectangle 1078">
            <a:extLst>
              <a:ext uri="{FF2B5EF4-FFF2-40B4-BE49-F238E27FC236}">
                <a16:creationId xmlns:a16="http://schemas.microsoft.com/office/drawing/2014/main" id="{88EAA64D-BED9-FEFF-06CC-A2682AB25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509" y="273205"/>
            <a:ext cx="8746737" cy="74434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7" name="Rectangle 1079">
            <a:extLst>
              <a:ext uri="{FF2B5EF4-FFF2-40B4-BE49-F238E27FC236}">
                <a16:creationId xmlns:a16="http://schemas.microsoft.com/office/drawing/2014/main" id="{8CB43492-E7F3-630D-E7CA-41B05FD5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127" y="637014"/>
            <a:ext cx="7935487" cy="42514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96" tIns="42700" rIns="85396" bIns="42700" anchor="b"/>
          <a:lstStyle>
            <a:lvl1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ХІМІЧНА БУДОВА СУЛЬФАНІЛАМІДІВ</a:t>
            </a:r>
          </a:p>
        </p:txBody>
      </p:sp>
      <p:sp>
        <p:nvSpPr>
          <p:cNvPr id="202808" name="Line 1080">
            <a:extLst>
              <a:ext uri="{FF2B5EF4-FFF2-40B4-BE49-F238E27FC236}">
                <a16:creationId xmlns:a16="http://schemas.microsoft.com/office/drawing/2014/main" id="{DA0EC2BE-C612-2EDF-636D-05E1C807A3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31170" y="4767147"/>
            <a:ext cx="444654" cy="338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09" name="Line 1081">
            <a:extLst>
              <a:ext uri="{FF2B5EF4-FFF2-40B4-BE49-F238E27FC236}">
                <a16:creationId xmlns:a16="http://schemas.microsoft.com/office/drawing/2014/main" id="{0637003B-B13F-09FD-0CF2-675F068E7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4431" y="4767146"/>
            <a:ext cx="5896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0" name="Line 1082">
            <a:extLst>
              <a:ext uri="{FF2B5EF4-FFF2-40B4-BE49-F238E27FC236}">
                <a16:creationId xmlns:a16="http://schemas.microsoft.com/office/drawing/2014/main" id="{0E991D2E-A78D-F699-7699-5CAD8ADE8C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1170" y="5105865"/>
            <a:ext cx="443261" cy="34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1" name="Line 1083">
            <a:extLst>
              <a:ext uri="{FF2B5EF4-FFF2-40B4-BE49-F238E27FC236}">
                <a16:creationId xmlns:a16="http://schemas.microsoft.com/office/drawing/2014/main" id="{A710C026-5050-1B45-E92D-EF515838D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4431" y="5445977"/>
            <a:ext cx="5896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2" name="Line 1084">
            <a:extLst>
              <a:ext uri="{FF2B5EF4-FFF2-40B4-BE49-F238E27FC236}">
                <a16:creationId xmlns:a16="http://schemas.microsoft.com/office/drawing/2014/main" id="{126E31E6-DCFB-0B39-F780-E221CA94C7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64051" y="5105865"/>
            <a:ext cx="441868" cy="34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3" name="Line 1085">
            <a:extLst>
              <a:ext uri="{FF2B5EF4-FFF2-40B4-BE49-F238E27FC236}">
                <a16:creationId xmlns:a16="http://schemas.microsoft.com/office/drawing/2014/main" id="{5BB175AE-0DAD-E16F-7E75-E21FF16DF4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4051" y="4767147"/>
            <a:ext cx="441868" cy="338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4" name="Line 1086">
            <a:extLst>
              <a:ext uri="{FF2B5EF4-FFF2-40B4-BE49-F238E27FC236}">
                <a16:creationId xmlns:a16="http://schemas.microsoft.com/office/drawing/2014/main" id="{362BC237-500F-8470-7BB0-412BDAB80A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7529" y="4834054"/>
            <a:ext cx="369385" cy="2718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5" name="Line 1087">
            <a:extLst>
              <a:ext uri="{FF2B5EF4-FFF2-40B4-BE49-F238E27FC236}">
                <a16:creationId xmlns:a16="http://schemas.microsoft.com/office/drawing/2014/main" id="{00001C42-7856-F7ED-860A-2E9958FE6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8780" y="4834054"/>
            <a:ext cx="369385" cy="2718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6" name="Line 1088">
            <a:extLst>
              <a:ext uri="{FF2B5EF4-FFF2-40B4-BE49-F238E27FC236}">
                <a16:creationId xmlns:a16="http://schemas.microsoft.com/office/drawing/2014/main" id="{EB860512-B127-8F6A-6D6E-A6D259E974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4431" y="5379070"/>
            <a:ext cx="5896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7" name="Rectangle 1089">
            <a:extLst>
              <a:ext uri="{FF2B5EF4-FFF2-40B4-BE49-F238E27FC236}">
                <a16:creationId xmlns:a16="http://schemas.microsoft.com/office/drawing/2014/main" id="{B6AF0C61-D1BC-2F43-2C86-A11B4021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175" y="4834053"/>
            <a:ext cx="957611" cy="578377"/>
          </a:xfrm>
          <a:prstGeom prst="rect">
            <a:avLst/>
          </a:prstGeom>
          <a:noFill/>
          <a:ln>
            <a:noFill/>
          </a:ln>
          <a:effectLst/>
        </p:spPr>
        <p:txBody>
          <a:bodyPr lIns="89549" tIns="44774" rIns="89549" bIns="44774"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8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6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2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92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64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6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08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uk-UA" altLang="ru-RU" sz="3171" b="1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</a:p>
        </p:txBody>
      </p:sp>
      <p:sp>
        <p:nvSpPr>
          <p:cNvPr id="202818" name="Line 1090">
            <a:extLst>
              <a:ext uri="{FF2B5EF4-FFF2-40B4-BE49-F238E27FC236}">
                <a16:creationId xmlns:a16="http://schemas.microsoft.com/office/drawing/2014/main" id="{8990C394-61A4-903E-8B61-2E3FF182F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0697" y="5105865"/>
            <a:ext cx="44047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19" name="Line 1091">
            <a:extLst>
              <a:ext uri="{FF2B5EF4-FFF2-40B4-BE49-F238E27FC236}">
                <a16:creationId xmlns:a16="http://schemas.microsoft.com/office/drawing/2014/main" id="{21A892E2-44A3-CBE9-405A-F73D68B60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5919" y="5105865"/>
            <a:ext cx="4418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2820" name="Rectangle 1092">
            <a:extLst>
              <a:ext uri="{FF2B5EF4-FFF2-40B4-BE49-F238E27FC236}">
                <a16:creationId xmlns:a16="http://schemas.microsoft.com/office/drawing/2014/main" id="{0EF75C63-868A-569D-449C-D5904DCC5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5726" y="4804782"/>
            <a:ext cx="1388998" cy="57837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89549" tIns="44774" rIns="89549" bIns="44774"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08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6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2000"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92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64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6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0800"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3171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СООН</a:t>
            </a:r>
          </a:p>
        </p:txBody>
      </p:sp>
      <p:sp>
        <p:nvSpPr>
          <p:cNvPr id="202821" name="Text Box 1093">
            <a:extLst>
              <a:ext uri="{FF2B5EF4-FFF2-40B4-BE49-F238E27FC236}">
                <a16:creationId xmlns:a16="http://schemas.microsoft.com/office/drawing/2014/main" id="{D51CD23D-3BC8-BB05-2C9B-D5ED405A4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627" y="3445727"/>
            <a:ext cx="3679902" cy="87306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317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сульфаніламід (стрептоцид)</a:t>
            </a:r>
          </a:p>
        </p:txBody>
      </p:sp>
      <p:sp>
        <p:nvSpPr>
          <p:cNvPr id="202822" name="Text Box 1094">
            <a:extLst>
              <a:ext uri="{FF2B5EF4-FFF2-40B4-BE49-F238E27FC236}">
                <a16:creationId xmlns:a16="http://schemas.microsoft.com/office/drawing/2014/main" id="{3A304832-4737-9E4C-4CE3-FE55E003A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627" y="5593731"/>
            <a:ext cx="4711390" cy="87306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317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пара-</a:t>
            </a:r>
            <a:r>
              <a:rPr lang="uk-UA" altLang="ru-RU" sz="3171" i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амінобензойна</a:t>
            </a:r>
            <a:r>
              <a:rPr lang="uk-UA" altLang="ru-RU" sz="317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кислота (ПАБК)</a:t>
            </a:r>
          </a:p>
        </p:txBody>
      </p:sp>
      <p:sp>
        <p:nvSpPr>
          <p:cNvPr id="202823" name="Text Box 1095">
            <a:extLst>
              <a:ext uri="{FF2B5EF4-FFF2-40B4-BE49-F238E27FC236}">
                <a16:creationId xmlns:a16="http://schemas.microsoft.com/office/drawing/2014/main" id="{3A5585C6-8B29-1149-9C59-F59F0114E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873" y="1057972"/>
            <a:ext cx="8716072" cy="11525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uk-UA" altLang="ru-RU" sz="3171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Похідні </a:t>
            </a:r>
            <a:r>
              <a:rPr lang="uk-UA" altLang="ru-RU" sz="3171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сульфонілової</a:t>
            </a:r>
            <a:r>
              <a:rPr lang="uk-UA" altLang="ru-RU" sz="3171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кислоти</a:t>
            </a:r>
            <a:r>
              <a:rPr lang="uk-UA" altLang="ru-RU" sz="317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(Як правило, білі, не мають запаху, гіркі, кристалічні слабкі кислоти, погано розчинні у воді)</a:t>
            </a:r>
          </a:p>
        </p:txBody>
      </p:sp>
      <p:sp>
        <p:nvSpPr>
          <p:cNvPr id="202824" name="Text Box 1096">
            <a:extLst>
              <a:ext uri="{FF2B5EF4-FFF2-40B4-BE49-F238E27FC236}">
                <a16:creationId xmlns:a16="http://schemas.microsoft.com/office/drawing/2014/main" id="{DEE3D8A4-831D-116A-BCAD-F323ADB12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6685" y="2623325"/>
            <a:ext cx="2888166" cy="3396314"/>
          </a:xfrm>
          <a:prstGeom prst="rect">
            <a:avLst/>
          </a:prstGeom>
          <a:gradFill rotWithShape="1">
            <a:gsLst>
              <a:gs pos="0">
                <a:srgbClr val="FFEDFF">
                  <a:gamma/>
                  <a:shade val="82353"/>
                  <a:invGamma/>
                </a:srgbClr>
              </a:gs>
              <a:gs pos="50000">
                <a:srgbClr val="FFEDFF"/>
              </a:gs>
              <a:gs pos="100000">
                <a:srgbClr val="FFEDFF">
                  <a:gamma/>
                  <a:shade val="82353"/>
                  <a:invGamma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45000"/>
              </a:spcBef>
              <a:defRPr/>
            </a:pPr>
            <a:r>
              <a:rPr lang="uk-UA" altLang="ru-RU" sz="2467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Модифікація через </a:t>
            </a:r>
            <a:r>
              <a:rPr lang="uk-UA" altLang="ru-RU" sz="246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аміногрупу </a:t>
            </a:r>
            <a:r>
              <a:rPr lang="uk-UA" altLang="ru-RU" sz="2467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призводить до зміни фізичних, хімічних, фармакологічних властивостей;</a:t>
            </a:r>
          </a:p>
          <a:p>
            <a:pPr eaLnBrk="1" hangingPunct="1">
              <a:lnSpc>
                <a:spcPct val="75000"/>
              </a:lnSpc>
              <a:spcBef>
                <a:spcPct val="45000"/>
              </a:spcBef>
              <a:defRPr/>
            </a:pPr>
            <a:r>
              <a:rPr lang="uk-UA" altLang="ru-RU" sz="2467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більшість випускається у вигляді натрієвих солей</a:t>
            </a:r>
          </a:p>
        </p:txBody>
      </p:sp>
      <p:graphicFrame>
        <p:nvGraphicFramePr>
          <p:cNvPr id="202825" name="Object 1097">
            <a:extLst>
              <a:ext uri="{FF2B5EF4-FFF2-40B4-BE49-F238E27FC236}">
                <a16:creationId xmlns:a16="http://schemas.microsoft.com/office/drawing/2014/main" id="{BD5794DA-A682-2327-CCB9-E241A601B3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6061" y="206298"/>
          <a:ext cx="827978" cy="805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622359" imgH="927244" progId="MS_ClipArt_Gallery.5">
                  <p:embed/>
                </p:oleObj>
              </mc:Choice>
              <mc:Fallback>
                <p:oleObj name="Clip" r:id="rId2" imgW="622359" imgH="927244" progId="MS_ClipArt_Gallery.5">
                  <p:embed/>
                  <p:pic>
                    <p:nvPicPr>
                      <p:cNvPr id="202825" name="Object 1097">
                        <a:extLst>
                          <a:ext uri="{FF2B5EF4-FFF2-40B4-BE49-F238E27FC236}">
                            <a16:creationId xmlns:a16="http://schemas.microsoft.com/office/drawing/2014/main" id="{BD5794DA-A682-2327-CCB9-E241A601B3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6061" y="206298"/>
                        <a:ext cx="827978" cy="8056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0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20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20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2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2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20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20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20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20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"/>
                                        <p:tgtEl>
                                          <p:spTgt spid="20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20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20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20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500"/>
                                        <p:tgtEl>
                                          <p:spTgt spid="20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500"/>
                                        <p:tgtEl>
                                          <p:spTgt spid="20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500"/>
                                        <p:tgtEl>
                                          <p:spTgt spid="20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0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500"/>
                                        <p:tgtEl>
                                          <p:spTgt spid="20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500"/>
                                        <p:tgtEl>
                                          <p:spTgt spid="20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500"/>
                                        <p:tgtEl>
                                          <p:spTgt spid="20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500"/>
                                        <p:tgtEl>
                                          <p:spTgt spid="20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500"/>
                                        <p:tgtEl>
                                          <p:spTgt spid="20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500"/>
                                        <p:tgtEl>
                                          <p:spTgt spid="20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500"/>
                                        <p:tgtEl>
                                          <p:spTgt spid="20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500"/>
                                        <p:tgtEl>
                                          <p:spTgt spid="20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500"/>
                                        <p:tgtEl>
                                          <p:spTgt spid="20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500"/>
                                        <p:tgtEl>
                                          <p:spTgt spid="20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500"/>
                                        <p:tgtEl>
                                          <p:spTgt spid="20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2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2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500"/>
                                        <p:tgtEl>
                                          <p:spTgt spid="20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500"/>
                                        <p:tgtEl>
                                          <p:spTgt spid="20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0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0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500"/>
                                        <p:tgtEl>
                                          <p:spTgt spid="20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500"/>
                                        <p:tgtEl>
                                          <p:spTgt spid="20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0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0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500"/>
                                        <p:tgtEl>
                                          <p:spTgt spid="20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5" dur="80"/>
                                        <p:tgtEl>
                                          <p:spTgt spid="202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6" dur="80"/>
                                        <p:tgtEl>
                                          <p:spTgt spid="202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80"/>
                                        <p:tgtEl>
                                          <p:spTgt spid="202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1540"/>
                            </p:stCondLst>
                            <p:childTnLst>
                              <p:par>
                                <p:cTn id="1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1" dur="80"/>
                                        <p:tgtEl>
                                          <p:spTgt spid="2028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2" dur="80"/>
                                        <p:tgtEl>
                                          <p:spTgt spid="2028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80"/>
                                        <p:tgtEl>
                                          <p:spTgt spid="2028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0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800" grpId="0"/>
      <p:bldP spid="202804" grpId="0"/>
      <p:bldP spid="202805" grpId="0"/>
      <p:bldP spid="202807" grpId="0"/>
      <p:bldP spid="202817" grpId="0"/>
      <p:bldP spid="202820" grpId="0"/>
      <p:bldP spid="202821" grpId="0"/>
      <p:bldP spid="202822" grpId="0"/>
      <p:bldP spid="202823" grpId="0"/>
      <p:bldP spid="2028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1F1C1-8263-1088-EE9B-E71A6518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100A2D28-0243-65B2-540D-57F986297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656" y="2024666"/>
            <a:ext cx="8994852" cy="1382706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218113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867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5151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161213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7618413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8075613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8532813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990013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003300"/>
              </a:buClr>
              <a:buFont typeface="Wingdings" panose="05000000000000000000" pitchFamily="2" charset="2"/>
              <a:buChar char="§"/>
              <a:defRPr/>
            </a:pPr>
            <a:r>
              <a:rPr lang="uk-UA" sz="2643" b="1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коротким 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стрептоцид,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этазол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норсульфазол,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сульфадімезин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; </a:t>
            </a:r>
          </a:p>
          <a:p>
            <a:pPr eaLnBrk="1" hangingPunct="1">
              <a:lnSpc>
                <a:spcPct val="80000"/>
              </a:lnSpc>
              <a:buClr>
                <a:srgbClr val="003300"/>
              </a:buClr>
              <a:buFont typeface="Wingdings" panose="05000000000000000000" pitchFamily="2" charset="2"/>
              <a:buChar char="§"/>
              <a:defRPr/>
            </a:pPr>
            <a:r>
              <a:rPr lang="uk-UA" sz="2643" b="1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тривалим 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сульфапіридазин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сульфадіметоксин</a:t>
            </a:r>
            <a:endParaRPr lang="uk-UA" sz="2643" b="1" noProof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rgbClr val="003300"/>
              </a:buClr>
              <a:buFont typeface="Wingdings" panose="05000000000000000000" pitchFamily="2" charset="2"/>
              <a:buChar char="§"/>
              <a:defRPr/>
            </a:pPr>
            <a:r>
              <a:rPr lang="uk-UA" sz="2643" b="1" noProof="0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надтривалим</a:t>
            </a:r>
            <a:r>
              <a:rPr lang="uk-UA" sz="2643" b="1" noProof="0" dirty="0"/>
              <a:t>– </a:t>
            </a:r>
            <a:r>
              <a:rPr lang="uk-UA" sz="2643" b="1" noProof="0" dirty="0" err="1"/>
              <a:t>сульфален</a:t>
            </a:r>
            <a:endParaRPr lang="uk-UA" sz="2643" b="1" noProof="0" dirty="0"/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8F84C648-AC0D-1852-034C-9CDF3C38B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00" y="193754"/>
            <a:ext cx="8994852" cy="88791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58052" name="Rectangle 4">
            <a:extLst>
              <a:ext uri="{FF2B5EF4-FFF2-40B4-BE49-F238E27FC236}">
                <a16:creationId xmlns:a16="http://schemas.microsoft.com/office/drawing/2014/main" id="{C0E2A05F-3CC6-C721-5BB7-FBA9DAFA8C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68966" y="256478"/>
            <a:ext cx="9123092" cy="87258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 СУЛЬФАНІЛАМІДНИХ  ПРЕПАРАТІВ (СА)</a:t>
            </a:r>
          </a:p>
        </p:txBody>
      </p:sp>
      <p:sp>
        <p:nvSpPr>
          <p:cNvPr id="258054" name="Rectangle 6">
            <a:extLst>
              <a:ext uri="{FF2B5EF4-FFF2-40B4-BE49-F238E27FC236}">
                <a16:creationId xmlns:a16="http://schemas.microsoft.com/office/drawing/2014/main" id="{34A47C13-6C50-4D74-52F8-FBDC48015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697" y="1193233"/>
            <a:ext cx="9361449" cy="795815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471488" indent="-471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52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buFontTx/>
              <a:buBlip>
                <a:blip r:embed="rId2"/>
              </a:buBlip>
              <a:defRPr/>
            </a:pPr>
            <a:r>
              <a:rPr lang="uk-UA" sz="2819" b="1" noProof="0" dirty="0">
                <a:solidFill>
                  <a:schemeClr val="hlink"/>
                </a:solidFill>
              </a:rPr>
              <a:t>Добре всмоктуються </a:t>
            </a:r>
            <a:r>
              <a:rPr lang="uk-UA" sz="2643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шлунково-кишковому тракті і володіють </a:t>
            </a:r>
            <a:r>
              <a:rPr lang="uk-UA" sz="2643" b="1" noProof="0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резорбтивною</a:t>
            </a:r>
            <a:r>
              <a:rPr lang="uk-UA" sz="2643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дією:</a:t>
            </a:r>
          </a:p>
        </p:txBody>
      </p:sp>
      <p:sp>
        <p:nvSpPr>
          <p:cNvPr id="258055" name="Rectangle 7">
            <a:extLst>
              <a:ext uri="{FF2B5EF4-FFF2-40B4-BE49-F238E27FC236}">
                <a16:creationId xmlns:a16="http://schemas.microsoft.com/office/drawing/2014/main" id="{85E26107-6662-5714-852F-A71CAC0D7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698" y="3553572"/>
            <a:ext cx="9153758" cy="712651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471488" indent="-471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3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Tx/>
              <a:buBlip>
                <a:blip r:embed="rId2"/>
              </a:buBlip>
              <a:defRPr/>
            </a:pPr>
            <a:r>
              <a:rPr lang="uk-UA" sz="2819" b="1" i="1" noProof="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Погано </a:t>
            </a:r>
            <a:r>
              <a:rPr lang="uk-UA" sz="2819" b="1" noProof="0" dirty="0">
                <a:solidFill>
                  <a:schemeClr val="hlink"/>
                </a:solidFill>
              </a:rPr>
              <a:t>всмоктуються </a:t>
            </a:r>
            <a:r>
              <a:rPr lang="uk-UA" sz="2643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r>
              <a:rPr lang="uk-UA" sz="2643" b="1" i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2643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шлунково-кишковому тракті :</a:t>
            </a:r>
            <a:r>
              <a:rPr lang="uk-UA" sz="2467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фталазол</a:t>
            </a:r>
            <a:endParaRPr lang="uk-UA" sz="2643" b="1" noProof="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8056" name="Rectangle 8">
            <a:extLst>
              <a:ext uri="{FF2B5EF4-FFF2-40B4-BE49-F238E27FC236}">
                <a16:creationId xmlns:a16="http://schemas.microsoft.com/office/drawing/2014/main" id="{121C9ECF-1BB2-96F2-5234-C19240180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5805604"/>
            <a:ext cx="9293147" cy="795815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>
            <a:spAutoFit/>
          </a:bodyPr>
          <a:lstStyle>
            <a:lvl1pPr marL="441325" indent="-441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buFontTx/>
              <a:buBlip>
                <a:blip r:embed="rId2"/>
              </a:buBlip>
              <a:defRPr/>
            </a:pPr>
            <a:r>
              <a:rPr lang="uk-UA" sz="2819" b="1" i="1" noProof="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 місцевого застосування </a:t>
            </a:r>
            <a:r>
              <a:rPr lang="uk-UA" sz="2467" b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стрептоцид, 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сульфацил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-натрій та ін.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натріеві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солі</a:t>
            </a:r>
          </a:p>
        </p:txBody>
      </p:sp>
      <p:sp>
        <p:nvSpPr>
          <p:cNvPr id="258057" name="Rectangle 9">
            <a:extLst>
              <a:ext uri="{FF2B5EF4-FFF2-40B4-BE49-F238E27FC236}">
                <a16:creationId xmlns:a16="http://schemas.microsoft.com/office/drawing/2014/main" id="{587BA037-8F51-CD9B-399B-7B2180735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110" y="4655825"/>
            <a:ext cx="9007398" cy="1098013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0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rgbClr val="003300"/>
              </a:buClr>
              <a:buFont typeface="Wingdings" panose="05000000000000000000" pitchFamily="2" charset="2"/>
              <a:buChar char="§"/>
              <a:defRPr/>
            </a:pPr>
            <a:r>
              <a:rPr lang="uk-UA" sz="2643" b="1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 саліциловою кислотою –</a:t>
            </a:r>
            <a:r>
              <a:rPr lang="uk-UA" sz="2643" b="1" noProof="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салазопіридазин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та ін. 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  <a:buClr>
                <a:srgbClr val="003300"/>
              </a:buClr>
              <a:buFont typeface="Wingdings" panose="05000000000000000000" pitchFamily="2" charset="2"/>
              <a:buChar char="§"/>
              <a:defRPr/>
            </a:pPr>
            <a:r>
              <a:rPr lang="uk-UA" sz="2643" b="1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які містять </a:t>
            </a:r>
            <a:r>
              <a:rPr lang="uk-UA" sz="2643" b="1" noProof="0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триметоприм</a:t>
            </a:r>
            <a:r>
              <a:rPr lang="uk-UA" sz="2643" b="1" noProof="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</a:t>
            </a:r>
            <a:r>
              <a:rPr lang="uk-UA" sz="2643" b="1" noProof="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ко-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тримоксазол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бактрим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бісептол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сульфатон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sz="2643" b="1" noProof="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лідаприм</a:t>
            </a:r>
            <a:r>
              <a:rPr lang="uk-UA" sz="2643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та ін.</a:t>
            </a:r>
          </a:p>
        </p:txBody>
      </p:sp>
      <p:sp>
        <p:nvSpPr>
          <p:cNvPr id="258058" name="Rectangle 10">
            <a:extLst>
              <a:ext uri="{FF2B5EF4-FFF2-40B4-BE49-F238E27FC236}">
                <a16:creationId xmlns:a16="http://schemas.microsoft.com/office/drawing/2014/main" id="{9158A2AA-1A4B-A092-3B57-8323B1F33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697" y="4252175"/>
            <a:ext cx="4467458" cy="450080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buFontTx/>
              <a:buBlip>
                <a:blip r:embed="rId2"/>
              </a:buBlip>
              <a:defRPr/>
            </a:pPr>
            <a:r>
              <a:rPr lang="uk-UA" sz="2467" b="1" i="1" noProof="0" dirty="0">
                <a:solidFill>
                  <a:schemeClr val="hlink"/>
                </a:solidFill>
              </a:rPr>
              <a:t>  </a:t>
            </a:r>
            <a:r>
              <a:rPr lang="uk-UA" sz="2819" b="1" i="1" noProof="0" dirty="0">
                <a:solidFill>
                  <a:schemeClr val="hlink"/>
                </a:solidFill>
              </a:rPr>
              <a:t>К</a:t>
            </a:r>
            <a:r>
              <a:rPr lang="uk-UA" sz="2819" b="1" i="1" noProof="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омбінування</a:t>
            </a:r>
            <a:r>
              <a:rPr lang="uk-UA" sz="2819" b="1" i="1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39066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8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8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8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8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/>
      <p:bldP spid="258052" grpId="0"/>
      <p:bldP spid="258054" grpId="0"/>
      <p:bldP spid="258055" grpId="0"/>
      <p:bldP spid="258056" grpId="0"/>
      <p:bldP spid="258057" grpId="0"/>
      <p:bldP spid="2580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09" name="Rectangle 33">
            <a:extLst>
              <a:ext uri="{FF2B5EF4-FFF2-40B4-BE49-F238E27FC236}">
                <a16:creationId xmlns:a16="http://schemas.microsoft.com/office/drawing/2014/main" id="{48C57AB2-4951-ADBF-805B-8790599F0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509" y="193753"/>
            <a:ext cx="8746737" cy="557561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03810" name="Rectangle 34">
            <a:extLst>
              <a:ext uri="{FF2B5EF4-FFF2-40B4-BE49-F238E27FC236}">
                <a16:creationId xmlns:a16="http://schemas.microsoft.com/office/drawing/2014/main" id="{DA1065B1-765D-0A56-6D0E-7820792FF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127" y="335931"/>
            <a:ext cx="7935487" cy="479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96" tIns="42700" rIns="85396" bIns="42700" anchor="b"/>
          <a:lstStyle>
            <a:lvl1pPr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uk-UA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ФАРМАКОКІНЕТИКА СА</a:t>
            </a:r>
          </a:p>
        </p:txBody>
      </p:sp>
      <p:sp>
        <p:nvSpPr>
          <p:cNvPr id="203811" name="Text Box 35">
            <a:extLst>
              <a:ext uri="{FF2B5EF4-FFF2-40B4-BE49-F238E27FC236}">
                <a16:creationId xmlns:a16="http://schemas.microsoft.com/office/drawing/2014/main" id="{95B96750-9262-2F2A-0AE3-855811053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1" y="892098"/>
            <a:ext cx="8745344" cy="72141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Всмоктування </a:t>
            </a:r>
            <a:r>
              <a:rPr lang="uk-UA" altLang="ru-RU" sz="2467" b="1" dirty="0">
                <a:solidFill>
                  <a:srgbClr val="0000CC"/>
                </a:solidFill>
              </a:rPr>
              <a:t>(препарати які добре всмоктуються):</a:t>
            </a:r>
            <a:r>
              <a:rPr lang="uk-UA" altLang="ru-RU" sz="2467" b="1" i="1" dirty="0">
                <a:solidFill>
                  <a:srgbClr val="CC00FF"/>
                </a:solidFill>
              </a:rPr>
              <a:t>             </a:t>
            </a:r>
            <a:r>
              <a:rPr lang="uk-UA" altLang="ru-RU" sz="2467" b="1" dirty="0">
                <a:solidFill>
                  <a:srgbClr val="006600"/>
                </a:solidFill>
              </a:rPr>
              <a:t>в основнім, у </a:t>
            </a:r>
            <a:r>
              <a:rPr lang="uk-UA" altLang="ru-RU" sz="2467" b="1" dirty="0">
                <a:solidFill>
                  <a:srgbClr val="660033"/>
                </a:solidFill>
              </a:rPr>
              <a:t>тонкому</a:t>
            </a:r>
            <a:r>
              <a:rPr lang="uk-UA" altLang="ru-RU" sz="2467" b="1" dirty="0">
                <a:solidFill>
                  <a:srgbClr val="006600"/>
                </a:solidFill>
              </a:rPr>
              <a:t> кишечнику. </a:t>
            </a:r>
          </a:p>
        </p:txBody>
      </p:sp>
      <p:sp>
        <p:nvSpPr>
          <p:cNvPr id="203812" name="Text Box 36">
            <a:extLst>
              <a:ext uri="{FF2B5EF4-FFF2-40B4-BE49-F238E27FC236}">
                <a16:creationId xmlns:a16="http://schemas.microsoft.com/office/drawing/2014/main" id="{4C295263-59EE-0ED0-6935-647ADEA47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1" y="1626684"/>
            <a:ext cx="8745344" cy="41767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Зв'язок з білками: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>
                <a:solidFill>
                  <a:srgbClr val="660033"/>
                </a:solidFill>
              </a:rPr>
              <a:t>20-90</a:t>
            </a:r>
            <a:r>
              <a:rPr lang="uk-UA" altLang="ru-RU" sz="2467" b="1" dirty="0">
                <a:solidFill>
                  <a:srgbClr val="006600"/>
                </a:solidFill>
              </a:rPr>
              <a:t> %.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03813" name="Text Box 37">
            <a:extLst>
              <a:ext uri="{FF2B5EF4-FFF2-40B4-BE49-F238E27FC236}">
                <a16:creationId xmlns:a16="http://schemas.microsoft.com/office/drawing/2014/main" id="{937B489D-F881-52E0-7DC9-C62F8A651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0" y="2071339"/>
            <a:ext cx="8612923" cy="13288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Розподіл 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>
                <a:solidFill>
                  <a:srgbClr val="006600"/>
                </a:solidFill>
              </a:rPr>
              <a:t>найбільша концентрація – </a:t>
            </a:r>
            <a:r>
              <a:rPr lang="uk-UA" altLang="ru-RU" sz="2467" b="1" dirty="0">
                <a:solidFill>
                  <a:srgbClr val="660033"/>
                </a:solidFill>
              </a:rPr>
              <a:t>в печінці, нирках, легенях, шкірі</a:t>
            </a:r>
            <a:r>
              <a:rPr lang="uk-UA" altLang="ru-RU" sz="2467" b="1" dirty="0">
                <a:solidFill>
                  <a:srgbClr val="006600"/>
                </a:solidFill>
              </a:rPr>
              <a:t>; менше – </a:t>
            </a:r>
            <a:r>
              <a:rPr lang="uk-UA" altLang="ru-RU" sz="2467" b="1" dirty="0">
                <a:solidFill>
                  <a:srgbClr val="660033"/>
                </a:solidFill>
              </a:rPr>
              <a:t>в</a:t>
            </a:r>
            <a:r>
              <a:rPr lang="uk-UA" altLang="ru-RU" sz="2467" b="1" dirty="0">
                <a:solidFill>
                  <a:srgbClr val="006600"/>
                </a:solidFill>
              </a:rPr>
              <a:t> </a:t>
            </a:r>
            <a:r>
              <a:rPr lang="uk-UA" altLang="ru-RU" sz="2467" b="1" dirty="0">
                <a:solidFill>
                  <a:srgbClr val="660033"/>
                </a:solidFill>
              </a:rPr>
              <a:t>жировій тканині</a:t>
            </a:r>
            <a:r>
              <a:rPr lang="uk-UA" altLang="ru-RU" sz="2467" b="1" dirty="0">
                <a:solidFill>
                  <a:srgbClr val="006600"/>
                </a:solidFill>
              </a:rPr>
              <a:t>. Добре проникають </a:t>
            </a:r>
            <a:r>
              <a:rPr lang="uk-UA" altLang="ru-RU" sz="2467" b="1" dirty="0">
                <a:solidFill>
                  <a:srgbClr val="660033"/>
                </a:solidFill>
              </a:rPr>
              <a:t>у рідкі середовища</a:t>
            </a:r>
            <a:r>
              <a:rPr lang="uk-UA" altLang="ru-RU" sz="2467" b="1" dirty="0">
                <a:solidFill>
                  <a:srgbClr val="006600"/>
                </a:solidFill>
              </a:rPr>
              <a:t> організму, в том числі через </a:t>
            </a:r>
            <a:r>
              <a:rPr lang="uk-UA" altLang="ru-RU" sz="2467" b="1" dirty="0">
                <a:solidFill>
                  <a:srgbClr val="660033"/>
                </a:solidFill>
              </a:rPr>
              <a:t>ГЕБ</a:t>
            </a:r>
            <a:r>
              <a:rPr lang="uk-UA" altLang="ru-RU" sz="2467" b="1" dirty="0">
                <a:solidFill>
                  <a:srgbClr val="006600"/>
                </a:solidFill>
              </a:rPr>
              <a:t>, </a:t>
            </a:r>
            <a:r>
              <a:rPr lang="uk-UA" altLang="ru-RU" sz="2467" b="1" dirty="0">
                <a:solidFill>
                  <a:srgbClr val="660033"/>
                </a:solidFill>
              </a:rPr>
              <a:t>плаценту</a:t>
            </a:r>
            <a:r>
              <a:rPr lang="uk-UA" altLang="ru-RU" sz="2467" b="1" dirty="0">
                <a:solidFill>
                  <a:srgbClr val="006600"/>
                </a:solidFill>
              </a:rPr>
              <a:t>.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03815" name="Text Box 39">
            <a:extLst>
              <a:ext uri="{FF2B5EF4-FFF2-40B4-BE49-F238E27FC236}">
                <a16:creationId xmlns:a16="http://schemas.microsoft.com/office/drawing/2014/main" id="{8865B3A9-0256-E37A-8650-0FF1A1A39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088" y="3429000"/>
            <a:ext cx="8745344" cy="16326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 err="1">
                <a:solidFill>
                  <a:srgbClr val="0000FF"/>
                </a:solidFill>
              </a:rPr>
              <a:t>Біотрансформація</a:t>
            </a:r>
            <a:r>
              <a:rPr lang="uk-UA" altLang="ru-RU" sz="2643" b="1" i="1" dirty="0">
                <a:solidFill>
                  <a:srgbClr val="0000FF"/>
                </a:solidFill>
              </a:rPr>
              <a:t>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</a:rPr>
              <a:t>Ацетилюється</a:t>
            </a:r>
            <a:r>
              <a:rPr lang="uk-UA" altLang="ru-RU" sz="2467" b="1" dirty="0">
                <a:solidFill>
                  <a:srgbClr val="006600"/>
                </a:solidFill>
              </a:rPr>
              <a:t>, окислюються, утворюють неактивні </a:t>
            </a:r>
            <a:r>
              <a:rPr lang="uk-UA" altLang="ru-RU" sz="2467" b="1" dirty="0" err="1">
                <a:solidFill>
                  <a:srgbClr val="006600"/>
                </a:solidFill>
              </a:rPr>
              <a:t>глюкуроніди</a:t>
            </a:r>
            <a:r>
              <a:rPr lang="uk-UA" altLang="ru-RU" sz="2467" b="1" dirty="0">
                <a:solidFill>
                  <a:srgbClr val="006600"/>
                </a:solidFill>
              </a:rPr>
              <a:t> або не змінюються. </a:t>
            </a:r>
            <a:r>
              <a:rPr lang="uk-UA" altLang="ru-RU" sz="2467" b="1" i="1" dirty="0">
                <a:solidFill>
                  <a:srgbClr val="D60093"/>
                </a:solidFill>
              </a:rPr>
              <a:t>Ацетильовані</a:t>
            </a:r>
            <a:r>
              <a:rPr lang="uk-UA" altLang="ru-RU" sz="2467" b="1" i="1" dirty="0">
                <a:solidFill>
                  <a:srgbClr val="333300"/>
                </a:solidFill>
              </a:rPr>
              <a:t> форми (особливо в </a:t>
            </a:r>
            <a:r>
              <a:rPr lang="uk-UA" altLang="ru-RU" sz="2467" b="1" i="1" dirty="0">
                <a:solidFill>
                  <a:srgbClr val="660033"/>
                </a:solidFill>
              </a:rPr>
              <a:t>кислому середовищі</a:t>
            </a:r>
            <a:r>
              <a:rPr lang="uk-UA" altLang="ru-RU" sz="2467" b="1" i="1" dirty="0">
                <a:solidFill>
                  <a:schemeClr val="hlink"/>
                </a:solidFill>
              </a:rPr>
              <a:t>!</a:t>
            </a:r>
            <a:r>
              <a:rPr lang="uk-UA" altLang="ru-RU" sz="2467" b="1" i="1" dirty="0">
                <a:solidFill>
                  <a:srgbClr val="333300"/>
                </a:solidFill>
              </a:rPr>
              <a:t>) </a:t>
            </a:r>
            <a:r>
              <a:rPr lang="uk-UA" altLang="ru-RU" sz="2467" b="1" i="1" dirty="0" err="1">
                <a:solidFill>
                  <a:srgbClr val="D60093"/>
                </a:solidFill>
              </a:rPr>
              <a:t>преципітують</a:t>
            </a:r>
            <a:r>
              <a:rPr lang="uk-UA" altLang="ru-RU" sz="2467" b="1" i="1" dirty="0">
                <a:solidFill>
                  <a:srgbClr val="333300"/>
                </a:solidFill>
              </a:rPr>
              <a:t> в сечі, приводячи до </a:t>
            </a:r>
            <a:r>
              <a:rPr lang="uk-UA" altLang="ru-RU" sz="2467" b="1" i="1" dirty="0" err="1">
                <a:solidFill>
                  <a:srgbClr val="D60093"/>
                </a:solidFill>
              </a:rPr>
              <a:t>кристалоурії</a:t>
            </a:r>
            <a:r>
              <a:rPr lang="uk-UA" altLang="ru-RU" sz="2467" b="1" i="1" dirty="0">
                <a:solidFill>
                  <a:srgbClr val="333300"/>
                </a:solidFill>
              </a:rPr>
              <a:t>.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03816" name="Text Box 40">
            <a:extLst>
              <a:ext uri="{FF2B5EF4-FFF2-40B4-BE49-F238E27FC236}">
                <a16:creationId xmlns:a16="http://schemas.microsoft.com/office/drawing/2014/main" id="{109E418A-3E5C-FA14-2AE5-788A80485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693" y="5077987"/>
            <a:ext cx="9036670" cy="102515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Виведення: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>
                <a:solidFill>
                  <a:srgbClr val="006600"/>
                </a:solidFill>
              </a:rPr>
              <a:t>нирками, в основному, шляхом </a:t>
            </a:r>
            <a:r>
              <a:rPr lang="uk-UA" altLang="ru-RU" sz="2467" b="1" dirty="0" err="1">
                <a:solidFill>
                  <a:srgbClr val="660033"/>
                </a:solidFill>
              </a:rPr>
              <a:t>клубочкової</a:t>
            </a:r>
            <a:r>
              <a:rPr lang="uk-UA" altLang="ru-RU" sz="2467" b="1" dirty="0">
                <a:solidFill>
                  <a:srgbClr val="660033"/>
                </a:solidFill>
              </a:rPr>
              <a:t> фільтрації</a:t>
            </a:r>
            <a:r>
              <a:rPr lang="uk-UA" altLang="ru-RU" sz="2467" b="1" dirty="0">
                <a:solidFill>
                  <a:srgbClr val="006600"/>
                </a:solidFill>
              </a:rPr>
              <a:t>. Препарати довготривалої дії піддаються </a:t>
            </a:r>
            <a:r>
              <a:rPr lang="uk-UA" altLang="ru-RU" sz="2467" b="1" dirty="0">
                <a:solidFill>
                  <a:srgbClr val="660033"/>
                </a:solidFill>
              </a:rPr>
              <a:t>реабсорбції</a:t>
            </a:r>
            <a:r>
              <a:rPr lang="uk-UA" altLang="ru-RU" sz="2467" b="1" dirty="0">
                <a:solidFill>
                  <a:srgbClr val="006600"/>
                </a:solidFill>
              </a:rPr>
              <a:t>.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03817" name="Text Box 41">
            <a:extLst>
              <a:ext uri="{FF2B5EF4-FFF2-40B4-BE49-F238E27FC236}">
                <a16:creationId xmlns:a16="http://schemas.microsoft.com/office/drawing/2014/main" id="{CBF257A5-60EE-E05E-0687-A1B94F3D5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0" y="6177776"/>
            <a:ext cx="8781585" cy="43806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D60093"/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ru-RU" altLang="ru-RU" sz="2643" b="1" dirty="0">
                <a:solidFill>
                  <a:srgbClr val="0000FF"/>
                </a:solidFill>
              </a:rPr>
              <a:t>У </a:t>
            </a:r>
            <a:r>
              <a:rPr lang="ru-RU" altLang="ru-RU" sz="2643" b="1" dirty="0" err="1">
                <a:solidFill>
                  <a:srgbClr val="0000FF"/>
                </a:solidFill>
              </a:rPr>
              <a:t>дітей</a:t>
            </a:r>
            <a:r>
              <a:rPr lang="ru-RU" altLang="ru-RU" sz="2643" b="1" dirty="0">
                <a:solidFill>
                  <a:srgbClr val="0000FF"/>
                </a:solidFill>
              </a:rPr>
              <a:t> і людей </a:t>
            </a:r>
            <a:r>
              <a:rPr lang="ru-RU" altLang="ru-RU" sz="2643" b="1" dirty="0" err="1">
                <a:solidFill>
                  <a:srgbClr val="0000FF"/>
                </a:solidFill>
              </a:rPr>
              <a:t>похилого</a:t>
            </a:r>
            <a:r>
              <a:rPr lang="ru-RU" altLang="ru-RU" sz="2643" b="1" dirty="0">
                <a:solidFill>
                  <a:srgbClr val="0000FF"/>
                </a:solidFill>
              </a:rPr>
              <a:t> </a:t>
            </a:r>
            <a:r>
              <a:rPr lang="ru-RU" altLang="ru-RU" sz="2643" b="1" dirty="0" err="1">
                <a:solidFill>
                  <a:srgbClr val="0000FF"/>
                </a:solidFill>
              </a:rPr>
              <a:t>віку</a:t>
            </a:r>
            <a:r>
              <a:rPr lang="ru-RU" altLang="ru-RU" sz="2643" b="1" dirty="0">
                <a:solidFill>
                  <a:srgbClr val="0000FF"/>
                </a:solidFill>
              </a:rPr>
              <a:t> </a:t>
            </a:r>
            <a:r>
              <a:rPr lang="ru-RU" altLang="ru-RU" sz="2643" b="1" dirty="0" err="1">
                <a:solidFill>
                  <a:srgbClr val="0000FF"/>
                </a:solidFill>
              </a:rPr>
              <a:t>змінюється</a:t>
            </a:r>
            <a:r>
              <a:rPr lang="ru-RU" altLang="ru-RU" sz="2643" b="1" dirty="0">
                <a:solidFill>
                  <a:srgbClr val="0000FF"/>
                </a:solidFill>
              </a:rPr>
              <a:t>!</a:t>
            </a:r>
            <a:endParaRPr lang="uk-UA" altLang="ru-RU" sz="2643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0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20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2038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2038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2038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10" grpId="0"/>
      <p:bldP spid="203811" grpId="0"/>
      <p:bldP spid="203812" grpId="0"/>
      <p:bldP spid="203813" grpId="0"/>
      <p:bldP spid="203815" grpId="0"/>
      <p:bldP spid="203816" grpId="0"/>
      <p:bldP spid="2038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>
            <a:extLst>
              <a:ext uri="{FF2B5EF4-FFF2-40B4-BE49-F238E27FC236}">
                <a16:creationId xmlns:a16="http://schemas.microsoft.com/office/drawing/2014/main" id="{089AB755-ED37-E86F-77BA-0991132E6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00" y="193753"/>
            <a:ext cx="8994852" cy="443261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36" name="Rectangle 4">
            <a:extLst>
              <a:ext uri="{FF2B5EF4-FFF2-40B4-BE49-F238E27FC236}">
                <a16:creationId xmlns:a16="http://schemas.microsoft.com/office/drawing/2014/main" id="{A861F179-E6D1-C80F-03CC-A626B102A2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68966" y="101756"/>
            <a:ext cx="9123092" cy="55477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МЕХАНІЗМ ДІЇ СА</a:t>
            </a:r>
          </a:p>
        </p:txBody>
      </p:sp>
      <p:sp>
        <p:nvSpPr>
          <p:cNvPr id="274443" name="Rectangle 11">
            <a:extLst>
              <a:ext uri="{FF2B5EF4-FFF2-40B4-BE49-F238E27FC236}">
                <a16:creationId xmlns:a16="http://schemas.microsoft.com/office/drawing/2014/main" id="{66B5D06D-7855-FCB8-70F0-2BAD2AFDB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795" y="4561797"/>
            <a:ext cx="6049537" cy="4427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2819" b="1" dirty="0" err="1">
                <a:solidFill>
                  <a:srgbClr val="006600"/>
                </a:solidFill>
              </a:rPr>
              <a:t>Тетрагідрофоліева</a:t>
            </a:r>
            <a:r>
              <a:rPr lang="ru-RU" altLang="ru-RU" sz="2819" b="1" dirty="0">
                <a:solidFill>
                  <a:srgbClr val="006600"/>
                </a:solidFill>
              </a:rPr>
              <a:t> кислота</a:t>
            </a:r>
          </a:p>
        </p:txBody>
      </p:sp>
      <p:sp>
        <p:nvSpPr>
          <p:cNvPr id="274444" name="Rectangle 12">
            <a:extLst>
              <a:ext uri="{FF2B5EF4-FFF2-40B4-BE49-F238E27FC236}">
                <a16:creationId xmlns:a16="http://schemas.microsoft.com/office/drawing/2014/main" id="{44ED5141-2687-C8D1-DE9E-21C690060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142" y="5370791"/>
            <a:ext cx="1961221" cy="52951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19" b="1" dirty="0" err="1">
                <a:solidFill>
                  <a:srgbClr val="006600"/>
                </a:solidFill>
              </a:rPr>
              <a:t>Пурини</a:t>
            </a:r>
            <a:endParaRPr lang="ru-RU" altLang="ru-RU" sz="2819" b="1" dirty="0">
              <a:solidFill>
                <a:srgbClr val="006600"/>
              </a:solidFill>
            </a:endParaRPr>
          </a:p>
        </p:txBody>
      </p:sp>
      <p:sp>
        <p:nvSpPr>
          <p:cNvPr id="274445" name="Rectangle 13">
            <a:extLst>
              <a:ext uri="{FF2B5EF4-FFF2-40B4-BE49-F238E27FC236}">
                <a16:creationId xmlns:a16="http://schemas.microsoft.com/office/drawing/2014/main" id="{B02F1B93-7C82-B28A-FD3A-CCD813E39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2329" y="6202951"/>
            <a:ext cx="2345937" cy="52951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19" b="1" dirty="0">
                <a:solidFill>
                  <a:srgbClr val="006600"/>
                </a:solidFill>
              </a:rPr>
              <a:t>ДНК та РНК</a:t>
            </a:r>
          </a:p>
        </p:txBody>
      </p:sp>
      <p:sp>
        <p:nvSpPr>
          <p:cNvPr id="274447" name="Line 15">
            <a:extLst>
              <a:ext uri="{FF2B5EF4-FFF2-40B4-BE49-F238E27FC236}">
                <a16:creationId xmlns:a16="http://schemas.microsoft.com/office/drawing/2014/main" id="{24B4F88D-A9BA-EDF7-DF81-2C138A8BE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8602" y="4965081"/>
            <a:ext cx="13939" cy="517138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48" name="Rectangle 16">
            <a:extLst>
              <a:ext uri="{FF2B5EF4-FFF2-40B4-BE49-F238E27FC236}">
                <a16:creationId xmlns:a16="http://schemas.microsoft.com/office/drawing/2014/main" id="{4FF105FE-1DAA-AC6B-8E04-38C53F7C5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929" y="1868520"/>
            <a:ext cx="3750991" cy="475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67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СУЛЬФАНІЛАМІДИ</a:t>
            </a:r>
          </a:p>
        </p:txBody>
      </p:sp>
      <p:sp>
        <p:nvSpPr>
          <p:cNvPr id="274449" name="Rectangle 17">
            <a:extLst>
              <a:ext uri="{FF2B5EF4-FFF2-40B4-BE49-F238E27FC236}">
                <a16:creationId xmlns:a16="http://schemas.microsoft.com/office/drawing/2014/main" id="{F99E200B-8A3B-97C2-55F8-11CBF1DD0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998" y="3481266"/>
            <a:ext cx="2754351" cy="475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67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ТРИМЕТОПРИМ</a:t>
            </a:r>
          </a:p>
        </p:txBody>
      </p:sp>
      <p:sp>
        <p:nvSpPr>
          <p:cNvPr id="274450" name="Rectangle 18">
            <a:extLst>
              <a:ext uri="{FF2B5EF4-FFF2-40B4-BE49-F238E27FC236}">
                <a16:creationId xmlns:a16="http://schemas.microsoft.com/office/drawing/2014/main" id="{314E7976-5451-C7AE-8B78-AD60A6D76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496" y="1418547"/>
            <a:ext cx="5774938" cy="442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2819" b="1" dirty="0" err="1">
                <a:solidFill>
                  <a:srgbClr val="006600"/>
                </a:solidFill>
              </a:rPr>
              <a:t>Параамінобензойна</a:t>
            </a:r>
            <a:r>
              <a:rPr lang="ru-RU" altLang="ru-RU" sz="2819" b="1" dirty="0">
                <a:solidFill>
                  <a:srgbClr val="006600"/>
                </a:solidFill>
              </a:rPr>
              <a:t> кислота</a:t>
            </a:r>
          </a:p>
        </p:txBody>
      </p:sp>
      <p:sp>
        <p:nvSpPr>
          <p:cNvPr id="274451" name="Line 19">
            <a:extLst>
              <a:ext uri="{FF2B5EF4-FFF2-40B4-BE49-F238E27FC236}">
                <a16:creationId xmlns:a16="http://schemas.microsoft.com/office/drawing/2014/main" id="{BE83E2D1-7829-FABF-7F54-B4FCD1FFF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8602" y="3483363"/>
            <a:ext cx="0" cy="1095607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52" name="Rectangle 20">
            <a:extLst>
              <a:ext uri="{FF2B5EF4-FFF2-40B4-BE49-F238E27FC236}">
                <a16:creationId xmlns:a16="http://schemas.microsoft.com/office/drawing/2014/main" id="{CF8C58B8-6152-D0EC-0E87-971FE26CD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241" y="3024323"/>
            <a:ext cx="5082168" cy="4427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4752" tIns="47376" rIns="94752" bIns="47376" anchor="ctr">
            <a:spAutoFit/>
          </a:bodyPr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8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473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94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66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8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10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8275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2819" b="1" dirty="0" err="1">
                <a:solidFill>
                  <a:srgbClr val="006600"/>
                </a:solidFill>
              </a:rPr>
              <a:t>Дігідрофоліева</a:t>
            </a:r>
            <a:r>
              <a:rPr lang="ru-RU" altLang="ru-RU" sz="2819" b="1" dirty="0">
                <a:solidFill>
                  <a:srgbClr val="006600"/>
                </a:solidFill>
              </a:rPr>
              <a:t> кислота</a:t>
            </a:r>
          </a:p>
        </p:txBody>
      </p:sp>
      <p:sp>
        <p:nvSpPr>
          <p:cNvPr id="274453" name="AutoShape 21">
            <a:extLst>
              <a:ext uri="{FF2B5EF4-FFF2-40B4-BE49-F238E27FC236}">
                <a16:creationId xmlns:a16="http://schemas.microsoft.com/office/drawing/2014/main" id="{FDACAC42-8577-BD47-6BA8-62DC1921F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1212" y="2096430"/>
            <a:ext cx="4393580" cy="507380"/>
          </a:xfrm>
          <a:prstGeom prst="octagon">
            <a:avLst>
              <a:gd name="adj" fmla="val 9269"/>
            </a:avLst>
          </a:prstGeom>
          <a:gradFill rotWithShape="0">
            <a:gsLst>
              <a:gs pos="0">
                <a:srgbClr val="B4FEEE"/>
              </a:gs>
              <a:gs pos="50000">
                <a:schemeClr val="bg1"/>
              </a:gs>
              <a:gs pos="100000">
                <a:srgbClr val="B4FEE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5247" tIns="42623" rIns="85247" bIns="42623" anchor="ctr"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63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23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95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67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39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ru-RU" altLang="ru-RU" sz="2467" b="1" dirty="0" err="1">
                <a:solidFill>
                  <a:srgbClr val="000099"/>
                </a:solidFill>
              </a:rPr>
              <a:t>Дігідроптероатсинтетаза</a:t>
            </a:r>
            <a:endParaRPr lang="ru-RU" altLang="ru-RU" sz="2467" dirty="0">
              <a:solidFill>
                <a:srgbClr val="000099"/>
              </a:solidFill>
            </a:endParaRPr>
          </a:p>
        </p:txBody>
      </p:sp>
      <p:sp>
        <p:nvSpPr>
          <p:cNvPr id="274454" name="AutoShape 22">
            <a:extLst>
              <a:ext uri="{FF2B5EF4-FFF2-40B4-BE49-F238E27FC236}">
                <a16:creationId xmlns:a16="http://schemas.microsoft.com/office/drawing/2014/main" id="{610D516F-E5B3-8526-0408-95D0845D2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419" y="3752385"/>
            <a:ext cx="4210980" cy="501805"/>
          </a:xfrm>
          <a:prstGeom prst="octagon">
            <a:avLst>
              <a:gd name="adj" fmla="val 7468"/>
            </a:avLst>
          </a:prstGeom>
          <a:gradFill rotWithShape="0">
            <a:gsLst>
              <a:gs pos="0">
                <a:srgbClr val="B4FEEE"/>
              </a:gs>
              <a:gs pos="50000">
                <a:schemeClr val="bg1"/>
              </a:gs>
              <a:gs pos="100000">
                <a:srgbClr val="B4FEE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5247" tIns="42623" rIns="85247" bIns="42623" anchor="ctr"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63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23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95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67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39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ru-RU" altLang="ru-RU" sz="2467" b="1" dirty="0" err="1">
                <a:solidFill>
                  <a:srgbClr val="000099"/>
                </a:solidFill>
              </a:rPr>
              <a:t>Дігідрофолатредуктаза</a:t>
            </a:r>
            <a:endParaRPr lang="ru-RU" altLang="ru-RU" sz="2467" dirty="0">
              <a:solidFill>
                <a:srgbClr val="000099"/>
              </a:solidFill>
            </a:endParaRPr>
          </a:p>
        </p:txBody>
      </p:sp>
      <p:sp>
        <p:nvSpPr>
          <p:cNvPr id="274455" name="Line 23">
            <a:extLst>
              <a:ext uri="{FF2B5EF4-FFF2-40B4-BE49-F238E27FC236}">
                <a16:creationId xmlns:a16="http://schemas.microsoft.com/office/drawing/2014/main" id="{DB36FBE5-B9EA-9855-8963-5EA424C94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4482" y="1841346"/>
            <a:ext cx="22302" cy="1155545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56" name="Line 24">
            <a:extLst>
              <a:ext uri="{FF2B5EF4-FFF2-40B4-BE49-F238E27FC236}">
                <a16:creationId xmlns:a16="http://schemas.microsoft.com/office/drawing/2014/main" id="{12AEF3DF-6F7C-87A5-8F0E-01B2F050C8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9076" y="2670717"/>
            <a:ext cx="687193" cy="1394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57" name="Oval 25">
            <a:extLst>
              <a:ext uri="{FF2B5EF4-FFF2-40B4-BE49-F238E27FC236}">
                <a16:creationId xmlns:a16="http://schemas.microsoft.com/office/drawing/2014/main" id="{F52F23CA-DBD0-F54B-0C9A-265DE6D6A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3661" y="2450480"/>
            <a:ext cx="483685" cy="469746"/>
          </a:xfrm>
          <a:prstGeom prst="ellips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85247" tIns="42623" rIns="85247" bIns="42623" anchor="ctr"/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23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95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67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39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348" b="1" baseline="8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</a:p>
        </p:txBody>
      </p:sp>
      <p:sp>
        <p:nvSpPr>
          <p:cNvPr id="274458" name="Line 26">
            <a:extLst>
              <a:ext uri="{FF2B5EF4-FFF2-40B4-BE49-F238E27FC236}">
                <a16:creationId xmlns:a16="http://schemas.microsoft.com/office/drawing/2014/main" id="{51016D8E-04B7-50C0-4CD7-C09588DE81E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55466" y="2670717"/>
            <a:ext cx="482290" cy="1394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non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59" name="Line 27">
            <a:extLst>
              <a:ext uri="{FF2B5EF4-FFF2-40B4-BE49-F238E27FC236}">
                <a16:creationId xmlns:a16="http://schemas.microsoft.com/office/drawing/2014/main" id="{E6649EEB-3FEB-D9AB-3411-DD96EB220D4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42771" y="4269524"/>
            <a:ext cx="685800" cy="1393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60" name="Oval 28">
            <a:extLst>
              <a:ext uri="{FF2B5EF4-FFF2-40B4-BE49-F238E27FC236}">
                <a16:creationId xmlns:a16="http://schemas.microsoft.com/office/drawing/2014/main" id="{C32AD430-DCE9-5038-BD47-F8B8442E0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752" y="4047893"/>
            <a:ext cx="482290" cy="471139"/>
          </a:xfrm>
          <a:prstGeom prst="ellips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85247" tIns="42623" rIns="85247" bIns="42623" anchor="ctr"/>
          <a:lstStyle>
            <a:lvl1pPr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63" defTabSz="10747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23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95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67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3963" defTabSz="10747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348" b="1" baseline="8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</a:p>
        </p:txBody>
      </p:sp>
      <p:sp>
        <p:nvSpPr>
          <p:cNvPr id="274461" name="Line 29">
            <a:extLst>
              <a:ext uri="{FF2B5EF4-FFF2-40B4-BE49-F238E27FC236}">
                <a16:creationId xmlns:a16="http://schemas.microsoft.com/office/drawing/2014/main" id="{B1467AA3-4570-FB94-E857-F6D44967F86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79163" y="4269524"/>
            <a:ext cx="482290" cy="1393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non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4462" name="Text Box 30">
            <a:extLst>
              <a:ext uri="{FF2B5EF4-FFF2-40B4-BE49-F238E27FC236}">
                <a16:creationId xmlns:a16="http://schemas.microsoft.com/office/drawing/2014/main" id="{7A4BC15D-25FE-FFA5-455D-1146692AF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8880" y="763859"/>
            <a:ext cx="7097751" cy="500872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>
            <a:outerShdw dist="12700" dir="5400000" algn="ctr" rotWithShape="0">
              <a:srgbClr val="000099"/>
            </a:outerShdw>
          </a:effectLst>
        </p:spPr>
        <p:txBody>
          <a:bodyPr lIns="85247" tIns="42623" rIns="85247" bIns="42623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5163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23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95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67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3963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ru-RU" altLang="ru-RU" sz="3171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Конкурентний</a:t>
            </a:r>
            <a:r>
              <a:rPr lang="ru-RU" altLang="ru-RU" sz="3171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3171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антагонізм</a:t>
            </a:r>
            <a:r>
              <a:rPr lang="ru-RU" altLang="ru-RU" sz="3171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з ПАБК</a:t>
            </a:r>
          </a:p>
        </p:txBody>
      </p:sp>
      <p:sp>
        <p:nvSpPr>
          <p:cNvPr id="274463" name="Line 31">
            <a:extLst>
              <a:ext uri="{FF2B5EF4-FFF2-40B4-BE49-F238E27FC236}">
                <a16:creationId xmlns:a16="http://schemas.microsoft.com/office/drawing/2014/main" id="{8D7D4E00-4A71-D71B-C3DA-9A82B6245E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2541" y="5825119"/>
            <a:ext cx="15332" cy="517137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"/>
                                        <p:tgtEl>
                                          <p:spTgt spid="274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74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274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4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4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7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27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500"/>
                                        <p:tgtEl>
                                          <p:spTgt spid="27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74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7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92" decel="100000"/>
                                        <p:tgtEl>
                                          <p:spTgt spid="274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92" decel="100000"/>
                                        <p:tgtEl>
                                          <p:spTgt spid="2744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192" fill="hold"/>
                                        <p:tgtEl>
                                          <p:spTgt spid="274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192" fill="hold"/>
                                        <p:tgtEl>
                                          <p:spTgt spid="274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27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7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7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92" decel="100000"/>
                                        <p:tgtEl>
                                          <p:spTgt spid="2744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192" decel="100000"/>
                                        <p:tgtEl>
                                          <p:spTgt spid="2744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9" dur="192" fill="hold"/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1" dur="192" fill="hold"/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7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27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27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/>
      <p:bldP spid="274443" grpId="0" animBg="1"/>
      <p:bldP spid="274444" grpId="0" animBg="1"/>
      <p:bldP spid="274445" grpId="0" animBg="1"/>
      <p:bldP spid="274448" grpId="0" animBg="1"/>
      <p:bldP spid="274449" grpId="0" animBg="1"/>
      <p:bldP spid="274450" grpId="0" animBg="1"/>
      <p:bldP spid="274452" grpId="0" animBg="1"/>
      <p:bldP spid="274453" grpId="0" animBg="1"/>
      <p:bldP spid="274454" grpId="0" animBg="1"/>
      <p:bldP spid="274457" grpId="0" animBg="1"/>
      <p:bldP spid="274460" grpId="0" animBg="1"/>
      <p:bldP spid="2744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1" name="Rectangle 3">
            <a:extLst>
              <a:ext uri="{FF2B5EF4-FFF2-40B4-BE49-F238E27FC236}">
                <a16:creationId xmlns:a16="http://schemas.microsoft.com/office/drawing/2014/main" id="{E0C61E25-14AB-0DA4-3F3E-47029467A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82" y="256479"/>
            <a:ext cx="9263876" cy="101197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27332" name="Rectangle 4">
            <a:extLst>
              <a:ext uri="{FF2B5EF4-FFF2-40B4-BE49-F238E27FC236}">
                <a16:creationId xmlns:a16="http://schemas.microsoft.com/office/drawing/2014/main" id="{89641A54-336D-7476-B994-8A885EDF9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288" y="447444"/>
            <a:ext cx="8710497" cy="86003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96" tIns="42700" rIns="85396" bIns="42700" anchor="b"/>
          <a:lstStyle>
            <a:lvl1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УМОВИ, ЩО ВИЗНАЧАЮТЬ ПРОТИМІКРОБНУ АКТИВНІСТЬ</a:t>
            </a:r>
          </a:p>
        </p:txBody>
      </p:sp>
      <p:pic>
        <p:nvPicPr>
          <p:cNvPr id="227333" name="Picture 5" descr="j0305257">
            <a:extLst>
              <a:ext uri="{FF2B5EF4-FFF2-40B4-BE49-F238E27FC236}">
                <a16:creationId xmlns:a16="http://schemas.microsoft.com/office/drawing/2014/main" id="{79582CF0-4C6B-3EC5-7D38-47277FDD3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036" y="327568"/>
            <a:ext cx="956217" cy="115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7334" name="Text Box 6">
            <a:extLst>
              <a:ext uri="{FF2B5EF4-FFF2-40B4-BE49-F238E27FC236}">
                <a16:creationId xmlns:a16="http://schemas.microsoft.com/office/drawing/2014/main" id="{1BAA353F-EC78-66C4-CE08-644A719E2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4051" y="1385540"/>
            <a:ext cx="8472139" cy="204414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Концентрація сульфаніламіду повинна в середньому в </a:t>
            </a:r>
            <a:r>
              <a:rPr lang="uk-UA" altLang="ru-RU" sz="3171" b="1" dirty="0">
                <a:solidFill>
                  <a:schemeClr val="hlink"/>
                </a:solidFill>
                <a:latin typeface="Arial" panose="020B0604020202020204" pitchFamily="34" charset="0"/>
              </a:rPr>
              <a:t>100-1000</a:t>
            </a:r>
            <a:r>
              <a:rPr lang="uk-UA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 разів перевищувати концентрацію ПАБК в субстраті</a:t>
            </a:r>
            <a:endParaRPr lang="uk-UA" altLang="ru-RU" sz="3171" b="1" dirty="0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227336" name="Text Box 8">
            <a:extLst>
              <a:ext uri="{FF2B5EF4-FFF2-40B4-BE49-F238E27FC236}">
                <a16:creationId xmlns:a16="http://schemas.microsoft.com/office/drawing/2014/main" id="{7165576D-9177-5C6C-5B70-906D05A0B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598" y="3972622"/>
            <a:ext cx="8469351" cy="204414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Антибактеріальна активність </a:t>
            </a:r>
            <a:r>
              <a:rPr lang="uk-UA" altLang="ru-RU" sz="3171" b="1" dirty="0">
                <a:solidFill>
                  <a:schemeClr val="hlink"/>
                </a:solidFill>
                <a:latin typeface="Arial" panose="020B0604020202020204" pitchFamily="34" charset="0"/>
              </a:rPr>
              <a:t>знижується </a:t>
            </a:r>
            <a:r>
              <a:rPr lang="uk-UA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при наявності </a:t>
            </a:r>
            <a:r>
              <a:rPr lang="uk-UA" altLang="ru-RU" sz="3171" b="1" dirty="0">
                <a:solidFill>
                  <a:schemeClr val="hlink"/>
                </a:solidFill>
                <a:latin typeface="Arial" panose="020B0604020202020204" pitchFamily="34" charset="0"/>
              </a:rPr>
              <a:t>гною, крові, продуктів розпаду тканин організму</a:t>
            </a:r>
            <a:r>
              <a:rPr lang="uk-UA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, де міститься більша кількість ПАБК</a:t>
            </a:r>
            <a:endParaRPr lang="uk-UA" altLang="ru-RU" sz="3171" b="1" dirty="0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227337" name="Ribbon1Sharp">
            <a:extLst>
              <a:ext uri="{FF2B5EF4-FFF2-40B4-BE49-F238E27FC236}">
                <a16:creationId xmlns:a16="http://schemas.microsoft.com/office/drawing/2014/main" id="{26F8CF4A-B1D1-C119-169F-5DC13F3E2A1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918154" y="3578149"/>
            <a:ext cx="2322241" cy="202115"/>
          </a:xfrm>
          <a:custGeom>
            <a:avLst/>
            <a:gdLst>
              <a:gd name="G0" fmla="+- 0 0 0"/>
              <a:gd name="G1" fmla="+- 4866 0 0"/>
              <a:gd name="G2" fmla="+- 4866 2700 0"/>
              <a:gd name="G3" fmla="+- 21600 0 G2"/>
              <a:gd name="G4" fmla="+- 21600 0 G1"/>
              <a:gd name="G5" fmla="+- 5400 0 0"/>
              <a:gd name="G6" fmla="+- 10800 0 5400"/>
              <a:gd name="G7" fmla="*/ 5400 2 1"/>
              <a:gd name="G8" fmla="+- 21600 0 G7"/>
              <a:gd name="G9" fmla="+- 10800 5400 0"/>
              <a:gd name="G10" fmla="+- 21600 0 5400"/>
              <a:gd name="T0" fmla="*/ 10800 w 21600"/>
              <a:gd name="T1" fmla="*/ 5400 h 21600"/>
              <a:gd name="T2" fmla="*/ 2700 w 21600"/>
              <a:gd name="T3" fmla="*/ 5400 h 21600"/>
              <a:gd name="T4" fmla="*/ 10800 w 21600"/>
              <a:gd name="T5" fmla="*/ 16200 h 21600"/>
              <a:gd name="T6" fmla="*/ 18900 w 21600"/>
              <a:gd name="T7" fmla="*/ 16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2 w 21600"/>
              <a:gd name="T13" fmla="*/ G5 h 21600"/>
              <a:gd name="T14" fmla="*/ G3 w 21600"/>
              <a:gd name="T15" fmla="*/ G1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2700" y="5400"/>
                </a:lnTo>
                <a:lnTo>
                  <a:pt x="0" y="10800"/>
                </a:lnTo>
                <a:lnTo>
                  <a:pt x="4866" y="10800"/>
                </a:lnTo>
                <a:lnTo>
                  <a:pt x="4866" y="16200"/>
                </a:lnTo>
                <a:lnTo>
                  <a:pt x="14034" y="16200"/>
                </a:lnTo>
                <a:lnTo>
                  <a:pt x="14034" y="21600"/>
                </a:lnTo>
                <a:lnTo>
                  <a:pt x="21600" y="21600"/>
                </a:lnTo>
                <a:lnTo>
                  <a:pt x="18900" y="16200"/>
                </a:lnTo>
                <a:lnTo>
                  <a:pt x="21600" y="10800"/>
                </a:lnTo>
                <a:lnTo>
                  <a:pt x="16734" y="10800"/>
                </a:lnTo>
                <a:lnTo>
                  <a:pt x="16734" y="5400"/>
                </a:lnTo>
                <a:lnTo>
                  <a:pt x="7566" y="5400"/>
                </a:lnTo>
                <a:lnTo>
                  <a:pt x="7566" y="0"/>
                </a:lnTo>
                <a:close/>
              </a:path>
              <a:path w="21600" h="21600" fill="none" extrusionOk="0">
                <a:moveTo>
                  <a:pt x="7566" y="5400"/>
                </a:moveTo>
                <a:lnTo>
                  <a:pt x="4866" y="5400"/>
                </a:lnTo>
                <a:lnTo>
                  <a:pt x="4866" y="10800"/>
                </a:lnTo>
              </a:path>
              <a:path w="21600" h="21600" fill="none" extrusionOk="0">
                <a:moveTo>
                  <a:pt x="7566" y="0"/>
                </a:moveTo>
                <a:lnTo>
                  <a:pt x="4866" y="5400"/>
                </a:lnTo>
              </a:path>
              <a:path w="21600" h="21600" fill="none" extrusionOk="0">
                <a:moveTo>
                  <a:pt x="16734" y="10800"/>
                </a:moveTo>
                <a:lnTo>
                  <a:pt x="14034" y="10800"/>
                </a:lnTo>
                <a:lnTo>
                  <a:pt x="14034" y="16200"/>
                </a:lnTo>
              </a:path>
              <a:path w="21600" h="21600" fill="none" extrusionOk="0">
                <a:moveTo>
                  <a:pt x="16734" y="5400"/>
                </a:moveTo>
                <a:lnTo>
                  <a:pt x="14034" y="10800"/>
                </a:lnTo>
              </a:path>
            </a:pathLst>
          </a:custGeom>
          <a:gradFill rotWithShape="0">
            <a:gsLst>
              <a:gs pos="0">
                <a:srgbClr val="FF0066"/>
              </a:gs>
              <a:gs pos="100000">
                <a:srgbClr val="FF0066">
                  <a:gamma/>
                  <a:shade val="72157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ru-RU" sz="2467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2" grpId="0"/>
      <p:bldP spid="227334" grpId="0"/>
      <p:bldP spid="2273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47" name="Text Box 227">
            <a:extLst>
              <a:ext uri="{FF2B5EF4-FFF2-40B4-BE49-F238E27FC236}">
                <a16:creationId xmlns:a16="http://schemas.microsoft.com/office/drawing/2014/main" id="{DA493846-FE24-8149-BEEC-45461E4AA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903" y="1630866"/>
            <a:ext cx="8651953" cy="3508443"/>
          </a:xfrm>
          <a:prstGeom prst="rect">
            <a:avLst/>
          </a:prstGeom>
          <a:noFill/>
          <a:ln>
            <a:noFill/>
          </a:ln>
          <a:effectLst/>
        </p:spPr>
        <p:txBody>
          <a:bodyPr lIns="80563" tIns="40282" rIns="80563" bIns="40282">
            <a:spAutoFit/>
          </a:bodyPr>
          <a:lstStyle>
            <a:lvl1pPr marL="663575" indent="-663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40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44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Високочутливі збудники :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uk-UA" altLang="ru-RU" sz="2643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кокки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(пневмококи, гонококи,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менингококи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стрептококки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uk-UA" altLang="ru-RU" sz="2643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кишечні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(кишкова паличка, сальмонели, холерний вібріон), </a:t>
            </a:r>
            <a:r>
              <a:rPr lang="uk-UA" altLang="ru-RU" sz="2643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великі віруси 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(трахоми, пахового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лімфогранулематоза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uk-UA" altLang="ru-RU" sz="2643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простійші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(малярії,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токсоплазмоза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uk-UA" altLang="ru-RU" sz="2643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хламідії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збудники </a:t>
            </a:r>
            <a:r>
              <a:rPr lang="uk-UA" altLang="ru-RU" sz="2643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газової гангрени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643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дифтерії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ін.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Помірно чутливі:</a:t>
            </a:r>
            <a:r>
              <a:rPr lang="uk-UA" altLang="ru-RU" sz="2467" b="1" dirty="0"/>
              <a:t> 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стафілококи, ентерококи,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клебсієли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збудники лепри, туляремії, мікобактерії, </a:t>
            </a:r>
            <a:r>
              <a:rPr lang="uk-UA" altLang="ru-RU" sz="2643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лейшманіоза</a:t>
            </a:r>
            <a:r>
              <a:rPr lang="uk-UA" altLang="ru-RU" sz="2643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актиноміцети</a:t>
            </a:r>
          </a:p>
        </p:txBody>
      </p:sp>
      <p:sp>
        <p:nvSpPr>
          <p:cNvPr id="133349" name="Rectangle 229">
            <a:extLst>
              <a:ext uri="{FF2B5EF4-FFF2-40B4-BE49-F238E27FC236}">
                <a16:creationId xmlns:a16="http://schemas.microsoft.com/office/drawing/2014/main" id="{D1A16307-AF75-ECE5-71AA-DC346A562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982" y="206298"/>
            <a:ext cx="8169662" cy="74852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133350" name="Rectangle 230">
            <a:extLst>
              <a:ext uri="{FF2B5EF4-FFF2-40B4-BE49-F238E27FC236}">
                <a16:creationId xmlns:a16="http://schemas.microsoft.com/office/drawing/2014/main" id="{144BC940-F5C7-C6C7-A52C-AE1DD0B43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204" y="413990"/>
            <a:ext cx="6657278" cy="478108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96" tIns="42700" rIns="85396" bIns="42700" anchor="b"/>
          <a:lstStyle>
            <a:lvl1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defTabSz="969963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defTabSz="969963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uk-UA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АНТИМІКРОБНИЙ СПЕКТР</a:t>
            </a:r>
          </a:p>
        </p:txBody>
      </p:sp>
      <p:pic>
        <p:nvPicPr>
          <p:cNvPr id="133348" name="Picture 228" descr="j0305257">
            <a:extLst>
              <a:ext uri="{FF2B5EF4-FFF2-40B4-BE49-F238E27FC236}">
                <a16:creationId xmlns:a16="http://schemas.microsoft.com/office/drawing/2014/main" id="{0610AFCC-3A06-6CF9-1795-FA78E504C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791" y="206298"/>
            <a:ext cx="952036" cy="114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52" name="Text Box 232">
            <a:extLst>
              <a:ext uri="{FF2B5EF4-FFF2-40B4-BE49-F238E27FC236}">
                <a16:creationId xmlns:a16="http://schemas.microsoft.com/office/drawing/2014/main" id="{43D2B913-88D2-438A-827C-EF468589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216" y="1109546"/>
            <a:ext cx="7447620" cy="44114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uk-UA" altLang="ru-RU" sz="2819" b="1" i="1" dirty="0">
                <a:solidFill>
                  <a:srgbClr val="000099"/>
                </a:solidFill>
                <a:latin typeface="Arial" panose="020B0604020202020204" pitchFamily="34" charset="0"/>
              </a:rPr>
              <a:t>Дія </a:t>
            </a:r>
            <a:r>
              <a:rPr lang="uk-UA" altLang="ru-RU" sz="3171" b="1" i="1" dirty="0">
                <a:solidFill>
                  <a:srgbClr val="D60093"/>
                </a:solidFill>
                <a:latin typeface="Arial" panose="020B0604020202020204" pitchFamily="34" charset="0"/>
              </a:rPr>
              <a:t>бактеріостатичне</a:t>
            </a:r>
          </a:p>
        </p:txBody>
      </p:sp>
      <p:sp>
        <p:nvSpPr>
          <p:cNvPr id="133353" name="Text Box 233">
            <a:extLst>
              <a:ext uri="{FF2B5EF4-FFF2-40B4-BE49-F238E27FC236}">
                <a16:creationId xmlns:a16="http://schemas.microsoft.com/office/drawing/2014/main" id="{F3864902-C0B5-819D-3D67-DE958BEDC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218" y="5818149"/>
            <a:ext cx="9633260" cy="82984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uk-UA" altLang="ru-RU" sz="2819" b="1" i="1" dirty="0">
                <a:solidFill>
                  <a:srgbClr val="000099"/>
                </a:solidFill>
                <a:latin typeface="Arial" panose="020B0604020202020204" pitchFamily="34" charset="0"/>
              </a:rPr>
              <a:t>У комбінації з </a:t>
            </a:r>
            <a:r>
              <a:rPr lang="uk-UA" altLang="ru-RU" sz="2819" b="1" i="1" dirty="0" err="1">
                <a:solidFill>
                  <a:schemeClr val="hlink"/>
                </a:solidFill>
                <a:latin typeface="Arial" panose="020B0604020202020204" pitchFamily="34" charset="0"/>
              </a:rPr>
              <a:t>триметопримом</a:t>
            </a:r>
            <a:r>
              <a:rPr lang="uk-UA" altLang="ru-RU" sz="2819" b="1" i="1" dirty="0">
                <a:solidFill>
                  <a:srgbClr val="000099"/>
                </a:solidFill>
                <a:latin typeface="Arial" panose="020B0604020202020204" pitchFamily="34" charset="0"/>
              </a:rPr>
              <a:t> - </a:t>
            </a:r>
            <a:r>
              <a:rPr lang="uk-UA" altLang="ru-RU" sz="2819" b="1" i="1" dirty="0">
                <a:solidFill>
                  <a:srgbClr val="D60093"/>
                </a:solidFill>
                <a:latin typeface="Arial" panose="020B0604020202020204" pitchFamily="34" charset="0"/>
              </a:rPr>
              <a:t>бактерицидна</a:t>
            </a:r>
            <a:r>
              <a:rPr lang="uk-UA" altLang="ru-RU" sz="2819" b="1" i="1" dirty="0">
                <a:solidFill>
                  <a:srgbClr val="000099"/>
                </a:solidFill>
                <a:latin typeface="Arial" panose="020B0604020202020204" pitchFamily="34" charset="0"/>
              </a:rPr>
              <a:t>, антибактеріальний спектр ширше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3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13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13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333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333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333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333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33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33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0" grpId="0"/>
      <p:bldP spid="133352" grpId="0"/>
      <p:bldP spid="1333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70EDEF80-F589-2C24-6EDD-02FBEC631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000" y="256478"/>
            <a:ext cx="9130061" cy="563137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52930CAD-3C50-29B8-0859-FA0D8996EE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29626" y="323385"/>
            <a:ext cx="8697951" cy="535259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ПОКАЗАННЯ  ДО  ПРИЗНАЧЕННЯ СА</a:t>
            </a:r>
          </a:p>
        </p:txBody>
      </p:sp>
      <p:sp>
        <p:nvSpPr>
          <p:cNvPr id="261124" name="Text Box 4">
            <a:extLst>
              <a:ext uri="{FF2B5EF4-FFF2-40B4-BE49-F238E27FC236}">
                <a16:creationId xmlns:a16="http://schemas.microsoft.com/office/drawing/2014/main" id="{1BC99164-8D51-9E83-8D22-011FF3672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6122" y="1081668"/>
            <a:ext cx="9295936" cy="508141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80531" tIns="40269" rIns="80531" bIns="40269">
            <a:spAutoFit/>
          </a:bodyPr>
          <a:lstStyle>
            <a:lvl1pPr marL="479425" indent="-479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3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3300"/>
                </a:solidFill>
              </a:rPr>
              <a:t>Гострі кокові інфекції</a:t>
            </a:r>
            <a:r>
              <a:rPr lang="uk-UA" altLang="ru-RU" sz="2731" b="1" dirty="0">
                <a:solidFill>
                  <a:srgbClr val="003300"/>
                </a:solidFill>
              </a:rPr>
              <a:t> </a:t>
            </a:r>
            <a:r>
              <a:rPr lang="uk-UA" altLang="ru-RU" sz="2291" b="1" i="1" dirty="0">
                <a:solidFill>
                  <a:srgbClr val="660033"/>
                </a:solidFill>
              </a:rPr>
              <a:t>(пневмонії, ангіни, бронхіти, </a:t>
            </a:r>
            <a:r>
              <a:rPr lang="uk-UA" altLang="ru-RU" sz="2291" b="1" i="1" dirty="0" err="1">
                <a:solidFill>
                  <a:srgbClr val="660033"/>
                </a:solidFill>
              </a:rPr>
              <a:t>синусити</a:t>
            </a:r>
            <a:r>
              <a:rPr lang="uk-UA" altLang="ru-RU" sz="2291" b="1" i="1" dirty="0">
                <a:solidFill>
                  <a:srgbClr val="660033"/>
                </a:solidFill>
              </a:rPr>
              <a:t>, отити, </a:t>
            </a:r>
            <a:r>
              <a:rPr lang="uk-UA" altLang="ru-RU" sz="2291" b="1" i="1" dirty="0" err="1">
                <a:solidFill>
                  <a:srgbClr val="660033"/>
                </a:solidFill>
              </a:rPr>
              <a:t>холецистити</a:t>
            </a:r>
            <a:r>
              <a:rPr lang="uk-UA" altLang="ru-RU" sz="2291" b="1" i="1" dirty="0">
                <a:solidFill>
                  <a:srgbClr val="660033"/>
                </a:solidFill>
              </a:rPr>
              <a:t>, </a:t>
            </a:r>
            <a:r>
              <a:rPr lang="uk-UA" altLang="ru-RU" sz="2291" b="1" i="1" dirty="0" err="1">
                <a:solidFill>
                  <a:srgbClr val="660033"/>
                </a:solidFill>
              </a:rPr>
              <a:t>менінгіти</a:t>
            </a:r>
            <a:r>
              <a:rPr lang="uk-UA" altLang="ru-RU" sz="2291" b="1" i="1" dirty="0">
                <a:solidFill>
                  <a:srgbClr val="660033"/>
                </a:solidFill>
              </a:rPr>
              <a:t> та ін.) </a:t>
            </a:r>
            <a:r>
              <a:rPr lang="uk-UA" altLang="ru-RU" sz="2467" b="1" dirty="0">
                <a:solidFill>
                  <a:srgbClr val="003300"/>
                </a:solidFill>
              </a:rPr>
              <a:t>– </a:t>
            </a:r>
            <a:r>
              <a:rPr lang="uk-UA" altLang="ru-RU" sz="2467" b="1" dirty="0" err="1">
                <a:solidFill>
                  <a:srgbClr val="0000CC"/>
                </a:solidFill>
              </a:rPr>
              <a:t>резорбтивної</a:t>
            </a:r>
            <a:r>
              <a:rPr lang="uk-UA" altLang="ru-RU" sz="2467" b="1" dirty="0">
                <a:solidFill>
                  <a:srgbClr val="0000CC"/>
                </a:solidFill>
              </a:rPr>
              <a:t> тривалої й </a:t>
            </a:r>
            <a:r>
              <a:rPr lang="uk-UA" altLang="ru-RU" sz="2467" b="1" dirty="0" err="1">
                <a:solidFill>
                  <a:srgbClr val="0000CC"/>
                </a:solidFill>
              </a:rPr>
              <a:t>зверхтривалої</a:t>
            </a:r>
            <a:r>
              <a:rPr lang="uk-UA" altLang="ru-RU" sz="2467" b="1" dirty="0">
                <a:solidFill>
                  <a:srgbClr val="0000CC"/>
                </a:solidFill>
              </a:rPr>
              <a:t> дії (сульфадиметоксин, </a:t>
            </a:r>
            <a:r>
              <a:rPr lang="uk-UA" altLang="ru-RU" sz="2467" b="1" dirty="0" err="1">
                <a:solidFill>
                  <a:srgbClr val="0000CC"/>
                </a:solidFill>
              </a:rPr>
              <a:t>сульфален</a:t>
            </a:r>
            <a:r>
              <a:rPr lang="uk-UA" altLang="ru-RU" sz="2467" b="1" dirty="0">
                <a:solidFill>
                  <a:srgbClr val="0000CC"/>
                </a:solidFill>
              </a:rPr>
              <a:t>), ко-</a:t>
            </a:r>
            <a:r>
              <a:rPr lang="uk-UA" altLang="ru-RU" sz="2467" b="1" dirty="0" err="1">
                <a:solidFill>
                  <a:srgbClr val="0000CC"/>
                </a:solidFill>
              </a:rPr>
              <a:t>тримоксазол</a:t>
            </a:r>
            <a:r>
              <a:rPr lang="uk-UA" altLang="ru-RU" sz="2467" b="1" dirty="0">
                <a:solidFill>
                  <a:srgbClr val="0000CC"/>
                </a:solidFill>
              </a:rPr>
              <a:t>;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3300"/>
                </a:solidFill>
              </a:rPr>
              <a:t>Гострі інфекції сечовивідних і статевих шляхів </a:t>
            </a:r>
            <a:r>
              <a:rPr lang="uk-UA" altLang="ru-RU" sz="2291" b="1" i="1" dirty="0">
                <a:solidFill>
                  <a:srgbClr val="660033"/>
                </a:solidFill>
              </a:rPr>
              <a:t>(</a:t>
            </a:r>
            <a:r>
              <a:rPr lang="uk-UA" altLang="ru-RU" sz="2291" b="1" i="1" dirty="0" err="1">
                <a:solidFill>
                  <a:srgbClr val="660033"/>
                </a:solidFill>
              </a:rPr>
              <a:t>цистити</a:t>
            </a:r>
            <a:r>
              <a:rPr lang="uk-UA" altLang="ru-RU" sz="2291" b="1" i="1" dirty="0">
                <a:solidFill>
                  <a:srgbClr val="660033"/>
                </a:solidFill>
              </a:rPr>
              <a:t>, </a:t>
            </a:r>
            <a:r>
              <a:rPr lang="uk-UA" altLang="ru-RU" sz="2291" b="1" i="1" dirty="0" err="1">
                <a:solidFill>
                  <a:srgbClr val="660033"/>
                </a:solidFill>
              </a:rPr>
              <a:t>простатити</a:t>
            </a:r>
            <a:r>
              <a:rPr lang="uk-UA" altLang="ru-RU" sz="2291" b="1" i="1" dirty="0">
                <a:solidFill>
                  <a:srgbClr val="660033"/>
                </a:solidFill>
              </a:rPr>
              <a:t> та ін.) </a:t>
            </a:r>
            <a:r>
              <a:rPr lang="uk-UA" altLang="ru-RU" sz="2467" b="1" dirty="0">
                <a:solidFill>
                  <a:srgbClr val="003300"/>
                </a:solidFill>
              </a:rPr>
              <a:t>– </a:t>
            </a:r>
            <a:r>
              <a:rPr lang="uk-UA" altLang="ru-RU" sz="2467" b="1" dirty="0" err="1">
                <a:solidFill>
                  <a:srgbClr val="0000CC"/>
                </a:solidFill>
              </a:rPr>
              <a:t>резорбтивної</a:t>
            </a:r>
            <a:r>
              <a:rPr lang="uk-UA" altLang="ru-RU" sz="2467" b="1" dirty="0">
                <a:solidFill>
                  <a:srgbClr val="0000CC"/>
                </a:solidFill>
              </a:rPr>
              <a:t> короткого дії (</a:t>
            </a:r>
            <a:r>
              <a:rPr lang="uk-UA" altLang="ru-RU" sz="2467" b="1" dirty="0" err="1">
                <a:solidFill>
                  <a:srgbClr val="0000CC"/>
                </a:solidFill>
              </a:rPr>
              <a:t>уросульфан</a:t>
            </a:r>
            <a:r>
              <a:rPr lang="uk-UA" altLang="ru-RU" sz="2467" b="1" dirty="0">
                <a:solidFill>
                  <a:srgbClr val="0000CC"/>
                </a:solidFill>
              </a:rPr>
              <a:t>), ко-</a:t>
            </a:r>
            <a:r>
              <a:rPr lang="uk-UA" altLang="ru-RU" sz="2467" b="1" dirty="0" err="1">
                <a:solidFill>
                  <a:srgbClr val="0000CC"/>
                </a:solidFill>
              </a:rPr>
              <a:t>тримоксазол</a:t>
            </a:r>
            <a:r>
              <a:rPr lang="uk-UA" altLang="ru-RU" sz="2731" b="1" dirty="0">
                <a:solidFill>
                  <a:srgbClr val="003300"/>
                </a:solidFill>
              </a:rPr>
              <a:t>;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3300"/>
                </a:solidFill>
              </a:rPr>
              <a:t>Гострі кишкові інфекції </a:t>
            </a:r>
            <a:r>
              <a:rPr lang="uk-UA" altLang="ru-RU" sz="2467" b="1" i="1" dirty="0">
                <a:solidFill>
                  <a:srgbClr val="660033"/>
                </a:solidFill>
              </a:rPr>
              <a:t>(дизентерія, </a:t>
            </a:r>
            <a:r>
              <a:rPr lang="uk-UA" altLang="ru-RU" sz="2467" b="1" i="1" dirty="0" err="1">
                <a:solidFill>
                  <a:srgbClr val="660033"/>
                </a:solidFill>
              </a:rPr>
              <a:t>ентероколіти</a:t>
            </a:r>
            <a:r>
              <a:rPr lang="uk-UA" altLang="ru-RU" sz="2467" b="1" i="1" dirty="0">
                <a:solidFill>
                  <a:srgbClr val="660033"/>
                </a:solidFill>
              </a:rPr>
              <a:t>, коліти та ін.) </a:t>
            </a:r>
            <a:r>
              <a:rPr lang="uk-UA" altLang="ru-RU" sz="2467" b="1" dirty="0">
                <a:solidFill>
                  <a:srgbClr val="003300"/>
                </a:solidFill>
              </a:rPr>
              <a:t>– </a:t>
            </a:r>
            <a:r>
              <a:rPr lang="uk-UA" altLang="ru-RU" sz="2467" b="1" dirty="0">
                <a:solidFill>
                  <a:srgbClr val="0000CC"/>
                </a:solidFill>
              </a:rPr>
              <a:t>погано всмоктуються (фталазол)</a:t>
            </a:r>
            <a:r>
              <a:rPr lang="uk-UA" altLang="ru-RU" sz="2731" b="1" dirty="0">
                <a:solidFill>
                  <a:srgbClr val="003300"/>
                </a:solidFill>
              </a:rPr>
              <a:t>; </a:t>
            </a:r>
            <a:r>
              <a:rPr lang="uk-UA" altLang="ru-RU" sz="2467" b="1" i="1" dirty="0">
                <a:solidFill>
                  <a:srgbClr val="660033"/>
                </a:solidFill>
              </a:rPr>
              <a:t>неспецифічного виразкового коліту </a:t>
            </a:r>
            <a:r>
              <a:rPr lang="uk-UA" altLang="ru-RU" sz="2467" b="1" dirty="0">
                <a:solidFill>
                  <a:srgbClr val="003300"/>
                </a:solidFill>
              </a:rPr>
              <a:t>– </a:t>
            </a:r>
            <a:r>
              <a:rPr lang="uk-UA" altLang="ru-RU" sz="2467" b="1" dirty="0" err="1">
                <a:solidFill>
                  <a:srgbClr val="0000CC"/>
                </a:solidFill>
              </a:rPr>
              <a:t>салазосульфаніламіди</a:t>
            </a:r>
            <a:r>
              <a:rPr lang="uk-UA" altLang="ru-RU" sz="2467" b="1" dirty="0">
                <a:solidFill>
                  <a:srgbClr val="0000CC"/>
                </a:solidFill>
              </a:rPr>
              <a:t>; </a:t>
            </a:r>
            <a:endParaRPr lang="uk-UA" altLang="ru-RU" sz="2731" b="1" dirty="0">
              <a:solidFill>
                <a:srgbClr val="003300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3300"/>
                </a:solidFill>
              </a:rPr>
              <a:t>Очні інфекції</a:t>
            </a:r>
            <a:r>
              <a:rPr lang="uk-UA" altLang="ru-RU" sz="2731" b="1" dirty="0">
                <a:solidFill>
                  <a:srgbClr val="003300"/>
                </a:solidFill>
              </a:rPr>
              <a:t> </a:t>
            </a:r>
            <a:r>
              <a:rPr lang="uk-UA" altLang="ru-RU" sz="2467" b="1" i="1" dirty="0">
                <a:solidFill>
                  <a:srgbClr val="660033"/>
                </a:solidFill>
              </a:rPr>
              <a:t>(кон'юнктивіти, </a:t>
            </a:r>
            <a:r>
              <a:rPr lang="uk-UA" altLang="ru-RU" sz="2467" b="1" i="1" dirty="0" err="1">
                <a:solidFill>
                  <a:srgbClr val="660033"/>
                </a:solidFill>
              </a:rPr>
              <a:t>блефарити</a:t>
            </a:r>
            <a:r>
              <a:rPr lang="uk-UA" altLang="ru-RU" sz="2467" b="1" i="1" dirty="0">
                <a:solidFill>
                  <a:srgbClr val="660033"/>
                </a:solidFill>
              </a:rPr>
              <a:t> т ін.)</a:t>
            </a:r>
            <a:r>
              <a:rPr lang="uk-UA" altLang="ru-RU" sz="2467" b="1" dirty="0">
                <a:solidFill>
                  <a:srgbClr val="003300"/>
                </a:solidFill>
              </a:rPr>
              <a:t>– </a:t>
            </a:r>
            <a:r>
              <a:rPr lang="uk-UA" altLang="ru-RU" sz="2467" b="1" dirty="0" err="1">
                <a:solidFill>
                  <a:srgbClr val="0000CC"/>
                </a:solidFill>
              </a:rPr>
              <a:t>сульфацил</a:t>
            </a:r>
            <a:r>
              <a:rPr lang="uk-UA" altLang="ru-RU" sz="2467" b="1" dirty="0">
                <a:solidFill>
                  <a:srgbClr val="0000CC"/>
                </a:solidFill>
              </a:rPr>
              <a:t>-натрій;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467" b="1" dirty="0">
                <a:solidFill>
                  <a:srgbClr val="003300"/>
                </a:solidFill>
              </a:rPr>
              <a:t>Для лікування трахоми, малярії, </a:t>
            </a:r>
            <a:r>
              <a:rPr lang="uk-UA" altLang="ru-RU" sz="2467" b="1" dirty="0" err="1">
                <a:solidFill>
                  <a:srgbClr val="003300"/>
                </a:solidFill>
              </a:rPr>
              <a:t>хламідіозу</a:t>
            </a:r>
            <a:r>
              <a:rPr lang="uk-UA" altLang="ru-RU" sz="2467" b="1" dirty="0">
                <a:solidFill>
                  <a:srgbClr val="003300"/>
                </a:solidFill>
              </a:rPr>
              <a:t>, токсоплазмозу, </a:t>
            </a:r>
            <a:r>
              <a:rPr lang="uk-UA" altLang="ru-RU" sz="2467" b="1" dirty="0" err="1">
                <a:solidFill>
                  <a:srgbClr val="003300"/>
                </a:solidFill>
              </a:rPr>
              <a:t>актиномікоза</a:t>
            </a:r>
            <a:r>
              <a:rPr lang="uk-UA" altLang="ru-RU" sz="2467" b="1" dirty="0">
                <a:solidFill>
                  <a:srgbClr val="003300"/>
                </a:solidFill>
              </a:rPr>
              <a:t>, лепри та ін.</a:t>
            </a:r>
            <a:endParaRPr lang="uk-UA" altLang="ru-RU" sz="2819" b="1" dirty="0">
              <a:solidFill>
                <a:srgbClr val="003300"/>
              </a:solidFill>
            </a:endParaRPr>
          </a:p>
        </p:txBody>
      </p:sp>
      <p:pic>
        <p:nvPicPr>
          <p:cNvPr id="261125" name="Picture 5" descr="j0281141">
            <a:extLst>
              <a:ext uri="{FF2B5EF4-FFF2-40B4-BE49-F238E27FC236}">
                <a16:creationId xmlns:a16="http://schemas.microsoft.com/office/drawing/2014/main" id="{5DDF88F1-8F15-68EA-9AB9-BD1A349B9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193753"/>
            <a:ext cx="1024519" cy="7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6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F79A4F5F-B8C4-859C-4B9E-B3443C1F5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509" y="245327"/>
            <a:ext cx="8746737" cy="67186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96523FA0-FF07-2522-9D28-2C64BDD7F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4169" y="319204"/>
            <a:ext cx="8311841" cy="57289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61" tIns="42685" rIns="85361" bIns="42685" anchor="b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</a:rPr>
              <a:t>НЕБАЖАНІ ЕФЕКТИ СА</a:t>
            </a:r>
          </a:p>
        </p:txBody>
      </p:sp>
      <p:sp>
        <p:nvSpPr>
          <p:cNvPr id="259076" name="Text Box 4">
            <a:extLst>
              <a:ext uri="{FF2B5EF4-FFF2-40B4-BE49-F238E27FC236}">
                <a16:creationId xmlns:a16="http://schemas.microsoft.com/office/drawing/2014/main" id="{F5BC8ABC-DDE6-D82E-99AE-EB54F9782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729" y="1017549"/>
            <a:ext cx="9273633" cy="575332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80531" tIns="40269" rIns="80531" bIns="40269">
            <a:spAutoFit/>
          </a:bodyPr>
          <a:lstStyle>
            <a:lvl1pPr marL="479425" indent="-479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3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>
                <a:solidFill>
                  <a:srgbClr val="003300"/>
                </a:solidFill>
              </a:rPr>
              <a:t>Порушення </a:t>
            </a:r>
            <a:r>
              <a:rPr lang="uk-UA" altLang="ru-RU" sz="3171" b="1" dirty="0" err="1">
                <a:solidFill>
                  <a:schemeClr val="hlink"/>
                </a:solidFill>
              </a:rPr>
              <a:t>сечовиведення</a:t>
            </a:r>
            <a:r>
              <a:rPr lang="uk-UA" altLang="ru-RU" sz="3171" b="1" dirty="0">
                <a:solidFill>
                  <a:schemeClr val="hlink"/>
                </a:solidFill>
              </a:rPr>
              <a:t>:</a:t>
            </a:r>
            <a:r>
              <a:rPr lang="uk-UA" altLang="ru-RU" sz="2819" b="1" dirty="0">
                <a:solidFill>
                  <a:srgbClr val="003300"/>
                </a:solidFill>
              </a:rPr>
              <a:t> </a:t>
            </a:r>
            <a:r>
              <a:rPr lang="uk-UA" altLang="ru-RU" sz="2819" b="1" dirty="0" err="1">
                <a:solidFill>
                  <a:schemeClr val="tx2"/>
                </a:solidFill>
              </a:rPr>
              <a:t>кристалурія</a:t>
            </a:r>
            <a:r>
              <a:rPr lang="uk-UA" altLang="ru-RU" sz="2819" b="1" dirty="0">
                <a:solidFill>
                  <a:schemeClr val="tx2"/>
                </a:solidFill>
              </a:rPr>
              <a:t>, гематурія, затримка сечі </a:t>
            </a:r>
            <a:r>
              <a:rPr lang="uk-UA" altLang="ru-RU" sz="2819" b="1" dirty="0">
                <a:solidFill>
                  <a:schemeClr val="tx2"/>
                </a:solidFill>
                <a:sym typeface="Symbol" panose="05050102010706020507" pitchFamily="18" charset="2"/>
              </a:rPr>
              <a:t></a:t>
            </a:r>
            <a:r>
              <a:rPr lang="uk-UA" altLang="ru-RU" sz="2819" b="1" dirty="0">
                <a:solidFill>
                  <a:schemeClr val="tx2"/>
                </a:solidFill>
              </a:rPr>
              <a:t> </a:t>
            </a:r>
            <a:r>
              <a:rPr lang="uk-UA" altLang="ru-RU" sz="2996" b="1" dirty="0">
                <a:solidFill>
                  <a:srgbClr val="006600"/>
                </a:solidFill>
              </a:rPr>
              <a:t>рясне лужне пиття, контроль діурезу!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>
                <a:solidFill>
                  <a:srgbClr val="003300"/>
                </a:solidFill>
              </a:rPr>
              <a:t>Порушення </a:t>
            </a:r>
            <a:r>
              <a:rPr lang="uk-UA" altLang="ru-RU" sz="3171" b="1" dirty="0" err="1">
                <a:solidFill>
                  <a:schemeClr val="hlink"/>
                </a:solidFill>
              </a:rPr>
              <a:t>кровоутворення</a:t>
            </a:r>
            <a:r>
              <a:rPr lang="uk-UA" altLang="ru-RU" sz="3171" b="1" dirty="0">
                <a:solidFill>
                  <a:schemeClr val="hlink"/>
                </a:solidFill>
              </a:rPr>
              <a:t>:</a:t>
            </a:r>
            <a:r>
              <a:rPr lang="uk-UA" altLang="ru-RU" sz="2819" b="1" dirty="0">
                <a:solidFill>
                  <a:srgbClr val="003300"/>
                </a:solidFill>
              </a:rPr>
              <a:t> </a:t>
            </a:r>
            <a:r>
              <a:rPr lang="uk-UA" altLang="ru-RU" sz="2819" b="1" dirty="0">
                <a:solidFill>
                  <a:schemeClr val="tx2"/>
                </a:solidFill>
              </a:rPr>
              <a:t>лейкопенія, агранулоцитоз, </a:t>
            </a:r>
            <a:r>
              <a:rPr lang="uk-UA" altLang="ru-RU" sz="2819" b="1" dirty="0" err="1">
                <a:solidFill>
                  <a:schemeClr val="tx2"/>
                </a:solidFill>
              </a:rPr>
              <a:t>сульметгемоглобінемія</a:t>
            </a:r>
            <a:r>
              <a:rPr lang="uk-UA" altLang="ru-RU" sz="2819" b="1" dirty="0">
                <a:solidFill>
                  <a:schemeClr val="tx2"/>
                </a:solidFill>
              </a:rPr>
              <a:t>, анемії </a:t>
            </a:r>
            <a:r>
              <a:rPr lang="uk-UA" altLang="ru-RU" sz="2819" b="1" dirty="0">
                <a:solidFill>
                  <a:schemeClr val="tx2"/>
                </a:solidFill>
                <a:sym typeface="Symbol" panose="05050102010706020507" pitchFamily="18" charset="2"/>
              </a:rPr>
              <a:t></a:t>
            </a:r>
            <a:r>
              <a:rPr lang="uk-UA" altLang="ru-RU" sz="2819" b="1" dirty="0">
                <a:solidFill>
                  <a:schemeClr val="tx2"/>
                </a:solidFill>
              </a:rPr>
              <a:t> </a:t>
            </a:r>
            <a:r>
              <a:rPr lang="uk-UA" altLang="ru-RU" sz="2996" b="1" dirty="0">
                <a:solidFill>
                  <a:srgbClr val="006600"/>
                </a:solidFill>
              </a:rPr>
              <a:t>контроль крові !</a:t>
            </a:r>
            <a:endParaRPr lang="uk-UA" altLang="ru-RU" sz="2819" b="1" dirty="0">
              <a:solidFill>
                <a:srgbClr val="003300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>
                <a:solidFill>
                  <a:schemeClr val="hlink"/>
                </a:solidFill>
              </a:rPr>
              <a:t>Гепатотоксичність:</a:t>
            </a:r>
            <a:r>
              <a:rPr lang="uk-UA" altLang="ru-RU" sz="2819" b="1" dirty="0">
                <a:solidFill>
                  <a:schemeClr val="hlink"/>
                </a:solidFill>
              </a:rPr>
              <a:t> </a:t>
            </a:r>
            <a:r>
              <a:rPr lang="uk-UA" altLang="ru-RU" sz="2819" b="1" dirty="0">
                <a:solidFill>
                  <a:schemeClr val="tx2"/>
                </a:solidFill>
              </a:rPr>
              <a:t>гепатити, у дітей - жовтяниця (недостатність </a:t>
            </a:r>
            <a:r>
              <a:rPr lang="uk-UA" altLang="ru-RU" sz="2819" b="1" dirty="0" err="1">
                <a:solidFill>
                  <a:schemeClr val="tx2"/>
                </a:solidFill>
              </a:rPr>
              <a:t>глюкуронілтрансферази</a:t>
            </a:r>
            <a:r>
              <a:rPr lang="uk-UA" altLang="ru-RU" sz="2819" b="1" dirty="0">
                <a:solidFill>
                  <a:schemeClr val="tx2"/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>
                <a:solidFill>
                  <a:schemeClr val="hlink"/>
                </a:solidFill>
              </a:rPr>
              <a:t>Алергічні</a:t>
            </a:r>
            <a:r>
              <a:rPr lang="uk-UA" altLang="ru-RU" sz="3171" b="1" dirty="0">
                <a:solidFill>
                  <a:srgbClr val="003300"/>
                </a:solidFill>
              </a:rPr>
              <a:t> реакції:</a:t>
            </a:r>
            <a:r>
              <a:rPr lang="uk-UA" altLang="ru-RU" sz="2819" b="1" dirty="0">
                <a:solidFill>
                  <a:srgbClr val="003300"/>
                </a:solidFill>
              </a:rPr>
              <a:t> </a:t>
            </a:r>
            <a:r>
              <a:rPr lang="uk-UA" altLang="ru-RU" sz="2819" b="1" dirty="0">
                <a:solidFill>
                  <a:schemeClr val="tx2"/>
                </a:solidFill>
              </a:rPr>
              <a:t>дерматити, синдром </a:t>
            </a:r>
            <a:r>
              <a:rPr lang="uk-UA" altLang="ru-RU" sz="2819" b="1" dirty="0" err="1">
                <a:solidFill>
                  <a:schemeClr val="tx2"/>
                </a:solidFill>
              </a:rPr>
              <a:t>Стівенса</a:t>
            </a:r>
            <a:r>
              <a:rPr lang="uk-UA" altLang="ru-RU" sz="2819" b="1" dirty="0">
                <a:solidFill>
                  <a:schemeClr val="tx2"/>
                </a:solidFill>
              </a:rPr>
              <a:t>-Джонсона та ін. </a:t>
            </a:r>
            <a:endParaRPr lang="uk-UA" altLang="ru-RU" sz="2819" b="1" dirty="0">
              <a:solidFill>
                <a:srgbClr val="003300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 err="1">
                <a:solidFill>
                  <a:schemeClr val="hlink"/>
                </a:solidFill>
              </a:rPr>
              <a:t>Нейротоксичність</a:t>
            </a:r>
            <a:r>
              <a:rPr lang="uk-UA" altLang="ru-RU" sz="2819" b="1" dirty="0">
                <a:solidFill>
                  <a:schemeClr val="hlink"/>
                </a:solidFill>
              </a:rPr>
              <a:t> </a:t>
            </a:r>
            <a:r>
              <a:rPr lang="uk-UA" altLang="ru-RU" sz="2819" b="1" dirty="0">
                <a:solidFill>
                  <a:schemeClr val="tx2"/>
                </a:solidFill>
              </a:rPr>
              <a:t>(запаморочення, головний біль, депресивні стани)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3171" b="1" dirty="0" err="1">
                <a:solidFill>
                  <a:schemeClr val="hlink"/>
                </a:solidFill>
              </a:rPr>
              <a:t>Імуносупрессія</a:t>
            </a:r>
            <a:r>
              <a:rPr lang="uk-UA" altLang="ru-RU" sz="2819" b="1" dirty="0">
                <a:solidFill>
                  <a:schemeClr val="hlink"/>
                </a:solidFill>
              </a:rPr>
              <a:t> </a:t>
            </a:r>
            <a:r>
              <a:rPr lang="uk-UA" altLang="ru-RU" sz="2819" b="1" dirty="0">
                <a:solidFill>
                  <a:schemeClr val="tx2"/>
                </a:solidFill>
              </a:rPr>
              <a:t>(ко-</a:t>
            </a:r>
            <a:r>
              <a:rPr lang="uk-UA" altLang="ru-RU" sz="2819" b="1" dirty="0" err="1">
                <a:solidFill>
                  <a:schemeClr val="tx2"/>
                </a:solidFill>
              </a:rPr>
              <a:t>тримоксазол</a:t>
            </a:r>
            <a:r>
              <a:rPr lang="uk-UA" altLang="ru-RU" sz="2819" b="1" dirty="0">
                <a:solidFill>
                  <a:schemeClr val="tx2"/>
                </a:solidFill>
              </a:rPr>
              <a:t>)  </a:t>
            </a:r>
          </a:p>
        </p:txBody>
      </p:sp>
      <p:graphicFrame>
        <p:nvGraphicFramePr>
          <p:cNvPr id="259077" name="Object 5">
            <a:extLst>
              <a:ext uri="{FF2B5EF4-FFF2-40B4-BE49-F238E27FC236}">
                <a16:creationId xmlns:a16="http://schemas.microsoft.com/office/drawing/2014/main" id="{17044B8B-E180-913B-7F45-F6D78F522B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64080" y="3140463"/>
          <a:ext cx="832159" cy="130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259077" name="Object 5">
                        <a:extLst>
                          <a:ext uri="{FF2B5EF4-FFF2-40B4-BE49-F238E27FC236}">
                            <a16:creationId xmlns:a16="http://schemas.microsoft.com/office/drawing/2014/main" id="{17044B8B-E180-913B-7F45-F6D78F522B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4080" y="3140463"/>
                        <a:ext cx="832159" cy="13060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78" name="Object 6">
            <a:extLst>
              <a:ext uri="{FF2B5EF4-FFF2-40B4-BE49-F238E27FC236}">
                <a16:creationId xmlns:a16="http://schemas.microsoft.com/office/drawing/2014/main" id="{785FB3B6-1EC0-E296-2846-3E7778CB59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77558" y="3302156"/>
          <a:ext cx="1582079" cy="2127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259078" name="Object 6">
                        <a:extLst>
                          <a:ext uri="{FF2B5EF4-FFF2-40B4-BE49-F238E27FC236}">
                            <a16:creationId xmlns:a16="http://schemas.microsoft.com/office/drawing/2014/main" id="{785FB3B6-1EC0-E296-2846-3E7778CB59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7558" y="3302156"/>
                        <a:ext cx="1582079" cy="21270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5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25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9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9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9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9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9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9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9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9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B5D81A18-84EE-8B86-7A07-2850CE662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129634"/>
            <a:ext cx="9128667" cy="900461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FDB9B8C7-87D3-FDFE-3F70-5FD8128985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31020" y="209086"/>
            <a:ext cx="8696558" cy="87258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ЗАГАЛЬНІ ПРИНЦИПИ СУЛЬФАНІЛАМІДОТЕРАПІЇ</a:t>
            </a:r>
          </a:p>
        </p:txBody>
      </p:sp>
      <p:sp>
        <p:nvSpPr>
          <p:cNvPr id="226308" name="Text Box 4">
            <a:extLst>
              <a:ext uri="{FF2B5EF4-FFF2-40B4-BE49-F238E27FC236}">
                <a16:creationId xmlns:a16="http://schemas.microsoft.com/office/drawing/2014/main" id="{2E20EFD2-64AB-BBC6-C952-D5D7C7905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217" y="1198756"/>
            <a:ext cx="9729439" cy="549413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79425" indent="-479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3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0099"/>
                </a:solidFill>
              </a:rPr>
              <a:t>Раціональний </a:t>
            </a:r>
            <a:r>
              <a:rPr lang="uk-UA" altLang="ru-RU" sz="2819" b="1" dirty="0">
                <a:solidFill>
                  <a:srgbClr val="006600"/>
                </a:solidFill>
              </a:rPr>
              <a:t>вибір</a:t>
            </a:r>
            <a:r>
              <a:rPr lang="uk-UA" altLang="ru-RU" sz="2819" b="1" dirty="0">
                <a:solidFill>
                  <a:srgbClr val="000099"/>
                </a:solidFill>
              </a:rPr>
              <a:t> сульфаніламіду </a:t>
            </a:r>
            <a:r>
              <a:rPr lang="uk-UA" altLang="ru-RU" sz="2643" b="1" i="1" dirty="0"/>
              <a:t>з урахуванням анамнезу хворого! (чи приймав раніше, переносимість СА, хвороби)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6600"/>
                </a:solidFill>
              </a:rPr>
              <a:t>Ранній початок </a:t>
            </a:r>
            <a:r>
              <a:rPr lang="uk-UA" altLang="ru-RU" sz="2819" b="1" dirty="0">
                <a:solidFill>
                  <a:srgbClr val="000099"/>
                </a:solidFill>
              </a:rPr>
              <a:t>лікування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0099"/>
                </a:solidFill>
              </a:rPr>
              <a:t>Принцип </a:t>
            </a:r>
            <a:r>
              <a:rPr lang="uk-UA" altLang="ru-RU" sz="281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ударної дози !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6600"/>
                </a:solidFill>
              </a:rPr>
              <a:t>Інтервал</a:t>
            </a:r>
            <a:r>
              <a:rPr lang="uk-UA" altLang="ru-RU" sz="2819" b="1" dirty="0">
                <a:solidFill>
                  <a:srgbClr val="000099"/>
                </a:solidFill>
              </a:rPr>
              <a:t> введення</a:t>
            </a:r>
            <a:endParaRPr lang="uk-UA" altLang="ru-RU" sz="2819" b="1" i="1" dirty="0">
              <a:solidFill>
                <a:srgbClr val="003300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6600"/>
                </a:solidFill>
              </a:rPr>
              <a:t>Тривалість </a:t>
            </a:r>
            <a:r>
              <a:rPr lang="uk-UA" altLang="ru-RU" sz="2819" b="1" dirty="0">
                <a:solidFill>
                  <a:srgbClr val="000099"/>
                </a:solidFill>
              </a:rPr>
              <a:t>лікування – </a:t>
            </a:r>
            <a:r>
              <a:rPr lang="uk-UA" altLang="ru-RU" sz="2819" b="1" dirty="0">
                <a:solidFill>
                  <a:srgbClr val="0000CC"/>
                </a:solidFill>
              </a:rPr>
              <a:t>6-8 днів</a:t>
            </a:r>
            <a:r>
              <a:rPr lang="uk-UA" altLang="ru-RU" sz="2819" b="1" dirty="0">
                <a:solidFill>
                  <a:srgbClr val="003300"/>
                </a:solidFill>
              </a:rPr>
              <a:t> </a:t>
            </a:r>
            <a:r>
              <a:rPr lang="uk-UA" altLang="ru-RU" sz="2643" b="1" i="1" dirty="0"/>
              <a:t>(при гострих інфекціях і особливо у дітей і літніх)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6600"/>
                </a:solidFill>
              </a:rPr>
              <a:t>Комбіноване </a:t>
            </a:r>
            <a:r>
              <a:rPr lang="uk-UA" altLang="ru-RU" sz="2819" b="1" dirty="0">
                <a:solidFill>
                  <a:srgbClr val="000099"/>
                </a:solidFill>
              </a:rPr>
              <a:t>лікування </a:t>
            </a:r>
            <a:r>
              <a:rPr lang="uk-UA" altLang="ru-RU" sz="2643" b="1" i="1" dirty="0">
                <a:solidFill>
                  <a:srgbClr val="333300"/>
                </a:solidFill>
              </a:rPr>
              <a:t>(сульфаніламіди разом </a:t>
            </a:r>
            <a:r>
              <a:rPr lang="uk-UA" altLang="ru-RU" sz="2643" b="1" i="1" dirty="0">
                <a:solidFill>
                  <a:schemeClr val="hlink"/>
                </a:solidFill>
              </a:rPr>
              <a:t>не комбінують!</a:t>
            </a:r>
            <a:r>
              <a:rPr lang="uk-UA" altLang="ru-RU" sz="2643" b="1" i="1" dirty="0">
                <a:solidFill>
                  <a:srgbClr val="333300"/>
                </a:solidFill>
              </a:rPr>
              <a:t>),</a:t>
            </a:r>
            <a:r>
              <a:rPr lang="uk-UA" altLang="ru-RU" sz="2819" b="1" i="1" dirty="0">
                <a:solidFill>
                  <a:srgbClr val="003300"/>
                </a:solidFill>
              </a:rPr>
              <a:t> </a:t>
            </a:r>
            <a:r>
              <a:rPr lang="uk-UA" altLang="ru-RU" sz="2819" b="1" dirty="0">
                <a:solidFill>
                  <a:srgbClr val="000099"/>
                </a:solidFill>
              </a:rPr>
              <a:t>обережними застосування з іншими препаратами </a:t>
            </a:r>
            <a:r>
              <a:rPr lang="uk-UA" altLang="ru-RU" sz="2643" b="1" i="1" dirty="0">
                <a:solidFill>
                  <a:srgbClr val="333300"/>
                </a:solidFill>
              </a:rPr>
              <a:t>(новокаїн, </a:t>
            </a:r>
            <a:r>
              <a:rPr lang="uk-UA" altLang="ru-RU" sz="2643" b="1" i="1" dirty="0" err="1">
                <a:solidFill>
                  <a:srgbClr val="333300"/>
                </a:solidFill>
              </a:rPr>
              <a:t>дифенін</a:t>
            </a:r>
            <a:r>
              <a:rPr lang="uk-UA" altLang="ru-RU" sz="2643" b="1" i="1" dirty="0">
                <a:solidFill>
                  <a:srgbClr val="333300"/>
                </a:solidFill>
              </a:rPr>
              <a:t>, НПЗЗ, синтетичні </a:t>
            </a:r>
            <a:r>
              <a:rPr lang="uk-UA" altLang="ru-RU" sz="2643" b="1" i="1" dirty="0" err="1">
                <a:solidFill>
                  <a:srgbClr val="333300"/>
                </a:solidFill>
              </a:rPr>
              <a:t>гіпоглікемічні</a:t>
            </a:r>
            <a:r>
              <a:rPr lang="uk-UA" altLang="ru-RU" sz="2643" b="1" i="1" dirty="0">
                <a:solidFill>
                  <a:srgbClr val="333300"/>
                </a:solidFill>
              </a:rPr>
              <a:t> засоби, </a:t>
            </a:r>
            <a:r>
              <a:rPr lang="uk-UA" altLang="ru-RU" sz="2643" b="1" i="1" dirty="0" err="1">
                <a:solidFill>
                  <a:srgbClr val="333300"/>
                </a:solidFill>
              </a:rPr>
              <a:t>діуретики</a:t>
            </a:r>
            <a:r>
              <a:rPr lang="uk-UA" altLang="ru-RU" sz="2643" b="1" i="1" dirty="0">
                <a:solidFill>
                  <a:srgbClr val="333300"/>
                </a:solidFill>
              </a:rPr>
              <a:t>, антикоагулянти і ін.)</a:t>
            </a:r>
          </a:p>
          <a:p>
            <a:pPr eaLnBrk="1" hangingPunct="1">
              <a:lnSpc>
                <a:spcPct val="70000"/>
              </a:lnSpc>
              <a:spcBef>
                <a:spcPct val="2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uk-UA" altLang="ru-RU" sz="2819" b="1" dirty="0">
                <a:solidFill>
                  <a:srgbClr val="000099"/>
                </a:solidFill>
              </a:rPr>
              <a:t>Підвищення </a:t>
            </a:r>
            <a:r>
              <a:rPr lang="uk-UA" altLang="ru-RU" sz="2819" b="1" dirty="0">
                <a:solidFill>
                  <a:srgbClr val="006600"/>
                </a:solidFill>
              </a:rPr>
              <a:t>імунологічної реактивності</a:t>
            </a:r>
            <a:r>
              <a:rPr lang="uk-UA" altLang="ru-RU" sz="2819" b="1" dirty="0">
                <a:solidFill>
                  <a:srgbClr val="000099"/>
                </a:solidFill>
              </a:rPr>
              <a:t> та зниження ускладнень терапії </a:t>
            </a:r>
            <a:r>
              <a:rPr lang="uk-UA" altLang="ru-RU" sz="2643" b="1" i="1" dirty="0">
                <a:solidFill>
                  <a:srgbClr val="333300"/>
                </a:solidFill>
              </a:rPr>
              <a:t>(</a:t>
            </a:r>
            <a:r>
              <a:rPr lang="uk-UA" altLang="ru-RU" sz="2643" b="1" i="1" dirty="0" err="1">
                <a:solidFill>
                  <a:srgbClr val="333300"/>
                </a:solidFill>
              </a:rPr>
              <a:t>вітамінопрепарати</a:t>
            </a:r>
            <a:r>
              <a:rPr lang="uk-UA" altLang="ru-RU" sz="2643" b="1" i="1" dirty="0">
                <a:solidFill>
                  <a:srgbClr val="333300"/>
                </a:solidFill>
              </a:rPr>
              <a:t>, </a:t>
            </a:r>
            <a:r>
              <a:rPr lang="uk-UA" altLang="ru-RU" sz="2643" b="1" i="1" dirty="0" err="1">
                <a:solidFill>
                  <a:srgbClr val="333300"/>
                </a:solidFill>
              </a:rPr>
              <a:t>імуномодулятори</a:t>
            </a:r>
            <a:r>
              <a:rPr lang="uk-UA" altLang="ru-RU" sz="2643" b="1" i="1" dirty="0">
                <a:solidFill>
                  <a:srgbClr val="333300"/>
                </a:solidFill>
              </a:rPr>
              <a:t>)</a:t>
            </a:r>
          </a:p>
        </p:txBody>
      </p:sp>
      <p:pic>
        <p:nvPicPr>
          <p:cNvPr id="226309" name="Picture 5">
            <a:extLst>
              <a:ext uri="{FF2B5EF4-FFF2-40B4-BE49-F238E27FC236}">
                <a16:creationId xmlns:a16="http://schemas.microsoft.com/office/drawing/2014/main" id="{4EF38F37-C65B-1AF2-B7AA-D21AA88BB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338" y="1596019"/>
            <a:ext cx="1271239" cy="152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6310" name="Picture 6" descr="j0281141">
            <a:extLst>
              <a:ext uri="{FF2B5EF4-FFF2-40B4-BE49-F238E27FC236}">
                <a16:creationId xmlns:a16="http://schemas.microsoft.com/office/drawing/2014/main" id="{52238AA8-2E1A-1DAD-139C-2F08CB03E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999" y="267630"/>
            <a:ext cx="1162515" cy="85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22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4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26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26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26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46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26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26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26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26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26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26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226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226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226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26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26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263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226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226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2263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48626FEF-CAD4-3D29-1275-7AC1F3065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509" y="66908"/>
            <a:ext cx="8746737" cy="107191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0C247B41-3B39-97BF-11A1-5DE4183A9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07" y="227206"/>
            <a:ext cx="8753707" cy="858644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361" tIns="42685" rIns="85361" bIns="42685" anchor="b"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ПРОТИМІКРОБНІ  ПРЕПАРАТИ    </a:t>
            </a:r>
            <a:b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</a:b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 РАІЗНОЇ ХІМІЧНОЇ СТРУКТУРИ</a:t>
            </a:r>
          </a:p>
        </p:txBody>
      </p:sp>
      <p:sp>
        <p:nvSpPr>
          <p:cNvPr id="263172" name="Text Box 4">
            <a:extLst>
              <a:ext uri="{FF2B5EF4-FFF2-40B4-BE49-F238E27FC236}">
                <a16:creationId xmlns:a16="http://schemas.microsoft.com/office/drawing/2014/main" id="{BEF92366-05BB-64E1-4BD2-DD3EEA77E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943" y="1272633"/>
            <a:ext cx="9392115" cy="466591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 lIns="80531" tIns="40269" rIns="80531" bIns="40269">
            <a:spAutoFit/>
          </a:bodyPr>
          <a:lstStyle>
            <a:lvl1pPr marL="479425" indent="-479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33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4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Похідні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3171" b="1" dirty="0" err="1">
                <a:solidFill>
                  <a:srgbClr val="0000FF"/>
                </a:solidFill>
              </a:rPr>
              <a:t>нафтиридину</a:t>
            </a:r>
            <a:r>
              <a:rPr lang="ru-RU" altLang="ru-RU" sz="3171" b="1" dirty="0">
                <a:solidFill>
                  <a:srgbClr val="0000FF"/>
                </a:solidFill>
              </a:rPr>
              <a:t>. </a:t>
            </a:r>
            <a:r>
              <a:rPr lang="ru-RU" altLang="ru-RU" sz="3171" b="1" dirty="0" err="1">
                <a:solidFill>
                  <a:srgbClr val="0000FF"/>
                </a:solidFill>
              </a:rPr>
              <a:t>Хінолони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2819" b="1" dirty="0"/>
              <a:t>(</a:t>
            </a:r>
            <a:r>
              <a:rPr lang="ru-RU" altLang="ru-RU" sz="2819" b="1" dirty="0" err="1"/>
              <a:t>кислоти</a:t>
            </a:r>
            <a:r>
              <a:rPr lang="ru-RU" altLang="ru-RU" sz="2819" b="1" dirty="0"/>
              <a:t> </a:t>
            </a:r>
            <a:r>
              <a:rPr lang="ru-RU" altLang="ru-RU" sz="2819" b="1" dirty="0" err="1"/>
              <a:t>налідиксова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оксолініева</a:t>
            </a:r>
            <a:r>
              <a:rPr lang="ru-RU" altLang="ru-RU" sz="2819" b="1" dirty="0"/>
              <a:t> та </a:t>
            </a:r>
            <a:r>
              <a:rPr lang="ru-RU" altLang="ru-RU" sz="2819" b="1" dirty="0" err="1"/>
              <a:t>ін</a:t>
            </a:r>
            <a:r>
              <a:rPr lang="ru-RU" altLang="ru-RU" sz="2819" b="1" dirty="0"/>
              <a:t>.).</a:t>
            </a:r>
          </a:p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Фторхінолони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2819" b="1" dirty="0"/>
              <a:t>(ципрофлоксацин, </a:t>
            </a:r>
            <a:r>
              <a:rPr lang="ru-RU" altLang="ru-RU" sz="2819" b="1" dirty="0" err="1"/>
              <a:t>офлоксацин</a:t>
            </a:r>
            <a:r>
              <a:rPr lang="ru-RU" altLang="ru-RU" sz="2819" b="1" dirty="0"/>
              <a:t> та </a:t>
            </a:r>
            <a:r>
              <a:rPr lang="ru-RU" altLang="ru-RU" sz="2819" b="1" dirty="0" err="1"/>
              <a:t>ін</a:t>
            </a:r>
            <a:r>
              <a:rPr lang="ru-RU" altLang="ru-RU" sz="2819" b="1" dirty="0"/>
              <a:t>.) </a:t>
            </a:r>
            <a:endParaRPr lang="ru-RU" altLang="ru-RU" sz="3171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Похідні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3171" b="1" dirty="0" err="1">
                <a:solidFill>
                  <a:srgbClr val="0000FF"/>
                </a:solidFill>
              </a:rPr>
              <a:t>імідазолу</a:t>
            </a:r>
            <a:r>
              <a:rPr lang="ru-RU" altLang="ru-RU" sz="3171" b="1" dirty="0">
                <a:solidFill>
                  <a:srgbClr val="0000FF"/>
                </a:solidFill>
              </a:rPr>
              <a:t>: </a:t>
            </a:r>
            <a:r>
              <a:rPr lang="ru-RU" altLang="ru-RU" sz="2819" b="1" dirty="0" err="1"/>
              <a:t>метронідазол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тінідазол</a:t>
            </a:r>
            <a:endParaRPr lang="ru-RU" altLang="ru-RU" sz="2819" b="1" dirty="0"/>
          </a:p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Похідні</a:t>
            </a:r>
            <a:r>
              <a:rPr lang="ru-RU" altLang="ru-RU" sz="3171" b="1" dirty="0">
                <a:solidFill>
                  <a:srgbClr val="0000FF"/>
                </a:solidFill>
              </a:rPr>
              <a:t> 8-оксихіноліну: </a:t>
            </a:r>
            <a:r>
              <a:rPr lang="ru-RU" altLang="ru-RU" sz="2819" b="1" dirty="0" err="1"/>
              <a:t>хлорхінальдол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нітроксолин</a:t>
            </a:r>
            <a:r>
              <a:rPr lang="ru-RU" altLang="ru-RU" sz="2819" b="1" dirty="0"/>
              <a:t>, кислота </a:t>
            </a:r>
            <a:r>
              <a:rPr lang="ru-RU" altLang="ru-RU" sz="2819" b="1" dirty="0" err="1"/>
              <a:t>оксолінова</a:t>
            </a:r>
            <a:r>
              <a:rPr lang="ru-RU" altLang="ru-RU" sz="2819" b="1" dirty="0"/>
              <a:t> та </a:t>
            </a:r>
            <a:r>
              <a:rPr lang="ru-RU" altLang="ru-RU" sz="2819" b="1" dirty="0" err="1"/>
              <a:t>ін</a:t>
            </a:r>
            <a:r>
              <a:rPr lang="ru-RU" altLang="ru-RU" sz="2819" b="1" dirty="0"/>
              <a:t>.</a:t>
            </a:r>
            <a:endParaRPr lang="ru-RU" altLang="ru-RU" sz="3171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Похідні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3171" b="1" dirty="0" err="1">
                <a:solidFill>
                  <a:srgbClr val="0000FF"/>
                </a:solidFill>
              </a:rPr>
              <a:t>нітрофурану</a:t>
            </a:r>
            <a:r>
              <a:rPr lang="ru-RU" altLang="ru-RU" sz="3171" b="1" dirty="0">
                <a:solidFill>
                  <a:srgbClr val="0000FF"/>
                </a:solidFill>
              </a:rPr>
              <a:t>: </a:t>
            </a:r>
            <a:r>
              <a:rPr lang="ru-RU" altLang="ru-RU" sz="2819" b="1" dirty="0" err="1"/>
              <a:t>фуразолідон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фурадонін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фурагін</a:t>
            </a:r>
            <a:r>
              <a:rPr lang="ru-RU" altLang="ru-RU" sz="2819" b="1" dirty="0"/>
              <a:t> та </a:t>
            </a:r>
            <a:r>
              <a:rPr lang="ru-RU" altLang="ru-RU" sz="2819" b="1" dirty="0" err="1"/>
              <a:t>ін</a:t>
            </a:r>
            <a:r>
              <a:rPr lang="ru-RU" altLang="ru-RU" sz="2819" b="1" dirty="0"/>
              <a:t>. </a:t>
            </a:r>
            <a:endParaRPr lang="ru-RU" altLang="ru-RU" sz="3171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ru-RU" sz="3171" b="1" dirty="0" err="1">
                <a:solidFill>
                  <a:srgbClr val="0000FF"/>
                </a:solidFill>
              </a:rPr>
              <a:t>Похідні</a:t>
            </a:r>
            <a:r>
              <a:rPr lang="ru-RU" altLang="ru-RU" sz="3171" b="1" dirty="0">
                <a:solidFill>
                  <a:srgbClr val="0000FF"/>
                </a:solidFill>
              </a:rPr>
              <a:t> </a:t>
            </a:r>
            <a:r>
              <a:rPr lang="ru-RU" altLang="ru-RU" sz="3171" b="1" dirty="0" err="1">
                <a:solidFill>
                  <a:srgbClr val="0000FF"/>
                </a:solidFill>
              </a:rPr>
              <a:t>хіноксаліну</a:t>
            </a:r>
            <a:r>
              <a:rPr lang="ru-RU" altLang="ru-RU" sz="3171" b="1" dirty="0">
                <a:solidFill>
                  <a:srgbClr val="0000FF"/>
                </a:solidFill>
              </a:rPr>
              <a:t>: </a:t>
            </a:r>
            <a:r>
              <a:rPr lang="ru-RU" altLang="ru-RU" sz="2819" b="1" dirty="0" err="1"/>
              <a:t>діоксидин</a:t>
            </a:r>
            <a:r>
              <a:rPr lang="ru-RU" altLang="ru-RU" sz="2819" b="1" dirty="0"/>
              <a:t>, </a:t>
            </a:r>
            <a:r>
              <a:rPr lang="ru-RU" altLang="ru-RU" sz="2819" b="1" dirty="0" err="1"/>
              <a:t>хіноксидин</a:t>
            </a:r>
            <a:r>
              <a:rPr lang="ru-RU" altLang="ru-RU" sz="2819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3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3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3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3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3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3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3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3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3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3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3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3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3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3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3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3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210" name="Object 18">
            <a:extLst>
              <a:ext uri="{FF2B5EF4-FFF2-40B4-BE49-F238E27FC236}">
                <a16:creationId xmlns:a16="http://schemas.microsoft.com/office/drawing/2014/main" id="{34D22E6B-4C8E-1B9F-915F-876CA34E41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6585" y="4064620"/>
          <a:ext cx="1750741" cy="2404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726984" imgH="2374603" progId="Photoshop.Image.7">
                  <p:embed/>
                </p:oleObj>
              </mc:Choice>
              <mc:Fallback>
                <p:oleObj name="Image" r:id="rId2" imgW="1726984" imgH="2374603" progId="Photoshop.Image.7">
                  <p:embed/>
                  <p:pic>
                    <p:nvPicPr>
                      <p:cNvPr id="264210" name="Object 18">
                        <a:extLst>
                          <a:ext uri="{FF2B5EF4-FFF2-40B4-BE49-F238E27FC236}">
                            <a16:creationId xmlns:a16="http://schemas.microsoft.com/office/drawing/2014/main" id="{34D22E6B-4C8E-1B9F-915F-876CA34E41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6585" y="4064620"/>
                        <a:ext cx="1750741" cy="24044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194" name="Rectangle 2">
            <a:extLst>
              <a:ext uri="{FF2B5EF4-FFF2-40B4-BE49-F238E27FC236}">
                <a16:creationId xmlns:a16="http://schemas.microsoft.com/office/drawing/2014/main" id="{469FB165-47E2-5173-96A0-C55A3C5CF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132421"/>
            <a:ext cx="9110546" cy="539440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605F7E7B-8EC5-0848-FDC8-D8ABE2D730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160300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sp>
        <p:nvSpPr>
          <p:cNvPr id="264196" name="Rectangle 4">
            <a:extLst>
              <a:ext uri="{FF2B5EF4-FFF2-40B4-BE49-F238E27FC236}">
                <a16:creationId xmlns:a16="http://schemas.microsoft.com/office/drawing/2014/main" id="{6DB856D1-73B8-9AF8-C665-8D0332C2C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82" y="1276221"/>
            <a:ext cx="9326601" cy="289074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 lIns="80531" tIns="40269" rIns="80531" bIns="40269" anchor="ctr">
            <a:spAutoFit/>
          </a:bodyPr>
          <a:lstStyle>
            <a:lvl1pPr marL="1528763" indent="-1528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7081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87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66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46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03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0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79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751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defRPr/>
            </a:pPr>
            <a:r>
              <a:rPr lang="uk-UA" altLang="ru-RU" sz="2819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покоління </a:t>
            </a:r>
            <a:r>
              <a:rPr lang="uk-UA" altLang="ru-RU" sz="2819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9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нефторировані</a:t>
            </a:r>
            <a:r>
              <a:rPr lang="uk-UA" altLang="ru-RU" sz="2819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9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хінолони</a:t>
            </a:r>
            <a:r>
              <a:rPr lang="uk-UA" altLang="ru-RU" sz="2819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кислоти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налідиксовая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невиграмон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неграм), 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оксолінієва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піпемідіева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палін</a:t>
            </a:r>
            <a:r>
              <a:rPr lang="ru-RU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defRPr/>
            </a:pPr>
            <a:r>
              <a:rPr lang="uk-UA" altLang="ru-RU" sz="2819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покоління </a:t>
            </a:r>
            <a:r>
              <a:rPr lang="uk-UA" altLang="ru-RU" sz="2819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9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монофторхінолони</a:t>
            </a:r>
            <a:r>
              <a:rPr lang="uk-UA" altLang="ru-RU" sz="2819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643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норфлоксацин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ципрофлоксацин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офлоксацин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пефлоксацин</a:t>
            </a:r>
            <a:r>
              <a:rPr lang="uk-UA" altLang="ru-RU" sz="246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defRPr/>
            </a:pPr>
            <a:r>
              <a:rPr lang="uk-UA" altLang="ru-RU" sz="2819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покоління </a:t>
            </a:r>
            <a:r>
              <a:rPr lang="uk-UA" altLang="ru-RU" sz="2819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9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дифторхінолони</a:t>
            </a:r>
            <a:r>
              <a:rPr lang="uk-UA" altLang="ru-RU" sz="2819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643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ломефлоксацин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спарфлоксацин</a:t>
            </a:r>
            <a:endParaRPr lang="uk-UA" altLang="ru-RU" sz="2467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defRPr/>
            </a:pPr>
            <a:r>
              <a:rPr lang="uk-UA" altLang="ru-RU" sz="2819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 покоління </a:t>
            </a:r>
            <a:r>
              <a:rPr lang="uk-UA" altLang="ru-RU" sz="2819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uk-UA" altLang="ru-RU" sz="2819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трифторхінолони</a:t>
            </a:r>
            <a:r>
              <a:rPr lang="uk-UA" altLang="ru-RU" sz="2819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643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флероксацин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тровафлоксацин</a:t>
            </a: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моксифлоксацин</a:t>
            </a:r>
            <a:endParaRPr lang="uk-UA" altLang="ru-RU" sz="2467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4201" name="Picture 9" descr="BD06493_">
            <a:extLst>
              <a:ext uri="{FF2B5EF4-FFF2-40B4-BE49-F238E27FC236}">
                <a16:creationId xmlns:a16="http://schemas.microsoft.com/office/drawing/2014/main" id="{7740EA6F-8D17-829D-A5CE-EB5B98DDB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129633"/>
            <a:ext cx="1625290" cy="53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206" name="Text Box 14">
            <a:extLst>
              <a:ext uri="{FF2B5EF4-FFF2-40B4-BE49-F238E27FC236}">
                <a16:creationId xmlns:a16="http://schemas.microsoft.com/office/drawing/2014/main" id="{024EE0FB-B09D-7251-D6A9-8A9D4A738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204" y="763859"/>
            <a:ext cx="6155473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хімічною структурою:</a:t>
            </a:r>
          </a:p>
        </p:txBody>
      </p:sp>
      <p:graphicFrame>
        <p:nvGraphicFramePr>
          <p:cNvPr id="264209" name="Object 17">
            <a:extLst>
              <a:ext uri="{FF2B5EF4-FFF2-40B4-BE49-F238E27FC236}">
                <a16:creationId xmlns:a16="http://schemas.microsoft.com/office/drawing/2014/main" id="{81A4BBAA-3ACE-9753-F634-F2135BF74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4881" y="4199828"/>
          <a:ext cx="3299368" cy="2585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225397" imgH="2526984" progId="Photoshop.Image.7">
                  <p:embed/>
                </p:oleObj>
              </mc:Choice>
              <mc:Fallback>
                <p:oleObj name="Image" r:id="rId5" imgW="3225397" imgH="2526984" progId="Photoshop.Image.7">
                  <p:embed/>
                  <p:pic>
                    <p:nvPicPr>
                      <p:cNvPr id="264209" name="Object 17">
                        <a:extLst>
                          <a:ext uri="{FF2B5EF4-FFF2-40B4-BE49-F238E27FC236}">
                            <a16:creationId xmlns:a16="http://schemas.microsoft.com/office/drawing/2014/main" id="{81A4BBAA-3ACE-9753-F634-F2135BF74B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4881" y="4199828"/>
                        <a:ext cx="3299368" cy="2585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11" name="Object 19">
            <a:extLst>
              <a:ext uri="{FF2B5EF4-FFF2-40B4-BE49-F238E27FC236}">
                <a16:creationId xmlns:a16="http://schemas.microsoft.com/office/drawing/2014/main" id="{81A1C728-3964-7CFC-733A-7877E85962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7753" y="4254191"/>
          <a:ext cx="1700561" cy="1966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713681" imgH="1980952" progId="Photoshop.Image.7">
                  <p:embed/>
                </p:oleObj>
              </mc:Choice>
              <mc:Fallback>
                <p:oleObj name="Image" r:id="rId7" imgW="1713681" imgH="1980952" progId="Photoshop.Image.7">
                  <p:embed/>
                  <p:pic>
                    <p:nvPicPr>
                      <p:cNvPr id="264211" name="Object 19">
                        <a:extLst>
                          <a:ext uri="{FF2B5EF4-FFF2-40B4-BE49-F238E27FC236}">
                            <a16:creationId xmlns:a16="http://schemas.microsoft.com/office/drawing/2014/main" id="{81A1C728-3964-7CFC-733A-7877E85962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753" y="4254191"/>
                        <a:ext cx="1700561" cy="1966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212" name="Text Box 20">
            <a:extLst>
              <a:ext uri="{FF2B5EF4-FFF2-40B4-BE49-F238E27FC236}">
                <a16:creationId xmlns:a16="http://schemas.microsoft.com/office/drawing/2014/main" id="{67670338-1158-65EB-7353-D69C8CDB0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491" y="6347832"/>
            <a:ext cx="2808714" cy="41767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ядро </a:t>
            </a:r>
            <a:r>
              <a:rPr lang="uk-UA" altLang="ru-RU" sz="264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хінолона</a:t>
            </a:r>
            <a:endParaRPr lang="uk-UA" altLang="ru-RU" sz="2643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4213" name="Text Box 21">
            <a:extLst>
              <a:ext uri="{FF2B5EF4-FFF2-40B4-BE49-F238E27FC236}">
                <a16:creationId xmlns:a16="http://schemas.microsoft.com/office/drawing/2014/main" id="{05E2F983-BE7D-AD32-A148-430A4FA32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205" y="6347832"/>
            <a:ext cx="3426212" cy="41767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ядро </a:t>
            </a:r>
            <a:r>
              <a:rPr lang="uk-UA" altLang="ru-RU" sz="264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нафтиридона</a:t>
            </a:r>
            <a:endParaRPr lang="uk-UA" altLang="ru-RU" sz="2643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4214" name="Text Box 22">
            <a:extLst>
              <a:ext uri="{FF2B5EF4-FFF2-40B4-BE49-F238E27FC236}">
                <a16:creationId xmlns:a16="http://schemas.microsoft.com/office/drawing/2014/main" id="{895F382C-CAF2-0313-16B6-699BADEE4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248" y="6003538"/>
            <a:ext cx="1612745" cy="743024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фтор-</a:t>
            </a:r>
            <a:r>
              <a:rPr lang="uk-UA" altLang="ru-RU" sz="2643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хінолон</a:t>
            </a:r>
            <a:endParaRPr lang="uk-UA" altLang="ru-RU" sz="2643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6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26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500"/>
                                        <p:tgtEl>
                                          <p:spTgt spid="264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4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4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4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4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4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4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4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4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4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4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4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4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4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2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5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16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660"/>
                            </p:stCondLst>
                            <p:childTnLst>
                              <p:par>
                                <p:cTn id="6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/>
      <p:bldP spid="264206" grpId="0" animBg="1"/>
      <p:bldP spid="264212" grpId="0"/>
      <p:bldP spid="264213" grpId="0"/>
      <p:bldP spid="2642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D65754FF-3C98-1614-6C8F-51293A45E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42097F5B-08BC-667E-E81F-77E5D4C67A9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76485" name="Picture 5" descr="BD06493_">
            <a:extLst>
              <a:ext uri="{FF2B5EF4-FFF2-40B4-BE49-F238E27FC236}">
                <a16:creationId xmlns:a16="http://schemas.microsoft.com/office/drawing/2014/main" id="{6A315A39-D8E5-6FF0-2E40-EEE47F5A6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90" name="Rectangle 10">
            <a:extLst>
              <a:ext uri="{FF2B5EF4-FFF2-40B4-BE49-F238E27FC236}">
                <a16:creationId xmlns:a16="http://schemas.microsoft.com/office/drawing/2014/main" id="{0FC948A9-0D93-E8C7-CD8B-4BE627617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1157599"/>
            <a:ext cx="11084560" cy="53212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0531" tIns="40269" rIns="80531" bIns="40269" anchor="ctr"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0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7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22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19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  <a:buBlip>
                <a:blip r:embed="rId3"/>
              </a:buBlip>
              <a:defRPr/>
            </a:pPr>
            <a:r>
              <a:rPr lang="uk-UA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r>
              <a:rPr lang="uk-UA" sz="3200" b="1" noProof="0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нтибактеріальний</a:t>
            </a:r>
            <a:r>
              <a:rPr lang="uk-UA" sz="3200" b="1" noProof="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(бактерицидний)</a:t>
            </a:r>
          </a:p>
          <a:p>
            <a:pPr>
              <a:lnSpc>
                <a:spcPct val="75000"/>
              </a:lnSpc>
              <a:buBlip>
                <a:blip r:embed="rId3"/>
              </a:buBlip>
              <a:defRPr/>
            </a:pPr>
            <a:r>
              <a:rPr lang="uk-UA" sz="3200" b="1" noProof="0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Імуномодулюючий</a:t>
            </a:r>
            <a:endParaRPr lang="uk-UA" sz="3200" b="1" noProof="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75000"/>
              </a:lnSpc>
              <a:buBlip>
                <a:blip r:embed="rId3"/>
              </a:buBlip>
              <a:defRPr/>
            </a:pPr>
            <a:r>
              <a:rPr lang="uk-UA" sz="3200" b="1" noProof="0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Постантибіотичний</a:t>
            </a:r>
            <a:r>
              <a:rPr lang="uk-UA" sz="3200" b="1" noProof="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ефекти </a:t>
            </a:r>
            <a:r>
              <a:rPr lang="uk-UA" sz="3200" b="1" noProof="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sz="3200" b="1" noProof="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~2 г)</a:t>
            </a:r>
            <a:r>
              <a:rPr lang="uk-UA" sz="3200" b="1" noProof="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0" indent="0">
              <a:lnSpc>
                <a:spcPct val="75000"/>
              </a:lnSpc>
              <a:defRPr/>
            </a:pPr>
            <a:endParaRPr lang="uk-UA" sz="246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indent="-457200">
              <a:lnSpc>
                <a:spcPts val="3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синтезовано понад 10 000 </a:t>
            </a:r>
            <a:r>
              <a:rPr lang="uk-UA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сполук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лише два відсотки з них були розроблені та перевірені в клінічних дослідженнях</a:t>
            </a:r>
          </a:p>
          <a:p>
            <a:pPr marL="457200" indent="-457200">
              <a:lnSpc>
                <a:spcPts val="3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 двадцять успішно виведені на ринок</a:t>
            </a:r>
          </a:p>
          <a:p>
            <a:pPr fontAlgn="base">
              <a:lnSpc>
                <a:spcPts val="3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Фторхінолони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мають розширений спектр активності </a:t>
            </a:r>
          </a:p>
          <a:p>
            <a:pPr fontAlgn="base">
              <a:lnSpc>
                <a:spcPts val="3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покращену фармакокінетику</a:t>
            </a:r>
          </a:p>
          <a:p>
            <a:pPr marL="457200" indent="-457200">
              <a:lnSpc>
                <a:spcPts val="3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Сьогодні отримано понад 30 препаратів </a:t>
            </a:r>
          </a:p>
          <a:p>
            <a:pPr marL="0" indent="0">
              <a:lnSpc>
                <a:spcPts val="3000"/>
              </a:lnSpc>
              <a:spcAft>
                <a:spcPts val="600"/>
              </a:spcAft>
              <a:defRPr/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3200" b="1" noProof="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491" name="Text Box 11">
            <a:extLst>
              <a:ext uri="{FF2B5EF4-FFF2-40B4-BE49-F238E27FC236}">
                <a16:creationId xmlns:a16="http://schemas.microsoft.com/office/drawing/2014/main" id="{06C7A6BC-D8E8-2568-FDC9-91389E2E0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668" y="827978"/>
            <a:ext cx="469605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Фармакодинаміка</a:t>
            </a:r>
            <a:r>
              <a:rPr lang="uk-UA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6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6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6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6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6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6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764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6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6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/>
      <p:bldP spid="2764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D6A14-618A-2835-BC5E-533FFA6A5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C01C3F65-6F84-A9DD-B413-47E42F46A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0898ACDE-C70A-A277-C5DE-4B16108F21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76485" name="Picture 5" descr="BD06493_">
            <a:extLst>
              <a:ext uri="{FF2B5EF4-FFF2-40B4-BE49-F238E27FC236}">
                <a16:creationId xmlns:a16="http://schemas.microsoft.com/office/drawing/2014/main" id="{7C7E54B3-CAD1-E318-0B82-266067A64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90" name="Rectangle 10">
            <a:extLst>
              <a:ext uri="{FF2B5EF4-FFF2-40B4-BE49-F238E27FC236}">
                <a16:creationId xmlns:a16="http://schemas.microsoft.com/office/drawing/2014/main" id="{CB60003F-186E-0072-DADB-909A177F3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43" y="1327799"/>
            <a:ext cx="9436720" cy="158744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0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7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22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19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altLang="ru-RU" sz="2819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інгібують ДНК-</a:t>
            </a:r>
            <a:r>
              <a:rPr lang="uk-UA" altLang="ru-RU" sz="2819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гіразу</a:t>
            </a:r>
            <a:r>
              <a:rPr lang="uk-UA" altLang="ru-RU" sz="281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81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(бактерицидна)</a:t>
            </a:r>
            <a:r>
              <a:rPr lang="uk-UA" altLang="ru-RU" sz="2467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також впливають на РНК бактерій та синтез бактеріальних білків, на стабільність мембран і на інші життєві процеси бактеріальних клітин.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мають </a:t>
            </a:r>
            <a:r>
              <a:rPr lang="uk-UA" altLang="ru-RU" sz="2819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постантибіотичний</a:t>
            </a:r>
            <a:r>
              <a:rPr lang="uk-UA" altLang="ru-RU" sz="2819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ефект 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~2 г)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76491" name="Text Box 11">
            <a:extLst>
              <a:ext uri="{FF2B5EF4-FFF2-40B4-BE49-F238E27FC236}">
                <a16:creationId xmlns:a16="http://schemas.microsoft.com/office/drawing/2014/main" id="{DB846887-5A3A-F682-69CD-A4922F48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668" y="827978"/>
            <a:ext cx="469605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механізм дії:</a:t>
            </a:r>
          </a:p>
        </p:txBody>
      </p:sp>
      <p:sp>
        <p:nvSpPr>
          <p:cNvPr id="276492" name="Text Box 12">
            <a:extLst>
              <a:ext uri="{FF2B5EF4-FFF2-40B4-BE49-F238E27FC236}">
                <a16:creationId xmlns:a16="http://schemas.microsoft.com/office/drawing/2014/main" id="{A1C86401-2E6D-E0C1-A2EE-DBBE73E28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0324" y="3034526"/>
            <a:ext cx="621819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антибактеріальний спектр:</a:t>
            </a:r>
          </a:p>
        </p:txBody>
      </p:sp>
      <p:sp>
        <p:nvSpPr>
          <p:cNvPr id="276493" name="Text Box 13">
            <a:extLst>
              <a:ext uri="{FF2B5EF4-FFF2-40B4-BE49-F238E27FC236}">
                <a16:creationId xmlns:a16="http://schemas.microsoft.com/office/drawing/2014/main" id="{8ED7FC30-D126-5D20-F107-7EB205011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456" y="3534937"/>
            <a:ext cx="9199756" cy="3267390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>
            <a:spAutoFit/>
          </a:bodyPr>
          <a:lstStyle>
            <a:lvl1pPr marL="441325" indent="-441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208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43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653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876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448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9020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592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8164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високо</a:t>
            </a:r>
            <a:r>
              <a:rPr lang="uk-UA" altLang="ru-RU" sz="2467" b="1" i="1" dirty="0">
                <a:solidFill>
                  <a:schemeClr val="folHlink"/>
                </a:solidFill>
              </a:rPr>
              <a:t> </a:t>
            </a:r>
            <a:r>
              <a:rPr lang="uk-UA" altLang="ru-RU" sz="2467" b="1" dirty="0">
                <a:solidFill>
                  <a:schemeClr val="folHlink"/>
                </a:solidFill>
              </a:rPr>
              <a:t> активні у відношенні аеробних </a:t>
            </a:r>
            <a:r>
              <a:rPr lang="uk-UA" altLang="ru-RU" sz="2467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467" b="1" baseline="30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>
                <a:solidFill>
                  <a:schemeClr val="folHlink"/>
                </a:solidFill>
              </a:rPr>
              <a:t>бактерій</a:t>
            </a:r>
            <a:r>
              <a:rPr lang="uk-UA" altLang="ru-RU" sz="2467" b="1" dirty="0"/>
              <a:t> </a:t>
            </a:r>
            <a:r>
              <a:rPr lang="uk-UA" altLang="ru-RU" sz="2291" b="1" dirty="0"/>
              <a:t>(E. </a:t>
            </a:r>
            <a:r>
              <a:rPr lang="uk-UA" altLang="ru-RU" sz="2291" b="1" dirty="0" err="1"/>
              <a:t>coli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Shigella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Salmonella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Vibrio</a:t>
            </a:r>
            <a:r>
              <a:rPr lang="uk-UA" altLang="ru-RU" sz="2291" b="1" dirty="0"/>
              <a:t> </a:t>
            </a:r>
            <a:r>
              <a:rPr lang="uk-UA" altLang="ru-RU" sz="2291" b="1" dirty="0" err="1"/>
              <a:t>cholerae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Yersinia</a:t>
            </a:r>
            <a:r>
              <a:rPr lang="uk-UA" altLang="ru-RU" sz="2291" b="1" dirty="0"/>
              <a:t> </a:t>
            </a:r>
            <a:r>
              <a:rPr lang="uk-UA" altLang="ru-RU" sz="2291" b="1" dirty="0" err="1"/>
              <a:t>enlerocolitica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Legionella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Brucella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Listeria</a:t>
            </a:r>
            <a:r>
              <a:rPr lang="uk-UA" altLang="ru-RU" sz="2291" b="1" dirty="0"/>
              <a:t> </a:t>
            </a:r>
            <a:r>
              <a:rPr lang="uk-UA" altLang="ru-RU" sz="2291" b="1" dirty="0" err="1"/>
              <a:t>monocytigenes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Haemophilus</a:t>
            </a:r>
            <a:r>
              <a:rPr lang="uk-UA" altLang="ru-RU" sz="2291" b="1" dirty="0"/>
              <a:t>, </a:t>
            </a:r>
            <a:r>
              <a:rPr lang="uk-UA" altLang="ru-RU" sz="2291" b="1" dirty="0" err="1"/>
              <a:t>Neisseria</a:t>
            </a:r>
            <a:r>
              <a:rPr lang="uk-UA" altLang="ru-RU" sz="2291" b="1" dirty="0"/>
              <a:t> </a:t>
            </a:r>
            <a:r>
              <a:rPr lang="uk-UA" altLang="ru-RU" sz="2291" b="1" dirty="0" err="1"/>
              <a:t>gonorrhoeae</a:t>
            </a:r>
            <a:r>
              <a:rPr lang="uk-UA" altLang="ru-RU" sz="2291" b="1" dirty="0"/>
              <a:t>, N. </a:t>
            </a:r>
            <a:r>
              <a:rPr lang="uk-UA" altLang="ru-RU" sz="2291" b="1" dirty="0" err="1"/>
              <a:t>meningitidis</a:t>
            </a:r>
            <a:r>
              <a:rPr lang="uk-UA" altLang="ru-RU" sz="2291" b="1" dirty="0"/>
              <a:t>, P. </a:t>
            </a:r>
            <a:r>
              <a:rPr lang="uk-UA" altLang="ru-RU" sz="2291" b="1" dirty="0" err="1"/>
              <a:t>аeruginosa</a:t>
            </a:r>
            <a:r>
              <a:rPr lang="uk-UA" altLang="ru-RU" sz="2291" b="1" dirty="0"/>
              <a:t> и </a:t>
            </a:r>
            <a:r>
              <a:rPr lang="uk-UA" altLang="ru-RU" sz="2291" b="1" dirty="0" err="1"/>
              <a:t>др</a:t>
            </a:r>
            <a:r>
              <a:rPr lang="uk-UA" altLang="ru-RU" sz="2291" b="1" dirty="0"/>
              <a:t>.), </a:t>
            </a:r>
            <a:r>
              <a:rPr lang="uk-UA" altLang="ru-RU" sz="2467" b="1" dirty="0">
                <a:solidFill>
                  <a:schemeClr val="folHlink"/>
                </a:solidFill>
              </a:rPr>
              <a:t>ряду </a:t>
            </a:r>
            <a:r>
              <a:rPr lang="uk-UA" altLang="ru-RU" sz="2467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467" b="1" baseline="300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291" b="1" dirty="0"/>
              <a:t>більшість стафілококів (стрептококи більш стійкі), </a:t>
            </a:r>
            <a:r>
              <a:rPr lang="uk-UA" altLang="ru-RU" sz="2467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хламідії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мікоплазми, </a:t>
            </a:r>
            <a:r>
              <a:rPr lang="uk-UA" altLang="ru-RU" sz="2467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уреаплазми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291" b="1" dirty="0"/>
              <a:t>а також 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мікобактерії туберкульозу, </a:t>
            </a:r>
            <a:r>
              <a:rPr lang="uk-UA" altLang="ru-RU" sz="2467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ріккетсії</a:t>
            </a:r>
            <a:r>
              <a:rPr lang="uk-UA" altLang="ru-RU" sz="2467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лейшманії, плазмодії та ін.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</a:p>
          <a:p>
            <a:pPr eaLnBrk="1" hangingPunct="1">
              <a:lnSpc>
                <a:spcPct val="7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активні по відношенню до бактерій, стійким до інших протимікробних препаратів!</a:t>
            </a:r>
          </a:p>
          <a:p>
            <a:pPr eaLnBrk="1" hangingPunct="1">
              <a:lnSpc>
                <a:spcPct val="7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резистентність </a:t>
            </a:r>
            <a:r>
              <a:rPr lang="uk-UA" altLang="ru-RU" sz="2467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практично не розвивається</a:t>
            </a:r>
          </a:p>
        </p:txBody>
      </p:sp>
    </p:spTree>
    <p:extLst>
      <p:ext uri="{BB962C8B-B14F-4D97-AF65-F5344CB8AC3E}">
        <p14:creationId xmlns:p14="http://schemas.microsoft.com/office/powerpoint/2010/main" val="4195779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6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6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6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6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6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6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6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6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6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6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6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6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6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6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6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/>
      <p:bldP spid="276491" grpId="0" animBg="1"/>
      <p:bldP spid="2764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>
            <a:extLst>
              <a:ext uri="{FF2B5EF4-FFF2-40B4-BE49-F238E27FC236}">
                <a16:creationId xmlns:a16="http://schemas.microsoft.com/office/drawing/2014/main" id="{9125603D-5DFB-3D29-C0C6-1FB9057B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F9146CFA-D755-1F27-6AFB-034BC4BE1D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77508" name="Picture 4" descr="BD06493_">
            <a:extLst>
              <a:ext uri="{FF2B5EF4-FFF2-40B4-BE49-F238E27FC236}">
                <a16:creationId xmlns:a16="http://schemas.microsoft.com/office/drawing/2014/main" id="{091E6F80-AF93-C74D-E87C-22CB9C40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7594" name="Group 90">
            <a:extLst>
              <a:ext uri="{FF2B5EF4-FFF2-40B4-BE49-F238E27FC236}">
                <a16:creationId xmlns:a16="http://schemas.microsoft.com/office/drawing/2014/main" id="{A4EEDC44-B827-5074-7A9A-CE33E188B063}"/>
              </a:ext>
            </a:extLst>
          </p:cNvPr>
          <p:cNvGraphicFramePr>
            <a:graphicFrameLocks noGrp="1"/>
          </p:cNvGraphicFramePr>
          <p:nvPr/>
        </p:nvGraphicFramePr>
        <p:xfrm>
          <a:off x="1337217" y="878159"/>
          <a:ext cx="9517566" cy="5836271"/>
        </p:xfrm>
        <a:graphic>
          <a:graphicData uri="http://schemas.openxmlformats.org/drawingml/2006/table">
            <a:tbl>
              <a:tblPr/>
              <a:tblGrid>
                <a:gridCol w="266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8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350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1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Покоління</a:t>
                      </a:r>
                    </a:p>
                  </a:txBody>
                  <a:tcPr marL="16218" marR="16218" marT="16216" marB="16216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1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Препарати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1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Спектр активності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433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нефторовані хінолони</a:t>
                      </a:r>
                    </a:p>
                  </a:txBody>
                  <a:tcPr marL="16218" marR="16218" marT="16216" marB="16216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Налідиксова кислота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основному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Гр (-) мікрофлора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(сімейство Enterobacteriaceae)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4384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II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</a:t>
                      </a:r>
                    </a:p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"грамнегативні" фторхінолони</a:t>
                      </a:r>
                    </a:p>
                  </a:txBody>
                  <a:tcPr marL="16218" marR="16218" marT="16216" marB="16216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sng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Ципрофлоксацин Пефлоксацин Офлоксацин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Ломефлоксацин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Гр (-) мікрофлора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S.aureus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низка активність проти Streptococcus pneumoniae, Mycoplasma, Chlamydophila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3052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III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"респіраторні" фторхінолони</a:t>
                      </a:r>
                    </a:p>
                  </a:txBody>
                  <a:tcPr marL="16218" marR="16218" marT="16216" marB="16216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sng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Левофлоксацин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Спарфлоксацин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Гр (-) мікрофлора, S.aureus,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+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висока активність </a:t>
                      </a:r>
                      <a:r>
                        <a:rPr kumimoji="0" lang="uk-UA" altLang="ru-RU" sz="23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Streptococcus pneumoniae, Mycoplasma pneumoniae, Chlamydophila pneumoniae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3052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IV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"респіраторні" + "</a:t>
                      </a:r>
                      <a:r>
                        <a:rPr kumimoji="0" lang="uk-UA" altLang="ru-RU" sz="23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антианаеробні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"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uk-UA" altLang="ru-RU" sz="23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panose="020B0604020202020204" pitchFamily="34" charset="0"/>
                        </a:rPr>
                        <a:t>фторхінолони</a:t>
                      </a:r>
                      <a:endParaRPr kumimoji="0" lang="uk-UA" altLang="ru-RU" sz="23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218" marR="16218" marT="16216" marB="16216" anchor="ctr" horzOverflow="overflow">
                    <a:lnL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sng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Моксифлоксацин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3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marL="468313" defTabSz="935038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marL="935038" defTabSz="935038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marL="1403350" defTabSz="9350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marL="1870075" defTabSz="9350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marL="23272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marL="27844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marL="32416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marL="3698875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35038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-»-  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анаероби, </a:t>
                      </a:r>
                      <a:r>
                        <a:rPr kumimoji="0" lang="uk-UA" altLang="ru-RU" sz="23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атипічні</a:t>
                      </a:r>
                      <a:r>
                        <a:rPr kumimoji="0" lang="uk-UA" altLang="ru-RU" sz="2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 збудники</a:t>
                      </a:r>
                    </a:p>
                  </a:txBody>
                  <a:tcPr marL="16218" marR="16218" marT="16216" marB="16216" anchor="ctr" horzOverflow="overflow">
                    <a:lnL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0A949-0EA0-7761-E6D0-8DED3201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9E923BD0-1AC6-1E93-5F66-AF95860DE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16432677-73C6-3450-F585-8AAE1DD3F9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ФТОРХІОЛОНИ</a:t>
            </a:r>
          </a:p>
        </p:txBody>
      </p:sp>
      <p:pic>
        <p:nvPicPr>
          <p:cNvPr id="276485" name="Picture 5" descr="BD06493_">
            <a:extLst>
              <a:ext uri="{FF2B5EF4-FFF2-40B4-BE49-F238E27FC236}">
                <a16:creationId xmlns:a16="http://schemas.microsoft.com/office/drawing/2014/main" id="{AD0A4A2D-0992-697E-15FC-6E65AD89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116321-5B71-930C-EE7D-D647583EF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72" y="788949"/>
            <a:ext cx="11480800" cy="6117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29E819-A389-BE7F-8FFD-295DBBDEF457}"/>
              </a:ext>
            </a:extLst>
          </p:cNvPr>
          <p:cNvSpPr txBox="1"/>
          <p:nvPr/>
        </p:nvSpPr>
        <p:spPr>
          <a:xfrm>
            <a:off x="326328" y="5710230"/>
            <a:ext cx="11743752" cy="13512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463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9A6F05DE-99DA-505E-8AF5-A850F697A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ADF932AB-4C02-CC1F-3CE1-4505A80EA7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78532" name="Picture 4" descr="BD06493_">
            <a:extLst>
              <a:ext uri="{FF2B5EF4-FFF2-40B4-BE49-F238E27FC236}">
                <a16:creationId xmlns:a16="http://schemas.microsoft.com/office/drawing/2014/main" id="{D2EEFBC5-03B5-4098-2B26-6E5E6D152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8559" name="Text Box 31">
            <a:extLst>
              <a:ext uri="{FF2B5EF4-FFF2-40B4-BE49-F238E27FC236}">
                <a16:creationId xmlns:a16="http://schemas.microsoft.com/office/drawing/2014/main" id="{EDEB013D-8C96-4F09-2E88-EC77AE08F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360" y="1410630"/>
            <a:ext cx="9121698" cy="102515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Всмоктування</a:t>
            </a:r>
            <a:r>
              <a:rPr lang="uk-UA" altLang="ru-RU" sz="2467" b="1" dirty="0">
                <a:solidFill>
                  <a:srgbClr val="0000CC"/>
                </a:solidFill>
              </a:rPr>
              <a:t>:</a:t>
            </a:r>
            <a:r>
              <a:rPr lang="uk-UA" altLang="ru-RU" sz="2467" b="1" i="1" dirty="0">
                <a:solidFill>
                  <a:srgbClr val="CC00FF"/>
                </a:solidFill>
              </a:rPr>
              <a:t>  </a:t>
            </a:r>
            <a:r>
              <a:rPr lang="uk-UA" altLang="ru-RU" sz="2467" b="1" i="1" dirty="0" err="1">
                <a:solidFill>
                  <a:srgbClr val="CC00FF"/>
                </a:solidFill>
              </a:rPr>
              <a:t>фторхінолони</a:t>
            </a:r>
            <a:r>
              <a:rPr lang="uk-UA" altLang="ru-RU" sz="2467" b="1" i="1" dirty="0">
                <a:solidFill>
                  <a:srgbClr val="CC00FF"/>
                </a:solidFill>
              </a:rPr>
              <a:t> </a:t>
            </a:r>
            <a:r>
              <a:rPr lang="uk-UA" altLang="ru-RU" sz="2467" b="1" dirty="0">
                <a:solidFill>
                  <a:srgbClr val="006600"/>
                </a:solidFill>
              </a:rPr>
              <a:t>добре всмоктуються при прийомі всередину (</a:t>
            </a:r>
            <a:r>
              <a:rPr lang="uk-UA" altLang="ru-RU" sz="2467" b="1" dirty="0" err="1">
                <a:solidFill>
                  <a:srgbClr val="006600"/>
                </a:solidFill>
              </a:rPr>
              <a:t>Тmax</a:t>
            </a:r>
            <a:r>
              <a:rPr lang="uk-UA" altLang="ru-RU" sz="2467" b="1" dirty="0">
                <a:solidFill>
                  <a:srgbClr val="006600"/>
                </a:solidFill>
              </a:rPr>
              <a:t> = 1-3 год); їжа, </a:t>
            </a:r>
            <a:r>
              <a:rPr lang="uk-UA" altLang="ru-RU" sz="2467" b="1" dirty="0" err="1">
                <a:solidFill>
                  <a:srgbClr val="006600"/>
                </a:solidFill>
              </a:rPr>
              <a:t>антациди</a:t>
            </a:r>
            <a:r>
              <a:rPr lang="uk-UA" altLang="ru-RU" sz="2467" b="1" dirty="0">
                <a:solidFill>
                  <a:srgbClr val="006600"/>
                </a:solidFill>
              </a:rPr>
              <a:t> уповільнюють всмоктування.</a:t>
            </a:r>
          </a:p>
        </p:txBody>
      </p:sp>
      <p:sp>
        <p:nvSpPr>
          <p:cNvPr id="278560" name="Text Box 32">
            <a:extLst>
              <a:ext uri="{FF2B5EF4-FFF2-40B4-BE49-F238E27FC236}">
                <a16:creationId xmlns:a16="http://schemas.microsoft.com/office/drawing/2014/main" id="{26821FD1-54FA-2E4B-3313-9202280ED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908" y="2412845"/>
            <a:ext cx="8743950" cy="41767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Зв'язок з білками: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>
                <a:solidFill>
                  <a:srgbClr val="660033"/>
                </a:solidFill>
              </a:rPr>
              <a:t>не більше 30</a:t>
            </a:r>
            <a:r>
              <a:rPr lang="uk-UA" altLang="ru-RU" sz="2467" b="1" dirty="0">
                <a:solidFill>
                  <a:srgbClr val="006600"/>
                </a:solidFill>
              </a:rPr>
              <a:t> %.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78561" name="Text Box 33">
            <a:extLst>
              <a:ext uri="{FF2B5EF4-FFF2-40B4-BE49-F238E27FC236}">
                <a16:creationId xmlns:a16="http://schemas.microsoft.com/office/drawing/2014/main" id="{53E39B6E-F6B9-AF53-79DC-C0A4A2B9C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907" y="2902105"/>
            <a:ext cx="9071517" cy="16326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Розподіл 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</a:rPr>
              <a:t>фторхінолони</a:t>
            </a:r>
            <a:r>
              <a:rPr lang="uk-UA" altLang="ru-RU" sz="2467" b="1" dirty="0">
                <a:solidFill>
                  <a:srgbClr val="006600"/>
                </a:solidFill>
              </a:rPr>
              <a:t> </a:t>
            </a:r>
            <a:r>
              <a:rPr lang="uk-UA" altLang="ru-RU" sz="2467" b="1" dirty="0">
                <a:solidFill>
                  <a:srgbClr val="660033"/>
                </a:solidFill>
              </a:rPr>
              <a:t>(на відміну от </a:t>
            </a:r>
            <a:r>
              <a:rPr lang="uk-UA" altLang="ru-RU" sz="2467" b="1" dirty="0" err="1">
                <a:solidFill>
                  <a:srgbClr val="660033"/>
                </a:solidFill>
              </a:rPr>
              <a:t>хінолонів</a:t>
            </a:r>
            <a:r>
              <a:rPr lang="uk-UA" altLang="ru-RU" sz="2467" b="1" dirty="0">
                <a:solidFill>
                  <a:srgbClr val="660033"/>
                </a:solidFill>
              </a:rPr>
              <a:t>!)</a:t>
            </a:r>
            <a:r>
              <a:rPr lang="uk-UA" altLang="ru-RU" sz="2467" b="1" dirty="0">
                <a:solidFill>
                  <a:srgbClr val="006600"/>
                </a:solidFill>
              </a:rPr>
              <a:t> створюють високі концентрації в органах і тканинах (вище, ніж в крові!), проникають всередину клітин. </a:t>
            </a:r>
            <a:r>
              <a:rPr lang="uk-UA" altLang="ru-RU" sz="2467" b="1" dirty="0" err="1">
                <a:solidFill>
                  <a:srgbClr val="006600"/>
                </a:solidFill>
              </a:rPr>
              <a:t>Ципрофлоксацин</a:t>
            </a:r>
            <a:r>
              <a:rPr lang="uk-UA" altLang="ru-RU" sz="2467" b="1" dirty="0">
                <a:solidFill>
                  <a:srgbClr val="006600"/>
                </a:solidFill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</a:rPr>
              <a:t>офлоксацин</a:t>
            </a:r>
            <a:r>
              <a:rPr lang="uk-UA" altLang="ru-RU" sz="2467" b="1" dirty="0">
                <a:solidFill>
                  <a:srgbClr val="006600"/>
                </a:solidFill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</a:rPr>
              <a:t>пефлоксацин</a:t>
            </a:r>
            <a:r>
              <a:rPr lang="uk-UA" altLang="ru-RU" sz="2467" b="1" dirty="0">
                <a:solidFill>
                  <a:srgbClr val="006600"/>
                </a:solidFill>
              </a:rPr>
              <a:t> проникають </a:t>
            </a:r>
            <a:r>
              <a:rPr lang="uk-UA" altLang="ru-RU" sz="2467" b="1" dirty="0">
                <a:solidFill>
                  <a:srgbClr val="660033"/>
                </a:solidFill>
              </a:rPr>
              <a:t>через ГЕБ, плаценту, в грудне молоко</a:t>
            </a:r>
          </a:p>
        </p:txBody>
      </p:sp>
      <p:sp>
        <p:nvSpPr>
          <p:cNvPr id="278562" name="Text Box 34">
            <a:extLst>
              <a:ext uri="{FF2B5EF4-FFF2-40B4-BE49-F238E27FC236}">
                <a16:creationId xmlns:a16="http://schemas.microsoft.com/office/drawing/2014/main" id="{4992CEC9-0CC9-2601-BCF0-FC8E169A4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059" y="4523214"/>
            <a:ext cx="9135637" cy="102515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 err="1">
                <a:solidFill>
                  <a:srgbClr val="0000FF"/>
                </a:solidFill>
              </a:rPr>
              <a:t>Біотрансформація</a:t>
            </a:r>
            <a:r>
              <a:rPr lang="uk-UA" altLang="ru-RU" sz="2643" b="1" i="1" dirty="0">
                <a:solidFill>
                  <a:srgbClr val="0000FF"/>
                </a:solidFill>
              </a:rPr>
              <a:t>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</a:rPr>
              <a:t>хінолони</a:t>
            </a:r>
            <a:r>
              <a:rPr lang="uk-UA" altLang="ru-RU" sz="2467" b="1" dirty="0">
                <a:solidFill>
                  <a:srgbClr val="006600"/>
                </a:solidFill>
              </a:rPr>
              <a:t> швидко </a:t>
            </a:r>
            <a:r>
              <a:rPr lang="uk-UA" altLang="ru-RU" sz="2467" b="1" dirty="0" err="1">
                <a:solidFill>
                  <a:srgbClr val="006600"/>
                </a:solidFill>
              </a:rPr>
              <a:t>метаболізуються</a:t>
            </a:r>
            <a:r>
              <a:rPr lang="uk-UA" altLang="ru-RU" sz="2467" b="1" dirty="0">
                <a:solidFill>
                  <a:srgbClr val="006600"/>
                </a:solidFill>
              </a:rPr>
              <a:t>, </a:t>
            </a:r>
            <a:r>
              <a:rPr lang="uk-UA" altLang="ru-RU" sz="2467" b="1" dirty="0" err="1">
                <a:solidFill>
                  <a:srgbClr val="006600"/>
                </a:solidFill>
              </a:rPr>
              <a:t>фторхінолони</a:t>
            </a:r>
            <a:r>
              <a:rPr lang="uk-UA" altLang="ru-RU" sz="2467" b="1" dirty="0">
                <a:solidFill>
                  <a:srgbClr val="006600"/>
                </a:solidFill>
              </a:rPr>
              <a:t> з різним ступенем, деякі метаболіти активні</a:t>
            </a:r>
            <a:endParaRPr lang="uk-UA" altLang="ru-RU" sz="2467" b="1" dirty="0">
              <a:solidFill>
                <a:srgbClr val="660033"/>
              </a:solidFill>
            </a:endParaRPr>
          </a:p>
        </p:txBody>
      </p:sp>
      <p:sp>
        <p:nvSpPr>
          <p:cNvPr id="278563" name="Text Box 35">
            <a:extLst>
              <a:ext uri="{FF2B5EF4-FFF2-40B4-BE49-F238E27FC236}">
                <a16:creationId xmlns:a16="http://schemas.microsoft.com/office/drawing/2014/main" id="{AC508CF9-4B55-EDA4-2A43-52394CE26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908" y="5770756"/>
            <a:ext cx="9036670" cy="72141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78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12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146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718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290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862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434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Виведення:</a:t>
            </a:r>
            <a:r>
              <a:rPr lang="uk-UA" altLang="ru-RU" sz="2467" b="1" i="1" dirty="0">
                <a:solidFill>
                  <a:srgbClr val="0000FF"/>
                </a:solidFill>
              </a:rPr>
              <a:t> </a:t>
            </a:r>
            <a:r>
              <a:rPr lang="uk-UA" altLang="ru-RU" sz="2467" b="1" dirty="0">
                <a:solidFill>
                  <a:srgbClr val="006600"/>
                </a:solidFill>
              </a:rPr>
              <a:t>нирками, а також із </a:t>
            </a:r>
            <a:r>
              <a:rPr lang="uk-UA" altLang="ru-RU" sz="2467" b="1" dirty="0" err="1">
                <a:solidFill>
                  <a:srgbClr val="006600"/>
                </a:solidFill>
              </a:rPr>
              <a:t>жовчю</a:t>
            </a:r>
            <a:r>
              <a:rPr lang="uk-UA" altLang="ru-RU" sz="2467" b="1" dirty="0">
                <a:solidFill>
                  <a:srgbClr val="00660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altLang="ru-RU" sz="2467" b="1" dirty="0">
                <a:solidFill>
                  <a:srgbClr val="006600"/>
                </a:solidFill>
              </a:rPr>
              <a:t>Т</a:t>
            </a:r>
            <a:r>
              <a:rPr lang="uk-UA" altLang="ru-RU" sz="2467" b="1" baseline="-25000" dirty="0">
                <a:solidFill>
                  <a:srgbClr val="006600"/>
                </a:solidFill>
              </a:rPr>
              <a:t>1/2</a:t>
            </a:r>
            <a:r>
              <a:rPr lang="uk-UA" altLang="ru-RU" sz="2467" b="1" dirty="0">
                <a:solidFill>
                  <a:srgbClr val="006600"/>
                </a:solidFill>
              </a:rPr>
              <a:t> </a:t>
            </a:r>
            <a:r>
              <a:rPr lang="uk-UA" altLang="ru-RU" sz="2467" b="1" dirty="0" err="1">
                <a:solidFill>
                  <a:srgbClr val="006600"/>
                </a:solidFill>
              </a:rPr>
              <a:t>норфлоксацину</a:t>
            </a:r>
            <a:r>
              <a:rPr lang="uk-UA" altLang="ru-RU" sz="2467" b="1" dirty="0">
                <a:solidFill>
                  <a:srgbClr val="006600"/>
                </a:solidFill>
              </a:rPr>
              <a:t> – </a:t>
            </a:r>
            <a:r>
              <a:rPr lang="uk-UA" altLang="ru-RU" sz="2467" b="1" dirty="0">
                <a:solidFill>
                  <a:schemeClr val="hlink"/>
                </a:solidFill>
              </a:rPr>
              <a:t>3-4 </a:t>
            </a:r>
            <a:r>
              <a:rPr lang="uk-UA" altLang="ru-RU" sz="2467" b="1" dirty="0">
                <a:solidFill>
                  <a:srgbClr val="006600"/>
                </a:solidFill>
              </a:rPr>
              <a:t>г, </a:t>
            </a:r>
            <a:r>
              <a:rPr lang="uk-UA" altLang="ru-RU" sz="2467" b="1" dirty="0" err="1">
                <a:solidFill>
                  <a:srgbClr val="006600"/>
                </a:solidFill>
              </a:rPr>
              <a:t>пефлоксацину</a:t>
            </a:r>
            <a:r>
              <a:rPr lang="uk-UA" altLang="ru-RU" sz="2467" b="1" dirty="0">
                <a:solidFill>
                  <a:srgbClr val="006600"/>
                </a:solidFill>
              </a:rPr>
              <a:t> – </a:t>
            </a:r>
            <a:r>
              <a:rPr lang="uk-UA" altLang="ru-RU" sz="2467" b="1" dirty="0">
                <a:solidFill>
                  <a:schemeClr val="hlink"/>
                </a:solidFill>
              </a:rPr>
              <a:t>13</a:t>
            </a:r>
            <a:r>
              <a:rPr lang="uk-UA" altLang="ru-RU" sz="2467" b="1" dirty="0">
                <a:solidFill>
                  <a:srgbClr val="006600"/>
                </a:solidFill>
              </a:rPr>
              <a:t> г</a:t>
            </a:r>
            <a:r>
              <a:rPr lang="uk-UA" altLang="ru-RU" sz="2467" b="1" dirty="0">
                <a:solidFill>
                  <a:srgbClr val="660033"/>
                </a:solidFill>
              </a:rPr>
              <a:t>  </a:t>
            </a:r>
          </a:p>
        </p:txBody>
      </p:sp>
      <p:sp>
        <p:nvSpPr>
          <p:cNvPr id="278564" name="Text Box 36">
            <a:extLst>
              <a:ext uri="{FF2B5EF4-FFF2-40B4-BE49-F238E27FC236}">
                <a16:creationId xmlns:a16="http://schemas.microsoft.com/office/drawing/2014/main" id="{CE9D57E4-A8EE-881D-3CF5-F8F5ABA23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514" y="892098"/>
            <a:ext cx="4439579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фармакокінетика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171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8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8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8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8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8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8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8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8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8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8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8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8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/>
      <p:bldP spid="278559" grpId="0"/>
      <p:bldP spid="278560" grpId="0"/>
      <p:bldP spid="278561" grpId="0"/>
      <p:bldP spid="278562" grpId="0"/>
      <p:bldP spid="278563" grpId="0"/>
      <p:bldP spid="2785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B8187D7E-DE57-7E53-BAE1-F84EE0BCF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8691974B-C197-FEB0-0401-E1531FA8A0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79556" name="Picture 4" descr="BD06493_">
            <a:extLst>
              <a:ext uri="{FF2B5EF4-FFF2-40B4-BE49-F238E27FC236}">
                <a16:creationId xmlns:a16="http://schemas.microsoft.com/office/drawing/2014/main" id="{1A624A8E-3E63-2C04-37A4-232861E69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563" name="Text Box 11">
            <a:extLst>
              <a:ext uri="{FF2B5EF4-FFF2-40B4-BE49-F238E27FC236}">
                <a16:creationId xmlns:a16="http://schemas.microsoft.com/office/drawing/2014/main" id="{AAC799F5-DEA5-1D16-315A-D4AC4AB0D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134" y="954824"/>
            <a:ext cx="571081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Показання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застосуваня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171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9564" name="Rectangle 12">
            <a:extLst>
              <a:ext uri="{FF2B5EF4-FFF2-40B4-BE49-F238E27FC236}">
                <a16:creationId xmlns:a16="http://schemas.microsoft.com/office/drawing/2014/main" id="{EDFA1E5D-D1E0-DCCC-ABFF-F7A4B0429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909" y="1526324"/>
            <a:ext cx="9181635" cy="465044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41325" indent="-441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35000"/>
              </a:spcBef>
              <a:defRPr/>
            </a:pPr>
            <a:r>
              <a:rPr lang="uk-UA" altLang="ru-RU" sz="2819" b="1" dirty="0" err="1">
                <a:solidFill>
                  <a:schemeClr val="hlink"/>
                </a:solidFill>
              </a:rPr>
              <a:t>Хінолони</a:t>
            </a:r>
            <a:r>
              <a:rPr lang="uk-UA" altLang="ru-RU" sz="2819" b="1" dirty="0">
                <a:solidFill>
                  <a:schemeClr val="hlink"/>
                </a:solidFill>
              </a:rPr>
              <a:t> I покоління та </a:t>
            </a:r>
            <a:r>
              <a:rPr lang="uk-UA" altLang="ru-RU" sz="2819" b="1" dirty="0" err="1">
                <a:solidFill>
                  <a:schemeClr val="hlink"/>
                </a:solidFill>
              </a:rPr>
              <a:t>норфлоксацин</a:t>
            </a:r>
            <a:r>
              <a:rPr lang="uk-UA" altLang="ru-RU" sz="2819" b="1" dirty="0">
                <a:solidFill>
                  <a:schemeClr val="hlink"/>
                </a:solidFill>
              </a:rPr>
              <a:t>:</a:t>
            </a:r>
            <a:r>
              <a:rPr lang="uk-UA" altLang="ru-RU" sz="2467" b="1" dirty="0"/>
              <a:t> хронічні інфекції сечовивідної системи і кишкові інфекції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defRPr/>
            </a:pPr>
            <a:r>
              <a:rPr lang="uk-UA" altLang="ru-RU" sz="2819" b="1" dirty="0" err="1">
                <a:solidFill>
                  <a:schemeClr val="hlink"/>
                </a:solidFill>
              </a:rPr>
              <a:t>Фторхінолони</a:t>
            </a:r>
            <a:r>
              <a:rPr lang="uk-UA" altLang="ru-RU" sz="2819" b="1" dirty="0">
                <a:solidFill>
                  <a:schemeClr val="hlink"/>
                </a:solidFill>
              </a:rPr>
              <a:t>: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ЛОР-інфекції:</a:t>
            </a:r>
            <a:r>
              <a:rPr lang="uk-UA" altLang="ru-RU" sz="2467" b="1" dirty="0"/>
              <a:t> </a:t>
            </a:r>
            <a:r>
              <a:rPr lang="uk-UA" altLang="ru-RU" sz="2291" b="1" dirty="0"/>
              <a:t>злоякісні отити і </a:t>
            </a:r>
            <a:r>
              <a:rPr lang="uk-UA" altLang="ru-RU" sz="2291" b="1" dirty="0" err="1"/>
              <a:t>синусити</a:t>
            </a:r>
            <a:r>
              <a:rPr lang="uk-UA" altLang="ru-RU" sz="2291" b="1" dirty="0"/>
              <a:t>, викликані </a:t>
            </a:r>
            <a:r>
              <a:rPr lang="uk-UA" altLang="ru-RU" sz="2291" b="1" dirty="0" err="1"/>
              <a:t>полірезистентними</a:t>
            </a:r>
            <a:r>
              <a:rPr lang="uk-UA" altLang="ru-RU" sz="2291" b="1" dirty="0"/>
              <a:t> штамами.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Інфекції нижніх дихальних шляхів: </a:t>
            </a:r>
            <a:r>
              <a:rPr lang="uk-UA" altLang="ru-RU" sz="2291" b="1" dirty="0"/>
              <a:t>хронічний бронхіт, </a:t>
            </a:r>
            <a:r>
              <a:rPr lang="uk-UA" altLang="ru-RU" sz="2291" b="1" dirty="0" err="1"/>
              <a:t>нозокоміальна</a:t>
            </a:r>
            <a:r>
              <a:rPr lang="uk-UA" altLang="ru-RU" sz="2291" b="1" dirty="0"/>
              <a:t> пневмонія, </a:t>
            </a:r>
            <a:r>
              <a:rPr lang="uk-UA" altLang="ru-RU" sz="2291" b="1" dirty="0" err="1"/>
              <a:t>легіонельоз</a:t>
            </a:r>
            <a:endParaRPr lang="uk-UA" altLang="ru-RU" sz="2291" b="1" dirty="0"/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Кишкові інфекції: </a:t>
            </a:r>
            <a:r>
              <a:rPr lang="uk-UA" altLang="ru-RU" sz="2291" b="1" dirty="0" err="1"/>
              <a:t>шигельоз</a:t>
            </a:r>
            <a:r>
              <a:rPr lang="uk-UA" altLang="ru-RU" sz="2291" b="1" dirty="0"/>
              <a:t>, черевний тиф, </a:t>
            </a:r>
            <a:r>
              <a:rPr lang="uk-UA" altLang="ru-RU" sz="2291" b="1" dirty="0" err="1"/>
              <a:t>генералізований</a:t>
            </a:r>
            <a:r>
              <a:rPr lang="uk-UA" altLang="ru-RU" sz="2291" b="1" dirty="0"/>
              <a:t> сальмонельоз, </a:t>
            </a:r>
            <a:r>
              <a:rPr lang="uk-UA" altLang="ru-RU" sz="2291" b="1" dirty="0" err="1"/>
              <a:t>ієрсиніоз</a:t>
            </a:r>
            <a:r>
              <a:rPr lang="uk-UA" altLang="ru-RU" sz="2291" b="1" dirty="0"/>
              <a:t>, холера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Сибірська виразка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 err="1">
                <a:solidFill>
                  <a:schemeClr val="folHlink"/>
                </a:solidFill>
              </a:rPr>
              <a:t>Інтраабдомінальні</a:t>
            </a:r>
            <a:r>
              <a:rPr lang="uk-UA" altLang="ru-RU" sz="2467" b="1" dirty="0">
                <a:solidFill>
                  <a:schemeClr val="folHlink"/>
                </a:solidFill>
              </a:rPr>
              <a:t> інфекції</a:t>
            </a:r>
          </a:p>
          <a:p>
            <a:pPr eaLnBrk="1" hangingPunct="1">
              <a:lnSpc>
                <a:spcPct val="75000"/>
              </a:lnSpc>
              <a:spcBef>
                <a:spcPct val="30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Інфекції органів малого таза, сечовивідної системи, простатит, гонорея</a:t>
            </a:r>
            <a:endParaRPr lang="uk-UA" altLang="ru-RU" sz="2467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9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9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79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"/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"/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"/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"/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"/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"/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/>
      <p:bldP spid="279563" grpId="0" animBg="1"/>
      <p:bldP spid="279564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>
            <a:extLst>
              <a:ext uri="{FF2B5EF4-FFF2-40B4-BE49-F238E27FC236}">
                <a16:creationId xmlns:a16="http://schemas.microsoft.com/office/drawing/2014/main" id="{15FF3BAB-A70B-B560-6FC0-F8B9D3D03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6B6F1B5D-CBCB-016E-2C88-F57BD58851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82628" name="Picture 4" descr="BD06493_">
            <a:extLst>
              <a:ext uri="{FF2B5EF4-FFF2-40B4-BE49-F238E27FC236}">
                <a16:creationId xmlns:a16="http://schemas.microsoft.com/office/drawing/2014/main" id="{CC83F416-454A-5036-6F9A-AFA0535E8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9" name="Text Box 5">
            <a:extLst>
              <a:ext uri="{FF2B5EF4-FFF2-40B4-BE49-F238E27FC236}">
                <a16:creationId xmlns:a16="http://schemas.microsoft.com/office/drawing/2014/main" id="{BB83FDD3-6774-00ED-D7C5-FE4579925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988" y="954824"/>
            <a:ext cx="5951963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Показання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до </a:t>
            </a: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призначення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171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2631" name="Rectangle 7">
            <a:extLst>
              <a:ext uri="{FF2B5EF4-FFF2-40B4-BE49-F238E27FC236}">
                <a16:creationId xmlns:a16="http://schemas.microsoft.com/office/drawing/2014/main" id="{9C5C75F0-D0B4-DC39-AEB8-25BAB32EB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718" y="1780014"/>
            <a:ext cx="8674255" cy="37206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41325" indent="-441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0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5000"/>
              </a:spcBef>
              <a:defRPr/>
            </a:pPr>
            <a:r>
              <a:rPr lang="uk-UA" altLang="ru-RU" sz="2819" b="1" dirty="0" err="1">
                <a:solidFill>
                  <a:schemeClr val="hlink"/>
                </a:solidFill>
              </a:rPr>
              <a:t>Фторхінолони</a:t>
            </a:r>
            <a:r>
              <a:rPr lang="uk-UA" altLang="ru-RU" sz="2819" b="1" dirty="0">
                <a:solidFill>
                  <a:schemeClr val="hlink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/>
              <a:t>Інфекції </a:t>
            </a:r>
            <a:r>
              <a:rPr lang="uk-UA" altLang="ru-RU" sz="2467" b="1" dirty="0">
                <a:solidFill>
                  <a:schemeClr val="folHlink"/>
                </a:solidFill>
              </a:rPr>
              <a:t>шкіри, м'яких тканин, кісток і суглобів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/>
              <a:t>Інфекції </a:t>
            </a:r>
            <a:r>
              <a:rPr lang="uk-UA" altLang="ru-RU" sz="2467" b="1" dirty="0">
                <a:solidFill>
                  <a:schemeClr val="folHlink"/>
                </a:solidFill>
              </a:rPr>
              <a:t>очей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Менінгіт</a:t>
            </a:r>
            <a:r>
              <a:rPr lang="uk-UA" altLang="ru-RU" sz="2467" b="1" dirty="0"/>
              <a:t>, </a:t>
            </a:r>
            <a:r>
              <a:rPr lang="uk-UA" altLang="ru-RU" sz="2291" b="1" dirty="0"/>
              <a:t>викликаний </a:t>
            </a:r>
            <a:r>
              <a:rPr lang="uk-UA" altLang="ru-RU" sz="2291" b="1" dirty="0" err="1"/>
              <a:t>грамнегативною</a:t>
            </a:r>
            <a:r>
              <a:rPr lang="uk-UA" altLang="ru-RU" sz="2291" b="1" dirty="0"/>
              <a:t> мікрофлорою (</a:t>
            </a:r>
            <a:r>
              <a:rPr lang="uk-UA" altLang="ru-RU" sz="2291" b="1" dirty="0" err="1"/>
              <a:t>ципрофлоксацин</a:t>
            </a:r>
            <a:r>
              <a:rPr lang="uk-UA" altLang="ru-RU" sz="2291" b="1" dirty="0"/>
              <a:t>)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Сепсис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/>
              <a:t>Інфекції </a:t>
            </a:r>
            <a:r>
              <a:rPr lang="uk-UA" altLang="ru-RU" sz="2467" b="1" dirty="0">
                <a:solidFill>
                  <a:schemeClr val="folHlink"/>
                </a:solidFill>
              </a:rPr>
              <a:t>у хворих на </a:t>
            </a:r>
            <a:r>
              <a:rPr lang="uk-UA" altLang="ru-RU" sz="2467" b="1" dirty="0" err="1">
                <a:solidFill>
                  <a:schemeClr val="folHlink"/>
                </a:solidFill>
              </a:rPr>
              <a:t>муковісцидоз</a:t>
            </a:r>
            <a:r>
              <a:rPr lang="uk-UA" altLang="ru-RU" sz="2467" b="1" dirty="0">
                <a:solidFill>
                  <a:schemeClr val="folHlink"/>
                </a:solidFill>
              </a:rPr>
              <a:t> та </a:t>
            </a:r>
            <a:r>
              <a:rPr lang="uk-UA" altLang="ru-RU" sz="2467" b="1" dirty="0" err="1">
                <a:solidFill>
                  <a:schemeClr val="folHlink"/>
                </a:solidFill>
              </a:rPr>
              <a:t>нейтропенією</a:t>
            </a:r>
            <a:r>
              <a:rPr lang="uk-UA" altLang="ru-RU" sz="2467" b="1" dirty="0">
                <a:solidFill>
                  <a:schemeClr val="folHlink"/>
                </a:solidFill>
              </a:rPr>
              <a:t> </a:t>
            </a:r>
            <a:r>
              <a:rPr lang="uk-UA" altLang="ru-RU" sz="2467" b="1" dirty="0"/>
              <a:t>(лікування та профілактика).</a:t>
            </a:r>
          </a:p>
          <a:p>
            <a:pPr eaLnBrk="1" hangingPunct="1">
              <a:lnSpc>
                <a:spcPct val="80000"/>
              </a:lnSpc>
              <a:spcBef>
                <a:spcPct val="25000"/>
              </a:spcBef>
              <a:buFontTx/>
              <a:buBlip>
                <a:blip r:embed="rId3"/>
              </a:buBlip>
              <a:defRPr/>
            </a:pPr>
            <a:r>
              <a:rPr lang="uk-UA" altLang="ru-RU" sz="2467" b="1" dirty="0">
                <a:solidFill>
                  <a:schemeClr val="folHlink"/>
                </a:solidFill>
              </a:rPr>
              <a:t>Туберкульоз </a:t>
            </a:r>
            <a:r>
              <a:rPr lang="uk-UA" altLang="ru-RU" sz="2291" b="1" dirty="0"/>
              <a:t>(</a:t>
            </a:r>
            <a:r>
              <a:rPr lang="uk-UA" altLang="ru-RU" sz="2467" b="1" dirty="0" err="1"/>
              <a:t>ципрофлоксацин</a:t>
            </a:r>
            <a:r>
              <a:rPr lang="uk-UA" altLang="ru-RU" sz="2467" b="1" dirty="0"/>
              <a:t>, </a:t>
            </a:r>
            <a:r>
              <a:rPr lang="uk-UA" altLang="ru-RU" sz="2467" b="1" dirty="0" err="1"/>
              <a:t>офлоксацин</a:t>
            </a:r>
            <a:r>
              <a:rPr lang="uk-UA" altLang="ru-RU" sz="2467" b="1" dirty="0"/>
              <a:t>, </a:t>
            </a:r>
            <a:r>
              <a:rPr lang="uk-UA" altLang="ru-RU" sz="2467" b="1" dirty="0" err="1"/>
              <a:t>ломефлоксацин</a:t>
            </a:r>
            <a:r>
              <a:rPr lang="uk-UA" altLang="ru-RU" sz="2467" b="1" dirty="0"/>
              <a:t> як препарати II ряду)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8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8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8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82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82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82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26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/>
      <p:bldP spid="2826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E4C26922-6765-474B-D723-DEB57C278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1655F3E9-E4CA-E117-29B8-A1DC4E238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80580" name="Picture 4" descr="BD06493_">
            <a:extLst>
              <a:ext uri="{FF2B5EF4-FFF2-40B4-BE49-F238E27FC236}">
                <a16:creationId xmlns:a16="http://schemas.microsoft.com/office/drawing/2014/main" id="{A77AA72D-4785-D664-280C-8406EE02A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0583" name="Text Box 7">
            <a:extLst>
              <a:ext uri="{FF2B5EF4-FFF2-40B4-BE49-F238E27FC236}">
                <a16:creationId xmlns:a16="http://schemas.microsoft.com/office/drawing/2014/main" id="{6CFA4051-3EB3-4C2C-9F0F-CC86C3C5A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134" y="954824"/>
            <a:ext cx="571081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Небажані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ефекти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171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0585" name="Rectangle 9">
            <a:extLst>
              <a:ext uri="{FF2B5EF4-FFF2-40B4-BE49-F238E27FC236}">
                <a16:creationId xmlns:a16="http://schemas.microsoft.com/office/drawing/2014/main" id="{08474FCA-B1D1-6D35-459B-EC60647F1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82" y="1524930"/>
            <a:ext cx="9135637" cy="296081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defRPr/>
            </a:pPr>
            <a:r>
              <a:rPr lang="ru-RU" altLang="ru-RU" sz="2996" b="1" dirty="0">
                <a:solidFill>
                  <a:schemeClr val="folHlink"/>
                </a:solidFill>
              </a:rPr>
              <a:t>    </a:t>
            </a:r>
            <a:r>
              <a:rPr lang="uk-UA" altLang="ru-RU" sz="2996" b="1" u="sng" dirty="0">
                <a:solidFill>
                  <a:schemeClr val="folHlink"/>
                </a:solidFill>
              </a:rPr>
              <a:t>Загальні для усіх </a:t>
            </a:r>
            <a:r>
              <a:rPr lang="uk-UA" altLang="ru-RU" sz="2996" b="1" u="sng" dirty="0" err="1">
                <a:solidFill>
                  <a:schemeClr val="folHlink"/>
                </a:solidFill>
              </a:rPr>
              <a:t>хінолонів</a:t>
            </a:r>
            <a:r>
              <a:rPr lang="uk-UA" altLang="ru-RU" sz="2996" b="1" u="sng" dirty="0">
                <a:solidFill>
                  <a:schemeClr val="folHlink"/>
                </a:solidFill>
              </a:rPr>
              <a:t>: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ШКТ:</a:t>
            </a:r>
            <a:r>
              <a:rPr lang="uk-UA" altLang="ru-RU" sz="2819" b="1" dirty="0"/>
              <a:t> </a:t>
            </a:r>
            <a:r>
              <a:rPr lang="uk-UA" altLang="ru-RU" sz="2643" b="1" dirty="0">
                <a:solidFill>
                  <a:srgbClr val="006600"/>
                </a:solidFill>
              </a:rPr>
              <a:t>печія, біль в </a:t>
            </a:r>
            <a:r>
              <a:rPr lang="uk-UA" altLang="ru-RU" sz="2643" b="1" dirty="0" err="1">
                <a:solidFill>
                  <a:srgbClr val="006600"/>
                </a:solidFill>
              </a:rPr>
              <a:t>епігастральній</a:t>
            </a:r>
            <a:r>
              <a:rPr lang="uk-UA" altLang="ru-RU" sz="2643" b="1" dirty="0">
                <a:solidFill>
                  <a:srgbClr val="006600"/>
                </a:solidFill>
              </a:rPr>
              <a:t> ділянці, порушення апетиту, нудота, блювота, діарея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ЦНС:</a:t>
            </a:r>
            <a:r>
              <a:rPr lang="uk-UA" altLang="ru-RU" sz="2819" b="1" dirty="0"/>
              <a:t> </a:t>
            </a:r>
            <a:r>
              <a:rPr lang="uk-UA" altLang="ru-RU" sz="2643" b="1" dirty="0" err="1">
                <a:solidFill>
                  <a:srgbClr val="006600"/>
                </a:solidFill>
              </a:rPr>
              <a:t>ототоксичність</a:t>
            </a:r>
            <a:r>
              <a:rPr lang="uk-UA" altLang="ru-RU" sz="2643" b="1" dirty="0">
                <a:solidFill>
                  <a:srgbClr val="006600"/>
                </a:solidFill>
              </a:rPr>
              <a:t>, сонливість, безсоння, головний біль, запаморочення, порушення зору, парестезії, тремор, судоми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Алергічні реакції:</a:t>
            </a:r>
            <a:r>
              <a:rPr lang="uk-UA" altLang="ru-RU" sz="2819" b="1" dirty="0"/>
              <a:t> </a:t>
            </a:r>
            <a:r>
              <a:rPr lang="uk-UA" altLang="ru-RU" sz="2643" b="1" dirty="0">
                <a:solidFill>
                  <a:srgbClr val="006600"/>
                </a:solidFill>
              </a:rPr>
              <a:t>висип, свербіж, </a:t>
            </a:r>
            <a:r>
              <a:rPr lang="uk-UA" altLang="ru-RU" sz="2643" b="1" dirty="0" err="1">
                <a:solidFill>
                  <a:srgbClr val="006600"/>
                </a:solidFill>
              </a:rPr>
              <a:t>ангіоневротичний</a:t>
            </a:r>
            <a:r>
              <a:rPr lang="uk-UA" altLang="ru-RU" sz="2643" b="1" dirty="0">
                <a:solidFill>
                  <a:srgbClr val="006600"/>
                </a:solidFill>
              </a:rPr>
              <a:t> набряк; </a:t>
            </a:r>
            <a:r>
              <a:rPr lang="uk-UA" altLang="ru-RU" sz="2643" b="1" dirty="0" err="1">
                <a:solidFill>
                  <a:srgbClr val="006600"/>
                </a:solidFill>
              </a:rPr>
              <a:t>фотосенсибілізація</a:t>
            </a:r>
            <a:endParaRPr lang="uk-UA" altLang="ru-RU" sz="2643" b="1" dirty="0">
              <a:solidFill>
                <a:srgbClr val="006600"/>
              </a:solidFill>
            </a:endParaRPr>
          </a:p>
        </p:txBody>
      </p:sp>
      <p:sp>
        <p:nvSpPr>
          <p:cNvPr id="280586" name="Rectangle 10">
            <a:extLst>
              <a:ext uri="{FF2B5EF4-FFF2-40B4-BE49-F238E27FC236}">
                <a16:creationId xmlns:a16="http://schemas.microsoft.com/office/drawing/2014/main" id="{2322C64B-93A8-03AF-8512-96EF5A153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304" y="4697451"/>
            <a:ext cx="9072911" cy="1917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25000"/>
              </a:spcBef>
              <a:defRPr/>
            </a:pPr>
            <a:r>
              <a:rPr lang="ru-RU" altLang="ru-RU" sz="2819" b="1" dirty="0"/>
              <a:t>    </a:t>
            </a:r>
            <a:r>
              <a:rPr lang="uk-UA" altLang="ru-RU" sz="2996" b="1" u="sng" dirty="0">
                <a:solidFill>
                  <a:schemeClr val="folHlink"/>
                </a:solidFill>
              </a:rPr>
              <a:t>Характерні для </a:t>
            </a:r>
            <a:r>
              <a:rPr lang="uk-UA" altLang="ru-RU" sz="2996" b="1" u="sng" dirty="0" err="1">
                <a:solidFill>
                  <a:schemeClr val="folHlink"/>
                </a:solidFill>
              </a:rPr>
              <a:t>хінолонів</a:t>
            </a:r>
            <a:r>
              <a:rPr lang="uk-UA" altLang="ru-RU" sz="2996" b="1" u="sng" dirty="0">
                <a:solidFill>
                  <a:schemeClr val="folHlink"/>
                </a:solidFill>
              </a:rPr>
              <a:t> I покоління: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Гематологічні реакції:</a:t>
            </a:r>
            <a:r>
              <a:rPr lang="uk-UA" altLang="ru-RU" sz="2819" b="1" dirty="0"/>
              <a:t> </a:t>
            </a:r>
            <a:r>
              <a:rPr lang="uk-UA" altLang="ru-RU" sz="2643" b="1" dirty="0" err="1">
                <a:solidFill>
                  <a:srgbClr val="006600"/>
                </a:solidFill>
              </a:rPr>
              <a:t>тромбоцитопенія</a:t>
            </a:r>
            <a:r>
              <a:rPr lang="uk-UA" altLang="ru-RU" sz="2643" b="1" dirty="0">
                <a:solidFill>
                  <a:srgbClr val="006600"/>
                </a:solidFill>
              </a:rPr>
              <a:t>, лейкопенія; при дефіциті глюкозо-6-фосфатдегідрогенази - гемолітична анемія</a:t>
            </a:r>
          </a:p>
          <a:p>
            <a:pPr eaLnBrk="1" hangingPunct="1">
              <a:lnSpc>
                <a:spcPct val="75000"/>
              </a:lnSpc>
              <a:spcBef>
                <a:spcPct val="25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Печінка:</a:t>
            </a:r>
            <a:r>
              <a:rPr lang="uk-UA" altLang="ru-RU" sz="2819" b="1" dirty="0"/>
              <a:t> </a:t>
            </a:r>
            <a:r>
              <a:rPr lang="uk-UA" altLang="ru-RU" sz="2643" b="1" dirty="0" err="1">
                <a:solidFill>
                  <a:srgbClr val="006600"/>
                </a:solidFill>
              </a:rPr>
              <a:t>холестатична</a:t>
            </a:r>
            <a:r>
              <a:rPr lang="uk-UA" altLang="ru-RU" sz="2643" b="1" dirty="0">
                <a:solidFill>
                  <a:srgbClr val="006600"/>
                </a:solidFill>
              </a:rPr>
              <a:t> жовтяниця, гепатит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8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/>
      <p:bldP spid="280583" grpId="0" animBg="1"/>
      <p:bldP spid="280585" grpId="0" build="allAtOnce"/>
      <p:bldP spid="280586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>
            <a:extLst>
              <a:ext uri="{FF2B5EF4-FFF2-40B4-BE49-F238E27FC236}">
                <a16:creationId xmlns:a16="http://schemas.microsoft.com/office/drawing/2014/main" id="{06B24D54-C720-C5D6-DD68-0AEC99E7E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539441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83651" name="Rectangle 3">
            <a:extLst>
              <a:ext uri="{FF2B5EF4-FFF2-40B4-BE49-F238E27FC236}">
                <a16:creationId xmlns:a16="http://schemas.microsoft.com/office/drawing/2014/main" id="{AD48D3D8-44C6-2145-BE42-89C242C52F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4176"/>
            <a:ext cx="8684012" cy="526895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ХІНОЛОНИ. ФТОРХІНОЛОНИ</a:t>
            </a:r>
          </a:p>
        </p:txBody>
      </p:sp>
      <p:pic>
        <p:nvPicPr>
          <p:cNvPr id="283652" name="Picture 4" descr="BD06493_">
            <a:extLst>
              <a:ext uri="{FF2B5EF4-FFF2-40B4-BE49-F238E27FC236}">
                <a16:creationId xmlns:a16="http://schemas.microsoft.com/office/drawing/2014/main" id="{41675F8F-23A1-E1A3-5F50-78C2E720A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98" y="203510"/>
            <a:ext cx="1625290" cy="5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3653" name="Text Box 5">
            <a:extLst>
              <a:ext uri="{FF2B5EF4-FFF2-40B4-BE49-F238E27FC236}">
                <a16:creationId xmlns:a16="http://schemas.microsoft.com/office/drawing/2014/main" id="{99173C83-7F7B-12C8-6F5A-788436DFC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134" y="954824"/>
            <a:ext cx="5710818" cy="45027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</p:spPr>
        <p:txBody>
          <a:bodyPr lIns="82386" tIns="41193" rIns="82386" bIns="41193">
            <a:spAutoFit/>
          </a:bodyPr>
          <a:lstStyle>
            <a:lvl1pPr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68313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5038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3350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70075" defTabSz="935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72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844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416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98875" defTabSz="93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Небажані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171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ефекти</a:t>
            </a:r>
            <a:r>
              <a:rPr lang="ru-RU" altLang="ru-RU" sz="3171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en-US" altLang="ru-RU" sz="3171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3656" name="Rectangle 8">
            <a:extLst>
              <a:ext uri="{FF2B5EF4-FFF2-40B4-BE49-F238E27FC236}">
                <a16:creationId xmlns:a16="http://schemas.microsoft.com/office/drawing/2014/main" id="{316F0442-9133-B9C2-CAD8-FF8F3110C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753" y="1780014"/>
            <a:ext cx="8927945" cy="388587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04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84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30000"/>
              </a:spcBef>
              <a:defRPr/>
            </a:pPr>
            <a:r>
              <a:rPr lang="ru-RU" altLang="ru-RU" sz="2467" b="1" dirty="0"/>
              <a:t>     </a:t>
            </a:r>
            <a:r>
              <a:rPr lang="ru-RU" altLang="ru-RU" sz="2996" b="1" u="sng" dirty="0" err="1">
                <a:solidFill>
                  <a:schemeClr val="folHlink"/>
                </a:solidFill>
              </a:rPr>
              <a:t>Характерні</a:t>
            </a:r>
            <a:r>
              <a:rPr lang="ru-RU" altLang="ru-RU" sz="2996" b="1" u="sng" dirty="0">
                <a:solidFill>
                  <a:schemeClr val="folHlink"/>
                </a:solidFill>
              </a:rPr>
              <a:t> для </a:t>
            </a:r>
            <a:r>
              <a:rPr lang="ru-RU" altLang="ru-RU" sz="2996" b="1" u="sng" dirty="0" err="1">
                <a:solidFill>
                  <a:schemeClr val="folHlink"/>
                </a:solidFill>
              </a:rPr>
              <a:t>фторхінолонів</a:t>
            </a:r>
            <a:r>
              <a:rPr lang="ru-RU" altLang="ru-RU" sz="2996" b="1" u="sng" dirty="0">
                <a:solidFill>
                  <a:schemeClr val="folHlink"/>
                </a:solidFill>
              </a:rPr>
              <a:t>: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Опорно-руховий апарат: </a:t>
            </a:r>
            <a:r>
              <a:rPr lang="uk-UA" altLang="ru-RU" sz="2643" b="1" dirty="0" err="1">
                <a:solidFill>
                  <a:srgbClr val="006600"/>
                </a:solidFill>
              </a:rPr>
              <a:t>артропатії</a:t>
            </a:r>
            <a:r>
              <a:rPr lang="uk-UA" altLang="ru-RU" sz="2643" b="1" dirty="0">
                <a:solidFill>
                  <a:srgbClr val="006600"/>
                </a:solidFill>
              </a:rPr>
              <a:t>, артралгії, </a:t>
            </a:r>
            <a:r>
              <a:rPr lang="uk-UA" altLang="ru-RU" sz="2643" b="1" dirty="0" err="1">
                <a:solidFill>
                  <a:srgbClr val="006600"/>
                </a:solidFill>
              </a:rPr>
              <a:t>міалгії</a:t>
            </a:r>
            <a:r>
              <a:rPr lang="uk-UA" altLang="ru-RU" sz="2643" b="1" dirty="0">
                <a:solidFill>
                  <a:srgbClr val="006600"/>
                </a:solidFill>
              </a:rPr>
              <a:t>, </a:t>
            </a:r>
            <a:r>
              <a:rPr lang="uk-UA" altLang="ru-RU" sz="2643" b="1" dirty="0" err="1">
                <a:solidFill>
                  <a:srgbClr val="006600"/>
                </a:solidFill>
              </a:rPr>
              <a:t>тендиніти</a:t>
            </a:r>
            <a:r>
              <a:rPr lang="uk-UA" altLang="ru-RU" sz="2643" b="1" dirty="0">
                <a:solidFill>
                  <a:srgbClr val="006600"/>
                </a:solidFill>
              </a:rPr>
              <a:t>, </a:t>
            </a:r>
            <a:r>
              <a:rPr lang="uk-UA" altLang="ru-RU" sz="2643" b="1" dirty="0" err="1">
                <a:solidFill>
                  <a:srgbClr val="006600"/>
                </a:solidFill>
              </a:rPr>
              <a:t>тендовагініти</a:t>
            </a:r>
            <a:r>
              <a:rPr lang="uk-UA" altLang="ru-RU" sz="2643" b="1" dirty="0">
                <a:solidFill>
                  <a:srgbClr val="006600"/>
                </a:solidFill>
              </a:rPr>
              <a:t>, розриви </a:t>
            </a:r>
            <a:r>
              <a:rPr lang="uk-UA" altLang="ru-RU" sz="2643" b="1" dirty="0" err="1">
                <a:solidFill>
                  <a:srgbClr val="006600"/>
                </a:solidFill>
              </a:rPr>
              <a:t>сухожиль</a:t>
            </a:r>
            <a:r>
              <a:rPr lang="uk-UA" altLang="ru-RU" sz="2643" b="1" dirty="0">
                <a:solidFill>
                  <a:srgbClr val="006600"/>
                </a:solidFill>
              </a:rPr>
              <a:t> </a:t>
            </a:r>
            <a:r>
              <a:rPr lang="uk-UA" altLang="ru-RU" sz="281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(Заборонені до 18 років і вагітним!)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Нирки:</a:t>
            </a:r>
            <a:r>
              <a:rPr lang="uk-UA" altLang="ru-RU" sz="2643" b="1" dirty="0"/>
              <a:t> </a:t>
            </a:r>
            <a:r>
              <a:rPr lang="uk-UA" altLang="ru-RU" sz="2643" b="1" dirty="0" err="1">
                <a:solidFill>
                  <a:srgbClr val="006600"/>
                </a:solidFill>
              </a:rPr>
              <a:t>кристалоурія</a:t>
            </a:r>
            <a:r>
              <a:rPr lang="uk-UA" altLang="ru-RU" sz="2643" b="1" dirty="0">
                <a:solidFill>
                  <a:srgbClr val="006600"/>
                </a:solidFill>
              </a:rPr>
              <a:t>, </a:t>
            </a:r>
            <a:r>
              <a:rPr lang="uk-UA" altLang="ru-RU" sz="2643" b="1" dirty="0" err="1">
                <a:solidFill>
                  <a:srgbClr val="006600"/>
                </a:solidFill>
              </a:rPr>
              <a:t>транзиторний</a:t>
            </a:r>
            <a:r>
              <a:rPr lang="uk-UA" altLang="ru-RU" sz="2643" b="1" dirty="0">
                <a:solidFill>
                  <a:srgbClr val="006600"/>
                </a:solidFill>
              </a:rPr>
              <a:t> нефрит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Серце</a:t>
            </a:r>
            <a:r>
              <a:rPr lang="uk-UA" altLang="ru-RU" sz="2643" b="1" dirty="0"/>
              <a:t>: </a:t>
            </a:r>
            <a:r>
              <a:rPr lang="uk-UA" altLang="ru-RU" sz="2643" b="1" dirty="0">
                <a:solidFill>
                  <a:srgbClr val="006600"/>
                </a:solidFill>
              </a:rPr>
              <a:t>подовження інтервалу QT на ЕКГ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rgbClr val="003300"/>
              </a:buClr>
              <a:buFont typeface="Wingdings" panose="05000000000000000000" pitchFamily="2" charset="2"/>
              <a:buChar char="ü"/>
              <a:defRPr/>
            </a:pPr>
            <a:r>
              <a:rPr lang="uk-UA" altLang="ru-RU" sz="2819" b="1" dirty="0">
                <a:solidFill>
                  <a:schemeClr val="hlink"/>
                </a:solidFill>
              </a:rPr>
              <a:t>Інші:</a:t>
            </a:r>
            <a:r>
              <a:rPr lang="uk-UA" altLang="ru-RU" sz="2643" b="1" dirty="0"/>
              <a:t> </a:t>
            </a:r>
            <a:r>
              <a:rPr lang="uk-UA" altLang="ru-RU" sz="2643" b="1" dirty="0">
                <a:solidFill>
                  <a:srgbClr val="006600"/>
                </a:solidFill>
              </a:rPr>
              <a:t>найбільш часто - </a:t>
            </a:r>
            <a:r>
              <a:rPr lang="uk-UA" altLang="ru-RU" sz="2643" b="1" dirty="0" err="1">
                <a:solidFill>
                  <a:srgbClr val="006600"/>
                </a:solidFill>
              </a:rPr>
              <a:t>кандидоз</a:t>
            </a:r>
            <a:r>
              <a:rPr lang="uk-UA" altLang="ru-RU" sz="2643" b="1" dirty="0">
                <a:solidFill>
                  <a:srgbClr val="006600"/>
                </a:solidFill>
              </a:rPr>
              <a:t> слизової оболонки порожнини рота і / або вагінальний </a:t>
            </a:r>
            <a:r>
              <a:rPr lang="uk-UA" altLang="ru-RU" sz="2643" b="1" dirty="0" err="1">
                <a:solidFill>
                  <a:srgbClr val="006600"/>
                </a:solidFill>
              </a:rPr>
              <a:t>кандидоз</a:t>
            </a:r>
            <a:endParaRPr lang="uk-UA" altLang="ru-RU" sz="2643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8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8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8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3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3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3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3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3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3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3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3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3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3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1" grpId="0"/>
      <p:bldP spid="2836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8A97C2A8-7552-EF04-C7FA-9F4AE288F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96541"/>
            <a:ext cx="8484685" cy="53665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44CC4497-BE93-C46C-F753-2A7C8A9A1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326" y="235570"/>
            <a:ext cx="7071267" cy="53665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96099" tIns="48049" rIns="96099" bIns="48049" anchor="ctr"/>
          <a:lstStyle>
            <a:lvl1pPr defTabSz="1157288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defTabSz="1157288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defTabSz="1157288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defTabSz="1157288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defTabSz="1157288"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defTabSz="1157288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defTabSz="1157288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defTabSz="1157288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defTabSz="1157288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ru-RU" altLang="ru-RU" sz="3524" b="1" dirty="0">
                <a:solidFill>
                  <a:srgbClr val="003300"/>
                </a:solidFill>
                <a:latin typeface="Arial" panose="020B0604020202020204" pitchFamily="34" charset="0"/>
              </a:rPr>
              <a:t>ПОХІДНІ ІМІДАЗОЛУ</a:t>
            </a:r>
          </a:p>
        </p:txBody>
      </p:sp>
      <p:sp>
        <p:nvSpPr>
          <p:cNvPr id="265220" name="Rectangle 4">
            <a:extLst>
              <a:ext uri="{FF2B5EF4-FFF2-40B4-BE49-F238E27FC236}">
                <a16:creationId xmlns:a16="http://schemas.microsoft.com/office/drawing/2014/main" id="{27115838-C7E7-2756-7068-193E77FEF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331" y="1856501"/>
            <a:ext cx="8689588" cy="1038811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22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9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66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38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201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907" b="1" i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</a:t>
            </a: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907" b="1" i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дії</a:t>
            </a: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altLang="ru-RU" sz="2643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Бактерицидний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відновлена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нітрогрупа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препарату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порушує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реплікацію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і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транскрипцію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ДНК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мікробної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643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клітини</a:t>
            </a:r>
            <a:r>
              <a:rPr lang="ru-RU" altLang="ru-RU" sz="2643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265221" name="Text Box 5">
            <a:extLst>
              <a:ext uri="{FF2B5EF4-FFF2-40B4-BE49-F238E27FC236}">
                <a16:creationId xmlns:a16="http://schemas.microsoft.com/office/drawing/2014/main" id="{CC99FCB4-B9F9-4C64-47CB-77F462213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983" y="892098"/>
            <a:ext cx="8055363" cy="87306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171" b="1" dirty="0" err="1">
                <a:solidFill>
                  <a:srgbClr val="000099"/>
                </a:solidFill>
                <a:latin typeface="Arial" panose="020B0604020202020204" pitchFamily="34" charset="0"/>
              </a:rPr>
              <a:t>Метронідазол</a:t>
            </a:r>
            <a:r>
              <a:rPr lang="ru-RU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 (</a:t>
            </a:r>
            <a:r>
              <a:rPr lang="ru-RU" altLang="ru-RU" sz="3171" b="1" dirty="0" err="1">
                <a:solidFill>
                  <a:srgbClr val="000099"/>
                </a:solidFill>
                <a:latin typeface="Arial" panose="020B0604020202020204" pitchFamily="34" charset="0"/>
              </a:rPr>
              <a:t>метрогіл</a:t>
            </a:r>
            <a:r>
              <a:rPr lang="ru-RU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3171" b="1" dirty="0" err="1">
                <a:solidFill>
                  <a:srgbClr val="000099"/>
                </a:solidFill>
                <a:latin typeface="Arial" panose="020B0604020202020204" pitchFamily="34" charset="0"/>
              </a:rPr>
              <a:t>трихопол</a:t>
            </a:r>
            <a:r>
              <a:rPr lang="ru-RU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), </a:t>
            </a:r>
            <a:r>
              <a:rPr lang="ru-RU" altLang="ru-RU" sz="3171" b="1" dirty="0" err="1">
                <a:solidFill>
                  <a:srgbClr val="000099"/>
                </a:solidFill>
                <a:latin typeface="Arial" panose="020B0604020202020204" pitchFamily="34" charset="0"/>
              </a:rPr>
              <a:t>тинідазол</a:t>
            </a:r>
            <a:r>
              <a:rPr lang="ru-RU" altLang="ru-RU" sz="3171" b="1" dirty="0">
                <a:solidFill>
                  <a:srgbClr val="000099"/>
                </a:solidFill>
                <a:latin typeface="Arial" panose="020B0604020202020204" pitchFamily="34" charset="0"/>
              </a:rPr>
              <a:t>  </a:t>
            </a:r>
            <a:endParaRPr lang="en-US" altLang="ru-RU" sz="3171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265222" name="Rectangle 6">
            <a:extLst>
              <a:ext uri="{FF2B5EF4-FFF2-40B4-BE49-F238E27FC236}">
                <a16:creationId xmlns:a16="http://schemas.microsoft.com/office/drawing/2014/main" id="{B1225173-B0EF-458A-7ACE-B7BDB9A5A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612" y="3819554"/>
            <a:ext cx="4783873" cy="29280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6099" tIns="48049" rIns="96099" bIns="48049" anchor="ctr">
            <a:spAutoFit/>
          </a:bodyPr>
          <a:lstStyle>
            <a:lvl1pPr marL="381000" indent="-3810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357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7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122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Анорексія</a:t>
            </a:r>
            <a:r>
              <a:rPr lang="ru-RU" altLang="ru-RU" sz="255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діарея</a:t>
            </a:r>
            <a:endParaRPr lang="ru-RU" altLang="ru-RU" sz="2555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Сухість</a:t>
            </a:r>
            <a:r>
              <a:rPr lang="ru-RU" altLang="ru-RU" sz="255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металевий</a:t>
            </a:r>
            <a:r>
              <a:rPr lang="ru-RU" altLang="ru-RU" sz="255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присмак</a:t>
            </a:r>
            <a:r>
              <a:rPr lang="ru-RU" altLang="ru-RU" sz="255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 </a:t>
            </a: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рті</a:t>
            </a:r>
            <a:r>
              <a:rPr lang="ru-RU" altLang="ru-RU" sz="2555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Алергія</a:t>
            </a:r>
            <a:endParaRPr lang="ru-RU" altLang="ru-RU" sz="2555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Лейкопенія</a:t>
            </a:r>
            <a:endParaRPr lang="ru-RU" altLang="ru-RU" sz="2555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Кандидомікоз</a:t>
            </a:r>
            <a:endParaRPr lang="ru-RU" altLang="ru-RU" sz="2555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Clr>
                <a:srgbClr val="660033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sz="2555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Дисульфірамоподібний</a:t>
            </a:r>
            <a:r>
              <a:rPr lang="ru-RU" altLang="ru-RU" sz="2555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55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ефект</a:t>
            </a:r>
            <a:endParaRPr lang="ru-RU" altLang="ru-RU" sz="2555" b="1" dirty="0">
              <a:solidFill>
                <a:srgbClr val="FF505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5223" name="Rectangle 7">
            <a:extLst>
              <a:ext uri="{FF2B5EF4-FFF2-40B4-BE49-F238E27FC236}">
                <a16:creationId xmlns:a16="http://schemas.microsoft.com/office/drawing/2014/main" id="{9FEF7CBE-0275-39AF-29E0-5D22B7A1A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395" y="3877837"/>
            <a:ext cx="4160799" cy="1984476"/>
          </a:xfrm>
          <a:prstGeom prst="rect">
            <a:avLst/>
          </a:prstGeom>
          <a:noFill/>
          <a:ln>
            <a:noFill/>
          </a:ln>
          <a:effectLst/>
        </p:spPr>
        <p:txBody>
          <a:bodyPr lIns="96099" tIns="48049" rIns="96099" bIns="48049">
            <a:spAutoFit/>
          </a:bodyPr>
          <a:lstStyle>
            <a:lvl1pPr marL="381000" indent="-3810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7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122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Анаеробні</a:t>
            </a:r>
            <a:r>
              <a:rPr lang="ru-RU" altLang="ru-RU" sz="2555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бактерії</a:t>
            </a:r>
            <a:r>
              <a:rPr lang="ru-RU" altLang="ru-RU" sz="2555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Трихомонади</a:t>
            </a:r>
            <a:endParaRPr lang="ru-RU" altLang="ru-RU" sz="2555" b="1" dirty="0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Лямблії</a:t>
            </a:r>
            <a:r>
              <a:rPr lang="ru-RU" altLang="ru-RU" sz="2555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Амеби</a:t>
            </a:r>
            <a:r>
              <a:rPr lang="ru-RU" altLang="ru-RU" sz="2555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Балантидії</a:t>
            </a:r>
            <a:endParaRPr lang="ru-RU" altLang="ru-RU" sz="2555" b="1" dirty="0">
              <a:solidFill>
                <a:srgbClr val="CC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2555" b="1" dirty="0" err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Хелікобактер</a:t>
            </a:r>
            <a:r>
              <a:rPr lang="ru-RU" altLang="ru-RU" sz="2555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65224" name="Rectangle 8">
            <a:extLst>
              <a:ext uri="{FF2B5EF4-FFF2-40B4-BE49-F238E27FC236}">
                <a16:creationId xmlns:a16="http://schemas.microsoft.com/office/drawing/2014/main" id="{27691197-5DA0-D2B0-A6C1-C9782CB52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756" y="3111190"/>
            <a:ext cx="3961471" cy="729902"/>
          </a:xfrm>
          <a:prstGeom prst="rect">
            <a:avLst/>
          </a:prstGeom>
          <a:gradFill rotWithShape="1">
            <a:gsLst>
              <a:gs pos="0">
                <a:srgbClr val="85FFDF"/>
              </a:gs>
              <a:gs pos="50000">
                <a:schemeClr val="bg1"/>
              </a:gs>
              <a:gs pos="100000">
                <a:srgbClr val="85FFDF"/>
              </a:gs>
            </a:gsLst>
            <a:lin ang="5400000" scaled="1"/>
          </a:gradFill>
          <a:ln>
            <a:noFill/>
          </a:ln>
          <a:effectLst/>
        </p:spPr>
        <p:txBody>
          <a:bodyPr lIns="96099" tIns="48049" rIns="96099" bIns="48049">
            <a:spAutoFit/>
          </a:bodyPr>
          <a:lstStyle>
            <a:lvl1pPr marL="381000" indent="-3810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7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122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ru-RU" altLang="ru-RU" sz="2907" b="1" i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Антимікробний</a:t>
            </a: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1" hangingPunct="1">
              <a:lnSpc>
                <a:spcPct val="70000"/>
              </a:lnSpc>
              <a:defRPr/>
            </a:pP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спектр:</a:t>
            </a:r>
            <a:r>
              <a:rPr lang="ru-RU" altLang="ru-RU" sz="2555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altLang="ru-RU" sz="2555" i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5225" name="Rectangle 9">
            <a:extLst>
              <a:ext uri="{FF2B5EF4-FFF2-40B4-BE49-F238E27FC236}">
                <a16:creationId xmlns:a16="http://schemas.microsoft.com/office/drawing/2014/main" id="{2961F215-421F-B143-80D5-E14491324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8727" y="3125129"/>
            <a:ext cx="4378247" cy="416739"/>
          </a:xfrm>
          <a:prstGeom prst="rect">
            <a:avLst/>
          </a:prstGeom>
          <a:gradFill rotWithShape="1">
            <a:gsLst>
              <a:gs pos="0">
                <a:srgbClr val="85FFDF"/>
              </a:gs>
              <a:gs pos="50000">
                <a:schemeClr val="bg1"/>
              </a:gs>
              <a:gs pos="100000">
                <a:srgbClr val="85FFDF"/>
              </a:gs>
            </a:gsLst>
            <a:lin ang="5400000" scaled="1"/>
          </a:gradFill>
          <a:ln>
            <a:noFill/>
          </a:ln>
          <a:effectLst/>
        </p:spPr>
        <p:txBody>
          <a:bodyPr lIns="96099" tIns="48049" rIns="96099" bIns="48049">
            <a:spAutoFit/>
          </a:bodyPr>
          <a:lstStyle>
            <a:lvl1pPr marL="381000" indent="-3810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7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122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ru-RU" altLang="ru-RU" sz="2907" b="1" i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Небажаний</a:t>
            </a: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2907" b="1" i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ефект</a:t>
            </a:r>
            <a:r>
              <a:rPr lang="ru-RU" altLang="ru-RU" sz="2907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ru-RU" altLang="ru-RU" sz="2555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altLang="ru-RU" sz="2555" i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5226" name="Rectangle 10">
            <a:extLst>
              <a:ext uri="{FF2B5EF4-FFF2-40B4-BE49-F238E27FC236}">
                <a16:creationId xmlns:a16="http://schemas.microsoft.com/office/drawing/2014/main" id="{F10AE34E-46D7-5DD4-FEEA-7440445BE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963" y="5813968"/>
            <a:ext cx="3491725" cy="68771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</p:spPr>
        <p:txBody>
          <a:bodyPr lIns="96099" tIns="48049" rIns="96099" bIns="48049">
            <a:spAutoFit/>
          </a:bodyPr>
          <a:lstStyle>
            <a:lvl1pPr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713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81225" defTabSz="1090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ru-RU" altLang="ru-RU" sz="2555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Неефективні</a:t>
            </a:r>
            <a:r>
              <a:rPr lang="ru-RU" altLang="ru-RU" sz="2555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55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щодо</a:t>
            </a:r>
            <a:r>
              <a:rPr lang="ru-RU" altLang="ru-RU" sz="2555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555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грибів</a:t>
            </a:r>
            <a:r>
              <a:rPr lang="ru-RU" altLang="ru-RU" sz="2555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і </a:t>
            </a:r>
            <a:r>
              <a:rPr lang="ru-RU" altLang="ru-RU" sz="2555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аеробів</a:t>
            </a:r>
            <a:endParaRPr lang="ru-RU" altLang="ru-RU" sz="2555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5227" name="Picture 11" descr="i?id=1716273">
            <a:hlinkClick r:id="rId2"/>
            <a:extLst>
              <a:ext uri="{FF2B5EF4-FFF2-40B4-BE49-F238E27FC236}">
                <a16:creationId xmlns:a16="http://schemas.microsoft.com/office/drawing/2014/main" id="{EB9192DE-1C51-594E-8F9A-D134EFBA0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634"/>
            <a:ext cx="1141607" cy="113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5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6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5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6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5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5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6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5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/>
      <p:bldP spid="265220" grpId="0"/>
      <p:bldP spid="265221" grpId="0"/>
      <p:bldP spid="265222" grpId="0" animBg="1"/>
      <p:bldP spid="265223" grpId="0"/>
      <p:bldP spid="265224" grpId="0" animBg="1"/>
      <p:bldP spid="265225" grpId="0" animBg="1"/>
      <p:bldP spid="2652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9D6D756D-916A-F9C1-4A0B-051C0EDD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06298"/>
            <a:ext cx="9110546" cy="60495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 sz="2467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AF8510CE-6453-7AC4-FC41-B8F5CDD502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70418"/>
            <a:ext cx="8684012" cy="528289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ПОХІДНІ 8-ОКСИХІНОЛІНУ</a:t>
            </a:r>
          </a:p>
        </p:txBody>
      </p:sp>
      <p:sp>
        <p:nvSpPr>
          <p:cNvPr id="266244" name="Rectangle 4">
            <a:extLst>
              <a:ext uri="{FF2B5EF4-FFF2-40B4-BE49-F238E27FC236}">
                <a16:creationId xmlns:a16="http://schemas.microsoft.com/office/drawing/2014/main" id="{C3CF9B06-6CF7-22FA-49EB-7C122FBE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966" y="1905228"/>
            <a:ext cx="8689588" cy="95669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0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7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22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19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643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</a:t>
            </a:r>
            <a:r>
              <a:rPr lang="ru-RU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643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дії</a:t>
            </a:r>
            <a:r>
              <a:rPr lang="ru-RU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altLang="ru-RU" sz="246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Бактерицидний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порушують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синтез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білка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утворюють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хелати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які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посилюють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окисні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процеси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протоплазмі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266245" name="Text Box 5">
            <a:extLst>
              <a:ext uri="{FF2B5EF4-FFF2-40B4-BE49-F238E27FC236}">
                <a16:creationId xmlns:a16="http://schemas.microsoft.com/office/drawing/2014/main" id="{09C8BA6C-2018-1E10-FDAF-D9E5D9EAB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572" y="2858894"/>
            <a:ext cx="8624074" cy="120086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208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43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653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876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448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9020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592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8164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ru-RU" altLang="ru-RU" sz="2643" b="1" i="1" dirty="0" err="1">
                <a:solidFill>
                  <a:srgbClr val="0000FF"/>
                </a:solidFill>
              </a:rPr>
              <a:t>Антибактеріальний</a:t>
            </a:r>
            <a:r>
              <a:rPr lang="ru-RU" altLang="ru-RU" sz="2643" b="1" i="1" dirty="0">
                <a:solidFill>
                  <a:srgbClr val="0000FF"/>
                </a:solidFill>
              </a:rPr>
              <a:t> спектр:</a:t>
            </a:r>
            <a:r>
              <a:rPr lang="ru-RU" altLang="ru-RU" sz="2467" b="1" i="1" dirty="0">
                <a:solidFill>
                  <a:srgbClr val="003300"/>
                </a:solidFill>
              </a:rPr>
              <a:t> </a:t>
            </a:r>
            <a:r>
              <a:rPr lang="ru-RU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Широкий</a:t>
            </a:r>
            <a:r>
              <a:rPr lang="ru-RU" altLang="ru-RU" sz="2467" b="1" dirty="0">
                <a:solidFill>
                  <a:schemeClr val="hlink"/>
                </a:solidFill>
              </a:rPr>
              <a:t>.</a:t>
            </a:r>
            <a:r>
              <a:rPr lang="ru-RU" altLang="ru-RU" sz="2467" b="1" i="1" dirty="0">
                <a:solidFill>
                  <a:srgbClr val="003300"/>
                </a:solidFill>
              </a:rPr>
              <a:t> 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ru-RU" altLang="ru-RU" sz="2379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Гр</a:t>
            </a:r>
            <a:r>
              <a:rPr lang="ru-RU" altLang="ru-RU" sz="2379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–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ru-RU" altLang="ru-RU" sz="2379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бактерії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sz="237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стафілококки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37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ентеробактерії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</a:t>
            </a:r>
            <a:r>
              <a:rPr lang="ru-RU" altLang="ru-RU" sz="237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.), </a:t>
            </a:r>
            <a:r>
              <a:rPr lang="ru-RU" altLang="ru-RU" sz="2291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простіші</a:t>
            </a:r>
            <a:r>
              <a:rPr lang="ru-RU" altLang="ru-RU" sz="2291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амеби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лямблії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балантидії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патогені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гриби</a:t>
            </a:r>
            <a:r>
              <a:rPr lang="ru-RU" altLang="ru-RU" sz="237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 </a:t>
            </a:r>
            <a:endParaRPr lang="en-US" altLang="ru-RU" sz="2379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46" name="Rectangle 6">
            <a:extLst>
              <a:ext uri="{FF2B5EF4-FFF2-40B4-BE49-F238E27FC236}">
                <a16:creationId xmlns:a16="http://schemas.microsoft.com/office/drawing/2014/main" id="{FBE19906-0213-2244-BB20-E4CD52373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693" y="4055327"/>
            <a:ext cx="8941885" cy="150588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60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643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Показання</a:t>
            </a:r>
            <a:r>
              <a:rPr lang="ru-RU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Ефективні</a:t>
            </a:r>
            <a:r>
              <a:rPr lang="ru-RU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при </a:t>
            </a:r>
            <a:r>
              <a:rPr lang="ru-RU" altLang="ru-RU" sz="246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стойкості</a:t>
            </a:r>
            <a:r>
              <a:rPr lang="ru-RU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мікрофлори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до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інших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антибактеріальних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препаратів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ru-RU" altLang="ru-RU" sz="229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кишечна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інфекція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дисбактеріоз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хлорхинальдол</a:t>
            </a: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</a:t>
            </a:r>
            <a:r>
              <a:rPr lang="ru-RU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інтетрикс</a:t>
            </a: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-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інфекції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сечовивідної</a:t>
            </a:r>
            <a:r>
              <a:rPr lang="ru-RU" altLang="ru-RU" sz="229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системи</a:t>
            </a:r>
            <a:r>
              <a:rPr lang="ru-RU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нітроксолін</a:t>
            </a:r>
            <a:r>
              <a:rPr lang="ru-RU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).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66247" name="Rectangle 7">
            <a:extLst>
              <a:ext uri="{FF2B5EF4-FFF2-40B4-BE49-F238E27FC236}">
                <a16:creationId xmlns:a16="http://schemas.microsoft.com/office/drawing/2014/main" id="{A9D2B42A-099A-3682-EE16-E469B12C6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390" y="5595584"/>
            <a:ext cx="8915400" cy="95669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77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643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Небажані</a:t>
            </a:r>
            <a:r>
              <a:rPr lang="ru-RU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643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ефекти</a:t>
            </a:r>
            <a:r>
              <a:rPr lang="ru-RU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периферичні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невро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та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мієлопатії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ураження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зорового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нерва,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алергічні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реакції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біль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животі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нудота</a:t>
            </a:r>
            <a:r>
              <a:rPr lang="ru-RU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266248" name="Text Box 8">
            <a:extLst>
              <a:ext uri="{FF2B5EF4-FFF2-40B4-BE49-F238E27FC236}">
                <a16:creationId xmlns:a16="http://schemas.microsoft.com/office/drawing/2014/main" id="{E7206123-18AE-A8AD-DD85-E823167CF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446" y="945066"/>
            <a:ext cx="8660316" cy="86205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 lIns="80531" tIns="40269" rIns="80531" bIns="4026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171" b="1" dirty="0" err="1">
                <a:solidFill>
                  <a:srgbClr val="000099"/>
                </a:solidFill>
              </a:rPr>
              <a:t>Нітроксолін</a:t>
            </a:r>
            <a:r>
              <a:rPr lang="ru-RU" altLang="ru-RU" sz="3171" b="1" dirty="0">
                <a:solidFill>
                  <a:srgbClr val="000099"/>
                </a:solidFill>
              </a:rPr>
              <a:t> (5-НОК), </a:t>
            </a:r>
            <a:r>
              <a:rPr lang="ru-RU" altLang="ru-RU" sz="3171" b="1" dirty="0" err="1">
                <a:solidFill>
                  <a:srgbClr val="000099"/>
                </a:solidFill>
              </a:rPr>
              <a:t>хлорхінальдол</a:t>
            </a:r>
            <a:r>
              <a:rPr lang="ru-RU" altLang="ru-RU" sz="3171" b="1" dirty="0">
                <a:solidFill>
                  <a:srgbClr val="000099"/>
                </a:solidFill>
              </a:rPr>
              <a:t>, </a:t>
            </a:r>
            <a:r>
              <a:rPr lang="ru-RU" altLang="ru-RU" sz="3171" b="1" dirty="0" err="1">
                <a:solidFill>
                  <a:srgbClr val="000099"/>
                </a:solidFill>
              </a:rPr>
              <a:t>інтетрикс</a:t>
            </a:r>
            <a:r>
              <a:rPr lang="ru-RU" altLang="ru-RU" sz="3171" b="1" dirty="0">
                <a:solidFill>
                  <a:srgbClr val="000099"/>
                </a:solidFill>
              </a:rPr>
              <a:t>, кислота </a:t>
            </a:r>
            <a:r>
              <a:rPr lang="ru-RU" altLang="ru-RU" sz="3171" b="1" dirty="0" err="1">
                <a:solidFill>
                  <a:srgbClr val="000099"/>
                </a:solidFill>
              </a:rPr>
              <a:t>оксолінова</a:t>
            </a:r>
            <a:r>
              <a:rPr lang="ru-RU" altLang="ru-RU" sz="3171" b="1" dirty="0">
                <a:solidFill>
                  <a:srgbClr val="000099"/>
                </a:solidFill>
              </a:rPr>
              <a:t>  </a:t>
            </a:r>
            <a:endParaRPr lang="en-US" altLang="ru-RU" sz="3171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6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/>
      <p:bldP spid="266244" grpId="0"/>
      <p:bldP spid="266245" grpId="0"/>
      <p:bldP spid="266246" grpId="0"/>
      <p:bldP spid="266247" grpId="0"/>
      <p:bldP spid="2662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189B553D-E313-ACE8-40D0-BCA54946E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31388"/>
            <a:ext cx="9110546" cy="549198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FCDE1005-E1EF-BC9D-AE92-E76F0D1A20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31388"/>
            <a:ext cx="8684012" cy="592409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ПОХІДНІ НІТРОФУРАНУ</a:t>
            </a:r>
          </a:p>
        </p:txBody>
      </p:sp>
      <p:sp>
        <p:nvSpPr>
          <p:cNvPr id="267268" name="Text Box 4">
            <a:extLst>
              <a:ext uri="{FF2B5EF4-FFF2-40B4-BE49-F238E27FC236}">
                <a16:creationId xmlns:a16="http://schemas.microsoft.com/office/drawing/2014/main" id="{79C4DA06-ED4B-3B7A-E307-998D6A58D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182" y="875371"/>
            <a:ext cx="9166302" cy="81441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 lIns="80531" tIns="40269" rIns="80531" bIns="4026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uk-UA" altLang="ru-RU" sz="3171" b="1" dirty="0" err="1">
                <a:solidFill>
                  <a:srgbClr val="0000CC"/>
                </a:solidFill>
              </a:rPr>
              <a:t>Фурадонін</a:t>
            </a:r>
            <a:r>
              <a:rPr lang="uk-UA" altLang="ru-RU" sz="3171" b="1" dirty="0">
                <a:solidFill>
                  <a:srgbClr val="0000CC"/>
                </a:solidFill>
              </a:rPr>
              <a:t>, </a:t>
            </a:r>
            <a:r>
              <a:rPr lang="uk-UA" altLang="ru-RU" sz="3171" b="1" dirty="0" err="1">
                <a:solidFill>
                  <a:srgbClr val="0000CC"/>
                </a:solidFill>
              </a:rPr>
              <a:t>фуразолідон</a:t>
            </a:r>
            <a:r>
              <a:rPr lang="uk-UA" altLang="ru-RU" sz="3171" b="1" dirty="0">
                <a:solidFill>
                  <a:srgbClr val="0000CC"/>
                </a:solidFill>
              </a:rPr>
              <a:t>, </a:t>
            </a:r>
            <a:r>
              <a:rPr lang="uk-UA" altLang="ru-RU" sz="3171" b="1" dirty="0" err="1">
                <a:solidFill>
                  <a:srgbClr val="0000CC"/>
                </a:solidFill>
              </a:rPr>
              <a:t>ніфуроксазид</a:t>
            </a:r>
            <a:r>
              <a:rPr lang="uk-UA" altLang="ru-RU" sz="3171" b="1" dirty="0">
                <a:solidFill>
                  <a:srgbClr val="0000CC"/>
                </a:solidFill>
              </a:rPr>
              <a:t>, </a:t>
            </a:r>
            <a:r>
              <a:rPr lang="uk-UA" altLang="ru-RU" sz="3171" b="1" dirty="0" err="1">
                <a:solidFill>
                  <a:srgbClr val="0000CC"/>
                </a:solidFill>
              </a:rPr>
              <a:t>фурагін</a:t>
            </a:r>
            <a:r>
              <a:rPr lang="uk-UA" altLang="ru-RU" sz="3171" b="1" dirty="0">
                <a:solidFill>
                  <a:srgbClr val="0000CC"/>
                </a:solidFill>
              </a:rPr>
              <a:t>; місцево– фурацилін та ін.</a:t>
            </a:r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5E60082F-E001-388C-E5DF-AFE3365FA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148" y="1852902"/>
            <a:ext cx="9276420" cy="1200734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0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7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22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19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дії: </a:t>
            </a:r>
            <a:r>
              <a:rPr lang="uk-UA" altLang="ru-RU" sz="2291" b="1" dirty="0">
                <a:solidFill>
                  <a:srgbClr val="CC00FF"/>
                </a:solidFill>
              </a:rPr>
              <a:t>Бактеріостатичний та бактерицидний </a:t>
            </a:r>
            <a:r>
              <a:rPr lang="uk-UA" altLang="ru-RU" sz="2467" b="1" dirty="0">
                <a:solidFill>
                  <a:srgbClr val="660033"/>
                </a:solidFill>
              </a:rPr>
              <a:t>(від концентрації).</a:t>
            </a:r>
            <a:r>
              <a:rPr lang="uk-UA" altLang="ru-RU" sz="2291" dirty="0"/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Що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міститься</a:t>
            </a:r>
            <a:r>
              <a:rPr lang="ru-RU" altLang="ru-RU" sz="2291" b="1" dirty="0">
                <a:solidFill>
                  <a:srgbClr val="660033"/>
                </a:solidFill>
              </a:rPr>
              <a:t> в </a:t>
            </a:r>
            <a:r>
              <a:rPr lang="ru-RU" altLang="ru-RU" sz="2291" b="1" dirty="0" err="1">
                <a:solidFill>
                  <a:srgbClr val="660033"/>
                </a:solidFill>
              </a:rPr>
              <a:t>структурі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нітрогрупа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відновлюється</a:t>
            </a:r>
            <a:r>
              <a:rPr lang="ru-RU" altLang="ru-RU" sz="2291" b="1" dirty="0">
                <a:solidFill>
                  <a:srgbClr val="660033"/>
                </a:solidFill>
              </a:rPr>
              <a:t> в </a:t>
            </a:r>
            <a:r>
              <a:rPr lang="ru-RU" altLang="ru-RU" sz="2291" b="1" dirty="0" err="1">
                <a:solidFill>
                  <a:srgbClr val="660033"/>
                </a:solidFill>
              </a:rPr>
              <a:t>аміногрупу</a:t>
            </a:r>
            <a:r>
              <a:rPr lang="ru-RU" altLang="ru-RU" sz="2291" b="1" dirty="0">
                <a:solidFill>
                  <a:srgbClr val="660033"/>
                </a:solidFill>
              </a:rPr>
              <a:t>, </a:t>
            </a:r>
            <a:r>
              <a:rPr lang="ru-RU" altLang="ru-RU" sz="2291" b="1" dirty="0" err="1">
                <a:solidFill>
                  <a:srgbClr val="660033"/>
                </a:solidFill>
              </a:rPr>
              <a:t>що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порушує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ru-RU" altLang="ru-RU" sz="2291" b="1" dirty="0" err="1">
                <a:solidFill>
                  <a:srgbClr val="660033"/>
                </a:solidFill>
              </a:rPr>
              <a:t>функцію</a:t>
            </a:r>
            <a:r>
              <a:rPr lang="ru-RU" altLang="ru-RU" sz="2291" b="1" dirty="0">
                <a:solidFill>
                  <a:srgbClr val="660033"/>
                </a:solidFill>
              </a:rPr>
              <a:t> </a:t>
            </a:r>
            <a:r>
              <a:rPr lang="uk-UA" altLang="ru-RU" sz="2291" b="1" dirty="0">
                <a:solidFill>
                  <a:schemeClr val="hlink"/>
                </a:solidFill>
              </a:rPr>
              <a:t>ДНК, клітинне дихання, цикл Кребса</a:t>
            </a:r>
            <a:r>
              <a:rPr lang="uk-UA" altLang="ru-RU" sz="2291" b="1" dirty="0">
                <a:solidFill>
                  <a:srgbClr val="660033"/>
                </a:solidFill>
              </a:rPr>
              <a:t>. </a:t>
            </a:r>
            <a:r>
              <a:rPr lang="uk-UA" altLang="ru-RU" sz="2291" b="1" dirty="0" err="1">
                <a:solidFill>
                  <a:srgbClr val="D60093"/>
                </a:solidFill>
              </a:rPr>
              <a:t>рН</a:t>
            </a:r>
            <a:r>
              <a:rPr lang="uk-UA" altLang="ru-RU" sz="2291" b="1" dirty="0">
                <a:solidFill>
                  <a:srgbClr val="D60093"/>
                </a:solidFill>
              </a:rPr>
              <a:t> &lt; 5,5 посилена дія!</a:t>
            </a:r>
            <a:endParaRPr lang="uk-UA" altLang="ru-RU" sz="2291" dirty="0">
              <a:solidFill>
                <a:srgbClr val="D60093"/>
              </a:solidFill>
            </a:endParaRPr>
          </a:p>
        </p:txBody>
      </p:sp>
      <p:sp>
        <p:nvSpPr>
          <p:cNvPr id="267270" name="Text Box 6">
            <a:extLst>
              <a:ext uri="{FF2B5EF4-FFF2-40B4-BE49-F238E27FC236}">
                <a16:creationId xmlns:a16="http://schemas.microsoft.com/office/drawing/2014/main" id="{D3D1C85D-FAC2-9478-C799-C509E0427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239" y="3171128"/>
            <a:ext cx="9368419" cy="915977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208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43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653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876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448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9020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592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8164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643" b="1" i="1" dirty="0">
                <a:solidFill>
                  <a:srgbClr val="0000FF"/>
                </a:solidFill>
              </a:rPr>
              <a:t>Антибактеріальний спектр:</a:t>
            </a:r>
            <a:r>
              <a:rPr lang="uk-UA" altLang="ru-RU" sz="2467" b="1" i="1" dirty="0">
                <a:solidFill>
                  <a:srgbClr val="003300"/>
                </a:solidFill>
              </a:rPr>
              <a:t>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291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291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бактерії, найпростіші (амеби, лямблії,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трихомонади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), великі віруси, гриби.</a:t>
            </a:r>
            <a:endParaRPr lang="uk-UA" altLang="ru-RU" sz="246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7271" name="Rectangle 7">
            <a:extLst>
              <a:ext uri="{FF2B5EF4-FFF2-40B4-BE49-F238E27FC236}">
                <a16:creationId xmlns:a16="http://schemas.microsoft.com/office/drawing/2014/main" id="{B77E2DE4-DBED-7F51-0BB2-B1A6843CA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482" y="4070515"/>
            <a:ext cx="9184423" cy="1444839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60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Показання: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29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Ефективні при стійкості мікрофлори 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 антибіотиків та сульфаніламідів. 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- </a:t>
            </a:r>
            <a:r>
              <a:rPr lang="uk-UA" altLang="ru-RU" sz="229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кишкові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інфекції 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фуразолідон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ніфуроксазид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);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- інфекції </a:t>
            </a:r>
            <a:r>
              <a:rPr lang="uk-UA" altLang="ru-RU" sz="229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сечовивідної 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системи 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uk-UA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фурадонін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</a:p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</a:t>
            </a:r>
            <a:r>
              <a:rPr lang="uk-UA" altLang="ru-RU" sz="2291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фурагін</a:t>
            </a:r>
            <a:r>
              <a:rPr lang="uk-UA" altLang="ru-RU" sz="229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).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67272" name="Rectangle 8">
            <a:extLst>
              <a:ext uri="{FF2B5EF4-FFF2-40B4-BE49-F238E27FC236}">
                <a16:creationId xmlns:a16="http://schemas.microsoft.com/office/drawing/2014/main" id="{51387D23-6645-F3F9-7DB8-F445084CE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209" y="5622912"/>
            <a:ext cx="9371206" cy="915977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77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Небажані ефекти: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алергічні реакції, неврити, кровотечі,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метгемоглобінемію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нефротоксичність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диспепсичні розлади, </a:t>
            </a:r>
            <a:r>
              <a:rPr lang="uk-UA" altLang="ru-RU" sz="2291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ембріотоксичність</a:t>
            </a:r>
            <a:r>
              <a:rPr lang="uk-UA" altLang="ru-RU" sz="2291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uk-UA" altLang="ru-RU" sz="246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7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/>
      <p:bldP spid="267268" grpId="0"/>
      <p:bldP spid="267269" grpId="0"/>
      <p:bldP spid="267270" grpId="0"/>
      <p:bldP spid="267271" grpId="0"/>
      <p:bldP spid="26727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FB0B26C3-C008-7769-6F8C-4EA3EC0E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99" y="273205"/>
            <a:ext cx="9110546" cy="618893"/>
          </a:xfrm>
          <a:prstGeom prst="rect">
            <a:avLst/>
          </a:prstGeom>
          <a:solidFill>
            <a:srgbClr val="FFFFD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uk-UA" sz="2467" dirty="0"/>
          </a:p>
        </p:txBody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CFCAFE11-96A3-D9C8-CB31-A162DCDEE41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3510" y="285751"/>
            <a:ext cx="8684012" cy="592408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uk-UA" altLang="ru-RU" sz="3348" b="1" dirty="0">
                <a:solidFill>
                  <a:srgbClr val="003300"/>
                </a:solidFill>
                <a:latin typeface="Arial" panose="020B0604020202020204" pitchFamily="34" charset="0"/>
              </a:rPr>
              <a:t>ХІНОКСАЛІНИ</a:t>
            </a:r>
          </a:p>
        </p:txBody>
      </p:sp>
      <p:sp>
        <p:nvSpPr>
          <p:cNvPr id="268292" name="Text Box 4">
            <a:extLst>
              <a:ext uri="{FF2B5EF4-FFF2-40B4-BE49-F238E27FC236}">
                <a16:creationId xmlns:a16="http://schemas.microsoft.com/office/drawing/2014/main" id="{0F0FBEA7-2DA0-610B-D5CE-EADEA75FF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28" y="1105365"/>
            <a:ext cx="8658922" cy="43013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 lIns="80531" tIns="40269" rIns="80531" bIns="4026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uk-UA" altLang="ru-RU" sz="3171" b="1" dirty="0" err="1">
                <a:solidFill>
                  <a:srgbClr val="000099"/>
                </a:solidFill>
              </a:rPr>
              <a:t>Діоксидин</a:t>
            </a:r>
            <a:r>
              <a:rPr lang="uk-UA" altLang="ru-RU" sz="3171" b="1" dirty="0">
                <a:solidFill>
                  <a:srgbClr val="000099"/>
                </a:solidFill>
              </a:rPr>
              <a:t>, </a:t>
            </a:r>
            <a:r>
              <a:rPr lang="uk-UA" altLang="ru-RU" sz="3171" b="1" dirty="0" err="1">
                <a:solidFill>
                  <a:srgbClr val="000099"/>
                </a:solidFill>
              </a:rPr>
              <a:t>хіноксидин</a:t>
            </a:r>
            <a:r>
              <a:rPr lang="uk-UA" altLang="ru-RU" sz="3171" b="1" dirty="0">
                <a:solidFill>
                  <a:srgbClr val="000099"/>
                </a:solidFill>
              </a:rPr>
              <a:t>, </a:t>
            </a:r>
            <a:r>
              <a:rPr lang="uk-UA" altLang="ru-RU" sz="3171" b="1" dirty="0" err="1">
                <a:solidFill>
                  <a:srgbClr val="000099"/>
                </a:solidFill>
              </a:rPr>
              <a:t>діоксиколь</a:t>
            </a:r>
            <a:endParaRPr lang="uk-UA" altLang="ru-RU" sz="3171" b="1" dirty="0">
              <a:solidFill>
                <a:srgbClr val="000099"/>
              </a:solidFill>
            </a:endParaRPr>
          </a:p>
        </p:txBody>
      </p:sp>
      <p:sp>
        <p:nvSpPr>
          <p:cNvPr id="268293" name="Text Box 5">
            <a:extLst>
              <a:ext uri="{FF2B5EF4-FFF2-40B4-BE49-F238E27FC236}">
                <a16:creationId xmlns:a16="http://schemas.microsoft.com/office/drawing/2014/main" id="{5DF92387-7F1E-2E65-031B-D1AE3817A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694" y="2337575"/>
            <a:ext cx="8898673" cy="1526207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2081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43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653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9876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448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9020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3592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816475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defRPr/>
            </a:pPr>
            <a:r>
              <a:rPr lang="uk-UA" altLang="ru-RU" sz="2643" b="1" i="1" dirty="0">
                <a:solidFill>
                  <a:srgbClr val="0000CC"/>
                </a:solidFill>
              </a:rPr>
              <a:t>Антибактеріальний спектр:</a:t>
            </a:r>
            <a:r>
              <a:rPr lang="uk-UA" altLang="ru-RU" sz="2467" b="1" i="1" dirty="0">
                <a:solidFill>
                  <a:srgbClr val="003300"/>
                </a:solidFill>
              </a:rPr>
              <a:t>  </a:t>
            </a:r>
            <a:r>
              <a:rPr lang="uk-UA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731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та </a:t>
            </a:r>
            <a:r>
              <a:rPr lang="uk-UA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</a:t>
            </a:r>
            <a:r>
              <a:rPr lang="uk-UA" altLang="ru-RU" sz="2467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бактерії, вульгарний протей, </a:t>
            </a:r>
            <a:r>
              <a:rPr lang="uk-UA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синьогнійна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паличка, патогенні анаероби та ін. </a:t>
            </a:r>
            <a:r>
              <a:rPr lang="uk-UA" altLang="ru-RU" sz="246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Активні по відношенню до бактерій, стійким до інших хіміотерапевтичних засобів</a:t>
            </a:r>
          </a:p>
        </p:txBody>
      </p:sp>
      <p:pic>
        <p:nvPicPr>
          <p:cNvPr id="268294" name="Picture 6" descr="j0235345">
            <a:extLst>
              <a:ext uri="{FF2B5EF4-FFF2-40B4-BE49-F238E27FC236}">
                <a16:creationId xmlns:a16="http://schemas.microsoft.com/office/drawing/2014/main" id="{44A17D15-72B9-B606-A581-1171B549D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790" y="129633"/>
            <a:ext cx="1237785" cy="112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8295" name="Rectangle 7">
            <a:extLst>
              <a:ext uri="{FF2B5EF4-FFF2-40B4-BE49-F238E27FC236}">
                <a16:creationId xmlns:a16="http://schemas.microsoft.com/office/drawing/2014/main" id="{E9EFEB82-BE30-7212-72C9-271E57397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694" y="1607133"/>
            <a:ext cx="9082668" cy="671935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834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013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192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6370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6827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72850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77422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819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Механізм дії: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467" b="1" dirty="0">
                <a:solidFill>
                  <a:schemeClr val="hlink"/>
                </a:solidFill>
              </a:rPr>
              <a:t>Бактерицидний – 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блокують синтез ДНК бактерій</a:t>
            </a:r>
          </a:p>
        </p:txBody>
      </p:sp>
      <p:sp>
        <p:nvSpPr>
          <p:cNvPr id="268296" name="Rectangle 8">
            <a:extLst>
              <a:ext uri="{FF2B5EF4-FFF2-40B4-BE49-F238E27FC236}">
                <a16:creationId xmlns:a16="http://schemas.microsoft.com/office/drawing/2014/main" id="{F4E7CE45-E75A-0AC6-6725-40D0E161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07" y="3934254"/>
            <a:ext cx="9024124" cy="671935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60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4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0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Показання: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артрити, важкі гнійно-вісцеральні процеси, сепсис і ін.</a:t>
            </a:r>
          </a:p>
        </p:txBody>
      </p:sp>
      <p:sp>
        <p:nvSpPr>
          <p:cNvPr id="268297" name="Rectangle 9">
            <a:extLst>
              <a:ext uri="{FF2B5EF4-FFF2-40B4-BE49-F238E27FC236}">
                <a16:creationId xmlns:a16="http://schemas.microsoft.com/office/drawing/2014/main" id="{76C62D7B-181B-8537-CBE8-A1CE95D5F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06" y="4708365"/>
            <a:ext cx="9088244" cy="956692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 marL="808038" indent="-8080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77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buFont typeface="Wingdings" panose="05000000000000000000" pitchFamily="2" charset="2"/>
              <a:buNone/>
              <a:defRPr/>
            </a:pPr>
            <a:r>
              <a:rPr lang="uk-UA" altLang="ru-RU" sz="264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Небажані ефекти: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мутагенну, </a:t>
            </a:r>
            <a:r>
              <a:rPr lang="uk-UA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тератогенну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uk-UA" altLang="ru-RU" sz="246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ембріотоксичну</a:t>
            </a:r>
            <a:r>
              <a:rPr lang="uk-UA" altLang="ru-RU" sz="246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судоми, алергічні реакції, гіпертермія</a:t>
            </a:r>
          </a:p>
        </p:txBody>
      </p:sp>
      <p:sp>
        <p:nvSpPr>
          <p:cNvPr id="268298" name="Rectangle 10">
            <a:extLst>
              <a:ext uri="{FF2B5EF4-FFF2-40B4-BE49-F238E27FC236}">
                <a16:creationId xmlns:a16="http://schemas.microsoft.com/office/drawing/2014/main" id="{9276B162-4AB9-AC62-C868-A92D5933F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593" y="5761083"/>
            <a:ext cx="8118088" cy="795751"/>
          </a:xfrm>
          <a:prstGeom prst="rect">
            <a:avLst/>
          </a:prstGeom>
          <a:noFill/>
          <a:ln>
            <a:noFill/>
          </a:ln>
          <a:effectLst/>
        </p:spPr>
        <p:txBody>
          <a:bodyPr lIns="80531" tIns="40269" rIns="80531" bIns="4026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uk-UA" altLang="ru-RU" sz="273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Назначаються</a:t>
            </a:r>
            <a:r>
              <a:rPr lang="uk-UA" altLang="ru-RU" sz="273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273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тільки дорослим </a:t>
            </a:r>
            <a:r>
              <a:rPr lang="uk-UA" altLang="ru-RU" sz="273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 строго під наглядом лікарів!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68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26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26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68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/>
      <p:bldP spid="268291" grpId="1"/>
      <p:bldP spid="268292" grpId="0"/>
      <p:bldP spid="268293" grpId="0"/>
      <p:bldP spid="268295" grpId="0"/>
      <p:bldP spid="268296" grpId="0"/>
      <p:bldP spid="268297" grpId="0"/>
      <p:bldP spid="26829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1929</Words>
  <Application>Microsoft Office PowerPoint</Application>
  <PresentationFormat>Широкоэкранный</PresentationFormat>
  <Paragraphs>229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Aptos Narrow</vt:lpstr>
      <vt:lpstr>Arial</vt:lpstr>
      <vt:lpstr>Calibri</vt:lpstr>
      <vt:lpstr>Calibri Light</vt:lpstr>
      <vt:lpstr>Impact</vt:lpstr>
      <vt:lpstr>Symbol</vt:lpstr>
      <vt:lpstr>Tahoma</vt:lpstr>
      <vt:lpstr>Wingdings</vt:lpstr>
      <vt:lpstr>Тема Office</vt:lpstr>
      <vt:lpstr>Clip</vt:lpstr>
      <vt:lpstr>Image</vt:lpstr>
      <vt:lpstr>Презентация PowerPoint</vt:lpstr>
      <vt:lpstr>СУЛЬФАНІЛАМІДИ (СА)</vt:lpstr>
      <vt:lpstr>Презентация PowerPoint</vt:lpstr>
      <vt:lpstr>КЛАСИФІКАЦІЯ СУЛЬФАНІЛАМІДНИХ  ПРЕПАРАТІВ (СА)</vt:lpstr>
      <vt:lpstr>Презентация PowerPoint</vt:lpstr>
      <vt:lpstr>МЕХАНІЗМ ДІЇ СА</vt:lpstr>
      <vt:lpstr>Презентация PowerPoint</vt:lpstr>
      <vt:lpstr>Презентация PowerPoint</vt:lpstr>
      <vt:lpstr>ПОКАЗАННЯ  ДО  ПРИЗНАЧЕННЯ СА</vt:lpstr>
      <vt:lpstr>Презентация PowerPoint</vt:lpstr>
      <vt:lpstr>ЗАГАЛЬНІ ПРИНЦИПИ СУЛЬФАНІЛАМІДОТЕРАПІЇ</vt:lpstr>
      <vt:lpstr>Презентация PowerPoint</vt:lpstr>
      <vt:lpstr>ХІНОЛОНИ. ФТОРХІНОЛОНИ</vt:lpstr>
      <vt:lpstr>ХІНОЛОНИ. ФТОРХІНОЛОНИ</vt:lpstr>
      <vt:lpstr>ХІНОЛОНИ. ФТОРХІНОЛОНИ</vt:lpstr>
      <vt:lpstr>ХІНОЛОНИ. ФТОРХІНОЛОНИ</vt:lpstr>
      <vt:lpstr>ХІНОЛОНИ. ФТОРХІОЛОНИ</vt:lpstr>
      <vt:lpstr>ХІНОЛОНИ. ФТОРХІНОЛОНИ</vt:lpstr>
      <vt:lpstr>ХІНОЛОНИ. ФТОРХІНОЛОНИ</vt:lpstr>
      <vt:lpstr>ХІНОЛОНИ. ФТОРХІНОЛОНИ</vt:lpstr>
      <vt:lpstr>ХІНОЛОНИ. ФТОРХІНОЛОНИ</vt:lpstr>
      <vt:lpstr>ХІНОЛОНИ. ФТОРХІНОЛОНИ</vt:lpstr>
      <vt:lpstr>Презентация PowerPoint</vt:lpstr>
      <vt:lpstr>ПОХІДНІ 8-ОКСИХІНОЛІНУ</vt:lpstr>
      <vt:lpstr>ПОХІДНІ НІТРОФУРАНУ</vt:lpstr>
      <vt:lpstr>ХІНОКСАЛІНИ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Катерина Федорівна Шемонаєва</dc:creator>
  <cp:lastModifiedBy>Катерина Федорівна Шемонаєва</cp:lastModifiedBy>
  <cp:revision>4</cp:revision>
  <dcterms:created xsi:type="dcterms:W3CDTF">2025-11-17T11:22:23Z</dcterms:created>
  <dcterms:modified xsi:type="dcterms:W3CDTF">2026-03-06T09:25:34Z</dcterms:modified>
</cp:coreProperties>
</file>