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88" r:id="rId2"/>
    <p:sldId id="442" r:id="rId3"/>
    <p:sldId id="478" r:id="rId4"/>
    <p:sldId id="474" r:id="rId5"/>
    <p:sldId id="462" r:id="rId6"/>
    <p:sldId id="469" r:id="rId7"/>
    <p:sldId id="452" r:id="rId8"/>
    <p:sldId id="477" r:id="rId9"/>
    <p:sldId id="475" r:id="rId10"/>
    <p:sldId id="476" r:id="rId11"/>
    <p:sldId id="482" r:id="rId12"/>
    <p:sldId id="483" r:id="rId13"/>
    <p:sldId id="485" r:id="rId14"/>
    <p:sldId id="486" r:id="rId15"/>
    <p:sldId id="479" r:id="rId16"/>
    <p:sldId id="480" r:id="rId17"/>
    <p:sldId id="481" r:id="rId18"/>
    <p:sldId id="487" r:id="rId19"/>
    <p:sldId id="488" r:id="rId20"/>
    <p:sldId id="489" r:id="rId21"/>
    <p:sldId id="490" r:id="rId22"/>
    <p:sldId id="492" r:id="rId23"/>
    <p:sldId id="491" r:id="rId24"/>
    <p:sldId id="493" r:id="rId25"/>
    <p:sldId id="494" r:id="rId26"/>
    <p:sldId id="495" r:id="rId27"/>
    <p:sldId id="496" r:id="rId28"/>
    <p:sldId id="497" r:id="rId29"/>
    <p:sldId id="498" r:id="rId30"/>
    <p:sldId id="500" r:id="rId31"/>
    <p:sldId id="501" r:id="rId32"/>
    <p:sldId id="499" r:id="rId33"/>
    <p:sldId id="502" r:id="rId34"/>
    <p:sldId id="503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17" r:id="rId48"/>
    <p:sldId id="519" r:id="rId49"/>
    <p:sldId id="518" r:id="rId50"/>
    <p:sldId id="520" r:id="rId51"/>
    <p:sldId id="521" r:id="rId52"/>
    <p:sldId id="522" r:id="rId53"/>
    <p:sldId id="523" r:id="rId54"/>
    <p:sldId id="524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0099"/>
    <a:srgbClr val="0000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AB78A-4C1D-43EF-BC11-7DF43DB05BE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6D7F5-0C4F-4D13-BFFE-C13935772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4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21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446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16F4E-E5C5-2701-529B-9A7BEB062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110EB5F-BFEA-E2F5-9B22-AA65C65FF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4DDB5D8-70ED-77F3-2AE4-EC80D1D6D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86DEF7-B514-102D-89BF-15BD2D682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037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51FCF-C75B-DA76-7CC4-82FD5FC04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05441B9-4649-13A1-0ED1-C83F29F57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87D64CD-4329-A3D0-61A3-E201E19FC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A39E49-F4F9-C2E2-D980-612F302A3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008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605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284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39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BA17B-54D0-254F-1443-383DF69EA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851319E-6B5D-AF79-C548-EAAF37472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E1A897A-D149-96DD-0905-616BD556A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09207F-6004-AE64-DB12-473A25EBB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84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9F333-2266-519C-3C19-928FE11FE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03641D3-4134-8EF0-1569-ACC7D6424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68D58FC-8B1F-AECF-7C35-831BF7FAF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AB1A82-B8E6-011E-F0EB-6502F05F0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614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15A40-E1C2-25CE-B1A0-964AD5D02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5A66C33-A730-9E89-852E-77CBBD99B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76EDAB7-9C07-0939-7607-ACFA1AEA0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A40814-E74C-F8F0-306A-2A2C7C8A9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11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CD6EB-FE88-EC09-8B83-F7462A8B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63B978C-C60C-C160-B45B-0B9117CC2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B54F59F-B4D4-F187-D051-42FAD3088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B925F7-49EC-5D85-CFBC-B6CCB254D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21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13E61-9D1A-8292-6649-2460F21B7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996BD-14E3-2CBB-2565-398B10CB3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2BF3434-6A98-A1AC-33C0-D24B9E9072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D0497E-5BA4-CF52-7A0C-A4A342F9A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9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2F9CF-66AE-84D3-5BAE-12308BDF2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8F919A0-CF90-34A8-49C7-BBA6E8BCB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BE9151-CCC4-F86F-42CB-C8900D3FB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05F54E-31FC-FB90-788E-353342FD31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311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3290-740E-45FC-665D-FCBE82A0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74AAA26-7C1C-2CF3-0E84-B2DA8BCA79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04EA8A5-873F-CC4D-05C1-77AD187F5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953193-7501-2B78-9C81-F80EDD88A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87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3414B-A644-32F8-623A-70B0BE140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16C7A88-51EC-D2A3-EDEF-E82397DF2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4470BA-4AC9-2B38-6801-45282B055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27D0A0-78D3-0936-773E-4E6D406A2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461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86A1-A377-5CBB-72D1-CD47C6AF2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73B1216-1684-675A-2902-C7E1944F67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7B3C8BF-01A6-6F43-DC3B-536AF4BCF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9263C0-5A12-4DD3-296B-0FC6C83AD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119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3B14E-7F1B-F692-BF7B-6ED138614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475C973-6333-9928-857A-E960AE0FD9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C8835B1-7006-C16C-7F42-A56362302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8838B2-6287-1CB9-4755-A6F96144ED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121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3A4DB-9748-4D77-4FA5-62E390FF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B483E24-6FCA-7B3A-5E13-EC2561101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3D980BE-DFB2-22B4-6BB8-39DFCF5CF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BBC478-5C7D-198A-42A3-25C67C778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525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BE659-9728-9109-33AE-5FEA37EC4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A296ABD-1627-2047-B0B6-4FBCB9B97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587A50F-AA95-4535-4D1E-47F0F3D96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D4B7B4-2890-D71E-9059-464D7E975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690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FA301-DB95-E15B-D2A1-7EE4B66DA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ACE136-5610-E2B1-AB4D-F332D91D9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2ED818B-7A4B-1A30-BC21-1A5D04329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BCAEC8-8FB5-3EB3-C74D-2961E8B15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702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BA256-2F4A-1768-B120-F5121D468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6C2FE96-0C09-A33E-BC78-D6F3A7657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01645F3-4CC5-3AD3-89A0-CB4C733FF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53F2B1-4AC1-58C8-B063-09C6D00AC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7543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3F1F3-5A76-1F9D-40B6-96BE71C67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66C802F-42C4-C743-3A7E-C596891FA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79A91F3-A920-B267-0E82-83A569D63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F24B27-02EC-3D5F-4878-7452102E4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2100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A714E-2D9A-CEDC-DD65-4A194792A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3456B66-4C02-CE59-BBA3-DCF440568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7E5EECD-2EF0-8831-3E5A-506B562E9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C3D6B6-D505-8657-614A-18349B231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6844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944D5-B3D8-2A50-7FB6-0A90F641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A14FB27-BE1B-306B-28F4-8E4AEFFC6C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51125-59D2-30AD-04D2-D4E3A96B0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86B8A3-74A2-FE9D-9EED-3B8CED970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2463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9F333-2B8A-A9E3-7724-E04D875A6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B812D09-441C-8389-E451-6E1536DAD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B545EB6-42A3-32CE-7B9C-958E6A1F5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B10A24-0CA9-A95F-ADC3-B3892B048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076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8C994-378D-E403-D332-0C9730C3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8CC280E-D9EF-A0E5-1DC5-000A2F1E86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49EB824-6480-2F15-074A-C4E255923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CB90D0-01AE-326B-191A-F31C6E6A9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63C7-F0B4-B1EE-EB6E-B103702D0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3C8A26E-8351-175E-78C7-C516B4732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987F6DC-1E2A-AD9A-B9E7-02ACBC4CB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D65E9A-74B7-9CDB-356D-391315B3E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9001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4F4A6-7D2C-A951-9DDE-76427CB59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CD9AD22-339C-1ACC-D639-37EB3E48E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0C16C47-9A70-1D0C-ED6A-A71F3A43A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E2C124-FEEC-D59E-974D-E7CC5D668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524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C754-BB56-9BD4-0947-9CA69646E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4BAF37A-7B7B-9DA1-A72C-20E2822B0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A34CCE0-4E75-4B8B-6AA4-CC2CD7CA3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779009-77D6-5FD7-3754-DA6B5F54E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1423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5EA02-5D64-5E2B-3896-5B1CB01EF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EB1F7B7-9F66-3794-39FD-ED069056B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B2CA67A-97E6-57DF-506F-7A611D103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6EE0D7-D00C-1B02-664C-3F7473FA2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954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463B-5F3C-41B7-4F28-3118A3379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601F748-7C1F-0B5E-A659-A7695A8C6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1E63AEF-94FC-DF8D-32B0-17CDC47A2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CB06DC-97A7-BB7A-4B43-A3B2364B2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466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B4182-F002-3D11-83E1-58AF645A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E11AD27-E101-6F89-A1EA-90D7FC5C7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E152B5E-0C9B-D23E-06F4-A793F7EE9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64BA9B-CA12-595B-99C8-7953ED20A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9119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C8851-82C1-490A-76AE-F8689C632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FC4F6B9-6D8B-149D-EFB2-98BA9A7D2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190D774-5B8D-A5C9-2A71-C6B0896EA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0CE1CE-BB18-4F2A-F1D7-92514196A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2460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957D4-419D-9674-F818-ADA8C4654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1E56BEF-42B6-D6C8-4C2F-AC941B3C0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32B9992-D6A6-4A57-CA83-7DBEFF542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1F6F52-8C52-3686-2ADB-7EF740D63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3129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0D5D7-68CD-3CD0-4CFF-64D2A9FEE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B1B41F-9E79-346E-6E9E-C8A161493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8E97442-4C37-FFF6-C919-95EBD07F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3107BE-8895-6EDE-B8EA-37CF206E8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3506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FA1D-6851-C320-C36F-4E25366B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FA5D7C-538C-76B2-6CF3-70134BEBA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87EB6F0-2814-C425-1747-7073E66FA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46301D-66FC-523C-67B3-398F32EAD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9666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43398-64D2-5025-B382-0D62404DE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6A48BF6-6F62-B32C-FF21-589458069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4984215-A1AD-9752-F426-356FC1737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DA6D95-8E76-A52D-1B5F-2C3F72922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4892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9758-8EE0-7C6F-82AB-DF8049A9E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5704D23-9D72-D19B-6C61-63D619525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205DCFB-57A2-EFB2-C1B4-D225AADD9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6D430B-BAA4-E76F-A4B2-FA94B4E37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9090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23306-EC74-D25C-6D78-667FC3CA1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7BC92F4-FB82-5F7A-D5B6-E55CAAFA4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FA2B1B5-05A2-3C73-D37D-B8A9B4E73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3F68DC-DDB8-FCB9-7EC0-172F94087C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198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E565E-ACEF-F15B-17D9-9A473C2AB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840B233-1137-085A-C35B-547814EBE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E1EE605-3E9D-2073-83B0-BA649BE65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9B372D-2901-FD04-5918-C7D425C7A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491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B982-85CC-069C-0ADE-C515D506B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B174895-C8A8-4645-5E38-0CC24E019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396D20-7B5F-BD4B-9452-BD56511BB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E7B445-6972-FAD9-AAFF-95F664754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2190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4E879-112B-FFDE-47F0-14C55B2DE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A3D8C2-E3EB-F13B-27F4-5045AC5F3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AE27EBF-AB6D-A9EA-9292-D2FA56F57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4C5C3C-E01A-059A-7C09-80D79D73C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3600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6C609-1369-6ADA-DD24-8C8BEC77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FBCFA97-E20D-BB6A-322F-588F2C08F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CEE7318-EB1A-8787-AD4A-A305AE5D6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496697-8F0F-C044-9B6E-02ED53FC1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2296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D3C95-55AF-E2B3-1864-2A8624F39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B59A387-6708-A69D-55D8-0A351AD77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C52C14B-2863-E1B4-1545-1F777FB92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95E699-E0DE-62CA-B671-FECAC7C5E6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2062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8359F-1D3B-52EF-A844-B9DEB2713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B0C413-12F6-DE76-94D2-E53D656E3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6CF839F-025F-7D15-5A98-A1BD13498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1A6A7E-E980-420F-2D00-D8F4D834C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4516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6BC7F-7450-900C-33DC-021509955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0FED6A5-F1E4-67E1-DCB6-9ADE4B4FE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49388F-9C9B-7650-9B6C-EC1676437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86368D-3BFA-1FEC-97DE-A5D29DB1C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9194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EBAEC-9E6E-D076-B586-1CE065423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60D6BBE-59F0-94B6-5907-9D672B12E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4E2F1AC-A2D2-8ECC-1656-5B50AC11A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F47CAD-DE94-6A83-5026-D1BDFD695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0569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4F951-6D7C-409E-E5E9-7637F8A7A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DCB45CD-9406-58CF-B659-A75834D05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4F00802-C6D4-762D-CFFE-23E59BE53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A9A9B8E-236A-0DE7-FBF8-9A3595A497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5531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6CB50-4016-2F28-434E-A0B75ED8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B88F56-096B-FFDA-A279-81B191EB1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2334C3A-3CF8-214C-AFAE-F3393AAC7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5DDCF2-86BD-205D-DAEF-92A53F487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092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FBE15-5C5F-BC7E-F65F-D3AF35D90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82A98B2-C85B-C94B-AF67-9C7B741EC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9C37AC9-98B5-C449-E789-C285664DE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CCD3BF-FD4A-CE3A-BF1D-5009E59F4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812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F2400-B660-CBF5-77BC-3934067A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EA45DA-30EF-F359-A9DF-A75CA7E7C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F141131-2835-F02A-1541-4C35F69B0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CF1EEE-4C85-A1FE-0A5D-1FD831FF9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1212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E5294-C6B8-778D-88E8-5A22C793A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A7C5A81-FEEC-D46F-8A81-0ECFF8BF0C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D66E454-72BA-5613-D5D4-43A3B4F3E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5140D9-2BE1-9059-AD0B-D0E0C7A32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1486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DC5EB-9FD9-82C5-F66B-546EB0321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5F3E2CB-C4DB-331B-10F7-3BE013B50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268E42-C502-37FB-6925-EA6C1C9BE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D33239-2D86-5C7A-1A21-A741A672D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224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9C72-AD78-5247-5C4E-0EAD38AFA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FA8B538-7680-1F40-68D5-8A4F777376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C17114F-90F0-40ED-3093-9E281F200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B984B4-0D20-AB34-03FB-B2A33A27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44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06D8C-C05A-614D-75C1-F80B3B0D9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E5E4FF-968E-946A-106C-B6C182C84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C695E-AB3C-EA92-78B7-0C49C0F8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E8C121-6B90-873E-8BD9-1CB04B39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CE065F-3D67-1B1A-3BB0-CDDFB1AB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3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AEBE0-B10A-2042-9ECC-5152F03B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BC9ACC-3BE2-6D49-C7F0-8161431AE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75D906-E7D4-4C0B-EF9D-3970088E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99E71-4AC5-EA5B-9366-FF61EB60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9FE7AC-CA19-F693-B9FF-D8094B0A7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4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40849-13AF-7547-273B-609B3639F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6EC8FF-0941-358B-EEF7-EBB05F028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4A51FD-F071-1D16-E4DB-3B58E6DE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FFFD97-4DAA-A7FA-478B-FBBAA10DF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E68D38-BDCC-D846-42EE-0B6CD12E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48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D4D2E-9DC6-BB71-CA45-00963B30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794C32-FC84-69C6-CC42-02ED3E417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9504FD-5524-35F4-105B-BAA625460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0748F1-0F88-22BA-CFB8-7E719D52C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865AFD-608D-5CF8-7C2C-864BF68D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E60D32-B6D5-9375-B6B0-3166CCF4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7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837A9-7585-58A1-527B-8AA19585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C9C1A3-9B34-A646-3097-9161E2A38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3E9189-60CA-34A6-5835-7865C7425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FA0844-5B80-5403-F1ED-ADF994308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E5D121-5965-FCF9-93CD-66883EE85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ABF63A6-6314-69E0-C6A0-5EA88F2F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90FC17-45E4-EC0C-C75C-A787A8205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AFEEA-E600-B4B9-E358-4DD0D4F0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27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1CFC0-E87E-7E38-1D20-64248D73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2A4850-3B63-5EB2-124F-55B9A9E5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8CBB3A-F7C0-18D5-38EF-1DD5EF46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5F72D6-4083-EEA6-5573-1151259C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07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342BEC-7510-813D-38C1-8905EE9B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83845C-72D4-8791-0862-FB5A9AA2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BADD38-FDF0-DB9F-6FEE-1A8B9A0A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06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76384-7186-4EC1-7697-73787FA0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3AC5B-8526-C2CD-33E5-20FE285E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9675FD-0ABF-9A24-9AB4-38F462764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B5BC36-60D1-2270-A67F-BA7B0F9C8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6F69B9-FB49-9C3C-60C8-89630B85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1FE586-B712-0308-C22B-4D1A3A50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04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DC65-1FD7-5530-F98F-98268CEE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5CA1BC-FADD-149E-1117-BDFB83630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DF387D-D154-D120-0314-9CB1BFB69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5A0AE5-28A3-EB06-36E9-1D41E7E70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19FAAB-8B1B-17A4-5AC5-A852AD4B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94CA60-B462-63A4-36EB-5658057DB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9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556A7-2293-82C2-97FE-4DC99F6E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D66F2F-8B3B-75DC-D125-1F239A21C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73766-BF28-1657-274F-434BD975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52396D-9E77-5C00-CD6C-3FA27906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DF0886-9A8C-F297-09E0-6D76C5BA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73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D65D907-544E-5598-AC70-42A4F7C4D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CFA83A-B819-7614-453B-8A9E98217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BDE37A-8FC5-E686-117C-24748BBF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52B691-191E-A7E9-74DB-E0FAF2B8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F8D371-8ED2-EAA2-E9B0-4348DDCC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47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6E24E-0190-C788-CC6F-99101F311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138571-3DCA-07F9-3DDF-F76D68808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AFD6F8-C2F3-3532-7B9A-ABA99C17B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F8E99-2D24-4490-B760-1F112E73303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7B9683-C69A-4D70-B316-98DE690B6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C1E0A-014F-D148-6B2A-9348D537C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9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">
            <a:extLst>
              <a:ext uri="{FF2B5EF4-FFF2-40B4-BE49-F238E27FC236}">
                <a16:creationId xmlns:a16="http://schemas.microsoft.com/office/drawing/2014/main" id="{0B64A01F-2680-B114-EB0C-A0627E7B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21" y="56691"/>
            <a:ext cx="11236958" cy="6705373"/>
          </a:xfrm>
          <a:prstGeom prst="foldedCorner">
            <a:avLst>
              <a:gd name="adj" fmla="val 7556"/>
            </a:avLst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ru-RU" altLang="ru-RU" sz="2314">
              <a:latin typeface="Arial" panose="020B0604020202020204" pitchFamily="34" charset="0"/>
            </a:endParaRPr>
          </a:p>
        </p:txBody>
      </p:sp>
      <p:sp>
        <p:nvSpPr>
          <p:cNvPr id="4099" name="WordArt 28">
            <a:extLst>
              <a:ext uri="{FF2B5EF4-FFF2-40B4-BE49-F238E27FC236}">
                <a16:creationId xmlns:a16="http://schemas.microsoft.com/office/drawing/2014/main" id="{5DF199A3-FEC0-8ADD-1AA1-7F07155451A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11200" y="1625600"/>
            <a:ext cx="10861040" cy="41425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04"/>
              </a:avLst>
            </a:prstTxWarp>
          </a:bodyPr>
          <a:lstStyle/>
          <a:p>
            <a:pPr algn="ctr">
              <a:defRPr/>
            </a:pPr>
            <a:r>
              <a:rPr lang="uk-UA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ПРОТИТУБЕРКУЛЬОЗНІ, ПРОТИПРОТИЗОЙНІ,</a:t>
            </a:r>
          </a:p>
          <a:p>
            <a:pPr algn="ctr">
              <a:defRPr/>
            </a:pPr>
            <a:r>
              <a:rPr lang="uk-UA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 ПРОТИГЕЛЬМІНТОЗНІ, </a:t>
            </a:r>
            <a:r>
              <a:rPr lang="ru-RU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 ПРОТИГРИБКОВІ ТА ПРОТИВІРУСНІ</a:t>
            </a:r>
          </a:p>
          <a:p>
            <a:pPr algn="ctr">
              <a:defRPr/>
            </a:pPr>
            <a:r>
              <a:rPr lang="ru-RU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ЛІКАРСЬКІ ЗАСОБИ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1342D9-5B8A-CC6A-5F78-A7C74D2CF952}"/>
              </a:ext>
            </a:extLst>
          </p:cNvPr>
          <p:cNvSpPr txBox="1"/>
          <p:nvPr/>
        </p:nvSpPr>
        <p:spPr>
          <a:xfrm>
            <a:off x="2004895" y="303800"/>
            <a:ext cx="8350828" cy="3740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ОДЕСКИЙ НАЦІОНАЛЬНИЙ МЕДИЧНИЙ УНІВЕРСИТЕТ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2BC83B-5BCD-C12E-44BC-0DB517266F50}"/>
              </a:ext>
            </a:extLst>
          </p:cNvPr>
          <p:cNvSpPr txBox="1"/>
          <p:nvPr/>
        </p:nvSpPr>
        <p:spPr>
          <a:xfrm>
            <a:off x="294642" y="692519"/>
            <a:ext cx="91846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КАФЕДРА ЗАГАЛЬНОЇ І КЛІНІЧНОЇ ФАРМАКОЛОГІЇ та ФАРМАКОГНОЗІЇ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28F55-56B0-8C40-70F0-E0EDDCAAD5C7}"/>
              </a:ext>
            </a:extLst>
          </p:cNvPr>
          <p:cNvSpPr txBox="1"/>
          <p:nvPr/>
        </p:nvSpPr>
        <p:spPr>
          <a:xfrm>
            <a:off x="477521" y="5648960"/>
            <a:ext cx="8270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Доцент Шемонаєва К.Ф.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ПЦМК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фармацевтичного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 факультету 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прот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. №1 29.08.25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CB6BA-276B-A9B7-AF1F-CC26950E9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BCFE5F0-1AB2-3C30-3CC5-7C8ACD163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7DE345A-6D29-0236-54D5-263F07001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СТАТИСТИКА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633D04-C1E4-956B-6D9D-CE40FA899967}"/>
              </a:ext>
            </a:extLst>
          </p:cNvPr>
          <p:cNvSpPr txBox="1"/>
          <p:nvPr/>
        </p:nvSpPr>
        <p:spPr>
          <a:xfrm>
            <a:off x="0" y="1034305"/>
            <a:ext cx="1212088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Щороку більше 10 мільйонів людей продовжують хворіти на ТБ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Приблизно чверть населення планети, за оцінками, була інфікована ТБ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Після інфекції ризик розвитку хвороби ТБ найвищий у перші 2 роки (приблизно 5%), після чого він значно знижується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Деякі люди можуть позбутися інфекції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Серед загальної кількості людей, які щороку хворіють на ТБ, близько 90% - це дорослі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серед чоловіків більше, ніж серед жінок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0064C3-47AA-6BAB-840A-EBF8C916A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177" y="5015108"/>
            <a:ext cx="252412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7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0CCC3-5E7C-12FA-7496-CBC65CCAB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47D24025-9239-5A31-7FCC-093BDC639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1C8DDBF-30A2-083E-C8C0-B19A6D924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СТАТИСТИКА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164E3C-D74B-EB77-CD8E-F7DE50237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0" y="955041"/>
            <a:ext cx="5548630" cy="554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0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AE693-22FF-29EA-F73F-4EFAA3EBE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275BB20-07E9-03BB-0279-9924872E6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5E7407E1-E2C8-96DA-D720-C81254917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СТАТИСТИКА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556BC7-2435-0929-0EA5-742EABBE2A08}"/>
              </a:ext>
            </a:extLst>
          </p:cNvPr>
          <p:cNvSpPr txBox="1"/>
          <p:nvPr/>
        </p:nvSpPr>
        <p:spPr>
          <a:xfrm>
            <a:off x="0" y="1034305"/>
            <a:ext cx="121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зазвичай вражає легені (легеневий ТБ), але може також вражати інші ділянки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Без лікування смертність від хвороби ТБ є високою (приблизно 50%).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лікуванням, рекомендованим ВООЗ (курс протитуберкульозних препаратів на 4– 6 місяців), близько 85% людей з ТБ можуть бути вилікувані</a:t>
            </a:r>
          </a:p>
          <a:p>
            <a:pPr marL="457200" indent="-457200">
              <a:lnSpc>
                <a:spcPts val="32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Доступні схеми лікування інфекції ТБ тривалістю від 1 до 6 місяців.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24DDD4-C9D5-A2A1-D55A-88398D245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1" y="4376142"/>
            <a:ext cx="2355532" cy="238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8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6014-D76C-531F-5D0F-6B58541A8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5CD01E9-DD52-4894-1BF1-8D992B019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9F5C0C91-7290-DA5F-D463-6419E6995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AE6A2B-6BD4-7344-EB06-5D0C599DC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262" y="1166812"/>
            <a:ext cx="875347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1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DAC6D-2D2E-BA75-FFA1-45A3A3C1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EB81F9F8-70D1-D23C-284F-54D75F804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C288886-1063-3350-B8C5-1AF89269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0F414F-DF44-9D59-98BE-BE6877B9E9D1}"/>
              </a:ext>
            </a:extLst>
          </p:cNvPr>
          <p:cNvSpPr txBox="1"/>
          <p:nvPr/>
        </p:nvSpPr>
        <p:spPr>
          <a:xfrm>
            <a:off x="314960" y="1016000"/>
            <a:ext cx="11805920" cy="5260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uk-UA" sz="3200" b="1" i="0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Туберкульоз 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(лат.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tuberculosis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або ТБ, туберкульозна бактерія; заст. сухоти) — поширене й у багатьох випадках летальне інфекційне захворювання з хронічним перебігом і частою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багатосистемністю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уражень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100"/>
              </a:lnSpc>
            </a:pPr>
            <a:r>
              <a:rPr lang="uk-UA" sz="3200" b="1" i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Передається 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 людини, яка має відкриту форму ТБ (з активним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бактеріовиділенням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до іншої людини повітряним шляхом під час кашлю, розмови, чхання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Ризик інфікування залежить від тривалості та інтенсивності контакту та від кількості бактерій, які вдихає здорова людина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Вірогідність розвинення хвороби після контакту з бактеріями залежить від стану імунної системи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F3565E-C8FE-177B-EB3D-D71B3536B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951" y="0"/>
            <a:ext cx="1444162" cy="110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AFD7A-2F5A-0A9E-3FD0-67F24606D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BAA1005-1513-0E83-CFD0-3B8F422DB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904C5C6-30B8-4E40-1956-9A75413A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СИМПТОМИ</a:t>
            </a:r>
          </a:p>
        </p:txBody>
      </p:sp>
      <p:pic>
        <p:nvPicPr>
          <p:cNvPr id="1026" name="Picture 2" descr="Нет описания фото.">
            <a:extLst>
              <a:ext uri="{FF2B5EF4-FFF2-40B4-BE49-F238E27FC236}">
                <a16:creationId xmlns:a16="http://schemas.microsoft.com/office/drawing/2014/main" id="{C139A971-03DD-0E19-ADDF-F3784772F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1218565"/>
            <a:ext cx="5337520" cy="533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0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1ED94-BAFB-77D1-6848-D517DB2DD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57077FC2-B344-4ABF-0E89-3AA41DA96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544CF49E-64B2-92A0-FFA4-000D15242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СИМПТОМИ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218AF8-AD0F-21D9-6AFB-82CB2EB89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560" y="1318955"/>
            <a:ext cx="5902959" cy="496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0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8DD36-2646-2FBE-9B7A-6C33C118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1BE0EB90-46E5-B371-C6FF-0E93DCEE6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5341F1BB-AEEA-863F-EE31-92775D6F0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РИЗИКИ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23422-E83F-21BF-210B-1DB94C37611A}"/>
              </a:ext>
            </a:extLst>
          </p:cNvPr>
          <p:cNvSpPr txBox="1"/>
          <p:nvPr/>
        </p:nvSpPr>
        <p:spPr>
          <a:xfrm>
            <a:off x="508000" y="1087120"/>
            <a:ext cx="113893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груп ризику належать: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ВІЛ-інфіковані особи;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особи, які контактують із хворими на туберкульоз (сімейні чи професійні контакти);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особи із захворюваннями, що призводять до послаблення імунітету;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курці, громадяни, які зловживають алкоголем чи вживають наркотики;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іммігранти та біженці з регіонів із високою захворюваністю на туберкульоз;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особи, які перебувають за межею бідності, безробітні, без визначеного місця проживання;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23D27C-C135-F1AC-E9AE-396D2B199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123" y="100298"/>
            <a:ext cx="25050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7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F4DF-4C3F-CA83-3C9C-E6EE33B11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2ECFC48-6507-742E-437F-6953D4102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6222870-C3C2-25E7-A046-1FA20CEAC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РИЗИКИ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26009D-E95D-86DA-0A98-7808622A6D31}"/>
              </a:ext>
            </a:extLst>
          </p:cNvPr>
          <p:cNvSpPr txBox="1"/>
          <p:nvPr/>
        </p:nvSpPr>
        <p:spPr>
          <a:xfrm>
            <a:off x="508000" y="1087120"/>
            <a:ext cx="113893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груп ризику належать: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пацієнти психіатричних закладів;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затримані та особи, які перебувають під вартою при відправленні їх до ізоляторів тимчасового тримання, особи, які утримуються або звільнилися з установ виконання покарань, а також особи, щодо яких встановлено адміністративний нагляд;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працівники пенітенціарних установ, психіатричних закладів і закладів охорони здоров’я, які мають часті контакти з хворими на туберкульоз, проводять відповідні дослідження та аналізи.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45D95D-DE5E-23C5-8013-C89F7A991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810" y="510954"/>
            <a:ext cx="24955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2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28470-414D-022A-4066-9765D4FF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88BFF06-3D8C-7733-3CA3-A87FE484E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419EE82C-A0D1-0C91-DA2A-98FD7E3B8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РИЗИКИ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3AFAF6-D266-4F37-4D14-1A26D356338D}"/>
              </a:ext>
            </a:extLst>
          </p:cNvPr>
          <p:cNvSpPr txBox="1"/>
          <p:nvPr/>
        </p:nvSpPr>
        <p:spPr>
          <a:xfrm>
            <a:off x="508000" y="1087120"/>
            <a:ext cx="113893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Форми туберкульозу та його ускладнення</a:t>
            </a:r>
          </a:p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Легеневий туберкульоз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пульмонарний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ТБ)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кашель, виділенням жовтої або зеленої мокроти, біль в грудях, слабкість, лихоманка, нічне потіння, втрата ваги.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ТБ-пневмонія (запалення легень), плеврит (запалення оболонки легень), мокротиння з кров'ю.</a:t>
            </a:r>
          </a:p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Туберкульоз нирок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урогенітальний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ТБ)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біль в області нирок, часте сечовипускання, кров у сечі, підвищення температури.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ниркова недостатність, абсцеси нирок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71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F746-9035-E6BA-37BF-65ABF8AA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8662F5FD-2FC8-CB47-FB3B-DD7423603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D3D7CCE8-9138-87D9-E8FE-E06EF78E2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РИЗИКИ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CCDE16-187F-0E5A-F246-7E6DA65EC003}"/>
              </a:ext>
            </a:extLst>
          </p:cNvPr>
          <p:cNvSpPr txBox="1"/>
          <p:nvPr/>
        </p:nvSpPr>
        <p:spPr>
          <a:xfrm>
            <a:off x="508000" y="1087120"/>
            <a:ext cx="113893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Екстра-легеневий туберкульоз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залежать від органу, що вражений (наприклад, туберкульоз кісток може супроводжуватися болями та деформацією кісток).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залежать від локалізації ураження (наприклад, ураження спинного мозку може призвести до паралічу).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Міліарний туберкульоз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розповсюджена форма ТБ, може вражати багато органів.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порушення функцій через ураження багатьох органів.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06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FAC88-CF25-1543-FD0F-6033CC390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C10B639-2C40-A718-B925-14439730F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8426853-9046-B2BF-3353-1AE70FE26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РИЗИКИ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9874BF-7C9F-1BB0-F5DD-2DF10162D5AD}"/>
              </a:ext>
            </a:extLst>
          </p:cNvPr>
          <p:cNvSpPr txBox="1"/>
          <p:nvPr/>
        </p:nvSpPr>
        <p:spPr>
          <a:xfrm>
            <a:off x="508000" y="1087120"/>
            <a:ext cx="113893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Менінгеальний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туберкульоз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головний біль, запаморочення, блювота, збільшення живота, зміни у свідомості.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запалення оболонок головного мозку та спинного мозку, може призвести до паралічу або смерті.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Туберкульоз кісток та суглобів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біль та набряки в кістках і суглобах, деформація.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втрата функції суглобів, параліч, деформація кісток.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10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E05C8-6BB5-D3BD-9021-728BD14AC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E5F669A-5987-A0B0-4BC0-738881418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0B6B8403-B2CE-5C34-5D38-D9FBCE4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РИЗИКИ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F3C60-D4BC-3A93-A9EC-27257A09DCE4}"/>
              </a:ext>
            </a:extLst>
          </p:cNvPr>
          <p:cNvSpPr txBox="1"/>
          <p:nvPr/>
        </p:nvSpPr>
        <p:spPr>
          <a:xfrm>
            <a:off x="508000" y="1087120"/>
            <a:ext cx="113893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Туберкульоз шкіри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виразки, червоні, неправильної форми, болючі плями на шкірі.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розвиток абсцесів, порушення цілісності шкіри.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Туберкульоз серця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Симптоми: ураження м'язової стінки серця, порушення ритму, серцева недостатність.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Ускладнення: серцева недостатність, аритмії, тромбоз.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64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C29D4-02F3-737E-86F7-79185954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EC956624-53B2-925D-8D9C-98F6D9205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E7C87FD-B23A-7EE5-62F1-95475C2A7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B8ABC9-EEE7-4528-517A-70456CCC2045}"/>
              </a:ext>
            </a:extLst>
          </p:cNvPr>
          <p:cNvSpPr txBox="1"/>
          <p:nvPr/>
        </p:nvSpPr>
        <p:spPr>
          <a:xfrm>
            <a:off x="467360" y="955041"/>
            <a:ext cx="1146048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C00000"/>
              </a:buClr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Основні принципи лікування туберкульозу:</a:t>
            </a:r>
          </a:p>
          <a:p>
            <a:pPr>
              <a:buClr>
                <a:srgbClr val="C00000"/>
              </a:buClr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Основний метод лікування - 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протитуберкульозна терапія - застосування хіміопрепаратів, що згубно діють на мікобактерію туберкульозу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комбінованість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одночасне застосування декількох протитуберкульозних препаратів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контрольованість – дози протитуберкульозних препаратів приймають під контролем медичного або соціального працівника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тривалість – в залежності від форми туберкульозу курс лікування від 6 до 36 місяців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Розрізняють дві основні форми туберкульозу - 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чутливий туберкульоз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 туберкульоз з лікарською стійкістю (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резистентний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6EB3C3-53F1-0678-140E-7FA54A93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690" y="51627"/>
            <a:ext cx="19621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2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03208-CC0A-18DB-D61A-5B19F000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F6FF8695-964E-764E-84D1-F12215057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BCA6551-DC8B-DE62-C15F-D6C8E11F1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4FB373-EB4E-22C0-2E8A-4943A4B8E8E5}"/>
              </a:ext>
            </a:extLst>
          </p:cNvPr>
          <p:cNvSpPr txBox="1"/>
          <p:nvPr/>
        </p:nvSpPr>
        <p:spPr>
          <a:xfrm>
            <a:off x="254000" y="812800"/>
            <a:ext cx="114503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курс лікування ділиться на дві фази: </a:t>
            </a:r>
            <a:r>
              <a:rPr lang="uk-UA" sz="3200" b="1" i="0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інтенсивну та підтримуючу.</a:t>
            </a:r>
            <a:b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b="1" i="1" noProof="0" dirty="0" err="1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Іненсивна</a:t>
            </a:r>
            <a:r>
              <a:rPr lang="uk-UA" sz="3200" b="1" i="0" noProof="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знищення активних мікобактерій туберкульозу, пацієнт не може інфікувати оточуючих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 двох (при чутливому туберкульозі) до 20-36 (при резистентних формах) місяців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проводиться в стаціонарі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прийом від 4-х (при чутливому туберкульозі) до 5-6 або 7-8 (при резистентних формах) препаратів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кінця інтенсивної фази припиняється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бактеріовиділення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його самопочуття поліпшується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2C22BF-25E7-3FEE-4EAB-2057F1482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120" y="1362710"/>
            <a:ext cx="1960880" cy="107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4A4C-9C6B-CB1E-04F1-814513D83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13E6E2B-EA3E-46A3-4772-34B79B1FF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8C72B185-605C-F375-C0F0-4DFFBD46F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E880A7-92AD-3806-19D4-351D9A466029}"/>
              </a:ext>
            </a:extLst>
          </p:cNvPr>
          <p:cNvSpPr txBox="1"/>
          <p:nvPr/>
        </p:nvSpPr>
        <p:spPr>
          <a:xfrm>
            <a:off x="477520" y="955041"/>
            <a:ext cx="1145032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3200" b="1" i="1" noProof="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Підтримуюча</a:t>
            </a:r>
            <a:r>
              <a:rPr lang="uk-UA" sz="3200" b="1" i="0" noProof="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фаза лікування 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закріпити ефект лікування 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допустити розвитку рецидиву і ускладнень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кількість препаратів при цьому зменшується</a:t>
            </a:r>
          </a:p>
          <a:p>
            <a:pPr algn="l" fontAlgn="base"/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Лікування ТБ в Україні регламентується стандартами допомоги «Туберкульоз» </a:t>
            </a:r>
          </a:p>
          <a:p>
            <a:pPr algn="l" fontAlgn="base"/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Мета лікування— подолання туберкульозу через:</a:t>
            </a:r>
          </a:p>
          <a:p>
            <a:pPr marL="457200" indent="-457200" algn="l" fontAlgn="base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досягнення одужання без повторного захворювання</a:t>
            </a:r>
          </a:p>
          <a:p>
            <a:pPr marL="457200" indent="-457200" algn="l" fontAlgn="base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припиненні передачі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Mycobacterium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tuberculosis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, збудника ТБ;</a:t>
            </a:r>
          </a:p>
          <a:p>
            <a:pPr marL="457200" indent="-457200" algn="l" fontAlgn="base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rPr>
              <a:t>запобігання стійкості до протитуберкульозних препаратів</a:t>
            </a:r>
          </a:p>
          <a:p>
            <a:pPr algn="l">
              <a:buClr>
                <a:srgbClr val="C00000"/>
              </a:buClr>
            </a:pPr>
            <a:endParaRPr lang="uk-UA" sz="3200" b="1" i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297B8C-AA3B-5D85-6B2F-F5426CD0B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712" y="456549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AFA7D-DE73-2877-5494-4AB470DE7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9814CB49-6714-4DB0-9E79-5102CB43A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AAB802A6-3E4E-6C41-19CB-B43CE913C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CAE231-9C42-5047-3753-625B739B78B4}"/>
              </a:ext>
            </a:extLst>
          </p:cNvPr>
          <p:cNvSpPr txBox="1"/>
          <p:nvPr/>
        </p:nvSpPr>
        <p:spPr>
          <a:xfrm>
            <a:off x="477520" y="1676401"/>
            <a:ext cx="11450320" cy="5560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7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Група А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препарати найбільшої ефективності: 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base">
              <a:lnSpc>
                <a:spcPts val="27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антибіотики 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рифампіцин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мікобутин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base">
              <a:lnSpc>
                <a:spcPts val="27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синтетичні препарати — похідні ГІНК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ізоніазид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27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Група В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препарати середньої ефективності: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base">
              <a:lnSpc>
                <a:spcPts val="27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антибіотики — стрептоміцин,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канаміцин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капреоміцин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віоміцин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циклосерин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base">
              <a:lnSpc>
                <a:spcPts val="27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синтетичні препарати—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етамбутол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етіонамід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протионамід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піразинамід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фторхінолони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офлоксацин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ломефлоксацин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ін.).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27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Група С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препарати низької ефективності: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base">
              <a:lnSpc>
                <a:spcPts val="27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синтетичні препарати — натрій ПАСК,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тіоацетазон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тібон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rgbClr val="C00000"/>
              </a:buClr>
            </a:pPr>
            <a:endParaRPr lang="uk-UA" sz="3200" b="1" i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ECD709-C9A4-D9BE-8981-3FDA9E22C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7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B310F-4E58-8023-A0B8-3D6DD0219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FD635EFF-77BA-3586-AA71-622EBE2D3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54B9408E-7C44-B47C-2112-A0282C4EE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9222C8-D393-50C4-58AA-569EF83A224B}"/>
              </a:ext>
            </a:extLst>
          </p:cNvPr>
          <p:cNvSpPr txBox="1"/>
          <p:nvPr/>
        </p:nvSpPr>
        <p:spPr>
          <a:xfrm>
            <a:off x="477520" y="1412241"/>
            <a:ext cx="11450320" cy="476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900"/>
              </a:lnSpc>
              <a:spcAft>
                <a:spcPts val="800"/>
              </a:spcAft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Перша група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 високоефективні і менш токсичні препарати (препарати I ряду)  - препарати групи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стрептоміцина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гідразид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ізонікотинової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кислоти, його похідні та аналоги, і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натрія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аміносаліцилат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2900"/>
              </a:lnSpc>
              <a:spcAft>
                <a:spcPts val="800"/>
              </a:spcAft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Друга група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препарати менш ефективні і більш токсичні препарати (резервні, або препаратами II ряду) - 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етіонамід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канаміцин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циклосерин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флоріміцина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сульфат 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віомицин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піразинамід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тиоацетазон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(тибон),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етоксид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етамбутол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2900"/>
              </a:lnSpc>
              <a:spcAft>
                <a:spcPts val="800"/>
              </a:spcAft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останні роки при лікуванні хворих туберкульозом застосовують </a:t>
            </a:r>
            <a:r>
              <a:rPr lang="uk-UA" sz="3200" b="1" noProof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рифампіцин</a:t>
            </a: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котрий поки не віднесений ні до I ні до II групи 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12DA97-E9C3-5747-16B0-5B202E010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7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4174E-2544-D8A3-9B22-04A0B462D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D0EA560D-BE39-CB03-3B93-816D02ED2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C7E82BC-1277-C482-94B0-088341E25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9F56B9-6A54-AB85-02F1-9DBC53843D80}"/>
              </a:ext>
            </a:extLst>
          </p:cNvPr>
          <p:cNvSpPr txBox="1"/>
          <p:nvPr/>
        </p:nvSpPr>
        <p:spPr>
          <a:xfrm>
            <a:off x="71120" y="1428307"/>
            <a:ext cx="11450320" cy="4222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900"/>
              </a:lnSpc>
              <a:spcAft>
                <a:spcPts val="800"/>
              </a:spcAft>
            </a:pP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Ізоніазид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гідразид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ізонікотинової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кислоти, 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структурний аналог вітаміну В6</a:t>
            </a:r>
          </a:p>
          <a:p>
            <a:pPr marL="457200" indent="-457200" algn="just">
              <a:lnSpc>
                <a:spcPts val="29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бактерицидні та бактеріостатичні властивості (щодо тих, що активно діляться),</a:t>
            </a:r>
          </a:p>
          <a:p>
            <a:pPr marL="457200" indent="-457200" algn="just">
              <a:lnSpc>
                <a:spcPts val="29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діє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внутрішньоклітинно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29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</a:t>
            </a: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анізм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дії:</a:t>
            </a: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Інгібування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ферментів, необхідних для синтезу </a:t>
            </a:r>
            <a:r>
              <a:rPr lang="uk-UA" sz="3200" b="1" noProof="0" dirty="0" err="1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міколівих</a:t>
            </a:r>
            <a:r>
              <a:rPr lang="uk-UA" sz="3200" b="1" noProof="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кислот клітинної стінки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мікобактерій</a:t>
            </a:r>
          </a:p>
          <a:p>
            <a:pPr marL="457200" indent="-457200" algn="just">
              <a:lnSpc>
                <a:spcPts val="29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монотерапії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до нього швидко розвивається резистентність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2F4B9F-F334-DE39-7E98-12B05268F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7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4311-D2CD-3868-C937-AF27D8E93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9DFF35D4-4B9B-1C48-A9DC-76881FF25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1EC32EDB-AC7F-35BB-ADC3-529E22828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AEC95D-7E76-F776-46AA-93990D3D9043}"/>
              </a:ext>
            </a:extLst>
          </p:cNvPr>
          <p:cNvSpPr txBox="1"/>
          <p:nvPr/>
        </p:nvSpPr>
        <p:spPr>
          <a:xfrm>
            <a:off x="71120" y="1306387"/>
            <a:ext cx="1145032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Швидкість інактивації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обумовлена ​​системою цитохрому Р450: 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noProof="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Розрізняють: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«швидких </a:t>
            </a:r>
            <a:r>
              <a:rPr lang="uk-UA" sz="3200" b="1" noProof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інактиваторів</a:t>
            </a: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(виділення менше 10% активної речовини з сечею протягом доби), у яких Т1/2 = 1 год, 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«повільних </a:t>
            </a:r>
            <a:r>
              <a:rPr lang="uk-UA" sz="3200" b="1" noProof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інактиваторів</a:t>
            </a: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(виділення більше 10% активаторів Т1/2)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потрібно трохи більша доза для підтримки ефективної концентрації в крові.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F9AD57-002F-B201-74CA-D4E47D580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4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3212B-C8B4-16DC-39F7-C09B280D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D632289D-A144-E59D-AF67-01186B49C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4D726A6B-4A15-3A18-F6A1-8E8B5FC5F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165616-ECA7-4AA0-F829-CC5FF6227DA2}"/>
              </a:ext>
            </a:extLst>
          </p:cNvPr>
          <p:cNvSpPr txBox="1"/>
          <p:nvPr/>
        </p:nvSpPr>
        <p:spPr>
          <a:xfrm>
            <a:off x="71120" y="1103187"/>
            <a:ext cx="11450320" cy="5298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Порушує обмін вітаміну В6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Вітамін 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B6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 глутамінова кислота зменшують ймовірність побічних ефектів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 час лікування слід уникати 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вживання алкоголю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Вживання в ї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жу сиру (швейцарський та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риби (тунець та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та деяких інших продуктів на фоні прийому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ізоніазиду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може супроводжуватися відчуттям жару або ознобом, почервонінням і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свербежем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шкіри, серцебиттям, пітливістю, головним болем, запамороченням внаслідок порушення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ізоніазину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D71F3D-321F-D5D9-FE52-66B54EA9E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1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F717D-067B-76CE-858E-43014CD93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174CAC0-F472-CA25-B5C4-FD43FFBB1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CFAB04ED-F551-6F69-8397-9C7759ED5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68B206-9387-4B06-921B-5B645DCED3CA}"/>
              </a:ext>
            </a:extLst>
          </p:cNvPr>
          <p:cNvSpPr txBox="1"/>
          <p:nvPr/>
        </p:nvSpPr>
        <p:spPr>
          <a:xfrm>
            <a:off x="71120" y="1103187"/>
            <a:ext cx="11450320" cy="5298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Нейротоксичнісить</a:t>
            </a:r>
            <a:r>
              <a:rPr lang="uk-UA" sz="32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почуття страху, периферичні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полінейропатії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ураження зорового нерву, 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реакції </a:t>
            </a:r>
            <a:r>
              <a:rPr lang="uk-UA" sz="3200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гіперчутливості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лихоманка, грипоподібний синдром, висип,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еозинофілія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артропатії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панкреатит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гематотоксичність</a:t>
            </a:r>
            <a:r>
              <a:rPr lang="uk-UA" sz="32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анемія,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агранулоцінетоно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ендокринні порушення,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кушінгоїд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інгібує ізоферменти системи цитохрому Р450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печінки, що може призвести до уповільнення виведення лікарських засобів, що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метаболізуються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цими ферментами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38BDF3-7479-6569-F717-7C8382683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9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F076D-32A2-7C3E-1CDC-7B9A6723D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3AFF8445-0302-4F93-F8F4-3A5DAEC3B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3C2A989-6666-FE79-F9EB-E76BACC77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6C0ED1-7704-1BB8-9438-77ACF1B4032F}"/>
              </a:ext>
            </a:extLst>
          </p:cNvPr>
          <p:cNvSpPr txBox="1"/>
          <p:nvPr/>
        </p:nvSpPr>
        <p:spPr>
          <a:xfrm>
            <a:off x="71120" y="991427"/>
            <a:ext cx="1212088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Рифампіцин</a:t>
            </a:r>
            <a:endParaRPr lang="uk-UA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бактерицидні та бактеріостатичні властивості</a:t>
            </a:r>
          </a:p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Спектр дії: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мікобактерій туберкульозу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лепра 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грампозитивні коки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грамнегативні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коки</a:t>
            </a:r>
          </a:p>
          <a:p>
            <a:pPr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Діє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внутрішньоклітинно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</a:pP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механізм дії: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інгібуванням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активності ДНК-залежної РНК-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полімерази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шляхом утворення з нею комплексів, що призводить до зниження синтезу РНК мікроорганізмів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F649C2-21CF-274C-43BC-952986E3F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2D18D-B2D5-B293-729E-E51A1D35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A878BD15-3633-DF58-78FE-BC726A553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B06ED677-D00E-F3FE-FA47-69BA2E789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ТУБЕРКУЛЬОЗ ЛІКУВАННЯ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D4A8FF-597A-9224-6D72-0465366145DA}"/>
              </a:ext>
            </a:extLst>
          </p:cNvPr>
          <p:cNvSpPr txBox="1"/>
          <p:nvPr/>
        </p:nvSpPr>
        <p:spPr>
          <a:xfrm>
            <a:off x="71120" y="991427"/>
            <a:ext cx="1212088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4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фарбування сечі, слини та слізної рідини в оранжево-червоний колір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ШКТ: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испептичні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симптоми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гепатотоксичність 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гематотоксичність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гемолітична анемія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грипоподібний синдром (лихоманка, артралгія,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міалгія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алергічні реакції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864949-5B62-E0DD-B404-47BCADDDC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3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05926-2196-F753-E240-68FA55F7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779EA860-9156-68CA-03CB-64B01168C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650775B-A264-C984-F165-A452B12CD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ПРОТИСИФІЛІТИЧНІ ЗАСОБИ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50A546-F24B-9C26-DD78-932423903C15}"/>
              </a:ext>
            </a:extLst>
          </p:cNvPr>
          <p:cNvSpPr txBox="1"/>
          <p:nvPr/>
        </p:nvSpPr>
        <p:spPr>
          <a:xfrm>
            <a:off x="71120" y="991427"/>
            <a:ext cx="11704320" cy="610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900"/>
              </a:lnSpc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Класифікація:</a:t>
            </a:r>
          </a:p>
          <a:p>
            <a:pPr indent="270510" algn="just">
              <a:lnSpc>
                <a:spcPts val="2900"/>
              </a:lnSpc>
            </a:pPr>
            <a:r>
              <a:rPr lang="uk-UA" sz="3200" b="1" i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антибіотики</a:t>
            </a:r>
            <a:r>
              <a:rPr lang="uk-UA" sz="32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першого вибору — пеніциліни; альтернативні — цефалоспорини, 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макроліди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тетрацикліни</a:t>
            </a:r>
            <a:endParaRPr lang="uk-UA" sz="3200" b="1" kern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270510" algn="just">
              <a:lnSpc>
                <a:spcPts val="2900"/>
              </a:lnSpc>
            </a:pPr>
            <a:r>
              <a:rPr lang="uk-UA" sz="32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препарати </a:t>
            </a:r>
            <a:r>
              <a:rPr lang="uk-UA" sz="3200" b="1" i="1" u="none" strike="noStrike" kern="0" spc="0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вісмута</a:t>
            </a:r>
            <a:r>
              <a:rPr lang="uk-UA" sz="32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бийохінол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бісмоверол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indent="270510" algn="just">
              <a:lnSpc>
                <a:spcPts val="2900"/>
              </a:lnSpc>
            </a:pP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Протисифілітичний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засіб; має протизапальну та 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розсмоктуючу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дію</a:t>
            </a:r>
            <a:endParaRPr lang="uk-UA" sz="3200" b="1" kern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2900"/>
              </a:lnSpc>
            </a:pPr>
            <a:r>
              <a:rPr lang="uk-UA" sz="32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Побічні дії</a:t>
            </a:r>
          </a:p>
          <a:p>
            <a:pPr indent="270510" algn="just">
              <a:lnSpc>
                <a:spcPts val="2900"/>
              </a:lnSpc>
            </a:pP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Нефропатія, гінгівіт, стоматит, алергічні реакції. вісмутова облямівка на 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яснах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(темно-синя облямівка по краю ясен)</a:t>
            </a:r>
          </a:p>
          <a:p>
            <a:pPr indent="270510" algn="just">
              <a:lnSpc>
                <a:spcPts val="2900"/>
              </a:lnSpc>
            </a:pP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подразнення печінки, нирок, салівація (слинотеча), дерматити, кропив'янка, еритема, вісмутова нефропатія, альбумінурія, </a:t>
            </a:r>
            <a:r>
              <a:rPr lang="uk-UA" sz="32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поліневрити</a:t>
            </a:r>
            <a:r>
              <a:rPr lang="uk-UA" sz="32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неврит трійчастого нерву</a:t>
            </a:r>
          </a:p>
          <a:p>
            <a:pPr algn="just">
              <a:lnSpc>
                <a:spcPts val="3400"/>
              </a:lnSpc>
              <a:spcAft>
                <a:spcPts val="800"/>
              </a:spcAft>
              <a:buClr>
                <a:srgbClr val="C00000"/>
              </a:buClr>
            </a:pP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4E181F-15EE-912D-B641-9606F815A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0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6F22-EA55-F1CD-BB9F-5A7E4610E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7F14BDE2-75CB-071E-0FF6-A5D8276F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44182FF-4BEC-D9D7-B3A6-2D7156F05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ПРОТИПРОТОЗОЙНІ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46BEE5-B266-007B-9A03-F00F353A8F8B}"/>
              </a:ext>
            </a:extLst>
          </p:cNvPr>
          <p:cNvSpPr txBox="1"/>
          <p:nvPr/>
        </p:nvSpPr>
        <p:spPr>
          <a:xfrm>
            <a:off x="71120" y="991427"/>
            <a:ext cx="12120880" cy="599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Aft>
                <a:spcPts val="800"/>
              </a:spcAft>
            </a:pP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uk-UA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Протималярійні препарати. Класифікація: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0215" indent="-179705" algn="just">
              <a:lnSpc>
                <a:spcPts val="28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uk-UA" sz="2800" b="1" i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Гематошизотропні</a:t>
            </a: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препарати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(впливають на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еритроцитарні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шизонти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-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хлороквін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хінгамін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делагіл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хлорідин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хінін,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мефлохін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кінемакс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сульфаніламіди, акрихін та ін. Застосовуються для </a:t>
            </a:r>
            <a:r>
              <a:rPr lang="uk-UA" sz="2800" b="1" noProof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купіювання</a:t>
            </a:r>
            <a:r>
              <a:rPr lang="uk-UA" sz="2800" b="1" noProof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гострих нападів малярії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1460">
              <a:lnSpc>
                <a:spcPts val="28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uk-UA" sz="2800" b="1" i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Гістошизотропні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(впливають на тканинні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шизонти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прееритроцитарні</a:t>
            </a:r>
            <a:r>
              <a:rPr lang="uk-UA" sz="2800" b="1" u="none" strike="noStrike" kern="0" spc="0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(первинні тканинні) форми —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примахін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тетрацикліни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uk-UA" sz="2800" b="1" u="none" strike="noStrike" kern="0" spc="0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Застосовуються для профілактики або лікування ранніх рецидивів;</a:t>
            </a:r>
            <a:endParaRPr lang="uk-UA" sz="2800" b="1" u="none" strike="noStrike" kern="0" spc="0" noProof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параеритроцитарні</a:t>
            </a:r>
            <a:r>
              <a:rPr lang="uk-UA" sz="2800" b="1" u="none" strike="noStrike" kern="0" spc="0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піздні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тканинні) форми —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примахін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хіноцид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uk-UA" sz="2800" b="1" u="none" strike="noStrike" kern="0" spc="0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Застосовуються для профілактики пізніх рецидивів.</a:t>
            </a:r>
            <a:endParaRPr lang="uk-UA" sz="2800" b="1" u="none" strike="noStrike" kern="0" spc="0" noProof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450215" indent="-179705" algn="just">
              <a:lnSpc>
                <a:spcPts val="28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uk-UA" sz="2800" b="1" i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Гамонтотропні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(впливають на статеві стадії плазмодіїв), діючі: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гамонтоцидно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примахін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хіноцид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 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742950" lvl="1" indent="-28575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споронтоцидно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502920" indent="-251460" algn="just">
              <a:lnSpc>
                <a:spcPts val="2800"/>
              </a:lnSpc>
            </a:pPr>
            <a:r>
              <a:rPr lang="uk-UA" sz="2800" b="1" spc="-15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uk-UA" sz="2800" b="1" i="1" spc="-15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Комбінованої </a:t>
            </a:r>
            <a:r>
              <a:rPr lang="uk-UA" sz="2800" b="1" spc="-15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дії </a:t>
            </a:r>
            <a:r>
              <a:rPr lang="uk-UA" sz="2800" b="1" spc="-15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</a:t>
            </a:r>
            <a:r>
              <a:rPr lang="uk-UA" sz="2800" b="1" spc="-15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фанзимеф</a:t>
            </a:r>
            <a:r>
              <a:rPr lang="uk-UA" sz="2800" b="1" spc="-15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15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фанзидар</a:t>
            </a:r>
            <a:r>
              <a:rPr lang="uk-UA" sz="2800" b="1" spc="-15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15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метакельфін</a:t>
            </a:r>
            <a:r>
              <a:rPr lang="uk-UA" sz="2800" b="1" spc="-15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66F1CD-B72C-39F0-7889-C5D2C7282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6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3B5D-B664-1099-DED3-64E185D92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8EA98691-ECF4-794E-B2DD-061C5E3A1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41303D8D-2DB4-08B9-AE4F-B556FAD28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ПРОТИПРОТОЗОЙНІ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250B83-9A21-3BD3-21FE-B2598136B45B}"/>
              </a:ext>
            </a:extLst>
          </p:cNvPr>
          <p:cNvSpPr txBox="1"/>
          <p:nvPr/>
        </p:nvSpPr>
        <p:spPr>
          <a:xfrm>
            <a:off x="71120" y="991427"/>
            <a:ext cx="12120880" cy="6200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Хлорохін</a:t>
            </a:r>
          </a:p>
          <a:p>
            <a:pPr>
              <a:lnSpc>
                <a:spcPts val="28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Протималярійний засіб</a:t>
            </a:r>
          </a:p>
          <a:p>
            <a:pPr>
              <a:lnSpc>
                <a:spcPts val="2800"/>
              </a:lnSpc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Механізм дії: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гальмує синтез нуклеїнових кислот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помірно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виражену імунодепресивну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неспецифічну </a:t>
            </a:r>
            <a:r>
              <a:rPr lang="uk-UA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протизапальну дію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викликає загибель безстатевих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еритроцитарних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форм усіх видів плазмодіїв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чинить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гаметоцидну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дію, за винятком 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Plasmodium falciparum (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проявляє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антигаметоцидну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дію)</a:t>
            </a:r>
          </a:p>
          <a:p>
            <a:pPr>
              <a:lnSpc>
                <a:spcPts val="2800"/>
              </a:lnSpc>
              <a:buClr>
                <a:srgbClr val="C00000"/>
              </a:buClr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Показання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2800"/>
              </a:lnSpc>
              <a:buClr>
                <a:srgbClr val="C00000"/>
              </a:buClr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Малярія (профілактика та лікування всіх видів),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позакишковий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амебіаз, амебний абсцес печінки, системний червоний вовчак (ВКВ) (хронічна та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підгостра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форми),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ревматоїдний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артрит, склеродермія,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фотодерматоз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CD9B3F-5DBA-152B-7A0A-676923329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1000" y="279075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9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8558-6C9E-4222-28BD-53D79A7C0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7D47DCEE-405B-0114-7B2B-2F2E57FE5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92B49B4-B2ED-DDDC-51F1-646AD13FD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ПРОТИПРОТОЗОЙНІ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925D6D-FE58-5A00-DE9F-D3CED4E62F7D}"/>
              </a:ext>
            </a:extLst>
          </p:cNvPr>
          <p:cNvSpPr txBox="1"/>
          <p:nvPr/>
        </p:nvSpPr>
        <p:spPr>
          <a:xfrm>
            <a:off x="71120" y="991427"/>
            <a:ext cx="12120880" cy="584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боку системи травлення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нудота, блювання, діарея, гастралгія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боку нервової системи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запаморочення, біль голови, порушення сну, психози, епілептичні напади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боку органів чуття: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тривалому застосуванні – помутніння рогівки, ураження сітківки, порушення зору, дзвін у вухах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Дерматологічні реакції: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зміна кольору шкіри та волосся, дерматит,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фотосенсибілізація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боку серцево-судинної системи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ураження міокарда із змінами на ЕКГ, зниження артеріального тиску, брадикардія</a:t>
            </a: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Алергічні реакції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дерматит,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фотосенсибілізація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Інші: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міалгія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лейкопенія.</a:t>
            </a: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EE176-C26B-1966-B73A-9B0AEBBED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832" y="-47848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4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BD628-FDC5-E407-6DE5-54C4BD3F9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AC5862E-8F88-8773-6BC5-A9834F96A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A22008D-FEAC-8761-93A3-2E06852AE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ПРОТИПРОТОЗОЙНІ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00D67-018F-17FC-45DC-6D59FE0F80D6}"/>
              </a:ext>
            </a:extLst>
          </p:cNvPr>
          <p:cNvSpPr txBox="1"/>
          <p:nvPr/>
        </p:nvSpPr>
        <p:spPr>
          <a:xfrm>
            <a:off x="71120" y="991427"/>
            <a:ext cx="1212088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300"/>
              </a:lnSpc>
            </a:pP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Протиамебіазні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засоби</a:t>
            </a:r>
          </a:p>
          <a:p>
            <a:pPr algn="just">
              <a:lnSpc>
                <a:spcPts val="33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Класифікація - діючі на амеб: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300"/>
              </a:lnSpc>
              <a:buFont typeface="Arial" panose="020B0604020202020204" pitchFamily="34" charset="0"/>
              <a:buChar char="▪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будь-якій їх локалізації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метронідазол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тинідазол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300"/>
              </a:lnSpc>
              <a:buFont typeface="Arial" panose="020B0604020202020204" pitchFamily="34" charset="0"/>
              <a:buChar char="▪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просвіті кишечника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хініофон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інтетрікс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хлорхінальдон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фуразолідон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этофамід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300"/>
              </a:lnSpc>
              <a:buFont typeface="Arial" panose="020B0604020202020204" pitchFamily="34" charset="0"/>
              <a:buChar char="▪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просвіті  і стінці кишечника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 тетрациклін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300"/>
              </a:lnSpc>
              <a:buFont typeface="Arial" panose="020B0604020202020204" pitchFamily="34" charset="0"/>
              <a:buChar char="▪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стінці кишечника і печінці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еметину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гідрохлорид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300"/>
              </a:lnSpc>
              <a:buFont typeface="Arial" panose="020B0604020202020204" pitchFamily="34" charset="0"/>
              <a:buChar char="▪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тканинні форми в печінці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 хлорохін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В. 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Протилямбліозні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засоби: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метронідазол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фуразолідон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хлорохін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Протитоксоплазмозні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хлоридін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хлорохін, тетрациклін,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макроліди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сульфаніламідні препарати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0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F7C74A-8A33-B27C-194E-7E93C399A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4712" y="170265"/>
            <a:ext cx="2027897" cy="1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1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19139-0FA3-3EFF-E73F-0BA08CE33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C08C5839-2362-3EF0-2EA0-9537FA001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E2BC067-B7FC-807B-197B-B515FF50C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ПРОТИПРОТОЗОЙНІ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A52259-7E1A-D63D-50F5-441F708139BB}"/>
              </a:ext>
            </a:extLst>
          </p:cNvPr>
          <p:cNvSpPr txBox="1"/>
          <p:nvPr/>
        </p:nvSpPr>
        <p:spPr>
          <a:xfrm>
            <a:off x="71120" y="991427"/>
            <a:ext cx="1212088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indent="-180340" algn="just">
              <a:lnSpc>
                <a:spcPts val="35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Д.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Протитрихомоназні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засоби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метронідазол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тинідазол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ацетарсол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трихомонацид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ваготил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ін. 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5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Е.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Протихламідіозні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доксициклін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макроліди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метронідазол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фторхінолони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510" indent="-270510" algn="just">
              <a:lnSpc>
                <a:spcPts val="35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Ж. 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Протилейшманіозні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засоби: препарати сурми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меглюмін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мономіцин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метронідазол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акрихін.  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З. Засоби для 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лікування балантидіазу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хініофон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мексаформ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тетрациклін,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мономіцин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амінарсон</a:t>
            </a: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F472A8-0657-D104-44B2-951190E8C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1969" y="137988"/>
            <a:ext cx="1332261" cy="88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57406-305F-E8C6-8DB2-15558D5DC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A3FBADC8-0EB8-E2BE-173C-8AA51B9D5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48B5222C-FF49-E955-E5A2-D1535F089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ПРОТИГЕЛЬМІНТОЗНІ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4637B-16F1-8922-652B-1EA7046CC55E}"/>
              </a:ext>
            </a:extLst>
          </p:cNvPr>
          <p:cNvSpPr txBox="1"/>
          <p:nvPr/>
        </p:nvSpPr>
        <p:spPr>
          <a:xfrm>
            <a:off x="71120" y="991427"/>
            <a:ext cx="1212088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1460" indent="-251460" algn="just">
              <a:lnSpc>
                <a:spcPts val="3000"/>
              </a:lnSpc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А. </a:t>
            </a: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кишкових </a:t>
            </a:r>
            <a:r>
              <a:rPr lang="uk-UA" sz="32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нематодозах</a:t>
            </a: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(аскаридозі, ентеробіозі, трихоцефальозі,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анкілостомідозі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стронгілоідозі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тріхостронгілоідозі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marL="342900" lvl="0" indent="-342900" algn="just">
              <a:lnSpc>
                <a:spcPts val="3000"/>
              </a:lnSpc>
              <a:buFont typeface="Symbol" panose="05050102010706020507" pitchFamily="18" charset="2"/>
              <a:buChar char=""/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засоби, які порушують обмінні процеси гельмінтів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альбендазол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Зентелу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мебендазол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вермокс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левамізол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декарис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нафтамон,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пірвиній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памоат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3000"/>
              </a:lnSpc>
              <a:buFont typeface="Symbol" panose="05050102010706020507" pitchFamily="18" charset="2"/>
              <a:buChar char=""/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паралізуючого дії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пірантел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комбантрин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піперазину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адипінат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чотирихлористий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етилен </a:t>
            </a:r>
          </a:p>
          <a:p>
            <a:pPr marL="251460" indent="-251460" algn="just">
              <a:lnSpc>
                <a:spcPts val="3000"/>
              </a:lnSpc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Б. </a:t>
            </a: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кишкових цестодозах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дифілоботріозі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теніозі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теніаринхозі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гіменолепідозі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0" indent="-342900" algn="just">
              <a:lnSpc>
                <a:spcPts val="3000"/>
              </a:lnSpc>
              <a:buFont typeface="Symbol" panose="05050102010706020507" pitchFamily="18" charset="2"/>
              <a:buChar char=""/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паралізуючого дії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празіквантел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фенасал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діхлорофен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філіксан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насіння гарбуза</a:t>
            </a:r>
          </a:p>
          <a:p>
            <a:pPr marL="342900" lvl="0" indent="-342900" algn="just">
              <a:lnSpc>
                <a:spcPts val="3000"/>
              </a:lnSpc>
              <a:buFont typeface="Symbol" panose="05050102010706020507" pitchFamily="18" charset="2"/>
              <a:buChar char=""/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засоби, які порушують обмінні процеси гельмінтів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аміноакрихін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1460" indent="-251460" algn="just">
              <a:lnSpc>
                <a:spcPts val="30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9C55F9-52E7-4397-9059-E63C48E05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6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85D0-F45E-1CDE-5A56-622068EF5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E2671AE5-5C39-9350-40EE-81F03842A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FAFA423-7ED8-0A5A-F67D-16833FE2D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ПРОТИГЕЛЬМІНТОЗНІ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692A45-218D-9EFC-F1B7-AF5665C4657B}"/>
              </a:ext>
            </a:extLst>
          </p:cNvPr>
          <p:cNvSpPr txBox="1"/>
          <p:nvPr/>
        </p:nvSpPr>
        <p:spPr>
          <a:xfrm>
            <a:off x="71120" y="991427"/>
            <a:ext cx="12120880" cy="4148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1460" indent="-251460" algn="just">
              <a:lnSpc>
                <a:spcPts val="3600"/>
              </a:lnSpc>
            </a:pP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В. При </a:t>
            </a:r>
            <a:r>
              <a:rPr lang="uk-UA" sz="32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позакишкових</a:t>
            </a:r>
            <a:r>
              <a:rPr lang="uk-UA" sz="32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гельмінтозах:</a:t>
            </a:r>
          </a:p>
          <a:p>
            <a:pPr marL="342900" lvl="0" indent="-342900" algn="just" fontAlgn="base">
              <a:lnSpc>
                <a:spcPts val="3600"/>
              </a:lnSpc>
              <a:buFont typeface="Arial" panose="020B0604020202020204" pitchFamily="34" charset="0"/>
              <a:buChar char="▪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трематодозах (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опісторхозі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фасциолезе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клонорхозі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парагонімоз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шистосомоз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празиквантель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хлоксил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антимоній-натрію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тартрат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хлоксил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600"/>
              </a:lnSpc>
              <a:buFont typeface="Arial" panose="020B0604020202020204" pitchFamily="34" charset="0"/>
              <a:buChar char="▪"/>
            </a:pP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нематодозах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(трихінельозі,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філяріатозі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івермектин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дитразин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мебендазол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 algn="just" fontAlgn="base">
              <a:lnSpc>
                <a:spcPts val="3600"/>
              </a:lnSpc>
              <a:buFont typeface="Arial" panose="020B0604020202020204" pitchFamily="34" charset="0"/>
              <a:buChar char="▪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цестодозах (ехінококоз, цистицеркоз) ─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альбендазол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мебендазол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празіквантел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5C7AFC-832A-92D6-691B-B9571EF16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5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A3515-3495-DAE2-4D54-7F707DC30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9B62A10F-ABB4-C191-7E51-1082FF5AC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B0BAFE1-0C5F-35E3-701E-C95F52367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ПРОТИГЕЛЬМІНТОЗНІ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5F473E-4465-3331-3BF8-2A6910B6AF27}"/>
              </a:ext>
            </a:extLst>
          </p:cNvPr>
          <p:cNvSpPr txBox="1"/>
          <p:nvPr/>
        </p:nvSpPr>
        <p:spPr>
          <a:xfrm>
            <a:off x="71120" y="991427"/>
            <a:ext cx="1212088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1460" indent="-251460" algn="just">
              <a:lnSpc>
                <a:spcPts val="3000"/>
              </a:lnSpc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МЕБЕНДАЗОЛ</a:t>
            </a:r>
          </a:p>
          <a:p>
            <a:pPr marL="251460" indent="-251460" algn="just">
              <a:lnSpc>
                <a:spcPts val="3000"/>
              </a:lnSpc>
            </a:pPr>
            <a:r>
              <a:rPr lang="ru-RU" sz="32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 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Синтетичний протиглисний засіб, </a:t>
            </a:r>
            <a:r>
              <a:rPr lang="uk-UA" sz="3200" b="1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широкий спектр дії</a:t>
            </a:r>
          </a:p>
          <a:p>
            <a:pPr marL="251460" indent="-251460" algn="just">
              <a:lnSpc>
                <a:spcPts val="3000"/>
              </a:lnSpc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Механізм дії: 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Порушує енергетичні процеси гельмінтів, викликає дегенерацію цитоплазматичних </a:t>
            </a:r>
            <a:r>
              <a:rPr lang="uk-UA" sz="3200" b="1" i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мікротубул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гельмінтів, блокує засвоювання глюкози та гальмує синтез гельмінтами АТФ в організмі гельмінта</a:t>
            </a: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251460" indent="-251460" algn="just">
              <a:lnSpc>
                <a:spcPts val="3000"/>
              </a:lnSpc>
            </a:pPr>
            <a:r>
              <a:rPr lang="uk-UA" sz="3200" b="1" i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Фармакокінетика: 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майже </a:t>
            </a:r>
            <a:r>
              <a:rPr lang="uk-UA" sz="3200" b="1" i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не всмоктується 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у ШКТ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абсорбується 5-10%, 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інтенсивний пре системний метаболізм в печінці </a:t>
            </a: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uk-UA" sz="3200" b="1" i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Показання для застосування: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ентеробіоз, аскаридоз, анкілостомі доз, </a:t>
            </a:r>
            <a:r>
              <a:rPr lang="uk-UA" sz="3200" b="1" i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стронгілоїдоз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i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трихоцефалоз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теніоз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 </a:t>
            </a:r>
            <a:r>
              <a:rPr lang="uk-UA" sz="3200" b="1" i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нематодози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ехінококоз, трихінельоз, змішані </a:t>
            </a:r>
            <a:r>
              <a:rPr lang="uk-UA" sz="3200" b="1" i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глисні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інвазії</a:t>
            </a: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30AA9B-10B2-F223-F173-F3943C426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1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90F8-62DD-CDDB-5229-580F5BA0B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654C063-07ED-AA48-5BF0-532B68EC4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914C748-DDE2-C54A-AB98-AA46754C0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ПРОТИГЕЛЬМІНТОЗНІ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399604-967D-955B-CC35-7CF31B228862}"/>
              </a:ext>
            </a:extLst>
          </p:cNvPr>
          <p:cNvSpPr txBox="1"/>
          <p:nvPr/>
        </p:nvSpPr>
        <p:spPr>
          <a:xfrm>
            <a:off x="71120" y="991427"/>
            <a:ext cx="12120880" cy="545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1460" indent="-251460" algn="just">
              <a:lnSpc>
                <a:spcPts val="3000"/>
              </a:lnSpc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МЕБЕНДАЗОЛ</a:t>
            </a:r>
          </a:p>
          <a:p>
            <a:pPr marL="251460" indent="-251460" algn="just">
              <a:lnSpc>
                <a:spcPts val="3000"/>
              </a:lnSpc>
            </a:pPr>
            <a:r>
              <a:rPr lang="uk-UA" sz="3200" b="1" i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Побічна дія. </a:t>
            </a:r>
          </a:p>
          <a:p>
            <a:pPr marL="251460" indent="-251460" algn="just">
              <a:lnSpc>
                <a:spcPts val="3000"/>
              </a:lnSpc>
            </a:pPr>
            <a:endParaRPr lang="uk-UA" sz="32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251460" indent="-251460" algn="just">
              <a:lnSpc>
                <a:spcPts val="3000"/>
              </a:lnSpc>
            </a:pP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Нейротоксичність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: 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Запаморочення, головний біль</a:t>
            </a:r>
          </a:p>
          <a:p>
            <a:pPr marL="251460" indent="-251460" algn="just">
              <a:lnSpc>
                <a:spcPts val="3000"/>
              </a:lnSpc>
            </a:pP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розлади з ШКТ(біль у животі, пронос)</a:t>
            </a:r>
          </a:p>
          <a:p>
            <a:pPr marL="251460" indent="-251460" algn="just">
              <a:lnSpc>
                <a:spcPts val="30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у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великих дозах - випадіння волосся</a:t>
            </a:r>
          </a:p>
          <a:p>
            <a:pPr marL="251460" indent="-251460" algn="just">
              <a:lnSpc>
                <a:spcPts val="3000"/>
              </a:lnSpc>
            </a:pP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алергічні реакції: кропив’янка, набряк, в поодиноких випадках - судоми.</a:t>
            </a:r>
          </a:p>
          <a:p>
            <a:pPr algn="l">
              <a:lnSpc>
                <a:spcPts val="3000"/>
              </a:lnSpc>
            </a:pPr>
            <a:endParaRPr lang="uk-UA" sz="3200" b="1" i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>
              <a:lnSpc>
                <a:spcPts val="3000"/>
              </a:lnSpc>
            </a:pP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При тривалому застосуванні </a:t>
            </a:r>
            <a:r>
              <a:rPr lang="uk-UA" sz="3200" b="1" i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мебендазолу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в дозах, які перевищують рекомендовані, може спостерігатися </a:t>
            </a:r>
            <a:r>
              <a:rPr lang="uk-UA" sz="3200" b="1" i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нейтропенія</a:t>
            </a:r>
            <a:r>
              <a:rPr lang="uk-UA" sz="3200" b="1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та порушення функцій печінки</a:t>
            </a:r>
            <a:r>
              <a:rPr lang="uk-UA" sz="32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а також в поодиноких випадках може розвинутися і гепатит.</a:t>
            </a: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AD5C93-685D-9C93-949B-16009FBF3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5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03E4-E275-AA53-9A0D-829AC84E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73EC092C-6B5E-AF7A-1BF6-74870204F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EC050E60-E09B-8B83-3954-2715DD680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ПРОТИГРИБКОВІ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6B0B1B-2BA5-D9B4-A4EB-A5B284586F08}"/>
              </a:ext>
            </a:extLst>
          </p:cNvPr>
          <p:cNvSpPr txBox="1"/>
          <p:nvPr/>
        </p:nvSpPr>
        <p:spPr>
          <a:xfrm>
            <a:off x="71120" y="991427"/>
            <a:ext cx="12120880" cy="5480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А.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Препарати для лікування дерматомікозів: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143000" lvl="2" indent="-228600" algn="just" fontAlgn="base">
              <a:lnSpc>
                <a:spcPts val="2800"/>
              </a:lnSpc>
              <a:buFont typeface="Symbol" panose="05050102010706020507" pitchFamily="18" charset="2"/>
              <a:buChar char=""/>
            </a:pP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азоли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(для місцевого застосування 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клотрімазол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міконазол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для системного 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кетоконазол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інтраконазол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та ін.);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143000" lvl="2" indent="-228600" algn="just" fontAlgn="base">
              <a:lnSpc>
                <a:spcPts val="2800"/>
              </a:lnSpc>
              <a:buFont typeface="Symbol" panose="05050102010706020507" pitchFamily="18" charset="2"/>
              <a:buChar char="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антибіотики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гризеофульвін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та ін.);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143000" lvl="2" indent="-228600" algn="just" fontAlgn="base">
              <a:lnSpc>
                <a:spcPts val="2800"/>
              </a:lnSpc>
              <a:buFont typeface="Symbol" panose="05050102010706020507" pitchFamily="18" charset="2"/>
              <a:buChar char="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кислоти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(саліцилова, бензойна);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143000" lvl="2" indent="-228600" algn="just" fontAlgn="base">
              <a:lnSpc>
                <a:spcPts val="2800"/>
              </a:lnSpc>
              <a:buFont typeface="Symbol" panose="05050102010706020507" pitchFamily="18" charset="2"/>
              <a:buChar char="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барвники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(діамантовий зелений, метиленовий синій,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фукорцин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143000" lvl="2" indent="-228600" algn="just" fontAlgn="base">
              <a:lnSpc>
                <a:spcPts val="2800"/>
              </a:lnSpc>
              <a:buFont typeface="Symbol" panose="05050102010706020507" pitchFamily="18" charset="2"/>
              <a:buChar char="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препарати йоду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(розчин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йодц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спиртовий,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калию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йодид);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143000" lvl="2" indent="-228600" algn="just" fontAlgn="base">
              <a:lnSpc>
                <a:spcPts val="2800"/>
              </a:lnSpc>
              <a:buFont typeface="Symbol" panose="05050102010706020507" pitchFamily="18" charset="2"/>
              <a:buChar char="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антисептики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різних хімічних груп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ундециленова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кислота,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микосептин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тербінафин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/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ламізил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/,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нафтифін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тольнафтат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циклопирокс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нітрофунгин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та ін.)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E8589B-F9CB-9BE7-9F82-51AB199FB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0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595AB-4856-C2AD-2DB9-3EAB4453D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F142F0D-96A9-9E51-ED8A-38A910A91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5025AB4C-D23F-9D0D-62F9-CA4A04612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ПРОТИГРИБКОВІ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A8572-DF62-0ED9-32E7-6F88A7C6AA9C}"/>
              </a:ext>
            </a:extLst>
          </p:cNvPr>
          <p:cNvSpPr txBox="1"/>
          <p:nvPr/>
        </p:nvSpPr>
        <p:spPr>
          <a:xfrm>
            <a:off x="71120" y="991427"/>
            <a:ext cx="12120880" cy="7072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Б.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Препарати для лікування </a:t>
            </a:r>
            <a:r>
              <a:rPr 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кандидомікозів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: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342900" lvl="0" indent="-342900" algn="just" fontAlgn="base">
              <a:lnSpc>
                <a:spcPts val="4300"/>
              </a:lnSpc>
              <a:buFont typeface="Symbol" panose="05050102010706020507" pitchFamily="18" charset="2"/>
              <a:buChar char=""/>
            </a:pP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азоли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(для місцевого застосування 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клотримазол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міконазол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; для системного —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кетоконазол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та ін.);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342900" lvl="0" indent="-342900" algn="just" fontAlgn="base">
              <a:lnSpc>
                <a:spcPts val="4300"/>
              </a:lnSpc>
              <a:buFont typeface="Symbol" panose="05050102010706020507" pitchFamily="18" charset="2"/>
              <a:buChar char=""/>
            </a:pP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полієнові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антибіотики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(ністатин, леворин,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мікогептін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місцево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амфотерицин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В);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342900" lvl="0" indent="-342900" algn="just" fontAlgn="base">
              <a:lnSpc>
                <a:spcPts val="4300"/>
              </a:lnSpc>
              <a:buFont typeface="Symbol" panose="05050102010706020507" pitchFamily="18" charset="2"/>
              <a:buChar char=""/>
            </a:pP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антисептики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 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декамін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циклопірокс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ваготил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та ін.)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180340" indent="-180340" algn="just">
              <a:lnSpc>
                <a:spcPts val="43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В.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Препарати для лікування системних мікозів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: </a:t>
            </a: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полієнові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антибіотики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амфотерицин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В,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амфоглюкамін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мікогептін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)</a:t>
            </a:r>
          </a:p>
          <a:p>
            <a:pPr marL="180340" indent="-180340" algn="just">
              <a:lnSpc>
                <a:spcPts val="4300"/>
              </a:lnSpc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азоли</a:t>
            </a:r>
            <a:r>
              <a:rPr 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для системного застосування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кетоконазол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флуконазол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ітраконазол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)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>
              <a:lnSpc>
                <a:spcPts val="4300"/>
              </a:lnSpc>
            </a:pPr>
            <a:endParaRPr lang="uk-UA" sz="3200" b="1" i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671EEC-4630-B8DC-81EB-D00BE5EFA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4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4FA04-6366-8E5C-31EC-976C1127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7D60C4E-15C5-F999-C48B-0D5433731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41D186C2-E82F-F1EE-72C7-AFB38413F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ПРОТИГРИБКОВІ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669355-2731-1E91-E802-C8FC66FC9B26}"/>
              </a:ext>
            </a:extLst>
          </p:cNvPr>
          <p:cNvSpPr txBox="1"/>
          <p:nvPr/>
        </p:nvSpPr>
        <p:spPr>
          <a:xfrm>
            <a:off x="193040" y="1113347"/>
            <a:ext cx="12120880" cy="6302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флуконазол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marL="457200" indent="-457200" algn="l">
              <a:lnSpc>
                <a:spcPts val="384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засіб класу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триазолів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- селективний інгібітор грибкових ферментів, необхідних для синтезу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ергостеролу</a:t>
            </a:r>
            <a:endParaRPr lang="uk-UA" sz="3200" b="1" i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"/>
            </a:endParaRPr>
          </a:p>
          <a:p>
            <a:pPr marL="457200" indent="-457200" algn="l">
              <a:lnSpc>
                <a:spcPts val="384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механізм дії 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-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пригнічення грибкового 14 альфа-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ланостерол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-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деметилювання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, опосередкованого цитохромом Р450, що є невід’ємним етапом біосинтезу грибкового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ергостеролу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. Акумуляція 14 альфа-метил-стеролів корелює з подальшою втратою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ергостеролу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мембраною грибкової клітини та може відповідати за протигрибкову активність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флуконазолу</a:t>
            </a:r>
            <a:endParaRPr lang="uk-UA" sz="3200" b="1" i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"/>
            </a:endParaRPr>
          </a:p>
          <a:p>
            <a:pPr marL="457200" indent="-457200" algn="l">
              <a:lnSpc>
                <a:spcPts val="384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Флуконазол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"/>
              </a:rPr>
              <a:t> є більш селективним до грибкових ферментів цитохрому Р450, ніж до різних систем ферментів цитохрому Р450 ссавців.</a:t>
            </a:r>
            <a:endParaRPr lang="uk-UA" sz="3200" b="1" i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927E1B-DA54-4AE7-E597-362DF7AC7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8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D19F2-93B8-2646-B625-F99AF1254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A8FA5422-E6CB-B85D-A8C4-E87B00D53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A2F4D049-7A6A-9026-465D-E9C947D43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ПРОТИГРИБКОВІ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0F6637-15EB-F55E-5292-BE71AAA55751}"/>
              </a:ext>
            </a:extLst>
          </p:cNvPr>
          <p:cNvSpPr txBox="1"/>
          <p:nvPr/>
        </p:nvSpPr>
        <p:spPr>
          <a:xfrm>
            <a:off x="193040" y="1113347"/>
            <a:ext cx="12120880" cy="6364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32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Побічні реакції</a:t>
            </a:r>
            <a:endParaRPr lang="uk-UA" sz="3200" b="1" i="0" noProof="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системи крові та лімфатичної системи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анемія, агранулоцитоз, лейкопенія,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нейтропенія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імунної системи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анафілаксія.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Метаболічні та аліментарні розлади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зниження апетиту,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гіпертригліцеридемія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гіпокаліємія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психіки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безсоння, сонливість.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нервової системи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головний біль, судоми, запаморочення, парестезії, порушення смаку, тремор.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органів слуху та вестибулярного апарату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вертиго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5D07D1-A7A8-DA9C-349A-877309EF8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6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FA1C7-3191-557D-217B-97889F5C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F5D2B52F-CEC3-F550-D7AA-2BAFF0CA9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7EFACE60-E89E-4FBC-1991-C63E551FB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ПРОТИГРИБКОВІ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9DF087-C3CE-B6B7-6732-A6729072EC25}"/>
              </a:ext>
            </a:extLst>
          </p:cNvPr>
          <p:cNvSpPr txBox="1"/>
          <p:nvPr/>
        </p:nvSpPr>
        <p:spPr>
          <a:xfrm>
            <a:off x="193040" y="1113347"/>
            <a:ext cx="12120880" cy="685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32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Побічні реакції</a:t>
            </a:r>
            <a:endParaRPr lang="uk-UA" sz="3200" b="1" i="0" noProof="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серця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пароксизмальна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шлуночкова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тахікардія типу «пірует», подовження інтервалу QT.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</a:t>
            </a:r>
            <a:r>
              <a:rPr lang="uk-UA" sz="32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кишково</a:t>
            </a:r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-шлункового тракту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біль у черевній порожнині, діарея, нудота, блювання, запор, диспепсія, метеоризм, сухість у роті.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</a:t>
            </a:r>
            <a:r>
              <a:rPr lang="uk-UA" sz="32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гепатобіліарної</a:t>
            </a:r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системи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підвищення рівня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аланінамінотрансферази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(АЛТ),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аспартатамінотрансферази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(АСТ), лужної фосфатази,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холестаз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жовтяниця, підвищення рівня білірубіну, печінкова недостатність,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гепатоцелюлярний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некроз, гепатити,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гепатоцелюлярне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ураження</a:t>
            </a:r>
          </a:p>
          <a:p>
            <a:pPr algn="l"/>
            <a:endParaRPr lang="uk-UA" sz="3200" b="1" i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D51E5C-7A4C-B284-DECF-85252068A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4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86E97-8565-2D04-49B3-817D1EE3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A0F836E3-31B0-FA35-DD85-B2D40E1FE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80FD9AD6-77CA-BE8C-DE10-597B4D90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ПРОТИГРИБКОВІ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8A4A41-1BA4-F601-183A-45BF14F4D55D}"/>
              </a:ext>
            </a:extLst>
          </p:cNvPr>
          <p:cNvSpPr txBox="1"/>
          <p:nvPr/>
        </p:nvSpPr>
        <p:spPr>
          <a:xfrm>
            <a:off x="193040" y="1113347"/>
            <a:ext cx="121208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32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Побічні реакції</a:t>
            </a:r>
            <a:endParaRPr lang="uk-UA" sz="3200" b="1" i="0" noProof="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шкіри та підшкірної тканини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висипання, свербіж, медикаментозний дерматит (включаючи фіксований медикаментозний дерматит), кропив’янка, підвищене потовиділення, токсичний епідермальний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некроліз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синдром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Стівенса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-Джонсона, гострий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генералізований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екзантематозний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пустульоз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ексфоліативний дерматит,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ангіоневротичний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набряк, набряк обличчя, алопеція.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опорно-рухового апарату та сполучної тканини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32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міалгія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uk-UA" sz="32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Загальні розлади та реакції у місці введення</a:t>
            </a:r>
            <a:r>
              <a:rPr lang="uk-UA" sz="32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підвищена втомлюваність, нездужання, астенія, гарячка</a:t>
            </a:r>
            <a:r>
              <a:rPr lang="ru-RU" sz="3200" b="0" i="0" dirty="0">
                <a:solidFill>
                  <a:srgbClr val="2E3C64"/>
                </a:solidFill>
                <a:effectLst/>
                <a:latin typeface="gilroy"/>
              </a:rPr>
              <a:t>.</a:t>
            </a: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CB1438-7498-22F3-3DF9-81A5A4D55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02089-42FC-28B3-2496-D7C007DE7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ADCC82CE-7DDA-750B-1CBB-FB439301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7FC72942-B929-1D70-F490-E03586974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0872B5-874E-5F15-0B7F-1E5AFFDD25E7}"/>
              </a:ext>
            </a:extLst>
          </p:cNvPr>
          <p:cNvSpPr txBox="1"/>
          <p:nvPr/>
        </p:nvSpPr>
        <p:spPr>
          <a:xfrm>
            <a:off x="193040" y="1113347"/>
            <a:ext cx="116105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800"/>
              </a:lnSpc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Класифікація </a:t>
            </a:r>
            <a:r>
              <a:rPr lang="uk-UA" sz="2800" b="1" i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походженням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uk-UA" sz="28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Symbol" panose="05050102010706020507" pitchFamily="18" charset="2"/>
              <a:buChar char=""/>
              <a:tabLst>
                <a:tab pos="180340" algn="l"/>
              </a:tabLst>
            </a:pP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інтерферони (α-інтерферони — інтерферон людський лейкоцитарний,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реаферон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віферон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бетаферон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Пегасіс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і індуктори інтерферону (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полудан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аміксин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арбідол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Symbol" panose="05050102010706020507" pitchFamily="18" charset="2"/>
              <a:buChar char=""/>
              <a:tabLst>
                <a:tab pos="180340" algn="l"/>
              </a:tabLst>
            </a:pP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синтетичні засоби: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похідні аміназину -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ремантадин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мідантан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аналоги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нуклеозидів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рибавірин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цитарабін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відарабін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тріфлурідін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ідоксуридин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ацикловір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ганцикловір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азидотимідин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зидовудин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ламівудин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диданозин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ін.;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28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різних хімічних груп -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саквінавір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індинавір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занамівір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озельтамівір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таміфлю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фоскарнет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метисазон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бонафтон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оксолін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теброфен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невірапін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ін.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l"/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2DCA5D-D2D3-A94F-0B11-DDBE1FEB6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2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55EBB-F1AA-BD99-9142-1F61727F6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1DCC91C2-F352-EB2D-01FD-45BEF1488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0FE3FECD-2E81-14C6-46E3-0E895B832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FA6C03-597F-4E8E-165A-FC13F08B985E}"/>
              </a:ext>
            </a:extLst>
          </p:cNvPr>
          <p:cNvSpPr txBox="1"/>
          <p:nvPr/>
        </p:nvSpPr>
        <p:spPr>
          <a:xfrm>
            <a:off x="193040" y="1113347"/>
            <a:ext cx="12120880" cy="6150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1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uk-UA" sz="2800" b="1" i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Класифікація за показаннями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uk-UA" sz="28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fontAlgn="base">
              <a:lnSpc>
                <a:spcPts val="3100"/>
              </a:lnSpc>
              <a:buFont typeface="Symbol" panose="05050102010706020507" pitchFamily="18" charset="2"/>
              <a:buChar char="-"/>
            </a:pP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засоби,що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впливають на ДНК-віруси: 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ourier New" panose="02070309020205020404" pitchFamily="49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1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герпесвіруси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uk-UA" sz="28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простого герпесу 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ацикловір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фоскарнет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відарабін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тріфлурідін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uk-UA" sz="2800" b="1" u="none" strike="noStrike" kern="0" spc="0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опоясувального</a:t>
            </a:r>
            <a:r>
              <a:rPr lang="uk-UA" sz="28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лишаю і вітряної віспи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цитомегаловірус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ацикловір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ганцикловір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вирус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i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натуральної віспи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метисазон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100"/>
              </a:lnSpc>
              <a:buFont typeface="Arial" panose="020B0604020202020204" pitchFamily="34" charset="0"/>
              <a:buChar char="▪"/>
            </a:pPr>
            <a:r>
              <a:rPr lang="uk-UA" sz="2800" b="1" u="none" strike="noStrike" kern="0" spc="0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вірус гепатитів В і С 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інтерферони, </a:t>
            </a: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аміксин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ts val="3100"/>
              </a:lnSpc>
              <a:buFont typeface="Symbol" panose="05050102010706020507" pitchFamily="18" charset="2"/>
              <a:buChar char="-"/>
            </a:pPr>
            <a:r>
              <a:rPr lang="uk-UA" sz="2800" b="1" u="none" strike="noStrike" kern="0" spc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Засоби,щовпливають</a:t>
            </a:r>
            <a:r>
              <a:rPr lang="uk-UA" sz="2800" b="1" u="none" strike="noStrike" kern="0" spc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 РНК-віруси:</a:t>
            </a:r>
            <a:endParaRPr lang="uk-UA" sz="2800" b="1" u="none" strike="noStrike" kern="0" spc="0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ourier New" panose="02070309020205020404" pitchFamily="49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100"/>
              </a:lnSpc>
            </a:pP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ВІЛ (</a:t>
            </a:r>
            <a:r>
              <a:rPr lang="uk-UA" sz="2800" b="1" i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антиретровірусні</a:t>
            </a: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інгібітори зворотної 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транскриптази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ВІЛ (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азидотимідин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ламівудин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диданозин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невірапін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інгібітори протеаз ВІЛ (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саквінавір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індинавір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uk-UA" sz="2800" b="1" i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1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вірус грипу типу А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амантадини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аміксин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1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вірус грипу типів Б і А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інгібітори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нейрамінідази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занамівір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озельтамівір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арбідол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E62572-E7A3-46C3-B82B-D7ABDFC93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0592-0B66-CE36-8300-508EC95E8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1D704457-D518-214E-CDA3-ED17072D4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71D5271-7E1D-2F47-2CEE-E29B2247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3541A0-15ED-0A47-F998-7CFFEF631077}"/>
              </a:ext>
            </a:extLst>
          </p:cNvPr>
          <p:cNvSpPr txBox="1"/>
          <p:nvPr/>
        </p:nvSpPr>
        <p:spPr>
          <a:xfrm>
            <a:off x="223520" y="1093027"/>
            <a:ext cx="11744960" cy="4393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Класифікація противірусних засобів </a:t>
            </a:r>
            <a:r>
              <a:rPr lang="uk-UA" sz="2800" b="1" i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механізмом дії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пригнічують адсорбцію вірусу на клітині і проникнення його в клітину, а також процес вивільнення вірусного </a:t>
            </a: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генома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мідантан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і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ремантадин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озельтамівір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пригнічують синтез ранніх білків вірусу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гуанідин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пригнічують синтез нуклеїнових кислот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зидовудин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ацикловір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відарабін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ідоксуридин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пригнічують «збірку» </a:t>
            </a: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віріонів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метисазон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підвищують резистентність клітини до вірусу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інтерферони.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04C87F-7984-4C23-B0CE-8B7898838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5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52B82-E73D-91A1-577F-F9C9B54E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10E3696-C04D-B2BC-A78A-7EB3A4DAE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084AA86D-0A5F-0C8D-E0BC-E9FBC4BF0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4BF99E-7F87-5CFA-7DE8-FDB1F1AB71A7}"/>
              </a:ext>
            </a:extLst>
          </p:cNvPr>
          <p:cNvSpPr txBox="1"/>
          <p:nvPr/>
        </p:nvSpPr>
        <p:spPr>
          <a:xfrm>
            <a:off x="193040" y="1113347"/>
            <a:ext cx="12120880" cy="426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ІНТЕРФЕРОНИ.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Класифікація </a:t>
            </a:r>
            <a:r>
              <a:rPr lang="uk-UA" sz="2800" b="1" i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типами і походженням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8940" indent="-180340" algn="just">
              <a:lnSpc>
                <a:spcPts val="3300"/>
              </a:lnSpc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природні (з культури клітин лейкоцитів людини, стимульованих вірусами): а-інтерферони (людський лейкоцитарний інтерферон,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егіферон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велферон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б-інтерферони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торайферон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8940" indent="-180340" algn="just">
              <a:lnSpc>
                <a:spcPts val="3300"/>
              </a:lnSpc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рекомбінантні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(за допомогою генної інженерії): інтерферони а-2а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реаферон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Пегасіс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інтерферони а-2в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-А,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Інрек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інтерферони а-2с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берофер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b-інтерферони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бетаферон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g-інтерферони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гамаферон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іммукін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імуноферон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ts val="2800"/>
              </a:lnSpc>
            </a:pPr>
            <a:endParaRPr lang="uk-UA" sz="3200" b="1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6849A1-AD66-32B5-0137-497F55BC7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9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9247A-68D6-BFC7-2EED-6BF4D73DF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5A798314-8C02-5211-63DF-06D69CC32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B7034499-FF97-8406-D735-E93025A80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0BBF63-9D74-D032-C9B3-E0FDCA24DA7D}"/>
              </a:ext>
            </a:extLst>
          </p:cNvPr>
          <p:cNvSpPr txBox="1"/>
          <p:nvPr/>
        </p:nvSpPr>
        <p:spPr>
          <a:xfrm>
            <a:off x="388414" y="955041"/>
            <a:ext cx="11054080" cy="567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3300"/>
              </a:lnSpc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Озельтамівір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п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ротивірусний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засіб прямої дії, </a:t>
            </a:r>
            <a:r>
              <a:rPr 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інгібітор </a:t>
            </a:r>
            <a:r>
              <a:rPr lang="uk-UA" sz="28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нейрамінідази</a:t>
            </a:r>
            <a:endParaRPr lang="uk-UA" sz="2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пропрепар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активного метаболіту (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озельтамівіру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карбоксилату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активний метаболіт є селективним інгібітором ферменту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нейрамінідази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вірусів грипу (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глікопротеїн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 поверхні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віріона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активність вірусного ферменту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нейрамінідази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для:</a:t>
            </a:r>
          </a:p>
          <a:p>
            <a:pPr marL="457200" indent="-457200" algn="l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проникнення вірусу в неінфіковані клітини</a:t>
            </a:r>
          </a:p>
          <a:p>
            <a:pPr marL="457200" indent="-457200" algn="l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вивільнення новоутворених вірусних частинок з інфікованих клітин</a:t>
            </a:r>
          </a:p>
          <a:p>
            <a:pPr marL="457200" indent="-457200" algn="l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подальшого поширення вірусу в організмі</a:t>
            </a:r>
          </a:p>
          <a:p>
            <a:pPr indent="270510" algn="just">
              <a:lnSpc>
                <a:spcPts val="3300"/>
              </a:lnSpc>
            </a:pP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A63D61-FBCC-E0DB-BEF9-058BC9686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7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3F964-2130-E4E3-CFEF-D3CF854C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4C457859-FA40-7FA2-2BD3-71DDCF68E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B570C9B7-6EBB-8678-33E5-0AC4CE177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FB1FC-B7ED-94F3-90BB-0E7572E336B8}"/>
              </a:ext>
            </a:extLst>
          </p:cNvPr>
          <p:cNvSpPr txBox="1"/>
          <p:nvPr/>
        </p:nvSpPr>
        <p:spPr>
          <a:xfrm>
            <a:off x="388414" y="955041"/>
            <a:ext cx="11054080" cy="4393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інгібує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нейрамінідазу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вірусів грипу типів А та В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vitro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пригнічує реплікацію вірусу та його патогенність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vitro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пригнічує реплікацію вірусів грипу типів А та В та його патогенність на моделях грипозної інфекції у тварин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vivo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l"/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Антивірусна активність </a:t>
            </a:r>
            <a:r>
              <a:rPr lang="uk-UA" sz="28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озельтамівіру</a:t>
            </a:r>
            <a:r>
              <a:rPr 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підтверджена по відношенню до вірусів грипу типів А та В </a:t>
            </a:r>
            <a:r>
              <a:rPr lang="uk-UA" sz="28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експериментальних дослідженнях у здорових добровольців</a:t>
            </a:r>
          </a:p>
          <a:p>
            <a:pPr indent="270510" algn="just">
              <a:lnSpc>
                <a:spcPts val="3300"/>
              </a:lnSpc>
            </a:pP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050AD3-4132-BAC2-5C8A-06456B23E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6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237BE-EE97-C09A-617D-1139B522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DE945E6F-560A-F56F-A4AF-1F6023751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81862C7-26CF-9EDF-F99B-6B3F88AA3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FB2CC0-F9F8-7E86-3A87-8BA91905D4E9}"/>
              </a:ext>
            </a:extLst>
          </p:cNvPr>
          <p:cNvSpPr txBox="1"/>
          <p:nvPr/>
        </p:nvSpPr>
        <p:spPr>
          <a:xfrm>
            <a:off x="467360" y="1056641"/>
            <a:ext cx="11336226" cy="56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Показання: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Лікування грипу</a:t>
            </a:r>
          </a:p>
          <a:p>
            <a:pPr algn="l"/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Ефективність коли лікування було розпочато протягом 2 днів після першої появи симптомів.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Профілактика грипу - після контакту з особою з клінічно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діагностованим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грипом під час циркуляції вірусу грипу</a:t>
            </a:r>
          </a:p>
          <a:p>
            <a:pPr algn="l"/>
            <a:r>
              <a:rPr 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інфекції та інвазії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поширені – бронхіт, простий герпес, інфекції верхніх дихальних шляхів,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назофарингіт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синусит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імунна система: 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реакція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гіперчутливості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анафілактичні та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анафілактоїдні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реакції</a:t>
            </a:r>
          </a:p>
          <a:p>
            <a:pPr indent="270510" algn="just">
              <a:lnSpc>
                <a:spcPts val="3300"/>
              </a:lnSpc>
            </a:pP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403BEE-CACC-9C7B-BA82-BB228C11A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9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1648C-90C0-A8BF-1D04-48B0EAB6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D02C389F-9E92-D522-AA0C-301C090E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945818E-2A1E-2EE1-D2C3-D8DC35AC5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5B2EDA-781D-6E2C-6729-3626E2BE3899}"/>
              </a:ext>
            </a:extLst>
          </p:cNvPr>
          <p:cNvSpPr txBox="1"/>
          <p:nvPr/>
        </p:nvSpPr>
        <p:spPr>
          <a:xfrm>
            <a:off x="467360" y="1056641"/>
            <a:ext cx="11336226" cy="525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ЦНС: 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ажитація, тривожність, сплутаність свідомості, марення, делірій, галюцинації, нічні кошмари, головний біль, безсоння, порушення свідомості, судоми</a:t>
            </a:r>
          </a:p>
          <a:p>
            <a:pPr algn="l"/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 зору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 порушення зору</a:t>
            </a:r>
          </a:p>
          <a:p>
            <a:pPr algn="l"/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ССС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серцеві аритмії</a:t>
            </a:r>
          </a:p>
          <a:p>
            <a:pPr algn="l"/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дихальна система: кашель,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ринорея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біль у горлі</a:t>
            </a:r>
          </a:p>
          <a:p>
            <a:pPr algn="l"/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ШКТ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 нудота, блювання, біль у животі, диспепсія, шлунково-кишкова кровотеча, геморагічний коліт</a:t>
            </a:r>
          </a:p>
          <a:p>
            <a:pPr algn="l"/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Печінка: 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підвищення рівня печінкових ферментів, гепатит, печінкова недостатність, </a:t>
            </a:r>
          </a:p>
          <a:p>
            <a:pPr algn="l"/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Шкіра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дерматит, висипання, екзема, кропив’янка,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рідко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3300"/>
              </a:lnSpc>
            </a:pP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EFB68A-07A0-ECF3-D7AE-927C951C3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614" y="66867"/>
            <a:ext cx="1290972" cy="8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3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78955-374A-7620-4BA3-5D8D3121A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35E8F03E-F567-BD74-2BA4-8C7F6F9FD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84EA02FF-C743-21D8-5788-8B98A9869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55BAD1-302B-E713-AE32-71EDA23FC611}"/>
              </a:ext>
            </a:extLst>
          </p:cNvPr>
          <p:cNvSpPr txBox="1"/>
          <p:nvPr/>
        </p:nvSpPr>
        <p:spPr>
          <a:xfrm>
            <a:off x="467360" y="1056641"/>
            <a:ext cx="11336226" cy="56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ІНТЕРФЕРОНИ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група сигнальних білків (цитокінів) з низькою молекулярною масою (15–70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кД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що здійснюють зв'язок між клітинами для реалізації захисних механізмів імунної системи проти експресії стороннього генетичного матеріалу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(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лат.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interferona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&lt; лат.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— між +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ferens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— переносник) — клас індуктивних низькомолекулярних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глікопротеїнів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хребетних, що володіють противірусною,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антибластомною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імуномодулювальною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іншими видами активності 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α- і β-інтерферони мають противірусну дію</a:t>
            </a:r>
          </a:p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γ-інтерферон — протипухлинну,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імуномодулювальну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indent="270510" algn="just">
              <a:lnSpc>
                <a:spcPts val="3300"/>
              </a:lnSpc>
            </a:pP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59523A-718B-AEDB-0E95-FB0E7A59A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199" y="252291"/>
            <a:ext cx="1405499" cy="14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C57F7-6B9E-1606-CB9E-74003E67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3038CD71-7661-1624-3F72-AEBBE3A4B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17AED399-21B9-1D01-31A5-B7F10D20B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57B3AC-F255-1DFA-A049-C0C32DBF3864}"/>
              </a:ext>
            </a:extLst>
          </p:cNvPr>
          <p:cNvSpPr txBox="1"/>
          <p:nvPr/>
        </p:nvSpPr>
        <p:spPr>
          <a:xfrm>
            <a:off x="467360" y="1056641"/>
            <a:ext cx="1133622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ІНТЕРФЕРОНИ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інтерферони не чинять </a:t>
            </a:r>
            <a:r>
              <a:rPr lang="uk-UA" sz="28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прямого впливу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збудників, а попереджають про вторгнення чужорідної ДНК і активують клітини, які здатні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інактивувати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вірус: фагоцити та Т-лімфоцити</a:t>
            </a:r>
          </a:p>
          <a:p>
            <a:pPr marL="457200" indent="-457200" algn="l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стабілізують мембрани клітин, що допомагає боротися з вірусами</a:t>
            </a:r>
          </a:p>
          <a:p>
            <a:pPr marL="457200" indent="-457200" algn="l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зв'язуються з рецепторами заражених чи пошкоджених клітин, запускають реакції, призводять до утворення специфічних білків</a:t>
            </a:r>
          </a:p>
          <a:p>
            <a:pPr marL="457200" indent="-457200" algn="l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клітина перестає виробляти вірусні частки, розщеплює їх генетичну структуру, її поверхня стає непроникною для внутрішньоклітинних паразитів</a:t>
            </a:r>
          </a:p>
          <a:p>
            <a:pPr marL="457200" indent="-457200" algn="l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контролюють запальну реакцію, захищають організм від пухлин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C51E39-3234-FB3D-CC6E-6F0857BC8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199" y="252291"/>
            <a:ext cx="1405499" cy="14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9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A12CB-B144-5148-57CE-412E79ABC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E52B4CF-567F-830D-518A-2CCF88B86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0710BB8-8131-E4C6-4EF0-8842ACD28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C2376-953D-549F-1A3C-69FB868DBBC8}"/>
              </a:ext>
            </a:extLst>
          </p:cNvPr>
          <p:cNvSpPr txBox="1"/>
          <p:nvPr/>
        </p:nvSpPr>
        <p:spPr>
          <a:xfrm>
            <a:off x="467360" y="1056641"/>
            <a:ext cx="1133622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ІНТЕРФЕРОНИ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види: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Альфа: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стимуляція вродженого імунітету, розпізнавання та знищення пухлинних клітин.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Бета: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боротьба з вірусними інфекціями, розсіяним склерозом, хронічними захворюваннями нервової системи.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Гамма: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допомога при інфекційних, онкологічних,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аутоімунних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захворюваннях та алергіях.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Омега: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боротьба з такими вірусними інфекціями, як СНІД, герпес, атипова пневмонія, гепатити B та С.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Лямбда: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захист слизових оболонок органів, у тому числі ШКТ, від дії вірусів (переважно із сімейства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ротавірусів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A59BA-80C2-4959-142B-6DF40653E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199" y="252291"/>
            <a:ext cx="1405499" cy="14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7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F0218-6319-A418-CD40-48B703FBA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E842BBF-8374-405D-C045-3A3C928EC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9F2AFD5C-471D-E9D6-D575-DD41B0AE0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D016AB-49CE-60DF-AEB2-8C7F0DCDB120}"/>
              </a:ext>
            </a:extLst>
          </p:cNvPr>
          <p:cNvSpPr txBox="1"/>
          <p:nvPr/>
        </p:nvSpPr>
        <p:spPr>
          <a:xfrm>
            <a:off x="467360" y="924561"/>
            <a:ext cx="11336226" cy="2206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</a:t>
            </a:r>
          </a:p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пневмонія, простий герпес, включаючи загострення губного герпесу; </a:t>
            </a:r>
          </a:p>
          <a:p>
            <a:pPr algn="l"/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Кров: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лейкопенія;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анемія, агранулоцитоз, гемолітична анемія;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ідіопатична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тромбоцитопенічна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пурпура,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нейтропенія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Імунна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система:аутоімунні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розлади, реакції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гіперчутливості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(кропив’янка,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ангіоневротичний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набряк,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бронхоспазм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анафілаксія),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саркоїдоз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відторгнення трансплантата,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гормонадьнв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іпорушення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гіпотиреоз, гіпертиреоз, порушення функції щитоподібної залози; анорексія, нудота, несуттєва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гіпокальціємія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дегідратація, електролітний дисбаланс; ЦД, гіперглікемія;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гіпертригліцеридемія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гіперліпідемія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депресія, роздратованість, зміни психічного стану, сплутаність свідомості, аномальна поведінка, нервозність, погіршення пам’яті, порушення сну; суїцид, спроби суїциду,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суїцидальні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думки, манія; головний біль; спотворення смаку; невропатія, запаморочення,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гіпестезія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парестезія, тремор, сонливість; кома, порушення мозкового кровообігу, судоми,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транзиторна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еректильна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дисфункція; енцефалопатія; порушення зору, кон’юнктивіт; ішемічна ретинопатія; тромбоз артерії сітківки, невропатія зорового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нерва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крововилив у сітківку, тромбоз вен сітківки, ексудати у сітківці, ретинопатія, набряк диска зорового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нерва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вертиго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(запаморочення); аритмія (включаючи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атріовентрикулярну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блокаду), серцебиття, ціаноз; зупинка серця та дихання, ІМ, застійна СН, набряк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легенів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АГ, артеріальна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гіпотензія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васкуліт; задишка, кашель; легенева артеріальна гіпертензія; діарея; блювання, абдомінальний біль, нудота, сухість у роті; панкреатит, посилення перистальтики кишечнику, запор, диспепсія, метеоризм;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реактивація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пептичної виразки, шлунково-кишкові кровотечі (що не загрожують життю); ішемічний коліт, виразковий коліт; печінкова недостатність, гепатит, дисфункція печінки; алопеція (зворотна після відміни терапії; збільшене випадіння волосся може тривати протягом кількох тижнів після завершення лікування), підвищене потовиділення; псоріаз (загострення або провокація псоріазу), свербіж; висипання, сухість шкіри, носова кровотеча, сухість слизових оболонок,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ринорея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міальгія, артралгія; системний червоний вовчак, артрит; протеїнурія, збільшення кількості клітинних елементів у сечі; г. ниркова недостатність (в основному у онкологічних пацієнтів із захворюванням нирок), порушення функції нирок; грипоподібні симптоми, зниження апетиту, підвищення t°, озноб, слабкість; біль у грудній клітці, набряк; некроз у місці ін’єкції, реакція в місці ін’єкції; втрата ваги; підвищення рівня АЛТ, підвищення рівня трансаміназ, підвищення рівня лужної фосфатази в крові; підвищення рівня креатиніну в крові, підвищення рівня сечовини в крові, підвищення рівня білірубіну в крові, підвищення рівня сечової кислоти в крові, підвищення рівня лактатдегідрогенази в крові.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1119AE-0A46-0BC5-811F-C005BF31C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1238" y="66867"/>
            <a:ext cx="1405499" cy="14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0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BDBD8-E72B-D644-DB35-121650F5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572A6568-545C-4054-03AE-460A76314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DAAFF5A4-54E7-A948-BA7A-E9AE84573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ПРОТИВІРУСНІ ЗАСОБИ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5535E5-89DA-0564-9C2A-076C27EB2A46}"/>
              </a:ext>
            </a:extLst>
          </p:cNvPr>
          <p:cNvSpPr txBox="1"/>
          <p:nvPr/>
        </p:nvSpPr>
        <p:spPr>
          <a:xfrm>
            <a:off x="467360" y="1056641"/>
            <a:ext cx="11336226" cy="2206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</a:t>
            </a:r>
          </a:p>
          <a:p>
            <a:pPr algn="l"/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пневмонія, простий герпес, включаючи загострення губного герпесу; лейкопенія;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анемія; поодинокі: агранулоцитоз, гемолітична анемія;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ідіопатична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тромбоцитопенічна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пурпура;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нейтропенія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аутоімунні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розлади, г. реакції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гіперчутливості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(наприклад, кропив’янка,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ангіоневротичний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набряк,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бронхоспазм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анафілаксія);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саркоїдоз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відторгнення трансплантата; гіпотиреоз, гіпертиреоз, порушення функції щитоподібної залози; анорексія, нудота, несуттєва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гіпокальціємія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дегідратація, електролітний дисбаланс; ЦД, гіперглікемія;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гіпертригліцеридемія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гіперліпідемія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депресія, роздратованість, зміни психічного стану, сплутаність свідомості, аномальна поведінка, нервозність, погіршення пам’яті, порушення сну; суїцид, спроби суїциду,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суїцидальні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думки, манія; головний біль; спотворення смаку; невропатія, запаморочення,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гіпестезія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парестезія, тремор, сонливість; кома, порушення мозкового кровообігу, судоми,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транзиторна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еректильна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дисфункція; енцефалопатія; порушення зору, кон’юнктивіт; ішемічна ретинопатія; тромбоз артерії сітківки, невропатія зорового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нерва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крововилив у сітківку, тромбоз вен сітківки, ексудати у сітківці, ретинопатія, набряк диска зорового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нерва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вертиго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(запаморочення); аритмія (включаючи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атріовентрикулярну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блокаду), серцебиття, ціаноз; зупинка серця та дихання, ІМ, застійна СН, набряк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легенів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АГ, артеріальна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гіпотензія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васкуліт; задишка, кашель; легенева артеріальна гіпертензія; діарея; блювання, абдомінальний біль, нудота, сухість у роті; панкреатит, посилення перистальтики кишечнику, запор, диспепсія, метеоризм;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реактивація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пептичної виразки, шлунково-кишкові кровотечі (що не загрожують життю); ішемічний коліт, виразковий коліт; печінкова недостатність, гепатит, дисфункція печінки; алопеція (зворотна після відміни терапії; збільшене випадіння волосся може тривати протягом кількох тижнів після завершення лікування), підвищене потовиділення; псоріаз (загострення або провокація псоріазу), свербіж; висипання, сухість шкіри, носова кровотеча, сухість слизових оболонок,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ринорея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міальгія, артралгія; системний червоний вовчак, артрит; протеїнурія, збільшення кількості клітинних елементів у сечі; г. ниркова недостатність (в основному у онкологічних пацієнтів із захворюванням нирок), порушення функції нирок; грипоподібні симптоми, зниження апетиту, підвищення t°, озноб, слабкість; біль у грудній клітці, набряк; некроз у місці ін’єкції, реакція в місці ін’єкції; втрата ваги; підвищення рівня АЛТ, підвищення рівня трансаміназ, підвищення рівня лужної фосфатази в крові; підвищення рівня креатиніну в крові, підвищення рівня сечовини в крові, підвищення рівня білірубіну в крові, підвищення рівня сечової кислоти в крові, підвищення рівня лактатдегідрогенази в крові.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85876A-B10D-0CB4-FA82-8CFDED818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199" y="252291"/>
            <a:ext cx="1405499" cy="14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4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4484</Words>
  <Application>Microsoft Office PowerPoint</Application>
  <PresentationFormat>Широкоэкранный</PresentationFormat>
  <Paragraphs>407</Paragraphs>
  <Slides>54</Slides>
  <Notes>54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6" baseType="lpstr">
      <vt:lpstr>Aptos Narrow</vt:lpstr>
      <vt:lpstr>Arial</vt:lpstr>
      <vt:lpstr>Calibri</vt:lpstr>
      <vt:lpstr>Calibri Light</vt:lpstr>
      <vt:lpstr>gilroy</vt:lpstr>
      <vt:lpstr>Impact</vt:lpstr>
      <vt:lpstr>Myriad Pro</vt:lpstr>
      <vt:lpstr>Symbol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Катерина Федорівна Шемонаєва</dc:creator>
  <cp:lastModifiedBy>Катерина Федорівна Шемонаєва</cp:lastModifiedBy>
  <cp:revision>26</cp:revision>
  <dcterms:created xsi:type="dcterms:W3CDTF">2026-02-02T07:16:38Z</dcterms:created>
  <dcterms:modified xsi:type="dcterms:W3CDTF">2026-02-17T07:56:42Z</dcterms:modified>
</cp:coreProperties>
</file>