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7" r:id="rId2"/>
    <p:sldId id="258" r:id="rId3"/>
    <p:sldId id="308" r:id="rId4"/>
    <p:sldId id="309" r:id="rId5"/>
    <p:sldId id="265" r:id="rId6"/>
    <p:sldId id="310" r:id="rId7"/>
    <p:sldId id="266" r:id="rId8"/>
    <p:sldId id="267" r:id="rId9"/>
    <p:sldId id="281" r:id="rId10"/>
    <p:sldId id="446" r:id="rId11"/>
    <p:sldId id="448" r:id="rId12"/>
    <p:sldId id="380" r:id="rId13"/>
    <p:sldId id="331" r:id="rId14"/>
    <p:sldId id="456" r:id="rId15"/>
    <p:sldId id="280" r:id="rId16"/>
    <p:sldId id="458" r:id="rId17"/>
    <p:sldId id="459" r:id="rId18"/>
    <p:sldId id="457" r:id="rId19"/>
    <p:sldId id="460" r:id="rId20"/>
    <p:sldId id="452" r:id="rId21"/>
    <p:sldId id="453" r:id="rId22"/>
    <p:sldId id="454" r:id="rId23"/>
    <p:sldId id="260" r:id="rId24"/>
    <p:sldId id="261" r:id="rId25"/>
    <p:sldId id="262" r:id="rId26"/>
    <p:sldId id="264" r:id="rId27"/>
    <p:sldId id="263" r:id="rId28"/>
    <p:sldId id="283" r:id="rId29"/>
    <p:sldId id="284" r:id="rId30"/>
    <p:sldId id="268" r:id="rId31"/>
    <p:sldId id="269" r:id="rId32"/>
    <p:sldId id="282" r:id="rId33"/>
    <p:sldId id="270" r:id="rId34"/>
    <p:sldId id="272" r:id="rId35"/>
    <p:sldId id="273" r:id="rId36"/>
    <p:sldId id="275" r:id="rId37"/>
    <p:sldId id="276" r:id="rId38"/>
    <p:sldId id="277" r:id="rId39"/>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020" autoAdjust="0"/>
  </p:normalViewPr>
  <p:slideViewPr>
    <p:cSldViewPr>
      <p:cViewPr varScale="1">
        <p:scale>
          <a:sx n="76" d="100"/>
          <a:sy n="76" d="100"/>
        </p:scale>
        <p:origin x="1570"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5068B30-59FE-4424-A818-678A6FFFB3F7}" type="datetimeFigureOut">
              <a:rPr lang="uk-UA" smtClean="0"/>
              <a:t>22.03.2026</a:t>
            </a:fld>
            <a:endParaRPr lang="uk-UA"/>
          </a:p>
        </p:txBody>
      </p:sp>
      <p:sp>
        <p:nvSpPr>
          <p:cNvPr id="4" name="Образ слайда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23177CD-7C81-44D1-8A05-AB36F75FFD0F}" type="slidenum">
              <a:rPr lang="uk-UA" smtClean="0"/>
              <a:t>‹#›</a:t>
            </a:fld>
            <a:endParaRPr lang="uk-UA"/>
          </a:p>
        </p:txBody>
      </p:sp>
    </p:spTree>
    <p:extLst>
      <p:ext uri="{BB962C8B-B14F-4D97-AF65-F5344CB8AC3E}">
        <p14:creationId xmlns:p14="http://schemas.microsoft.com/office/powerpoint/2010/main" val="537079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623177CD-7C81-44D1-8A05-AB36F75FFD0F}" type="slidenum">
              <a:rPr lang="uk-UA" smtClean="0"/>
              <a:t>23</a:t>
            </a:fld>
            <a:endParaRPr lang="uk-UA"/>
          </a:p>
        </p:txBody>
      </p:sp>
    </p:spTree>
    <p:extLst>
      <p:ext uri="{BB962C8B-B14F-4D97-AF65-F5344CB8AC3E}">
        <p14:creationId xmlns:p14="http://schemas.microsoft.com/office/powerpoint/2010/main" val="826596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22.03.2026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a:p>
        </p:txBody>
      </p:sp>
    </p:spTree>
    <p:extLst>
      <p:ext uri="{BB962C8B-B14F-4D97-AF65-F5344CB8AC3E}">
        <p14:creationId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22.03.2026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a:p>
        </p:txBody>
      </p:sp>
    </p:spTree>
    <p:extLst>
      <p:ext uri="{BB962C8B-B14F-4D97-AF65-F5344CB8AC3E}">
        <p14:creationId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uk.wikipedia.org/wiki/%D0%95%D0%B9%D1%84%D0%BE%D1%80%D1%96%D1%8F" TargetMode="External"/><Relationship Id="rId7" Type="http://schemas.openxmlformats.org/officeDocument/2006/relationships/image" Target="../media/image1.png"/><Relationship Id="rId2" Type="http://schemas.openxmlformats.org/officeDocument/2006/relationships/hyperlink" Target="https://uk.wikipedia.org/wiki/%D0%9D%D0%B0%D1%81%D1%82%D1%80%D1%96%D0%B9" TargetMode="External"/><Relationship Id="rId1" Type="http://schemas.openxmlformats.org/officeDocument/2006/relationships/slideLayout" Target="../slideLayouts/slideLayout2.xml"/><Relationship Id="rId6" Type="http://schemas.openxmlformats.org/officeDocument/2006/relationships/hyperlink" Target="https://uk.wikipedia.org/wiki/%D0%9C%D0%B0%D0%BD%D1%96%D1%8F_%D0%B2%D0%B5%D0%BB%D0%B8%D1%87%D1%96" TargetMode="External"/><Relationship Id="rId5" Type="http://schemas.openxmlformats.org/officeDocument/2006/relationships/hyperlink" Target="https://uk.wikipedia.org/wiki/%D0%9F%D0%B0%D1%82%D0%BE%D0%BB%D0%BE%D0%B3%D1%96%D1%8F" TargetMode="External"/><Relationship Id="rId4" Type="http://schemas.openxmlformats.org/officeDocument/2006/relationships/hyperlink" Target="https://uk.wikipedia.org/wiki/%D0%A1%D0%B2%D1%96%D0%B4%D0%BE%D0%BC%D1%96%D1%81%D1%82%D1%8C"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zakon.rada.gov.ua/laws/show/770-2000-%D0%BF#Tex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a:solidFill>
            <a:schemeClr val="bg1"/>
          </a:solidFill>
          <a:ln>
            <a:solidFill>
              <a:srgbClr val="002060"/>
            </a:solidFill>
          </a:ln>
        </p:spPr>
        <p:txBody>
          <a:bodyPr>
            <a:normAutofit fontScale="90000"/>
          </a:bodyPr>
          <a:lstStyle/>
          <a:p>
            <a:pPr algn="ctr"/>
            <a:r>
              <a:rPr lang="uk-UA" sz="2400" b="1" dirty="0">
                <a:solidFill>
                  <a:srgbClr val="002060"/>
                </a:solidFill>
                <a:latin typeface="Bookman Old Style" pitchFamily="18" charset="0"/>
              </a:rPr>
              <a:t>Одеський національний медичний університет</a:t>
            </a:r>
            <a:br>
              <a:rPr lang="uk-UA" sz="2400" b="1" dirty="0">
                <a:solidFill>
                  <a:srgbClr val="002060"/>
                </a:solidFill>
                <a:latin typeface="Bookman Old Style" pitchFamily="18" charset="0"/>
              </a:rPr>
            </a:br>
            <a:r>
              <a:rPr lang="uk-UA" sz="2400" b="1" dirty="0">
                <a:solidFill>
                  <a:srgbClr val="002060"/>
                </a:solidFill>
                <a:latin typeface="Bookman Old Style" pitchFamily="18" charset="0"/>
              </a:rPr>
              <a:t>Медико-фармацевтичний факультет</a:t>
            </a:r>
            <a:br>
              <a:rPr lang="uk-UA" sz="2400" b="1" dirty="0">
                <a:solidFill>
                  <a:srgbClr val="002060"/>
                </a:solidFill>
                <a:latin typeface="Bookman Old Style" pitchFamily="18" charset="0"/>
              </a:rPr>
            </a:br>
            <a:r>
              <a:rPr lang="uk-UA" sz="2400" b="1" dirty="0">
                <a:solidFill>
                  <a:srgbClr val="002060"/>
                </a:solidFill>
                <a:latin typeface="Bookman Old Style" pitchFamily="18" charset="0"/>
              </a:rPr>
              <a:t>Кафедра організації та економіки фармації з післядипломною підготовкою</a:t>
            </a:r>
            <a:endParaRPr lang="uk-UA" dirty="0"/>
          </a:p>
        </p:txBody>
      </p:sp>
      <p:sp>
        <p:nvSpPr>
          <p:cNvPr id="3" name="Содержимое 2"/>
          <p:cNvSpPr>
            <a:spLocks noGrp="1"/>
          </p:cNvSpPr>
          <p:nvPr>
            <p:ph idx="1"/>
          </p:nvPr>
        </p:nvSpPr>
        <p:spPr>
          <a:xfrm>
            <a:off x="457200" y="1974850"/>
            <a:ext cx="8229600" cy="4608512"/>
          </a:xfrm>
          <a:solidFill>
            <a:schemeClr val="accent1">
              <a:lumMod val="20000"/>
              <a:lumOff val="80000"/>
            </a:schemeClr>
          </a:solidFill>
          <a:ln>
            <a:solidFill>
              <a:srgbClr val="002060"/>
            </a:solidFill>
          </a:ln>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uk-UA" altLang="ru-RU" sz="2400" b="1" i="1" u="sng" dirty="0">
                <a:solidFill>
                  <a:srgbClr val="002060"/>
                </a:solidFill>
                <a:latin typeface="Times New Roman" panose="02020603050405020304" pitchFamily="18" charset="0"/>
                <a:cs typeface="Times New Roman" panose="02020603050405020304" pitchFamily="18" charset="0"/>
              </a:rPr>
              <a:t>Лекційне заняття №7</a:t>
            </a:r>
            <a:endParaRPr lang="uk-UA" altLang="ru-RU" sz="2400" i="1" u="sng" dirty="0">
              <a:solidFill>
                <a:srgbClr val="002060"/>
              </a:solidFill>
              <a:latin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ru-RU" altLang="ru-RU" sz="2400" b="1" i="1" dirty="0" err="1">
                <a:solidFill>
                  <a:srgbClr val="002060"/>
                </a:solidFill>
                <a:latin typeface="Times New Roman" panose="02020603050405020304" pitchFamily="18" charset="0"/>
                <a:cs typeface="Times New Roman" panose="02020603050405020304" pitchFamily="18" charset="0"/>
              </a:rPr>
              <a:t>Державне</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регулювання</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обігу</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наркотичних</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лікарських</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засобів</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психотропних</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речовин</a:t>
            </a:r>
            <a:r>
              <a:rPr lang="ru-RU" altLang="ru-RU" sz="2400" b="1" i="1" dirty="0">
                <a:solidFill>
                  <a:srgbClr val="002060"/>
                </a:solidFill>
                <a:latin typeface="Times New Roman" panose="02020603050405020304" pitchFamily="18" charset="0"/>
                <a:cs typeface="Times New Roman" panose="02020603050405020304" pitchFamily="18" charset="0"/>
              </a:rPr>
              <a:t> та </a:t>
            </a:r>
            <a:r>
              <a:rPr lang="ru-RU" altLang="ru-RU" sz="2400" b="1" i="1" dirty="0" err="1">
                <a:solidFill>
                  <a:srgbClr val="002060"/>
                </a:solidFill>
                <a:latin typeface="Times New Roman" panose="02020603050405020304" pitchFamily="18" charset="0"/>
                <a:cs typeface="Times New Roman" panose="02020603050405020304" pitchFamily="18" charset="0"/>
              </a:rPr>
              <a:t>прекурсорів</a:t>
            </a:r>
            <a:r>
              <a:rPr lang="ru-RU" altLang="ru-RU" sz="2400" b="1" i="1" dirty="0">
                <a:solidFill>
                  <a:srgbClr val="002060"/>
                </a:solidFill>
                <a:latin typeface="Times New Roman" panose="02020603050405020304" pitchFamily="18" charset="0"/>
                <a:cs typeface="Times New Roman" panose="02020603050405020304" pitchFamily="18" charset="0"/>
              </a:rPr>
              <a:t>. Порядок </a:t>
            </a:r>
            <a:r>
              <a:rPr lang="ru-RU" altLang="ru-RU" sz="2400" b="1" i="1" dirty="0" err="1">
                <a:solidFill>
                  <a:srgbClr val="002060"/>
                </a:solidFill>
                <a:latin typeface="Times New Roman" panose="02020603050405020304" pitchFamily="18" charset="0"/>
                <a:cs typeface="Times New Roman" panose="02020603050405020304" pitchFamily="18" charset="0"/>
              </a:rPr>
              <a:t>обліку</a:t>
            </a:r>
            <a:r>
              <a:rPr lang="ru-RU" altLang="ru-RU" sz="2400" b="1" i="1" dirty="0">
                <a:solidFill>
                  <a:srgbClr val="002060"/>
                </a:solidFill>
                <a:latin typeface="Times New Roman" panose="02020603050405020304" pitchFamily="18" charset="0"/>
                <a:cs typeface="Times New Roman" panose="02020603050405020304" pitchFamily="18" charset="0"/>
              </a:rPr>
              <a:t> ЛЗ, </a:t>
            </a:r>
            <a:r>
              <a:rPr lang="ru-RU" altLang="ru-RU" sz="2400" b="1" i="1" dirty="0" err="1">
                <a:solidFill>
                  <a:srgbClr val="002060"/>
                </a:solidFill>
                <a:latin typeface="Times New Roman" panose="02020603050405020304" pitchFamily="18" charset="0"/>
                <a:cs typeface="Times New Roman" panose="02020603050405020304" pitchFamily="18" charset="0"/>
              </a:rPr>
              <a:t>що</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містять</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контрольовані</a:t>
            </a:r>
            <a:r>
              <a:rPr lang="ru-RU" altLang="ru-RU" sz="2400" b="1" i="1" dirty="0">
                <a:solidFill>
                  <a:srgbClr val="002060"/>
                </a:solidFill>
                <a:latin typeface="Times New Roman" panose="02020603050405020304" pitchFamily="18" charset="0"/>
                <a:cs typeface="Times New Roman" panose="02020603050405020304" pitchFamily="18" charset="0"/>
              </a:rPr>
              <a:t> </a:t>
            </a:r>
            <a:r>
              <a:rPr lang="ru-RU" altLang="ru-RU" sz="2400" b="1" i="1" dirty="0" err="1">
                <a:solidFill>
                  <a:srgbClr val="002060"/>
                </a:solidFill>
                <a:latin typeface="Times New Roman" panose="02020603050405020304" pitchFamily="18" charset="0"/>
                <a:cs typeface="Times New Roman" panose="02020603050405020304" pitchFamily="18" charset="0"/>
              </a:rPr>
              <a:t>речовини</a:t>
            </a:r>
            <a:r>
              <a:rPr lang="ru-RU" altLang="ru-RU" sz="2400" b="1" i="1" dirty="0">
                <a:solidFill>
                  <a:srgbClr val="002060"/>
                </a:solidFill>
                <a:latin typeface="Times New Roman" panose="02020603050405020304" pitchFamily="18" charset="0"/>
                <a:cs typeface="Times New Roman" panose="02020603050405020304" pitchFamily="18" charset="0"/>
              </a:rPr>
              <a:t>.</a:t>
            </a:r>
            <a:endParaRPr lang="uk-UA" sz="2400" b="1" i="1" u="sng"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5408" y="622513"/>
            <a:ext cx="5328592" cy="1052736"/>
          </a:xfrm>
          <a:solidFill>
            <a:schemeClr val="bg1"/>
          </a:solidFill>
        </p:spPr>
        <p:txBody>
          <a:bodyPr>
            <a:normAutofit/>
          </a:bodyPr>
          <a:lstStyle/>
          <a:p>
            <a:r>
              <a:rPr lang="uk-UA" sz="2800" b="1" dirty="0">
                <a:solidFill>
                  <a:srgbClr val="002060"/>
                </a:solidFill>
                <a:latin typeface="Times New Roman" panose="02020603050405020304" pitchFamily="18" charset="0"/>
                <a:cs typeface="Times New Roman" panose="02020603050405020304" pitchFamily="18" charset="0"/>
              </a:rPr>
              <a:t>Основні  поняття</a:t>
            </a:r>
            <a:endParaRPr lang="ru-RU" sz="2800" dirty="0">
              <a:solidFill>
                <a:srgbClr val="002060"/>
              </a:solidFill>
            </a:endParaRPr>
          </a:p>
        </p:txBody>
      </p:sp>
      <p:sp>
        <p:nvSpPr>
          <p:cNvPr id="3" name="Объект 2"/>
          <p:cNvSpPr>
            <a:spLocks noGrp="1"/>
          </p:cNvSpPr>
          <p:nvPr>
            <p:ph idx="1"/>
          </p:nvPr>
        </p:nvSpPr>
        <p:spPr>
          <a:xfrm>
            <a:off x="0" y="2270378"/>
            <a:ext cx="9144000" cy="4563889"/>
          </a:xfrm>
          <a:solidFill>
            <a:schemeClr val="accent1">
              <a:lumMod val="20000"/>
              <a:lumOff val="80000"/>
            </a:schemeClr>
          </a:solidFill>
          <a:ln>
            <a:solidFill>
              <a:srgbClr val="002060"/>
            </a:solidFill>
          </a:ln>
        </p:spPr>
        <p:txBody>
          <a:bodyPr>
            <a:normAutofit fontScale="85000" lnSpcReduction="20000"/>
          </a:bodyPr>
          <a:lstStyle/>
          <a:p>
            <a:pPr marL="0" indent="0" algn="just">
              <a:buNone/>
            </a:pPr>
            <a:r>
              <a:rPr lang="ru-RU" sz="3800" i="1" dirty="0">
                <a:solidFill>
                  <a:srgbClr val="002060"/>
                </a:solidFill>
              </a:rPr>
              <a:t> </a:t>
            </a:r>
            <a:r>
              <a:rPr lang="ru-RU" sz="3800" i="1" dirty="0">
                <a:solidFill>
                  <a:srgbClr val="002060"/>
                </a:solidFill>
                <a:latin typeface="Book Antiqua" pitchFamily="18" charset="0"/>
              </a:rPr>
              <a:t>	</a:t>
            </a:r>
            <a:r>
              <a:rPr lang="ru-RU" sz="2600" b="1" dirty="0">
                <a:latin typeface="Times New Roman" pitchFamily="18" charset="0"/>
                <a:cs typeface="Times New Roman" pitchFamily="18" charset="0"/>
              </a:rPr>
              <a:t>Наркотик</a:t>
            </a:r>
            <a:r>
              <a:rPr lang="ru-RU" sz="2600" dirty="0">
                <a:latin typeface="Times New Roman" pitchFamily="18" charset="0"/>
                <a:cs typeface="Times New Roman" pitchFamily="18" charset="0"/>
              </a:rPr>
              <a:t> — </a:t>
            </a:r>
            <a:r>
              <a:rPr lang="uk-UA" sz="2600" dirty="0">
                <a:latin typeface="Times New Roman" pitchFamily="18" charset="0"/>
                <a:cs typeface="Times New Roman" pitchFamily="18" charset="0"/>
              </a:rPr>
              <a:t>хімічний агент, що викликає ступор, кому або нечутливість до болю. Термін зазвичай відноситься до </a:t>
            </a:r>
            <a:r>
              <a:rPr lang="uk-UA" sz="2600" dirty="0" err="1">
                <a:latin typeface="Times New Roman" pitchFamily="18" charset="0"/>
                <a:cs typeface="Times New Roman" pitchFamily="18" charset="0"/>
              </a:rPr>
              <a:t>опіатів</a:t>
            </a:r>
            <a:r>
              <a:rPr lang="uk-UA" sz="2600" dirty="0">
                <a:latin typeface="Times New Roman" pitchFamily="18" charset="0"/>
                <a:cs typeface="Times New Roman" pitchFamily="18" charset="0"/>
              </a:rPr>
              <a:t> або </a:t>
            </a:r>
            <a:r>
              <a:rPr lang="uk-UA" sz="2600" dirty="0" err="1">
                <a:latin typeface="Times New Roman" pitchFamily="18" charset="0"/>
                <a:cs typeface="Times New Roman" pitchFamily="18" charset="0"/>
              </a:rPr>
              <a:t>опіоїдів</a:t>
            </a:r>
            <a:r>
              <a:rPr lang="uk-UA" sz="2600" dirty="0">
                <a:latin typeface="Times New Roman" pitchFamily="18" charset="0"/>
                <a:cs typeface="Times New Roman" pitchFamily="18" charset="0"/>
              </a:rPr>
              <a:t>, які називають наркотичними анальгетиками (визначення ВООЗ)</a:t>
            </a:r>
          </a:p>
          <a:p>
            <a:pPr marL="0" indent="0" algn="just">
              <a:buNone/>
            </a:pPr>
            <a:r>
              <a:rPr lang="uk-UA" sz="2600" b="1" dirty="0">
                <a:latin typeface="Times New Roman" pitchFamily="18" charset="0"/>
                <a:cs typeface="Times New Roman" pitchFamily="18" charset="0"/>
              </a:rPr>
              <a:t>	</a:t>
            </a:r>
            <a:r>
              <a:rPr lang="vi-VN" sz="2600" b="1" dirty="0">
                <a:latin typeface="Times New Roman" pitchFamily="18" charset="0"/>
                <a:cs typeface="Times New Roman" pitchFamily="18" charset="0"/>
              </a:rPr>
              <a:t>Нарко́тик</a:t>
            </a:r>
            <a:r>
              <a:rPr lang="vi-VN" sz="2600" dirty="0">
                <a:latin typeface="Times New Roman" pitchFamily="18" charset="0"/>
                <a:cs typeface="Times New Roman" pitchFamily="18" charset="0"/>
              </a:rPr>
              <a:t> (від грец. </a:t>
            </a:r>
            <a:r>
              <a:rPr lang="en-US" sz="2600" dirty="0" err="1">
                <a:latin typeface="Times New Roman" pitchFamily="18" charset="0"/>
                <a:cs typeface="Times New Roman" pitchFamily="18" charset="0"/>
              </a:rPr>
              <a:t>narkoticos</a:t>
            </a:r>
            <a:r>
              <a:rPr lang="en-US" sz="2600" dirty="0">
                <a:latin typeface="Times New Roman" pitchFamily="18" charset="0"/>
                <a:cs typeface="Times New Roman" pitchFamily="18" charset="0"/>
              </a:rPr>
              <a:t> — </a:t>
            </a:r>
            <a:r>
              <a:rPr lang="vi-VN" sz="2600" dirty="0">
                <a:latin typeface="Times New Roman" pitchFamily="18" charset="0"/>
                <a:cs typeface="Times New Roman" pitchFamily="18" charset="0"/>
              </a:rPr>
              <a:t>той, що призводить до </a:t>
            </a:r>
            <a:r>
              <a:rPr lang="uk-UA" sz="2600" dirty="0">
                <a:latin typeface="Times New Roman" pitchFamily="18" charset="0"/>
                <a:cs typeface="Times New Roman" pitchFamily="18" charset="0"/>
              </a:rPr>
              <a:t>заціпеніння</a:t>
            </a:r>
            <a:r>
              <a:rPr lang="vi-VN" sz="2600" dirty="0">
                <a:latin typeface="Times New Roman" pitchFamily="18" charset="0"/>
                <a:cs typeface="Times New Roman" pitchFamily="18" charset="0"/>
              </a:rPr>
              <a:t>, одурманюючий) — субстанції природних чи </a:t>
            </a:r>
            <a:r>
              <a:rPr lang="uk-UA" sz="2600" dirty="0">
                <a:latin typeface="Times New Roman" pitchFamily="18" charset="0"/>
                <a:cs typeface="Times New Roman" pitchFamily="18" charset="0"/>
              </a:rPr>
              <a:t>синтетичних</a:t>
            </a:r>
            <a:r>
              <a:rPr lang="vi-VN" sz="2600" dirty="0">
                <a:latin typeface="Times New Roman" pitchFamily="18" charset="0"/>
                <a:cs typeface="Times New Roman" pitchFamily="18" charset="0"/>
              </a:rPr>
              <a:t> речовин, </a:t>
            </a:r>
            <a:r>
              <a:rPr lang="uk-UA" sz="2600" dirty="0">
                <a:latin typeface="Times New Roman" pitchFamily="18" charset="0"/>
                <a:cs typeface="Times New Roman" pitchFamily="18" charset="0"/>
              </a:rPr>
              <a:t>які </a:t>
            </a:r>
            <a:r>
              <a:rPr lang="vi-VN" sz="2600" dirty="0">
                <a:latin typeface="Times New Roman" pitchFamily="18" charset="0"/>
                <a:cs typeface="Times New Roman" pitchFamily="18" charset="0"/>
              </a:rPr>
              <a:t>здатні викликати</a:t>
            </a:r>
            <a:r>
              <a:rPr lang="uk-UA" sz="2600" dirty="0">
                <a:latin typeface="Times New Roman" pitchFamily="18" charset="0"/>
                <a:cs typeface="Times New Roman" pitchFamily="18" charset="0"/>
              </a:rPr>
              <a:t> як </a:t>
            </a:r>
            <a:r>
              <a:rPr lang="vi-VN" sz="2600" b="1" u="sng" dirty="0">
                <a:latin typeface="Times New Roman" pitchFamily="18" charset="0"/>
                <a:cs typeface="Times New Roman" pitchFamily="18" charset="0"/>
              </a:rPr>
              <a:t>фізичну</a:t>
            </a:r>
            <a:r>
              <a:rPr lang="vi-VN" sz="2600" dirty="0">
                <a:latin typeface="Times New Roman" pitchFamily="18" charset="0"/>
                <a:cs typeface="Times New Roman" pitchFamily="18" charset="0"/>
              </a:rPr>
              <a:t> </a:t>
            </a:r>
            <a:r>
              <a:rPr lang="uk-UA" sz="2600" dirty="0">
                <a:latin typeface="Times New Roman" pitchFamily="18" charset="0"/>
                <a:cs typeface="Times New Roman" pitchFamily="18" charset="0"/>
              </a:rPr>
              <a:t>(</a:t>
            </a:r>
            <a:r>
              <a:rPr lang="vi-VN" sz="2600" dirty="0">
                <a:latin typeface="Times New Roman" pitchFamily="18" charset="0"/>
                <a:cs typeface="Times New Roman" pitchFamily="18" charset="0"/>
              </a:rPr>
              <a:t>внаслідок заміщення однієї з речовин-учасників природного </a:t>
            </a:r>
            <a:r>
              <a:rPr lang="uk-UA" sz="2600" dirty="0">
                <a:latin typeface="Times New Roman" pitchFamily="18" charset="0"/>
                <a:cs typeface="Times New Roman" pitchFamily="18" charset="0"/>
              </a:rPr>
              <a:t>метаболізму</a:t>
            </a:r>
            <a:r>
              <a:rPr lang="vi-VN" sz="2600" dirty="0">
                <a:latin typeface="Times New Roman" pitchFamily="18" charset="0"/>
                <a:cs typeface="Times New Roman" pitchFamily="18" charset="0"/>
              </a:rPr>
              <a:t>,</a:t>
            </a:r>
            <a:r>
              <a:rPr lang="uk-UA" sz="2600" dirty="0">
                <a:latin typeface="Times New Roman" pitchFamily="18" charset="0"/>
                <a:cs typeface="Times New Roman" pitchFamily="18" charset="0"/>
              </a:rPr>
              <a:t>)</a:t>
            </a:r>
            <a:r>
              <a:rPr lang="vi-VN" sz="2600" dirty="0">
                <a:latin typeface="Times New Roman" pitchFamily="18" charset="0"/>
                <a:cs typeface="Times New Roman" pitchFamily="18" charset="0"/>
              </a:rPr>
              <a:t> </a:t>
            </a:r>
            <a:r>
              <a:rPr lang="uk-UA" sz="2600" dirty="0">
                <a:latin typeface="Times New Roman" pitchFamily="18" charset="0"/>
                <a:cs typeface="Times New Roman" pitchFamily="18" charset="0"/>
              </a:rPr>
              <a:t>так і</a:t>
            </a:r>
            <a:r>
              <a:rPr lang="vi-VN" sz="2600" dirty="0">
                <a:latin typeface="Times New Roman" pitchFamily="18" charset="0"/>
                <a:cs typeface="Times New Roman" pitchFamily="18" charset="0"/>
              </a:rPr>
              <a:t> </a:t>
            </a:r>
            <a:r>
              <a:rPr lang="vi-VN" sz="2600" b="1" u="sng" dirty="0">
                <a:latin typeface="Times New Roman" pitchFamily="18" charset="0"/>
                <a:cs typeface="Times New Roman" pitchFamily="18" charset="0"/>
              </a:rPr>
              <a:t>психічну</a:t>
            </a:r>
            <a:r>
              <a:rPr lang="uk-UA" sz="2600" b="1" u="sng" dirty="0">
                <a:latin typeface="Times New Roman" pitchFamily="18" charset="0"/>
                <a:cs typeface="Times New Roman" pitchFamily="18" charset="0"/>
              </a:rPr>
              <a:t> залежність</a:t>
            </a:r>
            <a:r>
              <a:rPr lang="vi-VN" sz="2600" b="1" u="sng" dirty="0">
                <a:latin typeface="Times New Roman" pitchFamily="18" charset="0"/>
                <a:cs typeface="Times New Roman" pitchFamily="18" charset="0"/>
              </a:rPr>
              <a:t>.</a:t>
            </a:r>
            <a:r>
              <a:rPr lang="vi-VN" sz="2600" dirty="0">
                <a:latin typeface="Times New Roman" pitchFamily="18" charset="0"/>
                <a:cs typeface="Times New Roman" pitchFamily="18" charset="0"/>
              </a:rPr>
              <a:t> </a:t>
            </a:r>
            <a:r>
              <a:rPr lang="uk-UA" sz="2600" dirty="0">
                <a:latin typeface="Times New Roman" pitchFamily="18" charset="0"/>
                <a:cs typeface="Times New Roman" pitchFamily="18" charset="0"/>
              </a:rPr>
              <a:t>	</a:t>
            </a:r>
          </a:p>
          <a:p>
            <a:pPr marL="0" indent="0" algn="just">
              <a:buNone/>
            </a:pPr>
            <a:r>
              <a:rPr lang="vi-VN" sz="2600" dirty="0">
                <a:latin typeface="Times New Roman" pitchFamily="18" charset="0"/>
                <a:cs typeface="Times New Roman" pitchFamily="18" charset="0"/>
              </a:rPr>
              <a:t>Впливаючи на нервові центри головного мозку, наркотик може створювати підняття </a:t>
            </a:r>
            <a:r>
              <a:rPr lang="vi-VN" sz="2600" dirty="0">
                <a:latin typeface="Times New Roman" pitchFamily="18" charset="0"/>
                <a:cs typeface="Times New Roman" pitchFamily="18" charset="0"/>
                <a:hlinkClick r:id="rId2" tooltip="Настрій"/>
              </a:rPr>
              <a:t>настрою</a:t>
            </a:r>
            <a:r>
              <a:rPr lang="vi-VN" sz="2600" dirty="0">
                <a:latin typeface="Times New Roman" pitchFamily="18" charset="0"/>
                <a:cs typeface="Times New Roman" pitchFamily="18" charset="0"/>
              </a:rPr>
              <a:t>, чи надмірну сонливість, хворобливу, незвичайну веселість — </a:t>
            </a:r>
            <a:r>
              <a:rPr lang="vi-VN" sz="2600" dirty="0">
                <a:latin typeface="Times New Roman" pitchFamily="18" charset="0"/>
                <a:cs typeface="Times New Roman" pitchFamily="18" charset="0"/>
                <a:hlinkClick r:id="rId3" tooltip="Ейфорія"/>
              </a:rPr>
              <a:t>ейфорію</a:t>
            </a:r>
            <a:r>
              <a:rPr lang="vi-VN" sz="2600" dirty="0">
                <a:latin typeface="Times New Roman" pitchFamily="18" charset="0"/>
                <a:cs typeface="Times New Roman" pitchFamily="18" charset="0"/>
              </a:rPr>
              <a:t>, а іноді й порушення </a:t>
            </a:r>
            <a:r>
              <a:rPr lang="vi-VN" sz="2600" dirty="0">
                <a:latin typeface="Times New Roman" pitchFamily="18" charset="0"/>
                <a:cs typeface="Times New Roman" pitchFamily="18" charset="0"/>
                <a:hlinkClick r:id="rId4" tooltip="Свідомість"/>
              </a:rPr>
              <a:t>свідомості</a:t>
            </a:r>
            <a:r>
              <a:rPr lang="vi-VN" sz="2600" dirty="0">
                <a:latin typeface="Times New Roman" pitchFamily="18" charset="0"/>
                <a:cs typeface="Times New Roman" pitchFamily="18" charset="0"/>
              </a:rPr>
              <a:t>. У </a:t>
            </a:r>
            <a:r>
              <a:rPr lang="vi-VN" sz="2600" dirty="0">
                <a:latin typeface="Times New Roman" pitchFamily="18" charset="0"/>
                <a:cs typeface="Times New Roman" pitchFamily="18" charset="0"/>
                <a:hlinkClick r:id="rId5" tooltip="Патологія"/>
              </a:rPr>
              <a:t>патологічних</a:t>
            </a:r>
            <a:r>
              <a:rPr lang="vi-VN" sz="2600" dirty="0">
                <a:latin typeface="Times New Roman" pitchFamily="18" charset="0"/>
                <a:cs typeface="Times New Roman" pitchFamily="18" charset="0"/>
              </a:rPr>
              <a:t> випадках цей стан може бути цілком нереалістичним, викликати </a:t>
            </a:r>
            <a:r>
              <a:rPr lang="vi-VN" sz="2600" dirty="0">
                <a:latin typeface="Times New Roman" pitchFamily="18" charset="0"/>
                <a:cs typeface="Times New Roman" pitchFamily="18" charset="0"/>
                <a:hlinkClick r:id="rId6" tooltip="Манія величі"/>
              </a:rPr>
              <a:t>манію величі</a:t>
            </a:r>
            <a:r>
              <a:rPr lang="vi-VN" sz="2600" dirty="0">
                <a:latin typeface="Times New Roman" pitchFamily="18" charset="0"/>
                <a:cs typeface="Times New Roman" pitchFamily="18" charset="0"/>
              </a:rPr>
              <a:t> та невразливості.</a:t>
            </a:r>
            <a:endParaRPr lang="uk-UA" sz="2600" dirty="0">
              <a:latin typeface="Times New Roman" pitchFamily="18" charset="0"/>
              <a:cs typeface="Times New Roman" pitchFamily="18" charset="0"/>
            </a:endParaRPr>
          </a:p>
          <a:p>
            <a:pPr marL="0" indent="0" algn="just">
              <a:buNone/>
            </a:pPr>
            <a:r>
              <a:rPr lang="ru-RU" sz="2600" b="1" dirty="0">
                <a:latin typeface="Times New Roman" pitchFamily="18" charset="0"/>
                <a:cs typeface="Times New Roman" pitchFamily="18" charset="0"/>
              </a:rPr>
              <a:t>	</a:t>
            </a:r>
            <a:endParaRPr lang="uk-UA" sz="2600" dirty="0">
              <a:latin typeface="Times New Roman" pitchFamily="18" charset="0"/>
              <a:cs typeface="Times New Roman" pitchFamily="18" charset="0"/>
            </a:endParaRPr>
          </a:p>
          <a:p>
            <a:pPr marL="0" indent="0" algn="just">
              <a:buNone/>
            </a:pPr>
            <a:endParaRPr lang="ru-RU" dirty="0"/>
          </a:p>
        </p:txBody>
      </p:sp>
      <p:pic>
        <p:nvPicPr>
          <p:cNvPr id="5" name="Рисунок 4">
            <a:extLst>
              <a:ext uri="{FF2B5EF4-FFF2-40B4-BE49-F238E27FC236}">
                <a16:creationId xmlns:a16="http://schemas.microsoft.com/office/drawing/2014/main" id="{83DF0BE7-432D-4E7D-AE2C-CC6EA58276E8}"/>
              </a:ext>
            </a:extLst>
          </p:cNvPr>
          <p:cNvPicPr>
            <a:picLocks noChangeAspect="1"/>
          </p:cNvPicPr>
          <p:nvPr/>
        </p:nvPicPr>
        <p:blipFill>
          <a:blip r:embed="rId7"/>
          <a:stretch>
            <a:fillRect/>
          </a:stretch>
        </p:blipFill>
        <p:spPr>
          <a:xfrm>
            <a:off x="0" y="1"/>
            <a:ext cx="3347864" cy="2132855"/>
          </a:xfrm>
          <a:prstGeom prst="rect">
            <a:avLst/>
          </a:prstGeom>
        </p:spPr>
      </p:pic>
    </p:spTree>
    <p:extLst>
      <p:ext uri="{BB962C8B-B14F-4D97-AF65-F5344CB8AC3E}">
        <p14:creationId xmlns:p14="http://schemas.microsoft.com/office/powerpoint/2010/main" val="66594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5408" y="622513"/>
            <a:ext cx="5328592" cy="1052736"/>
          </a:xfrm>
          <a:solidFill>
            <a:schemeClr val="bg1"/>
          </a:solidFill>
        </p:spPr>
        <p:txBody>
          <a:bodyPr>
            <a:normAutofit/>
          </a:bodyPr>
          <a:lstStyle/>
          <a:p>
            <a:r>
              <a:rPr lang="uk-UA" sz="2800" b="1" dirty="0">
                <a:solidFill>
                  <a:srgbClr val="002060"/>
                </a:solidFill>
                <a:latin typeface="Times New Roman" panose="02020603050405020304" pitchFamily="18" charset="0"/>
                <a:cs typeface="Times New Roman" panose="02020603050405020304" pitchFamily="18" charset="0"/>
              </a:rPr>
              <a:t>Основні  поняття</a:t>
            </a:r>
            <a:endParaRPr lang="ru-RU" sz="2800" dirty="0">
              <a:solidFill>
                <a:srgbClr val="002060"/>
              </a:solidFill>
            </a:endParaRPr>
          </a:p>
        </p:txBody>
      </p:sp>
      <p:sp>
        <p:nvSpPr>
          <p:cNvPr id="3" name="Объект 2"/>
          <p:cNvSpPr>
            <a:spLocks noGrp="1"/>
          </p:cNvSpPr>
          <p:nvPr>
            <p:ph idx="1"/>
          </p:nvPr>
        </p:nvSpPr>
        <p:spPr>
          <a:xfrm>
            <a:off x="323528" y="2270379"/>
            <a:ext cx="8640960" cy="4326974"/>
          </a:xfrm>
          <a:solidFill>
            <a:schemeClr val="accent1">
              <a:lumMod val="20000"/>
              <a:lumOff val="80000"/>
            </a:schemeClr>
          </a:solidFill>
          <a:ln>
            <a:solidFill>
              <a:srgbClr val="002060"/>
            </a:solidFill>
          </a:ln>
        </p:spPr>
        <p:txBody>
          <a:bodyPr>
            <a:normAutofit fontScale="92500" lnSpcReduction="20000"/>
          </a:bodyPr>
          <a:lstStyle/>
          <a:p>
            <a:pPr algn="ctr">
              <a:buNone/>
            </a:pPr>
            <a:r>
              <a:rPr lang="ru-RU" sz="3800" i="1" dirty="0">
                <a:solidFill>
                  <a:srgbClr val="002060"/>
                </a:solidFill>
              </a:rPr>
              <a:t> </a:t>
            </a:r>
            <a:r>
              <a:rPr lang="ru-RU" sz="3800" i="1" dirty="0">
                <a:solidFill>
                  <a:srgbClr val="002060"/>
                </a:solidFill>
                <a:latin typeface="Book Antiqua" pitchFamily="18" charset="0"/>
              </a:rPr>
              <a:t>	</a:t>
            </a:r>
            <a:r>
              <a:rPr lang="uk-UA" sz="2800" dirty="0">
                <a:latin typeface="Book Antiqua" pitchFamily="18" charset="0"/>
              </a:rPr>
              <a:t>В основі визначення поняття </a:t>
            </a:r>
            <a:r>
              <a:rPr lang="uk-UA" sz="2800" b="1" dirty="0">
                <a:latin typeface="Book Antiqua" pitchFamily="18" charset="0"/>
              </a:rPr>
              <a:t>"наркотик" </a:t>
            </a:r>
            <a:r>
              <a:rPr lang="uk-UA" sz="2800" dirty="0">
                <a:latin typeface="Book Antiqua" pitchFamily="18" charset="0"/>
              </a:rPr>
              <a:t>лежить єдність трьох критеріїв:</a:t>
            </a:r>
          </a:p>
          <a:p>
            <a:pPr>
              <a:buNone/>
            </a:pPr>
            <a:r>
              <a:rPr lang="uk-UA" sz="2800" dirty="0">
                <a:latin typeface="Book Antiqua" pitchFamily="18" charset="0"/>
              </a:rPr>
              <a:t>1 - медичного</a:t>
            </a:r>
          </a:p>
          <a:p>
            <a:pPr>
              <a:buNone/>
            </a:pPr>
            <a:r>
              <a:rPr lang="uk-UA" sz="2800" dirty="0">
                <a:latin typeface="Book Antiqua" pitchFamily="18" charset="0"/>
              </a:rPr>
              <a:t>2 - соціального</a:t>
            </a:r>
          </a:p>
          <a:p>
            <a:pPr>
              <a:buNone/>
            </a:pPr>
            <a:r>
              <a:rPr lang="uk-UA" sz="2800" dirty="0">
                <a:latin typeface="Book Antiqua" pitchFamily="18" charset="0"/>
              </a:rPr>
              <a:t>3 - юридичного</a:t>
            </a:r>
          </a:p>
          <a:p>
            <a:pPr>
              <a:buNone/>
            </a:pPr>
            <a:endParaRPr lang="uk-UA" sz="2800" dirty="0">
              <a:latin typeface="Book Antiqua" pitchFamily="18" charset="0"/>
            </a:endParaRPr>
          </a:p>
          <a:p>
            <a:pPr algn="ctr">
              <a:buNone/>
            </a:pPr>
            <a:r>
              <a:rPr lang="uk-UA" sz="2800" dirty="0">
                <a:latin typeface="Book Antiqua" pitchFamily="18" charset="0"/>
              </a:rPr>
              <a:t>При цьому вважається, що наркотичним засобом може бути визнано таким тільки за умови єдності (</a:t>
            </a:r>
            <a:r>
              <a:rPr lang="uk-UA" sz="2800" u="sng" dirty="0">
                <a:latin typeface="Book Antiqua" pitchFamily="18" charset="0"/>
              </a:rPr>
              <a:t>одночасної наявності</a:t>
            </a:r>
            <a:r>
              <a:rPr lang="uk-UA" sz="2800" dirty="0">
                <a:latin typeface="Book Antiqua" pitchFamily="18" charset="0"/>
              </a:rPr>
              <a:t>) всіх трьох перерахованих критеріїв.</a:t>
            </a:r>
          </a:p>
          <a:p>
            <a:pPr marL="0" indent="0" algn="just">
              <a:buNone/>
            </a:pPr>
            <a:r>
              <a:rPr lang="ru-RU" sz="2600" b="1" dirty="0">
                <a:latin typeface="Times New Roman" pitchFamily="18" charset="0"/>
                <a:cs typeface="Times New Roman" pitchFamily="18" charset="0"/>
              </a:rPr>
              <a:t>	</a:t>
            </a:r>
            <a:endParaRPr lang="uk-UA" sz="2600" dirty="0">
              <a:latin typeface="Times New Roman" pitchFamily="18" charset="0"/>
              <a:cs typeface="Times New Roman" pitchFamily="18" charset="0"/>
            </a:endParaRPr>
          </a:p>
          <a:p>
            <a:pPr marL="0" indent="0" algn="just">
              <a:buNone/>
            </a:pPr>
            <a:endParaRPr lang="ru-RU" dirty="0"/>
          </a:p>
        </p:txBody>
      </p:sp>
      <p:pic>
        <p:nvPicPr>
          <p:cNvPr id="5" name="Рисунок 4">
            <a:extLst>
              <a:ext uri="{FF2B5EF4-FFF2-40B4-BE49-F238E27FC236}">
                <a16:creationId xmlns:a16="http://schemas.microsoft.com/office/drawing/2014/main" id="{83DF0BE7-432D-4E7D-AE2C-CC6EA58276E8}"/>
              </a:ext>
            </a:extLst>
          </p:cNvPr>
          <p:cNvPicPr>
            <a:picLocks noChangeAspect="1"/>
          </p:cNvPicPr>
          <p:nvPr/>
        </p:nvPicPr>
        <p:blipFill>
          <a:blip r:embed="rId2"/>
          <a:stretch>
            <a:fillRect/>
          </a:stretch>
        </p:blipFill>
        <p:spPr>
          <a:xfrm>
            <a:off x="0" y="1"/>
            <a:ext cx="3347864" cy="2132855"/>
          </a:xfrm>
          <a:prstGeom prst="rect">
            <a:avLst/>
          </a:prstGeom>
        </p:spPr>
      </p:pic>
    </p:spTree>
    <p:extLst>
      <p:ext uri="{BB962C8B-B14F-4D97-AF65-F5344CB8AC3E}">
        <p14:creationId xmlns:p14="http://schemas.microsoft.com/office/powerpoint/2010/main" val="3079111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5408" y="622513"/>
            <a:ext cx="5328592" cy="1052736"/>
          </a:xfrm>
          <a:solidFill>
            <a:schemeClr val="bg1"/>
          </a:solidFill>
        </p:spPr>
        <p:txBody>
          <a:bodyPr>
            <a:normAutofit/>
          </a:bodyPr>
          <a:lstStyle/>
          <a:p>
            <a:r>
              <a:rPr lang="ru-RU" sz="2800" b="1" dirty="0" err="1">
                <a:solidFill>
                  <a:srgbClr val="002060"/>
                </a:solidFill>
                <a:latin typeface="Times New Roman" panose="02020603050405020304" pitchFamily="18" charset="0"/>
                <a:ea typeface="+mn-ea"/>
                <a:cs typeface="Times New Roman" panose="02020603050405020304" pitchFamily="18" charset="0"/>
              </a:rPr>
              <a:t>Критерії</a:t>
            </a:r>
            <a:r>
              <a:rPr lang="ru-RU" sz="2800" b="1" dirty="0">
                <a:solidFill>
                  <a:srgbClr val="002060"/>
                </a:solidFill>
                <a:latin typeface="Times New Roman" panose="02020603050405020304" pitchFamily="18" charset="0"/>
                <a:ea typeface="+mn-ea"/>
                <a:cs typeface="Times New Roman" panose="02020603050405020304" pitchFamily="18" charset="0"/>
              </a:rPr>
              <a:t> </a:t>
            </a:r>
            <a:r>
              <a:rPr lang="ru-RU" sz="2800" b="1" dirty="0" err="1">
                <a:solidFill>
                  <a:srgbClr val="002060"/>
                </a:solidFill>
                <a:latin typeface="Times New Roman" panose="02020603050405020304" pitchFamily="18" charset="0"/>
                <a:ea typeface="+mn-ea"/>
                <a:cs typeface="Times New Roman" panose="02020603050405020304" pitchFamily="18" charset="0"/>
              </a:rPr>
              <a:t>визначення</a:t>
            </a:r>
            <a:r>
              <a:rPr lang="ru-RU" sz="2800" b="1" dirty="0">
                <a:solidFill>
                  <a:srgbClr val="002060"/>
                </a:solidFill>
                <a:latin typeface="Times New Roman" panose="02020603050405020304" pitchFamily="18" charset="0"/>
                <a:ea typeface="+mn-ea"/>
                <a:cs typeface="Times New Roman" panose="02020603050405020304" pitchFamily="18" charset="0"/>
              </a:rPr>
              <a:t> </a:t>
            </a:r>
            <a:r>
              <a:rPr lang="ru-RU" sz="2800" b="1" dirty="0" err="1">
                <a:solidFill>
                  <a:srgbClr val="002060"/>
                </a:solidFill>
                <a:latin typeface="Times New Roman" panose="02020603050405020304" pitchFamily="18" charset="0"/>
                <a:ea typeface="+mn-ea"/>
                <a:cs typeface="Times New Roman" panose="02020603050405020304" pitchFamily="18" charset="0"/>
              </a:rPr>
              <a:t>терміну</a:t>
            </a:r>
            <a:br>
              <a:rPr lang="ru-RU" sz="2800" b="1" dirty="0">
                <a:solidFill>
                  <a:srgbClr val="002060"/>
                </a:solidFill>
                <a:latin typeface="Times New Roman" panose="02020603050405020304" pitchFamily="18" charset="0"/>
                <a:ea typeface="+mn-ea"/>
                <a:cs typeface="Times New Roman" panose="02020603050405020304" pitchFamily="18" charset="0"/>
              </a:rPr>
            </a:br>
            <a:r>
              <a:rPr lang="ru-RU" sz="2800" b="1" dirty="0">
                <a:solidFill>
                  <a:srgbClr val="002060"/>
                </a:solidFill>
                <a:latin typeface="Times New Roman" panose="02020603050405020304" pitchFamily="18" charset="0"/>
                <a:ea typeface="+mn-ea"/>
                <a:cs typeface="Times New Roman" panose="02020603050405020304" pitchFamily="18" charset="0"/>
              </a:rPr>
              <a:t>«</a:t>
            </a:r>
            <a:r>
              <a:rPr lang="ru-RU" sz="2800" b="1" dirty="0" err="1">
                <a:solidFill>
                  <a:srgbClr val="002060"/>
                </a:solidFill>
                <a:latin typeface="Times New Roman" panose="02020603050405020304" pitchFamily="18" charset="0"/>
                <a:ea typeface="+mn-ea"/>
                <a:cs typeface="Times New Roman" panose="02020603050405020304" pitchFamily="18" charset="0"/>
              </a:rPr>
              <a:t>Наркотичний</a:t>
            </a:r>
            <a:r>
              <a:rPr lang="ru-RU" sz="2800" b="1" dirty="0">
                <a:solidFill>
                  <a:srgbClr val="002060"/>
                </a:solidFill>
                <a:latin typeface="Times New Roman" panose="02020603050405020304" pitchFamily="18" charset="0"/>
                <a:ea typeface="+mn-ea"/>
                <a:cs typeface="Times New Roman" panose="02020603050405020304" pitchFamily="18" charset="0"/>
              </a:rPr>
              <a:t> </a:t>
            </a:r>
            <a:r>
              <a:rPr lang="ru-RU" sz="2800" b="1" dirty="0" err="1">
                <a:solidFill>
                  <a:srgbClr val="002060"/>
                </a:solidFill>
                <a:latin typeface="Times New Roman" panose="02020603050405020304" pitchFamily="18" charset="0"/>
                <a:ea typeface="+mn-ea"/>
                <a:cs typeface="Times New Roman" panose="02020603050405020304" pitchFamily="18" charset="0"/>
              </a:rPr>
              <a:t>засіб</a:t>
            </a:r>
            <a:r>
              <a:rPr lang="ru-RU" sz="2800" b="1" dirty="0">
                <a:solidFill>
                  <a:srgbClr val="002060"/>
                </a:solidFill>
                <a:latin typeface="Times New Roman" panose="02020603050405020304" pitchFamily="18" charset="0"/>
                <a:ea typeface="+mn-ea"/>
                <a:cs typeface="Times New Roman" panose="02020603050405020304" pitchFamily="18" charset="0"/>
              </a:rPr>
              <a:t>»</a:t>
            </a:r>
            <a:endParaRPr lang="ru-RU" sz="2800" dirty="0">
              <a:solidFill>
                <a:srgbClr val="002060"/>
              </a:solidFill>
            </a:endParaRPr>
          </a:p>
        </p:txBody>
      </p:sp>
      <p:sp>
        <p:nvSpPr>
          <p:cNvPr id="3" name="Объект 2"/>
          <p:cNvSpPr>
            <a:spLocks noGrp="1"/>
          </p:cNvSpPr>
          <p:nvPr>
            <p:ph idx="1"/>
          </p:nvPr>
        </p:nvSpPr>
        <p:spPr>
          <a:xfrm>
            <a:off x="323528" y="2270379"/>
            <a:ext cx="8640960" cy="4326974"/>
          </a:xfrm>
          <a:solidFill>
            <a:schemeClr val="accent1">
              <a:lumMod val="20000"/>
              <a:lumOff val="80000"/>
            </a:schemeClr>
          </a:solidFill>
          <a:ln>
            <a:solidFill>
              <a:srgbClr val="002060"/>
            </a:solidFill>
          </a:ln>
        </p:spPr>
        <p:txBody>
          <a:bodyPr>
            <a:normAutofit fontScale="70000" lnSpcReduction="20000"/>
          </a:bodyPr>
          <a:lstStyle/>
          <a:p>
            <a:pPr marL="0" indent="0" algn="ctr">
              <a:spcBef>
                <a:spcPts val="0"/>
              </a:spcBef>
              <a:buNone/>
            </a:pPr>
            <a:r>
              <a:rPr lang="uk-UA" sz="2800" dirty="0">
                <a:latin typeface="Book Antiqua" pitchFamily="18" charset="0"/>
              </a:rPr>
              <a:t>І </a:t>
            </a:r>
            <a:r>
              <a:rPr lang="uk-UA" sz="2400" dirty="0">
                <a:latin typeface="Book Antiqua" pitchFamily="18" charset="0"/>
              </a:rPr>
              <a:t>. </a:t>
            </a:r>
            <a:r>
              <a:rPr lang="uk-UA" sz="2800" dirty="0">
                <a:latin typeface="Times New Roman" pitchFamily="18" charset="0"/>
                <a:cs typeface="Times New Roman" pitchFamily="18" charset="0"/>
              </a:rPr>
              <a:t>МЕДИЧНИЙ КРИТЕРІЙ</a:t>
            </a:r>
          </a:p>
          <a:p>
            <a:pPr marL="0" indent="0" algn="ctr">
              <a:spcBef>
                <a:spcPts val="0"/>
              </a:spcBef>
              <a:buNone/>
            </a:pPr>
            <a:r>
              <a:rPr lang="uk-UA" sz="2800" dirty="0">
                <a:latin typeface="Times New Roman" pitchFamily="18" charset="0"/>
                <a:cs typeface="Times New Roman" pitchFamily="18" charset="0"/>
              </a:rPr>
              <a:t>природні чи синтетичні речовини, які мають специфічний вплив на центральну нервову систему людини </a:t>
            </a:r>
          </a:p>
          <a:p>
            <a:pPr marL="0" indent="0" algn="ctr">
              <a:spcBef>
                <a:spcPts val="0"/>
              </a:spcBef>
              <a:buNone/>
            </a:pPr>
            <a:r>
              <a:rPr lang="uk-UA" sz="2800" dirty="0">
                <a:latin typeface="Times New Roman" pitchFamily="18" charset="0"/>
                <a:cs typeface="Times New Roman" pitchFamily="18" charset="0"/>
              </a:rPr>
              <a:t>(ейфорія, галюцинація, ступор, нечутливість до болю)</a:t>
            </a:r>
          </a:p>
          <a:p>
            <a:pPr marL="0" indent="0" algn="ctr">
              <a:spcBef>
                <a:spcPts val="0"/>
              </a:spcBef>
              <a:buNone/>
            </a:pPr>
            <a:r>
              <a:rPr lang="uk-UA" sz="2800" dirty="0">
                <a:latin typeface="Times New Roman" pitchFamily="18" charset="0"/>
                <a:cs typeface="Times New Roman" pitchFamily="18" charset="0"/>
              </a:rPr>
              <a:t>ІІ. СОЦІАЛЬНИЙ КРИТЕРІЙ</a:t>
            </a:r>
          </a:p>
          <a:p>
            <a:pPr marL="0" indent="0" algn="ctr">
              <a:spcBef>
                <a:spcPts val="0"/>
              </a:spcBef>
              <a:buNone/>
            </a:pPr>
            <a:r>
              <a:rPr lang="uk-UA" sz="2800" dirty="0">
                <a:latin typeface="Times New Roman" pitchFamily="18" charset="0"/>
                <a:cs typeface="Times New Roman" pitchFamily="18" charset="0"/>
              </a:rPr>
              <a:t>немедичне вживання наркотичних засобів набуло ознак соціального явища, яке негативно впливає на соціальні зв'язки в суспільстві</a:t>
            </a:r>
          </a:p>
          <a:p>
            <a:pPr marL="0" indent="0" algn="ctr">
              <a:spcBef>
                <a:spcPts val="0"/>
              </a:spcBef>
              <a:buNone/>
            </a:pPr>
            <a:r>
              <a:rPr lang="uk-UA" sz="2800" dirty="0">
                <a:latin typeface="Times New Roman" pitchFamily="18" charset="0"/>
                <a:cs typeface="Times New Roman" pitchFamily="18" charset="0"/>
              </a:rPr>
              <a:t>ІІІ. ЮРИДИЧНИЙ КРИТЕРІЙ </a:t>
            </a:r>
          </a:p>
          <a:p>
            <a:pPr marL="0" indent="0" algn="ctr">
              <a:spcBef>
                <a:spcPts val="0"/>
              </a:spcBef>
              <a:buNone/>
            </a:pPr>
            <a:r>
              <a:rPr lang="uk-UA" sz="2800" dirty="0">
                <a:latin typeface="Times New Roman" pitchFamily="18" charset="0"/>
                <a:cs typeface="Times New Roman" pitchFamily="18" charset="0"/>
              </a:rPr>
              <a:t>включає поєднання медичного та соціального критерію та передбачає визнання певних засобів забороненими в законодавстві та включення їх у відповідний нормативно-правовий акт. </a:t>
            </a:r>
          </a:p>
          <a:p>
            <a:pPr marL="0" indent="0">
              <a:spcBef>
                <a:spcPts val="0"/>
              </a:spcBef>
              <a:buNone/>
            </a:pPr>
            <a:endParaRPr lang="uk-UA" sz="2800" dirty="0">
              <a:latin typeface="Times New Roman" pitchFamily="18" charset="0"/>
              <a:cs typeface="Times New Roman" pitchFamily="18" charset="0"/>
            </a:endParaRPr>
          </a:p>
          <a:p>
            <a:pPr marL="0" indent="0" algn="ctr">
              <a:spcBef>
                <a:spcPts val="0"/>
              </a:spcBef>
              <a:buNone/>
            </a:pPr>
            <a:r>
              <a:rPr lang="uk-UA" sz="2800" dirty="0">
                <a:latin typeface="Times New Roman" pitchFamily="18" charset="0"/>
                <a:cs typeface="Times New Roman" pitchFamily="18" charset="0"/>
              </a:rPr>
              <a:t>На сьогодні таким актом є </a:t>
            </a:r>
          </a:p>
          <a:p>
            <a:pPr marL="0" indent="0" algn="ctr">
              <a:spcBef>
                <a:spcPts val="0"/>
              </a:spcBef>
              <a:buNone/>
            </a:pPr>
            <a:r>
              <a:rPr lang="uk-UA" sz="2800" u="sng" dirty="0">
                <a:latin typeface="Times New Roman" pitchFamily="18" charset="0"/>
                <a:cs typeface="Times New Roman" pitchFamily="18" charset="0"/>
              </a:rPr>
              <a:t>Перелік наркотичних засобів, психотропних речовин і прекурсорів </a:t>
            </a:r>
            <a:r>
              <a:rPr lang="uk-UA" sz="2800" dirty="0">
                <a:latin typeface="Times New Roman" pitchFamily="18" charset="0"/>
                <a:cs typeface="Times New Roman" pitchFamily="18" charset="0"/>
              </a:rPr>
              <a:t>затверджений постановою КМ України № 770</a:t>
            </a:r>
          </a:p>
          <a:p>
            <a:pPr marL="0" indent="0" algn="ctr">
              <a:spcBef>
                <a:spcPts val="0"/>
              </a:spcBef>
              <a:buNone/>
            </a:pPr>
            <a:r>
              <a:rPr lang="en-GB" sz="2800" dirty="0">
                <a:latin typeface="Times New Roman" pitchFamily="18" charset="0"/>
                <a:cs typeface="Times New Roman" pitchFamily="18" charset="0"/>
                <a:hlinkClick r:id="rId2"/>
              </a:rPr>
              <a:t>https://zakon.rada.gov.ua/laws/show/770-2000-%D0%BF#Text</a:t>
            </a:r>
            <a:endParaRPr lang="uk-UA" sz="2800" dirty="0">
              <a:latin typeface="Times New Roman" pitchFamily="18" charset="0"/>
              <a:cs typeface="Times New Roman" pitchFamily="18" charset="0"/>
            </a:endParaRPr>
          </a:p>
          <a:p>
            <a:pPr marL="0" indent="0" algn="ctr">
              <a:spcBef>
                <a:spcPts val="0"/>
              </a:spcBef>
              <a:buNone/>
            </a:pPr>
            <a:endParaRPr lang="uk-UA" sz="2800" dirty="0">
              <a:latin typeface="Times New Roman" pitchFamily="18" charset="0"/>
              <a:cs typeface="Times New Roman" pitchFamily="18" charset="0"/>
            </a:endParaRPr>
          </a:p>
          <a:p>
            <a:pPr marL="0" indent="0" algn="just">
              <a:buNone/>
            </a:pPr>
            <a:endParaRPr lang="ru-RU" dirty="0"/>
          </a:p>
        </p:txBody>
      </p:sp>
      <p:pic>
        <p:nvPicPr>
          <p:cNvPr id="5" name="Рисунок 4">
            <a:extLst>
              <a:ext uri="{FF2B5EF4-FFF2-40B4-BE49-F238E27FC236}">
                <a16:creationId xmlns:a16="http://schemas.microsoft.com/office/drawing/2014/main" id="{83DF0BE7-432D-4E7D-AE2C-CC6EA58276E8}"/>
              </a:ext>
            </a:extLst>
          </p:cNvPr>
          <p:cNvPicPr>
            <a:picLocks noChangeAspect="1"/>
          </p:cNvPicPr>
          <p:nvPr/>
        </p:nvPicPr>
        <p:blipFill>
          <a:blip r:embed="rId3"/>
          <a:stretch>
            <a:fillRect/>
          </a:stretch>
        </p:blipFill>
        <p:spPr>
          <a:xfrm>
            <a:off x="0" y="1"/>
            <a:ext cx="3347864" cy="2132855"/>
          </a:xfrm>
          <a:prstGeom prst="rect">
            <a:avLst/>
          </a:prstGeom>
        </p:spPr>
      </p:pic>
    </p:spTree>
    <p:extLst>
      <p:ext uri="{BB962C8B-B14F-4D97-AF65-F5344CB8AC3E}">
        <p14:creationId xmlns:p14="http://schemas.microsoft.com/office/powerpoint/2010/main" val="1264805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accent1">
              <a:lumMod val="20000"/>
              <a:lumOff val="80000"/>
            </a:schemeClr>
          </a:solidFill>
        </p:spPr>
        <p:txBody>
          <a:bodyPr>
            <a:noAutofit/>
          </a:bodyPr>
          <a:lstStyle/>
          <a:p>
            <a:r>
              <a:rPr lang="uk-UA" sz="2400" b="1" dirty="0">
                <a:solidFill>
                  <a:srgbClr val="002060"/>
                </a:solidFill>
                <a:latin typeface="Bookman Old Style" panose="02050604050505020204" pitchFamily="18" charset="0"/>
                <a:ea typeface="+mn-ea"/>
                <a:cs typeface="Times New Roman" panose="02020603050405020304" pitchFamily="18" charset="0"/>
              </a:rPr>
              <a:t>Регулювання обігу Наркотичний засобів, психотропних речовин та прекурсорів (НПП)</a:t>
            </a:r>
          </a:p>
        </p:txBody>
      </p:sp>
      <p:sp>
        <p:nvSpPr>
          <p:cNvPr id="3" name="Содержимое 2"/>
          <p:cNvSpPr>
            <a:spLocks noGrp="1"/>
          </p:cNvSpPr>
          <p:nvPr>
            <p:ph idx="1"/>
          </p:nvPr>
        </p:nvSpPr>
        <p:spPr>
          <a:xfrm>
            <a:off x="0" y="1412776"/>
            <a:ext cx="9144000" cy="5445224"/>
          </a:xfrm>
          <a:solidFill>
            <a:schemeClr val="bg1">
              <a:lumMod val="95000"/>
            </a:schemeClr>
          </a:solidFill>
        </p:spPr>
        <p:txBody>
          <a:bodyPr>
            <a:normAutofit/>
          </a:bodyPr>
          <a:lstStyle/>
          <a:p>
            <a:pPr algn="ctr">
              <a:buNone/>
            </a:pPr>
            <a:endParaRPr lang="ru-RU" b="1" dirty="0">
              <a:latin typeface="Book Antiqua" pitchFamily="18" charset="0"/>
            </a:endParaRPr>
          </a:p>
          <a:p>
            <a:pPr algn="ctr">
              <a:buNone/>
            </a:pPr>
            <a:endParaRPr lang="ru-RU" b="1" dirty="0">
              <a:latin typeface="Book Antiqua" pitchFamily="18" charset="0"/>
            </a:endParaRPr>
          </a:p>
          <a:p>
            <a:pPr algn="ctr">
              <a:buNone/>
            </a:pPr>
            <a:endParaRPr lang="ru-RU" b="1" dirty="0">
              <a:latin typeface="Book Antiqua" pitchFamily="18" charset="0"/>
            </a:endParaRPr>
          </a:p>
          <a:p>
            <a:pPr algn="ctr">
              <a:buNone/>
            </a:pPr>
            <a:r>
              <a:rPr lang="ru-RU" b="1" dirty="0">
                <a:latin typeface="Book Antiqua" pitchFamily="18" charset="0"/>
              </a:rPr>
              <a:t>                       </a:t>
            </a:r>
          </a:p>
          <a:p>
            <a:pPr algn="ctr">
              <a:buNone/>
            </a:pPr>
            <a:r>
              <a:rPr lang="ru-RU" b="1" dirty="0">
                <a:latin typeface="Book Antiqua" pitchFamily="18" charset="0"/>
              </a:rPr>
              <a:t>ДЕРЖАВНА СЛУЖБА УКРАЇНИ</a:t>
            </a:r>
            <a:br>
              <a:rPr lang="ru-RU" dirty="0">
                <a:latin typeface="Book Antiqua" pitchFamily="18" charset="0"/>
              </a:rPr>
            </a:br>
            <a:r>
              <a:rPr lang="ru-RU" b="1" dirty="0">
                <a:latin typeface="Book Antiqua" pitchFamily="18" charset="0"/>
              </a:rPr>
              <a:t>З ЛІКАРСЬКИХ ЗАСОБІВ ТА КОНТРОЛЮ ЗА НАРКОТИКАМИ</a:t>
            </a:r>
            <a:br>
              <a:rPr lang="ru-RU" dirty="0">
                <a:latin typeface="Book Antiqua" pitchFamily="18" charset="0"/>
              </a:rPr>
            </a:br>
            <a:r>
              <a:rPr lang="ru-RU" b="1" dirty="0">
                <a:latin typeface="Book Antiqua" pitchFamily="18" charset="0"/>
              </a:rPr>
              <a:t> проспект Перемоги, 120-А, </a:t>
            </a:r>
            <a:br>
              <a:rPr lang="ru-RU" b="1" dirty="0">
                <a:latin typeface="Book Antiqua" pitchFamily="18" charset="0"/>
              </a:rPr>
            </a:br>
            <a:r>
              <a:rPr lang="ru-RU" b="1" dirty="0">
                <a:latin typeface="Book Antiqua" pitchFamily="18" charset="0"/>
              </a:rPr>
              <a:t>м. </a:t>
            </a:r>
            <a:r>
              <a:rPr lang="ru-RU" b="1" dirty="0" err="1">
                <a:latin typeface="Book Antiqua" pitchFamily="18" charset="0"/>
              </a:rPr>
              <a:t>Київ</a:t>
            </a:r>
            <a:r>
              <a:rPr lang="ru-RU" b="1" dirty="0">
                <a:latin typeface="Book Antiqua" pitchFamily="18" charset="0"/>
              </a:rPr>
              <a:t>, 03115, </a:t>
            </a:r>
            <a:r>
              <a:rPr lang="en-US" b="1" dirty="0">
                <a:latin typeface="Book Antiqua" pitchFamily="18" charset="0"/>
              </a:rPr>
              <a:t>www.diklz.gov.ua</a:t>
            </a:r>
            <a:endParaRPr lang="uk-UA" dirty="0">
              <a:latin typeface="Book Antiqua" pitchFamily="18" charset="0"/>
            </a:endParaRPr>
          </a:p>
        </p:txBody>
      </p:sp>
      <p:pic>
        <p:nvPicPr>
          <p:cNvPr id="4" name="Рисунок 3" descr="ÐÐ°ÑÑÐ¸Ð½ÐºÐ¸ Ð¿Ð¾ Ð·Ð°Ð¿ÑÐ¾ÑÑ Ð´ÐµÑÐ¶Ð°Ð²Ð½Ð° ÑÐ»ÑÐ¶Ð±Ð° Ð· Ð»ÑÐºÐ°ÑÑÑÐºÐ¸Ñ"/>
          <p:cNvPicPr/>
          <p:nvPr/>
        </p:nvPicPr>
        <p:blipFill>
          <a:blip r:embed="rId2" cstate="print"/>
          <a:srcRect/>
          <a:stretch>
            <a:fillRect/>
          </a:stretch>
        </p:blipFill>
        <p:spPr bwMode="auto">
          <a:xfrm>
            <a:off x="0" y="1412776"/>
            <a:ext cx="3563888" cy="230425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49AF5CE4-0EA1-487B-87B9-6ED1864A458A}"/>
              </a:ext>
            </a:extLst>
          </p:cNvPr>
          <p:cNvSpPr>
            <a:spLocks noGrp="1"/>
          </p:cNvSpPr>
          <p:nvPr>
            <p:ph idx="1"/>
          </p:nvPr>
        </p:nvSpPr>
        <p:spPr>
          <a:xfrm>
            <a:off x="457200" y="620688"/>
            <a:ext cx="8229600" cy="5505475"/>
          </a:xfrm>
          <a:solidFill>
            <a:schemeClr val="accent2">
              <a:lumMod val="20000"/>
              <a:lumOff val="80000"/>
            </a:schemeClr>
          </a:solidFill>
        </p:spPr>
        <p:txBody>
          <a:bodyPr>
            <a:normAutofit/>
          </a:bodyPr>
          <a:lstStyle/>
          <a:p>
            <a:pPr marL="0" indent="0" algn="ctr">
              <a:buNone/>
            </a:pPr>
            <a:endParaRPr lang="uk-UA" b="1" dirty="0"/>
          </a:p>
          <a:p>
            <a:pPr marL="0" indent="0" algn="ctr">
              <a:buNone/>
            </a:pPr>
            <a:endParaRPr lang="uk-UA" b="1" dirty="0"/>
          </a:p>
          <a:p>
            <a:pPr marL="0" indent="0" algn="ctr">
              <a:buNone/>
            </a:pPr>
            <a:endParaRPr lang="uk-UA" b="1" dirty="0"/>
          </a:p>
          <a:p>
            <a:pPr marL="0" indent="0" algn="ctr">
              <a:buNone/>
            </a:pPr>
            <a:r>
              <a:rPr lang="uk-UA" b="1" dirty="0">
                <a:solidFill>
                  <a:schemeClr val="tx2"/>
                </a:solidFill>
                <a:latin typeface="Bookman Old Style" panose="02050604050505020204" pitchFamily="18" charset="0"/>
              </a:rPr>
              <a:t>Якими нормативними документами регламентується діяльність з обігу наркотичних засобів, психотропних речовин і прекурсорів в ЗОЗ</a:t>
            </a:r>
            <a:br>
              <a:rPr lang="uk-UA" dirty="0">
                <a:solidFill>
                  <a:schemeClr val="tx2"/>
                </a:solidFill>
                <a:latin typeface="Bookman Old Style" panose="02050604050505020204" pitchFamily="18" charset="0"/>
              </a:rPr>
            </a:br>
            <a:endParaRPr lang="uk-UA" sz="3600" b="1" dirty="0">
              <a:solidFill>
                <a:schemeClr val="tx2"/>
              </a:solidFill>
              <a:latin typeface="Bookman Old Style" panose="02050604050505020204" pitchFamily="18" charset="0"/>
            </a:endParaRPr>
          </a:p>
        </p:txBody>
      </p:sp>
    </p:spTree>
    <p:extLst>
      <p:ext uri="{BB962C8B-B14F-4D97-AF65-F5344CB8AC3E}">
        <p14:creationId xmlns:p14="http://schemas.microsoft.com/office/powerpoint/2010/main" val="3813951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bg1"/>
          </a:solidFill>
        </p:spPr>
        <p:txBody>
          <a:bodyPr>
            <a:normAutofit/>
          </a:bodyPr>
          <a:lstStyle/>
          <a:p>
            <a:r>
              <a:rPr lang="uk-UA" sz="2400" b="1" dirty="0">
                <a:solidFill>
                  <a:srgbClr val="002060"/>
                </a:solidFill>
                <a:latin typeface="Bookman Old Style" panose="02050604050505020204" pitchFamily="18" charset="0"/>
                <a:ea typeface="+mn-ea"/>
                <a:cs typeface="Times New Roman" panose="02020603050405020304" pitchFamily="18" charset="0"/>
              </a:rPr>
              <a:t>Нормативно-правове регулювання обігу НПП</a:t>
            </a:r>
          </a:p>
        </p:txBody>
      </p:sp>
      <p:sp>
        <p:nvSpPr>
          <p:cNvPr id="3" name="Содержимое 2"/>
          <p:cNvSpPr>
            <a:spLocks noGrp="1"/>
          </p:cNvSpPr>
          <p:nvPr>
            <p:ph idx="1"/>
          </p:nvPr>
        </p:nvSpPr>
        <p:spPr>
          <a:xfrm>
            <a:off x="323528" y="1268760"/>
            <a:ext cx="8496944" cy="5184576"/>
          </a:xfrm>
          <a:solidFill>
            <a:schemeClr val="accent1">
              <a:lumMod val="20000"/>
              <a:lumOff val="80000"/>
            </a:schemeClr>
          </a:solidFill>
          <a:ln>
            <a:solidFill>
              <a:srgbClr val="002060"/>
            </a:solidFill>
          </a:ln>
        </p:spPr>
        <p:txBody>
          <a:bodyPr>
            <a:normAutofit fontScale="85000" lnSpcReduction="20000"/>
          </a:bodyPr>
          <a:lstStyle/>
          <a:p>
            <a:pPr algn="ctr">
              <a:buNone/>
            </a:pPr>
            <a:r>
              <a:rPr lang="uk-UA" b="1" u="sng" dirty="0">
                <a:latin typeface="Book Antiqua" pitchFamily="18" charset="0"/>
              </a:rPr>
              <a:t>Закони України</a:t>
            </a:r>
            <a:endParaRPr lang="uk-UA" u="sng" dirty="0">
              <a:latin typeface="Book Antiqua" pitchFamily="18" charset="0"/>
            </a:endParaRPr>
          </a:p>
          <a:p>
            <a:pPr marL="0" indent="0" algn="just">
              <a:lnSpc>
                <a:spcPct val="120000"/>
              </a:lnSpc>
              <a:spcBef>
                <a:spcPts val="0"/>
              </a:spcBef>
              <a:buFont typeface="Wingdings" pitchFamily="2" charset="2"/>
              <a:buChar char="ü"/>
            </a:pPr>
            <a:r>
              <a:rPr lang="uk-UA" dirty="0">
                <a:latin typeface="Book Antiqua" pitchFamily="18" charset="0"/>
              </a:rPr>
              <a:t>«Про наркотичні засоби, психотропні речовини і    </a:t>
            </a:r>
          </a:p>
          <a:p>
            <a:pPr marL="0" indent="0" algn="just">
              <a:lnSpc>
                <a:spcPct val="120000"/>
              </a:lnSpc>
              <a:spcBef>
                <a:spcPts val="0"/>
              </a:spcBef>
              <a:buNone/>
            </a:pPr>
            <a:r>
              <a:rPr lang="uk-UA" dirty="0">
                <a:latin typeface="Book Antiqua" pitchFamily="18" charset="0"/>
              </a:rPr>
              <a:t>    прекурсори» від 15.02.1995 </a:t>
            </a:r>
            <a:r>
              <a:rPr lang="en-US" dirty="0">
                <a:latin typeface="Book Antiqua" pitchFamily="18" charset="0"/>
              </a:rPr>
              <a:t>N 60/95</a:t>
            </a:r>
            <a:endParaRPr lang="uk-UA" dirty="0">
              <a:latin typeface="Book Antiqua" pitchFamily="18" charset="0"/>
            </a:endParaRPr>
          </a:p>
          <a:p>
            <a:pPr marL="0" indent="0" algn="just">
              <a:lnSpc>
                <a:spcPct val="120000"/>
              </a:lnSpc>
              <a:spcBef>
                <a:spcPts val="0"/>
              </a:spcBef>
              <a:buFont typeface="Wingdings" pitchFamily="2" charset="2"/>
              <a:buChar char="ü"/>
            </a:pPr>
            <a:r>
              <a:rPr lang="uk-UA" dirty="0">
                <a:latin typeface="Book Antiqua" pitchFamily="18" charset="0"/>
              </a:rPr>
              <a:t> «Про заходи протидії незаконному обігу наркотичних засобів, психотропних речовин і прекурсорів та  зловживанню ними» від 15.02.1995 </a:t>
            </a:r>
          </a:p>
          <a:p>
            <a:pPr marL="0" indent="0" algn="just">
              <a:lnSpc>
                <a:spcPct val="120000"/>
              </a:lnSpc>
              <a:spcBef>
                <a:spcPts val="0"/>
              </a:spcBef>
              <a:buNone/>
            </a:pPr>
            <a:r>
              <a:rPr lang="en-US" dirty="0">
                <a:latin typeface="Book Antiqua" pitchFamily="18" charset="0"/>
              </a:rPr>
              <a:t>N 62/95</a:t>
            </a:r>
            <a:endParaRPr lang="uk-UA" dirty="0">
              <a:latin typeface="Book Antiqua" pitchFamily="18" charset="0"/>
            </a:endParaRPr>
          </a:p>
          <a:p>
            <a:pPr marL="0" indent="0" algn="just">
              <a:lnSpc>
                <a:spcPct val="120000"/>
              </a:lnSpc>
              <a:spcBef>
                <a:spcPts val="0"/>
              </a:spcBef>
              <a:buFont typeface="Wingdings" pitchFamily="2" charset="2"/>
              <a:buChar char="ü"/>
            </a:pPr>
            <a:r>
              <a:rPr lang="uk-UA" dirty="0">
                <a:latin typeface="Book Antiqua" pitchFamily="18" charset="0"/>
              </a:rPr>
              <a:t> «Про ліцензування видів господарської діяльності» від 02.03.2015 № 222</a:t>
            </a:r>
          </a:p>
          <a:p>
            <a:pPr marL="0" indent="0" algn="just">
              <a:lnSpc>
                <a:spcPct val="120000"/>
              </a:lnSpc>
              <a:spcBef>
                <a:spcPts val="0"/>
              </a:spcBef>
              <a:buFont typeface="Wingdings" pitchFamily="2" charset="2"/>
              <a:buChar char="ü"/>
            </a:pPr>
            <a:r>
              <a:rPr lang="uk-UA" dirty="0">
                <a:latin typeface="Book Antiqua" pitchFamily="18" charset="0"/>
              </a:rPr>
              <a:t> «Основи законодавства України про охорону здоров’я» від 19.11.1992 </a:t>
            </a:r>
            <a:r>
              <a:rPr lang="en-US" dirty="0">
                <a:latin typeface="Book Antiqua" pitchFamily="18" charset="0"/>
              </a:rPr>
              <a:t>N 2801-XII</a:t>
            </a:r>
            <a:endParaRPr lang="uk-UA" dirty="0">
              <a:latin typeface="Book Antiqua" pitchFamily="18" charset="0"/>
            </a:endParaRPr>
          </a:p>
          <a:p>
            <a:pPr marL="0" indent="0" algn="just">
              <a:lnSpc>
                <a:spcPct val="120000"/>
              </a:lnSpc>
              <a:spcBef>
                <a:spcPts val="0"/>
              </a:spcBef>
              <a:buFont typeface="Wingdings" pitchFamily="2" charset="2"/>
              <a:buChar char="ü"/>
            </a:pPr>
            <a:r>
              <a:rPr lang="uk-UA" dirty="0">
                <a:latin typeface="Book Antiqua" pitchFamily="18" charset="0"/>
              </a:rPr>
              <a:t> «Про лікарські засоби» від 04.04.1996 </a:t>
            </a:r>
            <a:r>
              <a:rPr lang="en-US" dirty="0">
                <a:latin typeface="Book Antiqua" pitchFamily="18" charset="0"/>
              </a:rPr>
              <a:t>N 123/96-</a:t>
            </a:r>
            <a:r>
              <a:rPr lang="uk-UA" dirty="0">
                <a:latin typeface="Book Antiqua" pitchFamily="18" charset="0"/>
              </a:rPr>
              <a:t>ВР</a:t>
            </a: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bg1"/>
          </a:solidFill>
        </p:spPr>
        <p:txBody>
          <a:bodyPr>
            <a:normAutofit/>
          </a:bodyPr>
          <a:lstStyle/>
          <a:p>
            <a:pPr marL="342900" indent="-342900">
              <a:lnSpc>
                <a:spcPct val="90000"/>
              </a:lnSpc>
              <a:spcBef>
                <a:spcPct val="20000"/>
              </a:spcBef>
            </a:pPr>
            <a:r>
              <a:rPr lang="uk-UA" sz="2400" b="1" dirty="0">
                <a:solidFill>
                  <a:srgbClr val="002060"/>
                </a:solidFill>
                <a:latin typeface="Bookman Old Style" panose="02050604050505020204" pitchFamily="18" charset="0"/>
                <a:ea typeface="+mn-ea"/>
                <a:cs typeface="Times New Roman" panose="02020603050405020304" pitchFamily="18" charset="0"/>
              </a:rPr>
              <a:t>Нормативно-правове регулювання обігу НПП</a:t>
            </a:r>
            <a:br>
              <a:rPr lang="uk-UA" sz="3200" b="1" i="1" dirty="0">
                <a:solidFill>
                  <a:srgbClr val="002060"/>
                </a:solidFill>
                <a:latin typeface="Times New Roman" panose="02020603050405020304" pitchFamily="18" charset="0"/>
                <a:cs typeface="Times New Roman" panose="02020603050405020304" pitchFamily="18" charset="0"/>
              </a:rPr>
            </a:br>
            <a:endParaRPr lang="uk-UA" sz="1800" b="1" dirty="0">
              <a:solidFill>
                <a:srgbClr val="00206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0" y="980728"/>
            <a:ext cx="9144000" cy="5877272"/>
          </a:xfrm>
          <a:solidFill>
            <a:schemeClr val="accent1">
              <a:lumMod val="20000"/>
              <a:lumOff val="80000"/>
            </a:schemeClr>
          </a:solidFill>
          <a:ln>
            <a:solidFill>
              <a:srgbClr val="002060"/>
            </a:solidFill>
          </a:ln>
        </p:spPr>
        <p:txBody>
          <a:bodyPr>
            <a:normAutofit fontScale="55000" lnSpcReduction="20000"/>
          </a:bodyPr>
          <a:lstStyle/>
          <a:p>
            <a:pPr algn="ctr">
              <a:buNone/>
            </a:pPr>
            <a:r>
              <a:rPr lang="uk-UA" b="1" dirty="0">
                <a:solidFill>
                  <a:srgbClr val="002060"/>
                </a:solidFill>
                <a:latin typeface="Times New Roman" panose="02020603050405020304" pitchFamily="18" charset="0"/>
                <a:cs typeface="Times New Roman" panose="02020603050405020304" pitchFamily="18" charset="0"/>
              </a:rPr>
              <a:t>Постанови Кабінету Міністрів України </a:t>
            </a:r>
          </a:p>
          <a:p>
            <a:pPr algn="just">
              <a:buNone/>
            </a:pPr>
            <a:endParaRPr lang="uk-UA" dirty="0">
              <a:latin typeface="Book Antiqua" pitchFamily="18" charset="0"/>
            </a:endParaRPr>
          </a:p>
          <a:p>
            <a:pPr algn="just">
              <a:buFont typeface="Wingdings" pitchFamily="2" charset="2"/>
              <a:buChar char="ü"/>
            </a:pPr>
            <a:r>
              <a:rPr lang="uk-UA" dirty="0">
                <a:latin typeface="Times New Roman" pitchFamily="18" charset="0"/>
                <a:cs typeface="Times New Roman" pitchFamily="18" charset="0"/>
              </a:rPr>
              <a:t>«Деякі питання ліцензування господарської діяльності з культивування рослин, включених до таблиці І переліку наркотичних засобів, психотропних речовин і прекурсорів, затвердженого Кабінетом Міністрів України, розроблення, виробництва, виготовлення, зберігання, перевезення, придбання, реалізації (відпуску), ввезення на територію </a:t>
            </a:r>
            <a:r>
              <a:rPr lang="ru-RU" dirty="0" err="1">
                <a:latin typeface="Times New Roman" pitchFamily="18" charset="0"/>
                <a:cs typeface="Times New Roman" pitchFamily="18" charset="0"/>
              </a:rPr>
              <a:t>України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вивезення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території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України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використання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знищення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наркотичних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засобів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психотропних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речовин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прекурсорів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включених</a:t>
            </a:r>
            <a:r>
              <a:rPr lang="ru-RU" dirty="0">
                <a:latin typeface="Times New Roman" pitchFamily="18" charset="0"/>
                <a:cs typeface="Times New Roman" pitchFamily="18" charset="0"/>
              </a:rPr>
              <a:t> до </a:t>
            </a:r>
            <a:r>
              <a:rPr lang="ru-RU" dirty="0" err="1">
                <a:latin typeface="Times New Roman" pitchFamily="18" charset="0"/>
                <a:cs typeface="Times New Roman" pitchFamily="18" charset="0"/>
              </a:rPr>
              <a:t>зазначеного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переліку</a:t>
            </a:r>
            <a:r>
              <a:rPr lang="ru-RU" dirty="0">
                <a:latin typeface="Times New Roman" pitchFamily="18" charset="0"/>
                <a:cs typeface="Times New Roman" pitchFamily="18" charset="0"/>
              </a:rPr>
              <a:t>»</a:t>
            </a:r>
            <a:r>
              <a:rPr lang="uk-UA" b="1" dirty="0">
                <a:latin typeface="Times New Roman" pitchFamily="18" charset="0"/>
                <a:cs typeface="Times New Roman" pitchFamily="18" charset="0"/>
              </a:rPr>
              <a:t> </a:t>
            </a:r>
            <a:r>
              <a:rPr lang="uk-UA" dirty="0">
                <a:latin typeface="Times New Roman" pitchFamily="18" charset="0"/>
                <a:cs typeface="Times New Roman" pitchFamily="18" charset="0"/>
              </a:rPr>
              <a:t>від 06.04.2016 </a:t>
            </a:r>
            <a:r>
              <a:rPr lang="uk-UA" b="1" u="sng" dirty="0">
                <a:latin typeface="Times New Roman" pitchFamily="18" charset="0"/>
                <a:cs typeface="Times New Roman" pitchFamily="18" charset="0"/>
              </a:rPr>
              <a:t>№ 282 </a:t>
            </a:r>
          </a:p>
          <a:p>
            <a:pPr algn="just">
              <a:buNone/>
            </a:pPr>
            <a:endParaRPr lang="uk-UA" dirty="0">
              <a:latin typeface="Times New Roman" pitchFamily="18" charset="0"/>
              <a:cs typeface="Times New Roman" pitchFamily="18" charset="0"/>
            </a:endParaRPr>
          </a:p>
          <a:p>
            <a:pPr algn="just">
              <a:buFont typeface="Wingdings" pitchFamily="2" charset="2"/>
              <a:buChar char="ü"/>
            </a:pPr>
            <a:r>
              <a:rPr lang="uk-UA" b="1" dirty="0">
                <a:latin typeface="Times New Roman" pitchFamily="18" charset="0"/>
                <a:cs typeface="Times New Roman" pitchFamily="18" charset="0"/>
              </a:rPr>
              <a:t> </a:t>
            </a:r>
            <a:r>
              <a:rPr lang="uk-UA" dirty="0">
                <a:latin typeface="Times New Roman" pitchFamily="18" charset="0"/>
                <a:cs typeface="Times New Roman" pitchFamily="18" charset="0"/>
              </a:rPr>
              <a:t>«Про затвердження</a:t>
            </a:r>
            <a:r>
              <a:rPr lang="uk-UA" b="1" dirty="0">
                <a:latin typeface="Times New Roman" pitchFamily="18" charset="0"/>
                <a:cs typeface="Times New Roman" pitchFamily="18" charset="0"/>
              </a:rPr>
              <a:t> </a:t>
            </a:r>
            <a:r>
              <a:rPr lang="uk-UA" dirty="0">
                <a:latin typeface="Times New Roman" pitchFamily="18" charset="0"/>
                <a:cs typeface="Times New Roman" pitchFamily="18" charset="0"/>
              </a:rPr>
              <a:t>Порядку придбання, перевезення, зберігання, відпуску, використання та знищення наркотичних засобів, психотропних речовин і прекурсорів у закладах охорони здоров’я» від</a:t>
            </a:r>
            <a:r>
              <a:rPr lang="uk-UA" b="1" dirty="0">
                <a:latin typeface="Times New Roman" pitchFamily="18" charset="0"/>
                <a:cs typeface="Times New Roman" pitchFamily="18" charset="0"/>
              </a:rPr>
              <a:t> </a:t>
            </a:r>
            <a:r>
              <a:rPr lang="uk-UA" dirty="0">
                <a:latin typeface="Times New Roman" pitchFamily="18" charset="0"/>
                <a:cs typeface="Times New Roman" pitchFamily="18" charset="0"/>
              </a:rPr>
              <a:t>13 травня 2013 року </a:t>
            </a:r>
            <a:r>
              <a:rPr lang="uk-UA" b="1" u="sng" dirty="0">
                <a:latin typeface="Times New Roman" pitchFamily="18" charset="0"/>
                <a:cs typeface="Times New Roman" pitchFamily="18" charset="0"/>
              </a:rPr>
              <a:t>№ 333</a:t>
            </a:r>
          </a:p>
          <a:p>
            <a:pPr algn="just">
              <a:buNone/>
            </a:pPr>
            <a:endParaRPr lang="uk-UA" dirty="0">
              <a:latin typeface="Times New Roman" pitchFamily="18" charset="0"/>
              <a:cs typeface="Times New Roman" pitchFamily="18" charset="0"/>
            </a:endParaRPr>
          </a:p>
          <a:p>
            <a:pPr algn="just">
              <a:buFont typeface="Wingdings" pitchFamily="2" charset="2"/>
              <a:buChar char="ü"/>
            </a:pPr>
            <a:r>
              <a:rPr lang="uk-UA" dirty="0">
                <a:latin typeface="Times New Roman" pitchFamily="18" charset="0"/>
                <a:cs typeface="Times New Roman" pitchFamily="18" charset="0"/>
              </a:rPr>
              <a:t>«П</a:t>
            </a:r>
            <a:r>
              <a:rPr lang="ru-RU" dirty="0" err="1">
                <a:latin typeface="Times New Roman" pitchFamily="18" charset="0"/>
                <a:cs typeface="Times New Roman" pitchFamily="18" charset="0"/>
              </a:rPr>
              <a:t>ро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затвердження</a:t>
            </a:r>
            <a:r>
              <a:rPr lang="ru-RU" dirty="0">
                <a:latin typeface="Times New Roman" pitchFamily="18" charset="0"/>
                <a:cs typeface="Times New Roman" pitchFamily="18" charset="0"/>
              </a:rPr>
              <a:t> Порядку </a:t>
            </a:r>
            <a:r>
              <a:rPr lang="ru-RU" dirty="0" err="1">
                <a:latin typeface="Times New Roman" pitchFamily="18" charset="0"/>
                <a:cs typeface="Times New Roman" pitchFamily="18" charset="0"/>
              </a:rPr>
              <a:t>провадження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діяльності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пов’язаної</a:t>
            </a:r>
            <a:r>
              <a:rPr lang="ru-RU" dirty="0">
                <a:latin typeface="Times New Roman" pitchFamily="18" charset="0"/>
                <a:cs typeface="Times New Roman" pitchFamily="18" charset="0"/>
              </a:rPr>
              <a:t> з </a:t>
            </a:r>
            <a:r>
              <a:rPr lang="ru-RU" dirty="0" err="1">
                <a:latin typeface="Times New Roman" pitchFamily="18" charset="0"/>
                <a:cs typeface="Times New Roman" pitchFamily="18" charset="0"/>
              </a:rPr>
              <a:t>обігом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наркотичних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засобів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психотропних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речовин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прекурсорів</a:t>
            </a:r>
            <a:r>
              <a:rPr lang="ru-RU" dirty="0">
                <a:latin typeface="Times New Roman" pitchFamily="18" charset="0"/>
                <a:cs typeface="Times New Roman" pitchFamily="18" charset="0"/>
              </a:rPr>
              <a:t>, у тому </a:t>
            </a:r>
            <a:r>
              <a:rPr lang="ru-RU" dirty="0" err="1">
                <a:latin typeface="Times New Roman" pitchFamily="18" charset="0"/>
                <a:cs typeface="Times New Roman" pitchFamily="18" charset="0"/>
              </a:rPr>
              <a:t>числі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конопель</a:t>
            </a:r>
            <a:r>
              <a:rPr lang="ru-RU" dirty="0">
                <a:latin typeface="Times New Roman" pitchFamily="18" charset="0"/>
                <a:cs typeface="Times New Roman" pitchFamily="18" charset="0"/>
              </a:rPr>
              <a:t> для </a:t>
            </a:r>
            <a:r>
              <a:rPr lang="ru-RU" dirty="0" err="1">
                <a:latin typeface="Times New Roman" pitchFamily="18" charset="0"/>
                <a:cs typeface="Times New Roman" pitchFamily="18" charset="0"/>
              </a:rPr>
              <a:t>медичних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цілей</a:t>
            </a:r>
            <a:r>
              <a:rPr lang="ru-RU" dirty="0">
                <a:latin typeface="Times New Roman" pitchFamily="18" charset="0"/>
                <a:cs typeface="Times New Roman" pitchFamily="18" charset="0"/>
              </a:rPr>
              <a:t>, та контролю за </a:t>
            </a:r>
            <a:r>
              <a:rPr lang="ru-RU" dirty="0" err="1">
                <a:latin typeface="Times New Roman" pitchFamily="18" charset="0"/>
                <a:cs typeface="Times New Roman" pitchFamily="18" charset="0"/>
              </a:rPr>
              <a:t>їх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обігом</a:t>
            </a:r>
            <a:r>
              <a:rPr lang="uk-UA" dirty="0">
                <a:latin typeface="Times New Roman" pitchFamily="18" charset="0"/>
                <a:cs typeface="Times New Roman" pitchFamily="18" charset="0"/>
              </a:rPr>
              <a:t>»</a:t>
            </a:r>
            <a:r>
              <a:rPr lang="uk-UA" b="1" dirty="0">
                <a:latin typeface="Times New Roman" pitchFamily="18" charset="0"/>
                <a:cs typeface="Times New Roman" pitchFamily="18" charset="0"/>
              </a:rPr>
              <a:t> </a:t>
            </a:r>
            <a:r>
              <a:rPr lang="uk-UA" dirty="0">
                <a:latin typeface="Times New Roman" pitchFamily="18" charset="0"/>
                <a:cs typeface="Times New Roman" pitchFamily="18" charset="0"/>
              </a:rPr>
              <a:t>від 3 червня 2009 року </a:t>
            </a:r>
            <a:r>
              <a:rPr lang="uk-UA" b="1" u="sng" dirty="0">
                <a:latin typeface="Times New Roman" pitchFamily="18" charset="0"/>
                <a:cs typeface="Times New Roman" pitchFamily="18" charset="0"/>
              </a:rPr>
              <a:t>№ 589 </a:t>
            </a:r>
          </a:p>
          <a:p>
            <a:pPr algn="just">
              <a:buNone/>
            </a:pPr>
            <a:endParaRPr lang="en-US" dirty="0">
              <a:latin typeface="Book Antiqua" pitchFamily="18" charset="0"/>
            </a:endParaRPr>
          </a:p>
          <a:p>
            <a:pPr>
              <a:buFont typeface="Wingdings" pitchFamily="2" charset="2"/>
              <a:buChar char="ü"/>
            </a:pPr>
            <a:r>
              <a:rPr lang="uk-UA" dirty="0">
                <a:latin typeface="Times New Roman" pitchFamily="18" charset="0"/>
                <a:cs typeface="Times New Roman" pitchFamily="18" charset="0"/>
              </a:rPr>
              <a:t>«Про затвердження переліку наркотичних засобів, психотропних речовин і прекурсорів» від 6 травня 2000 року </a:t>
            </a:r>
            <a:r>
              <a:rPr lang="uk-UA" b="1" u="sng" dirty="0">
                <a:latin typeface="Times New Roman" pitchFamily="18" charset="0"/>
                <a:cs typeface="Times New Roman" pitchFamily="18" charset="0"/>
              </a:rPr>
              <a:t>№ 770 </a:t>
            </a:r>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bg1"/>
          </a:solidFill>
        </p:spPr>
        <p:txBody>
          <a:bodyPr>
            <a:normAutofit/>
          </a:bodyPr>
          <a:lstStyle/>
          <a:p>
            <a:r>
              <a:rPr lang="uk-UA" sz="2400" b="1" dirty="0">
                <a:solidFill>
                  <a:srgbClr val="002060"/>
                </a:solidFill>
                <a:latin typeface="Bookman Old Style" panose="02050604050505020204" pitchFamily="18" charset="0"/>
                <a:ea typeface="+mn-ea"/>
                <a:cs typeface="Times New Roman" panose="02020603050405020304" pitchFamily="18" charset="0"/>
              </a:rPr>
              <a:t>Нормативно-правове регулювання обігу НПП</a:t>
            </a:r>
          </a:p>
        </p:txBody>
      </p:sp>
      <p:sp>
        <p:nvSpPr>
          <p:cNvPr id="3" name="Прямоугольник 2"/>
          <p:cNvSpPr/>
          <p:nvPr/>
        </p:nvSpPr>
        <p:spPr>
          <a:xfrm>
            <a:off x="0" y="1346789"/>
            <a:ext cx="9143999" cy="369332"/>
          </a:xfrm>
          <a:prstGeom prst="rect">
            <a:avLst/>
          </a:prstGeom>
          <a:solidFill>
            <a:schemeClr val="accent1">
              <a:lumMod val="20000"/>
              <a:lumOff val="80000"/>
            </a:schemeClr>
          </a:solidFill>
        </p:spPr>
        <p:txBody>
          <a:bodyPr wrap="square">
            <a:spAutoFit/>
          </a:bodyPr>
          <a:lstStyle/>
          <a:p>
            <a:pPr algn="ctr">
              <a:buNone/>
            </a:pPr>
            <a:r>
              <a:rPr lang="uk-UA" b="1" dirty="0">
                <a:solidFill>
                  <a:srgbClr val="002060"/>
                </a:solidFill>
                <a:latin typeface="Times New Roman" panose="02020603050405020304" pitchFamily="18" charset="0"/>
                <a:cs typeface="Times New Roman" panose="02020603050405020304" pitchFamily="18" charset="0"/>
              </a:rPr>
              <a:t>Накази МОЗ та МВС України </a:t>
            </a:r>
          </a:p>
        </p:txBody>
      </p:sp>
      <p:sp>
        <p:nvSpPr>
          <p:cNvPr id="1025" name="Rectangle 1"/>
          <p:cNvSpPr>
            <a:spLocks noChangeArrowheads="1"/>
          </p:cNvSpPr>
          <p:nvPr/>
        </p:nvSpPr>
        <p:spPr bwMode="auto">
          <a:xfrm>
            <a:off x="179512" y="2088674"/>
            <a:ext cx="8568952" cy="4093428"/>
          </a:xfrm>
          <a:prstGeom prst="rect">
            <a:avLst/>
          </a:prstGeom>
          <a:solidFill>
            <a:schemeClr val="accent1">
              <a:lumMod val="20000"/>
              <a:lumOff val="80000"/>
            </a:schemeClr>
          </a:solidFill>
          <a:ln w="9525">
            <a:solidFill>
              <a:srgbClr val="00206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 typeface="Wingdings" pitchFamily="2" charset="2"/>
              <a:buChar char="ü"/>
              <a:tabLst/>
            </a:pPr>
            <a:r>
              <a:rPr lang="uk-UA" sz="2000" dirty="0">
                <a:latin typeface="Times New Roman" pitchFamily="18" charset="0"/>
                <a:cs typeface="Times New Roman" pitchFamily="18" charset="0"/>
              </a:rPr>
              <a:t>Про деякі питання придбання, перевезення, зберігання, відпуску, використання та знищення наркотичних засобів, психотропних речовин і прекурсорів у закладах охорони здоров’я : Наказ МОЗ України від 07 серпня 2015 р.  </a:t>
            </a:r>
            <a:r>
              <a:rPr lang="uk-UA" sz="2000" b="1" u="sng" dirty="0">
                <a:latin typeface="Times New Roman" pitchFamily="18" charset="0"/>
                <a:cs typeface="Times New Roman" pitchFamily="18" charset="0"/>
              </a:rPr>
              <a:t>№ 494. </a:t>
            </a:r>
          </a:p>
          <a:p>
            <a:pPr marL="0" marR="0" lvl="0" indent="450850" algn="just" defTabSz="914400" rtl="0" eaLnBrk="0" fontAlgn="base" latinLnBrk="0" hangingPunct="0">
              <a:lnSpc>
                <a:spcPct val="100000"/>
              </a:lnSpc>
              <a:spcBef>
                <a:spcPct val="0"/>
              </a:spcBef>
              <a:spcAft>
                <a:spcPct val="0"/>
              </a:spcAft>
              <a:buClrTx/>
              <a:buSzTx/>
              <a:buFont typeface="Wingdings" pitchFamily="2" charset="2"/>
              <a:buChar char="ü"/>
              <a:tabLst/>
            </a:pPr>
            <a:r>
              <a:rPr lang="uk-UA" sz="2000" dirty="0">
                <a:latin typeface="Times New Roman" pitchFamily="18" charset="0"/>
                <a:cs typeface="Times New Roman" pitchFamily="18" charset="0"/>
              </a:rPr>
              <a:t>Про затвердження Вимог до об'єктів і приміщень, призначених для здійснення діяльності з обігу наркотичних засобів, психотропних речовин, прекурсорів та зберігання вилучених з незаконного обігу таких засобів і речовин : Наказ МВС України від 29 січня 2018 р.  </a:t>
            </a:r>
            <a:r>
              <a:rPr lang="uk-UA" sz="2000" b="1" u="sng" dirty="0">
                <a:latin typeface="Times New Roman" pitchFamily="18" charset="0"/>
                <a:cs typeface="Times New Roman" pitchFamily="18" charset="0"/>
              </a:rPr>
              <a:t>№ 52. </a:t>
            </a:r>
          </a:p>
          <a:p>
            <a:pPr lvl="0" indent="450850" algn="just" eaLnBrk="0" fontAlgn="base" hangingPunct="0">
              <a:spcBef>
                <a:spcPct val="0"/>
              </a:spcBef>
              <a:spcAft>
                <a:spcPct val="0"/>
              </a:spcAft>
              <a:buFont typeface="Wingdings" pitchFamily="2" charset="2"/>
              <a:buChar char="ü"/>
            </a:pPr>
            <a:r>
              <a:rPr lang="uk-UA" sz="2000" dirty="0">
                <a:latin typeface="Times New Roman" pitchFamily="18" charset="0"/>
                <a:cs typeface="Times New Roman" pitchFamily="18" charset="0"/>
              </a:rPr>
              <a:t>Про затвердження Правил виписування рецептів на лікарські засоби і вироби медичного призначення, Порядку відпуску лікарських засобів і виробів медичного призначення з аптек та їх структурних підрозділів, Інструкції про порядок зберігання, обліку та знищення рецептурних бланків : Наказ МОЗ України  від 19 липня 2005 р. </a:t>
            </a:r>
            <a:r>
              <a:rPr lang="uk-UA" sz="2000" b="1" u="sng" dirty="0">
                <a:latin typeface="Times New Roman" pitchFamily="18" charset="0"/>
                <a:cs typeface="Times New Roman" pitchFamily="18" charset="0"/>
              </a:rPr>
              <a:t>№ 360.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877" y="252028"/>
            <a:ext cx="9144000" cy="1952836"/>
          </a:xfrm>
          <a:solidFill>
            <a:schemeClr val="accent1">
              <a:lumMod val="20000"/>
              <a:lumOff val="80000"/>
            </a:schemeClr>
          </a:solidFill>
          <a:ln>
            <a:solidFill>
              <a:srgbClr val="002060"/>
            </a:solidFill>
          </a:ln>
        </p:spPr>
        <p:txBody>
          <a:bodyPr>
            <a:normAutofit fontScale="90000"/>
          </a:bodyPr>
          <a:lstStyle/>
          <a:p>
            <a:br>
              <a:rPr lang="uk-UA" sz="2400" b="1" dirty="0">
                <a:solidFill>
                  <a:srgbClr val="002060"/>
                </a:solidFill>
                <a:latin typeface="Bookman Old Style" panose="02050604050505020204" pitchFamily="18" charset="0"/>
                <a:ea typeface="+mn-ea"/>
                <a:cs typeface="Times New Roman" panose="02020603050405020304" pitchFamily="18" charset="0"/>
              </a:rPr>
            </a:br>
            <a:br>
              <a:rPr lang="uk-UA" sz="2400" b="1" dirty="0">
                <a:solidFill>
                  <a:srgbClr val="002060"/>
                </a:solidFill>
                <a:latin typeface="Bookman Old Style" panose="02050604050505020204" pitchFamily="18" charset="0"/>
                <a:ea typeface="+mn-ea"/>
                <a:cs typeface="Times New Roman" panose="02020603050405020304" pitchFamily="18" charset="0"/>
              </a:rPr>
            </a:br>
            <a:br>
              <a:rPr lang="uk-UA" sz="2400" b="1" dirty="0">
                <a:solidFill>
                  <a:srgbClr val="002060"/>
                </a:solidFill>
                <a:latin typeface="Bookman Old Style" panose="02050604050505020204" pitchFamily="18" charset="0"/>
                <a:ea typeface="+mn-ea"/>
                <a:cs typeface="Times New Roman" panose="02020603050405020304" pitchFamily="18" charset="0"/>
              </a:rPr>
            </a:br>
            <a:r>
              <a:rPr lang="uk-UA" sz="2400" b="1" dirty="0">
                <a:solidFill>
                  <a:srgbClr val="002060"/>
                </a:solidFill>
                <a:latin typeface="Bookman Old Style" panose="02050604050505020204" pitchFamily="18" charset="0"/>
                <a:ea typeface="+mn-ea"/>
                <a:cs typeface="Times New Roman" panose="02020603050405020304" pitchFamily="18" charset="0"/>
              </a:rPr>
              <a:t>Нормативно-правові акти, </a:t>
            </a:r>
            <a:br>
              <a:rPr lang="uk-UA" sz="2400" b="1" dirty="0">
                <a:solidFill>
                  <a:srgbClr val="002060"/>
                </a:solidFill>
                <a:latin typeface="Bookman Old Style" panose="02050604050505020204" pitchFamily="18" charset="0"/>
                <a:ea typeface="+mn-ea"/>
                <a:cs typeface="Times New Roman" panose="02020603050405020304" pitchFamily="18" charset="0"/>
              </a:rPr>
            </a:br>
            <a:r>
              <a:rPr lang="uk-UA" sz="2400" b="1" dirty="0">
                <a:solidFill>
                  <a:srgbClr val="002060"/>
                </a:solidFill>
                <a:latin typeface="Bookman Old Style" panose="02050604050505020204" pitchFamily="18" charset="0"/>
                <a:ea typeface="+mn-ea"/>
                <a:cs typeface="Times New Roman" panose="02020603050405020304" pitchFamily="18" charset="0"/>
              </a:rPr>
              <a:t>що регулюють відносини у сфері </a:t>
            </a:r>
            <a:r>
              <a:rPr lang="uk-UA" sz="2400" b="1" u="sng" dirty="0">
                <a:solidFill>
                  <a:srgbClr val="002060"/>
                </a:solidFill>
                <a:latin typeface="Bookman Old Style" panose="02050604050505020204" pitchFamily="18" charset="0"/>
                <a:ea typeface="+mn-ea"/>
                <a:cs typeface="Times New Roman" panose="02020603050405020304" pitchFamily="18" charset="0"/>
              </a:rPr>
              <a:t>ліцензування</a:t>
            </a:r>
            <a:r>
              <a:rPr lang="uk-UA" sz="2400" b="1" dirty="0">
                <a:solidFill>
                  <a:srgbClr val="002060"/>
                </a:solidFill>
                <a:latin typeface="Bookman Old Style" panose="02050604050505020204" pitchFamily="18" charset="0"/>
                <a:ea typeface="+mn-ea"/>
                <a:cs typeface="Times New Roman" panose="02020603050405020304" pitchFamily="18" charset="0"/>
              </a:rPr>
              <a:t> діяльності з обігу наркотичних засобів, психотропних речовин і прекурсорів</a:t>
            </a:r>
            <a:br>
              <a:rPr lang="uk-UA" sz="2400" b="1" dirty="0">
                <a:solidFill>
                  <a:srgbClr val="002060"/>
                </a:solidFill>
                <a:latin typeface="Bookman Old Style" panose="02050604050505020204" pitchFamily="18" charset="0"/>
                <a:ea typeface="+mn-ea"/>
                <a:cs typeface="Times New Roman" panose="02020603050405020304" pitchFamily="18" charset="0"/>
              </a:rPr>
            </a:br>
            <a:r>
              <a:rPr lang="uk-UA" b="1" dirty="0"/>
              <a:t> </a:t>
            </a:r>
            <a:br>
              <a:rPr lang="uk-UA" b="1" dirty="0"/>
            </a:br>
            <a:endParaRPr lang="uk-UA" dirty="0"/>
          </a:p>
        </p:txBody>
      </p:sp>
      <p:sp>
        <p:nvSpPr>
          <p:cNvPr id="3" name="Объект 2">
            <a:extLst>
              <a:ext uri="{FF2B5EF4-FFF2-40B4-BE49-F238E27FC236}">
                <a16:creationId xmlns:a16="http://schemas.microsoft.com/office/drawing/2014/main" id="{582D1E10-4D09-4ACB-83BC-27B099E50588}"/>
              </a:ext>
            </a:extLst>
          </p:cNvPr>
          <p:cNvSpPr>
            <a:spLocks noGrp="1"/>
          </p:cNvSpPr>
          <p:nvPr>
            <p:ph idx="1"/>
          </p:nvPr>
        </p:nvSpPr>
        <p:spPr>
          <a:xfrm>
            <a:off x="489077" y="2332037"/>
            <a:ext cx="8229600" cy="3977283"/>
          </a:xfrm>
          <a:solidFill>
            <a:schemeClr val="accent1">
              <a:lumMod val="20000"/>
              <a:lumOff val="80000"/>
            </a:schemeClr>
          </a:solidFill>
        </p:spPr>
        <p:txBody>
          <a:bodyPr>
            <a:normAutofit fontScale="92500" lnSpcReduction="10000"/>
          </a:bodyPr>
          <a:lstStyle/>
          <a:p>
            <a:pPr marL="457200" indent="-457200">
              <a:buFont typeface="+mj-lt"/>
              <a:buAutoNum type="arabicPeriod"/>
            </a:pPr>
            <a:r>
              <a:rPr lang="uk-UA" sz="2000" dirty="0">
                <a:latin typeface="Times New Roman" pitchFamily="18" charset="0"/>
                <a:cs typeface="Times New Roman" pitchFamily="18" charset="0"/>
              </a:rPr>
              <a:t>Закон України «Про ліцензування видів господарської діяльності»</a:t>
            </a:r>
            <a:br>
              <a:rPr lang="uk-UA" sz="2000" dirty="0">
                <a:latin typeface="Times New Roman" pitchFamily="18" charset="0"/>
                <a:cs typeface="Times New Roman" pitchFamily="18" charset="0"/>
              </a:rPr>
            </a:br>
            <a:endParaRPr lang="uk-UA" sz="2000" dirty="0">
              <a:latin typeface="Times New Roman" pitchFamily="18" charset="0"/>
              <a:cs typeface="Times New Roman" pitchFamily="18" charset="0"/>
            </a:endParaRPr>
          </a:p>
          <a:p>
            <a:pPr marL="457200" indent="-457200">
              <a:buFont typeface="+mj-lt"/>
              <a:buAutoNum type="arabicPeriod"/>
            </a:pPr>
            <a:r>
              <a:rPr lang="uk-UA" sz="2000" dirty="0">
                <a:latin typeface="Times New Roman" pitchFamily="18" charset="0"/>
                <a:cs typeface="Times New Roman" pitchFamily="18" charset="0"/>
              </a:rPr>
              <a:t>Закон України «Про наркотичні засоби, психотропні речовини і прекурсори»</a:t>
            </a:r>
            <a:br>
              <a:rPr lang="uk-UA" sz="2000" dirty="0">
                <a:latin typeface="Times New Roman" pitchFamily="18" charset="0"/>
                <a:cs typeface="Times New Roman" pitchFamily="18" charset="0"/>
              </a:rPr>
            </a:br>
            <a:endParaRPr lang="uk-UA" sz="2000" dirty="0">
              <a:latin typeface="Times New Roman" pitchFamily="18" charset="0"/>
              <a:cs typeface="Times New Roman" pitchFamily="18" charset="0"/>
            </a:endParaRPr>
          </a:p>
          <a:p>
            <a:pPr marL="457200" indent="-457200">
              <a:buFont typeface="+mj-lt"/>
              <a:buAutoNum type="arabicPeriod"/>
            </a:pPr>
            <a:r>
              <a:rPr lang="uk-UA" sz="2000" dirty="0">
                <a:latin typeface="Times New Roman" pitchFamily="18" charset="0"/>
                <a:cs typeface="Times New Roman" pitchFamily="18" charset="0"/>
              </a:rPr>
              <a:t>Постанова КМУ від 06.04.2016 № 282 «Деякі питання ліцензування господарської діяльності з культивування рослин, включених до таблиці І переліку наркотичних засобів, психотропних речовин і прекурсорів, </a:t>
            </a:r>
            <a:r>
              <a:rPr lang="uk-UA" sz="2000" dirty="0" err="1">
                <a:latin typeface="Times New Roman" pitchFamily="18" charset="0"/>
                <a:cs typeface="Times New Roman" pitchFamily="18" charset="0"/>
              </a:rPr>
              <a:t>затверд-женого</a:t>
            </a:r>
            <a:r>
              <a:rPr lang="uk-UA" sz="2000" dirty="0">
                <a:latin typeface="Times New Roman" pitchFamily="18" charset="0"/>
                <a:cs typeface="Times New Roman" pitchFamily="18" charset="0"/>
              </a:rPr>
              <a:t> КМУ, розроблення, виробництва, виготовлення, зберігання, перевезення, придбання, реалізації (відпуску), ввезення на територію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вивезення</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території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використання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знищення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наркотичних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психотропних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a:t>
            </a:r>
            <a:r>
              <a:rPr lang="ru-RU" sz="2000" dirty="0">
                <a:latin typeface="Times New Roman" pitchFamily="18" charset="0"/>
                <a:cs typeface="Times New Roman" pitchFamily="18" charset="0"/>
              </a:rPr>
              <a:t> і </a:t>
            </a:r>
            <a:r>
              <a:rPr lang="ru-RU" sz="2000" dirty="0" err="1">
                <a:latin typeface="Times New Roman" pitchFamily="18" charset="0"/>
                <a:cs typeface="Times New Roman" pitchFamily="18" charset="0"/>
              </a:rPr>
              <a:t>прекурсорів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включених</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зазначеного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переліку</a:t>
            </a:r>
            <a:r>
              <a:rPr lang="ru-RU" sz="2000" dirty="0">
                <a:latin typeface="Times New Roman" pitchFamily="18" charset="0"/>
                <a:cs typeface="Times New Roman" pitchFamily="18" charset="0"/>
              </a:rPr>
              <a:t>»</a:t>
            </a:r>
            <a:br>
              <a:rPr lang="uk-UA" sz="2000" dirty="0">
                <a:latin typeface="Times New Roman" pitchFamily="18" charset="0"/>
                <a:cs typeface="Times New Roman" pitchFamily="18" charset="0"/>
              </a:rPr>
            </a:br>
            <a:endParaRPr lang="uk-UA" sz="2000" dirty="0">
              <a:latin typeface="Times New Roman" pitchFamily="18" charset="0"/>
              <a:cs typeface="Times New Roman" pitchFamily="18" charset="0"/>
            </a:endParaRPr>
          </a:p>
        </p:txBody>
      </p:sp>
    </p:spTree>
    <p:extLst>
      <p:ext uri="{BB962C8B-B14F-4D97-AF65-F5344CB8AC3E}">
        <p14:creationId xmlns:p14="http://schemas.microsoft.com/office/powerpoint/2010/main" val="3112709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96944" cy="1340768"/>
          </a:xfrm>
          <a:solidFill>
            <a:schemeClr val="bg1"/>
          </a:solidFill>
          <a:ln>
            <a:solidFill>
              <a:srgbClr val="002060"/>
            </a:solidFill>
          </a:ln>
        </p:spPr>
        <p:txBody>
          <a:bodyPr>
            <a:noAutofit/>
          </a:bodyPr>
          <a:lstStyle/>
          <a:p>
            <a:r>
              <a:rPr lang="uk-UA" sz="2400" b="1" dirty="0">
                <a:solidFill>
                  <a:schemeClr val="tx2"/>
                </a:solidFill>
                <a:latin typeface="Bookman Old Style" panose="02050604050505020204" pitchFamily="18" charset="0"/>
              </a:rPr>
              <a:t>Закон України від 02.03.2015 № 222 </a:t>
            </a:r>
            <a:br>
              <a:rPr lang="en-US" sz="2400" b="1" dirty="0">
                <a:solidFill>
                  <a:schemeClr val="tx2"/>
                </a:solidFill>
                <a:latin typeface="Bookman Old Style" panose="02050604050505020204" pitchFamily="18" charset="0"/>
              </a:rPr>
            </a:br>
            <a:r>
              <a:rPr lang="uk-UA" sz="2400" b="1" dirty="0">
                <a:solidFill>
                  <a:schemeClr val="tx2"/>
                </a:solidFill>
                <a:latin typeface="Bookman Old Style" panose="02050604050505020204" pitchFamily="18" charset="0"/>
              </a:rPr>
              <a:t>«Про ліцензування видів господарської діяльності»</a:t>
            </a:r>
          </a:p>
        </p:txBody>
      </p:sp>
      <p:sp>
        <p:nvSpPr>
          <p:cNvPr id="3" name="Содержимое 2"/>
          <p:cNvSpPr>
            <a:spLocks noGrp="1"/>
          </p:cNvSpPr>
          <p:nvPr>
            <p:ph idx="1"/>
          </p:nvPr>
        </p:nvSpPr>
        <p:spPr>
          <a:xfrm>
            <a:off x="179512" y="1628800"/>
            <a:ext cx="8784976" cy="4680520"/>
          </a:xfrm>
          <a:gradFill flip="none" rotWithShape="1">
            <a:gsLst>
              <a:gs pos="0">
                <a:schemeClr val="accent2">
                  <a:lumMod val="20000"/>
                  <a:lumOff val="80000"/>
                </a:schemeClr>
              </a:gs>
              <a:gs pos="50000">
                <a:schemeClr val="accent1">
                  <a:tint val="44500"/>
                  <a:satMod val="160000"/>
                </a:schemeClr>
              </a:gs>
              <a:gs pos="100000">
                <a:schemeClr val="accent1">
                  <a:tint val="23500"/>
                  <a:satMod val="160000"/>
                </a:schemeClr>
              </a:gs>
            </a:gsLst>
            <a:path path="shape">
              <a:fillToRect l="50000" t="50000" r="50000" b="50000"/>
            </a:path>
            <a:tileRect/>
          </a:gradFill>
          <a:ln>
            <a:solidFill>
              <a:srgbClr val="002060"/>
            </a:solidFill>
          </a:ln>
        </p:spPr>
        <p:txBody>
          <a:bodyPr>
            <a:normAutofit/>
          </a:bodyPr>
          <a:lstStyle/>
          <a:p>
            <a:pPr marL="0" indent="0" algn="just">
              <a:spcBef>
                <a:spcPts val="0"/>
              </a:spcBef>
              <a:buNone/>
            </a:pPr>
            <a:r>
              <a:rPr lang="ru-RU" dirty="0"/>
              <a:t>    </a:t>
            </a:r>
            <a:r>
              <a:rPr lang="ru-RU" sz="2400" u="sng" dirty="0" err="1">
                <a:latin typeface="Bookman Old Style" panose="02050604050505020204" pitchFamily="18" charset="0"/>
              </a:rPr>
              <a:t>Ліцензія</a:t>
            </a:r>
            <a:r>
              <a:rPr lang="ru-RU" sz="2400" u="sng" dirty="0">
                <a:latin typeface="Bookman Old Style" panose="02050604050505020204" pitchFamily="18" charset="0"/>
              </a:rPr>
              <a:t> - </a:t>
            </a:r>
            <a:r>
              <a:rPr lang="ru-RU" sz="2400" u="sng" dirty="0" err="1">
                <a:latin typeface="Bookman Old Style" panose="02050604050505020204" pitchFamily="18" charset="0"/>
              </a:rPr>
              <a:t>запис</a:t>
            </a:r>
            <a:r>
              <a:rPr lang="ru-RU" sz="2400" u="sng" dirty="0">
                <a:latin typeface="Bookman Old Style" panose="02050604050505020204" pitchFamily="18" charset="0"/>
              </a:rPr>
              <a:t> у </a:t>
            </a:r>
            <a:r>
              <a:rPr lang="ru-RU" sz="2400" u="sng" dirty="0" err="1">
                <a:latin typeface="Bookman Old Style" panose="02050604050505020204" pitchFamily="18" charset="0"/>
              </a:rPr>
              <a:t>Єдиному</a:t>
            </a:r>
            <a:r>
              <a:rPr lang="ru-RU" sz="2400" u="sng" dirty="0">
                <a:latin typeface="Bookman Old Style" panose="02050604050505020204" pitchFamily="18" charset="0"/>
              </a:rPr>
              <a:t> державному </a:t>
            </a:r>
            <a:r>
              <a:rPr lang="ru-RU" sz="2400" u="sng" dirty="0" err="1">
                <a:latin typeface="Bookman Old Style" panose="02050604050505020204" pitchFamily="18" charset="0"/>
              </a:rPr>
              <a:t>реєстрі</a:t>
            </a:r>
            <a:r>
              <a:rPr lang="ru-RU" sz="2400" u="sng" dirty="0">
                <a:latin typeface="Bookman Old Style" panose="02050604050505020204" pitchFamily="18" charset="0"/>
              </a:rPr>
              <a:t> </a:t>
            </a:r>
            <a:r>
              <a:rPr lang="ru-RU" sz="2400" u="sng" dirty="0" err="1">
                <a:latin typeface="Bookman Old Style" panose="02050604050505020204" pitchFamily="18" charset="0"/>
              </a:rPr>
              <a:t>юридичних</a:t>
            </a:r>
            <a:r>
              <a:rPr lang="ru-RU" sz="2400" u="sng" dirty="0">
                <a:latin typeface="Bookman Old Style" panose="02050604050505020204" pitchFamily="18" charset="0"/>
              </a:rPr>
              <a:t> </a:t>
            </a:r>
            <a:r>
              <a:rPr lang="ru-RU" sz="2400" u="sng" dirty="0" err="1">
                <a:latin typeface="Bookman Old Style" panose="02050604050505020204" pitchFamily="18" charset="0"/>
              </a:rPr>
              <a:t>осіб</a:t>
            </a:r>
            <a:r>
              <a:rPr lang="ru-RU" sz="2400" u="sng" dirty="0">
                <a:latin typeface="Bookman Old Style" panose="02050604050505020204" pitchFamily="18" charset="0"/>
              </a:rPr>
              <a:t>, </a:t>
            </a:r>
            <a:r>
              <a:rPr lang="ru-RU" sz="2400" u="sng" dirty="0" err="1">
                <a:latin typeface="Bookman Old Style" panose="02050604050505020204" pitchFamily="18" charset="0"/>
              </a:rPr>
              <a:t>фізичних</a:t>
            </a:r>
            <a:r>
              <a:rPr lang="ru-RU" sz="2400" u="sng" dirty="0">
                <a:latin typeface="Bookman Old Style" panose="02050604050505020204" pitchFamily="18" charset="0"/>
              </a:rPr>
              <a:t> </a:t>
            </a:r>
            <a:r>
              <a:rPr lang="ru-RU" sz="2400" u="sng" dirty="0" err="1">
                <a:latin typeface="Bookman Old Style" panose="02050604050505020204" pitchFamily="18" charset="0"/>
              </a:rPr>
              <a:t>осіб</a:t>
            </a:r>
            <a:r>
              <a:rPr lang="ru-RU" sz="2400" u="sng" dirty="0">
                <a:latin typeface="Bookman Old Style" panose="02050604050505020204" pitchFamily="18" charset="0"/>
              </a:rPr>
              <a:t> - </a:t>
            </a:r>
            <a:r>
              <a:rPr lang="ru-RU" sz="2400" u="sng" dirty="0" err="1">
                <a:latin typeface="Bookman Old Style" panose="02050604050505020204" pitchFamily="18" charset="0"/>
              </a:rPr>
              <a:t>підприємців</a:t>
            </a:r>
            <a:r>
              <a:rPr lang="ru-RU" sz="2400" u="sng" dirty="0">
                <a:latin typeface="Bookman Old Style" panose="02050604050505020204" pitchFamily="18" charset="0"/>
              </a:rPr>
              <a:t> та </a:t>
            </a:r>
            <a:r>
              <a:rPr lang="ru-RU" sz="2400" u="sng" dirty="0" err="1">
                <a:latin typeface="Bookman Old Style" panose="02050604050505020204" pitchFamily="18" charset="0"/>
              </a:rPr>
              <a:t>громадських</a:t>
            </a:r>
            <a:r>
              <a:rPr lang="ru-RU" sz="2400" u="sng" dirty="0">
                <a:latin typeface="Bookman Old Style" panose="02050604050505020204" pitchFamily="18" charset="0"/>
              </a:rPr>
              <a:t> </a:t>
            </a:r>
            <a:r>
              <a:rPr lang="ru-RU" sz="2400" u="sng" dirty="0" err="1">
                <a:latin typeface="Bookman Old Style" panose="02050604050505020204" pitchFamily="18" charset="0"/>
              </a:rPr>
              <a:t>формувань</a:t>
            </a:r>
            <a:r>
              <a:rPr lang="ru-RU" sz="2400" dirty="0">
                <a:latin typeface="Bookman Old Style" panose="02050604050505020204" pitchFamily="18" charset="0"/>
              </a:rPr>
              <a:t> про </a:t>
            </a:r>
            <a:r>
              <a:rPr lang="ru-RU" sz="2400" dirty="0" err="1">
                <a:latin typeface="Bookman Old Style" panose="02050604050505020204" pitchFamily="18" charset="0"/>
              </a:rPr>
              <a:t>рішення</a:t>
            </a:r>
            <a:r>
              <a:rPr lang="ru-RU" sz="2400" dirty="0">
                <a:latin typeface="Bookman Old Style" panose="02050604050505020204" pitchFamily="18" charset="0"/>
              </a:rPr>
              <a:t> органу </a:t>
            </a:r>
            <a:r>
              <a:rPr lang="ru-RU" sz="2400" dirty="0" err="1">
                <a:latin typeface="Bookman Old Style" panose="02050604050505020204" pitchFamily="18" charset="0"/>
              </a:rPr>
              <a:t>ліцензування</a:t>
            </a:r>
            <a:r>
              <a:rPr lang="ru-RU" sz="2400" dirty="0">
                <a:latin typeface="Bookman Old Style" panose="02050604050505020204" pitchFamily="18" charset="0"/>
              </a:rPr>
              <a:t> </a:t>
            </a:r>
            <a:r>
              <a:rPr lang="ru-RU" sz="2400" dirty="0" err="1">
                <a:latin typeface="Bookman Old Style" panose="02050604050505020204" pitchFamily="18" charset="0"/>
              </a:rPr>
              <a:t>щодо</a:t>
            </a:r>
            <a:r>
              <a:rPr lang="ru-RU" sz="2400" dirty="0">
                <a:latin typeface="Bookman Old Style" panose="02050604050505020204" pitchFamily="18" charset="0"/>
              </a:rPr>
              <a:t> </a:t>
            </a:r>
            <a:r>
              <a:rPr lang="ru-RU" sz="2400" dirty="0" err="1">
                <a:latin typeface="Bookman Old Style" panose="02050604050505020204" pitchFamily="18" charset="0"/>
              </a:rPr>
              <a:t>наявності</a:t>
            </a:r>
            <a:r>
              <a:rPr lang="ru-RU" sz="2400" dirty="0">
                <a:latin typeface="Bookman Old Style" panose="02050604050505020204" pitchFamily="18" charset="0"/>
              </a:rPr>
              <a:t> у </a:t>
            </a:r>
            <a:r>
              <a:rPr lang="ru-RU" sz="2400" dirty="0" err="1">
                <a:latin typeface="Bookman Old Style" panose="02050604050505020204" pitchFamily="18" charset="0"/>
              </a:rPr>
              <a:t>суб’єкта</a:t>
            </a:r>
            <a:r>
              <a:rPr lang="ru-RU" sz="2400" dirty="0">
                <a:latin typeface="Bookman Old Style" panose="02050604050505020204" pitchFamily="18" charset="0"/>
              </a:rPr>
              <a:t> </a:t>
            </a:r>
            <a:r>
              <a:rPr lang="ru-RU" sz="2400" dirty="0" err="1">
                <a:latin typeface="Bookman Old Style" panose="02050604050505020204" pitchFamily="18" charset="0"/>
              </a:rPr>
              <a:t>господарювання</a:t>
            </a:r>
            <a:r>
              <a:rPr lang="ru-RU" sz="2400" dirty="0">
                <a:latin typeface="Bookman Old Style" panose="02050604050505020204" pitchFamily="18" charset="0"/>
              </a:rPr>
              <a:t> права на </a:t>
            </a:r>
            <a:r>
              <a:rPr lang="ru-RU" sz="2400" dirty="0" err="1">
                <a:latin typeface="Bookman Old Style" panose="02050604050505020204" pitchFamily="18" charset="0"/>
              </a:rPr>
              <a:t>провадження</a:t>
            </a:r>
            <a:r>
              <a:rPr lang="ru-RU" sz="2400" dirty="0">
                <a:latin typeface="Bookman Old Style" panose="02050604050505020204" pitchFamily="18" charset="0"/>
              </a:rPr>
              <a:t> </a:t>
            </a:r>
            <a:r>
              <a:rPr lang="ru-RU" sz="2400" dirty="0" err="1">
                <a:latin typeface="Bookman Old Style" panose="02050604050505020204" pitchFamily="18" charset="0"/>
              </a:rPr>
              <a:t>визначеного</a:t>
            </a:r>
            <a:r>
              <a:rPr lang="ru-RU" sz="2400" dirty="0">
                <a:latin typeface="Bookman Old Style" panose="02050604050505020204" pitchFamily="18" charset="0"/>
              </a:rPr>
              <a:t> ним виду </a:t>
            </a:r>
            <a:r>
              <a:rPr lang="ru-RU" sz="2400" dirty="0" err="1">
                <a:latin typeface="Bookman Old Style" panose="02050604050505020204" pitchFamily="18" charset="0"/>
              </a:rPr>
              <a:t>господарської</a:t>
            </a:r>
            <a:r>
              <a:rPr lang="ru-RU" sz="2400" dirty="0">
                <a:latin typeface="Bookman Old Style" panose="02050604050505020204" pitchFamily="18" charset="0"/>
              </a:rPr>
              <a:t> </a:t>
            </a:r>
            <a:r>
              <a:rPr lang="ru-RU" sz="2400" dirty="0" err="1">
                <a:latin typeface="Bookman Old Style" panose="02050604050505020204" pitchFamily="18" charset="0"/>
              </a:rPr>
              <a:t>діяльності</a:t>
            </a:r>
            <a:r>
              <a:rPr lang="ru-RU" sz="2400" dirty="0">
                <a:latin typeface="Bookman Old Style" panose="02050604050505020204" pitchFamily="18" charset="0"/>
              </a:rPr>
              <a:t>, </a:t>
            </a:r>
            <a:r>
              <a:rPr lang="ru-RU" sz="2400" dirty="0" err="1">
                <a:latin typeface="Bookman Old Style" panose="02050604050505020204" pitchFamily="18" charset="0"/>
              </a:rPr>
              <a:t>що</a:t>
            </a:r>
            <a:r>
              <a:rPr lang="ru-RU" sz="2400" dirty="0">
                <a:latin typeface="Bookman Old Style" panose="02050604050505020204" pitchFamily="18" charset="0"/>
              </a:rPr>
              <a:t> </a:t>
            </a:r>
            <a:r>
              <a:rPr lang="ru-RU" sz="2400" dirty="0" err="1">
                <a:latin typeface="Bookman Old Style" panose="02050604050505020204" pitchFamily="18" charset="0"/>
              </a:rPr>
              <a:t>підлягає</a:t>
            </a:r>
            <a:r>
              <a:rPr lang="ru-RU" sz="2400" dirty="0">
                <a:latin typeface="Bookman Old Style" panose="02050604050505020204" pitchFamily="18" charset="0"/>
              </a:rPr>
              <a:t> </a:t>
            </a:r>
            <a:r>
              <a:rPr lang="ru-RU" sz="2400" dirty="0" err="1">
                <a:latin typeface="Bookman Old Style" panose="02050604050505020204" pitchFamily="18" charset="0"/>
              </a:rPr>
              <a:t>ліцензуванню</a:t>
            </a:r>
            <a:endParaRPr lang="ru-RU" sz="2400" dirty="0">
              <a:latin typeface="Bookman Old Style" panose="02050604050505020204" pitchFamily="18" charset="0"/>
            </a:endParaRPr>
          </a:p>
          <a:p>
            <a:pPr marL="0" indent="0" algn="just">
              <a:spcBef>
                <a:spcPts val="0"/>
              </a:spcBef>
              <a:buNone/>
            </a:pPr>
            <a:endParaRPr lang="ru-RU" sz="2400" dirty="0">
              <a:latin typeface="Bookman Old Style" panose="02050604050505020204" pitchFamily="18" charset="0"/>
            </a:endParaRPr>
          </a:p>
          <a:p>
            <a:pPr marL="0" indent="0" algn="just">
              <a:spcBef>
                <a:spcPts val="0"/>
              </a:spcBef>
              <a:buNone/>
            </a:pPr>
            <a:r>
              <a:rPr lang="uk-UA" sz="2400" u="sng" dirty="0">
                <a:latin typeface="Bookman Old Style" panose="02050604050505020204" pitchFamily="18" charset="0"/>
              </a:rPr>
              <a:t>Ліцензія, як документ у паперовому вигляді, не видається</a:t>
            </a:r>
            <a:r>
              <a:rPr lang="uk-UA" sz="2400" dirty="0">
                <a:latin typeface="Bookman Old Style" panose="02050604050505020204" pitchFamily="18" charset="0"/>
              </a:rPr>
              <a:t> та набирає чинності з дня внесення інформації в ЄДРПОУ</a:t>
            </a:r>
          </a:p>
          <a:p>
            <a:pPr marL="0" indent="0" algn="just">
              <a:spcBef>
                <a:spcPts val="0"/>
              </a:spcBef>
              <a:buNone/>
            </a:pPr>
            <a:endParaRPr lang="uk-UA" dirty="0"/>
          </a:p>
        </p:txBody>
      </p:sp>
    </p:spTree>
    <p:extLst>
      <p:ext uri="{BB962C8B-B14F-4D97-AF65-F5344CB8AC3E}">
        <p14:creationId xmlns:p14="http://schemas.microsoft.com/office/powerpoint/2010/main" val="1202645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166328"/>
            <a:ext cx="9144000" cy="6525344"/>
          </a:xfrm>
          <a:gradFill>
            <a:gsLst>
              <a:gs pos="0">
                <a:schemeClr val="accent2">
                  <a:lumMod val="20000"/>
                  <a:lumOff val="80000"/>
                </a:schemeClr>
              </a:gs>
              <a:gs pos="50000">
                <a:schemeClr val="accent1">
                  <a:tint val="44500"/>
                  <a:satMod val="160000"/>
                </a:schemeClr>
              </a:gs>
              <a:gs pos="100000">
                <a:schemeClr val="accent1">
                  <a:tint val="23500"/>
                  <a:satMod val="160000"/>
                </a:schemeClr>
              </a:gs>
            </a:gsLst>
            <a:path path="shape">
              <a:fillToRect l="50000" t="50000" r="50000" b="50000"/>
            </a:path>
          </a:gradFill>
          <a:ln>
            <a:solidFill>
              <a:srgbClr val="002060"/>
            </a:solidFill>
          </a:ln>
        </p:spPr>
        <p:txBody>
          <a:bodyPr>
            <a:normAutofit/>
          </a:bodyPr>
          <a:lstStyle/>
          <a:p>
            <a:pPr>
              <a:buFont typeface="Wingdings" panose="05000000000000000000" pitchFamily="2" charset="2"/>
              <a:buChar char="Ø"/>
            </a:pPr>
            <a:r>
              <a:rPr lang="uk-UA" sz="2400" b="1" dirty="0">
                <a:latin typeface="Bookman Old Style" panose="02050604050505020204" pitchFamily="18" charset="0"/>
              </a:rPr>
              <a:t>Скасована</a:t>
            </a:r>
            <a:r>
              <a:rPr lang="uk-UA" sz="2400" dirty="0">
                <a:latin typeface="Bookman Old Style" panose="02050604050505020204" pitchFamily="18" charset="0"/>
              </a:rPr>
              <a:t> необхідність одержання дублікатів та копій ліцензії</a:t>
            </a:r>
          </a:p>
          <a:p>
            <a:pPr marL="0" indent="0">
              <a:buNone/>
            </a:pPr>
            <a:endParaRPr lang="uk-UA" sz="2400" dirty="0">
              <a:latin typeface="Bookman Old Style" panose="02050604050505020204" pitchFamily="18" charset="0"/>
            </a:endParaRPr>
          </a:p>
          <a:p>
            <a:pPr>
              <a:buFont typeface="Wingdings" panose="05000000000000000000" pitchFamily="2" charset="2"/>
              <a:buChar char="Ø"/>
            </a:pPr>
            <a:r>
              <a:rPr lang="uk-UA" sz="2400" b="1" dirty="0">
                <a:latin typeface="Bookman Old Style" panose="02050604050505020204" pitchFamily="18" charset="0"/>
              </a:rPr>
              <a:t>Строк дії </a:t>
            </a:r>
            <a:r>
              <a:rPr lang="uk-UA" sz="2400" dirty="0">
                <a:latin typeface="Bookman Old Style" panose="02050604050505020204" pitchFamily="18" charset="0"/>
              </a:rPr>
              <a:t>ліцензії на обіг наркотичних засобів, психотропних речовин і прекурсорів – </a:t>
            </a:r>
            <a:r>
              <a:rPr lang="uk-UA" sz="2400" b="1" dirty="0">
                <a:latin typeface="Bookman Old Style" panose="02050604050505020204" pitchFamily="18" charset="0"/>
              </a:rPr>
              <a:t>5 років</a:t>
            </a:r>
          </a:p>
          <a:p>
            <a:pPr>
              <a:buFont typeface="Wingdings" panose="05000000000000000000" pitchFamily="2" charset="2"/>
              <a:buChar char="Ø"/>
            </a:pPr>
            <a:endParaRPr lang="uk-UA" sz="2400" dirty="0">
              <a:latin typeface="Bookman Old Style" panose="02050604050505020204" pitchFamily="18" charset="0"/>
            </a:endParaRPr>
          </a:p>
          <a:p>
            <a:pPr>
              <a:buFont typeface="Wingdings" panose="05000000000000000000" pitchFamily="2" charset="2"/>
              <a:buChar char="Ø"/>
            </a:pPr>
            <a:r>
              <a:rPr lang="uk-UA" sz="2400" dirty="0">
                <a:latin typeface="Bookman Old Style" panose="02050604050505020204" pitchFamily="18" charset="0"/>
              </a:rPr>
              <a:t>Розмір </a:t>
            </a:r>
            <a:r>
              <a:rPr lang="uk-UA" sz="2400" b="1" dirty="0">
                <a:latin typeface="Bookman Old Style" panose="02050604050505020204" pitchFamily="18" charset="0"/>
              </a:rPr>
              <a:t>державного мита </a:t>
            </a:r>
            <a:r>
              <a:rPr lang="uk-UA" sz="2400" dirty="0">
                <a:latin typeface="Bookman Old Style" panose="02050604050505020204" pitchFamily="18" charset="0"/>
              </a:rPr>
              <a:t>за отримання ліцензії становить еквівалент </a:t>
            </a:r>
            <a:r>
              <a:rPr lang="uk-UA" sz="2400" b="1" dirty="0">
                <a:latin typeface="Bookman Old Style" panose="02050604050505020204" pitchFamily="18" charset="0"/>
              </a:rPr>
              <a:t>1 прожиткового мінімуму</a:t>
            </a:r>
          </a:p>
          <a:p>
            <a:pPr marL="0" indent="0">
              <a:buNone/>
            </a:pPr>
            <a:endParaRPr lang="uk-UA" sz="2400" dirty="0">
              <a:latin typeface="Bookman Old Style" panose="02050604050505020204" pitchFamily="18" charset="0"/>
            </a:endParaRPr>
          </a:p>
          <a:p>
            <a:pPr>
              <a:buFont typeface="Wingdings" panose="05000000000000000000" pitchFamily="2" charset="2"/>
              <a:buChar char="Ø"/>
            </a:pPr>
            <a:r>
              <a:rPr lang="ru-RU" sz="2400" b="1" dirty="0">
                <a:latin typeface="Bookman Old Style" panose="02050604050505020204" pitchFamily="18" charset="0"/>
              </a:rPr>
              <a:t>Плата</a:t>
            </a:r>
            <a:r>
              <a:rPr lang="ru-RU" sz="2400" dirty="0">
                <a:latin typeface="Bookman Old Style" panose="02050604050505020204" pitchFamily="18" charset="0"/>
              </a:rPr>
              <a:t> за </a:t>
            </a:r>
            <a:r>
              <a:rPr lang="ru-RU" sz="2400" dirty="0" err="1">
                <a:latin typeface="Bookman Old Style" panose="02050604050505020204" pitchFamily="18" charset="0"/>
              </a:rPr>
              <a:t>видачу</a:t>
            </a:r>
            <a:r>
              <a:rPr lang="ru-RU" sz="2400" dirty="0">
                <a:latin typeface="Bookman Old Style" panose="02050604050505020204" pitchFamily="18" charset="0"/>
              </a:rPr>
              <a:t> </a:t>
            </a:r>
            <a:r>
              <a:rPr lang="ru-RU" sz="2400" dirty="0" err="1">
                <a:latin typeface="Bookman Old Style" panose="02050604050505020204" pitchFamily="18" charset="0"/>
              </a:rPr>
              <a:t>ліцензії</a:t>
            </a:r>
            <a:r>
              <a:rPr lang="ru-RU" sz="2400" dirty="0">
                <a:latin typeface="Bookman Old Style" panose="02050604050505020204" pitchFamily="18" charset="0"/>
              </a:rPr>
              <a:t> вноситься </a:t>
            </a:r>
            <a:r>
              <a:rPr lang="ru-RU" sz="2400" dirty="0" err="1">
                <a:latin typeface="Bookman Old Style" panose="02050604050505020204" pitchFamily="18" charset="0"/>
              </a:rPr>
              <a:t>ліцензіатом</a:t>
            </a:r>
            <a:r>
              <a:rPr lang="ru-RU" sz="2400" dirty="0">
                <a:latin typeface="Bookman Old Style" panose="02050604050505020204" pitchFamily="18" charset="0"/>
              </a:rPr>
              <a:t> у строк не </a:t>
            </a:r>
            <a:r>
              <a:rPr lang="ru-RU" sz="2400" dirty="0" err="1">
                <a:latin typeface="Bookman Old Style" panose="02050604050505020204" pitchFamily="18" charset="0"/>
              </a:rPr>
              <a:t>пізніше</a:t>
            </a:r>
            <a:r>
              <a:rPr lang="ru-RU" sz="2400" dirty="0">
                <a:latin typeface="Bookman Old Style" panose="02050604050505020204" pitchFamily="18" charset="0"/>
              </a:rPr>
              <a:t> </a:t>
            </a:r>
            <a:r>
              <a:rPr lang="ru-RU" sz="2400" b="1" dirty="0">
                <a:latin typeface="Bookman Old Style" panose="02050604050505020204" pitchFamily="18" charset="0"/>
              </a:rPr>
              <a:t>десяти </a:t>
            </a:r>
            <a:r>
              <a:rPr lang="ru-RU" sz="2400" b="1" dirty="0" err="1">
                <a:latin typeface="Bookman Old Style" panose="02050604050505020204" pitchFamily="18" charset="0"/>
              </a:rPr>
              <a:t>робочих</a:t>
            </a:r>
            <a:r>
              <a:rPr lang="ru-RU" sz="2400" b="1" dirty="0">
                <a:latin typeface="Bookman Old Style" panose="02050604050505020204" pitchFamily="18" charset="0"/>
              </a:rPr>
              <a:t> </a:t>
            </a:r>
            <a:r>
              <a:rPr lang="ru-RU" sz="2400" b="1" dirty="0" err="1">
                <a:latin typeface="Bookman Old Style" panose="02050604050505020204" pitchFamily="18" charset="0"/>
              </a:rPr>
              <a:t>днів</a:t>
            </a:r>
            <a:r>
              <a:rPr lang="ru-RU" sz="2400" b="1" dirty="0">
                <a:latin typeface="Bookman Old Style" panose="02050604050505020204" pitchFamily="18" charset="0"/>
              </a:rPr>
              <a:t> </a:t>
            </a:r>
            <a:r>
              <a:rPr lang="ru-RU" sz="2400" dirty="0">
                <a:latin typeface="Bookman Old Style" panose="02050604050505020204" pitchFamily="18" charset="0"/>
              </a:rPr>
              <a:t>з дня </a:t>
            </a:r>
            <a:r>
              <a:rPr lang="ru-RU" sz="2400" dirty="0" err="1">
                <a:latin typeface="Bookman Old Style" panose="02050604050505020204" pitchFamily="18" charset="0"/>
              </a:rPr>
              <a:t>оприлюднення</a:t>
            </a:r>
            <a:r>
              <a:rPr lang="ru-RU" sz="2400" dirty="0">
                <a:latin typeface="Bookman Old Style" panose="02050604050505020204" pitchFamily="18" charset="0"/>
              </a:rPr>
              <a:t> на </a:t>
            </a:r>
            <a:r>
              <a:rPr lang="ru-RU" sz="2400" dirty="0" err="1">
                <a:latin typeface="Bookman Old Style" panose="02050604050505020204" pitchFamily="18" charset="0"/>
              </a:rPr>
              <a:t>порталі</a:t>
            </a:r>
            <a:r>
              <a:rPr lang="ru-RU" sz="2400" dirty="0">
                <a:latin typeface="Bookman Old Style" panose="02050604050505020204" pitchFamily="18" charset="0"/>
              </a:rPr>
              <a:t> </a:t>
            </a:r>
            <a:r>
              <a:rPr lang="ru-RU" sz="2400" dirty="0" err="1">
                <a:latin typeface="Bookman Old Style" panose="02050604050505020204" pitchFamily="18" charset="0"/>
              </a:rPr>
              <a:t>електронних</a:t>
            </a:r>
            <a:r>
              <a:rPr lang="ru-RU" sz="2400" dirty="0">
                <a:latin typeface="Bookman Old Style" panose="02050604050505020204" pitchFamily="18" charset="0"/>
              </a:rPr>
              <a:t> </a:t>
            </a:r>
            <a:r>
              <a:rPr lang="ru-RU" sz="2400" dirty="0" err="1">
                <a:latin typeface="Bookman Old Style" panose="02050604050505020204" pitchFamily="18" charset="0"/>
              </a:rPr>
              <a:t>сервісів</a:t>
            </a:r>
            <a:r>
              <a:rPr lang="ru-RU" sz="2400" dirty="0">
                <a:latin typeface="Bookman Old Style" panose="02050604050505020204" pitchFamily="18" charset="0"/>
              </a:rPr>
              <a:t> </a:t>
            </a:r>
            <a:r>
              <a:rPr lang="ru-RU" sz="2400" dirty="0" err="1">
                <a:latin typeface="Bookman Old Style" panose="02050604050505020204" pitchFamily="18" charset="0"/>
              </a:rPr>
              <a:t>рішення</a:t>
            </a:r>
            <a:r>
              <a:rPr lang="ru-RU" sz="2400" dirty="0">
                <a:latin typeface="Bookman Old Style" panose="02050604050505020204" pitchFamily="18" charset="0"/>
              </a:rPr>
              <a:t> про </a:t>
            </a:r>
            <a:r>
              <a:rPr lang="ru-RU" sz="2400" dirty="0" err="1">
                <a:latin typeface="Bookman Old Style" panose="02050604050505020204" pitchFamily="18" charset="0"/>
              </a:rPr>
              <a:t>видачу</a:t>
            </a:r>
            <a:r>
              <a:rPr lang="ru-RU" sz="2400" dirty="0">
                <a:latin typeface="Bookman Old Style" panose="02050604050505020204" pitchFamily="18" charset="0"/>
              </a:rPr>
              <a:t> </a:t>
            </a:r>
            <a:r>
              <a:rPr lang="ru-RU" sz="2400" dirty="0" err="1">
                <a:latin typeface="Bookman Old Style" panose="02050604050505020204" pitchFamily="18" charset="0"/>
              </a:rPr>
              <a:t>ліцензії</a:t>
            </a:r>
            <a:endParaRPr lang="uk-UA" sz="2400" dirty="0">
              <a:latin typeface="Bookman Old Style" panose="02050604050505020204" pitchFamily="18" charset="0"/>
            </a:endParaRPr>
          </a:p>
        </p:txBody>
      </p:sp>
    </p:spTree>
    <p:extLst>
      <p:ext uri="{BB962C8B-B14F-4D97-AF65-F5344CB8AC3E}">
        <p14:creationId xmlns:p14="http://schemas.microsoft.com/office/powerpoint/2010/main" val="66900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a:xfrm>
            <a:off x="457200" y="404664"/>
            <a:ext cx="8435280" cy="5328592"/>
          </a:xfrm>
          <a:prstGeom prst="rect">
            <a:avLst/>
          </a:prstGeom>
          <a:solidFill>
            <a:schemeClr val="bg1"/>
          </a:solidFill>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uk-UA" sz="2800" b="1" u="sng" dirty="0">
                <a:solidFill>
                  <a:schemeClr val="tx2"/>
                </a:solidFill>
                <a:latin typeface="Bookman Old Style" panose="02050604050505020204" pitchFamily="18" charset="0"/>
              </a:rPr>
              <a:t>Постанова КМУ від 06.04.2016 № 282</a:t>
            </a:r>
            <a:r>
              <a:rPr lang="uk-UA" sz="2800" u="sng" dirty="0">
                <a:solidFill>
                  <a:schemeClr val="tx2"/>
                </a:solidFill>
                <a:latin typeface="Bookman Old Style" panose="02050604050505020204" pitchFamily="18" charset="0"/>
              </a:rPr>
              <a:t> </a:t>
            </a:r>
          </a:p>
          <a:p>
            <a:pPr marL="0" indent="0" algn="ctr">
              <a:spcBef>
                <a:spcPts val="0"/>
              </a:spcBef>
              <a:buNone/>
            </a:pPr>
            <a:r>
              <a:rPr lang="uk-UA" sz="2800" dirty="0">
                <a:solidFill>
                  <a:schemeClr val="tx2"/>
                </a:solidFill>
                <a:latin typeface="Bookman Old Style" panose="02050604050505020204" pitchFamily="18" charset="0"/>
              </a:rPr>
              <a:t>«Деякі питання ліцензування господарської діяльності з культивування рослин, включених до таблиці І переліку наркотичних засобів, психотропних речовин і прекурсорів, затвердженого Кабінетом Міністрів України, розроблення, виробництва, виготовлення, зберігання, перевезення, придбання, реалізації (відпуску), ввезення на територію </a:t>
            </a:r>
            <a:r>
              <a:rPr lang="ru-RU" sz="2800" dirty="0">
                <a:solidFill>
                  <a:schemeClr val="tx2"/>
                </a:solidFill>
                <a:latin typeface="Bookman Old Style" panose="02050604050505020204" pitchFamily="18" charset="0"/>
              </a:rPr>
              <a:t>України, </a:t>
            </a:r>
            <a:r>
              <a:rPr lang="ru-RU" sz="2800" dirty="0" err="1">
                <a:solidFill>
                  <a:schemeClr val="tx2"/>
                </a:solidFill>
                <a:latin typeface="Bookman Old Style" panose="02050604050505020204" pitchFamily="18" charset="0"/>
              </a:rPr>
              <a:t>вивезення</a:t>
            </a:r>
            <a:r>
              <a:rPr lang="ru-RU" sz="2800" dirty="0">
                <a:solidFill>
                  <a:schemeClr val="tx2"/>
                </a:solidFill>
                <a:latin typeface="Bookman Old Style" panose="02050604050505020204" pitchFamily="18" charset="0"/>
              </a:rPr>
              <a:t> з </a:t>
            </a:r>
            <a:r>
              <a:rPr lang="ru-RU" sz="2800" dirty="0" err="1">
                <a:solidFill>
                  <a:schemeClr val="tx2"/>
                </a:solidFill>
                <a:latin typeface="Bookman Old Style" panose="02050604050505020204" pitchFamily="18" charset="0"/>
              </a:rPr>
              <a:t>території</a:t>
            </a:r>
            <a:r>
              <a:rPr lang="ru-RU" sz="2800" dirty="0">
                <a:solidFill>
                  <a:schemeClr val="tx2"/>
                </a:solidFill>
                <a:latin typeface="Bookman Old Style" panose="02050604050505020204" pitchFamily="18" charset="0"/>
              </a:rPr>
              <a:t> України, </a:t>
            </a:r>
          </a:p>
          <a:p>
            <a:pPr marL="0" indent="0" algn="ctr">
              <a:spcBef>
                <a:spcPts val="0"/>
              </a:spcBef>
              <a:buNone/>
            </a:pPr>
            <a:r>
              <a:rPr lang="ru-RU" sz="2800" dirty="0" err="1">
                <a:solidFill>
                  <a:schemeClr val="tx2"/>
                </a:solidFill>
                <a:latin typeface="Bookman Old Style" panose="02050604050505020204" pitchFamily="18" charset="0"/>
              </a:rPr>
              <a:t>використання</a:t>
            </a:r>
            <a:r>
              <a:rPr lang="ru-RU" sz="2800" dirty="0">
                <a:solidFill>
                  <a:schemeClr val="tx2"/>
                </a:solidFill>
                <a:latin typeface="Bookman Old Style" panose="02050604050505020204" pitchFamily="18" charset="0"/>
              </a:rPr>
              <a:t>, </a:t>
            </a:r>
            <a:r>
              <a:rPr lang="ru-RU" sz="2800" dirty="0" err="1">
                <a:solidFill>
                  <a:schemeClr val="tx2"/>
                </a:solidFill>
                <a:latin typeface="Bookman Old Style" panose="02050604050505020204" pitchFamily="18" charset="0"/>
              </a:rPr>
              <a:t>знищення</a:t>
            </a:r>
            <a:r>
              <a:rPr lang="ru-RU" sz="2800" dirty="0">
                <a:solidFill>
                  <a:schemeClr val="tx2"/>
                </a:solidFill>
                <a:latin typeface="Bookman Old Style" panose="02050604050505020204" pitchFamily="18" charset="0"/>
              </a:rPr>
              <a:t> </a:t>
            </a:r>
            <a:r>
              <a:rPr lang="ru-RU" sz="2800" dirty="0" err="1">
                <a:solidFill>
                  <a:schemeClr val="tx2"/>
                </a:solidFill>
                <a:latin typeface="Bookman Old Style" panose="02050604050505020204" pitchFamily="18" charset="0"/>
              </a:rPr>
              <a:t>наркотичних</a:t>
            </a:r>
            <a:r>
              <a:rPr lang="ru-RU" sz="2800" dirty="0">
                <a:solidFill>
                  <a:schemeClr val="tx2"/>
                </a:solidFill>
                <a:latin typeface="Bookman Old Style" panose="02050604050505020204" pitchFamily="18" charset="0"/>
              </a:rPr>
              <a:t> </a:t>
            </a:r>
            <a:r>
              <a:rPr lang="ru-RU" sz="2800" dirty="0" err="1">
                <a:solidFill>
                  <a:schemeClr val="tx2"/>
                </a:solidFill>
                <a:latin typeface="Bookman Old Style" panose="02050604050505020204" pitchFamily="18" charset="0"/>
              </a:rPr>
              <a:t>засобів</a:t>
            </a:r>
            <a:r>
              <a:rPr lang="ru-RU" sz="2800" dirty="0">
                <a:solidFill>
                  <a:schemeClr val="tx2"/>
                </a:solidFill>
                <a:latin typeface="Bookman Old Style" panose="02050604050505020204" pitchFamily="18" charset="0"/>
              </a:rPr>
              <a:t>, </a:t>
            </a:r>
          </a:p>
          <a:p>
            <a:pPr marL="0" indent="0" algn="ctr">
              <a:spcBef>
                <a:spcPts val="0"/>
              </a:spcBef>
              <a:buNone/>
            </a:pPr>
            <a:r>
              <a:rPr lang="ru-RU" sz="2800" dirty="0" err="1">
                <a:solidFill>
                  <a:schemeClr val="tx2"/>
                </a:solidFill>
                <a:latin typeface="Bookman Old Style" panose="02050604050505020204" pitchFamily="18" charset="0"/>
              </a:rPr>
              <a:t>психотропних</a:t>
            </a:r>
            <a:r>
              <a:rPr lang="ru-RU" sz="2800" dirty="0">
                <a:solidFill>
                  <a:schemeClr val="tx2"/>
                </a:solidFill>
                <a:latin typeface="Bookman Old Style" panose="02050604050505020204" pitchFamily="18" charset="0"/>
              </a:rPr>
              <a:t> </a:t>
            </a:r>
            <a:r>
              <a:rPr lang="ru-RU" sz="2800" dirty="0" err="1">
                <a:solidFill>
                  <a:schemeClr val="tx2"/>
                </a:solidFill>
                <a:latin typeface="Bookman Old Style" panose="02050604050505020204" pitchFamily="18" charset="0"/>
              </a:rPr>
              <a:t>речовин</a:t>
            </a:r>
            <a:r>
              <a:rPr lang="ru-RU" sz="2800" dirty="0">
                <a:solidFill>
                  <a:schemeClr val="tx2"/>
                </a:solidFill>
                <a:latin typeface="Bookman Old Style" panose="02050604050505020204" pitchFamily="18" charset="0"/>
              </a:rPr>
              <a:t> і </a:t>
            </a:r>
            <a:r>
              <a:rPr lang="ru-RU" sz="2800" dirty="0" err="1">
                <a:solidFill>
                  <a:schemeClr val="tx2"/>
                </a:solidFill>
                <a:latin typeface="Bookman Old Style" panose="02050604050505020204" pitchFamily="18" charset="0"/>
              </a:rPr>
              <a:t>прекурсорів</a:t>
            </a:r>
            <a:r>
              <a:rPr lang="ru-RU" sz="2800" dirty="0">
                <a:solidFill>
                  <a:schemeClr val="tx2"/>
                </a:solidFill>
                <a:latin typeface="Bookman Old Style" panose="02050604050505020204" pitchFamily="18" charset="0"/>
              </a:rPr>
              <a:t>, </a:t>
            </a:r>
          </a:p>
          <a:p>
            <a:pPr marL="0" indent="0" algn="ctr">
              <a:spcBef>
                <a:spcPts val="0"/>
              </a:spcBef>
              <a:buNone/>
            </a:pPr>
            <a:r>
              <a:rPr lang="ru-RU" sz="2800" dirty="0" err="1">
                <a:solidFill>
                  <a:schemeClr val="tx2"/>
                </a:solidFill>
                <a:latin typeface="Bookman Old Style" panose="02050604050505020204" pitchFamily="18" charset="0"/>
              </a:rPr>
              <a:t>включених</a:t>
            </a:r>
            <a:r>
              <a:rPr lang="ru-RU" sz="2800" dirty="0">
                <a:solidFill>
                  <a:schemeClr val="tx2"/>
                </a:solidFill>
                <a:latin typeface="Bookman Old Style" panose="02050604050505020204" pitchFamily="18" charset="0"/>
              </a:rPr>
              <a:t> до </a:t>
            </a:r>
            <a:r>
              <a:rPr lang="ru-RU" sz="2800" dirty="0" err="1">
                <a:solidFill>
                  <a:schemeClr val="tx2"/>
                </a:solidFill>
                <a:latin typeface="Bookman Old Style" panose="02050604050505020204" pitchFamily="18" charset="0"/>
              </a:rPr>
              <a:t>зазначеного</a:t>
            </a:r>
            <a:r>
              <a:rPr lang="ru-RU" sz="2800" dirty="0">
                <a:solidFill>
                  <a:schemeClr val="tx2"/>
                </a:solidFill>
                <a:latin typeface="Bookman Old Style" panose="02050604050505020204" pitchFamily="18" charset="0"/>
              </a:rPr>
              <a:t> </a:t>
            </a:r>
            <a:r>
              <a:rPr lang="ru-RU" sz="2800" dirty="0" err="1">
                <a:solidFill>
                  <a:schemeClr val="tx2"/>
                </a:solidFill>
                <a:latin typeface="Bookman Old Style" panose="02050604050505020204" pitchFamily="18" charset="0"/>
              </a:rPr>
              <a:t>переліку</a:t>
            </a:r>
            <a:r>
              <a:rPr lang="ru-RU" sz="2800" dirty="0">
                <a:solidFill>
                  <a:schemeClr val="tx2"/>
                </a:solidFill>
                <a:latin typeface="Bookman Old Style" panose="02050604050505020204" pitchFamily="18" charset="0"/>
              </a:rPr>
              <a:t>»</a:t>
            </a:r>
          </a:p>
        </p:txBody>
      </p:sp>
    </p:spTree>
    <p:extLst>
      <p:ext uri="{BB962C8B-B14F-4D97-AF65-F5344CB8AC3E}">
        <p14:creationId xmlns:p14="http://schemas.microsoft.com/office/powerpoint/2010/main" val="1517174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Місце для вмісту 2"/>
          <p:cNvSpPr>
            <a:spLocks noGrp="1"/>
          </p:cNvSpPr>
          <p:nvPr>
            <p:ph idx="1"/>
          </p:nvPr>
        </p:nvSpPr>
        <p:spPr/>
        <p:txBody>
          <a:bodyPr/>
          <a:lstStyle/>
          <a:p>
            <a:endParaRPr lang="ru-RU"/>
          </a:p>
        </p:txBody>
      </p:sp>
      <p:sp>
        <p:nvSpPr>
          <p:cNvPr id="4" name="Содержимое 2"/>
          <p:cNvSpPr txBox="1">
            <a:spLocks/>
          </p:cNvSpPr>
          <p:nvPr/>
        </p:nvSpPr>
        <p:spPr>
          <a:xfrm>
            <a:off x="0" y="404664"/>
            <a:ext cx="9144000" cy="6120680"/>
          </a:xfrm>
          <a:prstGeom prst="rect">
            <a:avLst/>
          </a:prstGeom>
          <a:solidFill>
            <a:schemeClr val="bg1"/>
          </a:solidFill>
          <a:ln>
            <a:solidFill>
              <a:srgbClr val="00206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400" b="1" dirty="0" err="1">
                <a:solidFill>
                  <a:schemeClr val="tx2"/>
                </a:solidFill>
                <a:latin typeface="Bookman Old Style" panose="02050604050505020204" pitchFamily="18" charset="0"/>
              </a:rPr>
              <a:t>Ліцензійні</a:t>
            </a:r>
            <a:r>
              <a:rPr lang="ru-RU" sz="2400" b="1" dirty="0">
                <a:solidFill>
                  <a:schemeClr val="tx2"/>
                </a:solidFill>
                <a:latin typeface="Bookman Old Style" panose="02050604050505020204" pitchFamily="18" charset="0"/>
              </a:rPr>
              <a:t> </a:t>
            </a:r>
            <a:r>
              <a:rPr lang="ru-RU" sz="2400" b="1" dirty="0" err="1">
                <a:solidFill>
                  <a:schemeClr val="tx2"/>
                </a:solidFill>
                <a:latin typeface="Bookman Old Style" panose="02050604050505020204" pitchFamily="18" charset="0"/>
              </a:rPr>
              <a:t>умови</a:t>
            </a:r>
            <a:r>
              <a:rPr lang="ru-RU" sz="2400" b="1"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встановлюють</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вичерпний</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перелік</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вимог</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обов’язкових</a:t>
            </a:r>
            <a:r>
              <a:rPr lang="ru-RU" sz="2400" dirty="0">
                <a:solidFill>
                  <a:schemeClr val="tx2"/>
                </a:solidFill>
                <a:latin typeface="Bookman Old Style" panose="02050604050505020204" pitchFamily="18" charset="0"/>
              </a:rPr>
              <a:t> для </a:t>
            </a:r>
            <a:r>
              <a:rPr lang="ru-RU" sz="2400" dirty="0" err="1">
                <a:solidFill>
                  <a:schemeClr val="tx2"/>
                </a:solidFill>
                <a:latin typeface="Bookman Old Style" panose="02050604050505020204" pitchFamily="18" charset="0"/>
              </a:rPr>
              <a:t>виконання</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під</a:t>
            </a:r>
            <a:r>
              <a:rPr lang="ru-RU" sz="2400" dirty="0">
                <a:solidFill>
                  <a:schemeClr val="tx2"/>
                </a:solidFill>
                <a:latin typeface="Bookman Old Style" panose="02050604050505020204" pitchFamily="18" charset="0"/>
              </a:rPr>
              <a:t> час </a:t>
            </a:r>
            <a:r>
              <a:rPr lang="ru-RU" sz="2400" dirty="0" err="1">
                <a:solidFill>
                  <a:schemeClr val="tx2"/>
                </a:solidFill>
                <a:latin typeface="Bookman Old Style" panose="02050604050505020204" pitchFamily="18" charset="0"/>
              </a:rPr>
              <a:t>провадження</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господарської</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діяльності</a:t>
            </a:r>
            <a:r>
              <a:rPr lang="ru-RU" sz="2400" dirty="0">
                <a:solidFill>
                  <a:schemeClr val="tx2"/>
                </a:solidFill>
                <a:latin typeface="Bookman Old Style" panose="02050604050505020204" pitchFamily="18" charset="0"/>
              </a:rPr>
              <a:t> з </a:t>
            </a:r>
            <a:r>
              <a:rPr lang="ru-RU" sz="2400" dirty="0" err="1">
                <a:solidFill>
                  <a:schemeClr val="tx2"/>
                </a:solidFill>
                <a:latin typeface="Bookman Old Style" panose="02050604050505020204" pitchFamily="18" charset="0"/>
              </a:rPr>
              <a:t>обігу</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наркотичних</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засобів</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психотропних</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речовин</a:t>
            </a:r>
            <a:r>
              <a:rPr lang="ru-RU" sz="2400" dirty="0">
                <a:solidFill>
                  <a:schemeClr val="tx2"/>
                </a:solidFill>
                <a:latin typeface="Bookman Old Style" panose="02050604050505020204" pitchFamily="18" charset="0"/>
              </a:rPr>
              <a:t> і </a:t>
            </a:r>
            <a:r>
              <a:rPr lang="ru-RU" sz="2400" dirty="0" err="1">
                <a:solidFill>
                  <a:schemeClr val="tx2"/>
                </a:solidFill>
                <a:latin typeface="Bookman Old Style" panose="02050604050505020204" pitchFamily="18" charset="0"/>
              </a:rPr>
              <a:t>прекурсорів</a:t>
            </a:r>
            <a:r>
              <a:rPr lang="ru-RU" sz="2400" dirty="0">
                <a:solidFill>
                  <a:schemeClr val="tx2"/>
                </a:solidFill>
                <a:latin typeface="Bookman Old Style" panose="02050604050505020204" pitchFamily="18" charset="0"/>
              </a:rPr>
              <a:t>, а </a:t>
            </a:r>
            <a:r>
              <a:rPr lang="ru-RU" sz="2400" dirty="0" err="1">
                <a:solidFill>
                  <a:schemeClr val="tx2"/>
                </a:solidFill>
                <a:latin typeface="Bookman Old Style" panose="02050604050505020204" pitchFamily="18" charset="0"/>
              </a:rPr>
              <a:t>також</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вичерпний</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перелік</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документів</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які</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додаються</a:t>
            </a:r>
            <a:r>
              <a:rPr lang="ru-RU" sz="2400" dirty="0">
                <a:solidFill>
                  <a:schemeClr val="tx2"/>
                </a:solidFill>
                <a:latin typeface="Bookman Old Style" panose="02050604050505020204" pitchFamily="18" charset="0"/>
              </a:rPr>
              <a:t> до заяви про </a:t>
            </a:r>
            <a:r>
              <a:rPr lang="ru-RU" sz="2400" dirty="0" err="1">
                <a:solidFill>
                  <a:schemeClr val="tx2"/>
                </a:solidFill>
                <a:latin typeface="Bookman Old Style" panose="02050604050505020204" pitchFamily="18" charset="0"/>
              </a:rPr>
              <a:t>отримання</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ліцензії</a:t>
            </a:r>
            <a:r>
              <a:rPr lang="ru-RU" sz="2400" dirty="0">
                <a:solidFill>
                  <a:schemeClr val="tx2"/>
                </a:solidFill>
                <a:latin typeface="Bookman Old Style" panose="02050604050505020204" pitchFamily="18" charset="0"/>
              </a:rPr>
              <a:t> на </a:t>
            </a:r>
            <a:r>
              <a:rPr lang="ru-RU" sz="2400" dirty="0" err="1">
                <a:solidFill>
                  <a:schemeClr val="tx2"/>
                </a:solidFill>
                <a:latin typeface="Bookman Old Style" panose="02050604050505020204" pitchFamily="18" charset="0"/>
              </a:rPr>
              <a:t>провадження</a:t>
            </a:r>
            <a:r>
              <a:rPr lang="ru-RU" sz="2400" dirty="0">
                <a:solidFill>
                  <a:schemeClr val="tx2"/>
                </a:solidFill>
                <a:latin typeface="Bookman Old Style" panose="02050604050505020204" pitchFamily="18" charset="0"/>
              </a:rPr>
              <a:t> такого виду </a:t>
            </a:r>
            <a:r>
              <a:rPr lang="ru-RU" sz="2400" dirty="0" err="1">
                <a:solidFill>
                  <a:schemeClr val="tx2"/>
                </a:solidFill>
                <a:latin typeface="Bookman Old Style" panose="02050604050505020204" pitchFamily="18" charset="0"/>
              </a:rPr>
              <a:t>господарської</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діяльності</a:t>
            </a:r>
            <a:r>
              <a:rPr lang="ru-RU" sz="2400" dirty="0">
                <a:solidFill>
                  <a:schemeClr val="tx2"/>
                </a:solidFill>
                <a:latin typeface="Bookman Old Style" panose="02050604050505020204" pitchFamily="18" charset="0"/>
              </a:rPr>
              <a:t>.</a:t>
            </a:r>
          </a:p>
          <a:p>
            <a:pPr marL="0" indent="0" algn="just">
              <a:buNone/>
            </a:pPr>
            <a:endParaRPr lang="ru-RU" sz="2400" dirty="0">
              <a:solidFill>
                <a:schemeClr val="tx2"/>
              </a:solidFill>
              <a:latin typeface="Bookman Old Style" panose="02050604050505020204" pitchFamily="18" charset="0"/>
            </a:endParaRPr>
          </a:p>
          <a:p>
            <a:pPr marL="0" indent="0" algn="just">
              <a:buNone/>
            </a:pPr>
            <a:r>
              <a:rPr lang="ru-RU" sz="2400" dirty="0" err="1">
                <a:solidFill>
                  <a:schemeClr val="tx2"/>
                </a:solidFill>
                <a:latin typeface="Bookman Old Style" panose="02050604050505020204" pitchFamily="18" charset="0"/>
              </a:rPr>
              <a:t>Дія</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Ліцензійних</a:t>
            </a:r>
            <a:r>
              <a:rPr lang="ru-RU" sz="2400" dirty="0">
                <a:solidFill>
                  <a:schemeClr val="tx2"/>
                </a:solidFill>
                <a:latin typeface="Bookman Old Style" panose="02050604050505020204" pitchFamily="18" charset="0"/>
              </a:rPr>
              <a:t> умов </a:t>
            </a:r>
            <a:r>
              <a:rPr lang="ru-RU" sz="2400" dirty="0" err="1">
                <a:solidFill>
                  <a:schemeClr val="tx2"/>
                </a:solidFill>
                <a:latin typeface="Bookman Old Style" panose="02050604050505020204" pitchFamily="18" charset="0"/>
              </a:rPr>
              <a:t>поширюється</a:t>
            </a:r>
            <a:r>
              <a:rPr lang="ru-RU" sz="2400" dirty="0">
                <a:solidFill>
                  <a:schemeClr val="tx2"/>
                </a:solidFill>
                <a:latin typeface="Bookman Old Style" panose="02050604050505020204" pitchFamily="18" charset="0"/>
              </a:rPr>
              <a:t> </a:t>
            </a:r>
            <a:r>
              <a:rPr lang="ru-RU" sz="2400" u="sng" dirty="0">
                <a:solidFill>
                  <a:schemeClr val="tx2"/>
                </a:solidFill>
                <a:latin typeface="Bookman Old Style" panose="02050604050505020204" pitchFamily="18" charset="0"/>
              </a:rPr>
              <a:t>на </a:t>
            </a:r>
            <a:r>
              <a:rPr lang="ru-RU" sz="2400" u="sng" dirty="0" err="1">
                <a:solidFill>
                  <a:schemeClr val="tx2"/>
                </a:solidFill>
                <a:latin typeface="Bookman Old Style" panose="02050604050505020204" pitchFamily="18" charset="0"/>
              </a:rPr>
              <a:t>всіх</a:t>
            </a:r>
            <a:r>
              <a:rPr lang="ru-RU" sz="2400" u="sng" dirty="0">
                <a:solidFill>
                  <a:schemeClr val="tx2"/>
                </a:solidFill>
                <a:latin typeface="Bookman Old Style" panose="02050604050505020204" pitchFamily="18" charset="0"/>
              </a:rPr>
              <a:t> </a:t>
            </a:r>
            <a:r>
              <a:rPr lang="ru-RU" sz="2400" u="sng" dirty="0" err="1">
                <a:solidFill>
                  <a:schemeClr val="tx2"/>
                </a:solidFill>
                <a:latin typeface="Bookman Old Style" panose="02050604050505020204" pitchFamily="18" charset="0"/>
              </a:rPr>
              <a:t>суб’єктів</a:t>
            </a:r>
            <a:r>
              <a:rPr lang="ru-RU" sz="2400" u="sng"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господарювання</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незалежно</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від</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форми</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власності</a:t>
            </a:r>
            <a:r>
              <a:rPr lang="ru-RU" sz="2400" dirty="0">
                <a:solidFill>
                  <a:schemeClr val="tx2"/>
                </a:solidFill>
                <a:latin typeface="Bookman Old Style" panose="02050604050505020204" pitchFamily="18" charset="0"/>
              </a:rPr>
              <a:t> та </a:t>
            </a:r>
            <a:r>
              <a:rPr lang="ru-RU" sz="2400" dirty="0" err="1">
                <a:solidFill>
                  <a:schemeClr val="tx2"/>
                </a:solidFill>
                <a:latin typeface="Bookman Old Style" panose="02050604050505020204" pitchFamily="18" charset="0"/>
              </a:rPr>
              <a:t>підпорядкування</a:t>
            </a:r>
            <a:r>
              <a:rPr lang="ru-RU" sz="2400" dirty="0">
                <a:solidFill>
                  <a:schemeClr val="tx2"/>
                </a:solidFill>
                <a:latin typeface="Bookman Old Style" panose="02050604050505020204" pitchFamily="18" charset="0"/>
              </a:rPr>
              <a:t> та </a:t>
            </a:r>
            <a:r>
              <a:rPr lang="ru-RU" sz="2400" dirty="0" err="1">
                <a:solidFill>
                  <a:schemeClr val="tx2"/>
                </a:solidFill>
                <a:latin typeface="Bookman Old Style" panose="02050604050505020204" pitchFamily="18" charset="0"/>
              </a:rPr>
              <a:t>фізичних</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осіб</a:t>
            </a:r>
            <a:r>
              <a:rPr lang="ru-RU" sz="2400" dirty="0">
                <a:solidFill>
                  <a:schemeClr val="tx2"/>
                </a:solidFill>
                <a:latin typeface="Bookman Old Style" panose="02050604050505020204" pitchFamily="18" charset="0"/>
              </a:rPr>
              <a:t> - </a:t>
            </a:r>
            <a:r>
              <a:rPr lang="ru-RU" sz="2400" dirty="0" err="1">
                <a:solidFill>
                  <a:schemeClr val="tx2"/>
                </a:solidFill>
                <a:latin typeface="Bookman Old Style" panose="02050604050505020204" pitchFamily="18" charset="0"/>
              </a:rPr>
              <a:t>підприємців</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які</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мають</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ліцензію</a:t>
            </a:r>
            <a:r>
              <a:rPr lang="ru-RU" sz="2400" dirty="0">
                <a:solidFill>
                  <a:schemeClr val="tx2"/>
                </a:solidFill>
                <a:latin typeface="Bookman Old Style" panose="02050604050505020204" pitchFamily="18" charset="0"/>
              </a:rPr>
              <a:t> на </a:t>
            </a:r>
            <a:r>
              <a:rPr lang="ru-RU" sz="2400" dirty="0" err="1">
                <a:solidFill>
                  <a:schemeClr val="tx2"/>
                </a:solidFill>
                <a:latin typeface="Bookman Old Style" panose="02050604050505020204" pitchFamily="18" charset="0"/>
              </a:rPr>
              <a:t>провадження</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медичної</a:t>
            </a:r>
            <a:r>
              <a:rPr lang="ru-RU" sz="2400" dirty="0">
                <a:solidFill>
                  <a:schemeClr val="tx2"/>
                </a:solidFill>
                <a:latin typeface="Bookman Old Style" panose="02050604050505020204" pitchFamily="18" charset="0"/>
              </a:rPr>
              <a:t> практики.</a:t>
            </a:r>
          </a:p>
          <a:p>
            <a:pPr marL="0" indent="0" algn="just">
              <a:buNone/>
            </a:pPr>
            <a:endParaRPr lang="ru-RU" sz="2400" dirty="0">
              <a:solidFill>
                <a:schemeClr val="tx2"/>
              </a:solidFill>
              <a:latin typeface="Bookman Old Style" panose="02050604050505020204" pitchFamily="18" charset="0"/>
            </a:endParaRPr>
          </a:p>
          <a:p>
            <a:pPr marL="0" indent="0" algn="just">
              <a:buNone/>
            </a:pPr>
            <a:r>
              <a:rPr lang="ru-RU" sz="2400" dirty="0" err="1">
                <a:solidFill>
                  <a:schemeClr val="tx2"/>
                </a:solidFill>
                <a:latin typeface="Bookman Old Style" panose="02050604050505020204" pitchFamily="18" charset="0"/>
              </a:rPr>
              <a:t>Ліцензіат</a:t>
            </a:r>
            <a:r>
              <a:rPr lang="ru-RU" sz="2400" dirty="0">
                <a:solidFill>
                  <a:schemeClr val="tx2"/>
                </a:solidFill>
                <a:latin typeface="Bookman Old Style" panose="02050604050505020204" pitchFamily="18" charset="0"/>
              </a:rPr>
              <a:t> </a:t>
            </a:r>
            <a:r>
              <a:rPr lang="ru-RU" sz="2400" u="sng" dirty="0" err="1">
                <a:solidFill>
                  <a:schemeClr val="tx2"/>
                </a:solidFill>
                <a:latin typeface="Bookman Old Style" panose="02050604050505020204" pitchFamily="18" charset="0"/>
              </a:rPr>
              <a:t>зобов’язаний</a:t>
            </a:r>
            <a:r>
              <a:rPr lang="ru-RU" sz="2400" u="sng" dirty="0">
                <a:solidFill>
                  <a:schemeClr val="tx2"/>
                </a:solidFill>
                <a:latin typeface="Bookman Old Style" panose="02050604050505020204" pitchFamily="18" charset="0"/>
              </a:rPr>
              <a:t> </a:t>
            </a:r>
            <a:r>
              <a:rPr lang="ru-RU" sz="2400" u="sng" dirty="0" err="1">
                <a:solidFill>
                  <a:schemeClr val="tx2"/>
                </a:solidFill>
                <a:latin typeface="Bookman Old Style" panose="02050604050505020204" pitchFamily="18" charset="0"/>
              </a:rPr>
              <a:t>виконувати</a:t>
            </a:r>
            <a:r>
              <a:rPr lang="ru-RU" sz="2400" u="sng" dirty="0">
                <a:solidFill>
                  <a:schemeClr val="tx2"/>
                </a:solidFill>
                <a:latin typeface="Bookman Old Style" panose="02050604050505020204" pitchFamily="18" charset="0"/>
              </a:rPr>
              <a:t> </a:t>
            </a:r>
            <a:r>
              <a:rPr lang="ru-RU" sz="2400" u="sng" dirty="0" err="1">
                <a:solidFill>
                  <a:schemeClr val="tx2"/>
                </a:solidFill>
                <a:latin typeface="Bookman Old Style" panose="02050604050505020204" pitchFamily="18" charset="0"/>
              </a:rPr>
              <a:t>вимоги</a:t>
            </a:r>
            <a:r>
              <a:rPr lang="ru-RU" sz="2400" u="sng"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цих</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ліцензійних</a:t>
            </a:r>
            <a:r>
              <a:rPr lang="ru-RU" sz="2400" dirty="0">
                <a:solidFill>
                  <a:schemeClr val="tx2"/>
                </a:solidFill>
                <a:latin typeface="Bookman Old Style" panose="02050604050505020204" pitchFamily="18" charset="0"/>
              </a:rPr>
              <a:t> умов, а </a:t>
            </a:r>
            <a:r>
              <a:rPr lang="ru-RU" sz="2400" dirty="0" err="1">
                <a:solidFill>
                  <a:schemeClr val="tx2"/>
                </a:solidFill>
                <a:latin typeface="Bookman Old Style" panose="02050604050505020204" pitchFamily="18" charset="0"/>
              </a:rPr>
              <a:t>здобувач</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ліцензії</a:t>
            </a:r>
            <a:r>
              <a:rPr lang="ru-RU" sz="2400" dirty="0">
                <a:solidFill>
                  <a:schemeClr val="tx2"/>
                </a:solidFill>
                <a:latin typeface="Bookman Old Style" panose="02050604050505020204" pitchFamily="18" charset="0"/>
              </a:rPr>
              <a:t> - </a:t>
            </a:r>
            <a:r>
              <a:rPr lang="ru-RU" sz="2400" dirty="0" err="1">
                <a:solidFill>
                  <a:schemeClr val="tx2"/>
                </a:solidFill>
                <a:latin typeface="Bookman Old Style" panose="02050604050505020204" pitchFamily="18" charset="0"/>
              </a:rPr>
              <a:t>їм</a:t>
            </a:r>
            <a:r>
              <a:rPr lang="ru-RU" sz="2400" dirty="0">
                <a:solidFill>
                  <a:schemeClr val="tx2"/>
                </a:solidFill>
                <a:latin typeface="Bookman Old Style" panose="02050604050505020204" pitchFamily="18" charset="0"/>
              </a:rPr>
              <a:t> </a:t>
            </a:r>
            <a:r>
              <a:rPr lang="ru-RU" sz="2400" dirty="0" err="1">
                <a:solidFill>
                  <a:schemeClr val="tx2"/>
                </a:solidFill>
                <a:latin typeface="Bookman Old Style" panose="02050604050505020204" pitchFamily="18" charset="0"/>
              </a:rPr>
              <a:t>відповідати</a:t>
            </a:r>
            <a:r>
              <a:rPr lang="ru-RU" sz="2400" dirty="0">
                <a:solidFill>
                  <a:schemeClr val="tx2"/>
                </a:solidFill>
                <a:latin typeface="Bookman Old Style" panose="02050604050505020204" pitchFamily="18" charset="0"/>
              </a:rPr>
              <a:t>.</a:t>
            </a:r>
          </a:p>
        </p:txBody>
      </p:sp>
    </p:spTree>
    <p:extLst>
      <p:ext uri="{BB962C8B-B14F-4D97-AF65-F5344CB8AC3E}">
        <p14:creationId xmlns:p14="http://schemas.microsoft.com/office/powerpoint/2010/main" val="2056469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96752"/>
          </a:xfrm>
          <a:solidFill>
            <a:schemeClr val="bg1"/>
          </a:solidFill>
        </p:spPr>
        <p:txBody>
          <a:bodyPr>
            <a:noAutofit/>
          </a:bodyPr>
          <a:lstStyle/>
          <a:p>
            <a:r>
              <a:rPr lang="uk-UA" sz="2400" b="1" dirty="0">
                <a:solidFill>
                  <a:srgbClr val="002060"/>
                </a:solidFill>
                <a:latin typeface="Bookman Old Style" panose="02050604050505020204" pitchFamily="18" charset="0"/>
                <a:ea typeface="+mn-ea"/>
                <a:cs typeface="Times New Roman" panose="02020603050405020304" pitchFamily="18" charset="0"/>
              </a:rPr>
              <a:t>Отримання ліцензії на обіг наркотичних засобів, психотропних речовин, прекурсорів </a:t>
            </a:r>
          </a:p>
        </p:txBody>
      </p:sp>
      <p:pic>
        <p:nvPicPr>
          <p:cNvPr id="7" name="Объект 6">
            <a:extLst>
              <a:ext uri="{FF2B5EF4-FFF2-40B4-BE49-F238E27FC236}">
                <a16:creationId xmlns:a16="http://schemas.microsoft.com/office/drawing/2014/main" id="{E618D729-4FEB-48C6-AE59-3E754DC33B71}"/>
              </a:ext>
            </a:extLst>
          </p:cNvPr>
          <p:cNvPicPr>
            <a:picLocks noGrp="1" noChangeAspect="1"/>
          </p:cNvPicPr>
          <p:nvPr>
            <p:ph idx="1"/>
          </p:nvPr>
        </p:nvPicPr>
        <p:blipFill>
          <a:blip r:embed="rId2"/>
          <a:stretch>
            <a:fillRect/>
          </a:stretch>
        </p:blipFill>
        <p:spPr>
          <a:xfrm>
            <a:off x="457200" y="1340768"/>
            <a:ext cx="8229600" cy="4968552"/>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AACDF99A-41FA-4449-A7AA-4C7CFF531FB4}"/>
              </a:ext>
            </a:extLst>
          </p:cNvPr>
          <p:cNvPicPr>
            <a:picLocks noGrp="1" noChangeAspect="1"/>
          </p:cNvPicPr>
          <p:nvPr>
            <p:ph idx="1"/>
          </p:nvPr>
        </p:nvPicPr>
        <p:blipFill>
          <a:blip r:embed="rId2"/>
          <a:stretch>
            <a:fillRect/>
          </a:stretch>
        </p:blipFill>
        <p:spPr>
          <a:xfrm>
            <a:off x="457200" y="332656"/>
            <a:ext cx="8229600" cy="6192688"/>
          </a:xfrm>
        </p:spPr>
      </p:pic>
    </p:spTree>
    <p:extLst>
      <p:ext uri="{BB962C8B-B14F-4D97-AF65-F5344CB8AC3E}">
        <p14:creationId xmlns:p14="http://schemas.microsoft.com/office/powerpoint/2010/main" val="1277912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0D532A5-A2F0-4A02-8B7B-95464E85DA53}"/>
              </a:ext>
            </a:extLst>
          </p:cNvPr>
          <p:cNvPicPr>
            <a:picLocks noGrp="1" noChangeAspect="1"/>
          </p:cNvPicPr>
          <p:nvPr>
            <p:ph idx="1"/>
          </p:nvPr>
        </p:nvPicPr>
        <p:blipFill>
          <a:blip r:embed="rId2"/>
          <a:stretch>
            <a:fillRect/>
          </a:stretch>
        </p:blipFill>
        <p:spPr>
          <a:xfrm>
            <a:off x="809100" y="620688"/>
            <a:ext cx="7525800" cy="5544616"/>
          </a:xfrm>
        </p:spPr>
      </p:pic>
    </p:spTree>
    <p:extLst>
      <p:ext uri="{BB962C8B-B14F-4D97-AF65-F5344CB8AC3E}">
        <p14:creationId xmlns:p14="http://schemas.microsoft.com/office/powerpoint/2010/main" val="3989625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1080120"/>
          </a:xfrm>
        </p:spPr>
        <p:txBody>
          <a:bodyPr>
            <a:normAutofit fontScale="90000"/>
          </a:bodyPr>
          <a:lstStyle/>
          <a:p>
            <a:pPr algn="r"/>
            <a:br>
              <a:rPr lang="uk-UA" sz="1300" dirty="0"/>
            </a:br>
            <a:br>
              <a:rPr lang="uk-UA" sz="1300" dirty="0"/>
            </a:br>
            <a:br>
              <a:rPr lang="uk-UA" sz="1300" dirty="0"/>
            </a:br>
            <a:r>
              <a:rPr lang="uk-UA" sz="1300" dirty="0"/>
              <a:t>Додаток 1 </a:t>
            </a:r>
            <a:br>
              <a:rPr lang="uk-UA" sz="1300" dirty="0"/>
            </a:br>
            <a:r>
              <a:rPr lang="uk-UA" sz="1300" dirty="0"/>
              <a:t>до Ліцензійних умов</a:t>
            </a:r>
            <a:br>
              <a:rPr lang="uk-UA" sz="1300" dirty="0"/>
            </a:br>
            <a:r>
              <a:rPr lang="uk-UA" sz="1800" b="1" dirty="0" err="1"/>
              <a:t>_</a:t>
            </a:r>
            <a:r>
              <a:rPr lang="uk-UA" sz="1600" b="1" u="sng" dirty="0" err="1"/>
              <a:t>Держав</a:t>
            </a:r>
            <a:r>
              <a:rPr lang="uk-UA" sz="1600" b="1" u="sng" dirty="0"/>
              <a:t>на служба України з лікарських засобів</a:t>
            </a:r>
            <a:br>
              <a:rPr lang="uk-UA" sz="1600" b="1" u="sng" dirty="0"/>
            </a:br>
            <a:r>
              <a:rPr lang="uk-UA" sz="1600" b="1" u="sng" dirty="0"/>
              <a:t> та контролю за наркотиками</a:t>
            </a:r>
            <a:br>
              <a:rPr lang="uk-UA" sz="1600" b="1" dirty="0"/>
            </a:br>
            <a:r>
              <a:rPr lang="uk-UA" sz="1300" dirty="0"/>
              <a:t>(найменування органу ліцензування)</a:t>
            </a:r>
            <a:br>
              <a:rPr lang="ru-RU" sz="1300" dirty="0"/>
            </a:br>
            <a:br>
              <a:rPr lang="ru-RU" sz="1300" dirty="0"/>
            </a:br>
            <a:endParaRPr lang="ru-RU" b="1" dirty="0"/>
          </a:p>
        </p:txBody>
      </p:sp>
      <p:sp>
        <p:nvSpPr>
          <p:cNvPr id="3" name="Місце для вмісту 2"/>
          <p:cNvSpPr>
            <a:spLocks noGrp="1"/>
          </p:cNvSpPr>
          <p:nvPr>
            <p:ph idx="1"/>
          </p:nvPr>
        </p:nvSpPr>
        <p:spPr>
          <a:xfrm>
            <a:off x="107504" y="1412776"/>
            <a:ext cx="8928992" cy="5256584"/>
          </a:xfrm>
        </p:spPr>
        <p:txBody>
          <a:bodyPr>
            <a:noAutofit/>
          </a:bodyPr>
          <a:lstStyle/>
          <a:p>
            <a:pPr marL="0" indent="0" algn="ctr">
              <a:buNone/>
            </a:pPr>
            <a:r>
              <a:rPr lang="uk-UA" sz="1600" b="1" dirty="0"/>
              <a:t>ЗАЯВА </a:t>
            </a:r>
            <a:br>
              <a:rPr lang="uk-UA" sz="1600" b="1" dirty="0"/>
            </a:br>
            <a:r>
              <a:rPr lang="uk-UA" sz="1600" b="1" dirty="0"/>
              <a:t>про отримання ліцензії</a:t>
            </a:r>
          </a:p>
          <a:p>
            <a:pPr marL="0" indent="0">
              <a:buNone/>
            </a:pPr>
            <a:r>
              <a:rPr lang="uk-UA" sz="1600" b="1" dirty="0"/>
              <a:t> </a:t>
            </a:r>
            <a:r>
              <a:rPr lang="uk-UA" sz="1600" dirty="0"/>
              <a:t>Здобувач ліцензії: </a:t>
            </a:r>
            <a:r>
              <a:rPr lang="uk-UA" sz="1600" b="1" u="sng" dirty="0"/>
              <a:t>Комунальний заклад «</a:t>
            </a:r>
            <a:r>
              <a:rPr lang="uk-UA" sz="1600" b="1" u="sng" dirty="0" err="1"/>
              <a:t>Володимирецька</a:t>
            </a:r>
            <a:r>
              <a:rPr lang="uk-UA" sz="1600" b="1" u="sng" dirty="0"/>
              <a:t> центральна районна лікарня»_</a:t>
            </a:r>
            <a:r>
              <a:rPr lang="uk-UA" sz="1600" b="1" u="sng" dirty="0" err="1"/>
              <a:t>Володимирецької</a:t>
            </a:r>
            <a:r>
              <a:rPr lang="uk-UA" sz="1600" b="1" u="sng" dirty="0"/>
              <a:t> районної ради Рівненської області</a:t>
            </a:r>
            <a:r>
              <a:rPr lang="uk-UA" sz="1600" u="sng" dirty="0"/>
              <a:t>________________________</a:t>
            </a:r>
            <a:endParaRPr lang="ru-RU" sz="1600" dirty="0"/>
          </a:p>
          <a:p>
            <a:pPr marL="0" indent="0">
              <a:buNone/>
            </a:pPr>
            <a:r>
              <a:rPr lang="uk-UA" sz="1600" b="1" u="sng" dirty="0"/>
              <a:t>_______34300, Рівненська область, </a:t>
            </a:r>
            <a:r>
              <a:rPr lang="uk-UA" sz="1600" b="1" u="sng" dirty="0" err="1"/>
              <a:t>смт</a:t>
            </a:r>
            <a:r>
              <a:rPr lang="uk-UA" sz="1600" b="1" u="sng" dirty="0"/>
              <a:t>. </a:t>
            </a:r>
            <a:r>
              <a:rPr lang="uk-UA" sz="1600" b="1" u="sng" dirty="0" err="1"/>
              <a:t>Володимирець</a:t>
            </a:r>
            <a:r>
              <a:rPr lang="uk-UA" sz="1600" b="1" u="sng" dirty="0"/>
              <a:t>, вул. Грушевського, 39_______________</a:t>
            </a:r>
            <a:endParaRPr lang="ru-RU" sz="1600" dirty="0"/>
          </a:p>
          <a:p>
            <a:pPr marL="0" indent="0">
              <a:buNone/>
            </a:pPr>
            <a:r>
              <a:rPr lang="uk-UA" sz="1200" baseline="30000" dirty="0"/>
              <a:t>                                                                                                     </a:t>
            </a:r>
            <a:r>
              <a:rPr lang="uk-UA" sz="1200" dirty="0"/>
              <a:t>(найменування, місцезнаходження юридичної особи,</a:t>
            </a:r>
            <a:endParaRPr lang="ru-RU" sz="1200" dirty="0"/>
          </a:p>
          <a:p>
            <a:pPr marL="0" indent="0">
              <a:buNone/>
            </a:pPr>
            <a:r>
              <a:rPr lang="uk-UA" sz="1600" b="1" u="sng" dirty="0" err="1"/>
              <a:t>_____________________Головн</a:t>
            </a:r>
            <a:r>
              <a:rPr lang="uk-UA" sz="1600" b="1" u="sng" dirty="0"/>
              <a:t>ий лікар –  Караїмчук Іван Васильович________________</a:t>
            </a:r>
            <a:endParaRPr lang="ru-RU" sz="1600" dirty="0"/>
          </a:p>
          <a:p>
            <a:pPr marL="0" indent="0" algn="ctr">
              <a:buNone/>
            </a:pPr>
            <a:r>
              <a:rPr lang="uk-UA" sz="1200" dirty="0"/>
              <a:t>прізвище, ініціали керівника юридичної особи (уповноваженої особи)</a:t>
            </a:r>
            <a:endParaRPr lang="ru-RU" sz="1200" dirty="0"/>
          </a:p>
          <a:p>
            <a:pPr marL="0" indent="0">
              <a:buNone/>
            </a:pPr>
            <a:r>
              <a:rPr lang="uk-UA" sz="1600" dirty="0"/>
              <a:t>_______________________________________________________________________________,</a:t>
            </a:r>
            <a:endParaRPr lang="ru-RU" sz="1600" dirty="0"/>
          </a:p>
          <a:p>
            <a:pPr marL="0" indent="0" algn="ctr">
              <a:buNone/>
            </a:pPr>
            <a:r>
              <a:rPr lang="uk-UA" sz="1200" dirty="0"/>
              <a:t>(прізвище, ім’я, по батькові фізичної особи - підприємця)</a:t>
            </a:r>
            <a:endParaRPr lang="ru-RU" sz="1200" dirty="0"/>
          </a:p>
          <a:p>
            <a:pPr marL="0" indent="0">
              <a:buNone/>
            </a:pPr>
            <a:r>
              <a:rPr lang="uk-UA" sz="1600" dirty="0"/>
              <a:t>_______________________</a:t>
            </a:r>
            <a:r>
              <a:rPr lang="ru-RU" sz="1600" dirty="0"/>
              <a:t>______________</a:t>
            </a:r>
            <a:r>
              <a:rPr lang="uk-UA" sz="1600" dirty="0"/>
              <a:t>__________________________________________,</a:t>
            </a:r>
            <a:endParaRPr lang="ru-RU" sz="1600" dirty="0"/>
          </a:p>
          <a:p>
            <a:pPr marL="0" indent="0" algn="ctr">
              <a:buNone/>
            </a:pPr>
            <a:r>
              <a:rPr lang="uk-UA" sz="1200" dirty="0"/>
              <a:t>(серія, номер паспорта, дата видачі, орган, що видав, місце проживання)</a:t>
            </a:r>
            <a:endParaRPr lang="ru-RU" sz="1200" dirty="0"/>
          </a:p>
          <a:p>
            <a:pPr marL="0" indent="0">
              <a:buNone/>
            </a:pPr>
            <a:r>
              <a:rPr lang="uk-UA" sz="1600" dirty="0"/>
              <a:t>Номер телефону </a:t>
            </a:r>
            <a:r>
              <a:rPr lang="uk-UA" sz="1600" b="1" u="sng" dirty="0"/>
              <a:t>03634 2-59-90, адреса </a:t>
            </a:r>
            <a:r>
              <a:rPr lang="uk-UA" sz="1600" b="1" u="sng" dirty="0" err="1"/>
              <a:t>електроної</a:t>
            </a:r>
            <a:r>
              <a:rPr lang="uk-UA" sz="1600" b="1" u="sng" dirty="0"/>
              <a:t> пошти ___________</a:t>
            </a:r>
            <a:endParaRPr lang="ru-RU" sz="1600" dirty="0"/>
          </a:p>
          <a:p>
            <a:pPr marL="0" indent="0">
              <a:buNone/>
            </a:pPr>
            <a:r>
              <a:rPr lang="uk-UA" sz="1600" dirty="0"/>
              <a:t>Організаційно-правова форма </a:t>
            </a:r>
            <a:r>
              <a:rPr lang="uk-UA" sz="1600" b="1" u="sng" dirty="0"/>
              <a:t>комунальна організація (установа, заклад).</a:t>
            </a:r>
            <a:endParaRPr lang="ru-RU" sz="1600" dirty="0"/>
          </a:p>
          <a:p>
            <a:pPr marL="0" indent="0">
              <a:buNone/>
            </a:pPr>
            <a:r>
              <a:rPr lang="uk-UA" sz="1600" dirty="0"/>
              <a:t>Ідентифікаційний код юридичної особи/реєстраційний номер облікової картки платника податків або серія та номер паспорта (для фізичних осіб, які через свої релігійні переконання відмовилися від прийняття реєстраційного номера облікової картки платника податків, повідомили про це відповідному органу доходів і зборів і мають відмітку у паспорті):  </a:t>
            </a:r>
            <a:r>
              <a:rPr lang="uk-UA" sz="1600" b="1" u="sng" dirty="0"/>
              <a:t>01999804</a:t>
            </a:r>
            <a:endParaRPr lang="ru-RU" sz="1600" dirty="0"/>
          </a:p>
          <a:p>
            <a:pPr marL="0" indent="0">
              <a:buNone/>
            </a:pPr>
            <a:r>
              <a:rPr lang="uk-UA" sz="1600" dirty="0"/>
              <a:t>Поточний рахунок </a:t>
            </a:r>
            <a:r>
              <a:rPr lang="uk-UA" sz="1600" b="1" u="sng" dirty="0"/>
              <a:t>N 35415001830704</a:t>
            </a:r>
            <a:r>
              <a:rPr lang="uk-UA" sz="1600" dirty="0"/>
              <a:t> в </a:t>
            </a:r>
            <a:r>
              <a:rPr lang="uk-UA" sz="1600" b="1" u="sng" dirty="0"/>
              <a:t>УДКСУ в </a:t>
            </a:r>
            <a:r>
              <a:rPr lang="uk-UA" sz="1600" b="1" u="sng" dirty="0" err="1"/>
              <a:t>Володимирецькому</a:t>
            </a:r>
            <a:r>
              <a:rPr lang="uk-UA" sz="1600" b="1" u="sng" dirty="0"/>
              <a:t> районі, МФО 833017_______</a:t>
            </a:r>
            <a:r>
              <a:rPr lang="uk-UA" sz="1600" dirty="0"/>
              <a:t> </a:t>
            </a:r>
            <a:endParaRPr lang="ru-RU" sz="1600" dirty="0"/>
          </a:p>
          <a:p>
            <a:pPr marL="0" indent="0" algn="ctr">
              <a:buNone/>
            </a:pPr>
            <a:endParaRPr lang="ru-RU" sz="1600" dirty="0"/>
          </a:p>
        </p:txBody>
      </p:sp>
    </p:spTree>
    <p:extLst>
      <p:ext uri="{BB962C8B-B14F-4D97-AF65-F5344CB8AC3E}">
        <p14:creationId xmlns:p14="http://schemas.microsoft.com/office/powerpoint/2010/main" val="166746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8647799F-B523-4AC5-803C-F7A70EE66A24}"/>
              </a:ext>
            </a:extLst>
          </p:cNvPr>
          <p:cNvPicPr>
            <a:picLocks noGrp="1" noChangeAspect="1"/>
          </p:cNvPicPr>
          <p:nvPr>
            <p:ph idx="1"/>
          </p:nvPr>
        </p:nvPicPr>
        <p:blipFill>
          <a:blip r:embed="rId2"/>
          <a:stretch>
            <a:fillRect/>
          </a:stretch>
        </p:blipFill>
        <p:spPr>
          <a:xfrm>
            <a:off x="1126769" y="260648"/>
            <a:ext cx="7268589" cy="3888432"/>
          </a:xfrm>
          <a:ln>
            <a:solidFill>
              <a:srgbClr val="002060"/>
            </a:solidFill>
          </a:ln>
        </p:spPr>
      </p:pic>
      <p:pic>
        <p:nvPicPr>
          <p:cNvPr id="7" name="Рисунок 6">
            <a:extLst>
              <a:ext uri="{FF2B5EF4-FFF2-40B4-BE49-F238E27FC236}">
                <a16:creationId xmlns:a16="http://schemas.microsoft.com/office/drawing/2014/main" id="{FD475675-7FDA-4424-A579-0B6B2C6DCDE2}"/>
              </a:ext>
            </a:extLst>
          </p:cNvPr>
          <p:cNvPicPr>
            <a:picLocks noChangeAspect="1"/>
          </p:cNvPicPr>
          <p:nvPr/>
        </p:nvPicPr>
        <p:blipFill>
          <a:blip r:embed="rId3"/>
          <a:stretch>
            <a:fillRect/>
          </a:stretch>
        </p:blipFill>
        <p:spPr>
          <a:xfrm>
            <a:off x="1091460" y="4653136"/>
            <a:ext cx="7106642" cy="1571844"/>
          </a:xfrm>
          <a:prstGeom prst="rect">
            <a:avLst/>
          </a:prstGeom>
          <a:ln>
            <a:solidFill>
              <a:srgbClr val="002060"/>
            </a:solidFill>
          </a:ln>
        </p:spPr>
      </p:pic>
    </p:spTree>
    <p:extLst>
      <p:ext uri="{BB962C8B-B14F-4D97-AF65-F5344CB8AC3E}">
        <p14:creationId xmlns:p14="http://schemas.microsoft.com/office/powerpoint/2010/main" val="1751021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1152128"/>
          </a:xfrm>
        </p:spPr>
        <p:txBody>
          <a:bodyPr>
            <a:normAutofit fontScale="90000"/>
          </a:bodyPr>
          <a:lstStyle/>
          <a:p>
            <a:pPr algn="r"/>
            <a:br>
              <a:rPr lang="uk-UA" sz="1300" dirty="0"/>
            </a:br>
            <a:br>
              <a:rPr lang="uk-UA" sz="1300" dirty="0"/>
            </a:br>
            <a:br>
              <a:rPr lang="uk-UA" sz="1300" dirty="0"/>
            </a:br>
            <a:r>
              <a:rPr lang="uk-UA" sz="1300" dirty="0"/>
              <a:t>Додаток 3 </a:t>
            </a:r>
            <a:br>
              <a:rPr lang="uk-UA" sz="1300" dirty="0"/>
            </a:br>
            <a:r>
              <a:rPr lang="uk-UA" sz="1300" dirty="0"/>
              <a:t>до Ліцензійних умов</a:t>
            </a:r>
            <a:br>
              <a:rPr lang="uk-UA" sz="1300" dirty="0"/>
            </a:br>
            <a:r>
              <a:rPr lang="uk-UA" sz="1800" b="1" dirty="0" err="1"/>
              <a:t>_</a:t>
            </a:r>
            <a:r>
              <a:rPr lang="uk-UA" sz="1600" b="1" u="sng" dirty="0" err="1"/>
              <a:t>Держав</a:t>
            </a:r>
            <a:r>
              <a:rPr lang="uk-UA" sz="1600" b="1" u="sng" dirty="0"/>
              <a:t>на служба України з лікарських засобів</a:t>
            </a:r>
            <a:br>
              <a:rPr lang="uk-UA" sz="1600" b="1" u="sng" dirty="0"/>
            </a:br>
            <a:r>
              <a:rPr lang="uk-UA" sz="1600" b="1" u="sng" dirty="0"/>
              <a:t> та контролю за наркотиками</a:t>
            </a:r>
            <a:br>
              <a:rPr lang="uk-UA" sz="1600" b="1" dirty="0"/>
            </a:br>
            <a:r>
              <a:rPr lang="uk-UA" sz="1300" dirty="0"/>
              <a:t>(найменування органу ліцензування)</a:t>
            </a:r>
            <a:br>
              <a:rPr lang="ru-RU" sz="1300" dirty="0"/>
            </a:br>
            <a:br>
              <a:rPr lang="ru-RU" sz="1300" dirty="0"/>
            </a:br>
            <a:endParaRPr lang="ru-RU" b="1" dirty="0"/>
          </a:p>
        </p:txBody>
      </p:sp>
      <p:sp>
        <p:nvSpPr>
          <p:cNvPr id="3" name="Місце для вмісту 2"/>
          <p:cNvSpPr>
            <a:spLocks noGrp="1"/>
          </p:cNvSpPr>
          <p:nvPr>
            <p:ph idx="1"/>
          </p:nvPr>
        </p:nvSpPr>
        <p:spPr>
          <a:xfrm>
            <a:off x="0" y="1268760"/>
            <a:ext cx="9144000" cy="4857403"/>
          </a:xfrm>
        </p:spPr>
        <p:txBody>
          <a:bodyPr>
            <a:normAutofit/>
          </a:bodyPr>
          <a:lstStyle/>
          <a:p>
            <a:pPr marL="0" indent="0" algn="ctr">
              <a:buNone/>
            </a:pPr>
            <a:r>
              <a:rPr lang="uk-UA" sz="1800" b="1" dirty="0"/>
              <a:t>ВІДОМОСТІ </a:t>
            </a:r>
            <a:br>
              <a:rPr lang="uk-UA" sz="1800" b="1" dirty="0"/>
            </a:br>
            <a:r>
              <a:rPr lang="uk-UA" sz="1800" b="1" dirty="0"/>
              <a:t>про стан матеріально-технічної бази суб’єкта господарювання, наявність персоналу із зазначенням його освітнього і кваліфікаційного рівня</a:t>
            </a:r>
            <a:endParaRPr lang="ru-RU" sz="1800" b="1" dirty="0"/>
          </a:p>
          <a:p>
            <a:pPr marL="0" indent="0" algn="r">
              <a:buNone/>
            </a:pPr>
            <a:r>
              <a:rPr lang="uk-UA" sz="1400" dirty="0"/>
              <a:t>“____” ____________ 20__ року</a:t>
            </a:r>
            <a:endParaRPr lang="ru-RU" sz="1400" dirty="0"/>
          </a:p>
          <a:p>
            <a:pPr marL="0" indent="0">
              <a:buNone/>
            </a:pPr>
            <a:r>
              <a:rPr lang="uk-UA" sz="1800" dirty="0"/>
              <a:t>1. Загальні відомості про суб’єкта господарювання:</a:t>
            </a:r>
            <a:endParaRPr lang="ru-RU" sz="1800" dirty="0"/>
          </a:p>
          <a:p>
            <a:pPr marL="0" indent="0" algn="ctr">
              <a:buNone/>
            </a:pPr>
            <a:endParaRPr lang="ru-RU" sz="1800" dirty="0"/>
          </a:p>
        </p:txBody>
      </p:sp>
      <p:graphicFrame>
        <p:nvGraphicFramePr>
          <p:cNvPr id="4" name="Таблиця 3"/>
          <p:cNvGraphicFramePr>
            <a:graphicFrameLocks noGrp="1"/>
          </p:cNvGraphicFramePr>
          <p:nvPr/>
        </p:nvGraphicFramePr>
        <p:xfrm>
          <a:off x="84086" y="2852936"/>
          <a:ext cx="8892559" cy="2011680"/>
        </p:xfrm>
        <a:graphic>
          <a:graphicData uri="http://schemas.openxmlformats.org/drawingml/2006/table">
            <a:tbl>
              <a:tblPr firstRow="1" firstCol="1" bandRow="1">
                <a:tableStyleId>{5C22544A-7EE6-4342-B048-85BDC9FD1C3A}</a:tableStyleId>
              </a:tblPr>
              <a:tblGrid>
                <a:gridCol w="4958491">
                  <a:extLst>
                    <a:ext uri="{9D8B030D-6E8A-4147-A177-3AD203B41FA5}">
                      <a16:colId xmlns:a16="http://schemas.microsoft.com/office/drawing/2014/main" val="20000"/>
                    </a:ext>
                  </a:extLst>
                </a:gridCol>
                <a:gridCol w="3934068">
                  <a:extLst>
                    <a:ext uri="{9D8B030D-6E8A-4147-A177-3AD203B41FA5}">
                      <a16:colId xmlns:a16="http://schemas.microsoft.com/office/drawing/2014/main" val="20001"/>
                    </a:ext>
                  </a:extLst>
                </a:gridCol>
              </a:tblGrid>
              <a:tr h="0">
                <a:tc>
                  <a:txBody>
                    <a:bodyPr/>
                    <a:lstStyle/>
                    <a:p>
                      <a:pPr>
                        <a:spcAft>
                          <a:spcPts val="0"/>
                        </a:spcAft>
                      </a:pPr>
                      <a:r>
                        <a:rPr lang="uk-UA" sz="1200" dirty="0">
                          <a:effectLst/>
                        </a:rPr>
                        <a:t>Повне найменування юридичної особи або прізвище, ім’я, по батькові фізичної особи - підприємця</a:t>
                      </a:r>
                      <a:endParaRPr lang="ru-RU" sz="1200" dirty="0">
                        <a:effectLst/>
                        <a:latin typeface="Times New Roman"/>
                        <a:ea typeface="Times New Roman"/>
                      </a:endParaRPr>
                    </a:p>
                  </a:txBody>
                  <a:tcPr marL="68580" marR="68580" marT="0" marB="0"/>
                </a:tc>
                <a:tc>
                  <a:txBody>
                    <a:bodyPr/>
                    <a:lstStyle/>
                    <a:p>
                      <a:pPr>
                        <a:spcAft>
                          <a:spcPts val="0"/>
                        </a:spcAft>
                      </a:pPr>
                      <a:r>
                        <a:rPr lang="uk-UA" sz="1200" dirty="0">
                          <a:effectLst/>
                        </a:rPr>
                        <a:t>Комунальний заклад</a:t>
                      </a:r>
                      <a:endParaRPr lang="ru-RU" sz="1200" dirty="0">
                        <a:effectLst/>
                      </a:endParaRPr>
                    </a:p>
                    <a:p>
                      <a:pPr>
                        <a:spcAft>
                          <a:spcPts val="0"/>
                        </a:spcAft>
                      </a:pPr>
                      <a:r>
                        <a:rPr lang="uk-UA" sz="1200" dirty="0">
                          <a:effectLst/>
                        </a:rPr>
                        <a:t>«</a:t>
                      </a:r>
                      <a:r>
                        <a:rPr lang="ru-RU" sz="1200" dirty="0" err="1">
                          <a:effectLst/>
                        </a:rPr>
                        <a:t>Володимирецька</a:t>
                      </a:r>
                      <a:r>
                        <a:rPr lang="ru-RU" sz="1200" dirty="0">
                          <a:effectLst/>
                        </a:rPr>
                        <a:t> центральна </a:t>
                      </a:r>
                      <a:r>
                        <a:rPr lang="ru-RU" sz="1200" dirty="0" err="1">
                          <a:effectLst/>
                        </a:rPr>
                        <a:t>районна</a:t>
                      </a:r>
                      <a:r>
                        <a:rPr lang="ru-RU" sz="1200" dirty="0">
                          <a:effectLst/>
                        </a:rPr>
                        <a:t> лікарня</a:t>
                      </a:r>
                      <a:r>
                        <a:rPr lang="uk-UA" sz="1200" dirty="0">
                          <a:effectLst/>
                        </a:rPr>
                        <a:t>»</a:t>
                      </a:r>
                      <a:endParaRPr lang="ru-RU" sz="1200" dirty="0">
                        <a:effectLst/>
                      </a:endParaRPr>
                    </a:p>
                    <a:p>
                      <a:pPr>
                        <a:spcAft>
                          <a:spcPts val="0"/>
                        </a:spcAft>
                      </a:pPr>
                      <a:r>
                        <a:rPr lang="uk-UA" sz="1200" dirty="0" err="1">
                          <a:effectLst/>
                        </a:rPr>
                        <a:t>Володимирецької</a:t>
                      </a:r>
                      <a:r>
                        <a:rPr lang="uk-UA" sz="1200" dirty="0">
                          <a:effectLst/>
                        </a:rPr>
                        <a:t> районної ради Рівненської області  </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r h="0">
                <a:tc>
                  <a:txBody>
                    <a:bodyPr/>
                    <a:lstStyle/>
                    <a:p>
                      <a:pPr>
                        <a:spcAft>
                          <a:spcPts val="0"/>
                        </a:spcAft>
                      </a:pPr>
                      <a:r>
                        <a:rPr lang="uk-UA" sz="1200" dirty="0">
                          <a:effectLst/>
                        </a:rPr>
                        <a:t>Ідентифікаційний код юридичної особи/ реєстраційний номер облікової картки платника податків або серія та номер паспорта (для фізичних осіб, які через свої релігійні переконання відмовилися від прийняття реєстраційного номера облікової картки платника податків, повідомили про це відповідному органу доходів і зборів і мають відмітку у паспорті)</a:t>
                      </a:r>
                      <a:endParaRPr lang="ru-RU" sz="1200" dirty="0">
                        <a:effectLst/>
                        <a:latin typeface="Times New Roman"/>
                        <a:ea typeface="Times New Roman"/>
                      </a:endParaRPr>
                    </a:p>
                  </a:txBody>
                  <a:tcPr marL="68580" marR="68580" marT="0" marB="0"/>
                </a:tc>
                <a:tc>
                  <a:txBody>
                    <a:bodyPr/>
                    <a:lstStyle/>
                    <a:p>
                      <a:pPr>
                        <a:spcAft>
                          <a:spcPts val="0"/>
                        </a:spcAft>
                      </a:pPr>
                      <a:r>
                        <a:rPr lang="uk-UA" sz="1200">
                          <a:effectLst/>
                        </a:rPr>
                        <a:t> </a:t>
                      </a:r>
                      <a:r>
                        <a:rPr lang="ru-RU" sz="1200">
                          <a:effectLst/>
                        </a:rPr>
                        <a:t>01999804</a:t>
                      </a:r>
                    </a:p>
                    <a:p>
                      <a:pPr>
                        <a:spcAft>
                          <a:spcPts val="0"/>
                        </a:spcAft>
                      </a:pPr>
                      <a:r>
                        <a:rPr lang="en-US" sz="1200">
                          <a:effectLst/>
                        </a:rPr>
                        <a:t> </a:t>
                      </a:r>
                      <a:endParaRPr lang="ru-RU" sz="12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0">
                <a:tc>
                  <a:txBody>
                    <a:bodyPr/>
                    <a:lstStyle/>
                    <a:p>
                      <a:pPr>
                        <a:spcAft>
                          <a:spcPts val="0"/>
                        </a:spcAft>
                      </a:pPr>
                      <a:r>
                        <a:rPr lang="uk-UA" sz="1200">
                          <a:effectLst/>
                        </a:rPr>
                        <a:t>Місцезнаходження/місце проживання фізичної особи - підприємця</a:t>
                      </a:r>
                      <a:endParaRPr lang="ru-RU" sz="1200">
                        <a:effectLst/>
                        <a:latin typeface="Times New Roman"/>
                        <a:ea typeface="Times New Roman"/>
                      </a:endParaRPr>
                    </a:p>
                  </a:txBody>
                  <a:tcPr marL="68580" marR="68580" marT="0" marB="0"/>
                </a:tc>
                <a:tc>
                  <a:txBody>
                    <a:bodyPr/>
                    <a:lstStyle/>
                    <a:p>
                      <a:pPr>
                        <a:spcAft>
                          <a:spcPts val="0"/>
                        </a:spcAft>
                      </a:pPr>
                      <a:r>
                        <a:rPr lang="ru-RU" sz="1200" dirty="0">
                          <a:effectLst/>
                        </a:rPr>
                        <a:t>34300</a:t>
                      </a:r>
                      <a:r>
                        <a:rPr lang="uk-UA" sz="1200" dirty="0">
                          <a:effectLst/>
                        </a:rPr>
                        <a:t>, </a:t>
                      </a:r>
                      <a:r>
                        <a:rPr lang="ru-RU" sz="1200" dirty="0">
                          <a:effectLst/>
                        </a:rPr>
                        <a:t> </a:t>
                      </a:r>
                      <a:r>
                        <a:rPr lang="ru-RU" sz="1200" dirty="0" err="1">
                          <a:effectLst/>
                        </a:rPr>
                        <a:t>вул</a:t>
                      </a:r>
                      <a:r>
                        <a:rPr lang="ru-RU" sz="1200" dirty="0">
                          <a:effectLst/>
                        </a:rPr>
                        <a:t>. </a:t>
                      </a:r>
                      <a:r>
                        <a:rPr lang="ru-RU" sz="1200" dirty="0" err="1">
                          <a:effectLst/>
                        </a:rPr>
                        <a:t>Грушевського</a:t>
                      </a:r>
                      <a:r>
                        <a:rPr lang="ru-RU" sz="1200" dirty="0">
                          <a:effectLst/>
                        </a:rPr>
                        <a:t>, 39  </a:t>
                      </a:r>
                      <a:r>
                        <a:rPr lang="ru-RU" sz="1200" dirty="0" err="1">
                          <a:effectLst/>
                        </a:rPr>
                        <a:t>смт</a:t>
                      </a:r>
                      <a:r>
                        <a:rPr lang="ru-RU" sz="1200" dirty="0">
                          <a:effectLst/>
                        </a:rPr>
                        <a:t>. </a:t>
                      </a:r>
                      <a:r>
                        <a:rPr lang="ru-RU" sz="1200" dirty="0" err="1">
                          <a:effectLst/>
                        </a:rPr>
                        <a:t>Володимирець</a:t>
                      </a:r>
                      <a:r>
                        <a:rPr lang="ru-RU" sz="1200" dirty="0">
                          <a:effectLst/>
                        </a:rPr>
                        <a:t> </a:t>
                      </a:r>
                      <a:r>
                        <a:rPr lang="ru-RU" sz="1200" dirty="0" err="1">
                          <a:effectLst/>
                        </a:rPr>
                        <a:t>Рівненської</a:t>
                      </a:r>
                      <a:r>
                        <a:rPr lang="ru-RU" sz="1200" dirty="0">
                          <a:effectLst/>
                        </a:rPr>
                        <a:t> </a:t>
                      </a:r>
                      <a:r>
                        <a:rPr lang="ru-RU" sz="1200" dirty="0" err="1">
                          <a:effectLst/>
                        </a:rPr>
                        <a:t>області</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5" name="Rectangle 1"/>
          <p:cNvSpPr>
            <a:spLocks noChangeArrowheads="1"/>
          </p:cNvSpPr>
          <p:nvPr/>
        </p:nvSpPr>
        <p:spPr bwMode="auto">
          <a:xfrm>
            <a:off x="98834" y="4869160"/>
            <a:ext cx="903649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a:ln>
                  <a:noFill/>
                </a:ln>
                <a:solidFill>
                  <a:schemeClr val="tx1"/>
                </a:solidFill>
                <a:effectLst/>
                <a:latin typeface="Arial" pitchFamily="34" charset="0"/>
                <a:ea typeface="Times New Roman" pitchFamily="18" charset="0"/>
                <a:cs typeface="Arial" pitchFamily="34" charset="0"/>
              </a:rPr>
              <a:t>2</a:t>
            </a:r>
            <a:r>
              <a:rPr lang="uk-UA" dirty="0"/>
              <a:t>. Вид(и) господарської діяльності, на право провадження якого(</a:t>
            </a:r>
            <a:r>
              <a:rPr lang="uk-UA" dirty="0" err="1"/>
              <a:t>их</a:t>
            </a:r>
            <a:r>
              <a:rPr lang="uk-UA" dirty="0"/>
              <a:t>) здобувач ліцензії має намір отримати ліцензію: </a:t>
            </a:r>
            <a:r>
              <a:rPr lang="uk-UA" u="sng" dirty="0"/>
              <a:t>придбання, зберігання, перевезення, знищення, використання наркотичних засобів (списку 1 таблиці </a:t>
            </a:r>
            <a:r>
              <a:rPr lang="en-US" u="sng" dirty="0"/>
              <a:t>II</a:t>
            </a:r>
            <a:r>
              <a:rPr lang="uk-UA" u="sng" dirty="0"/>
              <a:t> та списку  1 таблиці </a:t>
            </a:r>
            <a:r>
              <a:rPr lang="en-US" u="sng" dirty="0"/>
              <a:t>III</a:t>
            </a:r>
            <a:r>
              <a:rPr lang="uk-UA" u="sng" dirty="0"/>
              <a:t>), психотропних речовин (списку 2 таблиці </a:t>
            </a:r>
            <a:r>
              <a:rPr lang="en-US" u="sng" dirty="0"/>
              <a:t>II</a:t>
            </a:r>
            <a:r>
              <a:rPr lang="uk-UA" u="sng" dirty="0"/>
              <a:t> та списку 2 таблиці </a:t>
            </a:r>
            <a:r>
              <a:rPr lang="en-US" u="sng" dirty="0"/>
              <a:t>III</a:t>
            </a:r>
            <a:r>
              <a:rPr lang="uk-UA" u="sng" dirty="0"/>
              <a:t>), прекурсорів (списку 1 таблиці IV та списку 2 таблиці IV)</a:t>
            </a:r>
            <a:r>
              <a:rPr lang="uk-UA" dirty="0"/>
              <a:t> Переліку наркотичних засобів, психотропних речовин  і прекурсорів, затвердженого постановою КМУ від 06.05.2000 №770.</a:t>
            </a:r>
          </a:p>
        </p:txBody>
      </p:sp>
    </p:spTree>
    <p:extLst>
      <p:ext uri="{BB962C8B-B14F-4D97-AF65-F5344CB8AC3E}">
        <p14:creationId xmlns:p14="http://schemas.microsoft.com/office/powerpoint/2010/main" val="864624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Місце для вмісту 3"/>
          <p:cNvGraphicFramePr>
            <a:graphicFrameLocks noGrp="1"/>
          </p:cNvGraphicFramePr>
          <p:nvPr>
            <p:ph idx="1"/>
          </p:nvPr>
        </p:nvGraphicFramePr>
        <p:xfrm>
          <a:off x="251520" y="188640"/>
          <a:ext cx="8496943" cy="6336704"/>
        </p:xfrm>
        <a:graphic>
          <a:graphicData uri="http://schemas.openxmlformats.org/drawingml/2006/table">
            <a:tbl>
              <a:tblPr firstRow="1" firstCol="1" bandRow="1">
                <a:tableStyleId>{5C22544A-7EE6-4342-B048-85BDC9FD1C3A}</a:tableStyleId>
              </a:tblPr>
              <a:tblGrid>
                <a:gridCol w="1490399">
                  <a:extLst>
                    <a:ext uri="{9D8B030D-6E8A-4147-A177-3AD203B41FA5}">
                      <a16:colId xmlns:a16="http://schemas.microsoft.com/office/drawing/2014/main" val="20000"/>
                    </a:ext>
                  </a:extLst>
                </a:gridCol>
                <a:gridCol w="1271548">
                  <a:extLst>
                    <a:ext uri="{9D8B030D-6E8A-4147-A177-3AD203B41FA5}">
                      <a16:colId xmlns:a16="http://schemas.microsoft.com/office/drawing/2014/main" val="20001"/>
                    </a:ext>
                  </a:extLst>
                </a:gridCol>
                <a:gridCol w="1481309">
                  <a:extLst>
                    <a:ext uri="{9D8B030D-6E8A-4147-A177-3AD203B41FA5}">
                      <a16:colId xmlns:a16="http://schemas.microsoft.com/office/drawing/2014/main" val="20002"/>
                    </a:ext>
                  </a:extLst>
                </a:gridCol>
                <a:gridCol w="1464423">
                  <a:extLst>
                    <a:ext uri="{9D8B030D-6E8A-4147-A177-3AD203B41FA5}">
                      <a16:colId xmlns:a16="http://schemas.microsoft.com/office/drawing/2014/main" val="20003"/>
                    </a:ext>
                  </a:extLst>
                </a:gridCol>
                <a:gridCol w="2789264">
                  <a:extLst>
                    <a:ext uri="{9D8B030D-6E8A-4147-A177-3AD203B41FA5}">
                      <a16:colId xmlns:a16="http://schemas.microsoft.com/office/drawing/2014/main" val="20004"/>
                    </a:ext>
                  </a:extLst>
                </a:gridCol>
              </a:tblGrid>
              <a:tr h="1440160">
                <a:tc>
                  <a:txBody>
                    <a:bodyPr/>
                    <a:lstStyle/>
                    <a:p>
                      <a:pPr algn="ctr">
                        <a:lnSpc>
                          <a:spcPct val="95000"/>
                        </a:lnSpc>
                        <a:spcAft>
                          <a:spcPts val="0"/>
                        </a:spcAft>
                      </a:pPr>
                      <a:r>
                        <a:rPr lang="uk-UA" sz="1400" dirty="0">
                          <a:effectLst/>
                        </a:rPr>
                        <a:t>Найменування юридичної особи, її відокремлених структурних підрозділів, філій (прізвище, ім’я, по батькові фізичної особи — підприємця)</a:t>
                      </a:r>
                      <a:endParaRPr lang="ru-RU" sz="1400" dirty="0">
                        <a:effectLst/>
                        <a:latin typeface="Calibri"/>
                        <a:ea typeface="Calibri"/>
                        <a:cs typeface="Times New Roman"/>
                      </a:endParaRPr>
                    </a:p>
                  </a:txBody>
                  <a:tcPr marL="35650" marR="35650" marT="0" marB="0" anchor="ctr"/>
                </a:tc>
                <a:tc>
                  <a:txBody>
                    <a:bodyPr/>
                    <a:lstStyle/>
                    <a:p>
                      <a:pPr algn="ctr">
                        <a:lnSpc>
                          <a:spcPct val="95000"/>
                        </a:lnSpc>
                        <a:spcAft>
                          <a:spcPts val="0"/>
                        </a:spcAft>
                      </a:pPr>
                      <a:r>
                        <a:rPr lang="uk-UA" sz="1400" dirty="0">
                          <a:effectLst/>
                        </a:rPr>
                        <a:t>Адреса місць провадження діяльності</a:t>
                      </a:r>
                      <a:endParaRPr lang="ru-RU" sz="1400" dirty="0">
                        <a:effectLst/>
                        <a:latin typeface="Calibri"/>
                        <a:ea typeface="Calibri"/>
                        <a:cs typeface="Times New Roman"/>
                      </a:endParaRPr>
                    </a:p>
                  </a:txBody>
                  <a:tcPr marL="35650" marR="35650" marT="0" marB="0" anchor="ctr"/>
                </a:tc>
                <a:tc>
                  <a:txBody>
                    <a:bodyPr/>
                    <a:lstStyle/>
                    <a:p>
                      <a:pPr algn="ctr">
                        <a:lnSpc>
                          <a:spcPct val="95000"/>
                        </a:lnSpc>
                        <a:spcAft>
                          <a:spcPts val="0"/>
                        </a:spcAft>
                      </a:pPr>
                      <a:r>
                        <a:rPr lang="uk-UA" sz="1400" dirty="0">
                          <a:effectLst/>
                        </a:rPr>
                        <a:t>Номер, дата, назва документа, що підтверджує право власності, оренди чи іншого права користування об’єктами і приміщеннями</a:t>
                      </a:r>
                      <a:endParaRPr lang="ru-RU" sz="1400" dirty="0">
                        <a:effectLst/>
                        <a:latin typeface="Calibri"/>
                        <a:ea typeface="Calibri"/>
                        <a:cs typeface="Times New Roman"/>
                      </a:endParaRPr>
                    </a:p>
                  </a:txBody>
                  <a:tcPr marL="35650" marR="35650" marT="0" marB="0" anchor="ctr"/>
                </a:tc>
                <a:tc>
                  <a:txBody>
                    <a:bodyPr/>
                    <a:lstStyle/>
                    <a:p>
                      <a:pPr marL="0" indent="0" algn="ctr">
                        <a:lnSpc>
                          <a:spcPct val="95000"/>
                        </a:lnSpc>
                        <a:spcAft>
                          <a:spcPts val="0"/>
                        </a:spcAft>
                      </a:pPr>
                      <a:r>
                        <a:rPr lang="uk-UA" sz="1400" dirty="0">
                          <a:effectLst/>
                        </a:rPr>
                        <a:t>Назва об’єктів та приміщень, де провадитиметься господарська діяльність, їх відповідність зазначеним Ліцензійним умовам</a:t>
                      </a:r>
                      <a:endParaRPr lang="ru-RU" sz="1400" dirty="0">
                        <a:effectLst/>
                        <a:latin typeface="Calibri"/>
                        <a:ea typeface="Calibri"/>
                        <a:cs typeface="Times New Roman"/>
                      </a:endParaRPr>
                    </a:p>
                  </a:txBody>
                  <a:tcPr marL="35650" marR="35650" marT="0" marB="0" anchor="ctr"/>
                </a:tc>
                <a:tc>
                  <a:txBody>
                    <a:bodyPr/>
                    <a:lstStyle/>
                    <a:p>
                      <a:pPr algn="ctr">
                        <a:lnSpc>
                          <a:spcPct val="95000"/>
                        </a:lnSpc>
                        <a:spcAft>
                          <a:spcPts val="0"/>
                        </a:spcAft>
                      </a:pPr>
                      <a:r>
                        <a:rPr lang="uk-UA" sz="1400">
                          <a:effectLst/>
                        </a:rPr>
                        <a:t>Вид(и) господарської діяльності, який (які) </a:t>
                      </a:r>
                      <a:br>
                        <a:rPr lang="uk-UA" sz="1400">
                          <a:effectLst/>
                        </a:rPr>
                      </a:br>
                      <a:r>
                        <a:rPr lang="uk-UA" sz="1400">
                          <a:effectLst/>
                        </a:rPr>
                        <a:t>буде(уть) провадитися</a:t>
                      </a:r>
                      <a:br>
                        <a:rPr lang="uk-UA" sz="1400">
                          <a:effectLst/>
                        </a:rPr>
                      </a:br>
                      <a:r>
                        <a:rPr lang="uk-UA" sz="1400">
                          <a:effectLst/>
                        </a:rPr>
                        <a:t>на зазначених об’єктах і в приміщеннях</a:t>
                      </a:r>
                      <a:endParaRPr lang="ru-RU" sz="1400">
                        <a:effectLst/>
                        <a:latin typeface="Calibri"/>
                        <a:ea typeface="Calibri"/>
                        <a:cs typeface="Times New Roman"/>
                      </a:endParaRPr>
                    </a:p>
                  </a:txBody>
                  <a:tcPr marL="35650" marR="35650" marT="0" marB="0" anchor="ctr"/>
                </a:tc>
                <a:extLst>
                  <a:ext uri="{0D108BD9-81ED-4DB2-BD59-A6C34878D82A}">
                    <a16:rowId xmlns:a16="http://schemas.microsoft.com/office/drawing/2014/main" val="10000"/>
                  </a:ext>
                </a:extLst>
              </a:tr>
              <a:tr h="4512476">
                <a:tc>
                  <a:txBody>
                    <a:bodyPr/>
                    <a:lstStyle/>
                    <a:p>
                      <a:pPr>
                        <a:spcAft>
                          <a:spcPts val="0"/>
                        </a:spcAft>
                      </a:pPr>
                      <a:r>
                        <a:rPr lang="uk-UA" sz="1400" dirty="0">
                          <a:effectLst/>
                        </a:rPr>
                        <a:t>Комунальний заклад</a:t>
                      </a:r>
                      <a:endParaRPr lang="ru-RU" sz="1400" dirty="0">
                        <a:effectLst/>
                      </a:endParaRPr>
                    </a:p>
                    <a:p>
                      <a:pPr>
                        <a:spcAft>
                          <a:spcPts val="0"/>
                        </a:spcAft>
                      </a:pPr>
                      <a:r>
                        <a:rPr lang="uk-UA" sz="1400" dirty="0">
                          <a:effectLst/>
                        </a:rPr>
                        <a:t>«</a:t>
                      </a:r>
                      <a:r>
                        <a:rPr lang="ru-RU" sz="1400" dirty="0" err="1">
                          <a:effectLst/>
                        </a:rPr>
                        <a:t>Володимирецька</a:t>
                      </a:r>
                      <a:r>
                        <a:rPr lang="ru-RU" sz="1400" dirty="0">
                          <a:effectLst/>
                        </a:rPr>
                        <a:t> центральна </a:t>
                      </a:r>
                      <a:r>
                        <a:rPr lang="ru-RU" sz="1400" dirty="0" err="1">
                          <a:effectLst/>
                        </a:rPr>
                        <a:t>районна</a:t>
                      </a:r>
                      <a:r>
                        <a:rPr lang="ru-RU" sz="1400" dirty="0">
                          <a:effectLst/>
                        </a:rPr>
                        <a:t> лікарня</a:t>
                      </a:r>
                      <a:r>
                        <a:rPr lang="uk-UA" sz="1400" dirty="0">
                          <a:effectLst/>
                        </a:rPr>
                        <a:t>»</a:t>
                      </a:r>
                      <a:endParaRPr lang="ru-RU" sz="1400" dirty="0">
                        <a:effectLst/>
                      </a:endParaRPr>
                    </a:p>
                    <a:p>
                      <a:pPr>
                        <a:spcAft>
                          <a:spcPts val="0"/>
                        </a:spcAft>
                      </a:pPr>
                      <a:r>
                        <a:rPr lang="uk-UA" sz="1400" dirty="0" err="1">
                          <a:effectLst/>
                        </a:rPr>
                        <a:t>Володимирецької</a:t>
                      </a:r>
                      <a:r>
                        <a:rPr lang="uk-UA" sz="1400" dirty="0">
                          <a:effectLst/>
                        </a:rPr>
                        <a:t> районної ради Рівненської області  </a:t>
                      </a:r>
                      <a:endParaRPr lang="ru-RU" sz="1400" dirty="0">
                        <a:effectLst/>
                        <a:latin typeface="Times New Roman"/>
                        <a:ea typeface="Times New Roman"/>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latin typeface="Calibri"/>
                        <a:ea typeface="Calibri"/>
                        <a:cs typeface="Times New Roman"/>
                      </a:endParaRPr>
                    </a:p>
                  </a:txBody>
                  <a:tcPr marL="35650" marR="35650" marT="0" marB="0"/>
                </a:tc>
                <a:tc>
                  <a:txBody>
                    <a:bodyPr/>
                    <a:lstStyle/>
                    <a:p>
                      <a:pPr>
                        <a:spcAft>
                          <a:spcPts val="0"/>
                        </a:spcAft>
                      </a:pPr>
                      <a:r>
                        <a:rPr lang="ru-RU" sz="1400" dirty="0">
                          <a:effectLst/>
                        </a:rPr>
                        <a:t>34300</a:t>
                      </a:r>
                      <a:r>
                        <a:rPr lang="uk-UA" sz="1400" dirty="0">
                          <a:effectLst/>
                        </a:rPr>
                        <a:t>, </a:t>
                      </a:r>
                      <a:r>
                        <a:rPr lang="ru-RU" sz="1400" dirty="0">
                          <a:effectLst/>
                        </a:rPr>
                        <a:t> </a:t>
                      </a:r>
                      <a:r>
                        <a:rPr lang="ru-RU" sz="1400" dirty="0" err="1">
                          <a:effectLst/>
                        </a:rPr>
                        <a:t>вул</a:t>
                      </a:r>
                      <a:r>
                        <a:rPr lang="ru-RU" sz="1400" dirty="0">
                          <a:effectLst/>
                        </a:rPr>
                        <a:t>. </a:t>
                      </a:r>
                      <a:r>
                        <a:rPr lang="ru-RU" sz="1400" dirty="0" err="1">
                          <a:effectLst/>
                        </a:rPr>
                        <a:t>Грушевського</a:t>
                      </a:r>
                      <a:r>
                        <a:rPr lang="ru-RU" sz="1400" dirty="0">
                          <a:effectLst/>
                        </a:rPr>
                        <a:t>, 39  </a:t>
                      </a:r>
                      <a:r>
                        <a:rPr lang="ru-RU" sz="1400" dirty="0" err="1">
                          <a:effectLst/>
                        </a:rPr>
                        <a:t>смт</a:t>
                      </a:r>
                      <a:r>
                        <a:rPr lang="ru-RU" sz="1400" dirty="0">
                          <a:effectLst/>
                        </a:rPr>
                        <a:t>. </a:t>
                      </a:r>
                      <a:r>
                        <a:rPr lang="ru-RU" sz="1400" dirty="0" err="1">
                          <a:effectLst/>
                        </a:rPr>
                        <a:t>Володимирець</a:t>
                      </a:r>
                      <a:r>
                        <a:rPr lang="ru-RU" sz="1400" dirty="0">
                          <a:effectLst/>
                        </a:rPr>
                        <a:t> </a:t>
                      </a:r>
                      <a:r>
                        <a:rPr lang="ru-RU" sz="1400" dirty="0" err="1">
                          <a:effectLst/>
                        </a:rPr>
                        <a:t>Рівненської</a:t>
                      </a:r>
                      <a:r>
                        <a:rPr lang="ru-RU" sz="1400" dirty="0">
                          <a:effectLst/>
                        </a:rPr>
                        <a:t> </a:t>
                      </a:r>
                      <a:r>
                        <a:rPr lang="ru-RU" sz="1400" dirty="0" err="1">
                          <a:effectLst/>
                        </a:rPr>
                        <a:t>області</a:t>
                      </a:r>
                      <a:endParaRPr lang="ru-RU" sz="1400" dirty="0">
                        <a:effectLst/>
                        <a:latin typeface="Times New Roman"/>
                        <a:ea typeface="Times New Roman"/>
                      </a:endParaRPr>
                    </a:p>
                    <a:p>
                      <a:pPr>
                        <a:lnSpc>
                          <a:spcPct val="115000"/>
                        </a:lnSpc>
                        <a:spcAft>
                          <a:spcPts val="0"/>
                        </a:spcAft>
                      </a:pPr>
                      <a:r>
                        <a:rPr lang="uk-UA" sz="1400" dirty="0">
                          <a:effectLst/>
                        </a:rPr>
                        <a:t> </a:t>
                      </a:r>
                      <a:endParaRPr lang="ru-RU" sz="1400" dirty="0">
                        <a:effectLst/>
                      </a:endParaRPr>
                    </a:p>
                    <a:p>
                      <a:pPr>
                        <a:lnSpc>
                          <a:spcPct val="115000"/>
                        </a:lnSpc>
                        <a:spcAft>
                          <a:spcPts val="0"/>
                        </a:spcAft>
                      </a:pPr>
                      <a:r>
                        <a:rPr lang="uk-UA" sz="1400" dirty="0">
                          <a:effectLst/>
                        </a:rPr>
                        <a:t> </a:t>
                      </a:r>
                      <a:endParaRPr lang="ru-RU" sz="1400" dirty="0">
                        <a:effectLst/>
                      </a:endParaRPr>
                    </a:p>
                    <a:p>
                      <a:pPr>
                        <a:lnSpc>
                          <a:spcPct val="115000"/>
                        </a:lnSpc>
                        <a:spcAft>
                          <a:spcPts val="0"/>
                        </a:spcAft>
                      </a:pPr>
                      <a:r>
                        <a:rPr lang="uk-UA" sz="1400" dirty="0">
                          <a:effectLst/>
                        </a:rPr>
                        <a:t> </a:t>
                      </a:r>
                      <a:endParaRPr lang="ru-RU" sz="1400" dirty="0">
                        <a:effectLst/>
                        <a:latin typeface="Calibri"/>
                        <a:ea typeface="Calibri"/>
                        <a:cs typeface="Times New Roman"/>
                      </a:endParaRPr>
                    </a:p>
                  </a:txBody>
                  <a:tcPr marL="35650" marR="35650" marT="0" marB="0" anchor="ctr"/>
                </a:tc>
                <a:tc>
                  <a:txBody>
                    <a:bodyPr/>
                    <a:lstStyle/>
                    <a:p>
                      <a:pPr algn="ctr">
                        <a:lnSpc>
                          <a:spcPct val="115000"/>
                        </a:lnSpc>
                        <a:spcAft>
                          <a:spcPts val="0"/>
                        </a:spcAft>
                      </a:pPr>
                      <a:r>
                        <a:rPr lang="uk-UA" sz="1400" dirty="0">
                          <a:effectLst/>
                        </a:rPr>
                        <a:t>Свідоцтво про право власності на нерухоме майно ЯЯЯ № 111 від 11.10.2011 р.</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Право власності або оренди на авто №33</a:t>
                      </a:r>
                      <a:endParaRPr lang="ru-RU" sz="1400" dirty="0">
                        <a:effectLst/>
                        <a:latin typeface="Calibri"/>
                        <a:ea typeface="Calibri"/>
                        <a:cs typeface="Times New Roman"/>
                      </a:endParaRPr>
                    </a:p>
                  </a:txBody>
                  <a:tcPr marL="35650" marR="35650" marT="0" marB="0"/>
                </a:tc>
                <a:tc>
                  <a:txBody>
                    <a:bodyPr/>
                    <a:lstStyle/>
                    <a:p>
                      <a:pPr algn="ctr">
                        <a:lnSpc>
                          <a:spcPct val="115000"/>
                        </a:lnSpc>
                        <a:spcAft>
                          <a:spcPts val="0"/>
                        </a:spcAft>
                      </a:pPr>
                      <a:r>
                        <a:rPr lang="uk-UA" sz="1400" dirty="0">
                          <a:effectLst/>
                        </a:rPr>
                        <a:t>Кімната у аптечному  складі відповідає п.82 Ліцензійних умов</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Зазначте всі відділення, де буде здійснюватися</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 Зазначте лабораторію (в разі наявності)</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r>
                        <a:rPr lang="uk-UA" sz="1400" dirty="0">
                          <a:effectLst/>
                        </a:rPr>
                        <a:t>Назва, марка, </a:t>
                      </a:r>
                      <a:r>
                        <a:rPr lang="uk-UA" sz="1400" dirty="0" err="1">
                          <a:effectLst/>
                        </a:rPr>
                        <a:t>держномер</a:t>
                      </a:r>
                      <a:r>
                        <a:rPr lang="uk-UA" sz="1400" dirty="0">
                          <a:effectLst/>
                        </a:rPr>
                        <a:t> авто</a:t>
                      </a:r>
                      <a:endParaRPr lang="ru-RU" sz="1400" dirty="0">
                        <a:effectLst/>
                        <a:latin typeface="Calibri"/>
                        <a:ea typeface="Calibri"/>
                        <a:cs typeface="Times New Roman"/>
                      </a:endParaRPr>
                    </a:p>
                  </a:txBody>
                  <a:tcPr marL="35650" marR="35650" marT="0" marB="0"/>
                </a:tc>
                <a:tc>
                  <a:txBody>
                    <a:bodyPr/>
                    <a:lstStyle/>
                    <a:p>
                      <a:pPr algn="ctr">
                        <a:lnSpc>
                          <a:spcPct val="115000"/>
                        </a:lnSpc>
                        <a:spcAft>
                          <a:spcPts val="0"/>
                        </a:spcAft>
                      </a:pPr>
                      <a:r>
                        <a:rPr lang="uk-UA" sz="1400" dirty="0">
                          <a:effectLst/>
                        </a:rPr>
                        <a:t>Придбання, зберігання, знищення наркотичних засобів, психотропних речовин і прекурсорів</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endParaRPr lang="uk-UA" sz="1400" dirty="0">
                        <a:effectLst/>
                      </a:endParaRPr>
                    </a:p>
                    <a:p>
                      <a:pPr algn="ctr">
                        <a:lnSpc>
                          <a:spcPct val="115000"/>
                        </a:lnSpc>
                        <a:spcAft>
                          <a:spcPts val="0"/>
                        </a:spcAft>
                      </a:pPr>
                      <a:r>
                        <a:rPr lang="uk-UA" sz="1400" dirty="0">
                          <a:effectLst/>
                        </a:rPr>
                        <a:t>Зберігання,використання</a:t>
                      </a:r>
                      <a:endParaRPr lang="ru-RU" sz="1400" dirty="0">
                        <a:effectLst/>
                      </a:endParaRPr>
                    </a:p>
                    <a:p>
                      <a:pPr algn="ctr">
                        <a:lnSpc>
                          <a:spcPct val="115000"/>
                        </a:lnSpc>
                        <a:spcAft>
                          <a:spcPts val="0"/>
                        </a:spcAft>
                      </a:pPr>
                      <a:r>
                        <a:rPr lang="uk-UA" sz="1400" dirty="0">
                          <a:effectLst/>
                        </a:rPr>
                        <a:t>наркотичних засобів, психотропних речовин і прекурсорів </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endParaRPr lang="uk-UA" sz="1400" dirty="0">
                        <a:effectLst/>
                      </a:endParaRPr>
                    </a:p>
                    <a:p>
                      <a:pPr algn="ctr">
                        <a:lnSpc>
                          <a:spcPct val="115000"/>
                        </a:lnSpc>
                        <a:spcAft>
                          <a:spcPts val="0"/>
                        </a:spcAft>
                      </a:pPr>
                      <a:r>
                        <a:rPr lang="uk-UA" sz="1400" dirty="0">
                          <a:effectLst/>
                        </a:rPr>
                        <a:t>Використання прекурсорів списку 2 таблиці IV</a:t>
                      </a:r>
                      <a:endParaRPr lang="ru-RU" sz="1400" dirty="0">
                        <a:effectLst/>
                      </a:endParaRPr>
                    </a:p>
                    <a:p>
                      <a:pPr algn="ctr">
                        <a:lnSpc>
                          <a:spcPct val="115000"/>
                        </a:lnSpc>
                        <a:spcAft>
                          <a:spcPts val="0"/>
                        </a:spcAft>
                      </a:pPr>
                      <a:r>
                        <a:rPr lang="uk-UA" sz="1400" dirty="0">
                          <a:effectLst/>
                        </a:rPr>
                        <a:t> </a:t>
                      </a:r>
                      <a:endParaRPr lang="ru-RU" sz="1400" dirty="0">
                        <a:effectLst/>
                      </a:endParaRPr>
                    </a:p>
                    <a:p>
                      <a:pPr algn="ctr">
                        <a:lnSpc>
                          <a:spcPct val="115000"/>
                        </a:lnSpc>
                        <a:spcAft>
                          <a:spcPts val="0"/>
                        </a:spcAft>
                      </a:pPr>
                      <a:endParaRPr lang="uk-UA" sz="1400" dirty="0">
                        <a:effectLst/>
                      </a:endParaRPr>
                    </a:p>
                    <a:p>
                      <a:pPr algn="ctr">
                        <a:lnSpc>
                          <a:spcPct val="115000"/>
                        </a:lnSpc>
                        <a:spcAft>
                          <a:spcPts val="0"/>
                        </a:spcAft>
                      </a:pPr>
                      <a:r>
                        <a:rPr lang="uk-UA" sz="1400" dirty="0">
                          <a:effectLst/>
                        </a:rPr>
                        <a:t>Перевезення наркотичних засобів, психотропних речовин і прекурсорів</a:t>
                      </a:r>
                      <a:endParaRPr lang="ru-RU" sz="1400" dirty="0">
                        <a:effectLst/>
                        <a:latin typeface="Calibri"/>
                        <a:ea typeface="Calibri"/>
                        <a:cs typeface="Times New Roman"/>
                      </a:endParaRPr>
                    </a:p>
                  </a:txBody>
                  <a:tcPr marL="35650" marR="3565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28727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432048"/>
          </a:xfrm>
        </p:spPr>
        <p:txBody>
          <a:bodyPr>
            <a:normAutofit fontScale="90000"/>
          </a:bodyPr>
          <a:lstStyle/>
          <a:p>
            <a:pPr algn="r"/>
            <a:br>
              <a:rPr lang="uk-UA" sz="1300" dirty="0"/>
            </a:br>
            <a:br>
              <a:rPr lang="uk-UA" sz="1300" dirty="0"/>
            </a:br>
            <a:br>
              <a:rPr lang="uk-UA" sz="1300" dirty="0"/>
            </a:br>
            <a:br>
              <a:rPr lang="uk-UA" sz="1300" dirty="0"/>
            </a:br>
            <a:r>
              <a:rPr lang="uk-UA" sz="1300" dirty="0"/>
              <a:t>Додаток 3 до Ліцензійних умов</a:t>
            </a:r>
            <a:br>
              <a:rPr lang="uk-UA" sz="1300" dirty="0"/>
            </a:br>
            <a:r>
              <a:rPr lang="uk-UA" sz="1300" i="1" dirty="0"/>
              <a:t>(продовження)</a:t>
            </a:r>
            <a:br>
              <a:rPr lang="uk-UA" sz="1300" i="1" dirty="0"/>
            </a:br>
            <a:br>
              <a:rPr lang="ru-RU" sz="1300" i="1" dirty="0"/>
            </a:br>
            <a:endParaRPr lang="ru-RU" b="1" dirty="0"/>
          </a:p>
        </p:txBody>
      </p:sp>
      <p:graphicFrame>
        <p:nvGraphicFramePr>
          <p:cNvPr id="5" name="Місце для вмісту 4"/>
          <p:cNvGraphicFramePr>
            <a:graphicFrameLocks noGrp="1"/>
          </p:cNvGraphicFramePr>
          <p:nvPr>
            <p:ph idx="1"/>
          </p:nvPr>
        </p:nvGraphicFramePr>
        <p:xfrm>
          <a:off x="125660" y="1215916"/>
          <a:ext cx="8838828" cy="2150620"/>
        </p:xfrm>
        <a:graphic>
          <a:graphicData uri="http://schemas.openxmlformats.org/drawingml/2006/table">
            <a:tbl>
              <a:tblPr firstRow="1" firstCol="1" bandRow="1">
                <a:tableStyleId>{5C22544A-7EE6-4342-B048-85BDC9FD1C3A}</a:tableStyleId>
              </a:tblPr>
              <a:tblGrid>
                <a:gridCol w="738969">
                  <a:extLst>
                    <a:ext uri="{9D8B030D-6E8A-4147-A177-3AD203B41FA5}">
                      <a16:colId xmlns:a16="http://schemas.microsoft.com/office/drawing/2014/main" val="20000"/>
                    </a:ext>
                  </a:extLst>
                </a:gridCol>
                <a:gridCol w="2305781">
                  <a:extLst>
                    <a:ext uri="{9D8B030D-6E8A-4147-A177-3AD203B41FA5}">
                      <a16:colId xmlns:a16="http://schemas.microsoft.com/office/drawing/2014/main" val="20001"/>
                    </a:ext>
                  </a:extLst>
                </a:gridCol>
                <a:gridCol w="2099232">
                  <a:extLst>
                    <a:ext uri="{9D8B030D-6E8A-4147-A177-3AD203B41FA5}">
                      <a16:colId xmlns:a16="http://schemas.microsoft.com/office/drawing/2014/main" val="20002"/>
                    </a:ext>
                  </a:extLst>
                </a:gridCol>
                <a:gridCol w="3694846">
                  <a:extLst>
                    <a:ext uri="{9D8B030D-6E8A-4147-A177-3AD203B41FA5}">
                      <a16:colId xmlns:a16="http://schemas.microsoft.com/office/drawing/2014/main" val="20003"/>
                    </a:ext>
                  </a:extLst>
                </a:gridCol>
              </a:tblGrid>
              <a:tr h="200025">
                <a:tc>
                  <a:txBody>
                    <a:bodyPr/>
                    <a:lstStyle/>
                    <a:p>
                      <a:pPr algn="ctr">
                        <a:lnSpc>
                          <a:spcPct val="115000"/>
                        </a:lnSpc>
                        <a:spcAft>
                          <a:spcPts val="0"/>
                        </a:spcAft>
                      </a:pPr>
                      <a:r>
                        <a:rPr lang="uk-UA" sz="1400" dirty="0">
                          <a:effectLst/>
                        </a:rPr>
                        <a:t>№</a:t>
                      </a:r>
                      <a:endParaRPr lang="ru-RU" sz="1100" dirty="0">
                        <a:effectLst/>
                      </a:endParaRPr>
                    </a:p>
                    <a:p>
                      <a:pPr algn="ctr">
                        <a:lnSpc>
                          <a:spcPct val="115000"/>
                        </a:lnSpc>
                        <a:spcAft>
                          <a:spcPts val="0"/>
                        </a:spcAft>
                      </a:pPr>
                      <a:r>
                        <a:rPr lang="uk-UA" sz="1400" dirty="0">
                          <a:effectLst/>
                        </a:rPr>
                        <a:t>з/п</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uk-UA" sz="1400" dirty="0">
                          <a:effectLst/>
                        </a:rPr>
                        <a:t>Прізвище,  ім'я,  по-батькові</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uk-UA" sz="1400">
                          <a:effectLst/>
                        </a:rPr>
                        <a:t>Посада в штатному розп.</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uk-UA" sz="1400">
                          <a:effectLst/>
                        </a:rPr>
                        <a:t>Освіта, спеціальність</a:t>
                      </a:r>
                      <a:endParaRPr lang="ru-RU"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0"/>
                  </a:ext>
                </a:extLst>
              </a:tr>
              <a:tr h="661400">
                <a:tc>
                  <a:txBody>
                    <a:bodyPr/>
                    <a:lstStyle/>
                    <a:p>
                      <a:pPr marL="342900" lvl="0" indent="-342900">
                        <a:lnSpc>
                          <a:spcPct val="115000"/>
                        </a:lnSpc>
                        <a:spcAft>
                          <a:spcPts val="0"/>
                        </a:spcAft>
                        <a:buFont typeface="+mj-lt"/>
                        <a:buAutoNum type="arabicPeriod"/>
                      </a:pPr>
                      <a:r>
                        <a:rPr lang="uk-UA" sz="1400">
                          <a:effectLst/>
                        </a:rPr>
                        <a:t> </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uk-UA" sz="1400">
                          <a:effectLst/>
                        </a:rPr>
                        <a:t>Томенко Богдан Васильович</a:t>
                      </a:r>
                      <a:endParaRPr lang="ru-RU" sz="1100">
                        <a:effectLst/>
                        <a:latin typeface="Calibri"/>
                        <a:ea typeface="Calibri"/>
                        <a:cs typeface="Times New Roman"/>
                      </a:endParaRPr>
                    </a:p>
                  </a:txBody>
                  <a:tcPr marL="68580" marR="68580" marT="0" marB="0" anchor="ctr"/>
                </a:tc>
                <a:tc>
                  <a:txBody>
                    <a:bodyPr/>
                    <a:lstStyle/>
                    <a:p>
                      <a:pPr>
                        <a:lnSpc>
                          <a:spcPct val="115000"/>
                        </a:lnSpc>
                        <a:spcAft>
                          <a:spcPts val="0"/>
                        </a:spcAft>
                      </a:pPr>
                      <a:r>
                        <a:rPr lang="uk-UA" sz="1400">
                          <a:effectLst/>
                        </a:rPr>
                        <a:t>Головний лікар</a:t>
                      </a:r>
                      <a:endParaRPr lang="ru-RU" sz="1100">
                        <a:effectLst/>
                        <a:latin typeface="Calibri"/>
                        <a:ea typeface="Calibri"/>
                        <a:cs typeface="Times New Roman"/>
                      </a:endParaRPr>
                    </a:p>
                  </a:txBody>
                  <a:tcPr marL="68580" marR="68580" marT="0" marB="0" anchor="ctr"/>
                </a:tc>
                <a:tc>
                  <a:txBody>
                    <a:bodyPr/>
                    <a:lstStyle/>
                    <a:p>
                      <a:pPr>
                        <a:lnSpc>
                          <a:spcPct val="115000"/>
                        </a:lnSpc>
                        <a:spcAft>
                          <a:spcPts val="0"/>
                        </a:spcAft>
                      </a:pPr>
                      <a:r>
                        <a:rPr lang="uk-UA" sz="1400">
                          <a:effectLst/>
                        </a:rPr>
                        <a:t>Чернівецький державний медичний інститут, 1979 рік, психіатрія, категорія вища по 27.02.2019 року </a:t>
                      </a:r>
                      <a:endParaRPr lang="ru-RU"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190500">
                <a:tc>
                  <a:txBody>
                    <a:bodyPr/>
                    <a:lstStyle/>
                    <a:p>
                      <a:pPr marL="0" lvl="0" indent="0">
                        <a:lnSpc>
                          <a:spcPct val="115000"/>
                        </a:lnSpc>
                        <a:spcAft>
                          <a:spcPts val="0"/>
                        </a:spcAft>
                        <a:buFont typeface="+mj-lt"/>
                        <a:buNone/>
                      </a:pPr>
                      <a:r>
                        <a:rPr lang="uk-UA" sz="1400" dirty="0">
                          <a:effectLst/>
                        </a:rPr>
                        <a:t>2 </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uk-UA" sz="1400">
                          <a:effectLst/>
                        </a:rPr>
                        <a:t>Шевчук Ольга Анатолівна</a:t>
                      </a:r>
                      <a:endParaRPr lang="ru-RU" sz="1100">
                        <a:effectLst/>
                        <a:latin typeface="Calibri"/>
                        <a:ea typeface="Calibri"/>
                        <a:cs typeface="Times New Roman"/>
                      </a:endParaRPr>
                    </a:p>
                  </a:txBody>
                  <a:tcPr marL="68580" marR="68580" marT="0" marB="0" anchor="ctr"/>
                </a:tc>
                <a:tc>
                  <a:txBody>
                    <a:bodyPr/>
                    <a:lstStyle/>
                    <a:p>
                      <a:pPr>
                        <a:lnSpc>
                          <a:spcPct val="115000"/>
                        </a:lnSpc>
                        <a:spcAft>
                          <a:spcPts val="0"/>
                        </a:spcAft>
                      </a:pPr>
                      <a:r>
                        <a:rPr lang="uk-UA" sz="1400">
                          <a:effectLst/>
                        </a:rPr>
                        <a:t>сестра медична стаціонару</a:t>
                      </a:r>
                      <a:endParaRPr lang="ru-RU" sz="1100">
                        <a:effectLst/>
                        <a:latin typeface="Calibri"/>
                        <a:ea typeface="Calibri"/>
                        <a:cs typeface="Times New Roman"/>
                      </a:endParaRPr>
                    </a:p>
                  </a:txBody>
                  <a:tcPr marL="68580" marR="68580" marT="0" marB="0" anchor="ctr"/>
                </a:tc>
                <a:tc>
                  <a:txBody>
                    <a:bodyPr/>
                    <a:lstStyle/>
                    <a:p>
                      <a:pPr>
                        <a:lnSpc>
                          <a:spcPct val="115000"/>
                        </a:lnSpc>
                        <a:spcAft>
                          <a:spcPts val="0"/>
                        </a:spcAft>
                      </a:pPr>
                      <a:r>
                        <a:rPr lang="uk-UA" sz="1400">
                          <a:effectLst/>
                        </a:rPr>
                        <a:t>Шепетівське медичне училище, 1995 рік, сестринська справа, категорія вища по 14.03.2021 року</a:t>
                      </a:r>
                      <a:endParaRPr lang="ru-RU" sz="110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190500">
                <a:tc>
                  <a:txBody>
                    <a:bodyPr/>
                    <a:lstStyle/>
                    <a:p>
                      <a:pPr marL="0" lvl="0" indent="0">
                        <a:lnSpc>
                          <a:spcPct val="115000"/>
                        </a:lnSpc>
                        <a:spcAft>
                          <a:spcPts val="0"/>
                        </a:spcAft>
                        <a:buFont typeface="+mj-lt"/>
                        <a:buNone/>
                      </a:pPr>
                      <a:r>
                        <a:rPr lang="uk-UA" sz="1400" dirty="0">
                          <a:effectLst/>
                        </a:rPr>
                        <a:t>3 </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uk-UA" sz="1400" dirty="0" err="1">
                          <a:effectLst/>
                        </a:rPr>
                        <a:t>Трохимчук</a:t>
                      </a:r>
                      <a:r>
                        <a:rPr lang="uk-UA" sz="1400" dirty="0">
                          <a:effectLst/>
                        </a:rPr>
                        <a:t> Іван Іванович</a:t>
                      </a:r>
                      <a:endParaRPr lang="ru-RU" sz="11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uk-UA" sz="1400" dirty="0">
                          <a:effectLst/>
                        </a:rPr>
                        <a:t>водій</a:t>
                      </a:r>
                      <a:endParaRPr lang="ru-RU" sz="11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uk-UA" sz="1400" dirty="0">
                          <a:effectLst/>
                        </a:rPr>
                        <a:t>Середня спеціальна</a:t>
                      </a:r>
                      <a:endParaRPr lang="ru-RU"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bl>
          </a:graphicData>
        </a:graphic>
      </p:graphicFrame>
      <p:sp>
        <p:nvSpPr>
          <p:cNvPr id="6" name="Rectangle 1"/>
          <p:cNvSpPr>
            <a:spLocks noChangeArrowheads="1"/>
          </p:cNvSpPr>
          <p:nvPr/>
        </p:nvSpPr>
        <p:spPr bwMode="auto">
          <a:xfrm>
            <a:off x="107504" y="692696"/>
            <a:ext cx="88569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4. Особи, що мають або будуть мати доступ до роботи, пов’язаної з обігом наркотичних засобів, психотропних речовин і прекурсорів, відповідно до наказу від </a:t>
            </a:r>
            <a:r>
              <a:rPr kumimoji="0" lang="uk-UA" sz="1400" b="1"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29 січня 2017 року № 32: </a:t>
            </a:r>
            <a:endParaRPr kumimoji="0" lang="uk-UA" sz="1800" b="0" i="0" u="none" strike="noStrike" cap="none" normalizeH="0" baseline="0" dirty="0">
              <a:ln>
                <a:noFill/>
              </a:ln>
              <a:solidFill>
                <a:schemeClr val="tx1"/>
              </a:solidFill>
              <a:effectLst/>
              <a:latin typeface="Arial" pitchFamily="34" charset="0"/>
              <a:cs typeface="Arial" pitchFamily="34" charset="0"/>
            </a:endParaRPr>
          </a:p>
        </p:txBody>
      </p:sp>
      <p:sp>
        <p:nvSpPr>
          <p:cNvPr id="7" name="Прямокутник 6"/>
          <p:cNvSpPr/>
          <p:nvPr/>
        </p:nvSpPr>
        <p:spPr>
          <a:xfrm>
            <a:off x="91022" y="3501008"/>
            <a:ext cx="8964488" cy="2831544"/>
          </a:xfrm>
          <a:prstGeom prst="rect">
            <a:avLst/>
          </a:prstGeom>
        </p:spPr>
        <p:txBody>
          <a:bodyPr wrap="square">
            <a:spAutoFit/>
          </a:bodyPr>
          <a:lstStyle/>
          <a:p>
            <a:r>
              <a:rPr lang="ru-RU" sz="1400" dirty="0"/>
              <a:t>З </a:t>
            </a:r>
            <a:r>
              <a:rPr lang="ru-RU" sz="1400" dirty="0" err="1"/>
              <a:t>Ліцензійними</a:t>
            </a:r>
            <a:r>
              <a:rPr lang="ru-RU" sz="1400" dirty="0"/>
              <a:t> </a:t>
            </a:r>
            <a:r>
              <a:rPr lang="ru-RU" sz="1400" dirty="0" err="1"/>
              <a:t>умовами</a:t>
            </a:r>
            <a:r>
              <a:rPr lang="ru-RU" sz="1400" dirty="0"/>
              <a:t> </a:t>
            </a:r>
            <a:r>
              <a:rPr lang="ru-RU" sz="1400" dirty="0" err="1"/>
              <a:t>провадження</a:t>
            </a:r>
            <a:r>
              <a:rPr lang="ru-RU" sz="1400" dirty="0"/>
              <a:t> </a:t>
            </a:r>
            <a:r>
              <a:rPr lang="ru-RU" sz="1400" dirty="0" err="1"/>
              <a:t>господарської</a:t>
            </a:r>
            <a:r>
              <a:rPr lang="ru-RU" sz="1400" dirty="0"/>
              <a:t> </a:t>
            </a:r>
            <a:r>
              <a:rPr lang="ru-RU" sz="1400" dirty="0" err="1"/>
              <a:t>діяльності</a:t>
            </a:r>
            <a:r>
              <a:rPr lang="ru-RU" sz="1400" dirty="0"/>
              <a:t> з </a:t>
            </a:r>
            <a:r>
              <a:rPr lang="ru-RU" sz="1400" dirty="0" err="1"/>
              <a:t>культивування</a:t>
            </a:r>
            <a:r>
              <a:rPr lang="ru-RU" sz="1400" dirty="0"/>
              <a:t> </a:t>
            </a:r>
            <a:r>
              <a:rPr lang="ru-RU" sz="1400" dirty="0" err="1"/>
              <a:t>рослин</a:t>
            </a:r>
            <a:r>
              <a:rPr lang="ru-RU" sz="1400" dirty="0"/>
              <a:t>, </a:t>
            </a:r>
            <a:r>
              <a:rPr lang="ru-RU" sz="1400" dirty="0" err="1"/>
              <a:t>включених</a:t>
            </a:r>
            <a:r>
              <a:rPr lang="ru-RU" sz="1400" dirty="0"/>
              <a:t> до </a:t>
            </a:r>
            <a:r>
              <a:rPr lang="ru-RU" sz="1400" dirty="0" err="1"/>
              <a:t>таблиці</a:t>
            </a:r>
            <a:r>
              <a:rPr lang="ru-RU" sz="1400" dirty="0"/>
              <a:t> I </a:t>
            </a:r>
            <a:r>
              <a:rPr lang="ru-RU" sz="1400" dirty="0" err="1"/>
              <a:t>переліку</a:t>
            </a:r>
            <a:r>
              <a:rPr lang="ru-RU" sz="1400" dirty="0"/>
              <a:t> </a:t>
            </a:r>
            <a:r>
              <a:rPr lang="ru-RU" sz="1400" dirty="0" err="1"/>
              <a:t>наркотичних</a:t>
            </a:r>
            <a:r>
              <a:rPr lang="ru-RU" sz="1400" dirty="0"/>
              <a:t> </a:t>
            </a:r>
            <a:r>
              <a:rPr lang="ru-RU" sz="1400" dirty="0" err="1"/>
              <a:t>засобів</a:t>
            </a:r>
            <a:r>
              <a:rPr lang="ru-RU" sz="1400" dirty="0"/>
              <a:t>, </a:t>
            </a:r>
            <a:r>
              <a:rPr lang="ru-RU" sz="1400" dirty="0" err="1"/>
              <a:t>психотропних</a:t>
            </a:r>
            <a:r>
              <a:rPr lang="ru-RU" sz="1400" dirty="0"/>
              <a:t> </a:t>
            </a:r>
            <a:r>
              <a:rPr lang="ru-RU" sz="1400" dirty="0" err="1"/>
              <a:t>речовин</a:t>
            </a:r>
            <a:r>
              <a:rPr lang="ru-RU" sz="1400" dirty="0"/>
              <a:t> і </a:t>
            </a:r>
            <a:r>
              <a:rPr lang="ru-RU" sz="1400" dirty="0" err="1"/>
              <a:t>прекурсорів</a:t>
            </a:r>
            <a:r>
              <a:rPr lang="ru-RU" sz="1400" dirty="0"/>
              <a:t>, </a:t>
            </a:r>
            <a:r>
              <a:rPr lang="ru-RU" sz="1400" dirty="0" err="1"/>
              <a:t>затвердженого</a:t>
            </a:r>
            <a:r>
              <a:rPr lang="ru-RU" sz="1400" dirty="0"/>
              <a:t> </a:t>
            </a:r>
            <a:r>
              <a:rPr lang="ru-RU" sz="1400" dirty="0" err="1"/>
              <a:t>Кабінетом</a:t>
            </a:r>
            <a:r>
              <a:rPr lang="ru-RU" sz="1400" dirty="0"/>
              <a:t> </a:t>
            </a:r>
            <a:r>
              <a:rPr lang="ru-RU" sz="1400" dirty="0" err="1"/>
              <a:t>Міністрів</a:t>
            </a:r>
            <a:r>
              <a:rPr lang="ru-RU" sz="1400" dirty="0"/>
              <a:t> України, </a:t>
            </a:r>
            <a:r>
              <a:rPr lang="ru-RU" sz="1400" dirty="0" err="1"/>
              <a:t>розроблення</a:t>
            </a:r>
            <a:r>
              <a:rPr lang="ru-RU" sz="1400" dirty="0"/>
              <a:t>, </a:t>
            </a:r>
            <a:r>
              <a:rPr lang="ru-RU" sz="1400" dirty="0" err="1"/>
              <a:t>виробництва</a:t>
            </a:r>
            <a:r>
              <a:rPr lang="ru-RU" sz="1400" dirty="0"/>
              <a:t>, </a:t>
            </a:r>
            <a:r>
              <a:rPr lang="ru-RU" sz="1400" dirty="0" err="1"/>
              <a:t>виготовлення</a:t>
            </a:r>
            <a:r>
              <a:rPr lang="ru-RU" sz="1400" dirty="0"/>
              <a:t>, </a:t>
            </a:r>
            <a:r>
              <a:rPr lang="ru-RU" sz="1400" dirty="0" err="1"/>
              <a:t>зберігання</a:t>
            </a:r>
            <a:r>
              <a:rPr lang="ru-RU" sz="1400" dirty="0"/>
              <a:t>, </a:t>
            </a:r>
            <a:r>
              <a:rPr lang="ru-RU" sz="1400" dirty="0" err="1"/>
              <a:t>перевезення</a:t>
            </a:r>
            <a:r>
              <a:rPr lang="ru-RU" sz="1400" dirty="0"/>
              <a:t>, </a:t>
            </a:r>
            <a:r>
              <a:rPr lang="ru-RU" sz="1400" dirty="0" err="1"/>
              <a:t>придбання</a:t>
            </a:r>
            <a:r>
              <a:rPr lang="ru-RU" sz="1400" dirty="0"/>
              <a:t>, </a:t>
            </a:r>
            <a:r>
              <a:rPr lang="ru-RU" sz="1400" dirty="0" err="1"/>
              <a:t>реалізації</a:t>
            </a:r>
            <a:r>
              <a:rPr lang="ru-RU" sz="1400" dirty="0"/>
              <a:t> (</a:t>
            </a:r>
            <a:r>
              <a:rPr lang="ru-RU" sz="1400" dirty="0" err="1"/>
              <a:t>відпуску</a:t>
            </a:r>
            <a:r>
              <a:rPr lang="ru-RU" sz="1400" dirty="0"/>
              <a:t>), </a:t>
            </a:r>
            <a:r>
              <a:rPr lang="ru-RU" sz="1400" dirty="0" err="1"/>
              <a:t>ввезення</a:t>
            </a:r>
            <a:r>
              <a:rPr lang="ru-RU" sz="1400" dirty="0"/>
              <a:t> на </a:t>
            </a:r>
            <a:r>
              <a:rPr lang="ru-RU" sz="1400" dirty="0" err="1"/>
              <a:t>територію</a:t>
            </a:r>
            <a:r>
              <a:rPr lang="ru-RU" sz="1400" dirty="0"/>
              <a:t> України, </a:t>
            </a:r>
            <a:r>
              <a:rPr lang="ru-RU" sz="1400" dirty="0" err="1"/>
              <a:t>вивезення</a:t>
            </a:r>
            <a:r>
              <a:rPr lang="ru-RU" sz="1400" dirty="0"/>
              <a:t> з </a:t>
            </a:r>
            <a:r>
              <a:rPr lang="ru-RU" sz="1400" dirty="0" err="1"/>
              <a:t>території</a:t>
            </a:r>
            <a:r>
              <a:rPr lang="ru-RU" sz="1400" dirty="0"/>
              <a:t> України, </a:t>
            </a:r>
            <a:r>
              <a:rPr lang="ru-RU" sz="1400" dirty="0" err="1"/>
              <a:t>використання</a:t>
            </a:r>
            <a:r>
              <a:rPr lang="ru-RU" sz="1400" dirty="0"/>
              <a:t>, </a:t>
            </a:r>
            <a:r>
              <a:rPr lang="ru-RU" sz="1400" dirty="0" err="1"/>
              <a:t>знищення</a:t>
            </a:r>
            <a:r>
              <a:rPr lang="ru-RU" sz="1400" dirty="0"/>
              <a:t> </a:t>
            </a:r>
            <a:r>
              <a:rPr lang="ru-RU" sz="1400" dirty="0" err="1"/>
              <a:t>наркотичних</a:t>
            </a:r>
            <a:r>
              <a:rPr lang="ru-RU" sz="1400" dirty="0"/>
              <a:t> </a:t>
            </a:r>
            <a:r>
              <a:rPr lang="ru-RU" sz="1400" dirty="0" err="1"/>
              <a:t>засобів</a:t>
            </a:r>
            <a:r>
              <a:rPr lang="ru-RU" sz="1400" dirty="0"/>
              <a:t>, </a:t>
            </a:r>
            <a:r>
              <a:rPr lang="ru-RU" sz="1400" dirty="0" err="1"/>
              <a:t>психотропних</a:t>
            </a:r>
            <a:r>
              <a:rPr lang="ru-RU" sz="1400" dirty="0"/>
              <a:t> </a:t>
            </a:r>
            <a:r>
              <a:rPr lang="ru-RU" sz="1400" dirty="0" err="1"/>
              <a:t>речовин</a:t>
            </a:r>
            <a:r>
              <a:rPr lang="ru-RU" sz="1400" dirty="0"/>
              <a:t> і </a:t>
            </a:r>
            <a:r>
              <a:rPr lang="ru-RU" sz="1400" dirty="0" err="1"/>
              <a:t>прекурсорів</a:t>
            </a:r>
            <a:r>
              <a:rPr lang="ru-RU" sz="1400" dirty="0"/>
              <a:t>, </a:t>
            </a:r>
            <a:r>
              <a:rPr lang="ru-RU" sz="1400" dirty="0" err="1"/>
              <a:t>включених</a:t>
            </a:r>
            <a:r>
              <a:rPr lang="ru-RU" sz="1400" dirty="0"/>
              <a:t> до </a:t>
            </a:r>
            <a:r>
              <a:rPr lang="ru-RU" sz="1400" dirty="0" err="1"/>
              <a:t>зазначеного</a:t>
            </a:r>
            <a:r>
              <a:rPr lang="ru-RU" sz="1400" dirty="0"/>
              <a:t> </a:t>
            </a:r>
            <a:r>
              <a:rPr lang="ru-RU" sz="1400" dirty="0" err="1"/>
              <a:t>переліку</a:t>
            </a:r>
            <a:r>
              <a:rPr lang="ru-RU" sz="1400" dirty="0"/>
              <a:t>, </a:t>
            </a:r>
            <a:r>
              <a:rPr lang="ru-RU" sz="1400" dirty="0" err="1"/>
              <a:t>ознайомлений</a:t>
            </a:r>
            <a:r>
              <a:rPr lang="ru-RU" sz="1400" dirty="0"/>
              <a:t> і </a:t>
            </a:r>
            <a:r>
              <a:rPr lang="ru-RU" sz="1400" dirty="0" err="1"/>
              <a:t>зобов’язуюсь</a:t>
            </a:r>
            <a:r>
              <a:rPr lang="ru-RU" sz="1400" dirty="0"/>
              <a:t> </a:t>
            </a:r>
            <a:r>
              <a:rPr lang="ru-RU" sz="1400" dirty="0" err="1"/>
              <a:t>їх</a:t>
            </a:r>
            <a:r>
              <a:rPr lang="ru-RU" sz="1400" dirty="0"/>
              <a:t> </a:t>
            </a:r>
            <a:r>
              <a:rPr lang="ru-RU" sz="1400" dirty="0" err="1"/>
              <a:t>виконувати</a:t>
            </a:r>
            <a:r>
              <a:rPr lang="ru-RU" sz="1400" dirty="0"/>
              <a:t>.</a:t>
            </a:r>
          </a:p>
          <a:p>
            <a:r>
              <a:rPr lang="ru-RU" sz="1400" dirty="0" err="1"/>
              <a:t>Уся</a:t>
            </a:r>
            <a:r>
              <a:rPr lang="ru-RU" sz="1400" dirty="0"/>
              <a:t> </a:t>
            </a:r>
            <a:r>
              <a:rPr lang="ru-RU" sz="1400" dirty="0" err="1"/>
              <a:t>надана</a:t>
            </a:r>
            <a:r>
              <a:rPr lang="ru-RU" sz="1400" dirty="0"/>
              <a:t> у </a:t>
            </a:r>
            <a:r>
              <a:rPr lang="ru-RU" sz="1400" dirty="0" err="1"/>
              <a:t>цих</a:t>
            </a:r>
            <a:r>
              <a:rPr lang="ru-RU" sz="1400" dirty="0"/>
              <a:t> </a:t>
            </a:r>
            <a:r>
              <a:rPr lang="ru-RU" sz="1400" dirty="0" err="1"/>
              <a:t>відомостях</a:t>
            </a:r>
            <a:r>
              <a:rPr lang="ru-RU" sz="1400" dirty="0"/>
              <a:t> </a:t>
            </a:r>
            <a:r>
              <a:rPr lang="ru-RU" sz="1400" dirty="0" err="1"/>
              <a:t>інформація</a:t>
            </a:r>
            <a:r>
              <a:rPr lang="ru-RU" sz="1400" dirty="0"/>
              <a:t> є </a:t>
            </a:r>
            <a:r>
              <a:rPr lang="ru-RU" sz="1400" dirty="0" err="1"/>
              <a:t>достовірною</a:t>
            </a:r>
            <a:r>
              <a:rPr lang="ru-RU" sz="1400" dirty="0"/>
              <a:t> та </a:t>
            </a:r>
            <a:r>
              <a:rPr lang="ru-RU" sz="1400" dirty="0" err="1"/>
              <a:t>повною</a:t>
            </a:r>
            <a:r>
              <a:rPr lang="ru-RU" sz="1400" dirty="0"/>
              <a:t>.</a:t>
            </a:r>
          </a:p>
          <a:p>
            <a:r>
              <a:rPr lang="uk-UA" sz="1400" dirty="0"/>
              <a:t>Підпис здобувача ліцензії   </a:t>
            </a:r>
            <a:r>
              <a:rPr lang="uk-UA" sz="1400" b="1" u="sng" dirty="0"/>
              <a:t>Головний лікар					</a:t>
            </a:r>
            <a:endParaRPr lang="ru-RU" sz="1400" dirty="0"/>
          </a:p>
          <a:p>
            <a:r>
              <a:rPr lang="uk-UA" sz="1000" dirty="0"/>
              <a:t>(назва посади, прізвище, ініціали керівника юридичної особи, фізичної особи — підприємця або уповноваженої особи)</a:t>
            </a:r>
            <a:endParaRPr lang="ru-RU" sz="1000" dirty="0"/>
          </a:p>
          <a:p>
            <a:r>
              <a:rPr lang="uk-UA" sz="1400" dirty="0"/>
              <a:t>МП</a:t>
            </a:r>
            <a:endParaRPr lang="ru-RU" sz="1400" dirty="0"/>
          </a:p>
          <a:p>
            <a:r>
              <a:rPr lang="ru-RU" sz="1400" dirty="0"/>
              <a:t>Дата </a:t>
            </a:r>
            <a:r>
              <a:rPr lang="ru-RU" sz="1400" dirty="0" err="1"/>
              <a:t>складення</a:t>
            </a:r>
            <a:r>
              <a:rPr lang="ru-RU" sz="1400" dirty="0"/>
              <a:t> </a:t>
            </a:r>
            <a:r>
              <a:rPr lang="ru-RU" sz="1400" dirty="0" err="1"/>
              <a:t>цх</a:t>
            </a:r>
            <a:r>
              <a:rPr lang="ru-RU" sz="1400" dirty="0"/>
              <a:t> </a:t>
            </a:r>
            <a:r>
              <a:rPr lang="ru-RU" sz="1400" dirty="0" err="1"/>
              <a:t>відомостей</a:t>
            </a:r>
            <a:r>
              <a:rPr lang="ru-RU" sz="1400" dirty="0"/>
              <a:t>   </a:t>
            </a:r>
            <a:r>
              <a:rPr lang="uk-UA" sz="1400" dirty="0"/>
              <a:t>    </a:t>
            </a:r>
            <a:r>
              <a:rPr lang="uk-UA" sz="1400" b="1" dirty="0"/>
              <a:t>__________2023 року</a:t>
            </a:r>
          </a:p>
          <a:p>
            <a:endParaRPr lang="ru-RU" sz="1400" dirty="0"/>
          </a:p>
          <a:p>
            <a:r>
              <a:rPr lang="ru-RU" sz="1400" dirty="0" err="1"/>
              <a:t>Примітка</a:t>
            </a:r>
            <a:r>
              <a:rPr lang="ru-RU" sz="1400" dirty="0"/>
              <a:t>. Печатка ставиться у </a:t>
            </a:r>
            <a:r>
              <a:rPr lang="ru-RU" sz="1400" dirty="0" err="1"/>
              <a:t>разі</a:t>
            </a:r>
            <a:r>
              <a:rPr lang="ru-RU" sz="1400" dirty="0"/>
              <a:t> </a:t>
            </a:r>
            <a:r>
              <a:rPr lang="ru-RU" sz="1400" dirty="0" err="1"/>
              <a:t>її</a:t>
            </a:r>
            <a:r>
              <a:rPr lang="ru-RU" sz="1400" dirty="0"/>
              <a:t> </a:t>
            </a:r>
            <a:r>
              <a:rPr lang="ru-RU" sz="1400" dirty="0" err="1"/>
              <a:t>наявності</a:t>
            </a:r>
            <a:r>
              <a:rPr lang="ru-RU" sz="1400" dirty="0"/>
              <a:t> у </a:t>
            </a:r>
            <a:r>
              <a:rPr lang="ru-RU" sz="1400" dirty="0" err="1"/>
              <a:t>здобувача</a:t>
            </a:r>
            <a:r>
              <a:rPr lang="ru-RU" sz="1400" dirty="0"/>
              <a:t> </a:t>
            </a:r>
            <a:r>
              <a:rPr lang="ru-RU" sz="1400" dirty="0" err="1"/>
              <a:t>ліцензії</a:t>
            </a:r>
            <a:r>
              <a:rPr lang="ru-RU" sz="1400" dirty="0"/>
              <a:t>.</a:t>
            </a:r>
          </a:p>
        </p:txBody>
      </p:sp>
    </p:spTree>
    <p:extLst>
      <p:ext uri="{BB962C8B-B14F-4D97-AF65-F5344CB8AC3E}">
        <p14:creationId xmlns:p14="http://schemas.microsoft.com/office/powerpoint/2010/main" val="1445726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96752"/>
          </a:xfrm>
          <a:solidFill>
            <a:schemeClr val="accent1">
              <a:lumMod val="20000"/>
              <a:lumOff val="80000"/>
            </a:schemeClr>
          </a:solidFill>
        </p:spPr>
        <p:txBody>
          <a:bodyPr>
            <a:normAutofit/>
          </a:bodyPr>
          <a:lstStyle/>
          <a:p>
            <a:r>
              <a:rPr lang="ru-RU" sz="2400" b="1" dirty="0" err="1">
                <a:solidFill>
                  <a:srgbClr val="002060"/>
                </a:solidFill>
                <a:latin typeface="Bookman Old Style" panose="02050604050505020204" pitchFamily="18" charset="0"/>
                <a:ea typeface="+mn-ea"/>
                <a:cs typeface="Times New Roman" panose="02020603050405020304" pitchFamily="18" charset="0"/>
              </a:rPr>
              <a:t>Перелік</a:t>
            </a:r>
            <a:r>
              <a:rPr lang="ru-RU" sz="2400" b="1" dirty="0">
                <a:solidFill>
                  <a:srgbClr val="002060"/>
                </a:solidFill>
                <a:latin typeface="Bookman Old Style" panose="02050604050505020204" pitchFamily="18" charset="0"/>
                <a:ea typeface="+mn-ea"/>
                <a:cs typeface="Times New Roman" panose="02020603050405020304" pitchFamily="18" charset="0"/>
              </a:rPr>
              <a:t> </a:t>
            </a:r>
            <a:r>
              <a:rPr lang="ru-RU" sz="2400" b="1" dirty="0" err="1">
                <a:solidFill>
                  <a:srgbClr val="002060"/>
                </a:solidFill>
                <a:latin typeface="Bookman Old Style" panose="02050604050505020204" pitchFamily="18" charset="0"/>
                <a:ea typeface="+mn-ea"/>
                <a:cs typeface="Times New Roman" panose="02020603050405020304" pitchFamily="18" charset="0"/>
              </a:rPr>
              <a:t>наркотичних</a:t>
            </a:r>
            <a:r>
              <a:rPr lang="ru-RU" sz="2400" b="1" dirty="0">
                <a:solidFill>
                  <a:srgbClr val="002060"/>
                </a:solidFill>
                <a:latin typeface="Bookman Old Style" panose="02050604050505020204" pitchFamily="18" charset="0"/>
                <a:ea typeface="+mn-ea"/>
                <a:cs typeface="Times New Roman" panose="02020603050405020304" pitchFamily="18" charset="0"/>
              </a:rPr>
              <a:t> </a:t>
            </a:r>
            <a:r>
              <a:rPr lang="ru-RU" sz="2400" b="1" dirty="0" err="1">
                <a:solidFill>
                  <a:srgbClr val="002060"/>
                </a:solidFill>
                <a:latin typeface="Bookman Old Style" panose="02050604050505020204" pitchFamily="18" charset="0"/>
                <a:ea typeface="+mn-ea"/>
                <a:cs typeface="Times New Roman" panose="02020603050405020304" pitchFamily="18" charset="0"/>
              </a:rPr>
              <a:t>засобів</a:t>
            </a:r>
            <a:r>
              <a:rPr lang="ru-RU" sz="2400" b="1" dirty="0">
                <a:solidFill>
                  <a:srgbClr val="002060"/>
                </a:solidFill>
                <a:latin typeface="Bookman Old Style" panose="02050604050505020204" pitchFamily="18" charset="0"/>
                <a:ea typeface="+mn-ea"/>
                <a:cs typeface="Times New Roman" panose="02020603050405020304" pitchFamily="18" charset="0"/>
              </a:rPr>
              <a:t>, </a:t>
            </a:r>
            <a:r>
              <a:rPr lang="ru-RU" sz="2400" b="1" dirty="0" err="1">
                <a:solidFill>
                  <a:srgbClr val="002060"/>
                </a:solidFill>
                <a:latin typeface="Bookman Old Style" panose="02050604050505020204" pitchFamily="18" charset="0"/>
                <a:ea typeface="+mn-ea"/>
                <a:cs typeface="Times New Roman" panose="02020603050405020304" pitchFamily="18" charset="0"/>
              </a:rPr>
              <a:t>психотропних</a:t>
            </a:r>
            <a:r>
              <a:rPr lang="ru-RU" sz="2400" b="1" dirty="0">
                <a:solidFill>
                  <a:srgbClr val="002060"/>
                </a:solidFill>
                <a:latin typeface="Bookman Old Style" panose="02050604050505020204" pitchFamily="18" charset="0"/>
                <a:ea typeface="+mn-ea"/>
                <a:cs typeface="Times New Roman" panose="02020603050405020304" pitchFamily="18" charset="0"/>
              </a:rPr>
              <a:t> </a:t>
            </a:r>
            <a:r>
              <a:rPr lang="ru-RU" sz="2400" b="1" dirty="0" err="1">
                <a:solidFill>
                  <a:srgbClr val="002060"/>
                </a:solidFill>
                <a:latin typeface="Bookman Old Style" panose="02050604050505020204" pitchFamily="18" charset="0"/>
                <a:ea typeface="+mn-ea"/>
                <a:cs typeface="Times New Roman" panose="02020603050405020304" pitchFamily="18" charset="0"/>
              </a:rPr>
              <a:t>речовин</a:t>
            </a:r>
            <a:r>
              <a:rPr lang="ru-RU" sz="2400" b="1" dirty="0">
                <a:solidFill>
                  <a:srgbClr val="002060"/>
                </a:solidFill>
                <a:latin typeface="Bookman Old Style" panose="02050604050505020204" pitchFamily="18" charset="0"/>
                <a:ea typeface="+mn-ea"/>
                <a:cs typeface="Times New Roman" panose="02020603050405020304" pitchFamily="18" charset="0"/>
              </a:rPr>
              <a:t> і </a:t>
            </a:r>
            <a:r>
              <a:rPr lang="ru-RU" sz="2400" b="1" dirty="0" err="1">
                <a:solidFill>
                  <a:srgbClr val="002060"/>
                </a:solidFill>
                <a:latin typeface="Bookman Old Style" panose="02050604050505020204" pitchFamily="18" charset="0"/>
                <a:ea typeface="+mn-ea"/>
                <a:cs typeface="Times New Roman" panose="02020603050405020304" pitchFamily="18" charset="0"/>
              </a:rPr>
              <a:t>прекурсорів</a:t>
            </a:r>
            <a:r>
              <a:rPr lang="ru-RU" sz="2400" b="1" dirty="0">
                <a:solidFill>
                  <a:srgbClr val="002060"/>
                </a:solidFill>
                <a:latin typeface="Bookman Old Style" panose="02050604050505020204" pitchFamily="18" charset="0"/>
                <a:ea typeface="+mn-ea"/>
                <a:cs typeface="Times New Roman" panose="02020603050405020304" pitchFamily="18" charset="0"/>
              </a:rPr>
              <a:t> (НПП)</a:t>
            </a:r>
          </a:p>
        </p:txBody>
      </p:sp>
      <p:sp>
        <p:nvSpPr>
          <p:cNvPr id="5" name="Объект 4"/>
          <p:cNvSpPr>
            <a:spLocks noGrp="1"/>
          </p:cNvSpPr>
          <p:nvPr>
            <p:ph idx="1"/>
          </p:nvPr>
        </p:nvSpPr>
        <p:spPr>
          <a:xfrm>
            <a:off x="0" y="1196752"/>
            <a:ext cx="9144000" cy="5661248"/>
          </a:xfrm>
          <a:solidFill>
            <a:schemeClr val="bg1">
              <a:lumMod val="95000"/>
            </a:schemeClr>
          </a:solidFill>
        </p:spPr>
        <p:txBody>
          <a:bodyPr>
            <a:normAutofit/>
          </a:bodyPr>
          <a:lstStyle/>
          <a:p>
            <a:pPr marL="0" indent="0" algn="ctr">
              <a:buNone/>
            </a:pPr>
            <a:r>
              <a:rPr lang="ru-RU" sz="3600" dirty="0"/>
              <a:t>- </a:t>
            </a:r>
            <a:r>
              <a:rPr lang="ru-RU" sz="2400" dirty="0" err="1">
                <a:latin typeface="Times New Roman" pitchFamily="18" charset="0"/>
                <a:cs typeface="Times New Roman" pitchFamily="18" charset="0"/>
              </a:rPr>
              <a:t>це</a:t>
            </a:r>
            <a:r>
              <a:rPr lang="ru-RU" sz="2400" dirty="0">
                <a:latin typeface="Times New Roman" pitchFamily="18" charset="0"/>
                <a:cs typeface="Times New Roman" pitchFamily="18" charset="0"/>
              </a:rPr>
              <a:t> </a:t>
            </a:r>
            <a:r>
              <a:rPr lang="ru-RU" sz="2800" dirty="0" err="1">
                <a:latin typeface="Times New Roman" pitchFamily="18" charset="0"/>
                <a:cs typeface="Times New Roman" pitchFamily="18" charset="0"/>
              </a:rPr>
              <a:t>згруповані</a:t>
            </a:r>
            <a:r>
              <a:rPr lang="ru-RU" sz="2800" dirty="0">
                <a:latin typeface="Times New Roman" pitchFamily="18" charset="0"/>
                <a:cs typeface="Times New Roman" pitchFamily="18" charset="0"/>
              </a:rPr>
              <a:t> у списки </a:t>
            </a:r>
            <a:r>
              <a:rPr lang="ru-RU" sz="2800" dirty="0" err="1">
                <a:latin typeface="Times New Roman" pitchFamily="18" charset="0"/>
                <a:cs typeface="Times New Roman" pitchFamily="18" charset="0"/>
              </a:rPr>
              <a:t>наркотичні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засоби</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психотропні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речовини</a:t>
            </a:r>
            <a:r>
              <a:rPr lang="ru-RU" sz="2800" dirty="0">
                <a:latin typeface="Times New Roman" pitchFamily="18" charset="0"/>
                <a:cs typeface="Times New Roman" pitchFamily="18" charset="0"/>
              </a:rPr>
              <a:t> та </a:t>
            </a:r>
            <a:r>
              <a:rPr lang="ru-RU" sz="2800" dirty="0" err="1">
                <a:latin typeface="Times New Roman" pitchFamily="18" charset="0"/>
                <a:cs typeface="Times New Roman" pitchFamily="18" charset="0"/>
              </a:rPr>
              <a:t>прекурсори</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включені</a:t>
            </a:r>
            <a:r>
              <a:rPr lang="ru-RU" sz="2800" dirty="0">
                <a:latin typeface="Times New Roman" pitchFamily="18" charset="0"/>
                <a:cs typeface="Times New Roman" pitchFamily="18" charset="0"/>
              </a:rPr>
              <a:t> до </a:t>
            </a:r>
            <a:r>
              <a:rPr lang="ru-RU" sz="2800" dirty="0" err="1">
                <a:latin typeface="Times New Roman" pitchFamily="18" charset="0"/>
                <a:cs typeface="Times New Roman" pitchFamily="18" charset="0"/>
              </a:rPr>
              <a:t>таблиць</a:t>
            </a:r>
            <a:r>
              <a:rPr lang="ru-RU" sz="2800" dirty="0">
                <a:latin typeface="Times New Roman" pitchFamily="18" charset="0"/>
                <a:cs typeface="Times New Roman" pitchFamily="18" charset="0"/>
              </a:rPr>
              <a:t> I-IV </a:t>
            </a:r>
            <a:r>
              <a:rPr lang="ru-RU" sz="2800" dirty="0" err="1">
                <a:latin typeface="Times New Roman" pitchFamily="18" charset="0"/>
                <a:cs typeface="Times New Roman" pitchFamily="18" charset="0"/>
              </a:rPr>
              <a:t>згідно</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із</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законодавством</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України</a:t>
            </a:r>
            <a:r>
              <a:rPr lang="ru-RU" sz="2800" dirty="0">
                <a:latin typeface="Times New Roman" pitchFamily="18" charset="0"/>
                <a:cs typeface="Times New Roman" pitchFamily="18" charset="0"/>
              </a:rPr>
              <a:t> та </a:t>
            </a:r>
            <a:r>
              <a:rPr lang="ru-RU" sz="2800" dirty="0" err="1">
                <a:latin typeface="Times New Roman" pitchFamily="18" charset="0"/>
                <a:cs typeface="Times New Roman" pitchFamily="18" charset="0"/>
              </a:rPr>
              <a:t>міжнародними</a:t>
            </a:r>
            <a:r>
              <a:rPr lang="ru-RU" sz="2800" dirty="0">
                <a:latin typeface="Times New Roman" pitchFamily="18" charset="0"/>
                <a:cs typeface="Times New Roman" pitchFamily="18" charset="0"/>
              </a:rPr>
              <a:t> договорами </a:t>
            </a:r>
            <a:r>
              <a:rPr lang="ru-RU" sz="2800" dirty="0" err="1">
                <a:latin typeface="Times New Roman" pitchFamily="18" charset="0"/>
                <a:cs typeface="Times New Roman" pitchFamily="18" charset="0"/>
              </a:rPr>
              <a:t>України</a:t>
            </a:r>
            <a:endParaRPr lang="ru-RU" sz="2800" dirty="0">
              <a:latin typeface="Times New Roman" pitchFamily="18" charset="0"/>
              <a:cs typeface="Times New Roman" pitchFamily="18" charset="0"/>
            </a:endParaRPr>
          </a:p>
          <a:p>
            <a:pPr marL="0" indent="0" algn="just">
              <a:buNone/>
            </a:pPr>
            <a:endParaRPr lang="uk-UA" sz="2400" dirty="0">
              <a:latin typeface="Times New Roman" pitchFamily="18" charset="0"/>
              <a:cs typeface="Times New Roman" pitchFamily="18" charset="0"/>
            </a:endParaRPr>
          </a:p>
          <a:p>
            <a:pPr marL="0" indent="0" algn="just">
              <a:buNone/>
            </a:pPr>
            <a:r>
              <a:rPr lang="uk-UA" sz="2400" dirty="0">
                <a:latin typeface="Times New Roman" pitchFamily="18" charset="0"/>
                <a:cs typeface="Times New Roman" pitchFamily="18" charset="0"/>
              </a:rPr>
              <a:t>Перелік НПП включає чотири Таблиці (І, ІІ, ІІІ, ІУ), </a:t>
            </a:r>
          </a:p>
          <a:p>
            <a:pPr marL="0" indent="0" algn="just">
              <a:buNone/>
            </a:pPr>
            <a:r>
              <a:rPr lang="uk-UA" sz="2400" dirty="0">
                <a:latin typeface="Times New Roman" pitchFamily="18" charset="0"/>
                <a:cs typeface="Times New Roman" pitchFamily="18" charset="0"/>
              </a:rPr>
              <a:t>кожна з таблиць складається зі Списків (9) </a:t>
            </a:r>
          </a:p>
          <a:p>
            <a:pPr marL="0" indent="0" algn="just">
              <a:buNone/>
            </a:pPr>
            <a:r>
              <a:rPr lang="uk-UA" sz="2400" dirty="0">
                <a:latin typeface="Times New Roman" pitchFamily="18" charset="0"/>
                <a:cs typeface="Times New Roman" pitchFamily="18" charset="0"/>
              </a:rPr>
              <a:t>Всього до Переліку включено - </a:t>
            </a:r>
            <a:r>
              <a:rPr lang="uk-UA" sz="2400" b="1" u="sng" dirty="0">
                <a:latin typeface="Times New Roman" pitchFamily="18" charset="0"/>
                <a:cs typeface="Times New Roman" pitchFamily="18" charset="0"/>
              </a:rPr>
              <a:t>129</a:t>
            </a:r>
            <a:r>
              <a:rPr lang="uk-UA" sz="2400" dirty="0">
                <a:latin typeface="Times New Roman" pitchFamily="18" charset="0"/>
                <a:cs typeface="Times New Roman" pitchFamily="18" charset="0"/>
              </a:rPr>
              <a:t> видів наркотичних засобів (продуктів переробки) та </a:t>
            </a:r>
            <a:r>
              <a:rPr lang="uk-UA" sz="2400" b="1" u="sng" dirty="0">
                <a:latin typeface="Times New Roman" pitchFamily="18" charset="0"/>
                <a:cs typeface="Times New Roman" pitchFamily="18" charset="0"/>
              </a:rPr>
              <a:t>2</a:t>
            </a:r>
            <a:r>
              <a:rPr lang="uk-UA" sz="2400" dirty="0">
                <a:latin typeface="Times New Roman" pitchFamily="18" charset="0"/>
                <a:cs typeface="Times New Roman" pitchFamily="18" charset="0"/>
              </a:rPr>
              <a:t> види рослин</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921081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476672"/>
          </a:xfrm>
          <a:solidFill>
            <a:schemeClr val="accent1">
              <a:lumMod val="20000"/>
              <a:lumOff val="80000"/>
            </a:schemeClr>
          </a:solidFill>
        </p:spPr>
        <p:txBody>
          <a:bodyPr>
            <a:normAutofit fontScale="90000"/>
          </a:bodyPr>
          <a:lstStyle/>
          <a:p>
            <a:r>
              <a:rPr lang="ru-RU" sz="3600" b="1" i="1" dirty="0">
                <a:solidFill>
                  <a:srgbClr val="002060"/>
                </a:solidFill>
              </a:rPr>
              <a:t> </a:t>
            </a:r>
            <a:r>
              <a:rPr lang="ru-RU" sz="2800" b="1" dirty="0" err="1">
                <a:latin typeface="Times New Roman" pitchFamily="18" charset="0"/>
                <a:cs typeface="Times New Roman" pitchFamily="18" charset="0"/>
              </a:rPr>
              <a:t>Таблиця</a:t>
            </a:r>
            <a:r>
              <a:rPr lang="ru-RU" sz="2800" b="1" dirty="0">
                <a:latin typeface="Times New Roman" pitchFamily="18" charset="0"/>
                <a:cs typeface="Times New Roman" pitchFamily="18" charset="0"/>
              </a:rPr>
              <a:t> </a:t>
            </a:r>
            <a:r>
              <a:rPr lang="en-US" sz="2800" b="1" dirty="0">
                <a:latin typeface="Times New Roman" pitchFamily="18" charset="0"/>
                <a:cs typeface="Times New Roman" pitchFamily="18" charset="0"/>
              </a:rPr>
              <a:t>I</a:t>
            </a:r>
            <a:endParaRPr lang="ru-RU" sz="2800" b="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142209885"/>
              </p:ext>
            </p:extLst>
          </p:nvPr>
        </p:nvGraphicFramePr>
        <p:xfrm>
          <a:off x="107504" y="620689"/>
          <a:ext cx="8928992" cy="5968670"/>
        </p:xfrm>
        <a:graphic>
          <a:graphicData uri="http://schemas.openxmlformats.org/drawingml/2006/table">
            <a:tbl>
              <a:tblPr firstRow="1" bandRow="1">
                <a:tableStyleId>{5C22544A-7EE6-4342-B048-85BDC9FD1C3A}</a:tableStyleId>
              </a:tblPr>
              <a:tblGrid>
                <a:gridCol w="1840291">
                  <a:extLst>
                    <a:ext uri="{9D8B030D-6E8A-4147-A177-3AD203B41FA5}">
                      <a16:colId xmlns:a16="http://schemas.microsoft.com/office/drawing/2014/main" val="20000"/>
                    </a:ext>
                  </a:extLst>
                </a:gridCol>
                <a:gridCol w="4186778">
                  <a:extLst>
                    <a:ext uri="{9D8B030D-6E8A-4147-A177-3AD203B41FA5}">
                      <a16:colId xmlns:a16="http://schemas.microsoft.com/office/drawing/2014/main" val="20001"/>
                    </a:ext>
                  </a:extLst>
                </a:gridCol>
                <a:gridCol w="2901923">
                  <a:extLst>
                    <a:ext uri="{9D8B030D-6E8A-4147-A177-3AD203B41FA5}">
                      <a16:colId xmlns:a16="http://schemas.microsoft.com/office/drawing/2014/main" val="20002"/>
                    </a:ext>
                  </a:extLst>
                </a:gridCol>
              </a:tblGrid>
              <a:tr h="1002785">
                <a:tc>
                  <a:txBody>
                    <a:bodyPr/>
                    <a:lstStyle/>
                    <a:p>
                      <a:pPr algn="ctr"/>
                      <a:r>
                        <a:rPr lang="ru-RU" sz="1600" b="1" dirty="0">
                          <a:solidFill>
                            <a:schemeClr val="tx1"/>
                          </a:solidFill>
                          <a:latin typeface="Book Antiqua" pitchFamily="18" charset="0"/>
                        </a:rPr>
                        <a:t>Список</a:t>
                      </a:r>
                      <a:r>
                        <a:rPr lang="ru-RU" sz="1600" b="1" baseline="0" dirty="0">
                          <a:solidFill>
                            <a:schemeClr val="tx1"/>
                          </a:solidFill>
                          <a:latin typeface="Book Antiqua" pitchFamily="18" charset="0"/>
                        </a:rPr>
                        <a:t> 1</a:t>
                      </a:r>
                      <a:endParaRPr lang="uk-UA"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1600" b="1" i="0" kern="1200" dirty="0">
                          <a:solidFill>
                            <a:schemeClr val="tx1"/>
                          </a:solidFill>
                          <a:latin typeface="Book Antiqua" pitchFamily="18" charset="0"/>
                          <a:ea typeface="+mn-ea"/>
                          <a:cs typeface="+mn-cs"/>
                        </a:rPr>
                        <a:t>Особливо </a:t>
                      </a:r>
                      <a:r>
                        <a:rPr lang="ru-RU" sz="1600" b="1" i="0" u="none" kern="1200" dirty="0" err="1">
                          <a:solidFill>
                            <a:schemeClr val="tx1"/>
                          </a:solidFill>
                          <a:latin typeface="Book Antiqua" pitchFamily="18" charset="0"/>
                          <a:ea typeface="+mn-ea"/>
                          <a:cs typeface="+mn-cs"/>
                        </a:rPr>
                        <a:t>небезпечні</a:t>
                      </a:r>
                      <a:r>
                        <a:rPr lang="ru-RU" sz="1600" b="1" i="0" u="none" kern="1200" dirty="0">
                          <a:solidFill>
                            <a:schemeClr val="tx1"/>
                          </a:solidFill>
                          <a:latin typeface="Book Antiqua" pitchFamily="18" charset="0"/>
                          <a:ea typeface="+mn-ea"/>
                          <a:cs typeface="+mn-cs"/>
                        </a:rPr>
                        <a:t> </a:t>
                      </a:r>
                      <a:r>
                        <a:rPr lang="ru-RU" sz="1600" b="1" i="0" kern="1200" dirty="0" err="1">
                          <a:solidFill>
                            <a:schemeClr val="tx1"/>
                          </a:solidFill>
                          <a:latin typeface="Book Antiqua" pitchFamily="18" charset="0"/>
                          <a:ea typeface="+mn-ea"/>
                          <a:cs typeface="+mn-cs"/>
                        </a:rPr>
                        <a:t>наркотичні</a:t>
                      </a:r>
                      <a:r>
                        <a:rPr lang="ru-RU" sz="1600" b="1" i="0" kern="1200" dirty="0">
                          <a:solidFill>
                            <a:schemeClr val="tx1"/>
                          </a:solidFill>
                          <a:latin typeface="Book Antiqua" pitchFamily="18" charset="0"/>
                          <a:ea typeface="+mn-ea"/>
                          <a:cs typeface="+mn-cs"/>
                        </a:rPr>
                        <a:t> </a:t>
                      </a:r>
                      <a:r>
                        <a:rPr lang="ru-RU" sz="1600" b="1" i="0" kern="1200" dirty="0" err="1">
                          <a:solidFill>
                            <a:schemeClr val="tx1"/>
                          </a:solidFill>
                          <a:latin typeface="Book Antiqua" pitchFamily="18" charset="0"/>
                          <a:ea typeface="+mn-ea"/>
                          <a:cs typeface="+mn-cs"/>
                        </a:rPr>
                        <a:t>засоби</a:t>
                      </a:r>
                      <a:r>
                        <a:rPr lang="ru-RU" sz="1600" b="1" i="0" kern="1200" dirty="0">
                          <a:solidFill>
                            <a:schemeClr val="tx1"/>
                          </a:solidFill>
                          <a:latin typeface="Book Antiqua" pitchFamily="18" charset="0"/>
                          <a:ea typeface="+mn-ea"/>
                          <a:cs typeface="+mn-cs"/>
                        </a:rPr>
                        <a:t>, </a:t>
                      </a:r>
                      <a:r>
                        <a:rPr lang="ru-RU" sz="1600" b="1" i="0" kern="1200" dirty="0" err="1">
                          <a:solidFill>
                            <a:schemeClr val="tx1"/>
                          </a:solidFill>
                          <a:latin typeface="Book Antiqua" pitchFamily="18" charset="0"/>
                          <a:ea typeface="+mn-ea"/>
                          <a:cs typeface="+mn-cs"/>
                        </a:rPr>
                        <a:t>обіг</a:t>
                      </a:r>
                      <a:r>
                        <a:rPr lang="ru-RU" sz="1600" b="1" i="0" kern="1200" dirty="0">
                          <a:solidFill>
                            <a:schemeClr val="tx1"/>
                          </a:solidFill>
                          <a:latin typeface="Book Antiqua" pitchFamily="18" charset="0"/>
                          <a:ea typeface="+mn-ea"/>
                          <a:cs typeface="+mn-cs"/>
                        </a:rPr>
                        <a:t> </a:t>
                      </a:r>
                      <a:r>
                        <a:rPr lang="ru-RU" sz="1600" b="1" i="0" kern="1200" dirty="0" err="1">
                          <a:solidFill>
                            <a:schemeClr val="tx1"/>
                          </a:solidFill>
                          <a:latin typeface="Book Antiqua" pitchFamily="18" charset="0"/>
                          <a:ea typeface="+mn-ea"/>
                          <a:cs typeface="+mn-cs"/>
                        </a:rPr>
                        <a:t>яких</a:t>
                      </a:r>
                      <a:r>
                        <a:rPr lang="ru-RU" sz="1600" b="1" i="0" kern="1200" dirty="0">
                          <a:solidFill>
                            <a:schemeClr val="tx1"/>
                          </a:solidFill>
                          <a:latin typeface="Book Antiqua" pitchFamily="18" charset="0"/>
                          <a:ea typeface="+mn-ea"/>
                          <a:cs typeface="+mn-cs"/>
                        </a:rPr>
                        <a:t> заборонено</a:t>
                      </a:r>
                      <a:endParaRPr lang="ru-RU"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1600" b="1" kern="1200" dirty="0" err="1">
                          <a:solidFill>
                            <a:schemeClr val="tx1"/>
                          </a:solidFill>
                          <a:latin typeface="Book Antiqua" pitchFamily="18" charset="0"/>
                          <a:ea typeface="+mn-ea"/>
                          <a:cs typeface="+mn-cs"/>
                        </a:rPr>
                        <a:t>Героїн</a:t>
                      </a:r>
                      <a:endParaRPr lang="ru-RU" sz="1600" b="1" kern="1200" dirty="0">
                        <a:solidFill>
                          <a:schemeClr val="tx1"/>
                        </a:solidFill>
                        <a:latin typeface="Book Antiqua" pitchFamily="18" charset="0"/>
                        <a:ea typeface="+mn-ea"/>
                        <a:cs typeface="+mn-cs"/>
                      </a:endParaRPr>
                    </a:p>
                    <a:p>
                      <a:pPr algn="ctr"/>
                      <a:r>
                        <a:rPr lang="ru-RU" sz="1600" b="1" kern="1200" dirty="0" err="1">
                          <a:solidFill>
                            <a:schemeClr val="tx1"/>
                          </a:solidFill>
                          <a:latin typeface="Book Antiqua" pitchFamily="18" charset="0"/>
                          <a:ea typeface="+mn-ea"/>
                          <a:cs typeface="+mn-cs"/>
                        </a:rPr>
                        <a:t>Кокаїновий</a:t>
                      </a:r>
                      <a:r>
                        <a:rPr lang="ru-RU" sz="1600" b="1" kern="1200" dirty="0">
                          <a:solidFill>
                            <a:schemeClr val="tx1"/>
                          </a:solidFill>
                          <a:latin typeface="Book Antiqua" pitchFamily="18" charset="0"/>
                          <a:ea typeface="+mn-ea"/>
                          <a:cs typeface="+mn-cs"/>
                        </a:rPr>
                        <a:t> кущ, кока лист</a:t>
                      </a:r>
                    </a:p>
                    <a:p>
                      <a:pPr algn="ctr"/>
                      <a:r>
                        <a:rPr lang="ru-RU" sz="1600" b="1" kern="1200" dirty="0" err="1">
                          <a:solidFill>
                            <a:schemeClr val="tx1"/>
                          </a:solidFill>
                          <a:latin typeface="Book Antiqua" pitchFamily="18" charset="0"/>
                          <a:ea typeface="+mn-ea"/>
                          <a:cs typeface="+mn-cs"/>
                        </a:rPr>
                        <a:t>Опій</a:t>
                      </a:r>
                      <a:endParaRPr lang="uk-UA"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666468">
                <a:tc>
                  <a:txBody>
                    <a:bodyPr/>
                    <a:lstStyle/>
                    <a:p>
                      <a:pPr algn="ctr"/>
                      <a:r>
                        <a:rPr lang="ru-RU" sz="1600" b="1" dirty="0">
                          <a:solidFill>
                            <a:schemeClr val="tx1"/>
                          </a:solidFill>
                          <a:latin typeface="Book Antiqua" pitchFamily="18" charset="0"/>
                        </a:rPr>
                        <a:t>Список 2</a:t>
                      </a:r>
                      <a:endParaRPr lang="uk-UA"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1600" b="1" i="0" kern="1200" dirty="0">
                          <a:solidFill>
                            <a:schemeClr val="dk1"/>
                          </a:solidFill>
                          <a:latin typeface="Book Antiqua" pitchFamily="18" charset="0"/>
                          <a:ea typeface="+mn-ea"/>
                          <a:cs typeface="+mn-cs"/>
                        </a:rPr>
                        <a:t>Особливо </a:t>
                      </a:r>
                      <a:r>
                        <a:rPr lang="ru-RU" sz="1600" b="1" i="0" kern="1200" dirty="0" err="1">
                          <a:solidFill>
                            <a:schemeClr val="dk1"/>
                          </a:solidFill>
                          <a:latin typeface="Book Antiqua" pitchFamily="18" charset="0"/>
                          <a:ea typeface="+mn-ea"/>
                          <a:cs typeface="+mn-cs"/>
                        </a:rPr>
                        <a:t>небезпечні</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психотропні</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речовини</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обіг</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яких</a:t>
                      </a:r>
                      <a:r>
                        <a:rPr lang="ru-RU" sz="1600" b="1" i="0" kern="1200" dirty="0">
                          <a:solidFill>
                            <a:schemeClr val="dk1"/>
                          </a:solidFill>
                          <a:latin typeface="Book Antiqua" pitchFamily="18" charset="0"/>
                          <a:ea typeface="+mn-ea"/>
                          <a:cs typeface="+mn-cs"/>
                        </a:rPr>
                        <a:t> заборонено</a:t>
                      </a:r>
                      <a:endParaRPr lang="ru-RU"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1600" b="1" kern="1200" dirty="0" err="1">
                          <a:solidFill>
                            <a:schemeClr val="tx1"/>
                          </a:solidFill>
                          <a:latin typeface="Book Antiqua" pitchFamily="18" charset="0"/>
                          <a:ea typeface="+mn-ea"/>
                          <a:cs typeface="+mn-cs"/>
                        </a:rPr>
                        <a:t>Броламфетамін</a:t>
                      </a:r>
                      <a:endParaRPr lang="ru-RU" sz="1600" b="1" kern="1200" dirty="0">
                        <a:solidFill>
                          <a:schemeClr val="tx1"/>
                        </a:solidFill>
                        <a:latin typeface="Book Antiqua" pitchFamily="18" charset="0"/>
                        <a:ea typeface="+mn-ea"/>
                        <a:cs typeface="+mn-cs"/>
                      </a:endParaRPr>
                    </a:p>
                    <a:p>
                      <a:pPr algn="ctr"/>
                      <a:r>
                        <a:rPr lang="ru-RU" sz="1600" b="1" kern="1200" dirty="0" err="1">
                          <a:solidFill>
                            <a:schemeClr val="tx1"/>
                          </a:solidFill>
                          <a:latin typeface="Book Antiqua" pitchFamily="18" charset="0"/>
                          <a:ea typeface="+mn-ea"/>
                          <a:cs typeface="+mn-cs"/>
                        </a:rPr>
                        <a:t>Мескалін</a:t>
                      </a:r>
                      <a:endParaRPr lang="uk-UA"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837835">
                <a:tc>
                  <a:txBody>
                    <a:bodyPr/>
                    <a:lstStyle/>
                    <a:p>
                      <a:pPr algn="ctr"/>
                      <a:r>
                        <a:rPr lang="ru-RU" sz="1600" b="1" dirty="0">
                          <a:solidFill>
                            <a:schemeClr val="tx1"/>
                          </a:solidFill>
                          <a:latin typeface="Book Antiqua" pitchFamily="18" charset="0"/>
                        </a:rPr>
                        <a:t>Список 3</a:t>
                      </a:r>
                      <a:endParaRPr lang="uk-UA" sz="16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1600" b="1" i="0" kern="1200" dirty="0" err="1">
                          <a:solidFill>
                            <a:schemeClr val="dk1"/>
                          </a:solidFill>
                          <a:latin typeface="Book Antiqua" pitchFamily="18" charset="0"/>
                          <a:ea typeface="+mn-ea"/>
                          <a:cs typeface="+mn-cs"/>
                        </a:rPr>
                        <a:t>Рослини</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які</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містять</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наркотичні</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засоби</a:t>
                      </a:r>
                      <a:r>
                        <a:rPr lang="ru-RU" sz="1600" b="1" i="0" kern="1200" dirty="0">
                          <a:solidFill>
                            <a:schemeClr val="dk1"/>
                          </a:solidFill>
                          <a:latin typeface="Book Antiqua" pitchFamily="18" charset="0"/>
                          <a:ea typeface="+mn-ea"/>
                          <a:cs typeface="+mn-cs"/>
                        </a:rPr>
                        <a:t> та </a:t>
                      </a:r>
                      <a:r>
                        <a:rPr lang="ru-RU" sz="1600" b="1" i="0" kern="1200" dirty="0" err="1">
                          <a:solidFill>
                            <a:schemeClr val="dk1"/>
                          </a:solidFill>
                          <a:latin typeface="Book Antiqua" pitchFamily="18" charset="0"/>
                          <a:ea typeface="+mn-ea"/>
                          <a:cs typeface="+mn-cs"/>
                        </a:rPr>
                        <a:t>психотропні</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речовини</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і</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обіг</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яких</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допускається</a:t>
                      </a:r>
                      <a:r>
                        <a:rPr lang="ru-RU" sz="1600" b="1" i="0" kern="1200" dirty="0">
                          <a:solidFill>
                            <a:schemeClr val="dk1"/>
                          </a:solidFill>
                          <a:latin typeface="Book Antiqua" pitchFamily="18" charset="0"/>
                          <a:ea typeface="+mn-ea"/>
                          <a:cs typeface="+mn-cs"/>
                        </a:rPr>
                        <a:t> для </a:t>
                      </a:r>
                      <a:r>
                        <a:rPr lang="ru-RU" sz="1600" b="1" i="0" kern="1200" dirty="0" err="1">
                          <a:solidFill>
                            <a:schemeClr val="dk1"/>
                          </a:solidFill>
                          <a:latin typeface="Book Antiqua" pitchFamily="18" charset="0"/>
                          <a:ea typeface="+mn-ea"/>
                          <a:cs typeface="+mn-cs"/>
                        </a:rPr>
                        <a:t>промислових</a:t>
                      </a:r>
                      <a:r>
                        <a:rPr lang="ru-RU" sz="1600" b="1" i="0" kern="1200" dirty="0">
                          <a:solidFill>
                            <a:schemeClr val="dk1"/>
                          </a:solidFill>
                          <a:latin typeface="Book Antiqua" pitchFamily="18" charset="0"/>
                          <a:ea typeface="+mn-ea"/>
                          <a:cs typeface="+mn-cs"/>
                        </a:rPr>
                        <a:t> </a:t>
                      </a:r>
                      <a:r>
                        <a:rPr lang="ru-RU" sz="1600" b="1" i="0" kern="1200" dirty="0" err="1">
                          <a:solidFill>
                            <a:schemeClr val="dk1"/>
                          </a:solidFill>
                          <a:latin typeface="Book Antiqua" pitchFamily="18" charset="0"/>
                          <a:ea typeface="+mn-ea"/>
                          <a:cs typeface="+mn-cs"/>
                        </a:rPr>
                        <a:t>цілей</a:t>
                      </a:r>
                      <a:endParaRPr lang="ru-RU" sz="1600" b="1" kern="1200" dirty="0">
                        <a:solidFill>
                          <a:schemeClr val="tx1"/>
                        </a:solidFill>
                        <a:latin typeface="Book Antiqua"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uk-UA" sz="1600" b="1" i="0" kern="1200" dirty="0">
                          <a:solidFill>
                            <a:schemeClr val="dk1"/>
                          </a:solidFill>
                          <a:latin typeface="Book Antiqua" pitchFamily="18" charset="0"/>
                          <a:ea typeface="+mn-ea"/>
                          <a:cs typeface="+mn-cs"/>
                        </a:rPr>
                        <a:t>Рослини виду мак снотворний </a:t>
                      </a:r>
                    </a:p>
                    <a:p>
                      <a:pPr algn="ctr"/>
                      <a:r>
                        <a:rPr lang="uk-UA" sz="1600" b="1" i="0" kern="1200" dirty="0">
                          <a:solidFill>
                            <a:schemeClr val="dk1"/>
                          </a:solidFill>
                          <a:latin typeface="Book Antiqua" pitchFamily="18" charset="0"/>
                          <a:ea typeface="+mn-ea"/>
                          <a:cs typeface="+mn-cs"/>
                        </a:rPr>
                        <a:t>(</a:t>
                      </a:r>
                      <a:r>
                        <a:rPr lang="en-US" sz="1600" b="1" i="0" kern="1200" dirty="0" err="1">
                          <a:solidFill>
                            <a:schemeClr val="dk1"/>
                          </a:solidFill>
                          <a:latin typeface="Book Antiqua" pitchFamily="18" charset="0"/>
                          <a:ea typeface="+mn-ea"/>
                          <a:cs typeface="+mn-cs"/>
                        </a:rPr>
                        <a:t>Papaver</a:t>
                      </a:r>
                      <a:r>
                        <a:rPr lang="en-US" sz="1600" b="1" i="0" kern="1200" dirty="0">
                          <a:solidFill>
                            <a:schemeClr val="dk1"/>
                          </a:solidFill>
                          <a:latin typeface="Book Antiqua" pitchFamily="18" charset="0"/>
                          <a:ea typeface="+mn-ea"/>
                          <a:cs typeface="+mn-cs"/>
                        </a:rPr>
                        <a:t> </a:t>
                      </a:r>
                      <a:r>
                        <a:rPr lang="en-US" sz="1600" b="1" i="0" kern="1200" dirty="0" err="1">
                          <a:solidFill>
                            <a:schemeClr val="dk1"/>
                          </a:solidFill>
                          <a:latin typeface="Book Antiqua" pitchFamily="18" charset="0"/>
                          <a:ea typeface="+mn-ea"/>
                          <a:cs typeface="+mn-cs"/>
                        </a:rPr>
                        <a:t>somniferum</a:t>
                      </a:r>
                      <a:r>
                        <a:rPr lang="en-US" sz="1600" b="1" i="0" kern="1200" dirty="0">
                          <a:solidFill>
                            <a:schemeClr val="dk1"/>
                          </a:solidFill>
                          <a:latin typeface="Book Antiqua" pitchFamily="18" charset="0"/>
                          <a:ea typeface="+mn-ea"/>
                          <a:cs typeface="+mn-cs"/>
                        </a:rPr>
                        <a:t> L)</a:t>
                      </a:r>
                      <a:r>
                        <a:rPr lang="ru-RU" sz="1600" b="1" kern="1200" dirty="0">
                          <a:solidFill>
                            <a:schemeClr val="tx1"/>
                          </a:solidFill>
                          <a:latin typeface="Book Antiqua" pitchFamily="18" charset="0"/>
                          <a:ea typeface="+mn-ea"/>
                          <a:cs typeface="+mn-cs"/>
                        </a:rPr>
                        <a:t> </a:t>
                      </a:r>
                    </a:p>
                    <a:p>
                      <a:pPr algn="ctr"/>
                      <a:r>
                        <a:rPr lang="uk-UA" sz="1600" b="1" i="0" kern="1200" dirty="0">
                          <a:solidFill>
                            <a:schemeClr val="dk1"/>
                          </a:solidFill>
                          <a:latin typeface="Book Antiqua" pitchFamily="18" charset="0"/>
                          <a:ea typeface="+mn-ea"/>
                          <a:cs typeface="+mn-cs"/>
                        </a:rPr>
                        <a:t>Рослини роду коноплі (</a:t>
                      </a:r>
                      <a:r>
                        <a:rPr lang="en-US" sz="1600" b="1" i="0" kern="1200" dirty="0">
                          <a:solidFill>
                            <a:schemeClr val="dk1"/>
                          </a:solidFill>
                          <a:latin typeface="Book Antiqua" pitchFamily="18" charset="0"/>
                          <a:ea typeface="+mn-ea"/>
                          <a:cs typeface="+mn-cs"/>
                        </a:rPr>
                        <a:t>Cannabis)</a:t>
                      </a:r>
                      <a:r>
                        <a:rPr lang="uk-UA" sz="1600" b="1" i="0" kern="1200" dirty="0">
                          <a:solidFill>
                            <a:schemeClr val="dk1"/>
                          </a:solidFill>
                          <a:latin typeface="Book Antiqua" pitchFamily="18" charset="0"/>
                          <a:ea typeface="+mn-ea"/>
                          <a:cs typeface="+mn-cs"/>
                        </a:rPr>
                        <a:t>*</a:t>
                      </a:r>
                    </a:p>
                    <a:p>
                      <a:pPr algn="ctr"/>
                      <a:r>
                        <a:rPr lang="ru-RU" sz="1600" b="0" i="1" kern="1200" dirty="0">
                          <a:solidFill>
                            <a:schemeClr val="dk1"/>
                          </a:solidFill>
                          <a:effectLst/>
                          <a:latin typeface="Bookman Old Style" panose="02050604050505020204" pitchFamily="18" charset="0"/>
                          <a:ea typeface="+mn-ea"/>
                          <a:cs typeface="+mn-cs"/>
                        </a:rPr>
                        <a:t>*</a:t>
                      </a:r>
                      <a:r>
                        <a:rPr lang="ru-RU" sz="1600" b="0" i="1" kern="1200" dirty="0" err="1">
                          <a:solidFill>
                            <a:schemeClr val="dk1"/>
                          </a:solidFill>
                          <a:effectLst/>
                          <a:latin typeface="Bookman Old Style" panose="02050604050505020204" pitchFamily="18" charset="0"/>
                          <a:ea typeface="+mn-ea"/>
                          <a:cs typeface="+mn-cs"/>
                        </a:rPr>
                        <a:t>рослини</a:t>
                      </a:r>
                      <a:r>
                        <a:rPr lang="ru-RU" sz="1600" b="0" i="1" kern="1200" dirty="0">
                          <a:solidFill>
                            <a:schemeClr val="dk1"/>
                          </a:solidFill>
                          <a:effectLst/>
                          <a:latin typeface="Bookman Old Style" panose="02050604050505020204" pitchFamily="18" charset="0"/>
                          <a:ea typeface="+mn-ea"/>
                          <a:cs typeface="+mn-cs"/>
                        </a:rPr>
                        <a:t> будь-</a:t>
                      </a:r>
                      <a:r>
                        <a:rPr lang="ru-RU" sz="1600" b="0" i="1" kern="1200" dirty="0" err="1">
                          <a:solidFill>
                            <a:schemeClr val="dk1"/>
                          </a:solidFill>
                          <a:effectLst/>
                          <a:latin typeface="Bookman Old Style" panose="02050604050505020204" pitchFamily="18" charset="0"/>
                          <a:ea typeface="+mn-ea"/>
                          <a:cs typeface="+mn-cs"/>
                        </a:rPr>
                        <a:t>якого</a:t>
                      </a:r>
                      <a:r>
                        <a:rPr lang="ru-RU" sz="1600" b="0" i="1" kern="1200" dirty="0">
                          <a:solidFill>
                            <a:schemeClr val="dk1"/>
                          </a:solidFill>
                          <a:effectLst/>
                          <a:latin typeface="Bookman Old Style" panose="02050604050505020204" pitchFamily="18" charset="0"/>
                          <a:ea typeface="+mn-ea"/>
                          <a:cs typeface="+mn-cs"/>
                        </a:rPr>
                        <a:t> виду роду </a:t>
                      </a:r>
                      <a:r>
                        <a:rPr lang="ru-RU" sz="1600" b="0" i="1" kern="1200" dirty="0" err="1">
                          <a:solidFill>
                            <a:schemeClr val="dk1"/>
                          </a:solidFill>
                          <a:effectLst/>
                          <a:latin typeface="Bookman Old Style" panose="02050604050505020204" pitchFamily="18" charset="0"/>
                          <a:ea typeface="+mn-ea"/>
                          <a:cs typeface="+mn-cs"/>
                        </a:rPr>
                        <a:t>канабіс</a:t>
                      </a:r>
                      <a:endParaRPr lang="uk-UA" sz="1600" b="1" i="1" dirty="0">
                        <a:solidFill>
                          <a:schemeClr val="tx1"/>
                        </a:solidFill>
                        <a:latin typeface="Bookman Old Style" panose="02050604050505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397567">
                <a:tc>
                  <a:txBody>
                    <a:bodyPr/>
                    <a:lstStyle/>
                    <a:p>
                      <a:pPr algn="ctr"/>
                      <a:r>
                        <a:rPr lang="uk-UA" sz="1600" b="1" dirty="0">
                          <a:solidFill>
                            <a:schemeClr val="tx1"/>
                          </a:solidFill>
                          <a:latin typeface="Book Antiqua" pitchFamily="18" charset="0"/>
                        </a:rPr>
                        <a:t>Список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1600" b="1" kern="1200" dirty="0" err="1">
                          <a:solidFill>
                            <a:schemeClr val="tx1"/>
                          </a:solidFill>
                          <a:latin typeface="Book Antiqua" pitchFamily="18" charset="0"/>
                          <a:ea typeface="+mn-ea"/>
                          <a:cs typeface="+mn-cs"/>
                        </a:rPr>
                        <a:t>Рослини</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що</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містять</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наркотичні</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засоби</a:t>
                      </a:r>
                      <a:r>
                        <a:rPr lang="ru-RU" sz="1600" b="1" kern="1200" dirty="0">
                          <a:solidFill>
                            <a:schemeClr val="tx1"/>
                          </a:solidFill>
                          <a:latin typeface="Book Antiqua" pitchFamily="18" charset="0"/>
                          <a:ea typeface="+mn-ea"/>
                          <a:cs typeface="+mn-cs"/>
                        </a:rPr>
                        <a:t> та </a:t>
                      </a:r>
                      <a:r>
                        <a:rPr lang="ru-RU" sz="1600" b="1" kern="1200" dirty="0" err="1">
                          <a:solidFill>
                            <a:schemeClr val="tx1"/>
                          </a:solidFill>
                          <a:latin typeface="Book Antiqua" pitchFamily="18" charset="0"/>
                          <a:ea typeface="+mn-ea"/>
                          <a:cs typeface="+mn-cs"/>
                        </a:rPr>
                        <a:t>психотропні</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речовини</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обіг</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яких</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допускається</a:t>
                      </a:r>
                      <a:r>
                        <a:rPr lang="ru-RU" sz="1600" b="1" kern="1200" dirty="0">
                          <a:solidFill>
                            <a:schemeClr val="tx1"/>
                          </a:solidFill>
                          <a:latin typeface="Book Antiqua" pitchFamily="18" charset="0"/>
                          <a:ea typeface="+mn-ea"/>
                          <a:cs typeface="+mn-cs"/>
                        </a:rPr>
                        <a:t> для </a:t>
                      </a:r>
                      <a:r>
                        <a:rPr lang="ru-RU" sz="1600" b="1" kern="1200" dirty="0" err="1">
                          <a:solidFill>
                            <a:schemeClr val="tx1"/>
                          </a:solidFill>
                          <a:latin typeface="Book Antiqua" pitchFamily="18" charset="0"/>
                          <a:ea typeface="+mn-ea"/>
                          <a:cs typeface="+mn-cs"/>
                        </a:rPr>
                        <a:t>використання</a:t>
                      </a:r>
                      <a:r>
                        <a:rPr lang="ru-RU" sz="1600" b="1" kern="1200" dirty="0">
                          <a:solidFill>
                            <a:schemeClr val="tx1"/>
                          </a:solidFill>
                          <a:latin typeface="Book Antiqua" pitchFamily="18" charset="0"/>
                          <a:ea typeface="+mn-ea"/>
                          <a:cs typeface="+mn-cs"/>
                        </a:rPr>
                        <a:t> в </a:t>
                      </a:r>
                      <a:r>
                        <a:rPr lang="ru-RU" sz="1600" b="1" kern="1200" dirty="0" err="1">
                          <a:solidFill>
                            <a:schemeClr val="tx1"/>
                          </a:solidFill>
                          <a:latin typeface="Book Antiqua" pitchFamily="18" charset="0"/>
                          <a:ea typeface="+mn-ea"/>
                          <a:cs typeface="+mn-cs"/>
                        </a:rPr>
                        <a:t>навчальних</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цілях</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освітній</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науковій</a:t>
                      </a:r>
                      <a:r>
                        <a:rPr lang="ru-RU" sz="1600" b="1" kern="1200" dirty="0">
                          <a:solidFill>
                            <a:schemeClr val="tx1"/>
                          </a:solidFill>
                          <a:latin typeface="Book Antiqua" pitchFamily="18" charset="0"/>
                          <a:ea typeface="+mn-ea"/>
                          <a:cs typeface="+mn-cs"/>
                        </a:rPr>
                        <a:t> та </a:t>
                      </a:r>
                      <a:r>
                        <a:rPr lang="ru-RU" sz="1600" b="1" kern="1200" dirty="0" err="1">
                          <a:solidFill>
                            <a:schemeClr val="tx1"/>
                          </a:solidFill>
                          <a:latin typeface="Book Antiqua" pitchFamily="18" charset="0"/>
                          <a:ea typeface="+mn-ea"/>
                          <a:cs typeface="+mn-cs"/>
                        </a:rPr>
                        <a:t>науково-технічній</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діяльності</a:t>
                      </a:r>
                      <a:r>
                        <a:rPr lang="ru-RU" sz="1600" b="1" kern="1200" dirty="0">
                          <a:solidFill>
                            <a:schemeClr val="tx1"/>
                          </a:solidFill>
                          <a:latin typeface="Book Antiqua" pitchFamily="18" charset="0"/>
                          <a:ea typeface="+mn-ea"/>
                          <a:cs typeface="+mn-cs"/>
                        </a:rPr>
                        <a:t>, у </a:t>
                      </a:r>
                      <a:r>
                        <a:rPr lang="ru-RU" sz="1600" b="1" kern="1200" dirty="0" err="1">
                          <a:solidFill>
                            <a:schemeClr val="tx1"/>
                          </a:solidFill>
                          <a:latin typeface="Book Antiqua" pitchFamily="18" charset="0"/>
                          <a:ea typeface="+mn-ea"/>
                          <a:cs typeface="+mn-cs"/>
                        </a:rPr>
                        <a:t>виробництві</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наркотичних</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засобів</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психотропних</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речовин</a:t>
                      </a:r>
                      <a:r>
                        <a:rPr lang="ru-RU" sz="1600" b="1" kern="1200" dirty="0">
                          <a:solidFill>
                            <a:schemeClr val="tx1"/>
                          </a:solidFill>
                          <a:latin typeface="Book Antiqua" pitchFamily="18" charset="0"/>
                          <a:ea typeface="+mn-ea"/>
                          <a:cs typeface="+mn-cs"/>
                        </a:rPr>
                        <a:t> та </a:t>
                      </a:r>
                      <a:r>
                        <a:rPr lang="ru-RU" sz="1600" b="1" kern="1200" dirty="0" err="1">
                          <a:solidFill>
                            <a:schemeClr val="tx1"/>
                          </a:solidFill>
                          <a:latin typeface="Book Antiqua" pitchFamily="18" charset="0"/>
                          <a:ea typeface="+mn-ea"/>
                          <a:cs typeface="+mn-cs"/>
                        </a:rPr>
                        <a:t>лікарських</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засобів</a:t>
                      </a:r>
                      <a:r>
                        <a:rPr lang="ru-RU" sz="1600" b="1" kern="1200" dirty="0">
                          <a:solidFill>
                            <a:schemeClr val="tx1"/>
                          </a:solidFill>
                          <a:latin typeface="Book Antiqua" pitchFamily="18" charset="0"/>
                          <a:ea typeface="+mn-ea"/>
                          <a:cs typeface="+mn-cs"/>
                        </a:rPr>
                        <a:t> для </a:t>
                      </a:r>
                      <a:r>
                        <a:rPr lang="ru-RU" sz="1600" b="1" kern="1200" dirty="0" err="1">
                          <a:solidFill>
                            <a:schemeClr val="tx1"/>
                          </a:solidFill>
                          <a:latin typeface="Book Antiqua" pitchFamily="18" charset="0"/>
                          <a:ea typeface="+mn-ea"/>
                          <a:cs typeface="+mn-cs"/>
                        </a:rPr>
                        <a:t>подальшого</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застосування</a:t>
                      </a:r>
                      <a:r>
                        <a:rPr lang="ru-RU" sz="1600" b="1" kern="1200" dirty="0">
                          <a:solidFill>
                            <a:schemeClr val="tx1"/>
                          </a:solidFill>
                          <a:latin typeface="Book Antiqua" pitchFamily="18" charset="0"/>
                          <a:ea typeface="+mn-ea"/>
                          <a:cs typeface="+mn-cs"/>
                        </a:rPr>
                        <a:t> в </a:t>
                      </a:r>
                      <a:r>
                        <a:rPr lang="ru-RU" sz="1600" b="1" kern="1200" dirty="0" err="1">
                          <a:solidFill>
                            <a:schemeClr val="tx1"/>
                          </a:solidFill>
                          <a:latin typeface="Book Antiqua" pitchFamily="18" charset="0"/>
                          <a:ea typeface="+mn-ea"/>
                          <a:cs typeface="+mn-cs"/>
                        </a:rPr>
                        <a:t>медичній</a:t>
                      </a:r>
                      <a:r>
                        <a:rPr lang="ru-RU" sz="1600" b="1" kern="1200" dirty="0">
                          <a:solidFill>
                            <a:schemeClr val="tx1"/>
                          </a:solidFill>
                          <a:latin typeface="Book Antiqua" pitchFamily="18" charset="0"/>
                          <a:ea typeface="+mn-ea"/>
                          <a:cs typeface="+mn-cs"/>
                        </a:rPr>
                        <a:t> </a:t>
                      </a:r>
                      <a:r>
                        <a:rPr lang="ru-RU" sz="1600" b="1" kern="1200" dirty="0" err="1">
                          <a:solidFill>
                            <a:schemeClr val="tx1"/>
                          </a:solidFill>
                          <a:latin typeface="Book Antiqua" pitchFamily="18" charset="0"/>
                          <a:ea typeface="+mn-ea"/>
                          <a:cs typeface="+mn-cs"/>
                        </a:rPr>
                        <a:t>практиці</a:t>
                      </a:r>
                      <a:endParaRPr lang="ru-RU" sz="1600" b="1" kern="1200" dirty="0">
                        <a:solidFill>
                          <a:schemeClr val="tx1"/>
                        </a:solidFill>
                        <a:latin typeface="Book Antiqua"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uk-UA" sz="1600" b="1" dirty="0">
                          <a:solidFill>
                            <a:schemeClr val="tx1"/>
                          </a:solidFill>
                          <a:latin typeface="Book Antiqua" pitchFamily="18" charset="0"/>
                        </a:rPr>
                        <a:t>Рослини роду коноплі (</a:t>
                      </a:r>
                      <a:r>
                        <a:rPr lang="en-GB" sz="1600" b="1" dirty="0">
                          <a:solidFill>
                            <a:schemeClr val="tx1"/>
                          </a:solidFill>
                          <a:latin typeface="Book Antiqua" pitchFamily="18" charset="0"/>
                        </a:rPr>
                        <a:t>Cannabis)</a:t>
                      </a:r>
                      <a:r>
                        <a:rPr lang="uk-UA" sz="1600" b="1" dirty="0">
                          <a:solidFill>
                            <a:schemeClr val="tx1"/>
                          </a:solidFill>
                          <a:latin typeface="Book Antiqua" pitchFamily="18" charset="0"/>
                        </a:rPr>
                        <a:t>*</a:t>
                      </a:r>
                    </a:p>
                    <a:p>
                      <a:pPr algn="ctr"/>
                      <a:r>
                        <a:rPr lang="ru-RU" sz="1600" b="0" i="1" kern="1200" dirty="0">
                          <a:solidFill>
                            <a:schemeClr val="dk1"/>
                          </a:solidFill>
                          <a:effectLst/>
                          <a:latin typeface="Bookman Old Style" panose="02050604050505020204" pitchFamily="18" charset="0"/>
                          <a:ea typeface="+mn-ea"/>
                          <a:cs typeface="+mn-cs"/>
                        </a:rPr>
                        <a:t>*</a:t>
                      </a:r>
                      <a:r>
                        <a:rPr lang="ru-RU" sz="1600" b="0" i="1" kern="1200" dirty="0" err="1">
                          <a:solidFill>
                            <a:schemeClr val="dk1"/>
                          </a:solidFill>
                          <a:effectLst/>
                          <a:latin typeface="Bookman Old Style" panose="02050604050505020204" pitchFamily="18" charset="0"/>
                          <a:ea typeface="+mn-ea"/>
                          <a:cs typeface="+mn-cs"/>
                        </a:rPr>
                        <a:t>рослини</a:t>
                      </a:r>
                      <a:r>
                        <a:rPr lang="ru-RU" sz="1600" b="0" i="1" kern="1200" dirty="0">
                          <a:solidFill>
                            <a:schemeClr val="dk1"/>
                          </a:solidFill>
                          <a:effectLst/>
                          <a:latin typeface="Bookman Old Style" panose="02050604050505020204" pitchFamily="18" charset="0"/>
                          <a:ea typeface="+mn-ea"/>
                          <a:cs typeface="+mn-cs"/>
                        </a:rPr>
                        <a:t>, </a:t>
                      </a:r>
                      <a:r>
                        <a:rPr lang="ru-RU" sz="1600" b="0" i="1" kern="1200" dirty="0" err="1">
                          <a:solidFill>
                            <a:schemeClr val="dk1"/>
                          </a:solidFill>
                          <a:effectLst/>
                          <a:latin typeface="Bookman Old Style" panose="02050604050505020204" pitchFamily="18" charset="0"/>
                          <a:ea typeface="+mn-ea"/>
                          <a:cs typeface="+mn-cs"/>
                        </a:rPr>
                        <a:t>що</a:t>
                      </a:r>
                      <a:r>
                        <a:rPr lang="ru-RU" sz="1600" b="0" i="1" kern="1200" dirty="0">
                          <a:solidFill>
                            <a:schemeClr val="dk1"/>
                          </a:solidFill>
                          <a:effectLst/>
                          <a:latin typeface="Bookman Old Style" panose="02050604050505020204" pitchFamily="18" charset="0"/>
                          <a:ea typeface="+mn-ea"/>
                          <a:cs typeface="+mn-cs"/>
                        </a:rPr>
                        <a:t> належать до </a:t>
                      </a:r>
                      <a:r>
                        <a:rPr lang="ru-RU" sz="1600" b="0" i="1" kern="1200" dirty="0" err="1">
                          <a:solidFill>
                            <a:schemeClr val="dk1"/>
                          </a:solidFill>
                          <a:effectLst/>
                          <a:latin typeface="Bookman Old Style" panose="02050604050505020204" pitchFamily="18" charset="0"/>
                          <a:ea typeface="+mn-ea"/>
                          <a:cs typeface="+mn-cs"/>
                        </a:rPr>
                        <a:t>групи</a:t>
                      </a:r>
                      <a:r>
                        <a:rPr lang="ru-RU" sz="1600" b="0" i="1" kern="1200" dirty="0">
                          <a:solidFill>
                            <a:schemeClr val="dk1"/>
                          </a:solidFill>
                          <a:effectLst/>
                          <a:latin typeface="Bookman Old Style" panose="02050604050505020204" pitchFamily="18" charset="0"/>
                          <a:ea typeface="+mn-ea"/>
                          <a:cs typeface="+mn-cs"/>
                        </a:rPr>
                        <a:t> культур </a:t>
                      </a:r>
                      <a:r>
                        <a:rPr lang="ru-RU" sz="1600" b="0" i="1" kern="1200" dirty="0" err="1">
                          <a:solidFill>
                            <a:schemeClr val="dk1"/>
                          </a:solidFill>
                          <a:effectLst/>
                          <a:latin typeface="Bookman Old Style" panose="02050604050505020204" pitchFamily="18" charset="0"/>
                          <a:ea typeface="+mn-ea"/>
                          <a:cs typeface="+mn-cs"/>
                        </a:rPr>
                        <a:t>лікарських</a:t>
                      </a:r>
                      <a:r>
                        <a:rPr lang="ru-RU" sz="1600" b="0" i="1" kern="1200" dirty="0">
                          <a:solidFill>
                            <a:schemeClr val="dk1"/>
                          </a:solidFill>
                          <a:effectLst/>
                          <a:latin typeface="Bookman Old Style" panose="02050604050505020204" pitchFamily="18" charset="0"/>
                          <a:ea typeface="+mn-ea"/>
                          <a:cs typeface="+mn-cs"/>
                        </a:rPr>
                        <a:t> </a:t>
                      </a:r>
                      <a:r>
                        <a:rPr lang="ru-RU" sz="1600" b="0" i="1" kern="1200" dirty="0" err="1">
                          <a:solidFill>
                            <a:schemeClr val="dk1"/>
                          </a:solidFill>
                          <a:effectLst/>
                          <a:latin typeface="Bookman Old Style" panose="02050604050505020204" pitchFamily="18" charset="0"/>
                          <a:ea typeface="+mn-ea"/>
                          <a:cs typeface="+mn-cs"/>
                        </a:rPr>
                        <a:t>рослин</a:t>
                      </a:r>
                      <a:endParaRPr lang="uk-UA" sz="1600" b="1" i="1" dirty="0">
                        <a:solidFill>
                          <a:schemeClr val="tx1"/>
                        </a:solidFill>
                        <a:latin typeface="Bookman Old Style" panose="02050604050505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56294834"/>
                  </a:ext>
                </a:extLst>
              </a:tr>
            </a:tbl>
          </a:graphicData>
        </a:graphic>
      </p:graphicFrame>
    </p:spTree>
    <p:extLst>
      <p:ext uri="{BB962C8B-B14F-4D97-AF65-F5344CB8AC3E}">
        <p14:creationId xmlns:p14="http://schemas.microsoft.com/office/powerpoint/2010/main" val="2757896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4704"/>
          </a:xfrm>
          <a:solidFill>
            <a:schemeClr val="accent1">
              <a:lumMod val="20000"/>
              <a:lumOff val="80000"/>
            </a:schemeClr>
          </a:solidFill>
        </p:spPr>
        <p:txBody>
          <a:bodyPr>
            <a:noAutofit/>
          </a:bodyPr>
          <a:lstStyle/>
          <a:p>
            <a:r>
              <a:rPr lang="ru-RU" sz="2800" b="1" dirty="0" err="1">
                <a:latin typeface="Book Antiqua" pitchFamily="18" charset="0"/>
              </a:rPr>
              <a:t>Таблиця</a:t>
            </a:r>
            <a:r>
              <a:rPr lang="ru-RU" sz="2800" b="1" dirty="0">
                <a:latin typeface="Book Antiqua" pitchFamily="18" charset="0"/>
              </a:rPr>
              <a:t> </a:t>
            </a:r>
            <a:r>
              <a:rPr lang="en-US" sz="2800" b="1" dirty="0">
                <a:latin typeface="Book Antiqua" pitchFamily="18" charset="0"/>
              </a:rPr>
              <a:t>I</a:t>
            </a:r>
            <a:r>
              <a:rPr lang="uk-UA" sz="2800" b="1" dirty="0">
                <a:latin typeface="Book Antiqua" pitchFamily="18" charset="0"/>
              </a:rPr>
              <a:t>І</a:t>
            </a:r>
            <a:endParaRPr lang="ru-RU" sz="2800" b="1" i="1" dirty="0">
              <a:solidFill>
                <a:srgbClr val="002060"/>
              </a:solidFill>
            </a:endParaRPr>
          </a:p>
        </p:txBody>
      </p:sp>
      <p:sp>
        <p:nvSpPr>
          <p:cNvPr id="3" name="Объект 2"/>
          <p:cNvSpPr>
            <a:spLocks noGrp="1"/>
          </p:cNvSpPr>
          <p:nvPr>
            <p:ph idx="1"/>
          </p:nvPr>
        </p:nvSpPr>
        <p:spPr>
          <a:xfrm>
            <a:off x="395536" y="836712"/>
            <a:ext cx="8229600" cy="5318051"/>
          </a:xfrm>
          <a:solidFill>
            <a:schemeClr val="bg1"/>
          </a:solidFill>
        </p:spPr>
        <p:txBody>
          <a:bodyPr>
            <a:noAutofit/>
          </a:bodyPr>
          <a:lstStyle/>
          <a:p>
            <a:pPr marL="0" indent="0">
              <a:buNone/>
            </a:pPr>
            <a:r>
              <a:rPr lang="ru-RU" sz="2000" dirty="0"/>
              <a:t> </a:t>
            </a:r>
          </a:p>
          <a:p>
            <a:pPr marL="0" indent="0">
              <a:buNone/>
            </a:pPr>
            <a:endParaRPr lang="ru-RU" sz="2000" dirty="0"/>
          </a:p>
          <a:p>
            <a:pPr marL="0" indent="0">
              <a:buNone/>
            </a:pPr>
            <a:endParaRPr lang="ru-RU" sz="2000" dirty="0"/>
          </a:p>
          <a:p>
            <a:pPr marL="0" indent="0">
              <a:buNone/>
            </a:pPr>
            <a:endParaRPr lang="ru-RU" sz="2000" dirty="0"/>
          </a:p>
          <a:p>
            <a:pPr marL="0" indent="0">
              <a:buNone/>
            </a:pPr>
            <a:endParaRPr lang="ru-RU" sz="2000" dirty="0"/>
          </a:p>
        </p:txBody>
      </p:sp>
      <p:graphicFrame>
        <p:nvGraphicFramePr>
          <p:cNvPr id="4" name="Содержимое 3"/>
          <p:cNvGraphicFramePr>
            <a:graphicFrameLocks/>
          </p:cNvGraphicFramePr>
          <p:nvPr>
            <p:extLst>
              <p:ext uri="{D42A27DB-BD31-4B8C-83A1-F6EECF244321}">
                <p14:modId xmlns:p14="http://schemas.microsoft.com/office/powerpoint/2010/main" val="2044337998"/>
              </p:ext>
            </p:extLst>
          </p:nvPr>
        </p:nvGraphicFramePr>
        <p:xfrm>
          <a:off x="0" y="836712"/>
          <a:ext cx="9144000" cy="6021288"/>
        </p:xfrm>
        <a:graphic>
          <a:graphicData uri="http://schemas.openxmlformats.org/drawingml/2006/table">
            <a:tbl>
              <a:tblPr firstRow="1" bandRow="1">
                <a:tableStyleId>{5C22544A-7EE6-4342-B048-85BDC9FD1C3A}</a:tableStyleId>
              </a:tblPr>
              <a:tblGrid>
                <a:gridCol w="1936575">
                  <a:extLst>
                    <a:ext uri="{9D8B030D-6E8A-4147-A177-3AD203B41FA5}">
                      <a16:colId xmlns:a16="http://schemas.microsoft.com/office/drawing/2014/main" val="20000"/>
                    </a:ext>
                  </a:extLst>
                </a:gridCol>
                <a:gridCol w="4090737">
                  <a:extLst>
                    <a:ext uri="{9D8B030D-6E8A-4147-A177-3AD203B41FA5}">
                      <a16:colId xmlns:a16="http://schemas.microsoft.com/office/drawing/2014/main" val="20001"/>
                    </a:ext>
                  </a:extLst>
                </a:gridCol>
                <a:gridCol w="3116688">
                  <a:extLst>
                    <a:ext uri="{9D8B030D-6E8A-4147-A177-3AD203B41FA5}">
                      <a16:colId xmlns:a16="http://schemas.microsoft.com/office/drawing/2014/main" val="20002"/>
                    </a:ext>
                  </a:extLst>
                </a:gridCol>
              </a:tblGrid>
              <a:tr h="3529375">
                <a:tc>
                  <a:txBody>
                    <a:bodyPr/>
                    <a:lstStyle/>
                    <a:p>
                      <a:r>
                        <a:rPr lang="ru-RU" sz="2000" dirty="0">
                          <a:solidFill>
                            <a:schemeClr val="tx1"/>
                          </a:solidFill>
                          <a:latin typeface="Book Antiqua" pitchFamily="18" charset="0"/>
                        </a:rPr>
                        <a:t>Список</a:t>
                      </a:r>
                      <a:r>
                        <a:rPr lang="ru-RU" sz="2000" baseline="0" dirty="0">
                          <a:solidFill>
                            <a:schemeClr val="tx1"/>
                          </a:solidFill>
                          <a:latin typeface="Book Antiqua" pitchFamily="18" charset="0"/>
                        </a:rPr>
                        <a:t> 1</a:t>
                      </a:r>
                      <a:endParaRPr lang="uk-UA" sz="200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2000" b="1" i="0" kern="1200" dirty="0" err="1">
                          <a:solidFill>
                            <a:schemeClr val="tx1"/>
                          </a:solidFill>
                          <a:latin typeface="Book Antiqua" pitchFamily="18" charset="0"/>
                          <a:ea typeface="+mn-ea"/>
                          <a:cs typeface="+mn-cs"/>
                        </a:rPr>
                        <a:t>Наркотичні</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засоби</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обіг</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обмежено</a:t>
                      </a:r>
                      <a:endParaRPr lang="ru-RU" sz="200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ru-RU" sz="2000" b="1" kern="1200" dirty="0" err="1">
                          <a:solidFill>
                            <a:schemeClr val="tx1"/>
                          </a:solidFill>
                          <a:latin typeface="Book Antiqua" pitchFamily="18" charset="0"/>
                          <a:ea typeface="+mn-ea"/>
                          <a:cs typeface="+mn-cs"/>
                        </a:rPr>
                        <a:t>Омнопон</a:t>
                      </a:r>
                      <a:endParaRPr lang="ru-RU" sz="2000" b="1" kern="1200" dirty="0">
                        <a:solidFill>
                          <a:schemeClr val="tx1"/>
                        </a:solidFill>
                        <a:latin typeface="Book Antiqua" pitchFamily="18" charset="0"/>
                        <a:ea typeface="+mn-ea"/>
                        <a:cs typeface="+mn-cs"/>
                      </a:endParaRPr>
                    </a:p>
                    <a:p>
                      <a:r>
                        <a:rPr lang="ru-RU" sz="2000" b="1" kern="1200" dirty="0" err="1">
                          <a:solidFill>
                            <a:schemeClr val="tx1"/>
                          </a:solidFill>
                          <a:latin typeface="Book Antiqua" pitchFamily="18" charset="0"/>
                          <a:ea typeface="+mn-ea"/>
                          <a:cs typeface="+mn-cs"/>
                        </a:rPr>
                        <a:t>Трамадол</a:t>
                      </a:r>
                      <a:endParaRPr lang="ru-RU"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Кодеїн</a:t>
                      </a:r>
                      <a:endParaRPr lang="uk-UA"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Морфін</a:t>
                      </a:r>
                      <a:endParaRPr lang="uk-UA"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Тримеперидин</a:t>
                      </a:r>
                      <a:r>
                        <a:rPr lang="ru-RU" sz="2000" b="1" kern="1200" dirty="0">
                          <a:solidFill>
                            <a:schemeClr val="tx1"/>
                          </a:solidFill>
                          <a:latin typeface="Book Antiqua" pitchFamily="18" charset="0"/>
                          <a:ea typeface="+mn-ea"/>
                          <a:cs typeface="+mn-cs"/>
                        </a:rPr>
                        <a:t> (</a:t>
                      </a:r>
                      <a:r>
                        <a:rPr lang="ru-RU" sz="2000" b="1" kern="1200" dirty="0" err="1">
                          <a:solidFill>
                            <a:schemeClr val="tx1"/>
                          </a:solidFill>
                          <a:latin typeface="Book Antiqua" pitchFamily="18" charset="0"/>
                          <a:ea typeface="+mn-ea"/>
                          <a:cs typeface="+mn-cs"/>
                        </a:rPr>
                        <a:t>промедол</a:t>
                      </a:r>
                      <a:r>
                        <a:rPr lang="ru-RU" sz="2000" b="1" kern="1200" dirty="0">
                          <a:solidFill>
                            <a:schemeClr val="tx1"/>
                          </a:solidFill>
                          <a:latin typeface="Book Antiqua" pitchFamily="18" charset="0"/>
                          <a:ea typeface="+mn-ea"/>
                          <a:cs typeface="+mn-cs"/>
                        </a:rPr>
                        <a:t>)</a:t>
                      </a:r>
                      <a:endParaRPr lang="uk-UA"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Етилморфина</a:t>
                      </a:r>
                      <a:r>
                        <a:rPr lang="ru-RU" sz="2000" b="1" kern="1200" dirty="0">
                          <a:solidFill>
                            <a:schemeClr val="tx1"/>
                          </a:solidFill>
                          <a:latin typeface="Book Antiqua" pitchFamily="18" charset="0"/>
                          <a:ea typeface="+mn-ea"/>
                          <a:cs typeface="+mn-cs"/>
                        </a:rPr>
                        <a:t> гидрохлорид</a:t>
                      </a:r>
                    </a:p>
                    <a:p>
                      <a:pPr marL="0" algn="l" defTabSz="914400" rtl="0" eaLnBrk="1" latinLnBrk="0" hangingPunct="1"/>
                      <a:r>
                        <a:rPr lang="ru-RU" sz="2000" b="1" kern="1200" dirty="0" err="1">
                          <a:solidFill>
                            <a:schemeClr val="tx1"/>
                          </a:solidFill>
                          <a:latin typeface="Book Antiqua" pitchFamily="18" charset="0"/>
                          <a:ea typeface="+mn-ea"/>
                          <a:cs typeface="+mn-cs"/>
                        </a:rPr>
                        <a:t>Канабіс</a:t>
                      </a:r>
                      <a:r>
                        <a:rPr lang="ru-RU" sz="2000" b="1" kern="1200" dirty="0">
                          <a:solidFill>
                            <a:schemeClr val="tx1"/>
                          </a:solidFill>
                          <a:latin typeface="Book Antiqua" pitchFamily="18" charset="0"/>
                          <a:ea typeface="+mn-ea"/>
                          <a:cs typeface="+mn-cs"/>
                        </a:rPr>
                        <a:t>, смола канабісу, </a:t>
                      </a:r>
                      <a:r>
                        <a:rPr lang="ru-RU" sz="2000" b="1" kern="1200" dirty="0" err="1">
                          <a:solidFill>
                            <a:schemeClr val="tx1"/>
                          </a:solidFill>
                          <a:latin typeface="Book Antiqua" pitchFamily="18" charset="0"/>
                          <a:ea typeface="+mn-ea"/>
                          <a:cs typeface="+mn-cs"/>
                        </a:rPr>
                        <a:t>екстракти</a:t>
                      </a:r>
                      <a:r>
                        <a:rPr lang="ru-RU" sz="2000" b="1" kern="1200" dirty="0">
                          <a:solidFill>
                            <a:schemeClr val="tx1"/>
                          </a:solidFill>
                          <a:latin typeface="Book Antiqua" pitchFamily="18" charset="0"/>
                          <a:ea typeface="+mn-ea"/>
                          <a:cs typeface="+mn-cs"/>
                        </a:rPr>
                        <a:t> і настойки канабісу</a:t>
                      </a:r>
                      <a:endParaRPr lang="uk-UA" sz="2000" b="1" kern="1200" dirty="0">
                        <a:solidFill>
                          <a:schemeClr val="tx1"/>
                        </a:solidFill>
                        <a:latin typeface="Book Antiqua"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491913">
                <a:tc>
                  <a:txBody>
                    <a:bodyPr/>
                    <a:lstStyle/>
                    <a:p>
                      <a:r>
                        <a:rPr lang="ru-RU" sz="2000" b="1" dirty="0">
                          <a:solidFill>
                            <a:schemeClr val="tx1"/>
                          </a:solidFill>
                          <a:latin typeface="Book Antiqua" pitchFamily="18" charset="0"/>
                        </a:rPr>
                        <a:t>Список 2</a:t>
                      </a:r>
                      <a:endParaRPr lang="uk-UA"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ru-RU" sz="2000" b="1" i="0" kern="1200" dirty="0" err="1">
                          <a:solidFill>
                            <a:schemeClr val="tx1"/>
                          </a:solidFill>
                          <a:latin typeface="Book Antiqua" pitchFamily="18" charset="0"/>
                          <a:ea typeface="+mn-ea"/>
                          <a:cs typeface="+mn-cs"/>
                        </a:rPr>
                        <a:t>Психотропні</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речовини</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обіг</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обмежено</a:t>
                      </a:r>
                      <a:endParaRPr lang="ru-RU"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algn="l" defTabSz="914400" rtl="0" eaLnBrk="1" latinLnBrk="0" hangingPunct="1"/>
                      <a:r>
                        <a:rPr lang="ru-RU" sz="2000" b="1" kern="1200" dirty="0" err="1">
                          <a:solidFill>
                            <a:schemeClr val="tx1"/>
                          </a:solidFill>
                          <a:latin typeface="Book Antiqua" pitchFamily="18" charset="0"/>
                          <a:ea typeface="+mn-ea"/>
                          <a:cs typeface="+mn-cs"/>
                        </a:rPr>
                        <a:t>Сибутрамін</a:t>
                      </a:r>
                      <a:endParaRPr lang="ru-RU"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Метаквалон</a:t>
                      </a:r>
                      <a:endParaRPr lang="uk-UA"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Кетамін</a:t>
                      </a:r>
                      <a:endParaRPr lang="uk-UA"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a:solidFill>
                            <a:schemeClr val="tx1"/>
                          </a:solidFill>
                          <a:latin typeface="Book Antiqua" pitchFamily="18" charset="0"/>
                          <a:ea typeface="+mn-ea"/>
                          <a:cs typeface="+mn-cs"/>
                        </a:rPr>
                        <a:t> </a:t>
                      </a:r>
                      <a:endParaRPr lang="uk-UA" sz="2000" b="1" kern="1200" dirty="0">
                        <a:solidFill>
                          <a:schemeClr val="tx1"/>
                        </a:solidFill>
                        <a:latin typeface="Book Antiqua"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85982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a:solidFill>
            <a:schemeClr val="accent1">
              <a:lumMod val="20000"/>
              <a:lumOff val="80000"/>
            </a:schemeClr>
          </a:solidFill>
        </p:spPr>
        <p:txBody>
          <a:bodyPr>
            <a:normAutofit/>
          </a:bodyPr>
          <a:lstStyle/>
          <a:p>
            <a:r>
              <a:rPr lang="ru-RU" sz="2800" b="1" dirty="0" err="1">
                <a:solidFill>
                  <a:srgbClr val="002060"/>
                </a:solidFill>
                <a:latin typeface="Times New Roman" pitchFamily="18" charset="0"/>
                <a:cs typeface="Times New Roman" pitchFamily="18" charset="0"/>
              </a:rPr>
              <a:t>Таблиця</a:t>
            </a:r>
            <a:r>
              <a:rPr lang="ru-RU" sz="2800" b="1" dirty="0">
                <a:solidFill>
                  <a:srgbClr val="002060"/>
                </a:solidFill>
                <a:latin typeface="Times New Roman" pitchFamily="18" charset="0"/>
                <a:cs typeface="Times New Roman" pitchFamily="18" charset="0"/>
              </a:rPr>
              <a:t> </a:t>
            </a:r>
            <a:r>
              <a:rPr lang="en-US" sz="2800" b="1" dirty="0">
                <a:solidFill>
                  <a:srgbClr val="002060"/>
                </a:solidFill>
                <a:latin typeface="Times New Roman" pitchFamily="18" charset="0"/>
                <a:cs typeface="Times New Roman" pitchFamily="18" charset="0"/>
              </a:rPr>
              <a:t>III</a:t>
            </a:r>
            <a:endParaRPr lang="ru-RU" sz="2800" b="1" dirty="0">
              <a:solidFill>
                <a:srgbClr val="002060"/>
              </a:solidFill>
              <a:latin typeface="Times New Roman" pitchFamily="18" charset="0"/>
              <a:cs typeface="Times New Roman" pitchFamily="18" charset="0"/>
            </a:endParaRPr>
          </a:p>
        </p:txBody>
      </p:sp>
      <p:sp>
        <p:nvSpPr>
          <p:cNvPr id="3" name="Объект 2"/>
          <p:cNvSpPr>
            <a:spLocks noGrp="1"/>
          </p:cNvSpPr>
          <p:nvPr>
            <p:ph idx="1"/>
          </p:nvPr>
        </p:nvSpPr>
        <p:spPr>
          <a:solidFill>
            <a:schemeClr val="accent1">
              <a:lumMod val="20000"/>
              <a:lumOff val="80000"/>
            </a:schemeClr>
          </a:solidFill>
        </p:spPr>
        <p:txBody>
          <a:bodyPr>
            <a:normAutofit/>
          </a:bodyPr>
          <a:lstStyle/>
          <a:p>
            <a:pPr marL="0" indent="0">
              <a:buNone/>
            </a:pPr>
            <a:endParaRPr lang="ru-RU" dirty="0"/>
          </a:p>
          <a:p>
            <a:pPr marL="0" indent="0">
              <a:buNone/>
            </a:pPr>
            <a:endParaRPr lang="ru-RU" dirty="0"/>
          </a:p>
          <a:p>
            <a:pPr marL="0" indent="0">
              <a:buNone/>
            </a:pP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219197062"/>
              </p:ext>
            </p:extLst>
          </p:nvPr>
        </p:nvGraphicFramePr>
        <p:xfrm>
          <a:off x="1" y="980729"/>
          <a:ext cx="9143999" cy="5719895"/>
        </p:xfrm>
        <a:graphic>
          <a:graphicData uri="http://schemas.openxmlformats.org/drawingml/2006/table">
            <a:tbl>
              <a:tblPr firstRow="1" bandRow="1">
                <a:tableStyleId>{5C22544A-7EE6-4342-B048-85BDC9FD1C3A}</a:tableStyleId>
              </a:tblPr>
              <a:tblGrid>
                <a:gridCol w="1936574">
                  <a:extLst>
                    <a:ext uri="{9D8B030D-6E8A-4147-A177-3AD203B41FA5}">
                      <a16:colId xmlns:a16="http://schemas.microsoft.com/office/drawing/2014/main" val="20000"/>
                    </a:ext>
                  </a:extLst>
                </a:gridCol>
                <a:gridCol w="3787553">
                  <a:extLst>
                    <a:ext uri="{9D8B030D-6E8A-4147-A177-3AD203B41FA5}">
                      <a16:colId xmlns:a16="http://schemas.microsoft.com/office/drawing/2014/main" val="20001"/>
                    </a:ext>
                  </a:extLst>
                </a:gridCol>
                <a:gridCol w="3419872">
                  <a:extLst>
                    <a:ext uri="{9D8B030D-6E8A-4147-A177-3AD203B41FA5}">
                      <a16:colId xmlns:a16="http://schemas.microsoft.com/office/drawing/2014/main" val="20002"/>
                    </a:ext>
                  </a:extLst>
                </a:gridCol>
              </a:tblGrid>
              <a:tr h="4104455">
                <a:tc>
                  <a:txBody>
                    <a:bodyPr/>
                    <a:lstStyle/>
                    <a:p>
                      <a:r>
                        <a:rPr lang="ru-RU" sz="2000" dirty="0">
                          <a:solidFill>
                            <a:schemeClr val="tx1"/>
                          </a:solidFill>
                          <a:latin typeface="Book Antiqua" pitchFamily="18" charset="0"/>
                        </a:rPr>
                        <a:t>Список</a:t>
                      </a:r>
                      <a:r>
                        <a:rPr lang="ru-RU" sz="2000" baseline="0" dirty="0">
                          <a:solidFill>
                            <a:schemeClr val="tx1"/>
                          </a:solidFill>
                          <a:latin typeface="Book Antiqua" pitchFamily="18" charset="0"/>
                        </a:rPr>
                        <a:t> 1</a:t>
                      </a:r>
                      <a:endParaRPr lang="uk-UA" sz="200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ru-RU" sz="2000" b="1" i="0" kern="1200" dirty="0" err="1">
                          <a:solidFill>
                            <a:schemeClr val="tx1"/>
                          </a:solidFill>
                          <a:latin typeface="Book Antiqua" pitchFamily="18" charset="0"/>
                          <a:ea typeface="+mn-ea"/>
                          <a:cs typeface="+mn-cs"/>
                        </a:rPr>
                        <a:t>Наркотичні</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засоби</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обіг</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обмежено</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і</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стосовно</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допускаються</a:t>
                      </a:r>
                      <a:r>
                        <a:rPr lang="ru-RU" sz="2000" b="1" i="0" kern="1200" baseline="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виключення</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деяких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заходів</a:t>
                      </a:r>
                      <a:r>
                        <a:rPr lang="ru-RU" sz="2000" b="1" i="0" kern="1200" dirty="0">
                          <a:solidFill>
                            <a:schemeClr val="tx1"/>
                          </a:solidFill>
                          <a:latin typeface="Book Antiqua" pitchFamily="18" charset="0"/>
                          <a:ea typeface="+mn-ea"/>
                          <a:cs typeface="+mn-cs"/>
                        </a:rPr>
                        <a:t> контролю</a:t>
                      </a:r>
                      <a:endParaRPr lang="ru-RU" sz="200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uk-UA" sz="2000" b="0" i="0" kern="1200" dirty="0">
                          <a:solidFill>
                            <a:schemeClr val="tx1"/>
                          </a:solidFill>
                          <a:latin typeface="Book Antiqua" pitchFamily="18" charset="0"/>
                          <a:ea typeface="+mn-ea"/>
                          <a:cs typeface="+mn-cs"/>
                        </a:rPr>
                        <a:t>Препарати</a:t>
                      </a:r>
                    </a:p>
                    <a:p>
                      <a:r>
                        <a:rPr lang="uk-UA" sz="2000" b="0" i="0" kern="1200" dirty="0" err="1">
                          <a:solidFill>
                            <a:schemeClr val="tx1"/>
                          </a:solidFill>
                          <a:latin typeface="Book Antiqua" pitchFamily="18" charset="0"/>
                          <a:ea typeface="+mn-ea"/>
                          <a:cs typeface="+mn-cs"/>
                        </a:rPr>
                        <a:t>етилморфіну</a:t>
                      </a:r>
                      <a:r>
                        <a:rPr lang="uk-UA" sz="2000" b="0" i="0" kern="1200" dirty="0">
                          <a:solidFill>
                            <a:schemeClr val="tx1"/>
                          </a:solidFill>
                          <a:latin typeface="Book Antiqua" pitchFamily="18" charset="0"/>
                          <a:ea typeface="+mn-ea"/>
                          <a:cs typeface="+mn-cs"/>
                        </a:rPr>
                        <a:t>,</a:t>
                      </a:r>
                    </a:p>
                    <a:p>
                      <a:r>
                        <a:rPr lang="uk-UA" sz="2000" b="0" i="0" kern="1200" dirty="0">
                          <a:solidFill>
                            <a:schemeClr val="tx1"/>
                          </a:solidFill>
                          <a:latin typeface="Book Antiqua" pitchFamily="18" charset="0"/>
                          <a:ea typeface="+mn-ea"/>
                          <a:cs typeface="+mn-cs"/>
                        </a:rPr>
                        <a:t>кодеїну та ін.</a:t>
                      </a:r>
                    </a:p>
                    <a:p>
                      <a:r>
                        <a:rPr lang="uk-UA" sz="2000" b="0" i="0" kern="1200" dirty="0">
                          <a:solidFill>
                            <a:schemeClr val="tx1"/>
                          </a:solidFill>
                          <a:latin typeface="Book Antiqua" pitchFamily="18" charset="0"/>
                          <a:ea typeface="+mn-ea"/>
                          <a:cs typeface="+mn-cs"/>
                        </a:rPr>
                        <a:t>за умови, що вони поєднані з одним або кількома інгредієнтами і містять не більш як 100 мг наркотичного засобу на одиницю дози, з концентрацією не більш як 2,5 відсотка у нерозділених препаратах.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1444135">
                <a:tc>
                  <a:txBody>
                    <a:bodyPr/>
                    <a:lstStyle/>
                    <a:p>
                      <a:r>
                        <a:rPr lang="ru-RU" sz="2000" b="1" dirty="0">
                          <a:solidFill>
                            <a:schemeClr val="tx1"/>
                          </a:solidFill>
                          <a:latin typeface="Book Antiqua" pitchFamily="18" charset="0"/>
                        </a:rPr>
                        <a:t>Список 2</a:t>
                      </a:r>
                      <a:endParaRPr lang="uk-UA"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ru-RU" sz="2000" b="1" i="0" kern="1200" dirty="0" err="1">
                          <a:solidFill>
                            <a:schemeClr val="dk1"/>
                          </a:solidFill>
                          <a:latin typeface="Book Antiqua" pitchFamily="18" charset="0"/>
                          <a:ea typeface="+mn-ea"/>
                          <a:cs typeface="+mn-cs"/>
                        </a:rPr>
                        <a:t>Психотропні</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речовини</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обіг</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яких</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обмежено</a:t>
                      </a:r>
                      <a:r>
                        <a:rPr lang="ru-RU" sz="2000" b="1" i="0" kern="1200" baseline="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і</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стосовно</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яких</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допускаються</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виключення</a:t>
                      </a:r>
                      <a:r>
                        <a:rPr lang="ru-RU" sz="2000" b="1" i="0" kern="1200" baseline="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деяких</a:t>
                      </a:r>
                      <a:r>
                        <a:rPr lang="ru-RU" sz="2000" b="1" i="0" kern="1200" dirty="0">
                          <a:solidFill>
                            <a:schemeClr val="dk1"/>
                          </a:solidFill>
                          <a:latin typeface="Book Antiqua" pitchFamily="18" charset="0"/>
                          <a:ea typeface="+mn-ea"/>
                          <a:cs typeface="+mn-cs"/>
                        </a:rPr>
                        <a:t> </a:t>
                      </a:r>
                      <a:r>
                        <a:rPr lang="ru-RU" sz="2000" b="1" i="0" kern="1200" dirty="0" err="1">
                          <a:solidFill>
                            <a:schemeClr val="dk1"/>
                          </a:solidFill>
                          <a:latin typeface="Book Antiqua" pitchFamily="18" charset="0"/>
                          <a:ea typeface="+mn-ea"/>
                          <a:cs typeface="+mn-cs"/>
                        </a:rPr>
                        <a:t>заходів</a:t>
                      </a:r>
                      <a:r>
                        <a:rPr lang="ru-RU" sz="2000" b="1" i="0" kern="1200" dirty="0">
                          <a:solidFill>
                            <a:schemeClr val="dk1"/>
                          </a:solidFill>
                          <a:latin typeface="Book Antiqua" pitchFamily="18" charset="0"/>
                          <a:ea typeface="+mn-ea"/>
                          <a:cs typeface="+mn-cs"/>
                        </a:rPr>
                        <a:t> контролю</a:t>
                      </a:r>
                      <a:endParaRPr lang="ru-RU" sz="2000" b="1" baseline="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algn="l" defTabSz="914400" rtl="0" eaLnBrk="1" latinLnBrk="0" hangingPunct="1"/>
                      <a:r>
                        <a:rPr lang="ru-RU" sz="2000" b="0" kern="1200" dirty="0" err="1">
                          <a:solidFill>
                            <a:schemeClr val="dk1"/>
                          </a:solidFill>
                          <a:latin typeface="Book Antiqua" pitchFamily="18" charset="0"/>
                          <a:ea typeface="+mn-ea"/>
                          <a:cs typeface="+mn-cs"/>
                        </a:rPr>
                        <a:t>Діазепам</a:t>
                      </a:r>
                      <a:endParaRPr lang="ru-RU" sz="2000" b="0" kern="1200" dirty="0">
                        <a:solidFill>
                          <a:schemeClr val="dk1"/>
                        </a:solidFill>
                        <a:latin typeface="Book Antiqua" pitchFamily="18" charset="0"/>
                        <a:ea typeface="+mn-ea"/>
                        <a:cs typeface="+mn-cs"/>
                      </a:endParaRPr>
                    </a:p>
                    <a:p>
                      <a:pPr marL="0" algn="l" defTabSz="914400" rtl="0" eaLnBrk="1" latinLnBrk="0" hangingPunct="1"/>
                      <a:r>
                        <a:rPr lang="ru-RU" sz="2000" b="0" kern="1200" dirty="0" err="1">
                          <a:solidFill>
                            <a:schemeClr val="dk1"/>
                          </a:solidFill>
                          <a:latin typeface="Book Antiqua" pitchFamily="18" charset="0"/>
                          <a:ea typeface="+mn-ea"/>
                          <a:cs typeface="+mn-cs"/>
                        </a:rPr>
                        <a:t>Нітразепам</a:t>
                      </a:r>
                      <a:endParaRPr lang="ru-RU" sz="2000" b="0" kern="1200" dirty="0">
                        <a:solidFill>
                          <a:schemeClr val="dk1"/>
                        </a:solidFill>
                        <a:latin typeface="Book Antiqua" pitchFamily="18" charset="0"/>
                        <a:ea typeface="+mn-ea"/>
                        <a:cs typeface="+mn-cs"/>
                      </a:endParaRPr>
                    </a:p>
                    <a:p>
                      <a:pPr marL="0" algn="l" defTabSz="914400" rtl="0" eaLnBrk="1" latinLnBrk="0" hangingPunct="1"/>
                      <a:r>
                        <a:rPr lang="ru-RU" sz="2000" b="0" kern="1200" dirty="0" err="1">
                          <a:solidFill>
                            <a:schemeClr val="dk1"/>
                          </a:solidFill>
                          <a:latin typeface="Book Antiqua" pitchFamily="18" charset="0"/>
                          <a:ea typeface="+mn-ea"/>
                          <a:cs typeface="+mn-cs"/>
                        </a:rPr>
                        <a:t>Феназепам</a:t>
                      </a:r>
                      <a:endParaRPr lang="ru-RU" sz="2000" b="0" kern="1200" dirty="0">
                        <a:solidFill>
                          <a:schemeClr val="dk1"/>
                        </a:solidFill>
                        <a:latin typeface="Book Antiqua" pitchFamily="18" charset="0"/>
                        <a:ea typeface="+mn-ea"/>
                        <a:cs typeface="+mn-cs"/>
                      </a:endParaRPr>
                    </a:p>
                    <a:p>
                      <a:pPr marL="0" algn="l" defTabSz="914400" rtl="0" eaLnBrk="1" latinLnBrk="0" hangingPunct="1"/>
                      <a:r>
                        <a:rPr lang="ru-RU" sz="2000" b="0" kern="1200" dirty="0">
                          <a:solidFill>
                            <a:schemeClr val="dk1"/>
                          </a:solidFill>
                          <a:latin typeface="Book Antiqua" pitchFamily="18" charset="0"/>
                          <a:ea typeface="+mn-ea"/>
                          <a:cs typeface="+mn-cs"/>
                        </a:rPr>
                        <a:t> </a:t>
                      </a:r>
                      <a:r>
                        <a:rPr lang="ru-RU" sz="2000" b="0" kern="1200" dirty="0" err="1">
                          <a:solidFill>
                            <a:schemeClr val="dk1"/>
                          </a:solidFill>
                          <a:latin typeface="Book Antiqua" pitchFamily="18" charset="0"/>
                          <a:ea typeface="+mn-ea"/>
                          <a:cs typeface="+mn-cs"/>
                        </a:rPr>
                        <a:t>Фенобарбитал</a:t>
                      </a:r>
                      <a:r>
                        <a:rPr lang="ru-RU" sz="2000" b="0" kern="1200" dirty="0">
                          <a:solidFill>
                            <a:schemeClr val="dk1"/>
                          </a:solidFill>
                          <a:latin typeface="Book Antiqua" pitchFamily="18" charset="0"/>
                          <a:ea typeface="+mn-ea"/>
                          <a:cs typeface="+mn-cs"/>
                        </a:rPr>
                        <a:t> </a:t>
                      </a:r>
                      <a:endParaRPr lang="uk-UA" sz="2000" b="0" kern="1200" dirty="0">
                        <a:solidFill>
                          <a:schemeClr val="tx1"/>
                        </a:solidFill>
                        <a:latin typeface="Book Antiqua"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01913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a:solidFill>
            <a:schemeClr val="accent1">
              <a:lumMod val="20000"/>
              <a:lumOff val="80000"/>
            </a:schemeClr>
          </a:solidFill>
        </p:spPr>
        <p:txBody>
          <a:bodyPr>
            <a:noAutofit/>
          </a:bodyPr>
          <a:lstStyle/>
          <a:p>
            <a:r>
              <a:rPr lang="ru-RU" sz="2800" b="1" dirty="0" err="1">
                <a:latin typeface="Book Antiqua" pitchFamily="18" charset="0"/>
              </a:rPr>
              <a:t>Таблиця</a:t>
            </a:r>
            <a:r>
              <a:rPr lang="ru-RU" sz="2800" b="1" dirty="0">
                <a:latin typeface="Book Antiqua" pitchFamily="18" charset="0"/>
              </a:rPr>
              <a:t> </a:t>
            </a:r>
            <a:r>
              <a:rPr lang="en-US" sz="2800" b="1" dirty="0">
                <a:latin typeface="Book Antiqua" pitchFamily="18" charset="0"/>
              </a:rPr>
              <a:t>IV</a:t>
            </a:r>
            <a:endParaRPr lang="ru-RU" sz="2800" b="1" dirty="0">
              <a:latin typeface="Book Antiqua" pitchFamily="18" charset="0"/>
            </a:endParaRPr>
          </a:p>
        </p:txBody>
      </p:sp>
      <p:sp>
        <p:nvSpPr>
          <p:cNvPr id="3" name="Объект 2"/>
          <p:cNvSpPr>
            <a:spLocks noGrp="1"/>
          </p:cNvSpPr>
          <p:nvPr>
            <p:ph idx="1"/>
          </p:nvPr>
        </p:nvSpPr>
        <p:spPr>
          <a:solidFill>
            <a:schemeClr val="accent1">
              <a:lumMod val="20000"/>
              <a:lumOff val="80000"/>
            </a:schemeClr>
          </a:solidFill>
        </p:spPr>
        <p:txBody>
          <a:bodyPr>
            <a:normAutofit/>
          </a:bodyPr>
          <a:lstStyle/>
          <a:p>
            <a:pPr marL="0" indent="0">
              <a:buNone/>
            </a:pPr>
            <a:endParaRPr lang="ru-RU" dirty="0"/>
          </a:p>
          <a:p>
            <a:pPr marL="0" indent="0">
              <a:buNone/>
            </a:pP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4282474762"/>
              </p:ext>
            </p:extLst>
          </p:nvPr>
        </p:nvGraphicFramePr>
        <p:xfrm>
          <a:off x="179512" y="1052736"/>
          <a:ext cx="8784975" cy="5688632"/>
        </p:xfrm>
        <a:graphic>
          <a:graphicData uri="http://schemas.openxmlformats.org/drawingml/2006/table">
            <a:tbl>
              <a:tblPr firstRow="1" bandRow="1">
                <a:tableStyleId>{5C22544A-7EE6-4342-B048-85BDC9FD1C3A}</a:tableStyleId>
              </a:tblPr>
              <a:tblGrid>
                <a:gridCol w="1860538">
                  <a:extLst>
                    <a:ext uri="{9D8B030D-6E8A-4147-A177-3AD203B41FA5}">
                      <a16:colId xmlns:a16="http://schemas.microsoft.com/office/drawing/2014/main" val="20000"/>
                    </a:ext>
                  </a:extLst>
                </a:gridCol>
                <a:gridCol w="3930121">
                  <a:extLst>
                    <a:ext uri="{9D8B030D-6E8A-4147-A177-3AD203B41FA5}">
                      <a16:colId xmlns:a16="http://schemas.microsoft.com/office/drawing/2014/main" val="20001"/>
                    </a:ext>
                  </a:extLst>
                </a:gridCol>
                <a:gridCol w="2994316">
                  <a:extLst>
                    <a:ext uri="{9D8B030D-6E8A-4147-A177-3AD203B41FA5}">
                      <a16:colId xmlns:a16="http://schemas.microsoft.com/office/drawing/2014/main" val="20002"/>
                    </a:ext>
                  </a:extLst>
                </a:gridCol>
              </a:tblGrid>
              <a:tr h="2552980">
                <a:tc>
                  <a:txBody>
                    <a:bodyPr/>
                    <a:lstStyle/>
                    <a:p>
                      <a:r>
                        <a:rPr lang="ru-RU" sz="2000" dirty="0">
                          <a:solidFill>
                            <a:schemeClr val="tx1"/>
                          </a:solidFill>
                          <a:latin typeface="Book Antiqua" pitchFamily="18" charset="0"/>
                        </a:rPr>
                        <a:t>Список</a:t>
                      </a:r>
                      <a:r>
                        <a:rPr lang="ru-RU" sz="2000" baseline="0" dirty="0">
                          <a:solidFill>
                            <a:schemeClr val="tx1"/>
                          </a:solidFill>
                          <a:latin typeface="Book Antiqua" pitchFamily="18" charset="0"/>
                        </a:rPr>
                        <a:t> 1</a:t>
                      </a:r>
                      <a:endParaRPr lang="uk-UA" sz="200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ru-RU" sz="2000" b="1" i="0" kern="1200" dirty="0" err="1">
                          <a:solidFill>
                            <a:schemeClr val="tx1"/>
                          </a:solidFill>
                          <a:latin typeface="Book Antiqua" pitchFamily="18" charset="0"/>
                          <a:ea typeface="+mn-ea"/>
                          <a:cs typeface="+mn-cs"/>
                        </a:rPr>
                        <a:t>Прекурсори</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обіг</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обмежено</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і</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стосовно</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встановлюються</a:t>
                      </a:r>
                      <a:r>
                        <a:rPr lang="ru-RU" sz="2000" b="1" i="0" kern="1200" dirty="0">
                          <a:solidFill>
                            <a:schemeClr val="tx1"/>
                          </a:solidFill>
                          <a:latin typeface="Book Antiqua" pitchFamily="18" charset="0"/>
                          <a:ea typeface="+mn-ea"/>
                          <a:cs typeface="+mn-cs"/>
                        </a:rPr>
                        <a:t> заходи контролю</a:t>
                      </a:r>
                      <a:endParaRPr lang="ru-RU" sz="200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ru-RU" sz="2000" b="1" kern="1200" dirty="0" err="1">
                          <a:solidFill>
                            <a:schemeClr val="tx1"/>
                          </a:solidFill>
                          <a:latin typeface="Book Antiqua" pitchFamily="18" charset="0"/>
                          <a:ea typeface="+mn-ea"/>
                          <a:cs typeface="+mn-cs"/>
                        </a:rPr>
                        <a:t>Ефедрин</a:t>
                      </a:r>
                      <a:endParaRPr lang="ru-RU" sz="2000" b="1" kern="1200" dirty="0">
                        <a:solidFill>
                          <a:schemeClr val="tx1"/>
                        </a:solidFill>
                        <a:latin typeface="Book Antiqua" pitchFamily="18" charset="0"/>
                        <a:ea typeface="+mn-ea"/>
                        <a:cs typeface="+mn-cs"/>
                      </a:endParaRPr>
                    </a:p>
                    <a:p>
                      <a:r>
                        <a:rPr lang="ru-RU" sz="2000" b="1" kern="1200" dirty="0" err="1">
                          <a:solidFill>
                            <a:schemeClr val="tx1"/>
                          </a:solidFill>
                          <a:latin typeface="Book Antiqua" pitchFamily="18" charset="0"/>
                          <a:ea typeface="+mn-ea"/>
                          <a:cs typeface="+mn-cs"/>
                        </a:rPr>
                        <a:t>Псевдоэфедрин</a:t>
                      </a:r>
                      <a:r>
                        <a:rPr lang="ru-RU" sz="2000" b="1" kern="1200" dirty="0">
                          <a:solidFill>
                            <a:schemeClr val="tx1"/>
                          </a:solidFill>
                          <a:latin typeface="Book Antiqua" pitchFamily="18" charset="0"/>
                          <a:ea typeface="+mn-ea"/>
                          <a:cs typeface="+mn-cs"/>
                        </a:rPr>
                        <a:t> </a:t>
                      </a:r>
                    </a:p>
                    <a:p>
                      <a:endParaRPr lang="uk-UA" sz="2000" b="0" kern="1200" dirty="0">
                        <a:solidFill>
                          <a:schemeClr val="tx1"/>
                        </a:solidFill>
                        <a:latin typeface="Book Antiqua"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135652">
                <a:tc>
                  <a:txBody>
                    <a:bodyPr/>
                    <a:lstStyle/>
                    <a:p>
                      <a:r>
                        <a:rPr lang="ru-RU" sz="2000" b="1" dirty="0">
                          <a:solidFill>
                            <a:schemeClr val="tx1"/>
                          </a:solidFill>
                          <a:latin typeface="Book Antiqua" pitchFamily="18" charset="0"/>
                        </a:rPr>
                        <a:t>Список 2</a:t>
                      </a:r>
                      <a:endParaRPr lang="uk-UA"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ru-RU" sz="2000" b="1" i="0" kern="1200" dirty="0" err="1">
                          <a:solidFill>
                            <a:schemeClr val="tx1"/>
                          </a:solidFill>
                          <a:latin typeface="Book Antiqua" pitchFamily="18" charset="0"/>
                          <a:ea typeface="+mn-ea"/>
                          <a:cs typeface="+mn-cs"/>
                        </a:rPr>
                        <a:t>Прекурсори</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стосовно</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яких</a:t>
                      </a:r>
                      <a:r>
                        <a:rPr lang="ru-RU" sz="2000" b="1" i="0" kern="1200" dirty="0">
                          <a:solidFill>
                            <a:schemeClr val="tx1"/>
                          </a:solidFill>
                          <a:latin typeface="Book Antiqua" pitchFamily="18" charset="0"/>
                          <a:ea typeface="+mn-ea"/>
                          <a:cs typeface="+mn-cs"/>
                        </a:rPr>
                        <a:t> </a:t>
                      </a:r>
                      <a:r>
                        <a:rPr lang="ru-RU" sz="2000" b="1" i="0" kern="1200" dirty="0" err="1">
                          <a:solidFill>
                            <a:schemeClr val="tx1"/>
                          </a:solidFill>
                          <a:latin typeface="Book Antiqua" pitchFamily="18" charset="0"/>
                          <a:ea typeface="+mn-ea"/>
                          <a:cs typeface="+mn-cs"/>
                        </a:rPr>
                        <a:t>встановлюються</a:t>
                      </a:r>
                      <a:r>
                        <a:rPr lang="ru-RU" sz="2000" b="1" i="0" kern="1200" dirty="0">
                          <a:solidFill>
                            <a:schemeClr val="tx1"/>
                          </a:solidFill>
                          <a:latin typeface="Book Antiqua" pitchFamily="18" charset="0"/>
                          <a:ea typeface="+mn-ea"/>
                          <a:cs typeface="+mn-cs"/>
                        </a:rPr>
                        <a:t> заходи контролю</a:t>
                      </a:r>
                      <a:endParaRPr lang="ru-RU" sz="2000" b="1" baseline="0"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algn="l" defTabSz="914400" rtl="0" eaLnBrk="1" latinLnBrk="0" hangingPunct="1"/>
                      <a:r>
                        <a:rPr lang="ru-RU" sz="2000" b="1" kern="1200" dirty="0">
                          <a:solidFill>
                            <a:schemeClr val="tx1"/>
                          </a:solidFill>
                          <a:latin typeface="Book Antiqua" pitchFamily="18" charset="0"/>
                          <a:ea typeface="+mn-ea"/>
                          <a:cs typeface="+mn-cs"/>
                        </a:rPr>
                        <a:t>Ацетон</a:t>
                      </a:r>
                    </a:p>
                    <a:p>
                      <a:pPr marL="0" algn="l" defTabSz="914400" rtl="0" eaLnBrk="1" latinLnBrk="0" hangingPunct="1"/>
                      <a:r>
                        <a:rPr lang="ru-RU" sz="2000" b="1" kern="1200" dirty="0" err="1">
                          <a:solidFill>
                            <a:schemeClr val="tx1"/>
                          </a:solidFill>
                          <a:latin typeface="Book Antiqua" pitchFamily="18" charset="0"/>
                          <a:ea typeface="+mn-ea"/>
                          <a:cs typeface="+mn-cs"/>
                        </a:rPr>
                        <a:t>Етиловий</a:t>
                      </a:r>
                      <a:r>
                        <a:rPr lang="ru-RU" sz="2000" b="1" kern="1200" baseline="0" dirty="0">
                          <a:solidFill>
                            <a:schemeClr val="tx1"/>
                          </a:solidFill>
                          <a:latin typeface="Book Antiqua" pitchFamily="18" charset="0"/>
                          <a:ea typeface="+mn-ea"/>
                          <a:cs typeface="+mn-cs"/>
                        </a:rPr>
                        <a:t> </a:t>
                      </a:r>
                      <a:r>
                        <a:rPr lang="ru-RU" sz="2000" b="1" kern="1200" baseline="0" dirty="0" err="1">
                          <a:solidFill>
                            <a:schemeClr val="tx1"/>
                          </a:solidFill>
                          <a:latin typeface="Book Antiqua" pitchFamily="18" charset="0"/>
                          <a:ea typeface="+mn-ea"/>
                          <a:cs typeface="+mn-cs"/>
                        </a:rPr>
                        <a:t>е</a:t>
                      </a:r>
                      <a:r>
                        <a:rPr lang="ru-RU" sz="2000" b="1" kern="1200" dirty="0" err="1">
                          <a:solidFill>
                            <a:schemeClr val="tx1"/>
                          </a:solidFill>
                          <a:latin typeface="Book Antiqua" pitchFamily="18" charset="0"/>
                          <a:ea typeface="+mn-ea"/>
                          <a:cs typeface="+mn-cs"/>
                        </a:rPr>
                        <a:t>фір</a:t>
                      </a:r>
                      <a:endParaRPr lang="ru-RU" sz="2000" b="1" kern="1200" dirty="0">
                        <a:solidFill>
                          <a:schemeClr val="tx1"/>
                        </a:solidFill>
                        <a:latin typeface="Book Antiqua" pitchFamily="18" charset="0"/>
                        <a:ea typeface="+mn-ea"/>
                        <a:cs typeface="+mn-cs"/>
                      </a:endParaRPr>
                    </a:p>
                    <a:p>
                      <a:pPr marL="0" algn="l" defTabSz="914400" rtl="0" eaLnBrk="1" latinLnBrk="0" hangingPunct="1"/>
                      <a:r>
                        <a:rPr lang="ru-RU" sz="2000" b="1" kern="1200" dirty="0" err="1">
                          <a:solidFill>
                            <a:schemeClr val="tx1"/>
                          </a:solidFill>
                          <a:latin typeface="Book Antiqua" pitchFamily="18" charset="0"/>
                          <a:ea typeface="+mn-ea"/>
                          <a:cs typeface="+mn-cs"/>
                        </a:rPr>
                        <a:t>Калію</a:t>
                      </a:r>
                      <a:r>
                        <a:rPr lang="ru-RU" sz="2000" b="1" kern="1200" dirty="0">
                          <a:solidFill>
                            <a:schemeClr val="tx1"/>
                          </a:solidFill>
                          <a:latin typeface="Book Antiqua" pitchFamily="18" charset="0"/>
                          <a:ea typeface="+mn-ea"/>
                          <a:cs typeface="+mn-cs"/>
                        </a:rPr>
                        <a:t> перманганат</a:t>
                      </a:r>
                    </a:p>
                    <a:p>
                      <a:pPr marL="0" algn="l" defTabSz="914400" rtl="0" eaLnBrk="1" latinLnBrk="0" hangingPunct="1"/>
                      <a:r>
                        <a:rPr lang="ru-RU" sz="2000" b="1" kern="1200" dirty="0">
                          <a:solidFill>
                            <a:schemeClr val="tx1"/>
                          </a:solidFill>
                          <a:latin typeface="Book Antiqua" pitchFamily="18" charset="0"/>
                          <a:ea typeface="+mn-ea"/>
                          <a:cs typeface="+mn-cs"/>
                        </a:rPr>
                        <a:t>Соляна кислота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6395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a:bodyPr>
          <a:lstStyle/>
          <a:p>
            <a:r>
              <a:rPr lang="uk-UA" sz="3200" b="1" dirty="0">
                <a:latin typeface="Book Antiqua" pitchFamily="18" charset="0"/>
              </a:rPr>
              <a:t>Особливості обігу НПП в закладах охорони здоров'я </a:t>
            </a:r>
            <a:endParaRPr lang="uk-UA" sz="3200" dirty="0"/>
          </a:p>
        </p:txBody>
      </p:sp>
      <p:sp>
        <p:nvSpPr>
          <p:cNvPr id="3" name="Содержимое 2"/>
          <p:cNvSpPr>
            <a:spLocks noGrp="1"/>
          </p:cNvSpPr>
          <p:nvPr>
            <p:ph idx="1"/>
          </p:nvPr>
        </p:nvSpPr>
        <p:spPr>
          <a:xfrm>
            <a:off x="0" y="1556792"/>
            <a:ext cx="9144000" cy="4968552"/>
          </a:xfrm>
          <a:solidFill>
            <a:schemeClr val="bg1">
              <a:lumMod val="95000"/>
            </a:schemeClr>
          </a:solidFill>
          <a:ln>
            <a:solidFill>
              <a:srgbClr val="002060"/>
            </a:solidFill>
          </a:ln>
        </p:spPr>
        <p:txBody>
          <a:bodyPr anchor="ctr">
            <a:normAutofit fontScale="92500"/>
          </a:bodyPr>
          <a:lstStyle/>
          <a:p>
            <a:pPr algn="ctr">
              <a:buNone/>
            </a:pPr>
            <a:r>
              <a:rPr lang="uk-UA" dirty="0">
                <a:latin typeface="Times New Roman" pitchFamily="18" charset="0"/>
                <a:cs typeface="Times New Roman" pitchFamily="18" charset="0"/>
              </a:rPr>
              <a:t>   Обіг НПП – це </a:t>
            </a:r>
            <a:r>
              <a:rPr lang="uk-UA" b="1" dirty="0">
                <a:latin typeface="Times New Roman" pitchFamily="18" charset="0"/>
                <a:cs typeface="Times New Roman" pitchFamily="18" charset="0"/>
              </a:rPr>
              <a:t>види діяльності </a:t>
            </a:r>
            <a:r>
              <a:rPr lang="uk-UA" dirty="0">
                <a:latin typeface="Times New Roman" pitchFamily="18" charset="0"/>
                <a:cs typeface="Times New Roman" pitchFamily="18" charset="0"/>
              </a:rPr>
              <a:t>з: </a:t>
            </a:r>
          </a:p>
          <a:p>
            <a:pPr algn="ctr">
              <a:buNone/>
            </a:pPr>
            <a:r>
              <a:rPr lang="uk-UA" dirty="0">
                <a:latin typeface="Times New Roman" pitchFamily="18" charset="0"/>
                <a:cs typeface="Times New Roman" pitchFamily="18" charset="0"/>
              </a:rPr>
              <a:t>    культивування рослин, розроблення, виробництва, виготовлення, зберігання, перевезення, пересилання, придбання, реалізації (відпуску), ввезення на територію України, вивезення з території України, транзиту через територію України, використання, знищення наркотичних засобів, психотропних речовин та прекурсорів, включених до Переліку наркотичних засобів, психотропних речовин і прекурсорів</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1156990"/>
          </a:xfrm>
          <a:solidFill>
            <a:schemeClr val="tx2">
              <a:lumMod val="20000"/>
              <a:lumOff val="80000"/>
            </a:schemeClr>
          </a:solidFill>
        </p:spPr>
        <p:txBody>
          <a:bodyPr>
            <a:noAutofit/>
          </a:bodyPr>
          <a:lstStyle/>
          <a:p>
            <a:r>
              <a:rPr lang="uk-UA" sz="2800" b="1" dirty="0">
                <a:latin typeface="Book Antiqua" pitchFamily="18" charset="0"/>
              </a:rPr>
              <a:t>Особливості обліку НПП в закладах охорони здоров'я </a:t>
            </a:r>
            <a:endParaRPr lang="uk-UA" sz="2800" dirty="0"/>
          </a:p>
        </p:txBody>
      </p:sp>
      <p:sp>
        <p:nvSpPr>
          <p:cNvPr id="3" name="Прямоугольник 2"/>
          <p:cNvSpPr/>
          <p:nvPr/>
        </p:nvSpPr>
        <p:spPr>
          <a:xfrm>
            <a:off x="0" y="1628800"/>
            <a:ext cx="8892480" cy="2308324"/>
          </a:xfrm>
          <a:prstGeom prst="rect">
            <a:avLst/>
          </a:prstGeom>
          <a:ln>
            <a:solidFill>
              <a:srgbClr val="002060"/>
            </a:solidFill>
          </a:ln>
        </p:spPr>
        <p:txBody>
          <a:bodyPr wrap="square">
            <a:spAutoFit/>
          </a:bodyPr>
          <a:lstStyle/>
          <a:p>
            <a:pPr algn="ctr"/>
            <a:r>
              <a:rPr lang="uk-UA" sz="2400" b="1" u="sng" dirty="0">
                <a:latin typeface="Times New Roman" pitchFamily="18" charset="0"/>
                <a:cs typeface="Times New Roman" pitchFamily="18" charset="0"/>
              </a:rPr>
              <a:t>Облік </a:t>
            </a:r>
            <a:r>
              <a:rPr lang="uk-UA" sz="2400" dirty="0">
                <a:latin typeface="Times New Roman" pitchFamily="18" charset="0"/>
                <a:cs typeface="Times New Roman" pitchFamily="18" charset="0"/>
              </a:rPr>
              <a:t>препаратів наркотичних засобів, психотропних речовин і прекурсорів ведеться закладами охорони здоров’я:</a:t>
            </a:r>
          </a:p>
          <a:p>
            <a:pPr>
              <a:buFont typeface="Wingdings" pitchFamily="2" charset="2"/>
              <a:buChar char="ü"/>
            </a:pPr>
            <a:r>
              <a:rPr lang="uk-UA" sz="2400" dirty="0">
                <a:latin typeface="Times New Roman" pitchFamily="18" charset="0"/>
                <a:cs typeface="Times New Roman" pitchFamily="18" charset="0"/>
              </a:rPr>
              <a:t>у відділеннях і кабінетах лікувально-профілактичних закладів;</a:t>
            </a:r>
          </a:p>
          <a:p>
            <a:pPr>
              <a:buFont typeface="Wingdings" pitchFamily="2" charset="2"/>
              <a:buChar char="ü"/>
            </a:pPr>
            <a:r>
              <a:rPr lang="uk-UA" sz="2400" dirty="0">
                <a:latin typeface="Times New Roman" pitchFamily="18" charset="0"/>
                <a:cs typeface="Times New Roman" pitchFamily="18" charset="0"/>
              </a:rPr>
              <a:t>на постах відділень лікувально-профілактичних закладів;</a:t>
            </a:r>
          </a:p>
          <a:p>
            <a:pPr>
              <a:buFont typeface="Wingdings" pitchFamily="2" charset="2"/>
              <a:buChar char="ü"/>
            </a:pPr>
            <a:r>
              <a:rPr lang="uk-UA" sz="2400" dirty="0">
                <a:latin typeface="Times New Roman" pitchFamily="18" charset="0"/>
                <a:cs typeface="Times New Roman" pitchFamily="18" charset="0"/>
              </a:rPr>
              <a:t>у фармацевтичних (аптечних) закладах;</a:t>
            </a:r>
          </a:p>
          <a:p>
            <a:pPr>
              <a:buFont typeface="Wingdings" pitchFamily="2" charset="2"/>
              <a:buChar char="ü"/>
            </a:pPr>
            <a:r>
              <a:rPr lang="uk-UA" sz="2400" dirty="0">
                <a:latin typeface="Times New Roman" pitchFamily="18" charset="0"/>
                <a:cs typeface="Times New Roman" pitchFamily="18" charset="0"/>
              </a:rPr>
              <a:t>у лікувально-профілактичних закладах (стаціонарах).</a:t>
            </a:r>
          </a:p>
        </p:txBody>
      </p:sp>
      <p:pic>
        <p:nvPicPr>
          <p:cNvPr id="4" name="Объект 4">
            <a:extLst>
              <a:ext uri="{FF2B5EF4-FFF2-40B4-BE49-F238E27FC236}">
                <a16:creationId xmlns:a16="http://schemas.microsoft.com/office/drawing/2014/main" id="{6487A270-4495-4858-8074-7C2B6E393C32}"/>
              </a:ext>
            </a:extLst>
          </p:cNvPr>
          <p:cNvPicPr>
            <a:picLocks noChangeAspect="1"/>
          </p:cNvPicPr>
          <p:nvPr/>
        </p:nvPicPr>
        <p:blipFill>
          <a:blip r:embed="rId2"/>
          <a:stretch>
            <a:fillRect/>
          </a:stretch>
        </p:blipFill>
        <p:spPr>
          <a:xfrm>
            <a:off x="808306" y="4005064"/>
            <a:ext cx="2876007" cy="2849100"/>
          </a:xfrm>
          <a:prstGeom prst="rect">
            <a:avLst/>
          </a:prstGeom>
        </p:spPr>
      </p:pic>
      <p:pic>
        <p:nvPicPr>
          <p:cNvPr id="5" name="Рисунок 4">
            <a:extLst>
              <a:ext uri="{FF2B5EF4-FFF2-40B4-BE49-F238E27FC236}">
                <a16:creationId xmlns:a16="http://schemas.microsoft.com/office/drawing/2014/main" id="{BDAED0B1-7745-4C5C-8F40-67E3BE4735F8}"/>
              </a:ext>
            </a:extLst>
          </p:cNvPr>
          <p:cNvPicPr>
            <a:picLocks noChangeAspect="1"/>
          </p:cNvPicPr>
          <p:nvPr/>
        </p:nvPicPr>
        <p:blipFill>
          <a:blip r:embed="rId3"/>
          <a:stretch>
            <a:fillRect/>
          </a:stretch>
        </p:blipFill>
        <p:spPr>
          <a:xfrm>
            <a:off x="5148064" y="4148286"/>
            <a:ext cx="3187630" cy="270587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a:bodyPr>
          <a:lstStyle/>
          <a:p>
            <a:r>
              <a:rPr lang="uk-UA" sz="3200" b="1" dirty="0">
                <a:latin typeface="Book Antiqua" pitchFamily="18" charset="0"/>
              </a:rPr>
              <a:t>Особливості обігу НПП в закладах охорони здоров'я </a:t>
            </a:r>
            <a:endParaRPr lang="uk-UA" sz="3200" dirty="0"/>
          </a:p>
        </p:txBody>
      </p:sp>
      <p:sp>
        <p:nvSpPr>
          <p:cNvPr id="3" name="Содержимое 2"/>
          <p:cNvSpPr>
            <a:spLocks noGrp="1"/>
          </p:cNvSpPr>
          <p:nvPr>
            <p:ph idx="1"/>
          </p:nvPr>
        </p:nvSpPr>
        <p:spPr>
          <a:xfrm>
            <a:off x="0" y="1484784"/>
            <a:ext cx="9144000" cy="5373216"/>
          </a:xfrm>
          <a:solidFill>
            <a:schemeClr val="bg1">
              <a:lumMod val="95000"/>
            </a:schemeClr>
          </a:solidFill>
        </p:spPr>
        <p:txBody>
          <a:bodyPr>
            <a:normAutofit fontScale="77500" lnSpcReduction="20000"/>
          </a:bodyPr>
          <a:lstStyle/>
          <a:p>
            <a:pPr algn="ctr">
              <a:buNone/>
            </a:pPr>
            <a:r>
              <a:rPr lang="uk-UA" b="1" dirty="0"/>
              <a:t>Наказом керівника закладу:</a:t>
            </a:r>
          </a:p>
          <a:p>
            <a:pPr marL="0" indent="0" algn="just">
              <a:buNone/>
            </a:pPr>
            <a:r>
              <a:rPr lang="uk-UA" b="1" dirty="0"/>
              <a:t>Призначаються: </a:t>
            </a:r>
          </a:p>
          <a:p>
            <a:pPr marL="0" indent="0" algn="just">
              <a:buNone/>
            </a:pPr>
            <a:r>
              <a:rPr lang="uk-UA" dirty="0"/>
              <a:t>- особи відповідальні за обіг  наркотичних (психотропних) лікарських засобів, в тому числі за доставку таких препаратів  хворому, якому медична допомога надається в умовах створеного стаціонару вдома;</a:t>
            </a:r>
          </a:p>
          <a:p>
            <a:pPr marL="0" indent="0" algn="just">
              <a:spcBef>
                <a:spcPts val="0"/>
              </a:spcBef>
              <a:buNone/>
            </a:pPr>
            <a:r>
              <a:rPr lang="ru-RU" dirty="0"/>
              <a:t>- особа, яка </a:t>
            </a:r>
            <a:r>
              <a:rPr lang="ru-RU" dirty="0" err="1"/>
              <a:t>відповідає</a:t>
            </a:r>
            <a:r>
              <a:rPr lang="ru-RU" dirty="0"/>
              <a:t> за </a:t>
            </a:r>
            <a:r>
              <a:rPr lang="ru-RU" dirty="0" err="1"/>
              <a:t>зберігання</a:t>
            </a:r>
            <a:r>
              <a:rPr lang="ru-RU" dirty="0"/>
              <a:t>, </a:t>
            </a:r>
            <a:r>
              <a:rPr lang="ru-RU" dirty="0" err="1"/>
              <a:t>облік</a:t>
            </a:r>
            <a:r>
              <a:rPr lang="ru-RU" dirty="0"/>
              <a:t> та </a:t>
            </a:r>
            <a:r>
              <a:rPr lang="ru-RU" dirty="0" err="1"/>
              <a:t>видачу</a:t>
            </a:r>
            <a:r>
              <a:rPr lang="ru-RU" dirty="0"/>
              <a:t> </a:t>
            </a:r>
            <a:r>
              <a:rPr lang="ru-RU" dirty="0" err="1"/>
              <a:t>рецептурних</a:t>
            </a:r>
            <a:r>
              <a:rPr lang="ru-RU" dirty="0"/>
              <a:t> </a:t>
            </a:r>
            <a:r>
              <a:rPr lang="ru-RU" dirty="0" err="1"/>
              <a:t>бланків</a:t>
            </a:r>
            <a:r>
              <a:rPr lang="ru-RU" dirty="0"/>
              <a:t> </a:t>
            </a:r>
            <a:r>
              <a:rPr lang="ru-RU" dirty="0" err="1"/>
              <a:t>форми</a:t>
            </a:r>
            <a:r>
              <a:rPr lang="ru-RU" dirty="0"/>
              <a:t> № 3.</a:t>
            </a:r>
          </a:p>
          <a:p>
            <a:pPr marL="0" indent="0" algn="just">
              <a:buNone/>
            </a:pPr>
            <a:r>
              <a:rPr lang="uk-UA" b="1" dirty="0"/>
              <a:t>Затверджується: </a:t>
            </a:r>
          </a:p>
          <a:p>
            <a:pPr marL="0" indent="0" algn="just">
              <a:buNone/>
            </a:pPr>
            <a:r>
              <a:rPr lang="uk-UA" dirty="0"/>
              <a:t>- список осіб, допущених до роботи з наркотичними (психотропними) лікарськими засобами;</a:t>
            </a:r>
          </a:p>
          <a:p>
            <a:pPr marL="0" indent="0" algn="just">
              <a:buFontTx/>
              <a:buChar char="-"/>
              <a:tabLst>
                <a:tab pos="0" algn="l"/>
              </a:tabLst>
            </a:pPr>
            <a:r>
              <a:rPr lang="uk-UA" dirty="0"/>
              <a:t> список лікарів, які мають право отримувати, зберігати та виписувати такі засоби на </a:t>
            </a:r>
            <a:r>
              <a:rPr lang="ru-RU" dirty="0" err="1"/>
              <a:t>рецептурних</a:t>
            </a:r>
            <a:r>
              <a:rPr lang="ru-RU" dirty="0"/>
              <a:t> </a:t>
            </a:r>
            <a:r>
              <a:rPr lang="ru-RU" dirty="0" err="1"/>
              <a:t>бланків</a:t>
            </a:r>
            <a:r>
              <a:rPr lang="ru-RU" dirty="0"/>
              <a:t> ф. № 3;</a:t>
            </a:r>
            <a:r>
              <a:rPr lang="uk-UA" dirty="0"/>
              <a:t> </a:t>
            </a:r>
          </a:p>
          <a:p>
            <a:pPr marL="0" indent="0" algn="just">
              <a:buFontTx/>
              <a:buChar char="-"/>
              <a:tabLst>
                <a:tab pos="0" algn="l"/>
              </a:tabLst>
            </a:pPr>
            <a:r>
              <a:rPr lang="uk-UA" dirty="0"/>
              <a:t> посадові обов’язки;</a:t>
            </a:r>
          </a:p>
          <a:p>
            <a:pPr marL="0" indent="0" algn="just">
              <a:buFontTx/>
              <a:buChar char="-"/>
              <a:tabLst>
                <a:tab pos="0" algn="l"/>
              </a:tabLst>
            </a:pPr>
            <a:r>
              <a:rPr lang="uk-UA" dirty="0"/>
              <a:t>порядок передачі ключів від сейфів і приміщень</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a:bodyPr>
          <a:lstStyle/>
          <a:p>
            <a:r>
              <a:rPr lang="uk-UA" sz="3200" b="1" dirty="0">
                <a:latin typeface="Book Antiqua" pitchFamily="18" charset="0"/>
              </a:rPr>
              <a:t>Особливості обігу НПП в закладах охорони здоров'я  </a:t>
            </a:r>
          </a:p>
        </p:txBody>
      </p:sp>
      <p:sp>
        <p:nvSpPr>
          <p:cNvPr id="3" name="Содержимое 2"/>
          <p:cNvSpPr>
            <a:spLocks noGrp="1"/>
          </p:cNvSpPr>
          <p:nvPr>
            <p:ph idx="1"/>
          </p:nvPr>
        </p:nvSpPr>
        <p:spPr>
          <a:xfrm>
            <a:off x="0" y="1340768"/>
            <a:ext cx="9144000" cy="5256584"/>
          </a:xfrm>
          <a:solidFill>
            <a:schemeClr val="bg1">
              <a:lumMod val="95000"/>
            </a:schemeClr>
          </a:solidFill>
        </p:spPr>
        <p:txBody>
          <a:bodyPr>
            <a:normAutofit fontScale="92500" lnSpcReduction="10000"/>
          </a:bodyPr>
          <a:lstStyle/>
          <a:p>
            <a:pPr algn="just">
              <a:buNone/>
            </a:pPr>
            <a:r>
              <a:rPr lang="uk-UA" b="1" dirty="0"/>
              <a:t>Затверджується: </a:t>
            </a:r>
          </a:p>
          <a:p>
            <a:pPr marL="0" indent="0" algn="just"/>
            <a:r>
              <a:rPr lang="uk-UA" dirty="0"/>
              <a:t>склад комісії по прийманню, знищенню та проведенню щоквартальних інвентаризацій наркотичних (психотропних) лікарських засобів </a:t>
            </a:r>
            <a:r>
              <a:rPr lang="ru-RU" dirty="0"/>
              <a:t>та  </a:t>
            </a:r>
            <a:r>
              <a:rPr lang="ru-RU" dirty="0" err="1"/>
              <a:t>рецептурних</a:t>
            </a:r>
            <a:r>
              <a:rPr lang="ru-RU" dirty="0"/>
              <a:t>  </a:t>
            </a:r>
            <a:r>
              <a:rPr lang="ru-RU" dirty="0" err="1"/>
              <a:t>бланків</a:t>
            </a:r>
            <a:r>
              <a:rPr lang="ru-RU" dirty="0"/>
              <a:t>  </a:t>
            </a:r>
            <a:r>
              <a:rPr lang="ru-RU" dirty="0" err="1"/>
              <a:t>форми</a:t>
            </a:r>
            <a:r>
              <a:rPr lang="ru-RU" dirty="0"/>
              <a:t> № 3;</a:t>
            </a:r>
            <a:endParaRPr lang="uk-UA" dirty="0"/>
          </a:p>
          <a:p>
            <a:pPr marL="0" indent="0" algn="just"/>
            <a:r>
              <a:rPr lang="uk-UA" dirty="0"/>
              <a:t>терміни та обсяги зберігання наркотичних (психотропних) лікарських засобів в цілому по закладу та в розрізі кожного відділення.</a:t>
            </a:r>
          </a:p>
          <a:p>
            <a:pPr marL="0" indent="0" algn="just">
              <a:buNone/>
            </a:pPr>
            <a:endParaRPr lang="uk-UA" dirty="0"/>
          </a:p>
          <a:p>
            <a:pPr marL="0" indent="0" algn="ctr">
              <a:buNone/>
            </a:pPr>
            <a:r>
              <a:rPr lang="uk-UA" dirty="0"/>
              <a:t>Визначаються всі місця зберігання та використання наркотичних (психотропних) лікарських засобів</a:t>
            </a:r>
            <a:r>
              <a:rPr lang="ru-RU" dirty="0"/>
              <a:t>.</a:t>
            </a:r>
          </a:p>
          <a:p>
            <a:endParaRPr lang="uk-U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a:solidFill>
            <a:schemeClr val="accent1">
              <a:lumMod val="20000"/>
              <a:lumOff val="80000"/>
            </a:schemeClr>
          </a:solidFill>
        </p:spPr>
        <p:txBody>
          <a:bodyPr>
            <a:noAutofit/>
          </a:bodyPr>
          <a:lstStyle/>
          <a:p>
            <a:r>
              <a:rPr lang="uk-UA" sz="3600" b="1" dirty="0">
                <a:latin typeface="Book Antiqua" pitchFamily="18" charset="0"/>
              </a:rPr>
              <a:t>Особливості обігу НПП в закладах охорони здоров'я </a:t>
            </a:r>
            <a:endParaRPr lang="uk-UA" sz="3600" dirty="0"/>
          </a:p>
        </p:txBody>
      </p:sp>
      <p:sp>
        <p:nvSpPr>
          <p:cNvPr id="4" name="Прямоугольник 3"/>
          <p:cNvSpPr/>
          <p:nvPr/>
        </p:nvSpPr>
        <p:spPr>
          <a:xfrm>
            <a:off x="0" y="1124744"/>
            <a:ext cx="9144000" cy="5632311"/>
          </a:xfrm>
          <a:prstGeom prst="rect">
            <a:avLst/>
          </a:prstGeom>
          <a:solidFill>
            <a:schemeClr val="bg1"/>
          </a:solidFill>
          <a:ln>
            <a:solidFill>
              <a:srgbClr val="002060"/>
            </a:solidFill>
          </a:ln>
        </p:spPr>
        <p:txBody>
          <a:bodyPr wrap="square">
            <a:spAutoFit/>
          </a:bodyPr>
          <a:lstStyle/>
          <a:p>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операції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a:t>
            </a:r>
            <a:r>
              <a:rPr lang="ru-RU" sz="2000" dirty="0">
                <a:latin typeface="Times New Roman" pitchFamily="18" charset="0"/>
                <a:cs typeface="Times New Roman" pitchFamily="18" charset="0"/>
              </a:rPr>
              <a:t> НПП </a:t>
            </a:r>
            <a:r>
              <a:rPr lang="ru-RU" sz="2000" dirty="0" err="1">
                <a:latin typeface="Times New Roman" pitchFamily="18" charset="0"/>
                <a:cs typeface="Times New Roman" pitchFamily="18" charset="0"/>
              </a:rPr>
              <a:t>реєструються</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спеціальних</a:t>
            </a:r>
            <a:r>
              <a:rPr lang="ru-RU" sz="2000" dirty="0">
                <a:latin typeface="Times New Roman" pitchFamily="18" charset="0"/>
                <a:cs typeface="Times New Roman" pitchFamily="18" charset="0"/>
              </a:rPr>
              <a:t> журналах (книгах). </a:t>
            </a:r>
          </a:p>
          <a:p>
            <a:r>
              <a:rPr lang="uk-UA" sz="2000" dirty="0">
                <a:latin typeface="Times New Roman" pitchFamily="18" charset="0"/>
                <a:cs typeface="Times New Roman" pitchFamily="18" charset="0"/>
              </a:rPr>
              <a:t>- Сторінки журналу, в якому обліковуються препарати НПП, нумеруються, прошнуровуються і засвідчуються підписом керівника закладу охорони здоров’я та скріплюються печаткою закладу охорони здоров’я. Внесення виправлень та недостовірних відомостей до журналів забороняється. У разі виявлення технічних помилок вони виправляються. Виправлення завіряються підписом керівника закладу охорони здоров’я.</a:t>
            </a:r>
          </a:p>
          <a:p>
            <a:pPr algn="just"/>
            <a:r>
              <a:rPr lang="uk-UA" sz="2000" dirty="0">
                <a:latin typeface="Times New Roman" pitchFamily="18" charset="0"/>
                <a:cs typeface="Times New Roman" pitchFamily="18" charset="0"/>
              </a:rPr>
              <a:t>- Ведення журналів (книг) покладається на відповідальних осіб, призначених наказом керівника юридичної особи (уповноваженої особи) або фізичної особи - підприємця.</a:t>
            </a:r>
          </a:p>
          <a:p>
            <a:pPr algn="just"/>
            <a:r>
              <a:rPr lang="uk-UA" sz="2000" dirty="0">
                <a:latin typeface="Times New Roman" pitchFamily="18" charset="0"/>
                <a:cs typeface="Times New Roman" pitchFamily="18" charset="0"/>
              </a:rPr>
              <a:t>- Доступ у приміщення, в яких зберігаються НПП, мають право лише особи, які безпосередньо допущені за наказом керівника до роботи, пов’язаної з обігом цих засобів і речовин.</a:t>
            </a:r>
          </a:p>
          <a:p>
            <a:pPr algn="just"/>
            <a:r>
              <a:rPr lang="uk-UA" sz="2000" dirty="0">
                <a:latin typeface="Times New Roman" pitchFamily="18" charset="0"/>
                <a:cs typeface="Times New Roman" pitchFamily="18" charset="0"/>
              </a:rPr>
              <a:t>- Керівник юридичної особи (уповноважена особа) або фізична особа - підприємець зобов’язані щокварталу проводити інвентаризацію наркотичних засобів, психотропних речовин і прекурсорів у визначеному законодавством порядку із складенням балансу товарно-матеріальних цінностей.</a:t>
            </a:r>
          </a:p>
          <a:p>
            <a:endParaRPr lang="uk-UA" sz="20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tx2">
              <a:lumMod val="20000"/>
              <a:lumOff val="80000"/>
            </a:schemeClr>
          </a:solidFill>
        </p:spPr>
        <p:txBody>
          <a:bodyPr>
            <a:normAutofit/>
          </a:bodyPr>
          <a:lstStyle/>
          <a:p>
            <a:r>
              <a:rPr lang="uk-UA" sz="3200" b="1" dirty="0">
                <a:latin typeface="Book Antiqua" pitchFamily="18" charset="0"/>
              </a:rPr>
              <a:t>Особливості обігу НПП в закладах охорони здоров'я </a:t>
            </a:r>
          </a:p>
        </p:txBody>
      </p:sp>
      <p:sp>
        <p:nvSpPr>
          <p:cNvPr id="3" name="Содержимое 2"/>
          <p:cNvSpPr>
            <a:spLocks noGrp="1"/>
          </p:cNvSpPr>
          <p:nvPr>
            <p:ph idx="1"/>
          </p:nvPr>
        </p:nvSpPr>
        <p:spPr>
          <a:xfrm>
            <a:off x="0" y="1412776"/>
            <a:ext cx="9144000" cy="5445224"/>
          </a:xfrm>
          <a:solidFill>
            <a:schemeClr val="bg1">
              <a:lumMod val="95000"/>
            </a:schemeClr>
          </a:solidFill>
        </p:spPr>
        <p:txBody>
          <a:bodyPr>
            <a:normAutofit fontScale="92500" lnSpcReduction="20000"/>
          </a:bodyPr>
          <a:lstStyle/>
          <a:p>
            <a:pPr algn="just"/>
            <a:r>
              <a:rPr lang="uk-UA" b="1" dirty="0"/>
              <a:t>В</a:t>
            </a:r>
            <a:r>
              <a:rPr lang="uk-UA" dirty="0"/>
              <a:t>сі особи, допущені до роботи з підконтрольними засобами та речовинами, ознайомлюються з таким наказом під особистий підпис.</a:t>
            </a:r>
          </a:p>
          <a:p>
            <a:pPr algn="just"/>
            <a:endParaRPr lang="uk-UA" dirty="0"/>
          </a:p>
          <a:p>
            <a:pPr algn="just"/>
            <a:r>
              <a:rPr lang="uk-UA" b="1" dirty="0"/>
              <a:t>З</a:t>
            </a:r>
            <a:r>
              <a:rPr lang="uk-UA" dirty="0"/>
              <a:t>аборонено допускати до роботи з підконтрольними засобами та речовинами осіб, які відповідно до посадових обов’язків не мають такого права та (або) на яких письмовим наказом керівника не покладено обов’язок виконувати таку роботу. </a:t>
            </a:r>
          </a:p>
          <a:p>
            <a:pPr algn="just"/>
            <a:endParaRPr lang="uk-UA" dirty="0"/>
          </a:p>
          <a:p>
            <a:pPr algn="just"/>
            <a:r>
              <a:rPr lang="uk-UA" b="1" dirty="0"/>
              <a:t>П</a:t>
            </a:r>
            <a:r>
              <a:rPr lang="uk-UA" dirty="0"/>
              <a:t>осадові інструкції відповідальних осіб складаються відповідно до Порядку, затвердженому постановою № 333.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84784"/>
          </a:xfrm>
          <a:solidFill>
            <a:schemeClr val="tx2">
              <a:lumMod val="20000"/>
              <a:lumOff val="80000"/>
            </a:schemeClr>
          </a:solidFill>
        </p:spPr>
        <p:txBody>
          <a:bodyPr>
            <a:normAutofit fontScale="90000"/>
          </a:bodyPr>
          <a:lstStyle/>
          <a:p>
            <a:r>
              <a:rPr lang="uk-UA" b="1" dirty="0"/>
              <a:t> </a:t>
            </a:r>
            <a:br>
              <a:rPr lang="uk-UA" b="1" dirty="0"/>
            </a:br>
            <a:br>
              <a:rPr lang="uk-UA" b="1" dirty="0"/>
            </a:br>
            <a:r>
              <a:rPr lang="uk-UA" sz="3600" b="1" dirty="0">
                <a:latin typeface="Book Antiqua" pitchFamily="18" charset="0"/>
              </a:rPr>
              <a:t>Особливості прийому НПП в закладах охорони здоров'я </a:t>
            </a:r>
            <a:br>
              <a:rPr lang="uk-UA" sz="3600" b="1" dirty="0">
                <a:latin typeface="Book Antiqua" pitchFamily="18" charset="0"/>
              </a:rPr>
            </a:br>
            <a:br>
              <a:rPr lang="uk-UA" sz="3600" b="1" dirty="0">
                <a:latin typeface="Book Antiqua" pitchFamily="18" charset="0"/>
              </a:rPr>
            </a:br>
            <a:br>
              <a:rPr lang="uk-UA" sz="3600" b="1" dirty="0">
                <a:latin typeface="Book Antiqua" pitchFamily="18" charset="0"/>
              </a:rPr>
            </a:br>
            <a:endParaRPr lang="uk-UA" sz="3600" b="1" dirty="0">
              <a:latin typeface="Book Antiqua" pitchFamily="18" charset="0"/>
            </a:endParaRPr>
          </a:p>
        </p:txBody>
      </p:sp>
      <p:sp>
        <p:nvSpPr>
          <p:cNvPr id="3" name="Содержимое 2"/>
          <p:cNvSpPr>
            <a:spLocks noGrp="1"/>
          </p:cNvSpPr>
          <p:nvPr>
            <p:ph idx="1"/>
          </p:nvPr>
        </p:nvSpPr>
        <p:spPr/>
        <p:txBody>
          <a:bodyPr/>
          <a:lstStyle/>
          <a:p>
            <a:pPr algn="ctr"/>
            <a:endParaRPr lang="uk-UA" b="1" dirty="0"/>
          </a:p>
          <a:p>
            <a:pPr algn="ctr"/>
            <a:endParaRPr lang="uk-UA" b="1" dirty="0"/>
          </a:p>
          <a:p>
            <a:pPr algn="ctr"/>
            <a:endParaRPr lang="uk-UA" b="1" dirty="0"/>
          </a:p>
          <a:p>
            <a:pPr algn="ctr"/>
            <a:endParaRPr lang="uk-UA" b="1" dirty="0"/>
          </a:p>
          <a:p>
            <a:pPr algn="ctr"/>
            <a:endParaRPr lang="uk-UA" b="1" dirty="0"/>
          </a:p>
          <a:p>
            <a:pPr algn="ctr"/>
            <a:endParaRPr lang="uk-UA" b="1" dirty="0"/>
          </a:p>
          <a:p>
            <a:pPr algn="ctr"/>
            <a:endParaRPr lang="uk-UA" b="1" dirty="0"/>
          </a:p>
          <a:p>
            <a:pPr algn="ctr"/>
            <a:endParaRPr lang="uk-UA" b="1" dirty="0"/>
          </a:p>
          <a:p>
            <a:pPr algn="just"/>
            <a:endParaRPr lang="uk-UA" dirty="0"/>
          </a:p>
          <a:p>
            <a:pPr algn="just"/>
            <a:endParaRPr lang="uk-UA" dirty="0"/>
          </a:p>
          <a:p>
            <a:pPr algn="just"/>
            <a:endParaRPr lang="uk-UA" dirty="0"/>
          </a:p>
        </p:txBody>
      </p:sp>
      <p:sp>
        <p:nvSpPr>
          <p:cNvPr id="4" name="TextBox 3"/>
          <p:cNvSpPr txBox="1"/>
          <p:nvPr/>
        </p:nvSpPr>
        <p:spPr>
          <a:xfrm>
            <a:off x="251520" y="1772816"/>
            <a:ext cx="8640960" cy="1384995"/>
          </a:xfrm>
          <a:prstGeom prst="rect">
            <a:avLst/>
          </a:prstGeom>
          <a:noFill/>
          <a:ln>
            <a:solidFill>
              <a:schemeClr val="tx2">
                <a:lumMod val="75000"/>
              </a:schemeClr>
            </a:solidFill>
          </a:ln>
        </p:spPr>
        <p:txBody>
          <a:bodyPr wrap="square" rtlCol="0">
            <a:spAutoFit/>
          </a:bodyPr>
          <a:lstStyle/>
          <a:p>
            <a:pPr algn="ctr"/>
            <a:r>
              <a:rPr lang="uk-UA" sz="2800" dirty="0"/>
              <a:t>під час приймання - встановлюється факт, зокрема, нестачі таких препаратів, порушення їх цілісності упаковки, тощо</a:t>
            </a:r>
            <a:endParaRPr lang="ru-RU" sz="2800" dirty="0"/>
          </a:p>
        </p:txBody>
      </p:sp>
      <p:sp>
        <p:nvSpPr>
          <p:cNvPr id="5" name="TextBox 4"/>
          <p:cNvSpPr txBox="1"/>
          <p:nvPr/>
        </p:nvSpPr>
        <p:spPr>
          <a:xfrm>
            <a:off x="251520" y="3356992"/>
            <a:ext cx="8640960" cy="1384995"/>
          </a:xfrm>
          <a:prstGeom prst="rect">
            <a:avLst/>
          </a:prstGeom>
          <a:noFill/>
          <a:ln>
            <a:solidFill>
              <a:schemeClr val="tx2">
                <a:lumMod val="75000"/>
              </a:schemeClr>
            </a:solidFill>
          </a:ln>
        </p:spPr>
        <p:txBody>
          <a:bodyPr wrap="square" rtlCol="0">
            <a:spAutoFit/>
          </a:bodyPr>
          <a:lstStyle/>
          <a:p>
            <a:pPr algn="ctr"/>
            <a:r>
              <a:rPr lang="uk-UA" sz="2800" dirty="0"/>
              <a:t>утворена керівником комісія </a:t>
            </a:r>
            <a:r>
              <a:rPr lang="ru-RU" sz="2800" dirty="0" err="1"/>
              <a:t>оформляє</a:t>
            </a:r>
            <a:r>
              <a:rPr lang="ru-RU" sz="2800" dirty="0"/>
              <a:t> </a:t>
            </a:r>
            <a:r>
              <a:rPr lang="ru-RU" sz="2800" dirty="0" err="1"/>
              <a:t>відповідний</a:t>
            </a:r>
            <a:r>
              <a:rPr lang="ru-RU" sz="2800" dirty="0"/>
              <a:t> акт за формою </a:t>
            </a:r>
            <a:r>
              <a:rPr lang="ru-RU" sz="2800" dirty="0" err="1"/>
              <a:t>згідно</a:t>
            </a:r>
            <a:r>
              <a:rPr lang="ru-RU" sz="2800" dirty="0"/>
              <a:t> з </a:t>
            </a:r>
            <a:r>
              <a:rPr lang="ru-RU" sz="2800" dirty="0" err="1"/>
              <a:t>додатком</a:t>
            </a:r>
            <a:r>
              <a:rPr lang="ru-RU" sz="2800" dirty="0"/>
              <a:t> 1 до ПКМУ № 333</a:t>
            </a:r>
          </a:p>
          <a:p>
            <a:pPr algn="ctr"/>
            <a:r>
              <a:rPr lang="ru-RU" sz="2800" dirty="0"/>
              <a:t> у 3-х </a:t>
            </a:r>
            <a:r>
              <a:rPr lang="ru-RU" sz="2800" dirty="0" err="1"/>
              <a:t>примірниках</a:t>
            </a:r>
            <a:r>
              <a:rPr lang="ru-RU" sz="2800" dirty="0"/>
              <a:t>, </a:t>
            </a:r>
            <a:r>
              <a:rPr lang="ru-RU" sz="2800" dirty="0" err="1"/>
              <a:t>які</a:t>
            </a:r>
            <a:r>
              <a:rPr lang="ru-RU" sz="2800" dirty="0"/>
              <a:t> </a:t>
            </a:r>
            <a:r>
              <a:rPr lang="ru-RU" sz="2800" dirty="0" err="1"/>
              <a:t>засвідчуються</a:t>
            </a:r>
            <a:r>
              <a:rPr lang="ru-RU" sz="2800" dirty="0"/>
              <a:t> </a:t>
            </a:r>
            <a:r>
              <a:rPr lang="ru-RU" sz="2800" dirty="0" err="1"/>
              <a:t>підписами</a:t>
            </a:r>
            <a:endParaRPr lang="ru-RU" sz="2800" dirty="0"/>
          </a:p>
        </p:txBody>
      </p:sp>
      <p:sp>
        <p:nvSpPr>
          <p:cNvPr id="6" name="TextBox 5"/>
          <p:cNvSpPr txBox="1"/>
          <p:nvPr/>
        </p:nvSpPr>
        <p:spPr>
          <a:xfrm>
            <a:off x="243707" y="4797152"/>
            <a:ext cx="8640960" cy="1815882"/>
          </a:xfrm>
          <a:prstGeom prst="rect">
            <a:avLst/>
          </a:prstGeom>
          <a:noFill/>
          <a:ln>
            <a:solidFill>
              <a:schemeClr val="tx2">
                <a:lumMod val="75000"/>
              </a:schemeClr>
            </a:solidFill>
          </a:ln>
        </p:spPr>
        <p:txBody>
          <a:bodyPr wrap="square" rtlCol="0">
            <a:spAutoFit/>
          </a:bodyPr>
          <a:lstStyle/>
          <a:p>
            <a:pPr algn="ctr"/>
            <a:r>
              <a:rPr lang="ru-RU" sz="2800" dirty="0"/>
              <a:t>один </a:t>
            </a:r>
            <a:r>
              <a:rPr lang="ru-RU" sz="2800" dirty="0" err="1"/>
              <a:t>примірник</a:t>
            </a:r>
            <a:r>
              <a:rPr lang="ru-RU" sz="2800" dirty="0"/>
              <a:t> акта </a:t>
            </a:r>
            <a:r>
              <a:rPr lang="ru-RU" sz="2800" dirty="0" err="1"/>
              <a:t>залишається</a:t>
            </a:r>
            <a:r>
              <a:rPr lang="ru-RU" sz="2800" dirty="0"/>
              <a:t> у </a:t>
            </a:r>
            <a:r>
              <a:rPr lang="ru-RU" sz="2800" dirty="0" err="1"/>
              <a:t>відповідальної</a:t>
            </a:r>
            <a:r>
              <a:rPr lang="ru-RU" sz="2800" dirty="0"/>
              <a:t> особи, </a:t>
            </a:r>
            <a:r>
              <a:rPr lang="ru-RU" sz="2800" dirty="0" err="1"/>
              <a:t>другий</a:t>
            </a:r>
            <a:r>
              <a:rPr lang="ru-RU" sz="2800" dirty="0"/>
              <a:t> </a:t>
            </a:r>
            <a:r>
              <a:rPr lang="ru-RU" sz="2800" dirty="0" err="1"/>
              <a:t>надсилається</a:t>
            </a:r>
            <a:r>
              <a:rPr lang="ru-RU" sz="2800" dirty="0"/>
              <a:t> </a:t>
            </a:r>
            <a:r>
              <a:rPr lang="ru-RU" sz="2800" dirty="0" err="1"/>
              <a:t>постачальнику</a:t>
            </a:r>
            <a:r>
              <a:rPr lang="ru-RU" sz="2800" dirty="0"/>
              <a:t> (</a:t>
            </a:r>
            <a:r>
              <a:rPr lang="ru-RU" sz="2800" dirty="0" err="1"/>
              <a:t>продавцю</a:t>
            </a:r>
            <a:r>
              <a:rPr lang="ru-RU" sz="2800" dirty="0"/>
              <a:t>) разом з </a:t>
            </a:r>
            <a:r>
              <a:rPr lang="ru-RU" sz="2800" dirty="0" err="1"/>
              <a:t>прибутковим</a:t>
            </a:r>
            <a:r>
              <a:rPr lang="ru-RU" sz="2800" dirty="0"/>
              <a:t> документом, </a:t>
            </a:r>
            <a:r>
              <a:rPr lang="ru-RU" sz="2800" dirty="0" err="1"/>
              <a:t>третій</a:t>
            </a:r>
            <a:r>
              <a:rPr lang="ru-RU" sz="2800" dirty="0"/>
              <a:t> - </a:t>
            </a:r>
            <a:r>
              <a:rPr lang="ru-RU" sz="2800" dirty="0" err="1"/>
              <a:t>передається</a:t>
            </a:r>
            <a:r>
              <a:rPr lang="ru-RU" sz="2800" dirty="0"/>
              <a:t> в </a:t>
            </a:r>
            <a:r>
              <a:rPr lang="ru-RU" sz="2800" dirty="0" err="1"/>
              <a:t>бухгалтерію</a:t>
            </a:r>
            <a:r>
              <a:rPr lang="ru-RU" sz="2800" dirty="0"/>
              <a:t> закладу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28800"/>
          </a:xfrm>
          <a:solidFill>
            <a:schemeClr val="tx2">
              <a:lumMod val="20000"/>
              <a:lumOff val="80000"/>
            </a:schemeClr>
          </a:solidFill>
        </p:spPr>
        <p:txBody>
          <a:bodyPr>
            <a:normAutofit fontScale="90000"/>
          </a:bodyPr>
          <a:lstStyle/>
          <a:p>
            <a:br>
              <a:rPr lang="uk-UA" sz="2700" dirty="0"/>
            </a:br>
            <a:r>
              <a:rPr lang="uk-UA" sz="2200" dirty="0">
                <a:latin typeface="Times New Roman" pitchFamily="18" charset="0"/>
                <a:cs typeface="Times New Roman" pitchFamily="18" charset="0"/>
              </a:rPr>
              <a:t>Вимоги до приміщень </a:t>
            </a:r>
            <a:r>
              <a:rPr lang="uk-UA" sz="2200" b="1" dirty="0">
                <a:latin typeface="Times New Roman" pitchFamily="18" charset="0"/>
                <a:cs typeface="Times New Roman" pitchFamily="18" charset="0"/>
              </a:rPr>
              <a:t>«Про затвердження Вимог до об’єктів і приміщень, призначених для здійснення діяльності з обігу наркотичних засобів, психотропних речовин і прекурсорів та зберігання вилучених з незаконного обігу таких засобів і речовин»</a:t>
            </a:r>
            <a:br>
              <a:rPr lang="uk-UA" sz="2200" b="1" dirty="0">
                <a:latin typeface="Times New Roman" pitchFamily="18" charset="0"/>
                <a:cs typeface="Times New Roman" pitchFamily="18" charset="0"/>
              </a:rPr>
            </a:br>
            <a:endParaRPr lang="uk-UA" sz="2200" dirty="0">
              <a:latin typeface="Times New Roman" pitchFamily="18" charset="0"/>
              <a:cs typeface="Times New Roman" pitchFamily="18" charset="0"/>
            </a:endParaRPr>
          </a:p>
        </p:txBody>
      </p:sp>
      <p:sp>
        <p:nvSpPr>
          <p:cNvPr id="3" name="Содержимое 2"/>
          <p:cNvSpPr>
            <a:spLocks noGrp="1"/>
          </p:cNvSpPr>
          <p:nvPr>
            <p:ph idx="1"/>
          </p:nvPr>
        </p:nvSpPr>
        <p:spPr>
          <a:xfrm>
            <a:off x="0" y="1600200"/>
            <a:ext cx="9144000" cy="5257800"/>
          </a:xfrm>
          <a:solidFill>
            <a:schemeClr val="bg1">
              <a:lumMod val="95000"/>
            </a:schemeClr>
          </a:solidFill>
        </p:spPr>
        <p:txBody>
          <a:bodyPr>
            <a:normAutofit fontScale="92500" lnSpcReduction="20000"/>
          </a:bodyPr>
          <a:lstStyle/>
          <a:p>
            <a:pPr algn="ctr">
              <a:buNone/>
            </a:pPr>
            <a:r>
              <a:rPr lang="uk-UA" dirty="0"/>
              <a:t>приміщення, які використовуються для зберігання наркотичних засобів і  психотропних речовин  </a:t>
            </a:r>
          </a:p>
          <a:p>
            <a:pPr marL="457200" indent="-457200"/>
            <a:r>
              <a:rPr lang="uk-UA" i="1" dirty="0"/>
              <a:t>Кімната (частина приміщення) в капітальній будівлі обладнана сейфами;</a:t>
            </a:r>
          </a:p>
          <a:p>
            <a:pPr marL="457200" indent="-457200"/>
            <a:r>
              <a:rPr lang="uk-UA" i="1" dirty="0"/>
              <a:t> вхідні двері добре підігнані під дверну коробку, металеві або дерев’яні повнотілі, мають не менше двох врізаних </a:t>
            </a:r>
            <a:r>
              <a:rPr lang="uk-UA" i="1" dirty="0" err="1"/>
              <a:t>несамозамикальних</a:t>
            </a:r>
            <a:r>
              <a:rPr lang="uk-UA" i="1" dirty="0"/>
              <a:t> замків; </a:t>
            </a:r>
          </a:p>
          <a:p>
            <a:pPr marL="457200" indent="-457200"/>
            <a:r>
              <a:rPr lang="uk-UA" i="1" dirty="0"/>
              <a:t>віконні отвори приміщень обладнані металевими ґратами;</a:t>
            </a:r>
          </a:p>
          <a:p>
            <a:pPr marL="457200" indent="-457200"/>
            <a:r>
              <a:rPr lang="uk-UA" i="1" dirty="0"/>
              <a:t>обладнані засобами автономної сигналізації, що захищають сейфи (металеві шафи), з обладнанням місцевими звуковими і світловими сигналізаторами.</a:t>
            </a:r>
            <a:endParaRPr lang="ru-RU" i="1" dirty="0"/>
          </a:p>
          <a:p>
            <a:endParaRPr lang="uk-U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332656"/>
            <a:ext cx="8856984" cy="6336704"/>
          </a:xfrm>
          <a:solidFill>
            <a:schemeClr val="bg2"/>
          </a:solidFill>
          <a:ln>
            <a:solidFill>
              <a:srgbClr val="002060"/>
            </a:solidFill>
          </a:ln>
        </p:spPr>
        <p:txBody>
          <a:bodyPr>
            <a:normAutofit fontScale="40000" lnSpcReduction="20000"/>
          </a:bodyPr>
          <a:lstStyle/>
          <a:p>
            <a:pPr algn="ctr">
              <a:buNone/>
            </a:pPr>
            <a:r>
              <a:rPr lang="uk-UA" sz="4500" b="1" dirty="0">
                <a:solidFill>
                  <a:schemeClr val="tx2"/>
                </a:solidFill>
                <a:latin typeface="Bookman Old Style" panose="02050604050505020204" pitchFamily="18" charset="0"/>
              </a:rPr>
              <a:t>Строки та  обсяги зберігання наркотичних засобів, психотропних речовин і прекурсорів:</a:t>
            </a:r>
          </a:p>
          <a:p>
            <a:endParaRPr lang="uk-UA" sz="3800" b="1" dirty="0">
              <a:solidFill>
                <a:schemeClr val="tx2"/>
              </a:solidFill>
              <a:latin typeface="Bookman Old Style" panose="02050604050505020204" pitchFamily="18" charset="0"/>
            </a:endParaRPr>
          </a:p>
          <a:p>
            <a:pPr algn="just">
              <a:buFont typeface="Wingdings" pitchFamily="2" charset="2"/>
              <a:buChar char="§"/>
            </a:pPr>
            <a:r>
              <a:rPr lang="uk-UA" sz="5000" dirty="0">
                <a:solidFill>
                  <a:schemeClr val="tx2"/>
                </a:solidFill>
                <a:latin typeface="Bookman Old Style" panose="02050604050505020204" pitchFamily="18" charset="0"/>
              </a:rPr>
              <a:t>у фармацевтичних (</a:t>
            </a:r>
            <a:r>
              <a:rPr lang="uk-UA" sz="5000" b="1" dirty="0">
                <a:solidFill>
                  <a:schemeClr val="tx2"/>
                </a:solidFill>
                <a:latin typeface="Bookman Old Style" panose="02050604050505020204" pitchFamily="18" charset="0"/>
              </a:rPr>
              <a:t>аптечних</a:t>
            </a:r>
            <a:r>
              <a:rPr lang="uk-UA" sz="5000" dirty="0">
                <a:solidFill>
                  <a:schemeClr val="tx2"/>
                </a:solidFill>
                <a:latin typeface="Bookman Old Style" panose="02050604050505020204" pitchFamily="18" charset="0"/>
              </a:rPr>
              <a:t>) закладах - в обсягах, що не перевищують </a:t>
            </a:r>
            <a:r>
              <a:rPr lang="uk-UA" sz="5000" b="1" dirty="0">
                <a:solidFill>
                  <a:schemeClr val="tx2"/>
                </a:solidFill>
                <a:latin typeface="Bookman Old Style" panose="02050604050505020204" pitchFamily="18" charset="0"/>
              </a:rPr>
              <a:t>шестимісячної</a:t>
            </a:r>
            <a:r>
              <a:rPr lang="uk-UA" sz="5000" dirty="0">
                <a:solidFill>
                  <a:schemeClr val="tx2"/>
                </a:solidFill>
                <a:latin typeface="Bookman Old Style" panose="02050604050505020204" pitchFamily="18" charset="0"/>
              </a:rPr>
              <a:t> потреби закладу в них. Препарати наркотичних засобів, психотропних речовин і прекурсорів забороняється зберігати в торговельному залі. </a:t>
            </a:r>
          </a:p>
          <a:p>
            <a:pPr>
              <a:buFont typeface="Wingdings" pitchFamily="2" charset="2"/>
              <a:buChar char="§"/>
            </a:pPr>
            <a:r>
              <a:rPr lang="uk-UA" sz="5000" dirty="0">
                <a:solidFill>
                  <a:schemeClr val="tx2"/>
                </a:solidFill>
                <a:latin typeface="Bookman Old Style" panose="02050604050505020204" pitchFamily="18" charset="0"/>
              </a:rPr>
              <a:t>в </a:t>
            </a:r>
            <a:r>
              <a:rPr lang="uk-UA" sz="5000" b="1" dirty="0">
                <a:solidFill>
                  <a:schemeClr val="tx2"/>
                </a:solidFill>
                <a:latin typeface="Bookman Old Style" panose="02050604050505020204" pitchFamily="18" charset="0"/>
              </a:rPr>
              <a:t>ЛПЗ</a:t>
            </a:r>
            <a:r>
              <a:rPr lang="uk-UA" sz="5000" dirty="0">
                <a:solidFill>
                  <a:schemeClr val="tx2"/>
                </a:solidFill>
                <a:latin typeface="Bookman Old Style" panose="02050604050505020204" pitchFamily="18" charset="0"/>
              </a:rPr>
              <a:t> - в обсягах, що не перевищують </a:t>
            </a:r>
            <a:r>
              <a:rPr lang="uk-UA" sz="5000" b="1" dirty="0">
                <a:solidFill>
                  <a:schemeClr val="tx2"/>
                </a:solidFill>
                <a:latin typeface="Bookman Old Style" panose="02050604050505020204" pitchFamily="18" charset="0"/>
              </a:rPr>
              <a:t>тримісячної</a:t>
            </a:r>
            <a:r>
              <a:rPr lang="uk-UA" sz="5000" dirty="0">
                <a:solidFill>
                  <a:schemeClr val="tx2"/>
                </a:solidFill>
                <a:latin typeface="Bookman Old Style" panose="02050604050505020204" pitchFamily="18" charset="0"/>
              </a:rPr>
              <a:t> потреби, </a:t>
            </a:r>
          </a:p>
          <a:p>
            <a:pPr algn="just">
              <a:buFont typeface="Wingdings" pitchFamily="2" charset="2"/>
              <a:buChar char="§"/>
            </a:pPr>
            <a:r>
              <a:rPr lang="uk-UA" sz="5000" dirty="0">
                <a:solidFill>
                  <a:schemeClr val="tx2"/>
                </a:solidFill>
                <a:latin typeface="Bookman Old Style" panose="02050604050505020204" pitchFamily="18" charset="0"/>
              </a:rPr>
              <a:t>на </a:t>
            </a:r>
            <a:r>
              <a:rPr lang="uk-UA" sz="5000" b="1" dirty="0">
                <a:solidFill>
                  <a:schemeClr val="tx2"/>
                </a:solidFill>
                <a:latin typeface="Bookman Old Style" panose="02050604050505020204" pitchFamily="18" charset="0"/>
              </a:rPr>
              <a:t>постах та в кабінетах </a:t>
            </a:r>
            <a:r>
              <a:rPr lang="uk-UA" sz="5000" dirty="0">
                <a:solidFill>
                  <a:schemeClr val="tx2"/>
                </a:solidFill>
                <a:latin typeface="Bookman Old Style" panose="02050604050505020204" pitchFamily="18" charset="0"/>
              </a:rPr>
              <a:t>ЛПЗ - в обсягах, що не перевищують семиденної потреби в них;</a:t>
            </a:r>
          </a:p>
          <a:p>
            <a:pPr>
              <a:buFont typeface="Wingdings" pitchFamily="2" charset="2"/>
              <a:buChar char="§"/>
            </a:pPr>
            <a:r>
              <a:rPr lang="uk-UA" sz="5000" dirty="0">
                <a:solidFill>
                  <a:schemeClr val="tx2"/>
                </a:solidFill>
                <a:latin typeface="Bookman Old Style" panose="02050604050505020204" pitchFamily="18" charset="0"/>
              </a:rPr>
              <a:t>для надання </a:t>
            </a:r>
            <a:r>
              <a:rPr lang="uk-UA" sz="5000" b="1" dirty="0">
                <a:solidFill>
                  <a:schemeClr val="tx2"/>
                </a:solidFill>
                <a:latin typeface="Bookman Old Style" panose="02050604050505020204" pitchFamily="18" charset="0"/>
              </a:rPr>
              <a:t>екстреної медичної допомоги </a:t>
            </a:r>
            <a:r>
              <a:rPr lang="uk-UA" sz="5000" dirty="0">
                <a:solidFill>
                  <a:schemeClr val="tx2"/>
                </a:solidFill>
                <a:latin typeface="Bookman Old Style" panose="02050604050505020204" pitchFamily="18" charset="0"/>
              </a:rPr>
              <a:t>у будь-якому відділенні, визначеному керівником, може бути створений </a:t>
            </a:r>
            <a:r>
              <a:rPr lang="uk-UA" sz="5000" b="1" dirty="0">
                <a:solidFill>
                  <a:schemeClr val="tx2"/>
                </a:solidFill>
                <a:latin typeface="Bookman Old Style" panose="02050604050505020204" pitchFamily="18" charset="0"/>
              </a:rPr>
              <a:t>семиденний резерв </a:t>
            </a:r>
            <a:r>
              <a:rPr lang="uk-UA" sz="5000" dirty="0">
                <a:solidFill>
                  <a:schemeClr val="tx2"/>
                </a:solidFill>
                <a:latin typeface="Bookman Old Style" panose="02050604050505020204" pitchFamily="18" charset="0"/>
              </a:rPr>
              <a:t>наркотичних (психотропних) лікарських засобів</a:t>
            </a:r>
          </a:p>
          <a:p>
            <a:pPr>
              <a:buFont typeface="Wingdings" pitchFamily="2" charset="2"/>
              <a:buChar char="§"/>
            </a:pPr>
            <a:r>
              <a:rPr lang="uk-UA" sz="5000" dirty="0">
                <a:solidFill>
                  <a:schemeClr val="tx2"/>
                </a:solidFill>
                <a:latin typeface="Bookman Old Style" panose="02050604050505020204" pitchFamily="18" charset="0"/>
              </a:rPr>
              <a:t>Хворі, які отримують </a:t>
            </a:r>
            <a:r>
              <a:rPr lang="uk-UA" sz="5000" b="1" dirty="0">
                <a:solidFill>
                  <a:schemeClr val="tx2"/>
                </a:solidFill>
                <a:latin typeface="Bookman Old Style" panose="02050604050505020204" pitchFamily="18" charset="0"/>
              </a:rPr>
              <a:t>лікування в амбулаторних умовах</a:t>
            </a:r>
            <a:r>
              <a:rPr lang="uk-UA" sz="5000" dirty="0">
                <a:solidFill>
                  <a:schemeClr val="tx2"/>
                </a:solidFill>
                <a:latin typeface="Bookman Old Style" panose="02050604050505020204" pitchFamily="18" charset="0"/>
              </a:rPr>
              <a:t>, у тому числі в умовах створеного стаціонару вдома, забезпечуються препаратами наркотичних засобів, психотропних речовин і прекурсорів лікувально-профілактичним закладом або за рецептом у фармацевтичних (аптечних) закладах в обсягах, що не перевищують </a:t>
            </a:r>
            <a:r>
              <a:rPr lang="uk-UA" sz="5000" b="1" dirty="0">
                <a:solidFill>
                  <a:schemeClr val="tx2"/>
                </a:solidFill>
                <a:latin typeface="Bookman Old Style" panose="02050604050505020204" pitchFamily="18" charset="0"/>
              </a:rPr>
              <a:t>десятиденної потреби</a:t>
            </a:r>
            <a:r>
              <a:rPr lang="uk-UA" sz="5000" dirty="0">
                <a:solidFill>
                  <a:schemeClr val="tx2"/>
                </a:solidFill>
                <a:latin typeface="Bookman Old Style" panose="02050604050505020204" pitchFamily="18" charset="0"/>
              </a:rPr>
              <a:t>, </a:t>
            </a:r>
          </a:p>
          <a:p>
            <a:pPr>
              <a:buFont typeface="Wingdings" pitchFamily="2" charset="2"/>
              <a:buChar char="§"/>
            </a:pPr>
            <a:r>
              <a:rPr lang="uk-UA" sz="5000" dirty="0">
                <a:solidFill>
                  <a:schemeClr val="tx2"/>
                </a:solidFill>
                <a:latin typeface="Bookman Old Style" panose="02050604050505020204" pitchFamily="18" charset="0"/>
              </a:rPr>
              <a:t>для надання </a:t>
            </a:r>
            <a:r>
              <a:rPr lang="uk-UA" sz="5000" b="1" dirty="0">
                <a:solidFill>
                  <a:schemeClr val="tx2"/>
                </a:solidFill>
                <a:latin typeface="Bookman Old Style" panose="02050604050505020204" pitchFamily="18" charset="0"/>
              </a:rPr>
              <a:t>паліативної та </a:t>
            </a:r>
            <a:r>
              <a:rPr lang="uk-UA" sz="5000" b="1" dirty="0" err="1">
                <a:solidFill>
                  <a:schemeClr val="tx2"/>
                </a:solidFill>
                <a:latin typeface="Bookman Old Style" panose="02050604050505020204" pitchFamily="18" charset="0"/>
              </a:rPr>
              <a:t>хоспісної</a:t>
            </a:r>
            <a:r>
              <a:rPr lang="uk-UA" sz="5000" b="1" dirty="0">
                <a:solidFill>
                  <a:schemeClr val="tx2"/>
                </a:solidFill>
                <a:latin typeface="Bookman Old Style" panose="02050604050505020204" pitchFamily="18" charset="0"/>
              </a:rPr>
              <a:t> допомоги </a:t>
            </a:r>
            <a:r>
              <a:rPr lang="uk-UA" sz="5000" dirty="0">
                <a:solidFill>
                  <a:schemeClr val="tx2"/>
                </a:solidFill>
                <a:latin typeface="Bookman Old Style" panose="02050604050505020204" pitchFamily="18" charset="0"/>
              </a:rPr>
              <a:t>- що не перевищують </a:t>
            </a:r>
            <a:r>
              <a:rPr lang="uk-UA" sz="5000" b="1" dirty="0" err="1">
                <a:solidFill>
                  <a:schemeClr val="tx2"/>
                </a:solidFill>
                <a:latin typeface="Bookman Old Style" panose="02050604050505020204" pitchFamily="18" charset="0"/>
              </a:rPr>
              <a:t>тридцятиденної</a:t>
            </a:r>
            <a:r>
              <a:rPr lang="uk-UA" sz="5000" dirty="0">
                <a:solidFill>
                  <a:schemeClr val="tx2"/>
                </a:solidFill>
                <a:latin typeface="Bookman Old Style" panose="02050604050505020204" pitchFamily="18" charset="0"/>
              </a:rPr>
              <a:t> потреби.</a:t>
            </a:r>
            <a:br>
              <a:rPr lang="uk-UA" sz="4500" dirty="0">
                <a:solidFill>
                  <a:schemeClr val="tx2"/>
                </a:solidFill>
                <a:latin typeface="Bookman Old Style" panose="02050604050505020204" pitchFamily="18" charset="0"/>
              </a:rPr>
            </a:br>
            <a:endParaRPr lang="uk-UA" sz="4500" b="1" dirty="0">
              <a:solidFill>
                <a:schemeClr val="tx2"/>
              </a:solidFill>
              <a:latin typeface="Bookman Old Style" panose="02050604050505020204" pitchFamily="18" charset="0"/>
            </a:endParaRPr>
          </a:p>
          <a:p>
            <a:endParaRPr lang="uk-UA" dirty="0">
              <a:solidFill>
                <a:schemeClr val="tx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1012974"/>
          </a:xfrm>
          <a:solidFill>
            <a:schemeClr val="tx2">
              <a:lumMod val="20000"/>
              <a:lumOff val="80000"/>
            </a:schemeClr>
          </a:solidFill>
        </p:spPr>
        <p:txBody>
          <a:bodyPr>
            <a:normAutofit fontScale="90000"/>
          </a:bodyPr>
          <a:lstStyle/>
          <a:p>
            <a:r>
              <a:rPr lang="uk-UA" sz="3100" b="1" dirty="0">
                <a:latin typeface="Book Antiqua" pitchFamily="18" charset="0"/>
              </a:rPr>
              <a:t>Особливості обігу НПП в закладах охорони здоров'я </a:t>
            </a:r>
          </a:p>
        </p:txBody>
      </p:sp>
      <p:sp>
        <p:nvSpPr>
          <p:cNvPr id="3" name="Содержимое 2"/>
          <p:cNvSpPr>
            <a:spLocks noGrp="1"/>
          </p:cNvSpPr>
          <p:nvPr>
            <p:ph idx="1"/>
          </p:nvPr>
        </p:nvSpPr>
        <p:spPr>
          <a:xfrm>
            <a:off x="0" y="1484784"/>
            <a:ext cx="9144000" cy="3384376"/>
          </a:xfrm>
          <a:solidFill>
            <a:schemeClr val="bg2"/>
          </a:solidFill>
        </p:spPr>
        <p:txBody>
          <a:bodyPr>
            <a:normAutofit/>
          </a:bodyPr>
          <a:lstStyle/>
          <a:p>
            <a:pPr algn="ctr">
              <a:buNone/>
            </a:pPr>
            <a:r>
              <a:rPr lang="uk-UA" sz="2400" u="sng" dirty="0">
                <a:latin typeface="Bookman Old Style" panose="02050604050505020204" pitchFamily="18" charset="0"/>
              </a:rPr>
              <a:t>Формули для розрахунку обсягів</a:t>
            </a:r>
            <a:r>
              <a:rPr lang="uk-UA" sz="2400" dirty="0">
                <a:latin typeface="Bookman Old Style" panose="02050604050505020204" pitchFamily="18" charset="0"/>
              </a:rPr>
              <a:t> зберігання наркотичних засобів, психотропних речовині і прекурсорів у закладах охорони здоров’я:</a:t>
            </a:r>
          </a:p>
          <a:p>
            <a:pPr marL="571500" indent="-571500" algn="ctr">
              <a:buFontTx/>
              <a:buChar char="-"/>
            </a:pPr>
            <a:r>
              <a:rPr lang="uk-UA" sz="2400" dirty="0">
                <a:latin typeface="Bookman Old Style" panose="02050604050505020204" pitchFamily="18" charset="0"/>
              </a:rPr>
              <a:t>для загальних обсягів в цілому по закладу;</a:t>
            </a:r>
          </a:p>
          <a:p>
            <a:pPr marL="571500" indent="-571500" algn="ctr">
              <a:buFontTx/>
              <a:buChar char="-"/>
            </a:pPr>
            <a:r>
              <a:rPr lang="uk-UA" sz="2400" dirty="0">
                <a:latin typeface="Bookman Old Style" panose="02050604050505020204" pitchFamily="18" charset="0"/>
              </a:rPr>
              <a:t>для відділень, постів, кабінетів;</a:t>
            </a:r>
          </a:p>
          <a:p>
            <a:pPr marL="571500" indent="-571500" algn="ctr">
              <a:buFontTx/>
              <a:buChar char="-"/>
            </a:pPr>
            <a:r>
              <a:rPr lang="uk-UA" sz="2400" dirty="0" err="1">
                <a:latin typeface="Bookman Old Style" panose="02050604050505020204" pitchFamily="18" charset="0"/>
              </a:rPr>
              <a:t>хоспісів</a:t>
            </a:r>
            <a:r>
              <a:rPr lang="uk-UA" sz="2400" dirty="0">
                <a:latin typeface="Bookman Old Style" panose="02050604050505020204" pitchFamily="18" charset="0"/>
              </a:rPr>
              <a:t>, паліативних відділень;</a:t>
            </a:r>
          </a:p>
          <a:p>
            <a:pPr marL="571500" indent="-571500" algn="ctr">
              <a:buFontTx/>
              <a:buChar char="-"/>
            </a:pPr>
            <a:r>
              <a:rPr lang="uk-UA" sz="2400" dirty="0">
                <a:latin typeface="Bookman Old Style" panose="02050604050505020204" pitchFamily="18" charset="0"/>
              </a:rPr>
              <a:t>закладів охорони здоров’я, які надають паліативну допомогу</a:t>
            </a:r>
          </a:p>
          <a:p>
            <a:endParaRPr lang="uk-UA" dirty="0"/>
          </a:p>
        </p:txBody>
      </p:sp>
      <p:sp>
        <p:nvSpPr>
          <p:cNvPr id="5" name="TextBox 4">
            <a:extLst>
              <a:ext uri="{FF2B5EF4-FFF2-40B4-BE49-F238E27FC236}">
                <a16:creationId xmlns:a16="http://schemas.microsoft.com/office/drawing/2014/main" id="{370B78BE-89BF-41D4-93A3-FFD8FAC40B33}"/>
              </a:ext>
            </a:extLst>
          </p:cNvPr>
          <p:cNvSpPr txBox="1"/>
          <p:nvPr/>
        </p:nvSpPr>
        <p:spPr>
          <a:xfrm>
            <a:off x="179512" y="5131282"/>
            <a:ext cx="8784976" cy="923330"/>
          </a:xfrm>
          <a:prstGeom prst="rect">
            <a:avLst/>
          </a:prstGeom>
          <a:solidFill>
            <a:schemeClr val="accent3">
              <a:lumMod val="60000"/>
              <a:lumOff val="40000"/>
            </a:schemeClr>
          </a:solidFill>
          <a:ln>
            <a:solidFill>
              <a:srgbClr val="002060"/>
            </a:solidFill>
          </a:ln>
        </p:spPr>
        <p:txBody>
          <a:bodyPr wrap="square">
            <a:spAutoFit/>
          </a:bodyPr>
          <a:lstStyle/>
          <a:p>
            <a:pPr marL="0" lvl="0" indent="450850" algn="just" fontAlgn="base">
              <a:spcBef>
                <a:spcPct val="0"/>
              </a:spcBef>
              <a:spcAft>
                <a:spcPct val="0"/>
              </a:spcAft>
              <a:buNone/>
            </a:pPr>
            <a:endParaRPr lang="uk-UA" sz="1800" dirty="0"/>
          </a:p>
          <a:p>
            <a:pPr marL="0" lvl="0" indent="450850" algn="ctr" fontAlgn="base">
              <a:spcBef>
                <a:spcPct val="0"/>
              </a:spcBef>
              <a:spcAft>
                <a:spcPct val="0"/>
              </a:spcAft>
              <a:buNone/>
            </a:pPr>
            <a:r>
              <a:rPr lang="uk-UA" sz="1800" dirty="0">
                <a:latin typeface="Bookman Old Style" panose="02050604050505020204" pitchFamily="18" charset="0"/>
              </a:rPr>
              <a:t>Обсяг </a:t>
            </a:r>
            <a:r>
              <a:rPr lang="uk-UA" dirty="0">
                <a:latin typeface="Bookman Old Style" panose="02050604050505020204" pitchFamily="18" charset="0"/>
              </a:rPr>
              <a:t>НПП = </a:t>
            </a:r>
            <a:r>
              <a:rPr lang="uk-UA" sz="1800" dirty="0">
                <a:latin typeface="Bookman Old Style" panose="02050604050505020204" pitchFamily="18" charset="0"/>
              </a:rPr>
              <a:t>кількість спожитого ЛЗ у попередньому місяці + 0,25 × кількість спожитого ЛЗ у попередньому місяці</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894420"/>
            <a:ext cx="8280921" cy="5069160"/>
          </a:xfrm>
          <a:solidFill>
            <a:schemeClr val="bg1">
              <a:lumMod val="95000"/>
            </a:schemeClr>
          </a:solidFill>
        </p:spPr>
        <p:txBody>
          <a:bodyPr>
            <a:normAutofit fontScale="85000" lnSpcReduction="10000"/>
          </a:bodyPr>
          <a:lstStyle/>
          <a:p>
            <a:pPr marL="0" lvl="0" indent="450850" algn="ctr" fontAlgn="base">
              <a:spcBef>
                <a:spcPct val="0"/>
              </a:spcBef>
              <a:spcAft>
                <a:spcPct val="0"/>
              </a:spcAft>
              <a:buNone/>
            </a:pPr>
            <a:r>
              <a:rPr lang="ru-RU" b="1" dirty="0" err="1"/>
              <a:t>Розрахунок</a:t>
            </a:r>
            <a:r>
              <a:rPr lang="ru-RU" b="1" dirty="0"/>
              <a:t> </a:t>
            </a:r>
            <a:r>
              <a:rPr lang="uk-UA" b="1" dirty="0"/>
              <a:t>о</a:t>
            </a:r>
            <a:r>
              <a:rPr lang="ru-RU" b="1" dirty="0" err="1"/>
              <a:t>бсяг</a:t>
            </a:r>
            <a:r>
              <a:rPr lang="uk-UA" b="1" dirty="0"/>
              <a:t>у</a:t>
            </a:r>
            <a:r>
              <a:rPr lang="ru-RU" b="1" dirty="0"/>
              <a:t> </a:t>
            </a:r>
            <a:r>
              <a:rPr lang="ru-RU" b="1" dirty="0" err="1"/>
              <a:t>зберігання</a:t>
            </a:r>
            <a:r>
              <a:rPr lang="ru-RU" b="1" dirty="0"/>
              <a:t> препарату в ЛПЗ</a:t>
            </a:r>
          </a:p>
          <a:p>
            <a:pPr marL="0" lvl="0" indent="450850" algn="ctr" fontAlgn="base">
              <a:spcBef>
                <a:spcPct val="0"/>
              </a:spcBef>
              <a:spcAft>
                <a:spcPct val="0"/>
              </a:spcAft>
              <a:buNone/>
            </a:pPr>
            <a:r>
              <a:rPr lang="ru-RU" b="1" dirty="0"/>
              <a:t>на </a:t>
            </a:r>
            <a:r>
              <a:rPr lang="ru-RU" b="1" dirty="0" err="1"/>
              <a:t>наступний</a:t>
            </a:r>
            <a:r>
              <a:rPr lang="ru-RU" b="1" dirty="0"/>
              <a:t> </a:t>
            </a:r>
            <a:r>
              <a:rPr lang="ru-RU" b="1" dirty="0" err="1"/>
              <a:t>місяць</a:t>
            </a:r>
            <a:r>
              <a:rPr lang="uk-UA" b="1" dirty="0"/>
              <a:t> = </a:t>
            </a:r>
          </a:p>
          <a:p>
            <a:pPr marL="0" lvl="0" indent="450850" algn="just" fontAlgn="base">
              <a:spcBef>
                <a:spcPct val="0"/>
              </a:spcBef>
              <a:spcAft>
                <a:spcPct val="0"/>
              </a:spcAft>
              <a:buNone/>
            </a:pPr>
            <a:endParaRPr lang="uk-UA" sz="2800" dirty="0"/>
          </a:p>
          <a:p>
            <a:pPr marL="0" lvl="0" indent="450850" algn="ctr" fontAlgn="base">
              <a:spcBef>
                <a:spcPct val="0"/>
              </a:spcBef>
              <a:spcAft>
                <a:spcPct val="0"/>
              </a:spcAft>
              <a:buNone/>
            </a:pPr>
            <a:r>
              <a:rPr lang="uk-UA" sz="2800" dirty="0"/>
              <a:t>кількість спожитого препарату у попередньому місяці</a:t>
            </a:r>
          </a:p>
          <a:p>
            <a:pPr marL="0" lvl="0" indent="450850" algn="ctr" fontAlgn="base">
              <a:spcBef>
                <a:spcPct val="0"/>
              </a:spcBef>
              <a:spcAft>
                <a:spcPct val="0"/>
              </a:spcAft>
              <a:buNone/>
            </a:pPr>
            <a:r>
              <a:rPr lang="uk-UA" sz="2800" dirty="0"/>
              <a:t>+ 0,25 × кількість спожитого препарату у попередньому    місяці</a:t>
            </a:r>
          </a:p>
          <a:p>
            <a:pPr marL="0" lvl="0" indent="450850" algn="ctr" fontAlgn="base">
              <a:spcBef>
                <a:spcPct val="0"/>
              </a:spcBef>
              <a:spcAft>
                <a:spcPct val="0"/>
              </a:spcAft>
              <a:buNone/>
            </a:pPr>
            <a:endParaRPr lang="uk-UA" sz="2800" dirty="0"/>
          </a:p>
          <a:p>
            <a:pPr marL="0" lvl="0" indent="450850" algn="ctr" fontAlgn="base">
              <a:spcBef>
                <a:spcPct val="0"/>
              </a:spcBef>
              <a:spcAft>
                <a:spcPct val="0"/>
              </a:spcAft>
              <a:buNone/>
            </a:pPr>
            <a:r>
              <a:rPr lang="uk-UA" sz="2800" b="1" i="1" dirty="0"/>
              <a:t>Приклад: </a:t>
            </a:r>
          </a:p>
          <a:p>
            <a:pPr marL="0" lvl="0" indent="450850" algn="just" fontAlgn="base">
              <a:spcBef>
                <a:spcPct val="0"/>
              </a:spcBef>
              <a:spcAft>
                <a:spcPct val="0"/>
              </a:spcAft>
              <a:buNone/>
            </a:pPr>
            <a:r>
              <a:rPr lang="uk-UA" dirty="0"/>
              <a:t>Заклад за листопад 2024 р. використав 400 ампул </a:t>
            </a:r>
            <a:r>
              <a:rPr lang="uk-UA" dirty="0" err="1"/>
              <a:t>фентанілу</a:t>
            </a:r>
            <a:r>
              <a:rPr lang="uk-UA" dirty="0"/>
              <a:t>. </a:t>
            </a:r>
          </a:p>
          <a:p>
            <a:pPr indent="450850" fontAlgn="base">
              <a:spcBef>
                <a:spcPct val="0"/>
              </a:spcBef>
              <a:spcAft>
                <a:spcPct val="0"/>
              </a:spcAft>
            </a:pPr>
            <a:endParaRPr lang="uk-UA" dirty="0"/>
          </a:p>
          <a:p>
            <a:pPr indent="0" algn="ctr" fontAlgn="base">
              <a:spcBef>
                <a:spcPct val="0"/>
              </a:spcBef>
              <a:spcAft>
                <a:spcPct val="0"/>
              </a:spcAft>
              <a:buNone/>
            </a:pPr>
            <a:r>
              <a:rPr lang="uk-UA" dirty="0"/>
              <a:t>Потреба на грудень 2024 р.  буде складати: </a:t>
            </a:r>
          </a:p>
          <a:p>
            <a:pPr indent="0" fontAlgn="base">
              <a:spcBef>
                <a:spcPct val="0"/>
              </a:spcBef>
              <a:spcAft>
                <a:spcPct val="0"/>
              </a:spcAft>
              <a:buNone/>
            </a:pPr>
            <a:endParaRPr lang="uk-UA" dirty="0"/>
          </a:p>
          <a:p>
            <a:pPr indent="450850" fontAlgn="base">
              <a:spcBef>
                <a:spcPct val="0"/>
              </a:spcBef>
              <a:spcAft>
                <a:spcPct val="0"/>
              </a:spcAft>
              <a:buNone/>
            </a:pPr>
            <a:r>
              <a:rPr lang="uk-UA" dirty="0"/>
              <a:t>400 + 400*0,25 = 400 + 100 = 500</a:t>
            </a:r>
            <a:r>
              <a:rPr lang="uk-UA" b="1" dirty="0"/>
              <a:t> </a:t>
            </a:r>
            <a:r>
              <a:rPr lang="uk-UA" dirty="0" err="1"/>
              <a:t>амп</a:t>
            </a:r>
            <a:r>
              <a:rPr lang="uk-UA" dirty="0"/>
              <a:t>. </a:t>
            </a:r>
            <a:r>
              <a:rPr lang="uk-UA" dirty="0" err="1"/>
              <a:t>фентанілу</a:t>
            </a:r>
            <a:endParaRPr lang="uk-UA"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3532</TotalTime>
  <Words>3549</Words>
  <Application>Microsoft Office PowerPoint</Application>
  <PresentationFormat>Экран (4:3)</PresentationFormat>
  <Paragraphs>345</Paragraphs>
  <Slides>38</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38</vt:i4>
      </vt:variant>
    </vt:vector>
  </HeadingPairs>
  <TitlesOfParts>
    <vt:vector size="45" baseType="lpstr">
      <vt:lpstr>Arial</vt:lpstr>
      <vt:lpstr>Book Antiqua</vt:lpstr>
      <vt:lpstr>Bookman Old Style</vt:lpstr>
      <vt:lpstr>Calibri</vt:lpstr>
      <vt:lpstr>Times New Roman</vt:lpstr>
      <vt:lpstr>Wingdings</vt:lpstr>
      <vt:lpstr>Тема Office</vt:lpstr>
      <vt:lpstr>Одеський національний медичний університет Медико-фармацевтичний факультет Кафедра організації та економіки фармації з післядипломною підготовкою</vt:lpstr>
      <vt:lpstr>Основні  поняття</vt:lpstr>
      <vt:lpstr>Основні  поняття</vt:lpstr>
      <vt:lpstr>Критерії визначення терміну «Наркотичний засіб»</vt:lpstr>
      <vt:lpstr>Регулювання обігу Наркотичний засобів, психотропних речовин та прекурсорів (НПП)</vt:lpstr>
      <vt:lpstr>Презентация PowerPoint</vt:lpstr>
      <vt:lpstr>Нормативно-правове регулювання обігу НПП</vt:lpstr>
      <vt:lpstr>Нормативно-правове регулювання обігу НПП </vt:lpstr>
      <vt:lpstr>Нормативно-правове регулювання обігу НПП</vt:lpstr>
      <vt:lpstr>   Нормативно-правові акти,  що регулюють відносини у сфері ліцензування діяльності з обігу наркотичних засобів, психотропних речовин і прекурсорів   </vt:lpstr>
      <vt:lpstr>Закон України від 02.03.2015 № 222  «Про ліцензування видів господарської діяльності»</vt:lpstr>
      <vt:lpstr>Презентация PowerPoint</vt:lpstr>
      <vt:lpstr>Презентация PowerPoint</vt:lpstr>
      <vt:lpstr>Презентация PowerPoint</vt:lpstr>
      <vt:lpstr>Отримання ліцензії на обіг наркотичних засобів, психотропних речовин, прекурсорів </vt:lpstr>
      <vt:lpstr>Презентация PowerPoint</vt:lpstr>
      <vt:lpstr>Презентация PowerPoint</vt:lpstr>
      <vt:lpstr>   Додаток 1  до Ліцензійних умов _Державна служба України з лікарських засобів  та контролю за наркотиками (найменування органу ліцензування)  </vt:lpstr>
      <vt:lpstr>Презентация PowerPoint</vt:lpstr>
      <vt:lpstr>   Додаток 3  до Ліцензійних умов _Державна служба України з лікарських засобів  та контролю за наркотиками (найменування органу ліцензування)  </vt:lpstr>
      <vt:lpstr>Презентация PowerPoint</vt:lpstr>
      <vt:lpstr>    Додаток 3 до Ліцензійних умов (продовження)  </vt:lpstr>
      <vt:lpstr>Перелік наркотичних засобів, психотропних речовин і прекурсорів (НПП)</vt:lpstr>
      <vt:lpstr> Таблиця I</vt:lpstr>
      <vt:lpstr>Таблиця IІ</vt:lpstr>
      <vt:lpstr>Таблиця III</vt:lpstr>
      <vt:lpstr>Таблиця IV</vt:lpstr>
      <vt:lpstr>Особливості обігу НПП в закладах охорони здоров'я </vt:lpstr>
      <vt:lpstr>Особливості обліку НПП в закладах охорони здоров'я </vt:lpstr>
      <vt:lpstr>Особливості обігу НПП в закладах охорони здоров'я </vt:lpstr>
      <vt:lpstr>Особливості обігу НПП в закладах охорони здоров'я  </vt:lpstr>
      <vt:lpstr>Особливості обігу НПП в закладах охорони здоров'я </vt:lpstr>
      <vt:lpstr>Особливості обігу НПП в закладах охорони здоров'я </vt:lpstr>
      <vt:lpstr>   Особливості прийому НПП в закладах охорони здоров'я    </vt:lpstr>
      <vt:lpstr> Вимоги до приміщень «Про затвердження Вимог до об’єктів і приміщень, призначених для здійснення діяльності з обігу наркотичних засобів, психотропних речовин і прекурсорів та зберігання вилучених з незаконного обігу таких засобів і речовин» </vt:lpstr>
      <vt:lpstr>Презентация PowerPoint</vt:lpstr>
      <vt:lpstr>Особливості обігу НПП в закладах охорони здоров'я </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Бєляєва Оксана Іванівна</cp:lastModifiedBy>
  <cp:revision>102</cp:revision>
  <cp:lastPrinted>2016-12-07T14:05:20Z</cp:lastPrinted>
  <dcterms:created xsi:type="dcterms:W3CDTF">2016-12-07T08:54:09Z</dcterms:created>
  <dcterms:modified xsi:type="dcterms:W3CDTF">2026-03-22T10:12:43Z</dcterms:modified>
</cp:coreProperties>
</file>