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87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80" r:id="rId11"/>
    <p:sldId id="281" r:id="rId12"/>
    <p:sldId id="282" r:id="rId13"/>
    <p:sldId id="286" r:id="rId14"/>
    <p:sldId id="283" r:id="rId15"/>
    <p:sldId id="284" r:id="rId1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79" autoAdjust="0"/>
  </p:normalViewPr>
  <p:slideViewPr>
    <p:cSldViewPr>
      <p:cViewPr varScale="1">
        <p:scale>
          <a:sx n="77" d="100"/>
          <a:sy n="77" d="100"/>
        </p:scale>
        <p:origin x="1546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1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43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601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61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48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13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92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856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91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4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50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15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333-2009-%D0%BF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04864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Одеський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національний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медичний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університет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Медико-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фармацевтичний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факультет </a:t>
            </a:r>
            <a:b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Кафедра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організації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та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економіки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фармації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з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післядипломною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підготовкою</a:t>
            </a:r>
            <a:endParaRPr lang="uk-UA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333685"/>
            <a:ext cx="9144000" cy="45243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endParaRPr lang="uk-UA" altLang="ru-RU" sz="3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uk-UA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</a:t>
            </a:r>
          </a:p>
          <a:p>
            <a:pPr algn="ctr">
              <a:buNone/>
            </a:pPr>
            <a:endParaRPr lang="uk-UA" altLang="ru-RU" sz="3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Товарні запаси в структурі господарських засобів аптечних закладів, їх характеристика та класифікація. Організація прийому лікарських засобів від постачальника: супровідні документи, встановлення роздрібної ціни, правила зберігання. Механізми державного регулювання цін на ЛЗ</a:t>
            </a:r>
            <a:r>
              <a:rPr lang="uk-UA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>
              <a:buNone/>
            </a:pPr>
            <a:endParaRPr lang="uk-UA" altLang="ru-RU" sz="3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  <a:solidFill>
            <a:schemeClr val="bg2"/>
          </a:solidFill>
        </p:spPr>
        <p:txBody>
          <a:bodyPr/>
          <a:lstStyle/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 err="1">
                <a:latin typeface="Book Antiqua" pitchFamily="18" charset="0"/>
              </a:rPr>
              <a:t>Товарний</a:t>
            </a:r>
            <a:r>
              <a:rPr lang="ru-RU" dirty="0">
                <a:latin typeface="Book Antiqua" pitchFamily="18" charset="0"/>
              </a:rPr>
              <a:t> запас – </a:t>
            </a:r>
            <a:r>
              <a:rPr lang="ru-RU" dirty="0" err="1">
                <a:latin typeface="Book Antiqua" pitchFamily="18" charset="0"/>
              </a:rPr>
              <a:t>це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маса</a:t>
            </a:r>
            <a:r>
              <a:rPr lang="ru-RU" dirty="0">
                <a:latin typeface="Book Antiqua" pitchFamily="18" charset="0"/>
              </a:rPr>
              <a:t> ЛЗ та </a:t>
            </a:r>
            <a:r>
              <a:rPr lang="ru-RU" dirty="0" err="1">
                <a:latin typeface="Book Antiqua" pitchFamily="18" charset="0"/>
              </a:rPr>
              <a:t>інших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товарів</a:t>
            </a:r>
            <a:r>
              <a:rPr lang="ru-RU" dirty="0">
                <a:latin typeface="Book Antiqua" pitchFamily="18" charset="0"/>
              </a:rPr>
              <a:t> аптечного </a:t>
            </a:r>
            <a:r>
              <a:rPr lang="ru-RU" dirty="0" err="1">
                <a:latin typeface="Book Antiqua" pitchFamily="18" charset="0"/>
              </a:rPr>
              <a:t>асортименту</a:t>
            </a:r>
            <a:r>
              <a:rPr lang="ru-RU" dirty="0">
                <a:latin typeface="Book Antiqua" pitchFamily="18" charset="0"/>
              </a:rPr>
              <a:t>, </a:t>
            </a:r>
            <a:r>
              <a:rPr lang="ru-RU" dirty="0" err="1">
                <a:latin typeface="Book Antiqua" pitchFamily="18" charset="0"/>
              </a:rPr>
              <a:t>що</a:t>
            </a:r>
            <a:r>
              <a:rPr lang="ru-RU" dirty="0">
                <a:latin typeface="Book Antiqua" pitchFamily="18" charset="0"/>
              </a:rPr>
              <a:t> належать </a:t>
            </a:r>
            <a:r>
              <a:rPr lang="ru-RU" dirty="0" err="1">
                <a:latin typeface="Book Antiqua" pitchFamily="18" charset="0"/>
              </a:rPr>
              <a:t>аптечній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установі</a:t>
            </a:r>
            <a:r>
              <a:rPr lang="ru-RU" dirty="0">
                <a:latin typeface="Book Antiqua" pitchFamily="18" charset="0"/>
              </a:rPr>
              <a:t>, </a:t>
            </a:r>
            <a:r>
              <a:rPr lang="ru-RU" dirty="0" err="1">
                <a:latin typeface="Book Antiqua" pitchFamily="18" charset="0"/>
              </a:rPr>
              <a:t>знаходяться</a:t>
            </a:r>
            <a:r>
              <a:rPr lang="ru-RU" dirty="0">
                <a:latin typeface="Book Antiqua" pitchFamily="18" charset="0"/>
              </a:rPr>
              <a:t> у </a:t>
            </a:r>
            <a:r>
              <a:rPr lang="ru-RU" dirty="0" err="1">
                <a:latin typeface="Book Antiqua" pitchFamily="18" charset="0"/>
              </a:rPr>
              <a:t>сфері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обігу</a:t>
            </a:r>
            <a:r>
              <a:rPr lang="ru-RU" dirty="0">
                <a:latin typeface="Book Antiqua" pitchFamily="18" charset="0"/>
              </a:rPr>
              <a:t> та </a:t>
            </a:r>
            <a:r>
              <a:rPr lang="ru-RU" dirty="0" err="1">
                <a:latin typeface="Book Antiqua" pitchFamily="18" charset="0"/>
              </a:rPr>
              <a:t>підлягають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реалізації</a:t>
            </a:r>
            <a:endParaRPr lang="ru-RU" dirty="0">
              <a:latin typeface="Book Antiqua" pitchFamily="18" charset="0"/>
            </a:endParaRPr>
          </a:p>
        </p:txBody>
      </p:sp>
      <p:pic>
        <p:nvPicPr>
          <p:cNvPr id="6" name="Рисунок 5" descr="Картинки по запросу &quot;склад аптеки&quot;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0"/>
            <a:ext cx="4499992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osushiteli.ua/sites/default/files/farmskla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4427984" cy="286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2343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2"/>
          </a:solid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3800" i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sz="3800" i="1" dirty="0">
                <a:solidFill>
                  <a:srgbClr val="002060"/>
                </a:solidFill>
              </a:rPr>
              <a:t> </a:t>
            </a:r>
            <a:r>
              <a:rPr lang="ru-RU" sz="3800" b="1" i="1" dirty="0" err="1">
                <a:solidFill>
                  <a:srgbClr val="002060"/>
                </a:solidFill>
              </a:rPr>
              <a:t>Класифікація</a:t>
            </a:r>
            <a:r>
              <a:rPr lang="ru-RU" sz="3800" b="1" i="1" dirty="0">
                <a:solidFill>
                  <a:srgbClr val="002060"/>
                </a:solidFill>
              </a:rPr>
              <a:t> </a:t>
            </a:r>
            <a:r>
              <a:rPr lang="ru-RU" sz="3800" b="1" i="1" dirty="0" err="1">
                <a:solidFill>
                  <a:srgbClr val="002060"/>
                </a:solidFill>
              </a:rPr>
              <a:t>товарних</a:t>
            </a:r>
            <a:r>
              <a:rPr lang="ru-RU" sz="3800" b="1" i="1" dirty="0">
                <a:solidFill>
                  <a:srgbClr val="002060"/>
                </a:solidFill>
              </a:rPr>
              <a:t> </a:t>
            </a:r>
            <a:r>
              <a:rPr lang="ru-RU" sz="3800" b="1" i="1" dirty="0" err="1">
                <a:solidFill>
                  <a:srgbClr val="002060"/>
                </a:solidFill>
              </a:rPr>
              <a:t>запасів</a:t>
            </a:r>
            <a:endParaRPr lang="ru-RU" sz="3800" b="1" i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ru-RU" sz="3800" b="1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800" dirty="0"/>
              <a:t>1. За </a:t>
            </a:r>
            <a:r>
              <a:rPr lang="ru-RU" sz="3800" dirty="0" err="1"/>
              <a:t>призначенням</a:t>
            </a:r>
            <a:r>
              <a:rPr lang="ru-RU" sz="3800" dirty="0"/>
              <a:t> </a:t>
            </a:r>
            <a:r>
              <a:rPr lang="ru-RU" sz="3800" dirty="0" err="1"/>
              <a:t>запасів</a:t>
            </a:r>
            <a:endParaRPr lang="ru-RU" sz="3800" dirty="0"/>
          </a:p>
          <a:p>
            <a:pPr marL="0" indent="0" algn="just">
              <a:buNone/>
            </a:pPr>
            <a:r>
              <a:rPr lang="ru-RU" sz="3800" dirty="0"/>
              <a:t>- запаси </a:t>
            </a:r>
            <a:r>
              <a:rPr lang="ru-RU" sz="3800" dirty="0" err="1"/>
              <a:t>початкового</a:t>
            </a:r>
            <a:r>
              <a:rPr lang="ru-RU" sz="3800" dirty="0"/>
              <a:t> </a:t>
            </a:r>
            <a:r>
              <a:rPr lang="ru-RU" sz="3800" dirty="0" err="1"/>
              <a:t>зберігання</a:t>
            </a:r>
            <a:r>
              <a:rPr lang="ru-RU" sz="3800" dirty="0"/>
              <a:t> (</a:t>
            </a:r>
            <a:r>
              <a:rPr lang="ru-RU" sz="3800" dirty="0" err="1"/>
              <a:t>близько</a:t>
            </a:r>
            <a:r>
              <a:rPr lang="ru-RU" sz="3800" dirty="0"/>
              <a:t> 80-85% </a:t>
            </a:r>
            <a:r>
              <a:rPr lang="ru-RU" sz="3800" dirty="0" err="1"/>
              <a:t>всієї</a:t>
            </a:r>
            <a:r>
              <a:rPr lang="ru-RU" sz="3800" dirty="0"/>
              <a:t> </a:t>
            </a:r>
            <a:r>
              <a:rPr lang="ru-RU" sz="3800" dirty="0" err="1"/>
              <a:t>суми</a:t>
            </a:r>
            <a:r>
              <a:rPr lang="ru-RU" sz="3800" dirty="0"/>
              <a:t> </a:t>
            </a:r>
            <a:r>
              <a:rPr lang="ru-RU" sz="3800" dirty="0" err="1"/>
              <a:t>запасів</a:t>
            </a:r>
            <a:r>
              <a:rPr lang="ru-RU" sz="3800" dirty="0"/>
              <a:t>) </a:t>
            </a:r>
            <a:r>
              <a:rPr lang="ru-RU" sz="3800" dirty="0" err="1"/>
              <a:t>призначені</a:t>
            </a:r>
            <a:r>
              <a:rPr lang="ru-RU" sz="3800" dirty="0"/>
              <a:t> для </a:t>
            </a:r>
            <a:r>
              <a:rPr lang="ru-RU" sz="3800" dirty="0" err="1"/>
              <a:t>забезпечення</a:t>
            </a:r>
            <a:r>
              <a:rPr lang="ru-RU" sz="3800" dirty="0"/>
              <a:t> </a:t>
            </a:r>
            <a:r>
              <a:rPr lang="ru-RU" sz="3800" dirty="0" err="1"/>
              <a:t>безперебійного</a:t>
            </a:r>
            <a:r>
              <a:rPr lang="ru-RU" sz="3800" dirty="0"/>
              <a:t> продажу </a:t>
            </a:r>
            <a:r>
              <a:rPr lang="ru-RU" sz="3800" dirty="0" err="1"/>
              <a:t>товарів</a:t>
            </a:r>
            <a:endParaRPr lang="ru-RU" sz="3800" dirty="0"/>
          </a:p>
          <a:p>
            <a:pPr marL="0" indent="0">
              <a:buNone/>
            </a:pPr>
            <a:r>
              <a:rPr lang="ru-RU" sz="3800" dirty="0"/>
              <a:t>- сезонного </a:t>
            </a:r>
            <a:r>
              <a:rPr lang="ru-RU" sz="3800" dirty="0" err="1"/>
              <a:t>зберігання</a:t>
            </a:r>
            <a:r>
              <a:rPr lang="ru-RU" sz="3800" dirty="0"/>
              <a:t> </a:t>
            </a:r>
            <a:r>
              <a:rPr lang="ru-RU" sz="3800" dirty="0" err="1"/>
              <a:t>призначені</a:t>
            </a:r>
            <a:r>
              <a:rPr lang="ru-RU" sz="3800" dirty="0"/>
              <a:t> для </a:t>
            </a:r>
            <a:r>
              <a:rPr lang="ru-RU" sz="3800" dirty="0" err="1"/>
              <a:t>формування</a:t>
            </a:r>
            <a:r>
              <a:rPr lang="ru-RU" sz="3800" dirty="0"/>
              <a:t> </a:t>
            </a:r>
            <a:r>
              <a:rPr lang="ru-RU" sz="3800" dirty="0" err="1"/>
              <a:t>торгової</a:t>
            </a:r>
            <a:r>
              <a:rPr lang="ru-RU" sz="3800" dirty="0"/>
              <a:t> </a:t>
            </a:r>
            <a:r>
              <a:rPr lang="ru-RU" sz="3800" dirty="0" err="1"/>
              <a:t>пропозиції</a:t>
            </a:r>
            <a:r>
              <a:rPr lang="ru-RU" sz="3800" dirty="0"/>
              <a:t> у </a:t>
            </a:r>
            <a:r>
              <a:rPr lang="ru-RU" sz="3800" dirty="0" err="1"/>
              <a:t>періоди</a:t>
            </a:r>
            <a:r>
              <a:rPr lang="ru-RU" sz="3800" dirty="0"/>
              <a:t> </a:t>
            </a:r>
            <a:r>
              <a:rPr lang="ru-RU" sz="3800" dirty="0" err="1"/>
              <a:t>сезонних</a:t>
            </a:r>
            <a:r>
              <a:rPr lang="ru-RU" sz="3800" dirty="0"/>
              <a:t> </a:t>
            </a:r>
            <a:r>
              <a:rPr lang="ru-RU" sz="3800" dirty="0" err="1"/>
              <a:t>змін</a:t>
            </a:r>
            <a:r>
              <a:rPr lang="ru-RU" sz="3800" dirty="0"/>
              <a:t> </a:t>
            </a:r>
            <a:r>
              <a:rPr lang="ru-RU" sz="3800" dirty="0" err="1"/>
              <a:t>попиту</a:t>
            </a:r>
            <a:r>
              <a:rPr lang="ru-RU" sz="3800" dirty="0"/>
              <a:t> </a:t>
            </a:r>
            <a:r>
              <a:rPr lang="ru-RU" sz="3800" dirty="0" err="1"/>
              <a:t>чи</a:t>
            </a:r>
            <a:r>
              <a:rPr lang="ru-RU" sz="3800" dirty="0"/>
              <a:t> </a:t>
            </a:r>
            <a:r>
              <a:rPr lang="ru-RU" sz="3800" dirty="0" err="1"/>
              <a:t>пропозиції</a:t>
            </a:r>
            <a:endParaRPr lang="ru-RU" sz="3800" dirty="0"/>
          </a:p>
          <a:p>
            <a:pPr marL="0" indent="0">
              <a:buNone/>
            </a:pPr>
            <a:r>
              <a:rPr lang="ru-RU" sz="3800" dirty="0"/>
              <a:t>- </a:t>
            </a:r>
            <a:r>
              <a:rPr lang="ru-RU" sz="3800" dirty="0" err="1"/>
              <a:t>дострокового</a:t>
            </a:r>
            <a:r>
              <a:rPr lang="ru-RU" sz="3800" dirty="0"/>
              <a:t> </a:t>
            </a:r>
            <a:r>
              <a:rPr lang="ru-RU" sz="3800" dirty="0" err="1"/>
              <a:t>завезення</a:t>
            </a:r>
            <a:r>
              <a:rPr lang="ru-RU" sz="3800" dirty="0"/>
              <a:t> - </a:t>
            </a:r>
            <a:r>
              <a:rPr lang="ru-RU" sz="3800" dirty="0" err="1"/>
              <a:t>забезпечують</a:t>
            </a:r>
            <a:r>
              <a:rPr lang="ru-RU" sz="3800" dirty="0"/>
              <a:t> </a:t>
            </a:r>
            <a:r>
              <a:rPr lang="ru-RU" sz="3800" dirty="0" err="1"/>
              <a:t>нормальний</a:t>
            </a:r>
            <a:r>
              <a:rPr lang="ru-RU" sz="3800" dirty="0"/>
              <a:t> </a:t>
            </a:r>
            <a:r>
              <a:rPr lang="ru-RU" sz="3800" dirty="0" err="1"/>
              <a:t>рівень</a:t>
            </a:r>
            <a:r>
              <a:rPr lang="ru-RU" sz="3800" dirty="0"/>
              <a:t> </a:t>
            </a:r>
            <a:r>
              <a:rPr lang="ru-RU" sz="3800" dirty="0" err="1"/>
              <a:t>торгівлі</a:t>
            </a:r>
            <a:r>
              <a:rPr lang="ru-RU" sz="3800" dirty="0"/>
              <a:t> </a:t>
            </a:r>
            <a:r>
              <a:rPr lang="ru-RU" sz="3800" dirty="0" err="1"/>
              <a:t>протягом</a:t>
            </a:r>
            <a:r>
              <a:rPr lang="ru-RU" sz="3800" dirty="0"/>
              <a:t> </a:t>
            </a:r>
            <a:r>
              <a:rPr lang="ru-RU" sz="3800" dirty="0" err="1"/>
              <a:t>періоду</a:t>
            </a:r>
            <a:r>
              <a:rPr lang="ru-RU" sz="3800" dirty="0"/>
              <a:t> </a:t>
            </a:r>
            <a:r>
              <a:rPr lang="ru-RU" sz="3800" dirty="0" err="1"/>
              <a:t>між</a:t>
            </a:r>
            <a:r>
              <a:rPr lang="ru-RU" sz="3800" dirty="0"/>
              <a:t> </a:t>
            </a:r>
            <a:r>
              <a:rPr lang="ru-RU" sz="3800" dirty="0" err="1"/>
              <a:t>завезенням</a:t>
            </a:r>
            <a:r>
              <a:rPr lang="ru-RU" sz="3800" dirty="0"/>
              <a:t> </a:t>
            </a:r>
            <a:r>
              <a:rPr lang="ru-RU" sz="3800" dirty="0" err="1"/>
              <a:t>товарів</a:t>
            </a:r>
            <a:r>
              <a:rPr lang="ru-RU" sz="3800" dirty="0"/>
              <a:t> у </a:t>
            </a:r>
            <a:r>
              <a:rPr lang="ru-RU" sz="3800" dirty="0" err="1"/>
              <a:t>віддалених</a:t>
            </a:r>
            <a:r>
              <a:rPr lang="ru-RU" sz="3800" dirty="0"/>
              <a:t> районах</a:t>
            </a:r>
          </a:p>
          <a:p>
            <a:pPr marL="0" indent="0">
              <a:buNone/>
            </a:pPr>
            <a:r>
              <a:rPr lang="ru-RU" sz="3800" dirty="0"/>
              <a:t>- </a:t>
            </a:r>
            <a:r>
              <a:rPr lang="ru-RU" sz="3800" dirty="0" err="1"/>
              <a:t>цільового</a:t>
            </a:r>
            <a:r>
              <a:rPr lang="ru-RU" sz="3800" dirty="0"/>
              <a:t> </a:t>
            </a:r>
            <a:r>
              <a:rPr lang="ru-RU" sz="3800" dirty="0" err="1"/>
              <a:t>призначення</a:t>
            </a:r>
            <a:r>
              <a:rPr lang="ru-RU" sz="3800" dirty="0"/>
              <a:t> - </a:t>
            </a:r>
            <a:r>
              <a:rPr lang="ru-RU" sz="3800" dirty="0" err="1"/>
              <a:t>створюються</a:t>
            </a:r>
            <a:r>
              <a:rPr lang="ru-RU" sz="3800" dirty="0"/>
              <a:t> за </a:t>
            </a:r>
            <a:r>
              <a:rPr lang="ru-RU" sz="3800" dirty="0" err="1"/>
              <a:t>розпорядженням</a:t>
            </a:r>
            <a:r>
              <a:rPr lang="ru-RU" sz="3800" dirty="0"/>
              <a:t> </a:t>
            </a:r>
            <a:r>
              <a:rPr lang="ru-RU" sz="3800" dirty="0" err="1"/>
              <a:t>органів</a:t>
            </a:r>
            <a:r>
              <a:rPr lang="ru-RU" sz="3800" dirty="0"/>
              <a:t> </a:t>
            </a:r>
            <a:r>
              <a:rPr lang="ru-RU" sz="3800" dirty="0" err="1"/>
              <a:t>влади</a:t>
            </a:r>
            <a:r>
              <a:rPr lang="ru-RU" sz="3800" dirty="0"/>
              <a:t> для </a:t>
            </a:r>
            <a:r>
              <a:rPr lang="ru-RU" sz="3800" dirty="0" err="1"/>
              <a:t>виконання</a:t>
            </a:r>
            <a:r>
              <a:rPr lang="ru-RU" sz="3800" dirty="0"/>
              <a:t> </a:t>
            </a:r>
            <a:r>
              <a:rPr lang="ru-RU" sz="3800" dirty="0" err="1"/>
              <a:t>певних</a:t>
            </a:r>
            <a:r>
              <a:rPr lang="ru-RU" sz="3800" dirty="0"/>
              <a:t> </a:t>
            </a:r>
            <a:r>
              <a:rPr lang="ru-RU" sz="3800" dirty="0" err="1"/>
              <a:t>цілей</a:t>
            </a:r>
            <a:r>
              <a:rPr lang="ru-RU" sz="3800" dirty="0"/>
              <a:t>, не </a:t>
            </a:r>
            <a:r>
              <a:rPr lang="ru-RU" sz="3800" dirty="0" err="1"/>
              <a:t>пов'язаних</a:t>
            </a:r>
            <a:r>
              <a:rPr lang="ru-RU" sz="3800" dirty="0"/>
              <a:t> </a:t>
            </a:r>
            <a:r>
              <a:rPr lang="ru-RU" sz="3800" dirty="0" err="1"/>
              <a:t>із</a:t>
            </a:r>
            <a:r>
              <a:rPr lang="ru-RU" sz="3800" dirty="0"/>
              <a:t> поточною </a:t>
            </a:r>
            <a:r>
              <a:rPr lang="ru-RU" sz="3800" dirty="0" err="1"/>
              <a:t>господарською</a:t>
            </a:r>
            <a:r>
              <a:rPr lang="ru-RU" sz="3800" dirty="0"/>
              <a:t> </a:t>
            </a:r>
            <a:r>
              <a:rPr lang="ru-RU" sz="3800" dirty="0" err="1"/>
              <a:t>діяльністю</a:t>
            </a:r>
            <a:r>
              <a:rPr lang="ru-RU" sz="3800" dirty="0"/>
              <a:t> </a:t>
            </a:r>
            <a:r>
              <a:rPr lang="ru-RU" sz="3800" dirty="0" err="1"/>
              <a:t>підприємств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5944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/>
            <a:r>
              <a:rPr lang="ru-RU" sz="2900" b="1" i="1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Класифікація</a:t>
            </a:r>
            <a:r>
              <a:rPr lang="ru-RU" sz="2900" b="1" i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900" b="1" i="1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товарних</a:t>
            </a:r>
            <a:r>
              <a:rPr lang="ru-RU" sz="2900" b="1" i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900" b="1" i="1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запасів</a:t>
            </a:r>
            <a:endParaRPr lang="ru-RU" sz="2900" b="1" i="1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2. 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товарні</a:t>
            </a:r>
            <a:r>
              <a:rPr lang="ru-RU" dirty="0"/>
              <a:t> запаси </a:t>
            </a:r>
            <a:r>
              <a:rPr lang="ru-RU" dirty="0" err="1"/>
              <a:t>роздрібної</a:t>
            </a:r>
            <a:r>
              <a:rPr lang="ru-RU" dirty="0"/>
              <a:t> </a:t>
            </a:r>
            <a:r>
              <a:rPr lang="ru-RU" dirty="0" err="1"/>
              <a:t>торгівлі</a:t>
            </a:r>
            <a:r>
              <a:rPr lang="ru-RU" dirty="0"/>
              <a:t> (аптеки, </a:t>
            </a:r>
            <a:r>
              <a:rPr lang="ru-RU" dirty="0" err="1"/>
              <a:t>аптечні</a:t>
            </a:r>
            <a:r>
              <a:rPr lang="ru-RU" dirty="0"/>
              <a:t> </a:t>
            </a:r>
            <a:r>
              <a:rPr lang="ru-RU" dirty="0" err="1"/>
              <a:t>пункти</a:t>
            </a:r>
            <a:r>
              <a:rPr lang="ru-RU" dirty="0"/>
              <a:t>)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товарні</a:t>
            </a:r>
            <a:r>
              <a:rPr lang="ru-RU" dirty="0"/>
              <a:t> запаси </a:t>
            </a:r>
            <a:r>
              <a:rPr lang="ru-RU" dirty="0" err="1"/>
              <a:t>оптових</a:t>
            </a:r>
            <a:r>
              <a:rPr lang="ru-RU" dirty="0"/>
              <a:t> </a:t>
            </a:r>
            <a:r>
              <a:rPr lang="ru-RU" dirty="0" err="1"/>
              <a:t>підприємств</a:t>
            </a:r>
            <a:r>
              <a:rPr lang="ru-RU" dirty="0"/>
              <a:t> (</a:t>
            </a:r>
            <a:r>
              <a:rPr lang="ru-RU" dirty="0" err="1"/>
              <a:t>аптечні</a:t>
            </a:r>
            <a:r>
              <a:rPr lang="ru-RU" dirty="0"/>
              <a:t> </a:t>
            </a:r>
            <a:r>
              <a:rPr lang="ru-RU" dirty="0" err="1"/>
              <a:t>бази</a:t>
            </a:r>
            <a:r>
              <a:rPr lang="ru-RU" dirty="0"/>
              <a:t>, </a:t>
            </a:r>
            <a:r>
              <a:rPr lang="ru-RU" dirty="0" err="1"/>
              <a:t>аптечні</a:t>
            </a:r>
            <a:r>
              <a:rPr lang="ru-RU" dirty="0"/>
              <a:t> </a:t>
            </a:r>
            <a:r>
              <a:rPr lang="ru-RU" dirty="0" err="1"/>
              <a:t>склади</a:t>
            </a:r>
            <a:r>
              <a:rPr lang="ru-RU" dirty="0"/>
              <a:t>, </a:t>
            </a:r>
            <a:r>
              <a:rPr lang="ru-RU" dirty="0" err="1"/>
              <a:t>оптові</a:t>
            </a:r>
            <a:r>
              <a:rPr lang="ru-RU" dirty="0"/>
              <a:t> </a:t>
            </a:r>
            <a:r>
              <a:rPr lang="ru-RU" dirty="0" err="1"/>
              <a:t>фірми</a:t>
            </a:r>
            <a:r>
              <a:rPr lang="ru-RU" dirty="0"/>
              <a:t>)</a:t>
            </a:r>
          </a:p>
          <a:p>
            <a:pPr marL="0" indent="0">
              <a:buNone/>
            </a:pPr>
            <a:r>
              <a:rPr lang="ru-RU" dirty="0"/>
              <a:t> - запаси </a:t>
            </a:r>
            <a:r>
              <a:rPr lang="ru-RU" dirty="0" err="1"/>
              <a:t>товарів</a:t>
            </a:r>
            <a:r>
              <a:rPr lang="ru-RU" dirty="0"/>
              <a:t> в </a:t>
            </a:r>
            <a:r>
              <a:rPr lang="ru-RU" dirty="0" err="1"/>
              <a:t>дорозі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переведення</a:t>
            </a:r>
            <a:r>
              <a:rPr lang="ru-RU" dirty="0"/>
              <a:t> </a:t>
            </a:r>
            <a:r>
              <a:rPr lang="ru-RU" dirty="0" err="1"/>
              <a:t>товарних</a:t>
            </a:r>
            <a:r>
              <a:rPr lang="ru-RU" dirty="0"/>
              <a:t> </a:t>
            </a:r>
            <a:r>
              <a:rPr lang="ru-RU" dirty="0" err="1"/>
              <a:t>запасів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облікових</a:t>
            </a:r>
            <a:r>
              <a:rPr lang="ru-RU" dirty="0"/>
              <a:t> </a:t>
            </a:r>
            <a:r>
              <a:rPr lang="ru-RU" dirty="0" err="1"/>
              <a:t>груп</a:t>
            </a:r>
            <a:r>
              <a:rPr lang="ru-RU" dirty="0"/>
              <a:t> ТМЦ у товар </a:t>
            </a:r>
          </a:p>
        </p:txBody>
      </p:sp>
    </p:spTree>
    <p:extLst>
      <p:ext uri="{BB962C8B-B14F-4D97-AF65-F5344CB8AC3E}">
        <p14:creationId xmlns:p14="http://schemas.microsoft.com/office/powerpoint/2010/main" val="2059279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3200" b="1" i="1" dirty="0" err="1">
                <a:solidFill>
                  <a:srgbClr val="002060"/>
                </a:solidFill>
              </a:rPr>
              <a:t>Класифікація</a:t>
            </a:r>
            <a:r>
              <a:rPr lang="ru-RU" sz="3200" b="1" i="1" dirty="0">
                <a:solidFill>
                  <a:srgbClr val="002060"/>
                </a:solidFill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</a:rPr>
              <a:t>товарних</a:t>
            </a:r>
            <a:r>
              <a:rPr lang="ru-RU" sz="3200" b="1" i="1" dirty="0">
                <a:solidFill>
                  <a:srgbClr val="002060"/>
                </a:solidFill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</a:rPr>
              <a:t>запасів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  <a:solidFill>
            <a:schemeClr val="bg2"/>
          </a:solidFill>
        </p:spPr>
        <p:txBody>
          <a:bodyPr/>
          <a:lstStyle/>
          <a:p>
            <a:pPr marL="0" indent="0">
              <a:buNone/>
            </a:pPr>
            <a:r>
              <a:rPr lang="ru-RU" b="1" dirty="0"/>
              <a:t>3. За </a:t>
            </a:r>
            <a:r>
              <a:rPr lang="ru-RU" b="1" dirty="0" err="1"/>
              <a:t>місцезнаходженням</a:t>
            </a:r>
            <a:r>
              <a:rPr lang="ru-RU" b="1" dirty="0"/>
              <a:t> </a:t>
            </a:r>
            <a:r>
              <a:rPr lang="ru-RU" b="1" dirty="0" err="1"/>
              <a:t>товарних</a:t>
            </a:r>
            <a:r>
              <a:rPr lang="ru-RU" b="1" dirty="0"/>
              <a:t> </a:t>
            </a:r>
            <a:r>
              <a:rPr lang="ru-RU" b="1" dirty="0" err="1"/>
              <a:t>запасів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- у </a:t>
            </a:r>
            <a:r>
              <a:rPr lang="ru-RU" dirty="0" err="1"/>
              <a:t>самостійно</a:t>
            </a:r>
            <a:r>
              <a:rPr lang="ru-RU" dirty="0"/>
              <a:t> </a:t>
            </a:r>
            <a:r>
              <a:rPr lang="ru-RU" dirty="0" err="1"/>
              <a:t>виділеному</a:t>
            </a:r>
            <a:r>
              <a:rPr lang="ru-RU" dirty="0"/>
              <a:t> </a:t>
            </a:r>
            <a:r>
              <a:rPr lang="ru-RU" dirty="0" err="1"/>
              <a:t>відділі</a:t>
            </a:r>
            <a:r>
              <a:rPr lang="ru-RU" dirty="0"/>
              <a:t> </a:t>
            </a:r>
            <a:r>
              <a:rPr lang="ru-RU" dirty="0" err="1"/>
              <a:t>запасів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у </a:t>
            </a:r>
            <a:r>
              <a:rPr lang="ru-RU" dirty="0" err="1"/>
              <a:t>будь-якому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відділів</a:t>
            </a:r>
            <a:r>
              <a:rPr lang="ru-RU" dirty="0"/>
              <a:t> аптек</a:t>
            </a:r>
          </a:p>
          <a:p>
            <a:pPr marL="0" indent="0">
              <a:buNone/>
            </a:pPr>
            <a:r>
              <a:rPr lang="ru-RU" dirty="0"/>
              <a:t>- у </a:t>
            </a:r>
            <a:r>
              <a:rPr lang="ru-RU" dirty="0" err="1"/>
              <a:t>загальному</a:t>
            </a:r>
            <a:r>
              <a:rPr lang="ru-RU" dirty="0"/>
              <a:t> </a:t>
            </a:r>
            <a:r>
              <a:rPr lang="ru-RU" dirty="0" err="1"/>
              <a:t>відділі</a:t>
            </a:r>
            <a:r>
              <a:rPr lang="ru-RU" dirty="0"/>
              <a:t> аптеки (за </a:t>
            </a:r>
            <a:r>
              <a:rPr lang="ru-RU" dirty="0" err="1"/>
              <a:t>відсутності</a:t>
            </a:r>
            <a:r>
              <a:rPr lang="ru-RU" dirty="0"/>
              <a:t> </a:t>
            </a:r>
            <a:r>
              <a:rPr lang="ru-RU" dirty="0" err="1"/>
              <a:t>самостійних</a:t>
            </a:r>
            <a:r>
              <a:rPr lang="ru-RU" dirty="0"/>
              <a:t> </a:t>
            </a:r>
            <a:r>
              <a:rPr lang="ru-RU" dirty="0" err="1"/>
              <a:t>відділів</a:t>
            </a:r>
            <a:r>
              <a:rPr lang="ru-RU" dirty="0"/>
              <a:t>)</a:t>
            </a:r>
          </a:p>
          <a:p>
            <a:pPr marL="0" indent="0">
              <a:buNone/>
            </a:pPr>
            <a:r>
              <a:rPr lang="ru-RU" dirty="0"/>
              <a:t>- у </a:t>
            </a:r>
            <a:r>
              <a:rPr lang="ru-RU" dirty="0" err="1"/>
              <a:t>дрібнороздрібній</a:t>
            </a:r>
            <a:r>
              <a:rPr lang="ru-RU" dirty="0"/>
              <a:t> </a:t>
            </a:r>
            <a:r>
              <a:rPr lang="ru-RU" dirty="0" err="1"/>
              <a:t>мережі</a:t>
            </a:r>
            <a:r>
              <a:rPr lang="ru-RU" dirty="0"/>
              <a:t> (</a:t>
            </a:r>
            <a:r>
              <a:rPr lang="ru-RU" dirty="0" err="1"/>
              <a:t>аптечні</a:t>
            </a:r>
            <a:r>
              <a:rPr lang="ru-RU" dirty="0"/>
              <a:t> </a:t>
            </a:r>
            <a:r>
              <a:rPr lang="ru-RU" dirty="0" err="1"/>
              <a:t>пункти</a:t>
            </a:r>
            <a:r>
              <a:rPr lang="ru-RU" b="1" dirty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1081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3200" b="1" i="1" dirty="0" err="1">
                <a:solidFill>
                  <a:srgbClr val="002060"/>
                </a:solidFill>
              </a:rPr>
              <a:t>Класифікація</a:t>
            </a:r>
            <a:r>
              <a:rPr lang="ru-RU" sz="3200" b="1" i="1" dirty="0">
                <a:solidFill>
                  <a:srgbClr val="002060"/>
                </a:solidFill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</a:rPr>
              <a:t>товарних</a:t>
            </a:r>
            <a:r>
              <a:rPr lang="ru-RU" sz="3200" b="1" i="1" dirty="0">
                <a:solidFill>
                  <a:srgbClr val="002060"/>
                </a:solidFill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</a:rPr>
              <a:t>запасів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4. За характером </a:t>
            </a:r>
            <a:r>
              <a:rPr lang="ru-RU" b="1" dirty="0" err="1"/>
              <a:t>виміру</a:t>
            </a:r>
            <a:r>
              <a:rPr lang="ru-RU" b="1" dirty="0"/>
              <a:t> </a:t>
            </a:r>
            <a:r>
              <a:rPr lang="ru-RU" b="1" dirty="0" err="1"/>
              <a:t>товарних</a:t>
            </a:r>
            <a:r>
              <a:rPr lang="ru-RU" b="1" dirty="0"/>
              <a:t> </a:t>
            </a:r>
            <a:r>
              <a:rPr lang="ru-RU" b="1" dirty="0" err="1"/>
              <a:t>запасів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  - у </a:t>
            </a:r>
            <a:r>
              <a:rPr lang="ru-RU" dirty="0" err="1"/>
              <a:t>сумі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у днях</a:t>
            </a:r>
          </a:p>
          <a:p>
            <a:pPr marL="0" indent="0">
              <a:buNone/>
            </a:pPr>
            <a:r>
              <a:rPr lang="ru-RU" dirty="0"/>
              <a:t>- у </a:t>
            </a:r>
            <a:r>
              <a:rPr lang="ru-RU" dirty="0" err="1"/>
              <a:t>кількості</a:t>
            </a:r>
            <a:r>
              <a:rPr lang="ru-RU" dirty="0"/>
              <a:t> та </a:t>
            </a:r>
            <a:r>
              <a:rPr lang="ru-RU" dirty="0" err="1"/>
              <a:t>сумі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асортиментних</a:t>
            </a:r>
            <a:r>
              <a:rPr lang="ru-RU" dirty="0"/>
              <a:t> </a:t>
            </a:r>
            <a:r>
              <a:rPr lang="ru-RU" dirty="0" err="1"/>
              <a:t>позицій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5. За </a:t>
            </a:r>
            <a:r>
              <a:rPr lang="ru-RU" b="1" dirty="0" err="1"/>
              <a:t>джерелами</a:t>
            </a:r>
            <a:r>
              <a:rPr lang="ru-RU" b="1" dirty="0"/>
              <a:t> </a:t>
            </a:r>
            <a:r>
              <a:rPr lang="ru-RU" b="1" dirty="0" err="1"/>
              <a:t>формування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-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власних</a:t>
            </a:r>
            <a:r>
              <a:rPr lang="ru-RU" dirty="0"/>
              <a:t> </a:t>
            </a:r>
            <a:r>
              <a:rPr lang="ru-RU" dirty="0" err="1"/>
              <a:t>обігових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позикових</a:t>
            </a:r>
            <a:r>
              <a:rPr lang="ru-RU" dirty="0"/>
              <a:t> </a:t>
            </a:r>
            <a:r>
              <a:rPr lang="ru-RU" dirty="0" err="1"/>
              <a:t>обігових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7896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ПЕРЕЛІК </a:t>
            </a:r>
            <a:r>
              <a:rPr lang="ru-RU" sz="2400" b="1" i="1" dirty="0" err="1">
                <a:solidFill>
                  <a:srgbClr val="002060"/>
                </a:solidFill>
              </a:rPr>
              <a:t>товарів</a:t>
            </a:r>
            <a:r>
              <a:rPr lang="ru-RU" sz="2400" b="1" i="1" dirty="0">
                <a:solidFill>
                  <a:srgbClr val="002060"/>
                </a:solidFill>
              </a:rPr>
              <a:t>, </a:t>
            </a:r>
            <a:r>
              <a:rPr lang="ru-RU" sz="2400" b="1" i="1" dirty="0" err="1">
                <a:solidFill>
                  <a:srgbClr val="002060"/>
                </a:solidFill>
              </a:rPr>
              <a:t>які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мають</a:t>
            </a:r>
            <a:r>
              <a:rPr lang="ru-RU" sz="2400" b="1" i="1" dirty="0">
                <a:solidFill>
                  <a:srgbClr val="002060"/>
                </a:solidFill>
              </a:rPr>
              <a:t> право </a:t>
            </a:r>
            <a:r>
              <a:rPr lang="ru-RU" sz="2400" b="1" i="1" dirty="0" err="1">
                <a:solidFill>
                  <a:srgbClr val="002060"/>
                </a:solidFill>
              </a:rPr>
              <a:t>купувати</a:t>
            </a:r>
            <a:r>
              <a:rPr lang="ru-RU" sz="2400" b="1" i="1" dirty="0">
                <a:solidFill>
                  <a:srgbClr val="002060"/>
                </a:solidFill>
              </a:rPr>
              <a:t> та </a:t>
            </a:r>
            <a:r>
              <a:rPr lang="ru-RU" sz="2400" b="1" i="1" dirty="0" err="1">
                <a:solidFill>
                  <a:srgbClr val="002060"/>
                </a:solidFill>
              </a:rPr>
              <a:t>продавати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аптечні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заклади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та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їх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структурні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підрозділи</a:t>
            </a:r>
            <a:r>
              <a:rPr lang="ru-RU" sz="2400" b="1" i="1" dirty="0">
                <a:solidFill>
                  <a:srgbClr val="002060"/>
                </a:solidFill>
              </a:rPr>
              <a:t> (наказ МОЗ № 06.07.2012 №498 у </a:t>
            </a:r>
            <a:r>
              <a:rPr lang="ru-RU" sz="2400" b="1" i="1" dirty="0" err="1">
                <a:solidFill>
                  <a:srgbClr val="002060"/>
                </a:solidFill>
              </a:rPr>
              <a:t>редакції</a:t>
            </a:r>
            <a:r>
              <a:rPr lang="ru-RU" sz="2400" b="1" i="1" dirty="0">
                <a:solidFill>
                  <a:srgbClr val="002060"/>
                </a:solidFill>
              </a:rPr>
              <a:t> наказу МОЗ 23.11.2015 № 764)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000" dirty="0"/>
          </a:p>
          <a:p>
            <a:pPr marL="0" indent="0" algn="just">
              <a:buAutoNum type="arabicPeriod"/>
            </a:pPr>
            <a:r>
              <a:rPr lang="ru-RU" sz="2000" dirty="0" err="1"/>
              <a:t>Медичні</a:t>
            </a:r>
            <a:r>
              <a:rPr lang="ru-RU" sz="2000" dirty="0"/>
              <a:t> </a:t>
            </a:r>
            <a:r>
              <a:rPr lang="ru-RU" sz="2000" dirty="0" err="1"/>
              <a:t>вироби</a:t>
            </a:r>
            <a:r>
              <a:rPr lang="ru-RU" sz="2000" dirty="0"/>
              <a:t>, </a:t>
            </a:r>
            <a:r>
              <a:rPr lang="ru-RU" sz="2000" dirty="0" err="1"/>
              <a:t>медичні</a:t>
            </a:r>
            <a:r>
              <a:rPr lang="ru-RU" sz="2000" dirty="0"/>
              <a:t> </a:t>
            </a:r>
            <a:r>
              <a:rPr lang="ru-RU" sz="2000" dirty="0" err="1"/>
              <a:t>вироби</a:t>
            </a:r>
            <a:r>
              <a:rPr lang="ru-RU" sz="2000" dirty="0"/>
              <a:t> для </a:t>
            </a:r>
            <a:r>
              <a:rPr lang="ru-RU" sz="2000" dirty="0" err="1"/>
              <a:t>діагностики</a:t>
            </a:r>
            <a:r>
              <a:rPr lang="ru-RU" sz="2000" dirty="0"/>
              <a:t> </a:t>
            </a:r>
            <a:r>
              <a:rPr lang="en-US" sz="2000" dirty="0"/>
              <a:t>in vitro, </a:t>
            </a:r>
            <a:r>
              <a:rPr lang="ru-RU" sz="2000" dirty="0" err="1"/>
              <a:t>імплантовані</a:t>
            </a:r>
            <a:r>
              <a:rPr lang="ru-RU" sz="2000" dirty="0"/>
              <a:t> </a:t>
            </a:r>
            <a:r>
              <a:rPr lang="ru-RU" sz="2000" dirty="0" err="1"/>
              <a:t>активні</a:t>
            </a:r>
            <a:r>
              <a:rPr lang="ru-RU" sz="2000" dirty="0"/>
              <a:t> </a:t>
            </a:r>
            <a:r>
              <a:rPr lang="ru-RU" sz="2000" dirty="0" err="1"/>
              <a:t>медичні</a:t>
            </a:r>
            <a:r>
              <a:rPr lang="ru-RU" sz="2000" dirty="0"/>
              <a:t> </a:t>
            </a:r>
            <a:r>
              <a:rPr lang="ru-RU" sz="2000" dirty="0" err="1"/>
              <a:t>вироби</a:t>
            </a:r>
            <a:r>
              <a:rPr lang="ru-RU" sz="2000" dirty="0"/>
              <a:t>, </a:t>
            </a:r>
            <a:r>
              <a:rPr lang="ru-RU" sz="2000" dirty="0" err="1"/>
              <a:t>комплектуючі</a:t>
            </a:r>
            <a:r>
              <a:rPr lang="ru-RU" sz="2000" dirty="0"/>
              <a:t> до </a:t>
            </a:r>
            <a:r>
              <a:rPr lang="ru-RU" sz="2000" dirty="0" err="1"/>
              <a:t>медичних</a:t>
            </a:r>
            <a:r>
              <a:rPr lang="ru-RU" sz="2000" dirty="0"/>
              <a:t> </a:t>
            </a:r>
            <a:r>
              <a:rPr lang="ru-RU" sz="2000" dirty="0" err="1"/>
              <a:t>виробів</a:t>
            </a:r>
            <a:r>
              <a:rPr lang="ru-RU" sz="2000" dirty="0"/>
              <a:t>.</a:t>
            </a:r>
          </a:p>
          <a:p>
            <a:pPr marL="0" indent="0" algn="just">
              <a:buAutoNum type="arabicPeriod"/>
            </a:pPr>
            <a:r>
              <a:rPr lang="ru-RU" sz="2000" dirty="0" err="1"/>
              <a:t>Предмети</a:t>
            </a:r>
            <a:r>
              <a:rPr lang="ru-RU" sz="2000" dirty="0"/>
              <a:t> та </a:t>
            </a:r>
            <a:r>
              <a:rPr lang="ru-RU" sz="2000" dirty="0" err="1"/>
              <a:t>засоби</a:t>
            </a:r>
            <a:r>
              <a:rPr lang="ru-RU" sz="2000" dirty="0"/>
              <a:t> </a:t>
            </a:r>
            <a:r>
              <a:rPr lang="ru-RU" sz="2000" dirty="0" err="1"/>
              <a:t>особистої</a:t>
            </a:r>
            <a:r>
              <a:rPr lang="ru-RU" sz="2000" dirty="0"/>
              <a:t> </a:t>
            </a:r>
            <a:r>
              <a:rPr lang="ru-RU" sz="2000" dirty="0" err="1"/>
              <a:t>гігієни</a:t>
            </a:r>
            <a:r>
              <a:rPr lang="ru-RU" sz="2000" dirty="0"/>
              <a:t> (</a:t>
            </a:r>
            <a:r>
              <a:rPr lang="ru-RU" sz="2000" dirty="0" err="1"/>
              <a:t>засоби</a:t>
            </a:r>
            <a:r>
              <a:rPr lang="ru-RU" sz="2000" dirty="0"/>
              <a:t> для догляду за </a:t>
            </a:r>
            <a:r>
              <a:rPr lang="ru-RU" sz="2000" dirty="0" err="1"/>
              <a:t>порожниною</a:t>
            </a:r>
            <a:r>
              <a:rPr lang="ru-RU" sz="2000" dirty="0"/>
              <a:t> рота, </a:t>
            </a:r>
            <a:r>
              <a:rPr lang="ru-RU" sz="2000" dirty="0" err="1"/>
              <a:t>шкірою</a:t>
            </a:r>
            <a:r>
              <a:rPr lang="ru-RU" sz="2000" dirty="0"/>
              <a:t>, </a:t>
            </a:r>
            <a:r>
              <a:rPr lang="ru-RU" sz="2000" dirty="0" err="1"/>
              <a:t>волоссям</a:t>
            </a:r>
            <a:r>
              <a:rPr lang="ru-RU" sz="2000" dirty="0"/>
              <a:t>, </a:t>
            </a:r>
            <a:r>
              <a:rPr lang="ru-RU" sz="2000" dirty="0" err="1"/>
              <a:t>засоби</a:t>
            </a:r>
            <a:r>
              <a:rPr lang="ru-RU" sz="2000" dirty="0"/>
              <a:t> для </a:t>
            </a:r>
            <a:r>
              <a:rPr lang="ru-RU" sz="2000" dirty="0" err="1"/>
              <a:t>гоління</a:t>
            </a:r>
            <a:r>
              <a:rPr lang="ru-RU" sz="2000" dirty="0"/>
              <a:t> та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гоління</a:t>
            </a:r>
            <a:r>
              <a:rPr lang="ru-RU" sz="2000" dirty="0"/>
              <a:t>, мило </a:t>
            </a:r>
            <a:r>
              <a:rPr lang="ru-RU" sz="2000" dirty="0" err="1"/>
              <a:t>туалетне</a:t>
            </a:r>
            <a:r>
              <a:rPr lang="ru-RU" sz="2000" dirty="0"/>
              <a:t>, </a:t>
            </a:r>
            <a:r>
              <a:rPr lang="ru-RU" sz="2000" dirty="0" err="1"/>
              <a:t>шампуні</a:t>
            </a:r>
            <a:r>
              <a:rPr lang="ru-RU" sz="2000" dirty="0"/>
              <a:t>, </a:t>
            </a:r>
            <a:r>
              <a:rPr lang="ru-RU" sz="2000" dirty="0" err="1"/>
              <a:t>гігієнічні</a:t>
            </a:r>
            <a:r>
              <a:rPr lang="ru-RU" sz="2000" dirty="0"/>
              <a:t> </a:t>
            </a:r>
            <a:r>
              <a:rPr lang="ru-RU" sz="2000" dirty="0" err="1"/>
              <a:t>серветки</a:t>
            </a:r>
            <a:r>
              <a:rPr lang="ru-RU" sz="2000" dirty="0"/>
              <a:t>, мочалки).</a:t>
            </a:r>
          </a:p>
          <a:p>
            <a:pPr marL="0" indent="0" algn="just">
              <a:buAutoNum type="arabicPeriod"/>
            </a:pPr>
            <a:r>
              <a:rPr lang="ru-RU" sz="2000" dirty="0" err="1"/>
              <a:t>Природні</a:t>
            </a:r>
            <a:r>
              <a:rPr lang="ru-RU" sz="2000" dirty="0"/>
              <a:t> та </a:t>
            </a:r>
            <a:r>
              <a:rPr lang="ru-RU" sz="2000" dirty="0" err="1"/>
              <a:t>штучні</a:t>
            </a:r>
            <a:r>
              <a:rPr lang="ru-RU" sz="2000" dirty="0"/>
              <a:t> </a:t>
            </a:r>
            <a:r>
              <a:rPr lang="ru-RU" sz="2000" dirty="0" err="1"/>
              <a:t>мінеральні</a:t>
            </a:r>
            <a:r>
              <a:rPr lang="ru-RU" sz="2000" dirty="0"/>
              <a:t> води, </a:t>
            </a:r>
            <a:r>
              <a:rPr lang="ru-RU" sz="2000" dirty="0" err="1"/>
              <a:t>їдальня</a:t>
            </a:r>
            <a:r>
              <a:rPr lang="ru-RU" sz="2000" dirty="0"/>
              <a:t> </a:t>
            </a:r>
            <a:r>
              <a:rPr lang="ru-RU" sz="2000" dirty="0" err="1"/>
              <a:t>питна</a:t>
            </a:r>
            <a:r>
              <a:rPr lang="ru-RU" sz="2000" dirty="0"/>
              <a:t> вода.</a:t>
            </a:r>
          </a:p>
          <a:p>
            <a:pPr marL="0" indent="0" algn="just">
              <a:buAutoNum type="arabicPeriod"/>
            </a:pPr>
            <a:r>
              <a:rPr lang="ru-RU" sz="2000" dirty="0" err="1"/>
              <a:t>Косметичні</a:t>
            </a:r>
            <a:r>
              <a:rPr lang="ru-RU" sz="2000" dirty="0"/>
              <a:t> </a:t>
            </a:r>
            <a:r>
              <a:rPr lang="ru-RU" sz="2000" dirty="0" err="1"/>
              <a:t>засоби</a:t>
            </a:r>
            <a:r>
              <a:rPr lang="ru-RU" sz="2000" dirty="0"/>
              <a:t> (</a:t>
            </a:r>
            <a:r>
              <a:rPr lang="ru-RU" sz="2000" dirty="0" err="1"/>
              <a:t>креми</a:t>
            </a:r>
            <a:r>
              <a:rPr lang="ru-RU" sz="2000" dirty="0"/>
              <a:t>, </a:t>
            </a:r>
            <a:r>
              <a:rPr lang="ru-RU" sz="2000" dirty="0" err="1"/>
              <a:t>солі</a:t>
            </a:r>
            <a:r>
              <a:rPr lang="ru-RU" sz="2000" dirty="0"/>
              <a:t>, </a:t>
            </a:r>
            <a:r>
              <a:rPr lang="ru-RU" sz="2000" dirty="0" err="1"/>
              <a:t>лосьйони</a:t>
            </a:r>
            <a:r>
              <a:rPr lang="ru-RU" sz="2000" dirty="0"/>
              <a:t>, </a:t>
            </a:r>
            <a:r>
              <a:rPr lang="ru-RU" sz="2000" dirty="0" err="1"/>
              <a:t>скраби</a:t>
            </a:r>
            <a:r>
              <a:rPr lang="ru-RU" sz="2000" dirty="0"/>
              <a:t> та </a:t>
            </a:r>
            <a:r>
              <a:rPr lang="ru-RU" sz="2000" dirty="0" err="1"/>
              <a:t>ін</a:t>
            </a:r>
            <a:r>
              <a:rPr lang="ru-RU" sz="2000" dirty="0"/>
              <a:t>. </a:t>
            </a:r>
            <a:r>
              <a:rPr lang="ru-RU" sz="2000" dirty="0" err="1"/>
              <a:t>засоби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виконують</a:t>
            </a:r>
            <a:r>
              <a:rPr lang="ru-RU" sz="2000" dirty="0"/>
              <a:t> </a:t>
            </a:r>
            <a:r>
              <a:rPr lang="ru-RU" sz="2000" dirty="0" err="1"/>
              <a:t>гігієнічні</a:t>
            </a:r>
            <a:r>
              <a:rPr lang="ru-RU" sz="2000" dirty="0"/>
              <a:t> </a:t>
            </a:r>
            <a:r>
              <a:rPr lang="ru-RU" sz="2000" dirty="0" err="1"/>
              <a:t>профілактичні</a:t>
            </a:r>
            <a:r>
              <a:rPr lang="ru-RU" sz="2000" dirty="0"/>
              <a:t> та </a:t>
            </a:r>
            <a:r>
              <a:rPr lang="ru-RU" sz="2000" dirty="0" err="1"/>
              <a:t>естетичні</a:t>
            </a:r>
            <a:r>
              <a:rPr lang="ru-RU" sz="2000" dirty="0"/>
              <a:t> </a:t>
            </a:r>
            <a:r>
              <a:rPr lang="ru-RU" sz="2000" dirty="0" err="1"/>
              <a:t>функції</a:t>
            </a:r>
            <a:r>
              <a:rPr lang="ru-RU" sz="2000" dirty="0"/>
              <a:t>, у тому </a:t>
            </a:r>
            <a:r>
              <a:rPr lang="ru-RU" sz="2000" dirty="0" err="1"/>
              <a:t>числі</a:t>
            </a:r>
            <a:r>
              <a:rPr lang="ru-RU" sz="2000" dirty="0"/>
              <a:t> </a:t>
            </a:r>
            <a:r>
              <a:rPr lang="ru-RU" sz="2000" dirty="0" err="1"/>
              <a:t>засоби</a:t>
            </a:r>
            <a:r>
              <a:rPr lang="ru-RU" sz="2000" dirty="0"/>
              <a:t> для догляду за </a:t>
            </a:r>
            <a:r>
              <a:rPr lang="ru-RU" sz="2000" dirty="0" err="1"/>
              <a:t>волоссям</a:t>
            </a:r>
            <a:r>
              <a:rPr lang="ru-RU" sz="2000" dirty="0"/>
              <a:t>: </a:t>
            </a:r>
            <a:r>
              <a:rPr lang="ru-RU" sz="2000" dirty="0" err="1"/>
              <a:t>пінки</a:t>
            </a:r>
            <a:r>
              <a:rPr lang="ru-RU" sz="2000" dirty="0"/>
              <a:t>, лаки, </a:t>
            </a:r>
            <a:r>
              <a:rPr lang="ru-RU" sz="2000" dirty="0" err="1"/>
              <a:t>муси</a:t>
            </a:r>
            <a:r>
              <a:rPr lang="ru-RU" sz="2000" dirty="0"/>
              <a:t>, маски, </a:t>
            </a:r>
            <a:r>
              <a:rPr lang="ru-RU" sz="2000" dirty="0" err="1"/>
              <a:t>ополіскувачі</a:t>
            </a:r>
            <a:r>
              <a:rPr lang="ru-RU" sz="2000" dirty="0"/>
              <a:t>, </a:t>
            </a:r>
            <a:r>
              <a:rPr lang="ru-RU" sz="2000" dirty="0" err="1"/>
              <a:t>фарба</a:t>
            </a:r>
            <a:r>
              <a:rPr lang="ru-RU" sz="2000" dirty="0"/>
              <a:t> для </a:t>
            </a:r>
            <a:r>
              <a:rPr lang="ru-RU" sz="2000" dirty="0" err="1"/>
              <a:t>волосся</a:t>
            </a:r>
            <a:r>
              <a:rPr lang="ru-RU" sz="2000" dirty="0"/>
              <a:t>), за </a:t>
            </a:r>
            <a:r>
              <a:rPr lang="ru-RU" sz="2000" dirty="0" err="1"/>
              <a:t>винятком</a:t>
            </a:r>
            <a:r>
              <a:rPr lang="ru-RU" sz="2000" dirty="0"/>
              <a:t> </a:t>
            </a:r>
            <a:r>
              <a:rPr lang="ru-RU" sz="2000" dirty="0" err="1"/>
              <a:t>парфумів</a:t>
            </a:r>
            <a:r>
              <a:rPr lang="ru-RU" sz="2000" dirty="0"/>
              <a:t> та </a:t>
            </a:r>
            <a:r>
              <a:rPr lang="ru-RU" sz="2000" dirty="0" err="1"/>
              <a:t>декоративної</a:t>
            </a:r>
            <a:r>
              <a:rPr lang="ru-RU" sz="2000" dirty="0"/>
              <a:t> косметики.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85982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ПЕРЕЛІК </a:t>
            </a:r>
            <a:r>
              <a:rPr lang="ru-RU" sz="2400" b="1" i="1" dirty="0" err="1">
                <a:solidFill>
                  <a:srgbClr val="002060"/>
                </a:solidFill>
              </a:rPr>
              <a:t>товарів</a:t>
            </a:r>
            <a:r>
              <a:rPr lang="ru-RU" sz="2400" b="1" i="1" dirty="0">
                <a:solidFill>
                  <a:srgbClr val="002060"/>
                </a:solidFill>
              </a:rPr>
              <a:t>, </a:t>
            </a:r>
            <a:r>
              <a:rPr lang="ru-RU" sz="2400" b="1" i="1" dirty="0" err="1">
                <a:solidFill>
                  <a:srgbClr val="002060"/>
                </a:solidFill>
              </a:rPr>
              <a:t>які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мають</a:t>
            </a:r>
            <a:r>
              <a:rPr lang="ru-RU" sz="2400" b="1" i="1" dirty="0">
                <a:solidFill>
                  <a:srgbClr val="002060"/>
                </a:solidFill>
              </a:rPr>
              <a:t> право </a:t>
            </a:r>
            <a:r>
              <a:rPr lang="ru-RU" sz="2400" b="1" i="1" dirty="0" err="1">
                <a:solidFill>
                  <a:srgbClr val="002060"/>
                </a:solidFill>
              </a:rPr>
              <a:t>купувати</a:t>
            </a:r>
            <a:r>
              <a:rPr lang="ru-RU" sz="2400" b="1" i="1" dirty="0">
                <a:solidFill>
                  <a:srgbClr val="002060"/>
                </a:solidFill>
              </a:rPr>
              <a:t> та </a:t>
            </a:r>
            <a:r>
              <a:rPr lang="ru-RU" sz="2400" b="1" i="1" dirty="0" err="1">
                <a:solidFill>
                  <a:srgbClr val="002060"/>
                </a:solidFill>
              </a:rPr>
              <a:t>продавати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аптечні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заклади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та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їх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структурні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підрозділи</a:t>
            </a:r>
            <a:r>
              <a:rPr lang="ru-RU" sz="2400" b="1" i="1" dirty="0">
                <a:solidFill>
                  <a:srgbClr val="002060"/>
                </a:solidFill>
              </a:rPr>
              <a:t> (наказ МОЗ № 06.07.2012 №498 у </a:t>
            </a:r>
            <a:r>
              <a:rPr lang="ru-RU" sz="2400" b="1" i="1" dirty="0" err="1">
                <a:solidFill>
                  <a:srgbClr val="002060"/>
                </a:solidFill>
              </a:rPr>
              <a:t>редакції</a:t>
            </a:r>
            <a:r>
              <a:rPr lang="ru-RU" sz="2400" b="1" i="1" dirty="0">
                <a:solidFill>
                  <a:srgbClr val="002060"/>
                </a:solidFill>
              </a:rPr>
              <a:t> наказу МОЗ 23.11.2015 № 764)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5. </a:t>
            </a:r>
            <a:r>
              <a:rPr lang="ru-RU" dirty="0" err="1"/>
              <a:t>Функціональні</a:t>
            </a:r>
            <a:r>
              <a:rPr lang="ru-RU" dirty="0"/>
              <a:t> </a:t>
            </a:r>
            <a:r>
              <a:rPr lang="ru-RU" dirty="0" err="1"/>
              <a:t>харчові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харчові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для </a:t>
            </a:r>
            <a:r>
              <a:rPr lang="ru-RU" dirty="0" err="1"/>
              <a:t>спеціального</a:t>
            </a:r>
            <a:r>
              <a:rPr lang="ru-RU" dirty="0"/>
              <a:t> </a:t>
            </a:r>
            <a:r>
              <a:rPr lang="ru-RU" dirty="0" err="1"/>
              <a:t>дієтичного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r>
              <a:rPr lang="ru-RU" dirty="0"/>
              <a:t> (у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err="1"/>
              <a:t>дитячого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, </a:t>
            </a:r>
            <a:r>
              <a:rPr lang="ru-RU" dirty="0" err="1"/>
              <a:t>харчування</a:t>
            </a:r>
            <a:r>
              <a:rPr lang="ru-RU" dirty="0"/>
              <a:t> для </a:t>
            </a:r>
            <a:r>
              <a:rPr lang="ru-RU" dirty="0" err="1"/>
              <a:t>спортсменів</a:t>
            </a:r>
            <a:r>
              <a:rPr lang="ru-RU" dirty="0"/>
              <a:t> та </a:t>
            </a:r>
            <a:r>
              <a:rPr lang="ru-RU" dirty="0" err="1"/>
              <a:t>осіб</a:t>
            </a:r>
            <a:r>
              <a:rPr lang="ru-RU" dirty="0"/>
              <a:t> </a:t>
            </a:r>
            <a:r>
              <a:rPr lang="ru-RU" dirty="0" err="1"/>
              <a:t>похилого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), </a:t>
            </a:r>
            <a:r>
              <a:rPr lang="ru-RU" dirty="0" err="1"/>
              <a:t>дієтичні</a:t>
            </a:r>
            <a:r>
              <a:rPr lang="ru-RU" dirty="0"/>
              <a:t> добавки, </a:t>
            </a:r>
            <a:r>
              <a:rPr lang="ru-RU" dirty="0" err="1"/>
              <a:t>напої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віднесені</a:t>
            </a:r>
            <a:r>
              <a:rPr lang="ru-RU" dirty="0"/>
              <a:t> до </a:t>
            </a:r>
            <a:r>
              <a:rPr lang="ru-RU" dirty="0" err="1"/>
              <a:t>дієтичного</a:t>
            </a:r>
            <a:r>
              <a:rPr lang="ru-RU" dirty="0"/>
              <a:t>/</a:t>
            </a:r>
            <a:r>
              <a:rPr lang="ru-RU" dirty="0" err="1"/>
              <a:t>дитячого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; </a:t>
            </a:r>
            <a:r>
              <a:rPr lang="ru-RU" dirty="0" err="1"/>
              <a:t>продукти</a:t>
            </a:r>
            <a:r>
              <a:rPr lang="ru-RU" dirty="0"/>
              <a:t> для </a:t>
            </a:r>
            <a:r>
              <a:rPr lang="ru-RU" dirty="0" err="1"/>
              <a:t>діабетичного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; </a:t>
            </a:r>
            <a:r>
              <a:rPr lang="ru-RU" dirty="0" err="1"/>
              <a:t>окремі</a:t>
            </a:r>
            <a:r>
              <a:rPr lang="ru-RU" dirty="0"/>
              <a:t> </a:t>
            </a:r>
            <a:r>
              <a:rPr lang="ru-RU" dirty="0" err="1"/>
              <a:t>харчові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в </a:t>
            </a:r>
            <a:r>
              <a:rPr lang="ru-RU" dirty="0" err="1"/>
              <a:t>оригінальній</a:t>
            </a:r>
            <a:r>
              <a:rPr lang="ru-RU" dirty="0"/>
              <a:t> </a:t>
            </a:r>
            <a:r>
              <a:rPr lang="ru-RU" dirty="0" err="1"/>
              <a:t>заводській</a:t>
            </a:r>
            <a:r>
              <a:rPr lang="ru-RU" dirty="0"/>
              <a:t> </a:t>
            </a:r>
            <a:r>
              <a:rPr lang="ru-RU" dirty="0" err="1"/>
              <a:t>упаковці</a:t>
            </a:r>
            <a:r>
              <a:rPr lang="ru-RU" dirty="0"/>
              <a:t>, </a:t>
            </a:r>
            <a:r>
              <a:rPr lang="ru-RU" dirty="0" err="1"/>
              <a:t>такі</a:t>
            </a:r>
            <a:r>
              <a:rPr lang="ru-RU" dirty="0"/>
              <a:t> як </a:t>
            </a:r>
            <a:r>
              <a:rPr lang="ru-RU" dirty="0" err="1"/>
              <a:t>жувальні</a:t>
            </a:r>
            <a:r>
              <a:rPr lang="ru-RU" dirty="0"/>
              <a:t> </a:t>
            </a:r>
            <a:r>
              <a:rPr lang="ru-RU" dirty="0" err="1"/>
              <a:t>гумки</a:t>
            </a:r>
            <a:r>
              <a:rPr lang="ru-RU" dirty="0"/>
              <a:t>, батончики, </a:t>
            </a:r>
            <a:r>
              <a:rPr lang="ru-RU" dirty="0" err="1"/>
              <a:t>льодяники</a:t>
            </a:r>
            <a:r>
              <a:rPr lang="ru-RU" dirty="0"/>
              <a:t>, драже, </a:t>
            </a:r>
            <a:r>
              <a:rPr lang="ru-RU" dirty="0" err="1"/>
              <a:t>печиво</a:t>
            </a:r>
            <a:r>
              <a:rPr lang="ru-RU" dirty="0"/>
              <a:t>; закваски, </a:t>
            </a:r>
            <a:r>
              <a:rPr lang="ru-RU" dirty="0" err="1"/>
              <a:t>клітковина</a:t>
            </a:r>
            <a:r>
              <a:rPr lang="ru-RU" dirty="0"/>
              <a:t>, </a:t>
            </a:r>
            <a:r>
              <a:rPr lang="ru-RU" dirty="0" err="1"/>
              <a:t>біологічно</a:t>
            </a:r>
            <a:r>
              <a:rPr lang="ru-RU" dirty="0"/>
              <a:t> </a:t>
            </a:r>
            <a:r>
              <a:rPr lang="ru-RU" dirty="0" err="1"/>
              <a:t>активні</a:t>
            </a:r>
            <a:r>
              <a:rPr lang="ru-RU" dirty="0"/>
              <a:t> добавки.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6. </a:t>
            </a:r>
            <a:r>
              <a:rPr lang="ru-RU" dirty="0" err="1"/>
              <a:t>Репеленти</a:t>
            </a:r>
            <a:r>
              <a:rPr lang="ru-RU" dirty="0"/>
              <a:t> (у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електричні</a:t>
            </a:r>
            <a:r>
              <a:rPr lang="ru-RU" dirty="0"/>
              <a:t> </a:t>
            </a:r>
            <a:r>
              <a:rPr lang="ru-RU" dirty="0" err="1"/>
              <a:t>пристрої</a:t>
            </a:r>
            <a:r>
              <a:rPr lang="ru-RU" dirty="0"/>
              <a:t> для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змінних</a:t>
            </a:r>
            <a:r>
              <a:rPr lang="ru-RU" dirty="0"/>
              <a:t> </a:t>
            </a:r>
            <a:r>
              <a:rPr lang="ru-RU" dirty="0" err="1"/>
              <a:t>картриджів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репелентами</a:t>
            </a:r>
            <a:r>
              <a:rPr lang="ru-RU" dirty="0"/>
              <a:t>), </a:t>
            </a:r>
            <a:r>
              <a:rPr lang="ru-RU" dirty="0" err="1"/>
              <a:t>акарицидні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(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кліщів</a:t>
            </a:r>
            <a:r>
              <a:rPr lang="ru-RU" dirty="0"/>
              <a:t>).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7. </a:t>
            </a:r>
            <a:r>
              <a:rPr lang="ru-RU" dirty="0" err="1"/>
              <a:t>Дезінфекційні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. </a:t>
            </a:r>
            <a:r>
              <a:rPr lang="ru-RU" dirty="0" err="1"/>
              <a:t>Антисептичні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не </a:t>
            </a:r>
            <a:r>
              <a:rPr lang="ru-RU" dirty="0" err="1"/>
              <a:t>зареєстровані</a:t>
            </a:r>
            <a:r>
              <a:rPr lang="ru-RU" dirty="0"/>
              <a:t> як </a:t>
            </a:r>
            <a:r>
              <a:rPr lang="ru-RU" dirty="0" err="1"/>
              <a:t>лікарські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8. </a:t>
            </a:r>
            <a:r>
              <a:rPr lang="ru-RU" dirty="0" err="1"/>
              <a:t>Прилади</a:t>
            </a:r>
            <a:r>
              <a:rPr lang="ru-RU" dirty="0"/>
              <a:t> для контролю та </a:t>
            </a:r>
            <a:r>
              <a:rPr lang="ru-RU" dirty="0" err="1"/>
              <a:t>регуляції</a:t>
            </a:r>
            <a:r>
              <a:rPr lang="ru-RU" dirty="0"/>
              <a:t> </a:t>
            </a:r>
            <a:r>
              <a:rPr lang="ru-RU" dirty="0" err="1"/>
              <a:t>мікроклімату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 (</a:t>
            </a:r>
            <a:r>
              <a:rPr lang="ru-RU" dirty="0" err="1"/>
              <a:t>іонізатори</a:t>
            </a:r>
            <a:r>
              <a:rPr lang="ru-RU" dirty="0"/>
              <a:t> </a:t>
            </a:r>
            <a:r>
              <a:rPr lang="ru-RU" dirty="0" err="1"/>
              <a:t>та</a:t>
            </a:r>
            <a:r>
              <a:rPr lang="ru-RU" dirty="0"/>
              <a:t> </a:t>
            </a:r>
            <a:r>
              <a:rPr lang="ru-RU" dirty="0" err="1"/>
              <a:t>зволожувачі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термометри</a:t>
            </a:r>
            <a:r>
              <a:rPr lang="ru-RU" dirty="0"/>
              <a:t>, </a:t>
            </a:r>
            <a:r>
              <a:rPr lang="ru-RU" dirty="0" err="1"/>
              <a:t>гігрометри</a:t>
            </a:r>
            <a:r>
              <a:rPr lang="ru-RU" dirty="0"/>
              <a:t>, </a:t>
            </a:r>
            <a:r>
              <a:rPr lang="ru-RU" dirty="0" err="1"/>
              <a:t>термоіндикатори</a:t>
            </a:r>
            <a:r>
              <a:rPr lang="ru-RU" dirty="0"/>
              <a:t>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1913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ПЕРЕЛІК </a:t>
            </a:r>
            <a:r>
              <a:rPr lang="ru-RU" sz="2400" b="1" i="1" dirty="0" err="1">
                <a:solidFill>
                  <a:srgbClr val="002060"/>
                </a:solidFill>
              </a:rPr>
              <a:t>товарів</a:t>
            </a:r>
            <a:r>
              <a:rPr lang="ru-RU" sz="2400" b="1" i="1" dirty="0">
                <a:solidFill>
                  <a:srgbClr val="002060"/>
                </a:solidFill>
              </a:rPr>
              <a:t>, </a:t>
            </a:r>
            <a:r>
              <a:rPr lang="ru-RU" sz="2400" b="1" i="1" dirty="0" err="1">
                <a:solidFill>
                  <a:srgbClr val="002060"/>
                </a:solidFill>
              </a:rPr>
              <a:t>які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мають</a:t>
            </a:r>
            <a:r>
              <a:rPr lang="ru-RU" sz="2400" b="1" i="1" dirty="0">
                <a:solidFill>
                  <a:srgbClr val="002060"/>
                </a:solidFill>
              </a:rPr>
              <a:t> право </a:t>
            </a:r>
            <a:r>
              <a:rPr lang="ru-RU" sz="2400" b="1" i="1" dirty="0" err="1">
                <a:solidFill>
                  <a:srgbClr val="002060"/>
                </a:solidFill>
              </a:rPr>
              <a:t>купувати</a:t>
            </a:r>
            <a:r>
              <a:rPr lang="ru-RU" sz="2400" b="1" i="1" dirty="0">
                <a:solidFill>
                  <a:srgbClr val="002060"/>
                </a:solidFill>
              </a:rPr>
              <a:t> та </a:t>
            </a:r>
            <a:r>
              <a:rPr lang="ru-RU" sz="2400" b="1" i="1" dirty="0" err="1">
                <a:solidFill>
                  <a:srgbClr val="002060"/>
                </a:solidFill>
              </a:rPr>
              <a:t>продавати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аптечні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заклади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та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їх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структурні</a:t>
            </a:r>
            <a:r>
              <a:rPr lang="ru-RU" sz="2400" b="1" i="1" dirty="0">
                <a:solidFill>
                  <a:srgbClr val="002060"/>
                </a:solidFill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</a:rPr>
              <a:t>підрозділи</a:t>
            </a:r>
            <a:r>
              <a:rPr lang="ru-RU" sz="2400" b="1" i="1" dirty="0">
                <a:solidFill>
                  <a:srgbClr val="002060"/>
                </a:solidFill>
              </a:rPr>
              <a:t> (наказ МОЗ № 06.07.2012 №498 у </a:t>
            </a:r>
            <a:r>
              <a:rPr lang="ru-RU" sz="2400" b="1" i="1" dirty="0" err="1">
                <a:solidFill>
                  <a:srgbClr val="002060"/>
                </a:solidFill>
              </a:rPr>
              <a:t>редакції</a:t>
            </a:r>
            <a:r>
              <a:rPr lang="ru-RU" sz="2400" b="1" i="1" dirty="0">
                <a:solidFill>
                  <a:srgbClr val="002060"/>
                </a:solidFill>
              </a:rPr>
              <a:t> наказу МОЗ 23.11.2015 № 764)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bg2"/>
          </a:solidFill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3400" dirty="0"/>
              <a:t>9. </a:t>
            </a:r>
            <a:r>
              <a:rPr lang="ru-RU" sz="3400" dirty="0" err="1"/>
              <a:t>Пристрої</a:t>
            </a:r>
            <a:r>
              <a:rPr lang="ru-RU" sz="3400" dirty="0"/>
              <a:t> для </a:t>
            </a:r>
            <a:r>
              <a:rPr lang="ru-RU" sz="3400" dirty="0" err="1"/>
              <a:t>доочищення</a:t>
            </a:r>
            <a:r>
              <a:rPr lang="ru-RU" sz="3400" dirty="0"/>
              <a:t> </a:t>
            </a:r>
            <a:r>
              <a:rPr lang="ru-RU" sz="3400" dirty="0" err="1"/>
              <a:t>питної</a:t>
            </a:r>
            <a:r>
              <a:rPr lang="ru-RU" sz="3400" dirty="0"/>
              <a:t> води та </a:t>
            </a:r>
            <a:r>
              <a:rPr lang="ru-RU" sz="3400" dirty="0" err="1"/>
              <a:t>змінні</a:t>
            </a:r>
            <a:r>
              <a:rPr lang="ru-RU" sz="3400" dirty="0"/>
              <a:t> </a:t>
            </a:r>
            <a:r>
              <a:rPr lang="ru-RU" sz="3400" dirty="0" err="1"/>
              <a:t>фільтри-картриджі</a:t>
            </a:r>
            <a:r>
              <a:rPr lang="ru-RU" sz="3400" dirty="0"/>
              <a:t> до них.</a:t>
            </a:r>
          </a:p>
          <a:p>
            <a:pPr marL="0" indent="0">
              <a:buNone/>
            </a:pPr>
            <a:r>
              <a:rPr lang="ru-RU" sz="3400" dirty="0"/>
              <a:t>10. </a:t>
            </a:r>
            <a:r>
              <a:rPr lang="ru-RU" sz="3400" dirty="0" err="1"/>
              <a:t>Товари</a:t>
            </a:r>
            <a:r>
              <a:rPr lang="ru-RU" sz="3400" dirty="0"/>
              <a:t> для </a:t>
            </a:r>
            <a:r>
              <a:rPr lang="ru-RU" sz="3400" dirty="0" err="1"/>
              <a:t>новонароджених</a:t>
            </a:r>
            <a:r>
              <a:rPr lang="ru-RU" sz="3400" dirty="0"/>
              <a:t> та </a:t>
            </a:r>
            <a:r>
              <a:rPr lang="ru-RU" sz="3400" dirty="0" err="1"/>
              <a:t>дітей</a:t>
            </a:r>
            <a:r>
              <a:rPr lang="ru-RU" sz="3400" dirty="0"/>
              <a:t>, </a:t>
            </a:r>
            <a:r>
              <a:rPr lang="ru-RU" sz="3400" dirty="0" err="1"/>
              <a:t>які</a:t>
            </a:r>
            <a:r>
              <a:rPr lang="ru-RU" sz="3400" dirty="0"/>
              <a:t> не </a:t>
            </a:r>
            <a:r>
              <a:rPr lang="ru-RU" sz="3400" dirty="0" err="1"/>
              <a:t>зареєстровані</a:t>
            </a:r>
            <a:r>
              <a:rPr lang="ru-RU" sz="3400" dirty="0"/>
              <a:t> як </a:t>
            </a:r>
            <a:r>
              <a:rPr lang="ru-RU" sz="3400" dirty="0" err="1"/>
              <a:t>медичні</a:t>
            </a:r>
            <a:r>
              <a:rPr lang="ru-RU" sz="3400" dirty="0"/>
              <a:t> </a:t>
            </a:r>
            <a:r>
              <a:rPr lang="ru-RU" sz="3400" dirty="0" err="1"/>
              <a:t>вироби</a:t>
            </a:r>
            <a:r>
              <a:rPr lang="ru-RU" sz="3400" dirty="0"/>
              <a:t>.</a:t>
            </a:r>
          </a:p>
          <a:p>
            <a:pPr marL="0" indent="0">
              <a:buNone/>
            </a:pPr>
            <a:r>
              <a:rPr lang="ru-RU" sz="3400" dirty="0"/>
              <a:t>11. </a:t>
            </a:r>
            <a:r>
              <a:rPr lang="ru-RU" sz="3400" dirty="0" err="1"/>
              <a:t>Література</a:t>
            </a:r>
            <a:r>
              <a:rPr lang="ru-RU" sz="3400" dirty="0"/>
              <a:t> </a:t>
            </a:r>
            <a:r>
              <a:rPr lang="ru-RU" sz="3400" dirty="0" err="1"/>
              <a:t>з</a:t>
            </a:r>
            <a:r>
              <a:rPr lang="ru-RU" sz="3400" dirty="0"/>
              <a:t> </a:t>
            </a:r>
            <a:r>
              <a:rPr lang="ru-RU" sz="3400" dirty="0" err="1"/>
              <a:t>питань</a:t>
            </a:r>
            <a:r>
              <a:rPr lang="ru-RU" sz="3400" dirty="0"/>
              <a:t> </a:t>
            </a:r>
            <a:r>
              <a:rPr lang="ru-RU" sz="3400" dirty="0" err="1"/>
              <a:t>медицини</a:t>
            </a:r>
            <a:r>
              <a:rPr lang="ru-RU" sz="3400" dirty="0"/>
              <a:t>, </a:t>
            </a:r>
            <a:r>
              <a:rPr lang="ru-RU" sz="3400" dirty="0" err="1"/>
              <a:t>фармації</a:t>
            </a:r>
            <a:r>
              <a:rPr lang="ru-RU" sz="3400" dirty="0"/>
              <a:t> та здорового способу </a:t>
            </a:r>
            <a:r>
              <a:rPr lang="ru-RU" sz="3400" dirty="0" err="1"/>
              <a:t>життя</a:t>
            </a:r>
            <a:r>
              <a:rPr lang="ru-RU" sz="3400" dirty="0"/>
              <a:t>.</a:t>
            </a:r>
          </a:p>
          <a:p>
            <a:pPr marL="0" indent="0">
              <a:buNone/>
            </a:pPr>
            <a:r>
              <a:rPr lang="ru-RU" sz="3400" dirty="0"/>
              <a:t>12. </a:t>
            </a:r>
            <a:r>
              <a:rPr lang="ru-RU" sz="3400" dirty="0" err="1"/>
              <a:t>Спеціальний</a:t>
            </a:r>
            <a:r>
              <a:rPr lang="ru-RU" sz="3400" dirty="0"/>
              <a:t> </a:t>
            </a:r>
            <a:r>
              <a:rPr lang="ru-RU" sz="3400" dirty="0" err="1"/>
              <a:t>одяг</a:t>
            </a:r>
            <a:r>
              <a:rPr lang="ru-RU" sz="3400" dirty="0"/>
              <a:t> для </a:t>
            </a:r>
            <a:r>
              <a:rPr lang="ru-RU" sz="3400" dirty="0" err="1"/>
              <a:t>працівників</a:t>
            </a:r>
            <a:r>
              <a:rPr lang="ru-RU" sz="3400" dirty="0"/>
              <a:t> </a:t>
            </a:r>
            <a:r>
              <a:rPr lang="ru-RU" sz="3400" dirty="0" err="1"/>
              <a:t>медицини</a:t>
            </a:r>
            <a:r>
              <a:rPr lang="ru-RU" sz="3400" dirty="0"/>
              <a:t> та </a:t>
            </a:r>
            <a:r>
              <a:rPr lang="ru-RU" sz="3400" dirty="0" err="1"/>
              <a:t>фармації</a:t>
            </a:r>
            <a:r>
              <a:rPr lang="ru-RU" sz="3400" dirty="0"/>
              <a:t>.</a:t>
            </a:r>
          </a:p>
          <a:p>
            <a:pPr marL="0" indent="0">
              <a:buNone/>
            </a:pPr>
            <a:r>
              <a:rPr lang="ru-RU" sz="3400" dirty="0"/>
              <a:t>13. </a:t>
            </a:r>
            <a:r>
              <a:rPr lang="ru-RU" sz="3400" dirty="0" err="1"/>
              <a:t>Товари</a:t>
            </a:r>
            <a:r>
              <a:rPr lang="ru-RU" sz="3400" dirty="0"/>
              <a:t> для </a:t>
            </a:r>
            <a:r>
              <a:rPr lang="ru-RU" sz="3400" dirty="0" err="1"/>
              <a:t>осіб</a:t>
            </a:r>
            <a:r>
              <a:rPr lang="ru-RU" sz="3400" dirty="0"/>
              <a:t> </a:t>
            </a:r>
            <a:r>
              <a:rPr lang="ru-RU" sz="3400" dirty="0" err="1"/>
              <a:t>із</a:t>
            </a:r>
            <a:r>
              <a:rPr lang="ru-RU" sz="3400" dirty="0"/>
              <a:t> </a:t>
            </a:r>
            <a:r>
              <a:rPr lang="ru-RU" sz="3400" dirty="0" err="1"/>
              <a:t>обмеженими</a:t>
            </a:r>
            <a:r>
              <a:rPr lang="ru-RU" sz="3400" dirty="0"/>
              <a:t> </a:t>
            </a:r>
            <a:r>
              <a:rPr lang="ru-RU" sz="3400" dirty="0" err="1"/>
              <a:t>фізичними</a:t>
            </a:r>
            <a:r>
              <a:rPr lang="ru-RU" sz="3400" dirty="0"/>
              <a:t> </a:t>
            </a:r>
            <a:r>
              <a:rPr lang="ru-RU" sz="3400" dirty="0" err="1"/>
              <a:t>можливостями</a:t>
            </a:r>
            <a:r>
              <a:rPr lang="ru-RU" sz="3400" dirty="0"/>
              <a:t>.</a:t>
            </a:r>
          </a:p>
          <a:p>
            <a:pPr marL="0" indent="0">
              <a:buNone/>
            </a:pPr>
            <a:r>
              <a:rPr lang="ru-RU" sz="3400" dirty="0"/>
              <a:t>14. </a:t>
            </a:r>
            <a:r>
              <a:rPr lang="ru-RU" sz="3400" dirty="0" err="1"/>
              <a:t>Ортопедичні</a:t>
            </a:r>
            <a:r>
              <a:rPr lang="ru-RU" sz="3400" dirty="0"/>
              <a:t> </a:t>
            </a:r>
            <a:r>
              <a:rPr lang="ru-RU" sz="3400" dirty="0" err="1"/>
              <a:t>товари</a:t>
            </a:r>
            <a:r>
              <a:rPr lang="ru-RU" sz="3400" dirty="0"/>
              <a:t>, </a:t>
            </a:r>
            <a:r>
              <a:rPr lang="ru-RU" sz="3400" dirty="0" err="1"/>
              <a:t>противаррикозні</a:t>
            </a:r>
            <a:r>
              <a:rPr lang="ru-RU" sz="3400" dirty="0"/>
              <a:t> </a:t>
            </a:r>
            <a:r>
              <a:rPr lang="ru-RU" sz="3400" dirty="0" err="1"/>
              <a:t>компресійні</a:t>
            </a:r>
            <a:r>
              <a:rPr lang="ru-RU" sz="3400" dirty="0"/>
              <a:t> </a:t>
            </a:r>
            <a:r>
              <a:rPr lang="ru-RU" sz="3400" dirty="0" err="1"/>
              <a:t>вироби</a:t>
            </a:r>
            <a:r>
              <a:rPr lang="ru-RU" sz="3400" dirty="0"/>
              <a:t>, </a:t>
            </a:r>
            <a:r>
              <a:rPr lang="ru-RU" sz="3400" dirty="0" err="1"/>
              <a:t>прилади</a:t>
            </a:r>
            <a:r>
              <a:rPr lang="ru-RU" sz="3400" dirty="0"/>
              <a:t> </a:t>
            </a:r>
            <a:r>
              <a:rPr lang="ru-RU" sz="3400" dirty="0" err="1"/>
              <a:t>вимірювання</a:t>
            </a:r>
            <a:r>
              <a:rPr lang="ru-RU" sz="3400" dirty="0"/>
              <a:t> </a:t>
            </a:r>
            <a:r>
              <a:rPr lang="ru-RU" sz="3400" dirty="0" err="1"/>
              <a:t>функціональних</a:t>
            </a:r>
            <a:r>
              <a:rPr lang="ru-RU" sz="3400" dirty="0"/>
              <a:t> </a:t>
            </a:r>
            <a:r>
              <a:rPr lang="ru-RU" sz="3400" dirty="0" err="1"/>
              <a:t>навантажень</a:t>
            </a:r>
            <a:r>
              <a:rPr lang="ru-RU" sz="3400" dirty="0"/>
              <a:t> </a:t>
            </a:r>
            <a:r>
              <a:rPr lang="ru-RU" sz="3400" dirty="0" err="1"/>
              <a:t>людини</a:t>
            </a:r>
            <a:r>
              <a:rPr lang="ru-RU" sz="3400" dirty="0"/>
              <a:t> (</a:t>
            </a:r>
            <a:r>
              <a:rPr lang="ru-RU" sz="3400" dirty="0" err="1"/>
              <a:t>кромкомір</a:t>
            </a:r>
            <a:r>
              <a:rPr lang="ru-RU" sz="3400" dirty="0"/>
              <a:t>, </a:t>
            </a:r>
            <a:r>
              <a:rPr lang="ru-RU" sz="3400" dirty="0" err="1"/>
              <a:t>лічильник</a:t>
            </a:r>
            <a:r>
              <a:rPr lang="ru-RU" sz="3400" dirty="0"/>
              <a:t> </a:t>
            </a:r>
            <a:r>
              <a:rPr lang="ru-RU" sz="3400" dirty="0" err="1"/>
              <a:t>калорій</a:t>
            </a:r>
            <a:r>
              <a:rPr lang="ru-RU" sz="3400" dirty="0"/>
              <a:t>), </a:t>
            </a:r>
            <a:r>
              <a:rPr lang="ru-RU" sz="3400" dirty="0" err="1"/>
              <a:t>масажери</a:t>
            </a:r>
            <a:r>
              <a:rPr lang="ru-RU" sz="3400" dirty="0"/>
              <a:t>, </a:t>
            </a:r>
            <a:r>
              <a:rPr lang="ru-RU" sz="3400" dirty="0" err="1"/>
              <a:t>інгалятори</a:t>
            </a:r>
            <a:r>
              <a:rPr lang="ru-RU" sz="3400" dirty="0"/>
              <a:t>, </a:t>
            </a:r>
            <a:r>
              <a:rPr lang="ru-RU" sz="3400" dirty="0" err="1"/>
              <a:t>медичні</a:t>
            </a:r>
            <a:r>
              <a:rPr lang="ru-RU" sz="3400" dirty="0"/>
              <a:t> </a:t>
            </a:r>
            <a:r>
              <a:rPr lang="ru-RU" sz="3400" dirty="0" err="1"/>
              <a:t>лампи</a:t>
            </a:r>
            <a:r>
              <a:rPr lang="ru-RU" sz="3400" dirty="0"/>
              <a:t>, </a:t>
            </a:r>
            <a:r>
              <a:rPr lang="ru-RU" sz="3400" dirty="0" err="1"/>
              <a:t>кварцові</a:t>
            </a:r>
            <a:r>
              <a:rPr lang="ru-RU" sz="3400" dirty="0"/>
              <a:t> </a:t>
            </a:r>
            <a:r>
              <a:rPr lang="ru-RU" sz="3400" dirty="0" err="1"/>
              <a:t>лампи</a:t>
            </a:r>
            <a:r>
              <a:rPr lang="ru-RU" sz="3400" dirty="0"/>
              <a:t>, </a:t>
            </a:r>
            <a:r>
              <a:rPr lang="ru-RU" sz="3400" dirty="0" err="1"/>
              <a:t>сольові</a:t>
            </a:r>
            <a:r>
              <a:rPr lang="ru-RU" sz="3400" dirty="0"/>
              <a:t>, </a:t>
            </a:r>
            <a:r>
              <a:rPr lang="ru-RU" sz="3400" dirty="0" err="1"/>
              <a:t>гелеві</a:t>
            </a:r>
            <a:r>
              <a:rPr lang="ru-RU" sz="3400" dirty="0"/>
              <a:t> та </a:t>
            </a:r>
            <a:r>
              <a:rPr lang="ru-RU" sz="3400" dirty="0" err="1"/>
              <a:t>електричні</a:t>
            </a:r>
            <a:r>
              <a:rPr lang="ru-RU" sz="3400" dirty="0"/>
              <a:t> </a:t>
            </a:r>
            <a:r>
              <a:rPr lang="ru-RU" sz="3400" dirty="0" err="1"/>
              <a:t>грілки</a:t>
            </a:r>
            <a:r>
              <a:rPr lang="ru-RU" sz="3400" dirty="0"/>
              <a:t>, </a:t>
            </a:r>
            <a:r>
              <a:rPr lang="ru-RU" sz="3400" dirty="0" err="1"/>
              <a:t>товари</a:t>
            </a:r>
            <a:r>
              <a:rPr lang="ru-RU" sz="3400" dirty="0"/>
              <a:t> для </a:t>
            </a:r>
            <a:r>
              <a:rPr lang="ru-RU" sz="3400" dirty="0" err="1"/>
              <a:t>магнітотерапії</a:t>
            </a:r>
            <a:r>
              <a:rPr lang="ru-RU" sz="3400" dirty="0"/>
              <a:t>, </a:t>
            </a:r>
            <a:r>
              <a:rPr lang="ru-RU" sz="3400" dirty="0" err="1"/>
              <a:t>які</a:t>
            </a:r>
            <a:r>
              <a:rPr lang="ru-RU" sz="3400" dirty="0"/>
              <a:t> не </a:t>
            </a:r>
            <a:r>
              <a:rPr lang="ru-RU" sz="3400" dirty="0" err="1"/>
              <a:t>зареєстровані</a:t>
            </a:r>
            <a:r>
              <a:rPr lang="ru-RU" sz="3400" dirty="0"/>
              <a:t> як </a:t>
            </a:r>
            <a:r>
              <a:rPr lang="ru-RU" sz="3400" dirty="0" err="1"/>
              <a:t>медицинські</a:t>
            </a:r>
            <a:r>
              <a:rPr lang="ru-RU" sz="3400" dirty="0"/>
              <a:t> </a:t>
            </a:r>
            <a:r>
              <a:rPr lang="ru-RU" sz="3400" dirty="0" err="1"/>
              <a:t>супутні</a:t>
            </a:r>
            <a:r>
              <a:rPr lang="ru-RU" sz="3400" dirty="0"/>
              <a:t> </a:t>
            </a:r>
            <a:r>
              <a:rPr lang="ru-RU" sz="3400" dirty="0" err="1"/>
              <a:t>товари</a:t>
            </a:r>
            <a:r>
              <a:rPr lang="ru-RU" sz="3400" dirty="0"/>
              <a:t> до них (батарейки, </a:t>
            </a:r>
            <a:r>
              <a:rPr lang="ru-RU" sz="3400" dirty="0" err="1"/>
              <a:t>зарядні</a:t>
            </a:r>
            <a:r>
              <a:rPr lang="ru-RU" sz="3400" dirty="0"/>
              <a:t> </a:t>
            </a:r>
            <a:r>
              <a:rPr lang="ru-RU" sz="3400" dirty="0" err="1"/>
              <a:t>пристрої</a:t>
            </a:r>
            <a:r>
              <a:rPr lang="ru-RU" sz="3400" dirty="0"/>
              <a:t>).</a:t>
            </a:r>
          </a:p>
          <a:p>
            <a:pPr marL="0" indent="0">
              <a:buNone/>
            </a:pPr>
            <a:r>
              <a:rPr lang="ru-RU" sz="3400" dirty="0"/>
              <a:t>15. </a:t>
            </a:r>
            <a:r>
              <a:rPr lang="ru-RU" sz="3400" dirty="0" err="1"/>
              <a:t>Інструменти</a:t>
            </a:r>
            <a:r>
              <a:rPr lang="ru-RU" sz="3400" dirty="0"/>
              <a:t>, </a:t>
            </a:r>
            <a:r>
              <a:rPr lang="ru-RU" sz="3400" dirty="0" err="1"/>
              <a:t>пристрої</a:t>
            </a:r>
            <a:r>
              <a:rPr lang="ru-RU" sz="3400" dirty="0"/>
              <a:t> для догляду за ротовою </a:t>
            </a:r>
            <a:r>
              <a:rPr lang="ru-RU" sz="3400" dirty="0" err="1"/>
              <a:t>порожниною</a:t>
            </a:r>
            <a:r>
              <a:rPr lang="ru-RU" sz="3400" dirty="0"/>
              <a:t>, </a:t>
            </a:r>
            <a:r>
              <a:rPr lang="ru-RU" sz="3400" dirty="0" err="1"/>
              <a:t>шкірою</a:t>
            </a:r>
            <a:r>
              <a:rPr lang="ru-RU" sz="3400" dirty="0"/>
              <a:t>, </a:t>
            </a:r>
            <a:r>
              <a:rPr lang="ru-RU" sz="3400" dirty="0" err="1"/>
              <a:t>нігтями</a:t>
            </a:r>
            <a:r>
              <a:rPr lang="ru-RU" sz="3400" dirty="0"/>
              <a:t>, </a:t>
            </a:r>
            <a:r>
              <a:rPr lang="ru-RU" sz="3400" dirty="0" err="1"/>
              <a:t>волоссям</a:t>
            </a:r>
            <a:r>
              <a:rPr lang="ru-RU" sz="3400" dirty="0"/>
              <a:t>.</a:t>
            </a:r>
          </a:p>
          <a:p>
            <a:pPr marL="0" indent="0">
              <a:buNone/>
            </a:pPr>
            <a:r>
              <a:rPr lang="ru-RU" sz="3400" dirty="0"/>
              <a:t>16. </a:t>
            </a:r>
            <a:r>
              <a:rPr lang="ru-RU" sz="3400" dirty="0" err="1"/>
              <a:t>Предмети</a:t>
            </a:r>
            <a:r>
              <a:rPr lang="ru-RU" sz="3400" dirty="0"/>
              <a:t> та </a:t>
            </a:r>
            <a:r>
              <a:rPr lang="ru-RU" sz="3400" dirty="0" err="1"/>
              <a:t>засоби</a:t>
            </a:r>
            <a:r>
              <a:rPr lang="ru-RU" sz="3400" dirty="0"/>
              <a:t> для </a:t>
            </a:r>
            <a:r>
              <a:rPr lang="ru-RU" sz="3400" dirty="0" err="1"/>
              <a:t>ароматерапії</a:t>
            </a:r>
            <a:r>
              <a:rPr lang="ru-RU" sz="3400" dirty="0"/>
              <a:t> (</a:t>
            </a:r>
            <a:r>
              <a:rPr lang="ru-RU" sz="3400" dirty="0" err="1"/>
              <a:t>ароматичні</a:t>
            </a:r>
            <a:r>
              <a:rPr lang="ru-RU" sz="3400" dirty="0"/>
              <a:t> </a:t>
            </a:r>
            <a:r>
              <a:rPr lang="ru-RU" sz="3400" dirty="0" err="1"/>
              <a:t>лампи</a:t>
            </a:r>
            <a:r>
              <a:rPr lang="ru-RU" sz="3400" dirty="0"/>
              <a:t>, </a:t>
            </a:r>
            <a:r>
              <a:rPr lang="ru-RU" sz="3400" dirty="0" err="1"/>
              <a:t>олії</a:t>
            </a:r>
            <a:r>
              <a:rPr lang="ru-RU" sz="3400" dirty="0"/>
              <a:t>, </a:t>
            </a:r>
            <a:r>
              <a:rPr lang="ru-RU" sz="3400" dirty="0" err="1"/>
              <a:t>палички</a:t>
            </a:r>
            <a:r>
              <a:rPr lang="ru-RU" sz="3400" dirty="0"/>
              <a:t>, </a:t>
            </a:r>
            <a:r>
              <a:rPr lang="ru-RU" sz="3400" dirty="0" err="1"/>
              <a:t>свічки</a:t>
            </a:r>
            <a:r>
              <a:rPr lang="ru-RU" sz="3400" dirty="0"/>
              <a:t>).</a:t>
            </a:r>
          </a:p>
          <a:p>
            <a:pPr marL="0" indent="0">
              <a:buNone/>
            </a:pPr>
            <a:r>
              <a:rPr lang="ru-RU" sz="3400" dirty="0"/>
              <a:t>17. </a:t>
            </a:r>
            <a:r>
              <a:rPr lang="ru-RU" sz="3400" dirty="0" err="1"/>
              <a:t>Вироби</a:t>
            </a:r>
            <a:r>
              <a:rPr lang="ru-RU" sz="3400" dirty="0"/>
              <a:t> </a:t>
            </a:r>
            <a:r>
              <a:rPr lang="ru-RU" sz="3400" dirty="0" err="1"/>
              <a:t>з</a:t>
            </a:r>
            <a:r>
              <a:rPr lang="ru-RU" sz="3400" dirty="0"/>
              <a:t> </a:t>
            </a:r>
            <a:r>
              <a:rPr lang="ru-RU" sz="3400" dirty="0" err="1"/>
              <a:t>вати</a:t>
            </a:r>
            <a:r>
              <a:rPr lang="ru-RU" sz="3400" dirty="0"/>
              <a:t> (</a:t>
            </a:r>
            <a:r>
              <a:rPr lang="ru-RU" sz="3400" dirty="0" err="1"/>
              <a:t>ватні</a:t>
            </a:r>
            <a:r>
              <a:rPr lang="ru-RU" sz="3400" dirty="0"/>
              <a:t> </a:t>
            </a:r>
            <a:r>
              <a:rPr lang="ru-RU" sz="3400" dirty="0" err="1"/>
              <a:t>палички</a:t>
            </a:r>
            <a:r>
              <a:rPr lang="ru-RU" sz="3400" dirty="0"/>
              <a:t>, диски, </a:t>
            </a:r>
            <a:r>
              <a:rPr lang="ru-RU" sz="3400" dirty="0" err="1"/>
              <a:t>пластини</a:t>
            </a:r>
            <a:r>
              <a:rPr lang="ru-RU" sz="3400" dirty="0"/>
              <a:t>), </a:t>
            </a:r>
            <a:r>
              <a:rPr lang="ru-RU" sz="3400" dirty="0" err="1"/>
              <a:t>засоби</a:t>
            </a:r>
            <a:r>
              <a:rPr lang="ru-RU" sz="3400" dirty="0"/>
              <a:t> </a:t>
            </a:r>
            <a:r>
              <a:rPr lang="ru-RU" sz="3400" dirty="0" err="1"/>
              <a:t>жіночої</a:t>
            </a:r>
            <a:r>
              <a:rPr lang="ru-RU" sz="3400" dirty="0"/>
              <a:t> </a:t>
            </a:r>
            <a:r>
              <a:rPr lang="ru-RU" sz="3400" dirty="0" err="1"/>
              <a:t>гігієни</a:t>
            </a:r>
            <a:r>
              <a:rPr lang="ru-RU" sz="3400" dirty="0"/>
              <a:t>, </a:t>
            </a:r>
            <a:r>
              <a:rPr lang="ru-RU" sz="3400" dirty="0" err="1"/>
              <a:t>пластирі</a:t>
            </a:r>
            <a:r>
              <a:rPr lang="ru-RU" sz="3400" dirty="0"/>
              <a:t>, </a:t>
            </a:r>
            <a:r>
              <a:rPr lang="ru-RU" sz="3400" dirty="0" err="1"/>
              <a:t>паперові</a:t>
            </a:r>
            <a:r>
              <a:rPr lang="ru-RU" sz="3400" dirty="0"/>
              <a:t> </a:t>
            </a:r>
            <a:r>
              <a:rPr lang="ru-RU" sz="3400" dirty="0" err="1"/>
              <a:t>носовички</a:t>
            </a:r>
            <a:r>
              <a:rPr lang="ru-RU" sz="3400" dirty="0"/>
              <a:t>, </a:t>
            </a:r>
            <a:r>
              <a:rPr lang="ru-RU" sz="3400" dirty="0" err="1"/>
              <a:t>паперові</a:t>
            </a:r>
            <a:r>
              <a:rPr lang="ru-RU" sz="3400" dirty="0"/>
              <a:t> та </a:t>
            </a:r>
            <a:r>
              <a:rPr lang="ru-RU" sz="3400" dirty="0" err="1"/>
              <a:t>вологі</a:t>
            </a:r>
            <a:r>
              <a:rPr lang="ru-RU" sz="3400" dirty="0"/>
              <a:t> </a:t>
            </a:r>
            <a:r>
              <a:rPr lang="ru-RU" sz="3400" dirty="0" err="1"/>
              <a:t>серветки</a:t>
            </a:r>
            <a:r>
              <a:rPr lang="ru-RU" sz="3400" dirty="0"/>
              <a:t>, </a:t>
            </a:r>
            <a:r>
              <a:rPr lang="ru-RU" sz="3400" dirty="0" err="1"/>
              <a:t>туалетний</a:t>
            </a:r>
            <a:r>
              <a:rPr lang="ru-RU" sz="3400" dirty="0"/>
              <a:t> </a:t>
            </a:r>
            <a:r>
              <a:rPr lang="ru-RU" sz="3400" dirty="0" err="1"/>
              <a:t>папір</a:t>
            </a:r>
            <a:r>
              <a:rPr lang="ru-RU" sz="3400" dirty="0"/>
              <a:t>, рушники </a:t>
            </a:r>
            <a:r>
              <a:rPr lang="ru-RU" sz="3400" dirty="0" err="1"/>
              <a:t>паперові</a:t>
            </a:r>
            <a:r>
              <a:rPr lang="ru-RU" sz="3400" dirty="0"/>
              <a:t>, </a:t>
            </a:r>
            <a:r>
              <a:rPr lang="ru-RU" sz="3400" dirty="0" err="1"/>
              <a:t>панчішно-шкарпеткові</a:t>
            </a:r>
            <a:r>
              <a:rPr lang="ru-RU" sz="3400" dirty="0"/>
              <a:t> </a:t>
            </a:r>
            <a:r>
              <a:rPr lang="ru-RU" sz="3400" dirty="0" err="1"/>
              <a:t>трикотажні</a:t>
            </a:r>
            <a:r>
              <a:rPr lang="ru-RU" sz="3400" dirty="0"/>
              <a:t> </a:t>
            </a:r>
            <a:r>
              <a:rPr lang="ru-RU" sz="3400" dirty="0" err="1"/>
              <a:t>вироби</a:t>
            </a:r>
            <a:r>
              <a:rPr lang="ru-RU" sz="3400" dirty="0"/>
              <a:t>, </a:t>
            </a:r>
            <a:r>
              <a:rPr lang="ru-RU" sz="3400" dirty="0" err="1"/>
              <a:t>пакувальні</a:t>
            </a:r>
            <a:r>
              <a:rPr lang="ru-RU" sz="3400" dirty="0"/>
              <a:t> </a:t>
            </a:r>
            <a:r>
              <a:rPr lang="ru-RU" sz="3400" dirty="0" err="1"/>
              <a:t>матеріали</a:t>
            </a:r>
            <a:r>
              <a:rPr lang="ru-RU" sz="3400" dirty="0"/>
              <a:t>, </a:t>
            </a:r>
            <a:r>
              <a:rPr lang="ru-RU" sz="3400" dirty="0" err="1"/>
              <a:t>які</a:t>
            </a:r>
            <a:r>
              <a:rPr lang="ru-RU" sz="3400" dirty="0"/>
              <a:t> не </a:t>
            </a:r>
            <a:r>
              <a:rPr lang="ru-RU" sz="3400" dirty="0" err="1"/>
              <a:t>зареєстровані</a:t>
            </a:r>
            <a:r>
              <a:rPr lang="ru-RU" sz="3400" dirty="0"/>
              <a:t> як </a:t>
            </a:r>
            <a:r>
              <a:rPr lang="ru-RU" sz="3400" dirty="0" err="1"/>
              <a:t>медичні</a:t>
            </a:r>
            <a:r>
              <a:rPr lang="ru-RU" sz="3400" dirty="0"/>
              <a:t> </a:t>
            </a:r>
            <a:r>
              <a:rPr lang="ru-RU" sz="3400" dirty="0" err="1"/>
              <a:t>вироби</a:t>
            </a:r>
            <a:r>
              <a:rPr lang="ru-RU" sz="3400" dirty="0"/>
              <a:t> .</a:t>
            </a:r>
          </a:p>
          <a:p>
            <a:pPr marL="0" indent="0">
              <a:buNone/>
            </a:pPr>
            <a:r>
              <a:rPr lang="ru-RU" sz="3400" dirty="0"/>
              <a:t>18. </a:t>
            </a:r>
            <a:r>
              <a:rPr lang="ru-RU" sz="3400" dirty="0" err="1"/>
              <a:t>Кошти</a:t>
            </a:r>
            <a:r>
              <a:rPr lang="ru-RU" sz="3400" dirty="0"/>
              <a:t>, </a:t>
            </a:r>
            <a:r>
              <a:rPr lang="ru-RU" sz="3400" dirty="0" err="1"/>
              <a:t>пристрої</a:t>
            </a:r>
            <a:r>
              <a:rPr lang="ru-RU" sz="3400" dirty="0"/>
              <a:t> та </a:t>
            </a:r>
            <a:r>
              <a:rPr lang="ru-RU" sz="3400" dirty="0" err="1"/>
              <a:t>інші</a:t>
            </a:r>
            <a:r>
              <a:rPr lang="ru-RU" sz="3400" dirty="0"/>
              <a:t> </a:t>
            </a:r>
            <a:r>
              <a:rPr lang="ru-RU" sz="3400" dirty="0" err="1"/>
              <a:t>товари</a:t>
            </a:r>
            <a:r>
              <a:rPr lang="ru-RU" sz="3400" dirty="0"/>
              <a:t> для </a:t>
            </a:r>
            <a:r>
              <a:rPr lang="ru-RU" sz="3400" dirty="0" err="1"/>
              <a:t>боротьби</a:t>
            </a:r>
            <a:r>
              <a:rPr lang="ru-RU" sz="3400" dirty="0"/>
              <a:t> </a:t>
            </a:r>
            <a:r>
              <a:rPr lang="ru-RU" sz="3400" dirty="0" err="1"/>
              <a:t>зі</a:t>
            </a:r>
            <a:r>
              <a:rPr lang="ru-RU" sz="3400" dirty="0"/>
              <a:t> </a:t>
            </a:r>
            <a:r>
              <a:rPr lang="ru-RU" sz="3400" dirty="0" err="1"/>
              <a:t>шкідливими</a:t>
            </a:r>
            <a:r>
              <a:rPr lang="ru-RU" sz="3400" dirty="0"/>
              <a:t> </a:t>
            </a:r>
            <a:r>
              <a:rPr lang="ru-RU" sz="3400" dirty="0" err="1"/>
              <a:t>звичками</a:t>
            </a:r>
            <a:r>
              <a:rPr lang="ru-RU" sz="3400" dirty="0"/>
              <a:t>.</a:t>
            </a:r>
          </a:p>
          <a:p>
            <a:pPr marL="0" indent="0">
              <a:buNone/>
            </a:pPr>
            <a:r>
              <a:rPr lang="ru-RU" sz="3400" dirty="0"/>
              <a:t>19. </a:t>
            </a:r>
            <a:r>
              <a:rPr lang="ru-RU" sz="3400" dirty="0" err="1"/>
              <a:t>Ємності</a:t>
            </a:r>
            <a:r>
              <a:rPr lang="ru-RU" sz="3400" dirty="0"/>
              <a:t> </a:t>
            </a:r>
            <a:r>
              <a:rPr lang="ru-RU" sz="3400" dirty="0" err="1"/>
              <a:t>з</a:t>
            </a:r>
            <a:r>
              <a:rPr lang="ru-RU" sz="3400" dirty="0"/>
              <a:t> </a:t>
            </a:r>
            <a:r>
              <a:rPr lang="ru-RU" sz="3400" dirty="0" err="1"/>
              <a:t>термоізолюючого</a:t>
            </a:r>
            <a:r>
              <a:rPr lang="ru-RU" sz="3400" dirty="0"/>
              <a:t> </a:t>
            </a:r>
            <a:r>
              <a:rPr lang="ru-RU" sz="3400" dirty="0" err="1"/>
              <a:t>матеріалу</a:t>
            </a:r>
            <a:r>
              <a:rPr lang="ru-RU" sz="3400" dirty="0"/>
              <a:t> для </a:t>
            </a:r>
            <a:r>
              <a:rPr lang="ru-RU" sz="3400" dirty="0" err="1"/>
              <a:t>підтримки</a:t>
            </a:r>
            <a:r>
              <a:rPr lang="ru-RU" sz="3400" dirty="0"/>
              <a:t> температурного режиму при </a:t>
            </a:r>
            <a:r>
              <a:rPr lang="ru-RU" sz="3400" dirty="0" err="1"/>
              <a:t>транспортуванні</a:t>
            </a:r>
            <a:r>
              <a:rPr lang="ru-RU" sz="3400" dirty="0"/>
              <a:t> (</a:t>
            </a:r>
            <a:r>
              <a:rPr lang="ru-RU" sz="3400" dirty="0" err="1"/>
              <a:t>термоконтейнери</a:t>
            </a:r>
            <a:r>
              <a:rPr lang="ru-RU" sz="3400" dirty="0"/>
              <a:t>, </a:t>
            </a:r>
            <a:r>
              <a:rPr lang="ru-RU" sz="3400" dirty="0" err="1"/>
              <a:t>термосумки</a:t>
            </a:r>
            <a:r>
              <a:rPr lang="ru-RU" sz="3400" dirty="0"/>
              <a:t>, </a:t>
            </a:r>
            <a:r>
              <a:rPr lang="ru-RU" sz="3400" dirty="0" err="1"/>
              <a:t>термобокси</a:t>
            </a:r>
            <a:r>
              <a:rPr lang="ru-RU" sz="3400" dirty="0"/>
              <a:t>), </a:t>
            </a:r>
            <a:r>
              <a:rPr lang="ru-RU" sz="3400" dirty="0" err="1"/>
              <a:t>холодоелементи</a:t>
            </a:r>
            <a:r>
              <a:rPr lang="ru-RU" sz="3400" dirty="0"/>
              <a:t>, </a:t>
            </a:r>
            <a:r>
              <a:rPr lang="ru-RU" sz="3400" dirty="0" err="1"/>
              <a:t>картки-індикатори</a:t>
            </a:r>
            <a:r>
              <a:rPr lang="ru-RU" sz="3400" dirty="0"/>
              <a:t>, </a:t>
            </a:r>
            <a:r>
              <a:rPr lang="ru-RU" sz="3400" dirty="0" err="1"/>
              <a:t>індикатори</a:t>
            </a:r>
            <a:r>
              <a:rPr lang="ru-RU" sz="3400" dirty="0"/>
              <a:t> </a:t>
            </a:r>
            <a:r>
              <a:rPr lang="ru-RU" sz="3400" dirty="0" err="1"/>
              <a:t>заморожування</a:t>
            </a:r>
            <a:r>
              <a:rPr lang="ru-RU" sz="3400" dirty="0"/>
              <a:t> </a:t>
            </a:r>
            <a:r>
              <a:rPr lang="ru-RU" sz="3400" dirty="0" err="1"/>
              <a:t>термотестерів</a:t>
            </a:r>
            <a:r>
              <a:rPr lang="ru-RU" sz="3400" dirty="0"/>
              <a:t>.</a:t>
            </a:r>
          </a:p>
          <a:p>
            <a:pPr marL="0" indent="0">
              <a:buNone/>
            </a:pPr>
            <a:r>
              <a:rPr lang="ru-RU" sz="3400" dirty="0"/>
              <a:t>20. </a:t>
            </a:r>
            <a:r>
              <a:rPr lang="ru-RU" sz="3400" dirty="0" err="1"/>
              <a:t>Лабораторний</a:t>
            </a:r>
            <a:r>
              <a:rPr lang="ru-RU" sz="3400" dirty="0"/>
              <a:t> посуд. Ваги </a:t>
            </a:r>
            <a:r>
              <a:rPr lang="ru-RU" sz="3400" dirty="0" err="1"/>
              <a:t>аптечні</a:t>
            </a:r>
            <a:r>
              <a:rPr lang="ru-RU" sz="3400" dirty="0"/>
              <a:t> та </a:t>
            </a:r>
            <a:r>
              <a:rPr lang="ru-RU" sz="3400" dirty="0" err="1"/>
              <a:t>комплекти</a:t>
            </a:r>
            <a:r>
              <a:rPr lang="ru-RU" sz="3400" dirty="0"/>
              <a:t> </a:t>
            </a:r>
            <a:r>
              <a:rPr lang="ru-RU" sz="3400" dirty="0" err="1"/>
              <a:t>різноваг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395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Формування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роздрібної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ціни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на ЛЗ</a:t>
            </a:r>
            <a:endParaRPr lang="uk-UA" sz="2800" b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692696"/>
            <a:ext cx="9144000" cy="569386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endParaRPr lang="ru-RU" sz="2800" dirty="0">
              <a:latin typeface="Book Antiqua" pitchFamily="18" charset="0"/>
            </a:endParaRPr>
          </a:p>
          <a:p>
            <a:pPr algn="ctr"/>
            <a:endParaRPr lang="ru-RU" sz="2800" dirty="0">
              <a:latin typeface="Book Antiqua" pitchFamily="18" charset="0"/>
            </a:endParaRPr>
          </a:p>
          <a:p>
            <a:pPr algn="just"/>
            <a:r>
              <a:rPr lang="ru-RU" sz="2800" dirty="0" err="1">
                <a:latin typeface="Book Antiqua" pitchFamily="18" charset="0"/>
              </a:rPr>
              <a:t>Ціноутворення</a:t>
            </a:r>
            <a:r>
              <a:rPr lang="ru-RU" sz="2800" dirty="0">
                <a:latin typeface="Book Antiqua" pitchFamily="18" charset="0"/>
              </a:rPr>
              <a:t> – </a:t>
            </a:r>
            <a:r>
              <a:rPr lang="ru-RU" sz="2800" dirty="0" err="1">
                <a:latin typeface="Book Antiqua" pitchFamily="18" charset="0"/>
              </a:rPr>
              <a:t>це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процес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формування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цін</a:t>
            </a:r>
            <a:r>
              <a:rPr lang="ru-RU" sz="2800" dirty="0">
                <a:latin typeface="Book Antiqua" pitchFamily="18" charset="0"/>
              </a:rPr>
              <a:t> на </a:t>
            </a:r>
            <a:r>
              <a:rPr lang="ru-RU" sz="2800" dirty="0" err="1">
                <a:latin typeface="Book Antiqua" pitchFamily="18" charset="0"/>
              </a:rPr>
              <a:t>товари</a:t>
            </a:r>
            <a:r>
              <a:rPr lang="ru-RU" sz="2800" dirty="0">
                <a:latin typeface="Book Antiqua" pitchFamily="18" charset="0"/>
              </a:rPr>
              <a:t> та </a:t>
            </a:r>
            <a:r>
              <a:rPr lang="ru-RU" sz="2800" dirty="0" err="1">
                <a:latin typeface="Book Antiqua" pitchFamily="18" charset="0"/>
              </a:rPr>
              <a:t>послуги</a:t>
            </a:r>
            <a:endParaRPr lang="ru-RU" sz="2800" dirty="0">
              <a:latin typeface="Book Antiqua" pitchFamily="18" charset="0"/>
            </a:endParaRPr>
          </a:p>
          <a:p>
            <a:pPr algn="just"/>
            <a:endParaRPr lang="ru-RU" sz="2800" dirty="0">
              <a:latin typeface="Book Antiqua" pitchFamily="18" charset="0"/>
            </a:endParaRPr>
          </a:p>
          <a:p>
            <a:pPr algn="just"/>
            <a:r>
              <a:rPr lang="ru-RU" sz="2800" dirty="0" err="1">
                <a:latin typeface="Book Antiqua" pitchFamily="18" charset="0"/>
              </a:rPr>
              <a:t>Основні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системи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ціноутворення</a:t>
            </a:r>
            <a:r>
              <a:rPr lang="ru-RU" sz="2800" dirty="0">
                <a:latin typeface="Book Antiqua" pitchFamily="18" charset="0"/>
              </a:rPr>
              <a:t>:</a:t>
            </a:r>
          </a:p>
          <a:p>
            <a:pPr algn="just"/>
            <a:endParaRPr lang="ru-RU" sz="2800" dirty="0">
              <a:latin typeface="Book Antiqua" pitchFamily="18" charset="0"/>
            </a:endParaRPr>
          </a:p>
          <a:p>
            <a:pPr algn="just"/>
            <a:r>
              <a:rPr lang="ru-RU" sz="2800" dirty="0">
                <a:latin typeface="Book Antiqua" pitchFamily="18" charset="0"/>
              </a:rPr>
              <a:t> - </a:t>
            </a:r>
            <a:r>
              <a:rPr lang="ru-RU" sz="2800" b="1" dirty="0" err="1">
                <a:latin typeface="Book Antiqua" pitchFamily="18" charset="0"/>
              </a:rPr>
              <a:t>ринкове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ціноутворення</a:t>
            </a:r>
            <a:r>
              <a:rPr lang="ru-RU" sz="2800" dirty="0">
                <a:latin typeface="Book Antiqua" pitchFamily="18" charset="0"/>
              </a:rPr>
              <a:t>, </a:t>
            </a:r>
            <a:r>
              <a:rPr lang="ru-RU" sz="2800" dirty="0" err="1">
                <a:latin typeface="Book Antiqua" pitchFamily="18" charset="0"/>
              </a:rPr>
              <a:t>що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функціонує</a:t>
            </a:r>
            <a:r>
              <a:rPr lang="ru-RU" sz="2800" dirty="0">
                <a:latin typeface="Book Antiqua" pitchFamily="18" charset="0"/>
              </a:rPr>
              <a:t> на </a:t>
            </a:r>
            <a:r>
              <a:rPr lang="ru-RU" sz="2800" dirty="0" err="1">
                <a:latin typeface="Book Antiqua" pitchFamily="18" charset="0"/>
              </a:rPr>
              <a:t>основі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механізму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попиту</a:t>
            </a:r>
            <a:r>
              <a:rPr lang="ru-RU" sz="2800" dirty="0">
                <a:latin typeface="Book Antiqua" pitchFamily="18" charset="0"/>
              </a:rPr>
              <a:t> та </a:t>
            </a:r>
            <a:r>
              <a:rPr lang="ru-RU" sz="2800" dirty="0" err="1">
                <a:latin typeface="Book Antiqua" pitchFamily="18" charset="0"/>
              </a:rPr>
              <a:t>пропозиції</a:t>
            </a:r>
            <a:r>
              <a:rPr lang="ru-RU" sz="2800" dirty="0">
                <a:latin typeface="Book Antiqua" pitchFamily="18" charset="0"/>
              </a:rPr>
              <a:t>;</a:t>
            </a:r>
          </a:p>
          <a:p>
            <a:pPr algn="just"/>
            <a:endParaRPr lang="ru-RU" sz="2800" dirty="0">
              <a:latin typeface="Book Antiqua" pitchFamily="18" charset="0"/>
            </a:endParaRPr>
          </a:p>
          <a:p>
            <a:pPr algn="just"/>
            <a:r>
              <a:rPr lang="ru-RU" sz="2800" dirty="0">
                <a:latin typeface="Book Antiqua" pitchFamily="18" charset="0"/>
              </a:rPr>
              <a:t> - </a:t>
            </a:r>
            <a:r>
              <a:rPr lang="ru-RU" sz="2800" b="1" dirty="0" err="1">
                <a:latin typeface="Book Antiqua" pitchFamily="18" charset="0"/>
              </a:rPr>
              <a:t>державне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ціноутворення</a:t>
            </a:r>
            <a:r>
              <a:rPr lang="ru-RU" sz="2800" dirty="0">
                <a:latin typeface="Book Antiqua" pitchFamily="18" charset="0"/>
              </a:rPr>
              <a:t> – </a:t>
            </a:r>
            <a:r>
              <a:rPr lang="ru-RU" sz="2800" dirty="0" err="1">
                <a:latin typeface="Book Antiqua" pitchFamily="18" charset="0"/>
              </a:rPr>
              <a:t>формування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державної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цінової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політики</a:t>
            </a:r>
            <a:r>
              <a:rPr lang="ru-RU" sz="2800" dirty="0">
                <a:latin typeface="Book Antiqua" pitchFamily="18" charset="0"/>
              </a:rPr>
              <a:t> та </a:t>
            </a:r>
            <a:r>
              <a:rPr lang="ru-RU" sz="2800" dirty="0" err="1">
                <a:latin typeface="Book Antiqua" pitchFamily="18" charset="0"/>
              </a:rPr>
              <a:t>методів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регулювання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цін</a:t>
            </a:r>
            <a:r>
              <a:rPr lang="ru-RU" sz="2800" dirty="0">
                <a:latin typeface="Book Antiqua" pitchFamily="18" charset="0"/>
              </a:rPr>
              <a:t>.</a:t>
            </a:r>
          </a:p>
          <a:p>
            <a:pPr algn="just"/>
            <a:endParaRPr lang="uk-UA" sz="28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47787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Функції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ціни</a:t>
            </a:r>
            <a:endParaRPr lang="ru-RU" sz="2400" b="1" i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 </a:t>
            </a:r>
            <a:r>
              <a:rPr lang="ru-RU" sz="2400" i="1" dirty="0" err="1">
                <a:latin typeface="Book Antiqua" pitchFamily="18" charset="0"/>
              </a:rPr>
              <a:t>Розподільча</a:t>
            </a:r>
            <a:endParaRPr lang="ru-RU" sz="2400" i="1" dirty="0">
              <a:latin typeface="Book Antiqu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i="1" dirty="0">
                <a:latin typeface="Book Antiqua" pitchFamily="18" charset="0"/>
              </a:rPr>
              <a:t>   </a:t>
            </a:r>
            <a:r>
              <a:rPr lang="ru-RU" sz="2400" i="1" dirty="0" err="1">
                <a:latin typeface="Book Antiqua" pitchFamily="18" charset="0"/>
              </a:rPr>
              <a:t>Облікова</a:t>
            </a:r>
            <a:endParaRPr lang="ru-RU" sz="2400" i="1" dirty="0">
              <a:latin typeface="Book Antiqu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i="1" dirty="0">
                <a:latin typeface="Book Antiqua" pitchFamily="18" charset="0"/>
              </a:rPr>
              <a:t>   </a:t>
            </a:r>
            <a:r>
              <a:rPr lang="ru-RU" sz="2400" i="1" dirty="0" err="1">
                <a:latin typeface="Book Antiqua" pitchFamily="18" charset="0"/>
              </a:rPr>
              <a:t>Стимулююча</a:t>
            </a:r>
            <a:endParaRPr lang="ru-RU" sz="2400" i="1" dirty="0">
              <a:latin typeface="Book Antiqu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i="1" dirty="0">
                <a:latin typeface="Book Antiqua" pitchFamily="18" charset="0"/>
              </a:rPr>
              <a:t>   </a:t>
            </a:r>
            <a:r>
              <a:rPr lang="ru-RU" sz="2400" i="1" dirty="0" err="1">
                <a:latin typeface="Book Antiqua" pitchFamily="18" charset="0"/>
              </a:rPr>
              <a:t>Збалансованого</a:t>
            </a:r>
            <a:r>
              <a:rPr lang="ru-RU" sz="2400" i="1" dirty="0">
                <a:latin typeface="Book Antiqua" pitchFamily="18" charset="0"/>
              </a:rPr>
              <a:t> </a:t>
            </a:r>
            <a:r>
              <a:rPr lang="ru-RU" sz="2400" i="1" dirty="0" err="1">
                <a:latin typeface="Book Antiqua" pitchFamily="18" charset="0"/>
              </a:rPr>
              <a:t>попиту</a:t>
            </a:r>
            <a:r>
              <a:rPr lang="ru-RU" sz="2400" i="1" dirty="0">
                <a:latin typeface="Book Antiqua" pitchFamily="18" charset="0"/>
              </a:rPr>
              <a:t> та </a:t>
            </a:r>
            <a:r>
              <a:rPr lang="ru-RU" sz="2400" i="1" dirty="0" err="1">
                <a:latin typeface="Book Antiqua" pitchFamily="18" charset="0"/>
              </a:rPr>
              <a:t>пропозиції</a:t>
            </a:r>
            <a:endParaRPr lang="ru-RU" sz="2400" i="1" dirty="0">
              <a:latin typeface="Book Antiqua" pitchFamily="18" charset="0"/>
            </a:endParaRPr>
          </a:p>
          <a:p>
            <a:pPr algn="ctr"/>
            <a:endParaRPr lang="ru-RU" sz="2400" b="1" i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ctr"/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Завдання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ціни</a:t>
            </a:r>
            <a:endParaRPr lang="ru-RU" sz="2400" b="1" i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 </a:t>
            </a:r>
            <a:r>
              <a:rPr lang="ru-RU" sz="2400" i="1" dirty="0" err="1">
                <a:latin typeface="Book Antiqua" pitchFamily="18" charset="0"/>
              </a:rPr>
              <a:t>Соціальна</a:t>
            </a:r>
            <a:endParaRPr lang="ru-RU" sz="2400" i="1" dirty="0">
              <a:latin typeface="Book Antiqu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i="1" dirty="0">
                <a:latin typeface="Book Antiqua" pitchFamily="18" charset="0"/>
              </a:rPr>
              <a:t>   </a:t>
            </a:r>
            <a:r>
              <a:rPr lang="ru-RU" sz="2400" i="1" dirty="0" err="1">
                <a:latin typeface="Book Antiqua" pitchFamily="18" charset="0"/>
              </a:rPr>
              <a:t>Економічна</a:t>
            </a:r>
            <a:r>
              <a:rPr lang="ru-RU" sz="2800" dirty="0">
                <a:latin typeface="Book Antiqua" pitchFamily="18" charset="0"/>
              </a:rPr>
              <a:t> </a:t>
            </a:r>
            <a:endParaRPr lang="uk-UA" sz="2800" dirty="0">
              <a:latin typeface="Book Antiqu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221088"/>
            <a:ext cx="9144000" cy="193899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>
                <a:latin typeface="Book Antiqua" pitchFamily="18" charset="0"/>
              </a:rPr>
              <a:t>   </a:t>
            </a:r>
            <a:r>
              <a:rPr lang="ru-RU" sz="2400" dirty="0" err="1">
                <a:latin typeface="Book Antiqua" pitchFamily="18" charset="0"/>
              </a:rPr>
              <a:t>наукова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обґрунтованість</a:t>
            </a:r>
            <a:endParaRPr lang="ru-RU" sz="2400" dirty="0">
              <a:latin typeface="Book Antiqu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Book Antiqua" pitchFamily="18" charset="0"/>
              </a:rPr>
              <a:t>    </a:t>
            </a:r>
            <a:r>
              <a:rPr lang="ru-RU" sz="2400" dirty="0" err="1">
                <a:latin typeface="Book Antiqua" pitchFamily="18" charset="0"/>
              </a:rPr>
              <a:t>цільова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спрямованість</a:t>
            </a:r>
            <a:endParaRPr lang="ru-RU" sz="2400" dirty="0">
              <a:latin typeface="Book Antiqu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Book Antiqua" pitchFamily="18" charset="0"/>
              </a:rPr>
              <a:t>    </a:t>
            </a:r>
            <a:r>
              <a:rPr lang="ru-RU" sz="2400" dirty="0" err="1">
                <a:latin typeface="Book Antiqua" pitchFamily="18" charset="0"/>
              </a:rPr>
              <a:t>безперервність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процесу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ціноутворення</a:t>
            </a:r>
            <a:endParaRPr lang="ru-RU" sz="2400" dirty="0">
              <a:latin typeface="Book Antiqu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Book Antiqua" pitchFamily="18" charset="0"/>
              </a:rPr>
              <a:t>    </a:t>
            </a:r>
            <a:r>
              <a:rPr lang="ru-RU" sz="2400" dirty="0" err="1">
                <a:latin typeface="Book Antiqua" pitchFamily="18" charset="0"/>
              </a:rPr>
              <a:t>соціальна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солідарність</a:t>
            </a:r>
            <a:endParaRPr lang="ru-RU" sz="2400" dirty="0">
              <a:latin typeface="Book Antiqu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Book Antiqua" pitchFamily="18" charset="0"/>
              </a:rPr>
              <a:t>    </a:t>
            </a:r>
            <a:r>
              <a:rPr lang="ru-RU" sz="2400" dirty="0" err="1">
                <a:latin typeface="Book Antiqua" pitchFamily="18" charset="0"/>
              </a:rPr>
              <a:t>єдність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процесу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ціноутворення</a:t>
            </a:r>
            <a:r>
              <a:rPr lang="ru-RU" sz="2400" dirty="0">
                <a:latin typeface="Book Antiqua" pitchFamily="18" charset="0"/>
              </a:rPr>
              <a:t> та контролю за </a:t>
            </a:r>
            <a:r>
              <a:rPr lang="ru-RU" sz="2400" dirty="0" err="1">
                <a:latin typeface="Book Antiqua" pitchFamily="18" charset="0"/>
              </a:rPr>
              <a:t>цінами</a:t>
            </a:r>
            <a:endParaRPr lang="uk-UA" sz="2400" dirty="0">
              <a:latin typeface="Book Antiqu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717032"/>
            <a:ext cx="9144000" cy="46166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Основні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принципи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ціноутворення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у </a:t>
            </a:r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фармації</a:t>
            </a:r>
            <a:endParaRPr lang="uk-UA" sz="2400" b="1" i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1015663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>
                <a:latin typeface="Book Antiqua" pitchFamily="18" charset="0"/>
              </a:rPr>
              <a:t>Основні</a:t>
            </a:r>
            <a:r>
              <a:rPr lang="ru-RU" sz="2000" b="1" i="1" dirty="0">
                <a:latin typeface="Book Antiqua" pitchFamily="18" charset="0"/>
              </a:rPr>
              <a:t> </a:t>
            </a:r>
            <a:r>
              <a:rPr lang="ru-RU" sz="2000" b="1" i="1" dirty="0" err="1">
                <a:latin typeface="Book Antiqua" pitchFamily="18" charset="0"/>
              </a:rPr>
              <a:t>види</a:t>
            </a:r>
            <a:r>
              <a:rPr lang="ru-RU" sz="2000" b="1" i="1" dirty="0">
                <a:latin typeface="Book Antiqua" pitchFamily="18" charset="0"/>
              </a:rPr>
              <a:t> </a:t>
            </a:r>
            <a:r>
              <a:rPr lang="ru-RU" sz="2000" b="1" i="1" dirty="0" err="1">
                <a:latin typeface="Book Antiqua" pitchFamily="18" charset="0"/>
              </a:rPr>
              <a:t>цін</a:t>
            </a:r>
            <a:r>
              <a:rPr lang="ru-RU" sz="2000" b="1" i="1" dirty="0">
                <a:latin typeface="Book Antiqua" pitchFamily="18" charset="0"/>
              </a:rPr>
              <a:t> на </a:t>
            </a:r>
            <a:r>
              <a:rPr lang="ru-RU" sz="2000" b="1" i="1" dirty="0" err="1">
                <a:latin typeface="Book Antiqua" pitchFamily="18" charset="0"/>
              </a:rPr>
              <a:t>лікарські</a:t>
            </a:r>
            <a:r>
              <a:rPr lang="ru-RU" sz="2000" b="1" i="1" dirty="0">
                <a:latin typeface="Book Antiqua" pitchFamily="18" charset="0"/>
              </a:rPr>
              <a:t> </a:t>
            </a:r>
            <a:r>
              <a:rPr lang="ru-RU" sz="2000" b="1" i="1" dirty="0" err="1">
                <a:latin typeface="Book Antiqua" pitchFamily="18" charset="0"/>
              </a:rPr>
              <a:t>засоби</a:t>
            </a:r>
            <a:endParaRPr lang="ru-RU" sz="2000" b="1" i="1" dirty="0">
              <a:latin typeface="Book Antiqua" pitchFamily="18" charset="0"/>
            </a:endParaRPr>
          </a:p>
          <a:p>
            <a:pPr algn="ctr"/>
            <a:endParaRPr lang="ru-RU" sz="2000" b="1" i="1" dirty="0">
              <a:latin typeface="Book Antiqua" pitchFamily="18" charset="0"/>
            </a:endParaRPr>
          </a:p>
          <a:p>
            <a:pPr algn="ctr"/>
            <a:r>
              <a:rPr lang="ru-RU" sz="2000" b="1" i="1" dirty="0">
                <a:latin typeface="Book Antiqua" pitchFamily="18" charset="0"/>
              </a:rPr>
              <a:t>        </a:t>
            </a:r>
            <a:r>
              <a:rPr lang="ru-RU" sz="2000" b="1" i="1" dirty="0" err="1">
                <a:latin typeface="Book Antiqua" pitchFamily="18" charset="0"/>
              </a:rPr>
              <a:t>щодо</a:t>
            </a:r>
            <a:r>
              <a:rPr lang="ru-RU" sz="2000" b="1" i="1" dirty="0">
                <a:latin typeface="Book Antiqua" pitchFamily="18" charset="0"/>
              </a:rPr>
              <a:t> </a:t>
            </a:r>
            <a:r>
              <a:rPr lang="ru-RU" sz="2000" b="1" i="1" dirty="0" err="1">
                <a:latin typeface="Book Antiqua" pitchFamily="18" charset="0"/>
              </a:rPr>
              <a:t>сфери</a:t>
            </a:r>
            <a:r>
              <a:rPr lang="ru-RU" sz="2000" b="1" i="1" dirty="0">
                <a:latin typeface="Book Antiqua" pitchFamily="18" charset="0"/>
              </a:rPr>
              <a:t> </a:t>
            </a:r>
            <a:r>
              <a:rPr lang="ru-RU" sz="2000" b="1" i="1" dirty="0" err="1">
                <a:latin typeface="Book Antiqua" pitchFamily="18" charset="0"/>
              </a:rPr>
              <a:t>застосування</a:t>
            </a:r>
            <a:r>
              <a:rPr lang="ru-RU" sz="2000" b="1" i="1" dirty="0">
                <a:latin typeface="Book Antiqua" pitchFamily="18" charset="0"/>
              </a:rPr>
              <a:t>                                    за </a:t>
            </a:r>
            <a:r>
              <a:rPr lang="ru-RU" sz="2000" b="1" i="1" dirty="0" err="1">
                <a:latin typeface="Book Antiqua" pitchFamily="18" charset="0"/>
              </a:rPr>
              <a:t>впливом</a:t>
            </a:r>
            <a:r>
              <a:rPr lang="ru-RU" sz="2000" b="1" i="1" dirty="0">
                <a:latin typeface="Book Antiqua" pitchFamily="18" charset="0"/>
              </a:rPr>
              <a:t> </a:t>
            </a:r>
            <a:r>
              <a:rPr lang="ru-RU" sz="2000" b="1" i="1" dirty="0" err="1">
                <a:latin typeface="Book Antiqua" pitchFamily="18" charset="0"/>
              </a:rPr>
              <a:t>держави</a:t>
            </a:r>
            <a:endParaRPr lang="uk-UA" sz="2000" i="1" dirty="0">
              <a:latin typeface="Book Antiqu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052736"/>
            <a:ext cx="4572000" cy="47089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i="1" u="sng" dirty="0" err="1"/>
              <a:t>Оптово-відпускна</a:t>
            </a:r>
            <a:r>
              <a:rPr lang="ru-RU" sz="2000" b="1" i="1" u="sng" dirty="0"/>
              <a:t> </a:t>
            </a:r>
            <a:r>
              <a:rPr lang="ru-RU" sz="2000" b="1" i="1" u="sng" dirty="0" err="1"/>
              <a:t>виробника</a:t>
            </a:r>
            <a:endParaRPr lang="ru-RU" sz="2000" b="1" i="1" u="sng" dirty="0"/>
          </a:p>
          <a:p>
            <a:r>
              <a:rPr lang="ru-RU" sz="2000" dirty="0" err="1"/>
              <a:t>ціна</a:t>
            </a:r>
            <a:r>
              <a:rPr lang="ru-RU" sz="2000" dirty="0"/>
              <a:t> </a:t>
            </a:r>
            <a:r>
              <a:rPr lang="ru-RU" sz="2000" dirty="0" err="1"/>
              <a:t>одиниці</a:t>
            </a:r>
            <a:r>
              <a:rPr lang="ru-RU" sz="2000" dirty="0"/>
              <a:t> </a:t>
            </a:r>
            <a:r>
              <a:rPr lang="ru-RU" sz="2000" dirty="0" err="1"/>
              <a:t>імпортованого</a:t>
            </a:r>
            <a:r>
              <a:rPr lang="ru-RU" sz="2000" dirty="0"/>
              <a:t> товару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ціна</a:t>
            </a:r>
            <a:r>
              <a:rPr lang="ru-RU" sz="2000" dirty="0"/>
              <a:t> </a:t>
            </a:r>
            <a:r>
              <a:rPr lang="ru-RU" sz="2000" dirty="0" err="1"/>
              <a:t>одиниці</a:t>
            </a:r>
            <a:r>
              <a:rPr lang="ru-RU" sz="2000" dirty="0"/>
              <a:t> </a:t>
            </a:r>
            <a:r>
              <a:rPr lang="ru-RU" sz="2000" dirty="0" err="1"/>
              <a:t>товару</a:t>
            </a:r>
            <a:r>
              <a:rPr lang="ru-RU" sz="2000" dirty="0"/>
              <a:t>, </a:t>
            </a:r>
            <a:r>
              <a:rPr lang="ru-RU" sz="2000" dirty="0" err="1"/>
              <a:t>встановлена</a:t>
            </a:r>
            <a:r>
              <a:rPr lang="ru-RU" sz="2000" dirty="0"/>
              <a:t> договором, </a:t>
            </a:r>
            <a:r>
              <a:rPr lang="ru-RU" sz="2000" dirty="0" err="1"/>
              <a:t>укладеним</a:t>
            </a:r>
            <a:r>
              <a:rPr lang="ru-RU" sz="2000" dirty="0"/>
              <a:t> </a:t>
            </a:r>
            <a:r>
              <a:rPr lang="ru-RU" sz="2000" dirty="0" err="1"/>
              <a:t>між</a:t>
            </a:r>
            <a:r>
              <a:rPr lang="ru-RU" sz="2000" dirty="0"/>
              <a:t> </a:t>
            </a:r>
            <a:r>
              <a:rPr lang="ru-RU" sz="2000" dirty="0" err="1"/>
              <a:t>вітчизняним</a:t>
            </a:r>
            <a:r>
              <a:rPr lang="ru-RU" sz="2000" dirty="0"/>
              <a:t> </a:t>
            </a:r>
            <a:r>
              <a:rPr lang="ru-RU" sz="2000" dirty="0" err="1"/>
              <a:t>виробником</a:t>
            </a:r>
            <a:r>
              <a:rPr lang="ru-RU" sz="2000" dirty="0"/>
              <a:t> та </a:t>
            </a:r>
            <a:r>
              <a:rPr lang="ru-RU" sz="2000" dirty="0" err="1"/>
              <a:t>суб'єктом</a:t>
            </a:r>
            <a:r>
              <a:rPr lang="ru-RU" sz="2000" dirty="0"/>
              <a:t> </a:t>
            </a:r>
            <a:r>
              <a:rPr lang="ru-RU" sz="2000" dirty="0" err="1"/>
              <a:t>оптової</a:t>
            </a:r>
            <a:r>
              <a:rPr lang="ru-RU" sz="2000" dirty="0"/>
              <a:t> </a:t>
            </a:r>
            <a:r>
              <a:rPr lang="ru-RU" sz="2000" dirty="0" err="1"/>
              <a:t>торгівлі</a:t>
            </a:r>
            <a:r>
              <a:rPr lang="ru-RU" sz="2000" dirty="0"/>
              <a:t> ЛЗ</a:t>
            </a:r>
          </a:p>
          <a:p>
            <a:r>
              <a:rPr lang="ru-RU" sz="2000" b="1" i="1" u="sng" dirty="0" err="1"/>
              <a:t>Закупівельна</a:t>
            </a:r>
            <a:r>
              <a:rPr lang="ru-RU" sz="2000" b="1" i="1" u="sng" dirty="0"/>
              <a:t> </a:t>
            </a:r>
            <a:r>
              <a:rPr lang="ru-RU" sz="2000" b="1" i="1" u="sng" dirty="0" err="1"/>
              <a:t>дистриб'ютора</a:t>
            </a:r>
            <a:r>
              <a:rPr lang="ru-RU" sz="2000" b="1" i="1" u="sng" dirty="0"/>
              <a:t>-</a:t>
            </a:r>
          </a:p>
          <a:p>
            <a:r>
              <a:rPr lang="ru-RU" sz="2000" b="1" i="1" u="sng" dirty="0"/>
              <a:t>  </a:t>
            </a:r>
            <a:r>
              <a:rPr lang="ru-RU" sz="2000" dirty="0" err="1"/>
              <a:t>ціна</a:t>
            </a:r>
            <a:r>
              <a:rPr lang="ru-RU" sz="2000" dirty="0"/>
              <a:t> </a:t>
            </a:r>
            <a:r>
              <a:rPr lang="ru-RU" sz="2000" dirty="0" err="1"/>
              <a:t>одиниці</a:t>
            </a:r>
            <a:r>
              <a:rPr lang="ru-RU" sz="2000" dirty="0"/>
              <a:t> товару,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визначається</a:t>
            </a:r>
            <a:r>
              <a:rPr lang="ru-RU" sz="2000" dirty="0"/>
              <a:t> </a:t>
            </a:r>
            <a:r>
              <a:rPr lang="ru-RU" sz="2000" dirty="0" err="1"/>
              <a:t>суб'єктом</a:t>
            </a:r>
            <a:r>
              <a:rPr lang="ru-RU" sz="2000" dirty="0"/>
              <a:t> </a:t>
            </a:r>
            <a:r>
              <a:rPr lang="ru-RU" sz="2000" dirty="0" err="1"/>
              <a:t>оптової</a:t>
            </a:r>
            <a:r>
              <a:rPr lang="ru-RU" sz="2000" dirty="0"/>
              <a:t> </a:t>
            </a:r>
            <a:r>
              <a:rPr lang="ru-RU" sz="2000" dirty="0" err="1"/>
              <a:t>торгівлі</a:t>
            </a:r>
            <a:r>
              <a:rPr lang="ru-RU" sz="2000" dirty="0"/>
              <a:t> ЛЗ, для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подальшої</a:t>
            </a:r>
            <a:r>
              <a:rPr lang="ru-RU" sz="2000" dirty="0"/>
              <a:t> </a:t>
            </a:r>
            <a:r>
              <a:rPr lang="ru-RU" sz="2000" dirty="0" err="1"/>
              <a:t>реалізації</a:t>
            </a:r>
            <a:r>
              <a:rPr lang="ru-RU" sz="2000" dirty="0"/>
              <a:t> через </a:t>
            </a:r>
            <a:r>
              <a:rPr lang="ru-RU" sz="2000" dirty="0" err="1"/>
              <a:t>аптечну</a:t>
            </a:r>
            <a:r>
              <a:rPr lang="ru-RU" sz="2000" dirty="0"/>
              <a:t> мережу</a:t>
            </a:r>
          </a:p>
          <a:p>
            <a:r>
              <a:rPr lang="ru-RU" sz="2000" b="1" i="1" u="sng" dirty="0" err="1"/>
              <a:t>Роздрібна</a:t>
            </a:r>
            <a:r>
              <a:rPr lang="ru-RU" sz="2000" b="1" i="1" u="sng" dirty="0"/>
              <a:t> аптеки-</a:t>
            </a:r>
          </a:p>
          <a:p>
            <a:r>
              <a:rPr lang="ru-RU" sz="2000" dirty="0" err="1"/>
              <a:t>ціна</a:t>
            </a:r>
            <a:r>
              <a:rPr lang="ru-RU" sz="2000" dirty="0"/>
              <a:t> </a:t>
            </a:r>
            <a:r>
              <a:rPr lang="ru-RU" sz="2000" dirty="0" err="1"/>
              <a:t>одиниці</a:t>
            </a:r>
            <a:r>
              <a:rPr lang="ru-RU" sz="2000" dirty="0"/>
              <a:t> товару,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визначається</a:t>
            </a:r>
            <a:r>
              <a:rPr lang="ru-RU" sz="2000" dirty="0"/>
              <a:t> </a:t>
            </a:r>
            <a:r>
              <a:rPr lang="ru-RU" sz="2000" dirty="0" err="1"/>
              <a:t>суб'єктом</a:t>
            </a:r>
            <a:r>
              <a:rPr lang="ru-RU" sz="2000" dirty="0"/>
              <a:t>, </a:t>
            </a:r>
            <a:r>
              <a:rPr lang="ru-RU" sz="2000" dirty="0" err="1"/>
              <a:t>який</a:t>
            </a:r>
            <a:r>
              <a:rPr lang="ru-RU" sz="2000" dirty="0"/>
              <a:t> </a:t>
            </a:r>
            <a:r>
              <a:rPr lang="ru-RU" sz="2000" dirty="0" err="1"/>
              <a:t>здійснює</a:t>
            </a:r>
            <a:r>
              <a:rPr lang="ru-RU" sz="2000" dirty="0"/>
              <a:t> </a:t>
            </a:r>
            <a:r>
              <a:rPr lang="ru-RU" sz="2000" dirty="0" err="1"/>
              <a:t>реалізацію</a:t>
            </a:r>
            <a:r>
              <a:rPr lang="ru-RU" sz="2000" dirty="0"/>
              <a:t> товару через </a:t>
            </a:r>
            <a:r>
              <a:rPr lang="ru-RU" sz="2000" dirty="0" err="1"/>
              <a:t>аптечну</a:t>
            </a:r>
            <a:r>
              <a:rPr lang="ru-RU" sz="2000" dirty="0"/>
              <a:t> мережу</a:t>
            </a:r>
            <a:endParaRPr lang="uk-UA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16016" y="1052736"/>
            <a:ext cx="4427984" cy="44012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b="1" i="1" u="sng" dirty="0" err="1"/>
              <a:t>Регульована</a:t>
            </a:r>
            <a:r>
              <a:rPr lang="ru-RU" sz="2000" b="1" i="1" u="sng" dirty="0"/>
              <a:t> </a:t>
            </a:r>
            <a:r>
              <a:rPr lang="ru-RU" sz="2000" b="1" i="1" u="sng" dirty="0" err="1"/>
              <a:t>ціна</a:t>
            </a:r>
            <a:r>
              <a:rPr lang="ru-RU" sz="2000" b="1" i="1" u="sng" dirty="0"/>
              <a:t> –</a:t>
            </a:r>
          </a:p>
          <a:p>
            <a:pPr algn="just"/>
            <a:r>
              <a:rPr lang="ru-RU" sz="2000" dirty="0" err="1"/>
              <a:t>ціна</a:t>
            </a:r>
            <a:r>
              <a:rPr lang="ru-RU" sz="2000" dirty="0"/>
              <a:t>, на </a:t>
            </a:r>
            <a:r>
              <a:rPr lang="ru-RU" sz="2000" dirty="0" err="1"/>
              <a:t>формування</a:t>
            </a:r>
            <a:r>
              <a:rPr lang="ru-RU" sz="2000" dirty="0"/>
              <a:t> </a:t>
            </a:r>
            <a:r>
              <a:rPr lang="ru-RU" sz="2000" dirty="0" err="1"/>
              <a:t>якої</a:t>
            </a:r>
            <a:r>
              <a:rPr lang="ru-RU" sz="2000" dirty="0"/>
              <a:t> </a:t>
            </a:r>
            <a:r>
              <a:rPr lang="ru-RU" sz="2000" dirty="0" err="1"/>
              <a:t>органи</a:t>
            </a:r>
            <a:r>
              <a:rPr lang="ru-RU" sz="2000" dirty="0"/>
              <a:t> державного </a:t>
            </a:r>
            <a:r>
              <a:rPr lang="ru-RU" sz="2000" dirty="0" err="1"/>
              <a:t>управління</a:t>
            </a:r>
            <a:r>
              <a:rPr lang="ru-RU" sz="2000" dirty="0"/>
              <a:t> </a:t>
            </a:r>
            <a:r>
              <a:rPr lang="ru-RU" sz="2000" dirty="0" err="1"/>
              <a:t>накладають</a:t>
            </a:r>
            <a:r>
              <a:rPr lang="ru-RU" sz="2000" dirty="0"/>
              <a:t> </a:t>
            </a:r>
            <a:r>
              <a:rPr lang="ru-RU" sz="2000" dirty="0" err="1"/>
              <a:t>певні</a:t>
            </a:r>
            <a:r>
              <a:rPr lang="ru-RU" sz="2000" dirty="0"/>
              <a:t> </a:t>
            </a:r>
            <a:r>
              <a:rPr lang="ru-RU" sz="2000" dirty="0" err="1"/>
              <a:t>обмеження</a:t>
            </a:r>
            <a:endParaRPr lang="ru-RU" sz="2000" dirty="0"/>
          </a:p>
          <a:p>
            <a:pPr algn="just"/>
            <a:endParaRPr lang="ru-RU" sz="2000" b="1" i="1" u="sng" dirty="0"/>
          </a:p>
          <a:p>
            <a:pPr algn="just"/>
            <a:endParaRPr lang="ru-RU" sz="2000" b="1" i="1" u="sng" dirty="0"/>
          </a:p>
          <a:p>
            <a:pPr algn="just"/>
            <a:r>
              <a:rPr lang="ru-RU" sz="2000" b="1" i="1" u="sng" dirty="0" err="1"/>
              <a:t>Вільна</a:t>
            </a:r>
            <a:r>
              <a:rPr lang="ru-RU" sz="2000" b="1" i="1" u="sng" dirty="0"/>
              <a:t> </a:t>
            </a:r>
            <a:r>
              <a:rPr lang="ru-RU" sz="2000" b="1" i="1" u="sng" dirty="0" err="1"/>
              <a:t>ціна</a:t>
            </a:r>
            <a:r>
              <a:rPr lang="ru-RU" sz="2000" b="1" i="1" u="sng" dirty="0"/>
              <a:t> –</a:t>
            </a:r>
          </a:p>
          <a:p>
            <a:pPr algn="just"/>
            <a:r>
              <a:rPr lang="ru-RU" sz="2000" dirty="0"/>
              <a:t>  </a:t>
            </a:r>
            <a:r>
              <a:rPr lang="ru-RU" sz="2000" dirty="0" err="1"/>
              <a:t>ціна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формується</a:t>
            </a:r>
            <a:r>
              <a:rPr lang="ru-RU" sz="2000" dirty="0"/>
              <a:t> </a:t>
            </a:r>
            <a:r>
              <a:rPr lang="ru-RU" sz="2000" dirty="0" err="1"/>
              <a:t>під</a:t>
            </a:r>
            <a:r>
              <a:rPr lang="ru-RU" sz="2000" dirty="0"/>
              <a:t> </a:t>
            </a:r>
            <a:r>
              <a:rPr lang="ru-RU" sz="2000" dirty="0" err="1"/>
              <a:t>впливом</a:t>
            </a:r>
            <a:r>
              <a:rPr lang="ru-RU" sz="2000" dirty="0"/>
              <a:t> </a:t>
            </a:r>
            <a:r>
              <a:rPr lang="ru-RU" sz="2000" dirty="0" err="1"/>
              <a:t>ринкової</a:t>
            </a:r>
            <a:r>
              <a:rPr lang="ru-RU" sz="2000" dirty="0"/>
              <a:t> </a:t>
            </a:r>
            <a:r>
              <a:rPr lang="ru-RU" sz="2000" dirty="0" err="1"/>
              <a:t>кон'юнктури</a:t>
            </a:r>
            <a:r>
              <a:rPr lang="ru-RU" sz="2000" dirty="0"/>
              <a:t> </a:t>
            </a:r>
            <a:r>
              <a:rPr lang="ru-RU" sz="2000" dirty="0" err="1"/>
              <a:t>фармринку</a:t>
            </a:r>
            <a:endParaRPr lang="ru-RU" sz="2000" dirty="0"/>
          </a:p>
          <a:p>
            <a:pPr algn="just"/>
            <a:endParaRPr lang="ru-RU" sz="2000" b="1" i="1" u="sng" dirty="0"/>
          </a:p>
          <a:p>
            <a:pPr algn="just"/>
            <a:r>
              <a:rPr lang="ru-RU" sz="2000" b="1" i="1" u="sng" dirty="0" err="1"/>
              <a:t>Фіксована</a:t>
            </a:r>
            <a:r>
              <a:rPr lang="ru-RU" sz="2000" b="1" i="1" u="sng" dirty="0"/>
              <a:t> </a:t>
            </a:r>
            <a:r>
              <a:rPr lang="ru-RU" sz="2000" b="1" i="1" u="sng" dirty="0" err="1"/>
              <a:t>ціна</a:t>
            </a:r>
            <a:r>
              <a:rPr lang="ru-RU" sz="2000" b="1" i="1" u="sng" dirty="0"/>
              <a:t> –</a:t>
            </a:r>
          </a:p>
          <a:p>
            <a:pPr algn="just"/>
            <a:r>
              <a:rPr lang="ru-RU" sz="2000" b="1" i="1" u="sng" dirty="0"/>
              <a:t> </a:t>
            </a:r>
            <a:r>
              <a:rPr lang="ru-RU" sz="2000" dirty="0" err="1"/>
              <a:t>ціна</a:t>
            </a:r>
            <a:r>
              <a:rPr lang="ru-RU" sz="2000" dirty="0"/>
              <a:t>, яка </a:t>
            </a:r>
            <a:r>
              <a:rPr lang="ru-RU" sz="2000" dirty="0" err="1"/>
              <a:t>тимчасово</a:t>
            </a:r>
            <a:r>
              <a:rPr lang="ru-RU" sz="2000" dirty="0"/>
              <a:t> </a:t>
            </a:r>
            <a:r>
              <a:rPr lang="ru-RU" sz="2000" dirty="0" err="1"/>
              <a:t>встановлюється</a:t>
            </a:r>
            <a:r>
              <a:rPr lang="ru-RU" sz="2000" dirty="0"/>
              <a:t> органами державного </a:t>
            </a:r>
            <a:r>
              <a:rPr lang="ru-RU" sz="2000" dirty="0" err="1"/>
              <a:t>управління</a:t>
            </a:r>
            <a:r>
              <a:rPr lang="ru-RU" sz="2000" dirty="0"/>
              <a:t> на </a:t>
            </a:r>
            <a:r>
              <a:rPr lang="ru-RU" sz="2000" dirty="0" err="1"/>
              <a:t>відповідному</a:t>
            </a:r>
            <a:r>
              <a:rPr lang="ru-RU" sz="2000" dirty="0"/>
              <a:t> </a:t>
            </a:r>
            <a:r>
              <a:rPr lang="ru-RU" sz="2000" dirty="0" err="1"/>
              <a:t>рівні</a:t>
            </a:r>
            <a:endParaRPr lang="uk-UA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479634" y="2608838"/>
            <a:ext cx="184731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116955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lvl="0" algn="ctr" fontAlgn="t">
              <a:defRPr/>
            </a:pPr>
            <a:r>
              <a:rPr lang="uk-UA" sz="1600" b="1" dirty="0">
                <a:solidFill>
                  <a:srgbClr val="000000"/>
                </a:solidFill>
                <a:latin typeface="Times New Roman"/>
              </a:rPr>
              <a:t>КАБІНЕТ МІНІСТРІВ УКРАЇНИ</a:t>
            </a:r>
            <a:br>
              <a:rPr lang="uk-UA" dirty="0">
                <a:solidFill>
                  <a:prstClr val="black"/>
                </a:solidFill>
              </a:rPr>
            </a:br>
            <a:r>
              <a:rPr lang="uk-UA" b="1" dirty="0">
                <a:solidFill>
                  <a:srgbClr val="000000"/>
                </a:solidFill>
                <a:latin typeface="Times New Roman"/>
              </a:rPr>
              <a:t>ПОСТАНОВА</a:t>
            </a:r>
          </a:p>
          <a:p>
            <a:pPr lvl="0" algn="ctr" fontAlgn="t">
              <a:defRPr/>
            </a:pPr>
            <a:r>
              <a:rPr lang="uk-UA" b="1" dirty="0">
                <a:solidFill>
                  <a:srgbClr val="000000"/>
                </a:solidFill>
                <a:latin typeface="Times New Roman"/>
              </a:rPr>
              <a:t>від 17 жовтня 2008 р. № 955</a:t>
            </a:r>
            <a:endParaRPr lang="uk-UA" dirty="0">
              <a:solidFill>
                <a:prstClr val="black"/>
              </a:solidFill>
            </a:endParaRPr>
          </a:p>
          <a:p>
            <a:pPr lvl="0" algn="ctr" fontAlgn="t">
              <a:defRPr/>
            </a:pPr>
            <a:r>
              <a:rPr lang="uk-UA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 заходи щодо стабілізації цін на лікарські засоби</a:t>
            </a:r>
            <a:endParaRPr lang="uk-UA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266097"/>
              </p:ext>
            </p:extLst>
          </p:nvPr>
        </p:nvGraphicFramePr>
        <p:xfrm>
          <a:off x="179512" y="3573015"/>
          <a:ext cx="8964488" cy="3126097"/>
        </p:xfrm>
        <a:graphic>
          <a:graphicData uri="http://schemas.openxmlformats.org/drawingml/2006/table">
            <a:tbl>
              <a:tblPr/>
              <a:tblGrid>
                <a:gridCol w="43918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6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Закупівельна ціна, гривень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Торговельна (роздрібна) надбавка до закупівельної ціни, відсотків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4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До 100 (включно)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4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Більше ніж 100 до 500 (включно)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74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Більше ніж 500 до 1000 (включно)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74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Більше ніж 1000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</a:pPr>
                      <a:r>
                        <a:rPr lang="uk-UA" sz="1800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1340768"/>
            <a:ext cx="9144001" cy="193899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 лікарські засоби, включені до 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2"/>
              </a:rPr>
              <a:t>Національного переліку основних лікарських засобів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(крім наркотичних, психотропних лікарських засобів, прекурсорів та медичних газів), граничні постачальницько-збутові надбавки </a:t>
            </a:r>
            <a:r>
              <a:rPr kumimoji="0" lang="uk-UA" sz="2000" b="0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не вище ніж 10 відсотків</a:t>
            </a:r>
            <a:r>
              <a:rPr kumimoji="0" lang="uk-UA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що нараховуються до оптово-відпускної ціни з урахуванням податків та зборів, та граничні торговельні (роздрібні) надбавки,  виходячи із закупівельної ціни з урахуванням податків, що не перевищують такі розміри:</a:t>
            </a: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</a:rPr>
              <a:t>Особливості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</a:rPr>
              <a:t>визначення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</a:rPr>
              <a:t>ціни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 на ЛЗ</a:t>
            </a:r>
            <a:endParaRPr lang="uk-UA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76672"/>
            <a:ext cx="9144000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1 </a:t>
            </a:r>
            <a:r>
              <a:rPr lang="ru-RU" sz="1600" dirty="0" err="1"/>
              <a:t>квітня</a:t>
            </a:r>
            <a:r>
              <a:rPr lang="ru-RU" sz="1600" dirty="0"/>
              <a:t> 2014 р. </a:t>
            </a:r>
            <a:r>
              <a:rPr lang="ru-RU" sz="1600" dirty="0" err="1"/>
              <a:t>згідно</a:t>
            </a:r>
            <a:r>
              <a:rPr lang="ru-RU" sz="1600" dirty="0"/>
              <a:t> </a:t>
            </a:r>
            <a:r>
              <a:rPr lang="ru-RU" sz="1600" dirty="0" err="1"/>
              <a:t>змін</a:t>
            </a:r>
            <a:r>
              <a:rPr lang="ru-RU" sz="1600" dirty="0"/>
              <a:t> до </a:t>
            </a:r>
            <a:r>
              <a:rPr lang="ru-RU" sz="1600" dirty="0" err="1"/>
              <a:t>статті</a:t>
            </a:r>
            <a:r>
              <a:rPr lang="ru-RU" sz="1600" dirty="0"/>
              <a:t> п. 193.1 </a:t>
            </a:r>
            <a:r>
              <a:rPr lang="ru-RU" sz="1600" dirty="0" err="1"/>
              <a:t>Податкового</a:t>
            </a:r>
            <a:r>
              <a:rPr lang="ru-RU" sz="1600" dirty="0"/>
              <a:t> Кодексу </a:t>
            </a:r>
            <a:r>
              <a:rPr lang="ru-RU" sz="1600" dirty="0" err="1"/>
              <a:t>України</a:t>
            </a:r>
            <a:r>
              <a:rPr lang="ru-RU" sz="1600" dirty="0"/>
              <a:t>, </a:t>
            </a:r>
            <a:r>
              <a:rPr lang="ru-RU" sz="1600" dirty="0" err="1"/>
              <a:t>розділ</a:t>
            </a:r>
            <a:r>
              <a:rPr lang="ru-RU" sz="1600" dirty="0"/>
              <a:t> V </a:t>
            </a:r>
          </a:p>
          <a:p>
            <a:pPr algn="ctr"/>
            <a:r>
              <a:rPr lang="ru-RU" sz="1600" dirty="0" err="1"/>
              <a:t>Застосовується</a:t>
            </a:r>
            <a:r>
              <a:rPr lang="ru-RU" sz="1600" dirty="0"/>
              <a:t> ПДВ -7 % </a:t>
            </a:r>
            <a:r>
              <a:rPr lang="ru-RU" sz="1600" dirty="0" err="1"/>
              <a:t>з</a:t>
            </a:r>
            <a:r>
              <a:rPr lang="ru-RU" sz="1600" dirty="0"/>
              <a:t> </a:t>
            </a:r>
            <a:r>
              <a:rPr lang="ru-RU" sz="1600" dirty="0" err="1"/>
              <a:t>операцій</a:t>
            </a:r>
            <a:r>
              <a:rPr lang="ru-RU" sz="1600" dirty="0"/>
              <a:t> </a:t>
            </a:r>
            <a:r>
              <a:rPr lang="ru-RU" sz="1600" dirty="0" err="1"/>
              <a:t>щодо</a:t>
            </a:r>
            <a:r>
              <a:rPr lang="ru-RU" sz="1600" dirty="0"/>
              <a:t> поставки ЛЗ, </a:t>
            </a:r>
            <a:r>
              <a:rPr lang="ru-RU" sz="1600" dirty="0" err="1"/>
              <a:t>дозволених</a:t>
            </a:r>
            <a:r>
              <a:rPr lang="ru-RU" sz="1600" dirty="0"/>
              <a:t> для </a:t>
            </a:r>
            <a:r>
              <a:rPr lang="ru-RU" sz="1600" dirty="0" err="1"/>
              <a:t>виробництва</a:t>
            </a:r>
            <a:r>
              <a:rPr lang="ru-RU" sz="1600" dirty="0"/>
              <a:t> та </a:t>
            </a:r>
            <a:r>
              <a:rPr lang="ru-RU" sz="1600" dirty="0" err="1"/>
              <a:t>застосування</a:t>
            </a:r>
            <a:r>
              <a:rPr lang="ru-RU" sz="1600" dirty="0"/>
              <a:t> в </a:t>
            </a:r>
            <a:r>
              <a:rPr lang="ru-RU" sz="1600" dirty="0" err="1"/>
              <a:t>Україні</a:t>
            </a:r>
            <a:r>
              <a:rPr lang="ru-RU" sz="1600" dirty="0"/>
              <a:t> та </a:t>
            </a:r>
            <a:r>
              <a:rPr lang="ru-RU" sz="1600" dirty="0" err="1"/>
              <a:t>внесених</a:t>
            </a:r>
            <a:r>
              <a:rPr lang="ru-RU" sz="1600" dirty="0"/>
              <a:t> до Державного </a:t>
            </a:r>
            <a:r>
              <a:rPr lang="ru-RU" sz="1600" dirty="0" err="1"/>
              <a:t>реєстра</a:t>
            </a:r>
            <a:r>
              <a:rPr lang="ru-RU" sz="1600" dirty="0"/>
              <a:t> ЛЗ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1340768"/>
            <a:ext cx="9144000" cy="551723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Формування ціни на товар здійснюється суб’єктом господарювання за такими алгоритмами: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1400" dirty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Verdana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1) ціна одиниці імпортованого товару визначається суб’єктом господарювання, що здійснює оптову торгівлю, за формулою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8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b="1" dirty="0" err="1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Ціт</a:t>
            </a:r>
            <a:r>
              <a:rPr lang="uk-UA" sz="1400" b="1" dirty="0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 = Мв (</a:t>
            </a:r>
            <a:r>
              <a:rPr lang="uk-UA" sz="1400" b="1" dirty="0" err="1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Кдр</a:t>
            </a:r>
            <a:r>
              <a:rPr lang="uk-UA" sz="1400" b="1" dirty="0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 / </a:t>
            </a:r>
            <a:r>
              <a:rPr lang="uk-UA" sz="1400" b="1" dirty="0" err="1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Кмв</a:t>
            </a:r>
            <a:r>
              <a:rPr lang="uk-UA" sz="1400" b="1" dirty="0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 ),</a:t>
            </a:r>
            <a:endParaRPr lang="uk-UA" sz="1400" b="1" dirty="0">
              <a:solidFill>
                <a:prstClr val="black"/>
              </a:solidFill>
              <a:latin typeface="Book Antiqua" pitchFamily="18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де </a:t>
            </a:r>
            <a:r>
              <a:rPr lang="uk-UA" sz="1400" dirty="0" err="1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Ціт</a:t>
            </a: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 — ціна одиниці імпортованого товару;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Мв — ціна одиниці товару зазначена в декларації митної вартості;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 err="1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Кдр</a:t>
            </a: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 — середній курс гривні, встановлений на міжбанківському валютному ринку України на дату реалізації товару, до іноземної валюти, за якою здійснюється закупівля товару;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 err="1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Кмв</a:t>
            </a: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 — офіційний курс гривні до іноземної валюти, встановлений Національним банком на дату митного оформлення товару, за якою здійснюється його закупівля;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1400" dirty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Verdana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2) закупівельна ціна одиниці товару визначається суб’єктом господарювання, що здійснює оптову торгівлю товаром, для його подальшої реалізації через аптечну мережу, за формулою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				</a:t>
            </a:r>
            <a:r>
              <a:rPr lang="uk-UA" sz="1600" b="1" dirty="0" err="1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Цз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 = </a:t>
            </a:r>
            <a:r>
              <a:rPr lang="uk-UA" sz="1600" b="1" dirty="0" err="1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Цов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 + </a:t>
            </a:r>
            <a:r>
              <a:rPr lang="uk-UA" sz="1600" b="1" dirty="0" err="1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Нпз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, </a:t>
            </a:r>
            <a:endParaRPr lang="uk-UA" sz="1600" b="1" dirty="0">
              <a:solidFill>
                <a:prstClr val="black"/>
              </a:solidFill>
              <a:latin typeface="Book Antiqua" pitchFamily="18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де </a:t>
            </a:r>
            <a:r>
              <a:rPr lang="uk-UA" sz="1400" dirty="0" err="1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Цз</a:t>
            </a: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 — закупівельна ціна;</a:t>
            </a:r>
            <a:r>
              <a:rPr lang="uk-UA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1400" dirty="0" err="1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Цов</a:t>
            </a: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 — оптово-відпускна ціна;</a:t>
            </a:r>
            <a:r>
              <a:rPr lang="uk-UA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1400" dirty="0" err="1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Нпз</a:t>
            </a: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 — постачальницько-збутова надбавка в межах граничного розміру;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1400" dirty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Verdana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3) роздрібна ціна одиниці товару визначається суб’єктом господарювання, що здійснює реалізацію товару через аптечну мережу, за формулою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				</a:t>
            </a:r>
            <a:r>
              <a:rPr lang="uk-UA" sz="1600" b="1" dirty="0" err="1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Цр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 = </a:t>
            </a:r>
            <a:r>
              <a:rPr lang="uk-UA" sz="1600" b="1" dirty="0" err="1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Цз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 + </a:t>
            </a:r>
            <a:r>
              <a:rPr lang="uk-UA" sz="1600" b="1" dirty="0" err="1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Нтр</a:t>
            </a:r>
            <a:r>
              <a:rPr lang="uk-UA" sz="1600" b="1" dirty="0">
                <a:solidFill>
                  <a:prstClr val="black"/>
                </a:solidFill>
                <a:latin typeface="Book Antiqua" pitchFamily="18" charset="0"/>
                <a:ea typeface="Times New Roman" pitchFamily="18" charset="0"/>
                <a:cs typeface="Verdana" pitchFamily="34" charset="0"/>
              </a:rPr>
              <a:t>,</a:t>
            </a:r>
            <a:endParaRPr lang="uk-UA" sz="1600" b="1" dirty="0">
              <a:solidFill>
                <a:prstClr val="black"/>
              </a:solidFill>
              <a:latin typeface="Book Antiqua" pitchFamily="18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де </a:t>
            </a:r>
            <a:r>
              <a:rPr lang="uk-UA" sz="1400" dirty="0" err="1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Цр</a:t>
            </a: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 — роздрібна ціна;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 err="1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Цз</a:t>
            </a: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 — закупівельна ціна або оптово-відпускна ціна, встановлена вітчизняним товаровиробником;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 err="1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Нтр</a:t>
            </a:r>
            <a:r>
              <a:rPr lang="uk-UA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Verdana" pitchFamily="34" charset="0"/>
              </a:rPr>
              <a:t> — торговельна (роздрібна) надбавка в межах граничного розміру.</a:t>
            </a:r>
            <a:endParaRPr lang="uk-UA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655564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Зразок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формування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ціни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на ЛЗ</a:t>
            </a:r>
          </a:p>
          <a:p>
            <a:pPr algn="ctr"/>
            <a:endParaRPr lang="ru-RU" sz="2800" dirty="0">
              <a:latin typeface="Book Antiqua" pitchFamily="18" charset="0"/>
            </a:endParaRPr>
          </a:p>
          <a:p>
            <a:pPr algn="ctr"/>
            <a:r>
              <a:rPr lang="ru-RU" sz="2800" i="1" u="sng" dirty="0" err="1">
                <a:latin typeface="Book Antiqua" pitchFamily="18" charset="0"/>
              </a:rPr>
              <a:t>Азитроміцин</a:t>
            </a:r>
            <a:r>
              <a:rPr lang="ru-RU" sz="2800" i="1" u="sng" dirty="0">
                <a:latin typeface="Book Antiqua" pitchFamily="18" charset="0"/>
              </a:rPr>
              <a:t> табл. 500 мг № 3</a:t>
            </a:r>
          </a:p>
          <a:p>
            <a:pPr algn="ctr"/>
            <a:endParaRPr lang="ru-RU" sz="2400" i="1" dirty="0">
              <a:latin typeface="Book Antiqua" pitchFamily="18" charset="0"/>
            </a:endParaRPr>
          </a:p>
          <a:p>
            <a:pPr algn="just"/>
            <a:r>
              <a:rPr lang="ru-RU" sz="2400" dirty="0" err="1">
                <a:latin typeface="Book Antiqua" pitchFamily="18" charset="0"/>
              </a:rPr>
              <a:t>Гранична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оптово-відпускна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ціна</a:t>
            </a:r>
            <a:r>
              <a:rPr lang="ru-RU" sz="2400" dirty="0">
                <a:latin typeface="Book Antiqua" pitchFamily="18" charset="0"/>
              </a:rPr>
              <a:t> – 46,02 </a:t>
            </a:r>
            <a:r>
              <a:rPr lang="ru-RU" sz="2400" dirty="0" err="1">
                <a:latin typeface="Book Antiqua" pitchFamily="18" charset="0"/>
              </a:rPr>
              <a:t>грн</a:t>
            </a:r>
            <a:r>
              <a:rPr lang="ru-RU" sz="2400" dirty="0">
                <a:latin typeface="Book Antiqua" pitchFamily="18" charset="0"/>
              </a:rPr>
              <a:t>. (у т.ч. ПДВ 7% – 3,01 </a:t>
            </a:r>
            <a:r>
              <a:rPr lang="ru-RU" sz="2400" dirty="0" err="1">
                <a:latin typeface="Book Antiqua" pitchFamily="18" charset="0"/>
              </a:rPr>
              <a:t>грн</a:t>
            </a:r>
            <a:r>
              <a:rPr lang="ru-RU" sz="2400" dirty="0">
                <a:latin typeface="Book Antiqua" pitchFamily="18" charset="0"/>
              </a:rPr>
              <a:t>)</a:t>
            </a:r>
          </a:p>
          <a:p>
            <a:pPr algn="just"/>
            <a:endParaRPr lang="ru-RU" sz="2400" dirty="0">
              <a:latin typeface="Book Antiqua" pitchFamily="18" charset="0"/>
            </a:endParaRPr>
          </a:p>
          <a:p>
            <a:pPr algn="just"/>
            <a:r>
              <a:rPr lang="ru-RU" sz="2400" dirty="0" err="1">
                <a:latin typeface="Book Antiqua" pitchFamily="18" charset="0"/>
              </a:rPr>
              <a:t>Постачальницько-збутова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націнка</a:t>
            </a:r>
            <a:r>
              <a:rPr lang="ru-RU" sz="2400" dirty="0">
                <a:latin typeface="Book Antiqua" pitchFamily="18" charset="0"/>
              </a:rPr>
              <a:t> – 10 %</a:t>
            </a:r>
          </a:p>
          <a:p>
            <a:pPr algn="just"/>
            <a:endParaRPr lang="ru-RU" sz="2400" dirty="0">
              <a:latin typeface="Book Antiqua" pitchFamily="18" charset="0"/>
            </a:endParaRPr>
          </a:p>
          <a:p>
            <a:pPr algn="just"/>
            <a:r>
              <a:rPr lang="ru-RU" sz="2400" dirty="0" err="1">
                <a:latin typeface="Book Antiqua" pitchFamily="18" charset="0"/>
              </a:rPr>
              <a:t>Закупівельна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ціна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оптової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фірми</a:t>
            </a:r>
            <a:r>
              <a:rPr lang="ru-RU" sz="2400" dirty="0">
                <a:latin typeface="Book Antiqua" pitchFamily="18" charset="0"/>
              </a:rPr>
              <a:t>:</a:t>
            </a:r>
          </a:p>
          <a:p>
            <a:pPr algn="just"/>
            <a:endParaRPr lang="ru-RU" sz="2400" dirty="0">
              <a:latin typeface="Book Antiqua" pitchFamily="18" charset="0"/>
            </a:endParaRPr>
          </a:p>
          <a:p>
            <a:pPr algn="just"/>
            <a:r>
              <a:rPr lang="ru-RU" sz="2400" dirty="0">
                <a:latin typeface="Book Antiqua" pitchFamily="18" charset="0"/>
              </a:rPr>
              <a:t>(46,02-3,01) </a:t>
            </a:r>
            <a:r>
              <a:rPr lang="ru-RU" sz="2400" dirty="0" err="1">
                <a:latin typeface="Book Antiqua" pitchFamily="18" charset="0"/>
              </a:rPr>
              <a:t>х</a:t>
            </a:r>
            <a:r>
              <a:rPr lang="ru-RU" sz="2400" dirty="0">
                <a:latin typeface="Book Antiqua" pitchFamily="18" charset="0"/>
              </a:rPr>
              <a:t> 1,10 = 45,16 </a:t>
            </a:r>
            <a:r>
              <a:rPr lang="ru-RU" sz="2400" dirty="0" err="1">
                <a:latin typeface="Book Antiqua" pitchFamily="18" charset="0"/>
              </a:rPr>
              <a:t>х</a:t>
            </a:r>
            <a:r>
              <a:rPr lang="ru-RU" sz="2400" dirty="0">
                <a:latin typeface="Book Antiqua" pitchFamily="18" charset="0"/>
              </a:rPr>
              <a:t> 1,07 = 47,31 </a:t>
            </a:r>
            <a:r>
              <a:rPr lang="ru-RU" sz="2400" dirty="0" err="1">
                <a:latin typeface="Book Antiqua" pitchFamily="18" charset="0"/>
              </a:rPr>
              <a:t>грн</a:t>
            </a:r>
            <a:r>
              <a:rPr lang="ru-RU" sz="2400" dirty="0">
                <a:latin typeface="Book Antiqua" pitchFamily="18" charset="0"/>
              </a:rPr>
              <a:t>., у т.ч. ПДВ 2,15 </a:t>
            </a:r>
            <a:r>
              <a:rPr lang="ru-RU" sz="2400" dirty="0" err="1">
                <a:latin typeface="Book Antiqua" pitchFamily="18" charset="0"/>
              </a:rPr>
              <a:t>грн</a:t>
            </a:r>
            <a:r>
              <a:rPr lang="ru-RU" sz="2400" dirty="0">
                <a:latin typeface="Book Antiqua" pitchFamily="18" charset="0"/>
              </a:rPr>
              <a:t>.</a:t>
            </a:r>
          </a:p>
          <a:p>
            <a:pPr algn="just"/>
            <a:endParaRPr lang="ru-RU" sz="2400" dirty="0">
              <a:latin typeface="Book Antiqua" pitchFamily="18" charset="0"/>
            </a:endParaRPr>
          </a:p>
          <a:p>
            <a:pPr algn="just"/>
            <a:r>
              <a:rPr lang="ru-RU" sz="2400" dirty="0" err="1">
                <a:latin typeface="Book Antiqua" pitchFamily="18" charset="0"/>
              </a:rPr>
              <a:t>Роздрібна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ціна</a:t>
            </a:r>
            <a:r>
              <a:rPr lang="ru-RU" sz="2400" dirty="0">
                <a:latin typeface="Book Antiqua" pitchFamily="18" charset="0"/>
              </a:rPr>
              <a:t> з торговою </a:t>
            </a:r>
            <a:r>
              <a:rPr lang="ru-RU" sz="2400" dirty="0" err="1">
                <a:latin typeface="Book Antiqua" pitchFamily="18" charset="0"/>
              </a:rPr>
              <a:t>націнкою</a:t>
            </a:r>
            <a:r>
              <a:rPr lang="ru-RU" sz="2400" dirty="0">
                <a:latin typeface="Book Antiqua" pitchFamily="18" charset="0"/>
              </a:rPr>
              <a:t> - 25</a:t>
            </a:r>
            <a:r>
              <a:rPr lang="ru-RU" sz="2400">
                <a:latin typeface="Book Antiqua" pitchFamily="18" charset="0"/>
              </a:rPr>
              <a:t>% (</a:t>
            </a:r>
            <a:r>
              <a:rPr lang="ru-RU" sz="2400" dirty="0">
                <a:latin typeface="Book Antiqua" pitchFamily="18" charset="0"/>
              </a:rPr>
              <a:t>препарат входить до </a:t>
            </a:r>
            <a:r>
              <a:rPr lang="ru-RU" sz="2400" dirty="0" err="1">
                <a:latin typeface="Book Antiqua" pitchFamily="18" charset="0"/>
              </a:rPr>
              <a:t>Національного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переліку</a:t>
            </a:r>
            <a:r>
              <a:rPr lang="ru-RU" sz="2400" dirty="0">
                <a:latin typeface="Book Antiqua" pitchFamily="18" charset="0"/>
              </a:rPr>
              <a:t> </a:t>
            </a:r>
            <a:r>
              <a:rPr lang="ru-RU" sz="2400" dirty="0" err="1">
                <a:latin typeface="Book Antiqua" pitchFamily="18" charset="0"/>
              </a:rPr>
              <a:t>основних</a:t>
            </a:r>
            <a:r>
              <a:rPr lang="ru-RU" sz="2400" dirty="0">
                <a:latin typeface="Book Antiqua" pitchFamily="18" charset="0"/>
              </a:rPr>
              <a:t> ЛЗ):</a:t>
            </a:r>
          </a:p>
          <a:p>
            <a:pPr algn="just"/>
            <a:endParaRPr lang="ru-RU" sz="2400" dirty="0">
              <a:latin typeface="Book Antiqua" pitchFamily="18" charset="0"/>
            </a:endParaRPr>
          </a:p>
          <a:p>
            <a:pPr algn="just"/>
            <a:r>
              <a:rPr lang="ru-RU" sz="2400" dirty="0">
                <a:latin typeface="Book Antiqua" pitchFamily="18" charset="0"/>
              </a:rPr>
              <a:t>(47,31-2,15) </a:t>
            </a:r>
            <a:r>
              <a:rPr lang="ru-RU" sz="2400" dirty="0" err="1">
                <a:latin typeface="Book Antiqua" pitchFamily="18" charset="0"/>
              </a:rPr>
              <a:t>х</a:t>
            </a:r>
            <a:r>
              <a:rPr lang="ru-RU" sz="2400" dirty="0">
                <a:latin typeface="Book Antiqua" pitchFamily="18" charset="0"/>
              </a:rPr>
              <a:t> 1,25 = 56,45 </a:t>
            </a:r>
            <a:r>
              <a:rPr lang="ru-RU" sz="2400" dirty="0" err="1">
                <a:latin typeface="Book Antiqua" pitchFamily="18" charset="0"/>
              </a:rPr>
              <a:t>х</a:t>
            </a:r>
            <a:r>
              <a:rPr lang="ru-RU" sz="2400" dirty="0">
                <a:latin typeface="Book Antiqua" pitchFamily="18" charset="0"/>
              </a:rPr>
              <a:t> 1,07 = 60,40 </a:t>
            </a:r>
            <a:r>
              <a:rPr lang="ru-RU" sz="2400" dirty="0" err="1">
                <a:latin typeface="Book Antiqua" pitchFamily="18" charset="0"/>
              </a:rPr>
              <a:t>грн</a:t>
            </a:r>
            <a:r>
              <a:rPr lang="ru-RU" sz="2400" dirty="0">
                <a:latin typeface="Book Antiqua" pitchFamily="18" charset="0"/>
              </a:rPr>
              <a:t>., у т.ч. ПДВ 3,95 </a:t>
            </a:r>
            <a:r>
              <a:rPr lang="ru-RU" sz="2400" dirty="0" err="1">
                <a:latin typeface="Book Antiqua" pitchFamily="18" charset="0"/>
              </a:rPr>
              <a:t>грн</a:t>
            </a:r>
            <a:r>
              <a:rPr lang="ru-RU" sz="2400" dirty="0">
                <a:latin typeface="Book Antiqua" pitchFamily="18" charset="0"/>
              </a:rPr>
              <a:t>.</a:t>
            </a:r>
            <a:endParaRPr lang="uk-UA" sz="24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1191</TotalTime>
  <Words>1591</Words>
  <Application>Microsoft Office PowerPoint</Application>
  <PresentationFormat>Экран (4:3)</PresentationFormat>
  <Paragraphs>161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Book Antiqua</vt:lpstr>
      <vt:lpstr>Bookman Old Style</vt:lpstr>
      <vt:lpstr>Calibri</vt:lpstr>
      <vt:lpstr>Times New Roman</vt:lpstr>
      <vt:lpstr>Wingdings</vt:lpstr>
      <vt:lpstr>Тема Office</vt:lpstr>
      <vt:lpstr>Одеський національний медичний університет Медико-фармацевтичний факультет  Кафедра організації та економіки фармації з післядипломною підготовкою</vt:lpstr>
      <vt:lpstr>Презентация PowerPoint</vt:lpstr>
      <vt:lpstr>Презентация PowerPoint</vt:lpstr>
      <vt:lpstr>Класифікація товарних запасів</vt:lpstr>
      <vt:lpstr>Класифікація товарних запасів</vt:lpstr>
      <vt:lpstr>Класифікація товарних запасів</vt:lpstr>
      <vt:lpstr>ПЕРЕЛІК товарів, які мають право купувати та продавати аптечні заклади та їх структурні підрозділи (наказ МОЗ № 06.07.2012 №498 у редакції наказу МОЗ 23.11.2015 № 764)</vt:lpstr>
      <vt:lpstr>ПЕРЕЛІК товарів, які мають право купувати та продавати аптечні заклади та їх структурні підрозділи (наказ МОЗ № 06.07.2012 №498 у редакції наказу МОЗ 23.11.2015 № 764)</vt:lpstr>
      <vt:lpstr>ПЕРЕЛІК товарів, які мають право купувати та продавати аптечні заклади та їх структурні підрозділи (наказ МОЗ № 06.07.2012 №498 у редакції наказу МОЗ 23.11.2015 № 764)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Oksana</dc:creator>
  <cp:lastModifiedBy>Бєляєва Оксана Іванівна</cp:lastModifiedBy>
  <cp:revision>59</cp:revision>
  <cp:lastPrinted>2016-12-07T14:05:20Z</cp:lastPrinted>
  <dcterms:created xsi:type="dcterms:W3CDTF">2016-12-07T08:54:09Z</dcterms:created>
  <dcterms:modified xsi:type="dcterms:W3CDTF">2026-03-22T10:22:11Z</dcterms:modified>
</cp:coreProperties>
</file>