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71" r:id="rId11"/>
    <p:sldId id="266" r:id="rId12"/>
    <p:sldId id="272" r:id="rId13"/>
    <p:sldId id="267" r:id="rId14"/>
    <p:sldId id="268" r:id="rId15"/>
    <p:sldId id="274" r:id="rId16"/>
    <p:sldId id="273" r:id="rId17"/>
    <p:sldId id="275" r:id="rId18"/>
    <p:sldId id="269" r:id="rId19"/>
    <p:sldId id="276" r:id="rId20"/>
    <p:sldId id="277" r:id="rId21"/>
    <p:sldId id="278" r:id="rId22"/>
    <p:sldId id="279" r:id="rId23"/>
    <p:sldId id="270" r:id="rId2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579" autoAdjust="0"/>
  </p:normalViewPr>
  <p:slideViewPr>
    <p:cSldViewPr>
      <p:cViewPr>
        <p:scale>
          <a:sx n="70" d="100"/>
          <a:sy n="70" d="100"/>
        </p:scale>
        <p:origin x="1733" y="19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alt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uk-UA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</a:t>
            </a:r>
            <a:br>
              <a:rPr lang="uk-UA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ОРГАНІЗАЦІЇ ТА ЕКОНОМІКИ ФАРМАЦІЇ З ПІСЛЯДИПЛОМНОЮ ПІДГОТОВКОЮ</a:t>
            </a:r>
            <a:br>
              <a:rPr lang="uk-UA" altLang="ru-RU" sz="2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700" dirty="0"/>
            </a:br>
            <a:endParaRPr lang="ru-RU" sz="27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88840"/>
            <a:ext cx="9144000" cy="446449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uk-UA" altLang="ru-RU" b="1" i="1" dirty="0">
              <a:solidFill>
                <a:srgbClr val="002060"/>
              </a:solidFill>
              <a:latin typeface="Book Antiqua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altLang="ru-RU" b="1" i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Лекція </a:t>
            </a:r>
          </a:p>
          <a:p>
            <a:pPr marL="0" indent="0" algn="ctr">
              <a:buNone/>
            </a:pPr>
            <a:r>
              <a:rPr lang="uk-UA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Організація проведення інвентаризації в аптечних закладах. Аналіз та управлінські рішення щодо результатів інвентаризації. Автоматизація процедури інвентаризації</a:t>
            </a:r>
            <a:endParaRPr lang="uk-UA" altLang="ru-RU" b="1" dirty="0">
              <a:solidFill>
                <a:srgbClr val="002060"/>
              </a:solidFill>
              <a:latin typeface="Book Antiqua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i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343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uk-UA" altLang="ru-RU" sz="20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. </a:t>
            </a:r>
            <a:r>
              <a:rPr lang="uk-UA" altLang="ru-RU" sz="24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Визначення , мета, нормативне регулювання</a:t>
            </a:r>
            <a:endParaRPr lang="ru-RU" sz="2400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1728192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  <a:t>Інвентаризація</a:t>
            </a:r>
            <a:r>
              <a:rPr lang="uk-UA" sz="2800" b="1" dirty="0">
                <a:solidFill>
                  <a:srgbClr val="002060"/>
                </a:solidFill>
                <a:latin typeface="Book Antiqua" pitchFamily="18" charset="0"/>
              </a:rPr>
              <a:t> — це перевірка і документальне підтвердження наявності та стану, а також оцінка активів та зобов'язань підприємства </a:t>
            </a:r>
            <a:endParaRPr lang="uk-UA" sz="28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3198748"/>
            <a:ext cx="9144000" cy="181588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  <a:t>Регулюється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solidFill>
                  <a:srgbClr val="002060"/>
                </a:solidFill>
                <a:latin typeface="Book Antiqua" pitchFamily="18" charset="0"/>
              </a:rPr>
              <a:t>Наказ Міністерства фінансів України від 02.09.2014  № 879 «Положення про інвентаризацію активів та зобов’язань»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5229200"/>
            <a:ext cx="9144000" cy="138499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sz="2800" b="1" i="1" dirty="0">
                <a:solidFill>
                  <a:srgbClr val="002060"/>
                </a:solidFill>
                <a:latin typeface="Book Antiqua" pitchFamily="18" charset="0"/>
              </a:rPr>
              <a:t>Мета проведення:</a:t>
            </a:r>
          </a:p>
          <a:p>
            <a:pPr>
              <a:buNone/>
            </a:pPr>
            <a:r>
              <a:rPr lang="uk-UA" sz="2800" b="1" dirty="0">
                <a:solidFill>
                  <a:srgbClr val="002060"/>
                </a:solidFill>
                <a:latin typeface="Book Antiqua" pitchFamily="18" charset="0"/>
              </a:rPr>
              <a:t>забезпечення достовірності даних бухгалтерського обліку та фінансової звітності підприємства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altLang="ru-RU" sz="28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Завдання інвентаризації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256584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dirty="0"/>
              <a:t>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3500" dirty="0">
                <a:latin typeface="Book Antiqua" pitchFamily="18" charset="0"/>
              </a:rPr>
              <a:t> виявлення фактичної наявності активів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3500" dirty="0">
                <a:latin typeface="Book Antiqua" pitchFamily="18" charset="0"/>
              </a:rPr>
              <a:t> перевірка повноти відображення зобов’язань 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3500" dirty="0">
                <a:latin typeface="Book Antiqua" pitchFamily="18" charset="0"/>
              </a:rPr>
              <a:t> установлення лишку або нестачі активів шляхом зіставлення фактичної їх наявності з даними бухгалтерського обліку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3500" dirty="0">
                <a:latin typeface="Book Antiqua" pitchFamily="18" charset="0"/>
              </a:rPr>
              <a:t> виявлення активів, які частково втратили свою первісну якість та споживчу властивість або застарілих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sz="3500" dirty="0">
                <a:latin typeface="Book Antiqua" pitchFamily="18" charset="0"/>
              </a:rPr>
              <a:t> виявлення матеріальних та нематеріальних активів, що не використовуються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uk-UA" sz="3500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Забезпечення процесу інвентаризації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256584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dirty="0">
                <a:latin typeface="Book Antiqua" pitchFamily="18" charset="0"/>
              </a:rPr>
              <a:t>Проведення інвентаризації забезпечується власником або керівником підприємства, який: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uk-UA" dirty="0">
              <a:latin typeface="Book Antiqua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>
                <a:latin typeface="Book Antiqua" pitchFamily="18" charset="0"/>
              </a:rPr>
              <a:t> створює необхідні умови для її проведення,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>
                <a:latin typeface="Book Antiqua" pitchFamily="18" charset="0"/>
              </a:rPr>
              <a:t>визначає об’єкти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>
                <a:latin typeface="Book Antiqua" pitchFamily="18" charset="0"/>
              </a:rPr>
              <a:t>визначає періодичність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uk-UA" dirty="0">
                <a:latin typeface="Book Antiqua" pitchFamily="18" charset="0"/>
              </a:rPr>
              <a:t>визначає строки проведення інвентаризації*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uk-UA" dirty="0">
              <a:latin typeface="Book Antiqua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600" i="1" dirty="0">
                <a:latin typeface="Book Antiqua" pitchFamily="18" charset="0"/>
              </a:rPr>
              <a:t>(*крім випадків, коли проведення інвентаризації є обов’язковим, у цих випадках визначені на підприємстві строки проведення інвентаризації не можуть перевищувати строків, визначених  Положенням № 879)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altLang="ru-RU" sz="28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Класифікація інвентаризації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08720"/>
            <a:ext cx="7920880" cy="576064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altLang="ru-RU" sz="28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Характеристика видів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073427"/>
          </a:xfrm>
          <a:solidFill>
            <a:schemeClr val="bg2"/>
          </a:solidFill>
        </p:spPr>
        <p:txBody>
          <a:bodyPr/>
          <a:lstStyle/>
          <a:p>
            <a:pPr algn="just"/>
            <a:r>
              <a:rPr lang="uk-UA" i="1" dirty="0">
                <a:latin typeface="Book Antiqua" pitchFamily="18" charset="0"/>
              </a:rPr>
              <a:t>планові: </a:t>
            </a:r>
            <a:r>
              <a:rPr lang="uk-UA" dirty="0">
                <a:latin typeface="Book Antiqua" pitchFamily="18" charset="0"/>
              </a:rPr>
              <a:t>планові передбачені відповідним планом на календарний рік, дата проведення відома заздалегідь</a:t>
            </a:r>
          </a:p>
          <a:p>
            <a:pPr algn="just">
              <a:buNone/>
            </a:pPr>
            <a:endParaRPr lang="uk-UA" dirty="0">
              <a:latin typeface="Book Antiqua" pitchFamily="18" charset="0"/>
            </a:endParaRPr>
          </a:p>
          <a:p>
            <a:pPr algn="just"/>
            <a:r>
              <a:rPr lang="uk-UA" i="1" dirty="0">
                <a:latin typeface="Book Antiqua" pitchFamily="18" charset="0"/>
              </a:rPr>
              <a:t>позапланові (раптові) </a:t>
            </a:r>
            <a:r>
              <a:rPr lang="uk-UA" dirty="0">
                <a:latin typeface="Book Antiqua" pitchFamily="18" charset="0"/>
              </a:rPr>
              <a:t>пов’язані з непередбаченими обставинами – стихійні лиха, крадіжки, аварії, вимоги судово-слідчих органів тощо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altLang="ru-RU" sz="2800" b="1" dirty="0">
                <a:solidFill>
                  <a:srgbClr val="002060"/>
                </a:solidFill>
                <a:latin typeface="Book Antiqua" pitchFamily="18" charset="0"/>
                <a:cs typeface="Times New Roman" panose="02020603050405020304" pitchFamily="18" charset="0"/>
              </a:rPr>
              <a:t>Характеристика видів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877272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just"/>
            <a:endParaRPr lang="uk-UA" sz="2800" i="1" dirty="0">
              <a:latin typeface="Book Antiqua" pitchFamily="18" charset="0"/>
            </a:endParaRPr>
          </a:p>
          <a:p>
            <a:pPr algn="just"/>
            <a:r>
              <a:rPr lang="uk-UA" sz="2800" i="1" dirty="0">
                <a:latin typeface="Book Antiqua" pitchFamily="18" charset="0"/>
              </a:rPr>
              <a:t>суцільні (повні) </a:t>
            </a:r>
            <a:r>
              <a:rPr lang="uk-UA" sz="2800" dirty="0">
                <a:latin typeface="Book Antiqua" pitchFamily="18" charset="0"/>
              </a:rPr>
              <a:t>- інвентаризацією охоплюються всі активи підприємства незалежно від їх місцезнаходження, проводять одночасно в усіх матеріально відповідальних осіб</a:t>
            </a:r>
          </a:p>
          <a:p>
            <a:pPr algn="just">
              <a:buNone/>
            </a:pPr>
            <a:endParaRPr lang="uk-UA" sz="2800" dirty="0">
              <a:latin typeface="Book Antiqua" pitchFamily="18" charset="0"/>
            </a:endParaRPr>
          </a:p>
          <a:p>
            <a:pPr algn="just"/>
            <a:r>
              <a:rPr lang="uk-UA" sz="2800" i="1" dirty="0">
                <a:latin typeface="Book Antiqua" pitchFamily="18" charset="0"/>
              </a:rPr>
              <a:t>вибіркові (часткові) </a:t>
            </a:r>
            <a:r>
              <a:rPr lang="uk-UA" sz="2800" dirty="0">
                <a:latin typeface="Book Antiqua" pitchFamily="18" charset="0"/>
              </a:rPr>
              <a:t>- інвентаризація охоплює окремі активи (наприклад, грошові засоби, група контрольованих речовин тощо),   проводиться тільки у відповідних матеріально відповідальних осіб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just"/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Проведення інвентаризації є обов’язковим:</a:t>
            </a:r>
            <a:b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</a:br>
            <a:endParaRPr lang="uk-UA" sz="3200" b="1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688632"/>
          </a:xfrm>
          <a:solidFill>
            <a:schemeClr val="bg2"/>
          </a:solidFill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перед складанням річної фінансової звітності , в суцільному обсязі</a:t>
            </a:r>
          </a:p>
          <a:p>
            <a:pPr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зміни матеріально відповідальних осіб, в обсязі товарно-матеріальних цінностей, які знаходяться на відповідальному зберіганні, </a:t>
            </a:r>
          </a:p>
          <a:p>
            <a:pPr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зміни керівника колективу, в обсязі товарно-матеріальних цінностей, які знаходяться на відповідальному зберіганні, </a:t>
            </a:r>
          </a:p>
          <a:p>
            <a:pPr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вибуття з колективу більше половини його членів або на вимогу хоча б одного члена колективу   при колективній   матеріальній відповідальності (на день приймання-передачі справ) в обсязі товарно-матеріальних цінностей, які знаходяться на відповідальному зберіганні;</a:t>
            </a:r>
          </a:p>
          <a:p>
            <a:pPr algn="just"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встановлення фактів крадіжок або зловживань, псування цінностей (на день встановлення таких фактів) в обсязі, визначеному керівником підприємства;</a:t>
            </a:r>
          </a:p>
          <a:p>
            <a:pPr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за судовим рішенням або на підставі належним чином оформленого документа органу, який відповідно до закону має право вимагати проведення такої інвентаризації</a:t>
            </a:r>
          </a:p>
          <a:p>
            <a:pPr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техногенних аварій, пожежі чи стихійного лиха (на день після закінчення явищ) в обсязі, визначеному керівником підприємства;</a:t>
            </a:r>
          </a:p>
          <a:p>
            <a:pPr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припинення підприємства  </a:t>
            </a:r>
          </a:p>
          <a:p>
            <a:pPr>
              <a:buFont typeface="Wingdings" pitchFamily="2" charset="2"/>
              <a:buChar char="Ø"/>
            </a:pPr>
            <a:r>
              <a:rPr lang="uk-UA" sz="4400" dirty="0">
                <a:latin typeface="Book Antiqua" pitchFamily="18" charset="0"/>
              </a:rPr>
              <a:t>у разі передачі майна державного підприємства або бюджетної установи в оренду, приватизації майна державного підприємства</a:t>
            </a:r>
          </a:p>
          <a:p>
            <a:endParaRPr lang="uk-UA" sz="4400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Проведення інвентаризації є обов’язковим</a:t>
            </a:r>
            <a:endParaRPr lang="uk-UA" sz="28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764704"/>
            <a:ext cx="6408712" cy="59766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B2F2A1B-86A8-4036-BDEF-93DF2C8F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І</a:t>
            </a:r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нвентаризація земельних ділянок, будівель, споруд та інших нерухомих об’єктів може проводитись </a:t>
            </a:r>
            <a:r>
              <a:rPr lang="uk-UA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один раз на три роки</a:t>
            </a:r>
          </a:p>
          <a:p>
            <a:pPr algn="just"/>
            <a:r>
              <a:rPr lang="uk-UA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Інвентаризація інших активів та зобов’язань проводиться перед складанням річної фінансової звітності  (= один раз на рік)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5483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Організація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та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основні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правила проведення інвентаризації</a:t>
            </a:r>
            <a:endParaRPr lang="uk-UA" sz="2800" b="1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328592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Для проведення інвентаризації на підприємстві </a:t>
            </a:r>
            <a:r>
              <a:rPr lang="uk-UA" i="1" dirty="0">
                <a:latin typeface="Book Antiqua" pitchFamily="18" charset="0"/>
              </a:rPr>
              <a:t>наказом</a:t>
            </a:r>
            <a:r>
              <a:rPr lang="uk-UA" dirty="0">
                <a:latin typeface="Book Antiqua" pitchFamily="18" charset="0"/>
              </a:rPr>
              <a:t> керівника підприємства створюється </a:t>
            </a:r>
            <a:r>
              <a:rPr lang="uk-UA" i="1" dirty="0">
                <a:latin typeface="Book Antiqua" pitchFamily="18" charset="0"/>
              </a:rPr>
              <a:t>інвентаризаційна комісія </a:t>
            </a:r>
            <a:r>
              <a:rPr lang="uk-UA" dirty="0">
                <a:latin typeface="Book Antiqua" pitchFamily="18" charset="0"/>
              </a:rPr>
              <a:t>з представників апарату управління підприємства, бухгалтерської служби та досвідчених працівників підприємства, які знають об’єкт інвентаризації, ціни та первинний облік (економісти, бухгалтера)</a:t>
            </a:r>
          </a:p>
          <a:p>
            <a:pPr algn="just">
              <a:buNone/>
            </a:pPr>
            <a:endParaRPr lang="uk-UA" dirty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Інвентаризаційну комісію </a:t>
            </a:r>
            <a:r>
              <a:rPr lang="uk-UA" i="1" dirty="0">
                <a:latin typeface="Book Antiqua" pitchFamily="18" charset="0"/>
              </a:rPr>
              <a:t>очолює керівник </a:t>
            </a:r>
            <a:r>
              <a:rPr lang="uk-UA" dirty="0">
                <a:latin typeface="Book Antiqua" pitchFamily="18" charset="0"/>
              </a:rPr>
              <a:t>підприємства (його заступник) або керівник структурного підрозділу підприємства</a:t>
            </a:r>
          </a:p>
          <a:p>
            <a:pPr algn="just">
              <a:buNone/>
            </a:pPr>
            <a:endParaRPr lang="uk-UA" dirty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У разі проведення інвентаризації за судовим рішенням </a:t>
            </a:r>
            <a:r>
              <a:rPr lang="uk-UA" i="1" dirty="0">
                <a:latin typeface="Book Antiqua" pitchFamily="18" charset="0"/>
              </a:rPr>
              <a:t>посадові особи </a:t>
            </a:r>
            <a:r>
              <a:rPr lang="uk-UA" dirty="0">
                <a:latin typeface="Book Antiqua" pitchFamily="18" charset="0"/>
              </a:rPr>
              <a:t>відповідного органу (за їх згодою) можуть бути </a:t>
            </a:r>
            <a:r>
              <a:rPr lang="uk-UA" i="1" dirty="0">
                <a:latin typeface="Book Antiqua" pitchFamily="18" charset="0"/>
              </a:rPr>
              <a:t>присутні</a:t>
            </a:r>
            <a:r>
              <a:rPr lang="uk-UA" dirty="0">
                <a:latin typeface="Book Antiqua" pitchFamily="18" charset="0"/>
              </a:rPr>
              <a:t> при проведенні інвентаризації (представники суду, поліції тощо)</a:t>
            </a:r>
          </a:p>
          <a:p>
            <a:pPr algn="just">
              <a:buFont typeface="Wingdings" pitchFamily="2" charset="2"/>
              <a:buChar char="Ø"/>
            </a:pPr>
            <a:endParaRPr lang="uk-UA" dirty="0"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dirty="0">
                <a:latin typeface="Book Antiqua" pitchFamily="18" charset="0"/>
              </a:rPr>
              <a:t>Інвентаризація проводиться повним складом інвентаризаційної комісії та </a:t>
            </a:r>
            <a:r>
              <a:rPr lang="uk-UA" i="1" dirty="0">
                <a:latin typeface="Book Antiqua" pitchFamily="18" charset="0"/>
              </a:rPr>
              <a:t>у присутності матеріально-відповідальної особи</a:t>
            </a:r>
            <a:endParaRPr lang="uk-UA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63EAC1-24B4-4EF9-A5EA-9D79A507BD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764704"/>
            <a:ext cx="6984776" cy="5472608"/>
          </a:xfr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3106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Основні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правила проведення інвентаризації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  <a:solidFill>
            <a:schemeClr val="bg2"/>
          </a:solidFill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uk-UA" sz="4200" dirty="0">
                <a:latin typeface="Book Antiqua" pitchFamily="18" charset="0"/>
              </a:rPr>
              <a:t>До початку перевірки фактичної наявності активів:</a:t>
            </a:r>
          </a:p>
          <a:p>
            <a:r>
              <a:rPr lang="uk-UA" sz="4200" dirty="0">
                <a:latin typeface="Book Antiqua" pitchFamily="18" charset="0"/>
              </a:rPr>
              <a:t>перевіряється справність усіх ваговимірювальних приладів;</a:t>
            </a:r>
          </a:p>
          <a:p>
            <a:r>
              <a:rPr lang="uk-UA" sz="4200" dirty="0">
                <a:latin typeface="Book Antiqua" pitchFamily="18" charset="0"/>
              </a:rPr>
              <a:t>визначаються залишки на дату інвентаризації;</a:t>
            </a:r>
          </a:p>
          <a:p>
            <a:pPr algn="just"/>
            <a:r>
              <a:rPr lang="uk-UA" sz="4200" dirty="0">
                <a:latin typeface="Book Antiqua" pitchFamily="18" charset="0"/>
              </a:rPr>
              <a:t>активи групуються, розсортовуються та розкладаються за назвами, сортами, розмірами у порядку, зручному для підрахунку (у разі проведення раптових інвентаризацій це робиться у присутності інвентаризаційної комісії ) </a:t>
            </a:r>
          </a:p>
          <a:p>
            <a:pPr algn="just"/>
            <a:r>
              <a:rPr lang="uk-UA" sz="4200" dirty="0">
                <a:latin typeface="Book Antiqua" pitchFamily="18" charset="0"/>
              </a:rPr>
              <a:t>голова інвентаризаційної комісії візує всі прибуткові та видаткові документи із зазначенням «До інвентаризації на (дата)». Для бухгалтерської служби ці документи є підставою для визначення залишків активів на початок інвентаризації за даними обліку</a:t>
            </a:r>
          </a:p>
          <a:p>
            <a:pPr algn="just"/>
            <a:r>
              <a:rPr lang="uk-UA" sz="4200" dirty="0">
                <a:latin typeface="Book Antiqua" pitchFamily="18" charset="0"/>
              </a:rPr>
              <a:t>матеріально відповідальні особи дають в інвентаризаційному описі </a:t>
            </a:r>
            <a:r>
              <a:rPr lang="uk-UA" sz="4200" b="1" dirty="0">
                <a:latin typeface="Book Antiqua" pitchFamily="18" charset="0"/>
              </a:rPr>
              <a:t>розписки </a:t>
            </a:r>
            <a:r>
              <a:rPr lang="uk-UA" sz="4200" dirty="0">
                <a:latin typeface="Book Antiqua" pitchFamily="18" charset="0"/>
              </a:rPr>
              <a:t>про те, що до початку інвентаризації всі прибуткові та видаткові документи на активи здані в бухгалтерію, що всі цінності, які надійшли під їх відповідальність, оприбутковані, а ті, що вибули, списані.</a:t>
            </a:r>
          </a:p>
          <a:p>
            <a:pPr marL="0" indent="0" algn="just">
              <a:buNone/>
            </a:pPr>
            <a:r>
              <a:rPr lang="uk-UA" sz="3800" b="1" dirty="0">
                <a:latin typeface="Book Antiqua" pitchFamily="18" charset="0"/>
              </a:rPr>
              <a:t>Фактична наявність </a:t>
            </a:r>
            <a:r>
              <a:rPr lang="uk-UA" sz="3800" dirty="0">
                <a:latin typeface="Book Antiqua" pitchFamily="18" charset="0"/>
              </a:rPr>
              <a:t>активів при інвентаризації встановлюється шляхом </a:t>
            </a:r>
            <a:r>
              <a:rPr lang="uk-UA" sz="3800" b="1" dirty="0">
                <a:latin typeface="Book Antiqua" pitchFamily="18" charset="0"/>
              </a:rPr>
              <a:t>обов’язкового підрахунку, зважування, обміру</a:t>
            </a:r>
            <a:r>
              <a:rPr lang="uk-UA" sz="3800" dirty="0">
                <a:latin typeface="Book Antiqua" pitchFamily="18" charset="0"/>
              </a:rPr>
              <a:t>. Переважування, підрахунок проводяться у порядку розміщення активів у приміщенні, де вони зберігаються.  </a:t>
            </a:r>
          </a:p>
          <a:p>
            <a:pPr>
              <a:buNone/>
            </a:pPr>
            <a:endParaRPr lang="ru-RU" dirty="0">
              <a:latin typeface="Book Antiqua" pitchFamily="18" charset="0"/>
            </a:endParaRPr>
          </a:p>
          <a:p>
            <a:pPr>
              <a:buNone/>
            </a:pPr>
            <a:r>
              <a:rPr lang="uk-UA" dirty="0">
                <a:latin typeface="Book Antiqua" pitchFamily="18" charset="0"/>
              </a:rPr>
              <a:t>На активи, що надійшли під час інвентаризації складаються окремі інвентаризаційні описи.</a:t>
            </a:r>
            <a:endParaRPr lang="uk-UA" sz="5400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Документи інвентаризаційної комісії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uk-UA" sz="1800" b="1" dirty="0">
                <a:latin typeface="Book Antiqua" pitchFamily="18" charset="0"/>
              </a:rPr>
              <a:t>Інвентаризаційні описи </a:t>
            </a:r>
            <a:r>
              <a:rPr lang="uk-UA" sz="1800" dirty="0">
                <a:latin typeface="Book Antiqua" pitchFamily="18" charset="0"/>
              </a:rPr>
              <a:t>застосовуються для фіксування наявності, стану та оцінки активів підприємства . В інвентаризаційному описі активи наводяться за найменуваннями в кількісних одиницях виміру.  </a:t>
            </a:r>
          </a:p>
          <a:p>
            <a:pPr algn="just"/>
            <a:r>
              <a:rPr lang="uk-UA" sz="1800" dirty="0">
                <a:latin typeface="Book Antiqua" pitchFamily="18" charset="0"/>
              </a:rPr>
              <a:t>На кожній сторінці інвентаризаційного опису вказуються словами число порядкових номерів активів та загальна кількість у натуральних вимірах незалежно від того, в яких одиницях виміру (упаковках, штуках, метрах, кілограмах тощо) вони відображені.</a:t>
            </a:r>
          </a:p>
          <a:p>
            <a:pPr algn="just"/>
            <a:r>
              <a:rPr lang="uk-UA" sz="1800" dirty="0">
                <a:latin typeface="Book Antiqua" pitchFamily="18" charset="0"/>
              </a:rPr>
              <a:t>В інвентаризаційних описах помарок і підчисток не допускається. Виправлення помилок повинно робитися в усіх примірниках описів шляхом закреслення неправильних записів і написання над ними правильних. Виправлення повинні бути підписані всіма членами інвентаризаційної комісії (та матеріально відповідальними особами.</a:t>
            </a:r>
          </a:p>
          <a:p>
            <a:r>
              <a:rPr lang="uk-UA" sz="1800" dirty="0">
                <a:latin typeface="Book Antiqua" pitchFamily="18" charset="0"/>
              </a:rPr>
              <a:t>Інвентаризаційні описи  підписуються всіма членами інвентаризаційної комісії   та матеріально відповідальними особами.  </a:t>
            </a:r>
          </a:p>
          <a:p>
            <a:pPr algn="just"/>
            <a:r>
              <a:rPr lang="uk-UA" sz="1800" dirty="0">
                <a:latin typeface="Book Antiqua" pitchFamily="18" charset="0"/>
              </a:rPr>
              <a:t>Після закінчення інвентаризації оформлені інвентаризаційні описи  здаються до бухгалтерської служби для перевірки, виявлення і відображення в обліку результатів інвентаризації. </a:t>
            </a:r>
          </a:p>
          <a:p>
            <a:endParaRPr lang="uk-UA" sz="18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E59727-FE9C-4F30-8C9A-FE2E7BFEE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9" y="404664"/>
            <a:ext cx="8451478" cy="452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71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27924A-CEEC-4112-9C97-415CF1BF1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3345"/>
            <a:ext cx="9144000" cy="539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394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9E6BBE-1318-426E-8543-8A3769C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690562"/>
            <a:ext cx="7219950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520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Результати інвентаризації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4896544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uk-UA" sz="1900" dirty="0">
                <a:latin typeface="Book Antiqua" pitchFamily="18" charset="0"/>
              </a:rPr>
              <a:t>Бухгалтерською службою складаються </a:t>
            </a:r>
            <a:r>
              <a:rPr lang="uk-UA" sz="1900" b="1" dirty="0">
                <a:latin typeface="Book Antiqua" pitchFamily="18" charset="0"/>
              </a:rPr>
              <a:t>звіряльні відомості </a:t>
            </a:r>
            <a:r>
              <a:rPr lang="uk-UA" sz="1900" dirty="0">
                <a:latin typeface="Book Antiqua" pitchFamily="18" charset="0"/>
              </a:rPr>
              <a:t>активів і зобов’язань, у яких відображаються розбіжності між даними бухгалтерського обліку і даними інвентаризаційних описів </a:t>
            </a:r>
          </a:p>
          <a:p>
            <a:r>
              <a:rPr lang="uk-UA" sz="1900" dirty="0">
                <a:latin typeface="Book Antiqua" pitchFamily="18" charset="0"/>
              </a:rPr>
              <a:t>Вартість лишків і нестач в звіряльних відомостях наводиться відповідно до їх оцінки в документах бухгалтерського обліку</a:t>
            </a:r>
          </a:p>
          <a:p>
            <a:r>
              <a:rPr lang="uk-UA" sz="1900" dirty="0">
                <a:latin typeface="Book Antiqua" pitchFamily="18" charset="0"/>
              </a:rPr>
              <a:t>Висновки щодо виявлених розбіжностей між фактичною наявністю і даними бухгалтерського обліку, які наводяться в звіряльних відомостях, та пропозиції щодо їх врегулювання відображаються інвентаризаційною комісією у </a:t>
            </a:r>
            <a:r>
              <a:rPr lang="uk-UA" sz="1900" b="1" dirty="0">
                <a:latin typeface="Book Antiqua" pitchFamily="18" charset="0"/>
              </a:rPr>
              <a:t>протоколі,</a:t>
            </a:r>
            <a:r>
              <a:rPr lang="uk-UA" sz="1900" dirty="0">
                <a:latin typeface="Book Antiqua" pitchFamily="18" charset="0"/>
              </a:rPr>
              <a:t> що складається після закінчення інвентаризації і передається на розгляд та затвердження керівнику підприємства. </a:t>
            </a:r>
          </a:p>
          <a:p>
            <a:r>
              <a:rPr lang="uk-UA" sz="1900" dirty="0">
                <a:latin typeface="Book Antiqua" pitchFamily="18" charset="0"/>
              </a:rPr>
              <a:t>Виявлені під час інвентаризації непридатні або зіпсовані запаси вносяться до окремого інвентаризаційного опису, в якому вказуються найменування відповідних запасів, їх кількість, причини, ступінь і характер псування, пропозиції щодо їх знецінення, списання або можливості використання цих предметів у господарських цілях</a:t>
            </a:r>
          </a:p>
          <a:p>
            <a:r>
              <a:rPr lang="uk-UA" sz="1900" dirty="0">
                <a:latin typeface="Book Antiqua" pitchFamily="18" charset="0"/>
              </a:rPr>
              <a:t>Матеріали інвентаризації (описи, акти, звіряльні відомості, протоколи) оформляються </a:t>
            </a:r>
            <a:r>
              <a:rPr lang="uk-UA" sz="1900" b="1" dirty="0">
                <a:latin typeface="Book Antiqua" pitchFamily="18" charset="0"/>
              </a:rPr>
              <a:t>не менше ніж у двох примірниках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806176-C0F4-4BF5-ABF7-2A11DFA37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5494"/>
            <a:ext cx="9144000" cy="526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36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069C8E-7AA4-4038-8440-EE0272046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774"/>
            <a:ext cx="9144000" cy="50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94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3A8612-DB94-47AE-88F5-5972B2998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075"/>
            <a:ext cx="9144000" cy="538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36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4ABDCB-5D62-4363-93BE-18AA605F1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8511"/>
            <a:ext cx="9144000" cy="574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88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Результати інвентаризації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517232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uk-UA" sz="2800" b="1" dirty="0">
                <a:latin typeface="Book Antiqua" pitchFamily="18" charset="0"/>
              </a:rPr>
              <a:t>нестача запасів </a:t>
            </a:r>
            <a:r>
              <a:rPr lang="uk-UA" sz="2800" dirty="0">
                <a:latin typeface="Book Antiqua" pitchFamily="18" charset="0"/>
              </a:rPr>
              <a:t>у межах установлених норм природного убутку, виявлена під час інвентаризації, списується за розпорядженням керівника підприємства на витрати.  За відсутності норм природного убутку втрата розглядається як нестача понад норму;</a:t>
            </a:r>
          </a:p>
          <a:p>
            <a:pPr algn="just"/>
            <a:r>
              <a:rPr lang="uk-UA" sz="2800" b="1" dirty="0">
                <a:latin typeface="Book Antiqua" pitchFamily="18" charset="0"/>
              </a:rPr>
              <a:t>втрати від псування </a:t>
            </a:r>
            <a:r>
              <a:rPr lang="uk-UA" sz="2800" dirty="0">
                <a:latin typeface="Book Antiqua" pitchFamily="18" charset="0"/>
              </a:rPr>
              <a:t>цінностей списуються та відносяться на рахунок винних осіб </a:t>
            </a:r>
          </a:p>
          <a:p>
            <a:pPr algn="just"/>
            <a:r>
              <a:rPr lang="uk-UA" sz="2800" b="1" dirty="0">
                <a:latin typeface="Book Antiqua" pitchFamily="18" charset="0"/>
              </a:rPr>
              <a:t>перевищення   запасів</a:t>
            </a:r>
            <a:r>
              <a:rPr lang="uk-UA" sz="2800" dirty="0">
                <a:latin typeface="Book Antiqua" pitchFamily="18" charset="0"/>
              </a:rPr>
              <a:t>, що виявились у лишку, відноситься на збільшення  запасів та доходів  (оприбутковуються)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1937</TotalTime>
  <Words>1138</Words>
  <Application>Microsoft Office PowerPoint</Application>
  <PresentationFormat>Экран (4:3)</PresentationFormat>
  <Paragraphs>84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Book Antiqua</vt:lpstr>
      <vt:lpstr>Calibri</vt:lpstr>
      <vt:lpstr>Times New Roman</vt:lpstr>
      <vt:lpstr>Wingdings</vt:lpstr>
      <vt:lpstr>Тема Office</vt:lpstr>
      <vt:lpstr>  ОДЕСЬКИЙ НАЦІОНАЛЬНИЙ МЕДИЧНИЙ УНІВЕРСИТЕТ ФАРМАЦЕВТИЧНИЙ ФАКУЛЬТЕТ КАФЕДРА ОРГАНІЗАЦІЇ ТА ЕКОНОМІКИ ФАРМАЦІЇ З ПІСЛЯДИПЛОМНОЮ ПІДГОТОВКОЮ  </vt:lpstr>
      <vt:lpstr> 1. Визначення , мета, нормативне регулювання</vt:lpstr>
      <vt:lpstr>Завдання інвентаризації</vt:lpstr>
      <vt:lpstr>Забезпечення процесу інвентаризації</vt:lpstr>
      <vt:lpstr>Класифікація інвентаризації</vt:lpstr>
      <vt:lpstr>Характеристика видів</vt:lpstr>
      <vt:lpstr>Характеристика видів</vt:lpstr>
      <vt:lpstr>Проведення інвентаризації є обов’язковим: </vt:lpstr>
      <vt:lpstr>Проведення інвентаризації є обов’язковим</vt:lpstr>
      <vt:lpstr>Презентация PowerPoint</vt:lpstr>
      <vt:lpstr>Організація та основні правила проведення інвентаризації</vt:lpstr>
      <vt:lpstr>Презентация PowerPoint</vt:lpstr>
      <vt:lpstr>Основні правила проведення інвентаризації</vt:lpstr>
      <vt:lpstr>Документи інвентаризаційної комісії</vt:lpstr>
      <vt:lpstr>Презентация PowerPoint</vt:lpstr>
      <vt:lpstr>Презентация PowerPoint</vt:lpstr>
      <vt:lpstr>Презентация PowerPoint</vt:lpstr>
      <vt:lpstr>Результати інвентаризації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Результати інвентаризації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Бєляєва Оксана Іванівна</cp:lastModifiedBy>
  <cp:revision>88</cp:revision>
  <cp:lastPrinted>2016-12-07T14:05:20Z</cp:lastPrinted>
  <dcterms:created xsi:type="dcterms:W3CDTF">2016-12-07T08:54:09Z</dcterms:created>
  <dcterms:modified xsi:type="dcterms:W3CDTF">2026-03-22T10:38:52Z</dcterms:modified>
</cp:coreProperties>
</file>