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5" r:id="rId9"/>
    <p:sldId id="264" r:id="rId10"/>
    <p:sldId id="266" r:id="rId11"/>
    <p:sldId id="268" r:id="rId12"/>
    <p:sldId id="267" r:id="rId13"/>
    <p:sldId id="275" r:id="rId14"/>
    <p:sldId id="269" r:id="rId15"/>
    <p:sldId id="270" r:id="rId16"/>
    <p:sldId id="279" r:id="rId17"/>
    <p:sldId id="280" r:id="rId18"/>
    <p:sldId id="276" r:id="rId19"/>
    <p:sldId id="277" r:id="rId20"/>
    <p:sldId id="278" r:id="rId21"/>
    <p:sldId id="281" r:id="rId22"/>
    <p:sldId id="273" r:id="rId23"/>
    <p:sldId id="274" r:id="rId24"/>
  </p:sldIdLst>
  <p:sldSz cx="9144000" cy="6858000" type="screen4x3"/>
  <p:notesSz cx="6858000" cy="9144000"/>
  <p:defaultTextStyle>
    <a:defPPr>
      <a:defRPr lang="ru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2462" autoAdjust="0"/>
  </p:normalViewPr>
  <p:slideViewPr>
    <p:cSldViewPr snapToGrid="0">
      <p:cViewPr varScale="1">
        <p:scale>
          <a:sx n="75" d="100"/>
          <a:sy n="75" d="100"/>
        </p:scale>
        <p:origin x="1594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4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600200"/>
            <a:ext cx="8229600" cy="4525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>
              <a:spcBef>
                <a:spcPts val="799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4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600" cy="452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4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452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452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44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74320"/>
            <a:ext cx="8229600" cy="52995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>
              <a:spcBef>
                <a:spcPts val="799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4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452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57200" y="396432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4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452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4240" y="396432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4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3964320"/>
            <a:ext cx="82296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4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6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3964320"/>
            <a:ext cx="82296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4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57200" y="396432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674240" y="396432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4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26496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239640" y="1600200"/>
            <a:ext cx="26496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022080" y="1600200"/>
            <a:ext cx="26496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457200" y="3964320"/>
            <a:ext cx="26496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239640" y="3964320"/>
            <a:ext cx="26496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6022080" y="3964320"/>
            <a:ext cx="26496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C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4400" b="0" strike="noStrike" spc="-1">
                <a:solidFill>
                  <a:srgbClr val="000000"/>
                </a:solidFill>
                <a:latin typeface="Calibri"/>
              </a:rPr>
              <a:t>Click to edit the title text format</a:t>
            </a:r>
          </a:p>
        </p:txBody>
      </p:sp>
      <p:sp>
        <p:nvSpPr>
          <p:cNvPr id="6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600" cy="452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 marL="342720" indent="-342720">
              <a:spcBef>
                <a:spcPts val="799"/>
              </a:spcBef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>
                <a:solidFill>
                  <a:srgbClr val="000000"/>
                </a:solidFill>
                <a:latin typeface="Calibri"/>
              </a:rPr>
              <a:t>Click to edit the outline text format</a:t>
            </a:r>
          </a:p>
          <a:p>
            <a:pPr marL="742680" lvl="1" indent="-285480">
              <a:spcBef>
                <a:spcPts val="799"/>
              </a:spcBef>
              <a:buClr>
                <a:srgbClr val="000000"/>
              </a:buClr>
              <a:buFont typeface="Arial"/>
              <a:buChar char="–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>
                <a:solidFill>
                  <a:srgbClr val="000000"/>
                </a:solidFill>
                <a:latin typeface="Calibri"/>
              </a:rPr>
              <a:t>Second Outline Level</a:t>
            </a:r>
          </a:p>
          <a:p>
            <a:pPr marL="1143000" lvl="2" indent="-228600">
              <a:spcBef>
                <a:spcPts val="799"/>
              </a:spcBef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>
                <a:solidFill>
                  <a:srgbClr val="000000"/>
                </a:solidFill>
                <a:latin typeface="Calibri"/>
              </a:rPr>
              <a:t>Third Outline Level</a:t>
            </a:r>
          </a:p>
          <a:p>
            <a:pPr marL="1600200" lvl="3" indent="-228600">
              <a:spcBef>
                <a:spcPts val="799"/>
              </a:spcBef>
              <a:buClr>
                <a:srgbClr val="000000"/>
              </a:buClr>
              <a:buFont typeface="Arial"/>
              <a:buChar char="–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>
                <a:solidFill>
                  <a:srgbClr val="000000"/>
                </a:solidFill>
                <a:latin typeface="Calibri"/>
              </a:rPr>
              <a:t>Fourth Outline Level</a:t>
            </a:r>
          </a:p>
          <a:p>
            <a:pPr marL="2057400" lvl="4" indent="-228600">
              <a:spcBef>
                <a:spcPts val="799"/>
              </a:spcBef>
              <a:buClr>
                <a:srgbClr val="000000"/>
              </a:buClr>
              <a:buFont typeface="Arial"/>
              <a:buChar char="»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>
                <a:solidFill>
                  <a:srgbClr val="000000"/>
                </a:solidFill>
                <a:latin typeface="Calibri"/>
              </a:rPr>
              <a:t>Fifth Outline Level</a:t>
            </a:r>
          </a:p>
          <a:p>
            <a:pPr marL="2057400" lvl="5" indent="-228600">
              <a:spcBef>
                <a:spcPts val="799"/>
              </a:spcBef>
              <a:buClr>
                <a:srgbClr val="000000"/>
              </a:buClr>
              <a:buFont typeface="Arial"/>
              <a:buChar char="»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>
                <a:solidFill>
                  <a:srgbClr val="000000"/>
                </a:solidFill>
                <a:latin typeface="Calibri"/>
              </a:rPr>
              <a:t>Sixth Outline Level</a:t>
            </a:r>
          </a:p>
          <a:p>
            <a:pPr marL="2057400" lvl="6" indent="-228600">
              <a:spcBef>
                <a:spcPts val="799"/>
              </a:spcBef>
              <a:buClr>
                <a:srgbClr val="000000"/>
              </a:buClr>
              <a:buFont typeface="Arial"/>
              <a:buChar char="»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>
                <a:solidFill>
                  <a:srgbClr val="000000"/>
                </a:solidFill>
                <a:latin typeface="Calibri"/>
              </a:rPr>
              <a:t>Seventh Outline Level</a:t>
            </a:r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456840" y="6356520"/>
            <a:ext cx="2133720" cy="36504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1200" b="0" strike="noStrike" spc="-1">
                <a:solidFill>
                  <a:srgbClr val="898989"/>
                </a:solidFill>
                <a:latin typeface="Calibri"/>
              </a:rPr>
              <a:t>&lt;date/time&gt;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3124080" y="6356520"/>
            <a:ext cx="2895840" cy="36504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6552720" y="6356520"/>
            <a:ext cx="2133720" cy="36504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pPr algn="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F8398F8E-0621-4F83-84EF-8E68F9C1C53E}" type="slidenum">
              <a:rPr lang="ru-RU" sz="1200" b="0" strike="noStrike" spc="-1">
                <a:solidFill>
                  <a:srgbClr val="898989"/>
                </a:solidFill>
                <a:latin typeface="Calibri"/>
              </a:rPr>
              <a:t>‹#›</a:t>
            </a:fld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hyperlink" Target="https://zakon.rada.gov.ua/laws/show/674%D0%B0-20#n3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Box 40"/>
          <p:cNvSpPr txBox="1"/>
          <p:nvPr/>
        </p:nvSpPr>
        <p:spPr>
          <a:xfrm>
            <a:off x="0" y="162560"/>
            <a:ext cx="9144000" cy="1341360"/>
          </a:xfrm>
          <a:prstGeom prst="rect">
            <a:avLst/>
          </a:prstGeom>
          <a:solidFill>
            <a:srgbClr val="E6E0EC"/>
          </a:solidFill>
          <a:ln w="0">
            <a:noFill/>
          </a:ln>
        </p:spPr>
        <p:txBody>
          <a:bodyPr anchor="ctr">
            <a:noAutofit/>
          </a:bodyPr>
          <a:lstStyle/>
          <a:p>
            <a:pPr algn="ctr" rtl="0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uk-UA" sz="2000" b="1" strike="noStrike" spc="-1" dirty="0">
                <a:solidFill>
                  <a:srgbClr val="002060"/>
                </a:solidFill>
                <a:latin typeface="Times New Roman"/>
                <a:ea typeface="Times New Roman"/>
              </a:rPr>
              <a:t>ОДЕСЬКИЙ НАЦІОНАЛЬНИЙ МЕДИЧНИЙ УНІВЕРСИТЕТ</a:t>
            </a:r>
            <a:br>
              <a:rPr dirty="0"/>
            </a:br>
            <a:r>
              <a:rPr lang="uk-UA" sz="2000" b="1" spc="-1" dirty="0">
                <a:solidFill>
                  <a:srgbClr val="002060"/>
                </a:solidFill>
                <a:latin typeface="Times New Roman"/>
              </a:rPr>
              <a:t>МЕДИКО-</a:t>
            </a:r>
            <a:r>
              <a:rPr lang="uk-UA" sz="2000" b="1" strike="noStrike" spc="-1" dirty="0">
                <a:solidFill>
                  <a:srgbClr val="002060"/>
                </a:solidFill>
                <a:latin typeface="Times New Roman"/>
                <a:ea typeface="Times New Roman"/>
              </a:rPr>
              <a:t>ФАРМАЦЕВТИЧНИЙ ФАКУЛЬТЕТ</a:t>
            </a:r>
            <a:br>
              <a:rPr dirty="0"/>
            </a:br>
            <a:r>
              <a:rPr lang="uk-UA" sz="2000" b="1" strike="noStrike" spc="-1" dirty="0">
                <a:solidFill>
                  <a:srgbClr val="002060"/>
                </a:solidFill>
                <a:latin typeface="Times New Roman"/>
                <a:ea typeface="Times New Roman"/>
              </a:rPr>
              <a:t>КАФЕДРА ОРГАНІЗАЦІЇ ТА ЕКОНОМІКИ ФАРМАЦІЇ</a:t>
            </a:r>
            <a:r>
              <a:rPr lang="en-US" sz="2000" b="1" strike="noStrike" spc="-1" dirty="0">
                <a:solidFill>
                  <a:srgbClr val="002060"/>
                </a:solidFill>
                <a:latin typeface="Times New Roman"/>
                <a:ea typeface="Times New Roman"/>
              </a:rPr>
              <a:t> </a:t>
            </a:r>
            <a:r>
              <a:rPr lang="uk-UA" sz="2000" b="1" strike="noStrike" spc="-1" dirty="0">
                <a:solidFill>
                  <a:srgbClr val="002060"/>
                </a:solidFill>
                <a:latin typeface="Times New Roman"/>
                <a:ea typeface="Times New Roman"/>
              </a:rPr>
              <a:t>З ПІСЛЯДИПЛОМНОЮ ПІДГОТОВКОЮ</a:t>
            </a:r>
            <a:endParaRPr lang="en-US" sz="20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0" y="1646160"/>
            <a:ext cx="9144000" cy="5039120"/>
          </a:xfrm>
          <a:prstGeom prst="rect">
            <a:avLst/>
          </a:prstGeom>
          <a:solidFill>
            <a:srgbClr val="E6E0EC"/>
          </a:solidFill>
          <a:ln w="0">
            <a:noFill/>
          </a:ln>
        </p:spPr>
        <p:txBody>
          <a:bodyPr>
            <a:noAutofit/>
          </a:bodyPr>
          <a:lstStyle/>
          <a:p>
            <a:pPr algn="ctr" rtl="0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ru-RU" sz="2800" b="1" i="1" strike="noStrike" spc="-1" dirty="0">
              <a:solidFill>
                <a:srgbClr val="002060"/>
              </a:solidFill>
              <a:latin typeface="Times New Roman"/>
              <a:ea typeface="Times New Roman"/>
            </a:endParaRPr>
          </a:p>
          <a:p>
            <a:pPr algn="ctr" rtl="0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800" b="1" i="1" strike="noStrike" spc="-1" dirty="0">
                <a:solidFill>
                  <a:srgbClr val="002060"/>
                </a:solidFill>
                <a:latin typeface="Times New Roman"/>
                <a:ea typeface="Times New Roman"/>
              </a:rPr>
              <a:t>Лекція №14-15</a:t>
            </a:r>
            <a:endParaRPr lang="en-US" sz="2800" b="0" strike="noStrike" spc="-1" dirty="0">
              <a:solidFill>
                <a:srgbClr val="000000"/>
              </a:solidFill>
              <a:latin typeface="Calibri"/>
            </a:endParaRPr>
          </a:p>
          <a:p>
            <a:pPr algn="ctr" rtl="0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800" b="0" strike="noStrike" spc="-1" dirty="0">
              <a:solidFill>
                <a:srgbClr val="000000"/>
              </a:solidFill>
              <a:latin typeface="Calibri"/>
            </a:endParaRPr>
          </a:p>
          <a:p>
            <a:pPr algn="ctr">
              <a:tabLst>
                <a:tab pos="-422910" algn="l"/>
                <a:tab pos="-185420" algn="l"/>
              </a:tabLst>
            </a:pPr>
            <a:r>
              <a:rPr lang="ru-RU" sz="2400" b="1" i="1" spc="-1" dirty="0" err="1">
                <a:solidFill>
                  <a:srgbClr val="002060"/>
                </a:solidFill>
                <a:latin typeface="Times New Roman"/>
              </a:rPr>
              <a:t>Грошові</a:t>
            </a:r>
            <a:r>
              <a:rPr lang="ru-RU" sz="2400" b="1" i="1" spc="-1" dirty="0">
                <a:solidFill>
                  <a:srgbClr val="002060"/>
                </a:solidFill>
                <a:latin typeface="Times New Roman"/>
              </a:rPr>
              <a:t> </a:t>
            </a:r>
            <a:r>
              <a:rPr lang="ru-RU" sz="2400" b="1" i="1" spc="-1" dirty="0" err="1">
                <a:solidFill>
                  <a:srgbClr val="002060"/>
                </a:solidFill>
                <a:latin typeface="Times New Roman"/>
              </a:rPr>
              <a:t>кошти</a:t>
            </a:r>
            <a:r>
              <a:rPr lang="ru-RU" sz="2400" b="1" i="1" spc="-1" dirty="0">
                <a:solidFill>
                  <a:srgbClr val="002060"/>
                </a:solidFill>
                <a:latin typeface="Times New Roman"/>
              </a:rPr>
              <a:t> та </a:t>
            </a:r>
            <a:r>
              <a:rPr lang="ru-RU" sz="2400" b="1" i="1" spc="-1" dirty="0" err="1">
                <a:solidFill>
                  <a:srgbClr val="002060"/>
                </a:solidFill>
                <a:latin typeface="Times New Roman"/>
              </a:rPr>
              <a:t>їх</a:t>
            </a:r>
            <a:r>
              <a:rPr lang="ru-RU" sz="2400" b="1" i="1" spc="-1" dirty="0">
                <a:solidFill>
                  <a:srgbClr val="002060"/>
                </a:solidFill>
                <a:latin typeface="Times New Roman"/>
              </a:rPr>
              <a:t> </a:t>
            </a:r>
            <a:r>
              <a:rPr lang="ru-RU" sz="2400" b="1" i="1" spc="-1" dirty="0" err="1">
                <a:solidFill>
                  <a:srgbClr val="002060"/>
                </a:solidFill>
                <a:latin typeface="Times New Roman"/>
              </a:rPr>
              <a:t>еквіваленти</a:t>
            </a:r>
            <a:r>
              <a:rPr lang="ru-RU" sz="2400" b="1" i="1" spc="-1" dirty="0">
                <a:solidFill>
                  <a:srgbClr val="002060"/>
                </a:solidFill>
                <a:latin typeface="Times New Roman"/>
              </a:rPr>
              <a:t> у </a:t>
            </a:r>
            <a:r>
              <a:rPr lang="ru-RU" sz="2400" b="1" i="1" spc="-1" dirty="0" err="1">
                <a:solidFill>
                  <a:srgbClr val="002060"/>
                </a:solidFill>
                <a:latin typeface="Times New Roman"/>
              </a:rPr>
              <a:t>структурі</a:t>
            </a:r>
            <a:r>
              <a:rPr lang="ru-RU" sz="2400" b="1" i="1" spc="-1" dirty="0">
                <a:solidFill>
                  <a:srgbClr val="002060"/>
                </a:solidFill>
                <a:latin typeface="Times New Roman"/>
              </a:rPr>
              <a:t> </a:t>
            </a:r>
            <a:r>
              <a:rPr lang="ru-RU" sz="2400" b="1" i="1" spc="-1" dirty="0" err="1">
                <a:solidFill>
                  <a:srgbClr val="002060"/>
                </a:solidFill>
                <a:latin typeface="Times New Roman"/>
              </a:rPr>
              <a:t>оборотних</a:t>
            </a:r>
            <a:r>
              <a:rPr lang="ru-RU" sz="2400" b="1" i="1" spc="-1" dirty="0">
                <a:solidFill>
                  <a:srgbClr val="002060"/>
                </a:solidFill>
                <a:latin typeface="Times New Roman"/>
              </a:rPr>
              <a:t> </a:t>
            </a:r>
            <a:r>
              <a:rPr lang="ru-RU" sz="2400" b="1" i="1" spc="-1" dirty="0" err="1">
                <a:solidFill>
                  <a:srgbClr val="002060"/>
                </a:solidFill>
                <a:latin typeface="Times New Roman"/>
              </a:rPr>
              <a:t>засобів</a:t>
            </a:r>
            <a:r>
              <a:rPr lang="ru-RU" sz="2400" b="1" i="1" spc="-1" dirty="0">
                <a:solidFill>
                  <a:srgbClr val="002060"/>
                </a:solidFill>
                <a:latin typeface="Times New Roman"/>
              </a:rPr>
              <a:t> </a:t>
            </a:r>
            <a:r>
              <a:rPr lang="ru-RU" sz="2400" b="1" i="1" spc="-1" dirty="0" err="1">
                <a:solidFill>
                  <a:srgbClr val="002060"/>
                </a:solidFill>
                <a:latin typeface="Times New Roman"/>
              </a:rPr>
              <a:t>аптечних</a:t>
            </a:r>
            <a:r>
              <a:rPr lang="ru-RU" sz="2400" b="1" i="1" spc="-1" dirty="0">
                <a:solidFill>
                  <a:srgbClr val="002060"/>
                </a:solidFill>
                <a:latin typeface="Times New Roman"/>
              </a:rPr>
              <a:t> </a:t>
            </a:r>
            <a:r>
              <a:rPr lang="ru-RU" sz="2400" b="1" i="1" spc="-1" dirty="0" err="1">
                <a:solidFill>
                  <a:srgbClr val="002060"/>
                </a:solidFill>
                <a:latin typeface="Times New Roman"/>
              </a:rPr>
              <a:t>закладів</a:t>
            </a:r>
            <a:r>
              <a:rPr lang="ru-RU" sz="2400" b="1" i="1" spc="-1" dirty="0">
                <a:solidFill>
                  <a:srgbClr val="002060"/>
                </a:solidFill>
                <a:latin typeface="Times New Roman"/>
              </a:rPr>
              <a:t>.   Правила </a:t>
            </a:r>
            <a:r>
              <a:rPr lang="ru-RU" sz="2400" b="1" i="1" spc="-1" dirty="0" err="1">
                <a:solidFill>
                  <a:srgbClr val="002060"/>
                </a:solidFill>
                <a:latin typeface="Times New Roman"/>
              </a:rPr>
              <a:t>проведення</a:t>
            </a:r>
            <a:r>
              <a:rPr lang="ru-RU" sz="2400" b="1" i="1" spc="-1" dirty="0">
                <a:solidFill>
                  <a:srgbClr val="002060"/>
                </a:solidFill>
                <a:latin typeface="Times New Roman"/>
              </a:rPr>
              <a:t> </a:t>
            </a:r>
            <a:r>
              <a:rPr lang="ru-RU" sz="2400" b="1" i="1" spc="-1" dirty="0" err="1">
                <a:solidFill>
                  <a:srgbClr val="002060"/>
                </a:solidFill>
                <a:latin typeface="Times New Roman"/>
              </a:rPr>
              <a:t>готівкових</a:t>
            </a:r>
            <a:r>
              <a:rPr lang="ru-RU" sz="2400" b="1" i="1" spc="-1" dirty="0">
                <a:solidFill>
                  <a:srgbClr val="002060"/>
                </a:solidFill>
                <a:latin typeface="Times New Roman"/>
              </a:rPr>
              <a:t> та </a:t>
            </a:r>
            <a:r>
              <a:rPr lang="ru-RU" sz="2400" b="1" i="1" spc="-1" dirty="0" err="1">
                <a:solidFill>
                  <a:srgbClr val="002060"/>
                </a:solidFill>
                <a:latin typeface="Times New Roman"/>
              </a:rPr>
              <a:t>безготівкових</a:t>
            </a:r>
            <a:r>
              <a:rPr lang="ru-RU" sz="2400" b="1" i="1" spc="-1" dirty="0">
                <a:solidFill>
                  <a:srgbClr val="002060"/>
                </a:solidFill>
                <a:latin typeface="Times New Roman"/>
              </a:rPr>
              <a:t> </a:t>
            </a:r>
            <a:r>
              <a:rPr lang="ru-RU" sz="2400" b="1" i="1" spc="-1" dirty="0" err="1">
                <a:solidFill>
                  <a:srgbClr val="002060"/>
                </a:solidFill>
                <a:latin typeface="Times New Roman"/>
              </a:rPr>
              <a:t>розрахунків</a:t>
            </a:r>
            <a:r>
              <a:rPr lang="ru-RU" sz="2400" b="1" i="1" spc="-1" dirty="0">
                <a:solidFill>
                  <a:srgbClr val="002060"/>
                </a:solidFill>
                <a:latin typeface="Times New Roman"/>
              </a:rPr>
              <a:t> </a:t>
            </a:r>
            <a:r>
              <a:rPr lang="ru-RU" sz="2400" b="1" i="1" spc="-1" dirty="0" err="1">
                <a:solidFill>
                  <a:srgbClr val="002060"/>
                </a:solidFill>
                <a:latin typeface="Times New Roman"/>
              </a:rPr>
              <a:t>зі</a:t>
            </a:r>
            <a:r>
              <a:rPr lang="ru-RU" sz="2400" b="1" i="1" spc="-1" dirty="0">
                <a:solidFill>
                  <a:srgbClr val="002060"/>
                </a:solidFill>
                <a:latin typeface="Times New Roman"/>
              </a:rPr>
              <a:t> </a:t>
            </a:r>
            <a:r>
              <a:rPr lang="ru-RU" sz="2400" b="1" i="1" spc="-1" dirty="0" err="1">
                <a:solidFill>
                  <a:srgbClr val="002060"/>
                </a:solidFill>
                <a:latin typeface="Times New Roman"/>
              </a:rPr>
              <a:t>споживачами</a:t>
            </a:r>
            <a:endParaRPr lang="ru-RU" sz="2400" b="1" i="1" spc="-1" dirty="0">
              <a:solidFill>
                <a:srgbClr val="002060"/>
              </a:solidFill>
              <a:latin typeface="Times New Roman"/>
            </a:endParaRPr>
          </a:p>
          <a:p>
            <a:pPr algn="ctr">
              <a:tabLst>
                <a:tab pos="-422910" algn="l"/>
                <a:tab pos="-185420" algn="l"/>
              </a:tabLst>
            </a:pPr>
            <a:endParaRPr lang="en-US" sz="2400" b="0" strike="noStrike" spc="-1" dirty="0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extBox 42"/>
          <p:cNvSpPr txBox="1"/>
          <p:nvPr/>
        </p:nvSpPr>
        <p:spPr>
          <a:xfrm>
            <a:off x="0" y="97650"/>
            <a:ext cx="9144000" cy="1268280"/>
          </a:xfrm>
          <a:prstGeom prst="rect">
            <a:avLst/>
          </a:prstGeom>
          <a:solidFill>
            <a:srgbClr val="E6E0EC"/>
          </a:solidFill>
          <a:ln w="0">
            <a:noFill/>
          </a:ln>
        </p:spPr>
        <p:txBody>
          <a:bodyPr>
            <a:noAutofit/>
          </a:bodyPr>
          <a:lstStyle/>
          <a:p>
            <a:pPr algn="l" rtl="0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800" b="1" strike="noStrike" spc="-1" dirty="0">
                <a:solidFill>
                  <a:srgbClr val="002060"/>
                </a:solidFill>
                <a:latin typeface="Times New Roman"/>
                <a:ea typeface="Times New Roman"/>
              </a:rPr>
              <a:t>1. </a:t>
            </a:r>
            <a:r>
              <a:rPr lang="ru-RU" sz="2800" b="1" strike="noStrike" spc="-1" dirty="0" err="1">
                <a:solidFill>
                  <a:srgbClr val="002060"/>
                </a:solidFill>
                <a:latin typeface="Times New Roman"/>
                <a:ea typeface="Times New Roman"/>
              </a:rPr>
              <a:t>Грошові</a:t>
            </a:r>
            <a:r>
              <a:rPr lang="ru-RU" sz="2800" b="1" strike="noStrike" spc="-1" dirty="0">
                <a:solidFill>
                  <a:srgbClr val="002060"/>
                </a:solidFill>
                <a:latin typeface="Times New Roman"/>
                <a:ea typeface="Times New Roman"/>
              </a:rPr>
              <a:t> </a:t>
            </a:r>
            <a:r>
              <a:rPr lang="ru-RU" sz="2800" b="1" strike="noStrike" spc="-1" dirty="0" err="1">
                <a:solidFill>
                  <a:srgbClr val="002060"/>
                </a:solidFill>
                <a:latin typeface="Times New Roman"/>
                <a:ea typeface="Times New Roman"/>
              </a:rPr>
              <a:t>кошти</a:t>
            </a:r>
            <a:r>
              <a:rPr lang="ru-RU" sz="2800" b="1" strike="noStrike" spc="-1" dirty="0">
                <a:solidFill>
                  <a:srgbClr val="002060"/>
                </a:solidFill>
                <a:latin typeface="Times New Roman"/>
                <a:ea typeface="Times New Roman"/>
              </a:rPr>
              <a:t> в </a:t>
            </a:r>
            <a:r>
              <a:rPr lang="ru-RU" sz="2800" b="1" strike="noStrike" spc="-1" dirty="0" err="1">
                <a:solidFill>
                  <a:srgbClr val="002060"/>
                </a:solidFill>
                <a:latin typeface="Times New Roman"/>
                <a:ea typeface="Times New Roman"/>
              </a:rPr>
              <a:t>структурі</a:t>
            </a:r>
            <a:r>
              <a:rPr lang="ru-RU" sz="2800" b="1" strike="noStrike" spc="-1" dirty="0">
                <a:solidFill>
                  <a:srgbClr val="002060"/>
                </a:solidFill>
                <a:latin typeface="Times New Roman"/>
                <a:ea typeface="Times New Roman"/>
              </a:rPr>
              <a:t> </a:t>
            </a:r>
            <a:r>
              <a:rPr lang="ru-RU" sz="2800" b="1" strike="noStrike" spc="-1" dirty="0" err="1">
                <a:solidFill>
                  <a:srgbClr val="002060"/>
                </a:solidFill>
                <a:latin typeface="Times New Roman"/>
                <a:ea typeface="Times New Roman"/>
              </a:rPr>
              <a:t>оборотних</a:t>
            </a:r>
            <a:r>
              <a:rPr lang="ru-RU" sz="2800" b="1" strike="noStrike" spc="-1" dirty="0">
                <a:solidFill>
                  <a:srgbClr val="002060"/>
                </a:solidFill>
                <a:latin typeface="Times New Roman"/>
                <a:ea typeface="Times New Roman"/>
              </a:rPr>
              <a:t> коштів аптек</a:t>
            </a:r>
            <a:endParaRPr lang="en-US" sz="2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4" name="Прямоугольник 3"/>
          <p:cNvSpPr/>
          <p:nvPr/>
        </p:nvSpPr>
        <p:spPr>
          <a:xfrm>
            <a:off x="0" y="1341360"/>
            <a:ext cx="9144000" cy="6003824"/>
          </a:xfrm>
          <a:prstGeom prst="rect">
            <a:avLst/>
          </a:prstGeom>
          <a:solidFill>
            <a:srgbClr val="E6E0EC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spAutoFit/>
          </a:bodyPr>
          <a:lstStyle/>
          <a:p>
            <a:pPr algn="l" rtl="0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400" b="0" strike="noStrike" spc="-1" dirty="0" err="1">
                <a:solidFill>
                  <a:srgbClr val="000000"/>
                </a:solidFill>
                <a:latin typeface="Times New Roman"/>
                <a:ea typeface="Times New Roman"/>
              </a:rPr>
              <a:t>Цивільний</a:t>
            </a:r>
            <a:r>
              <a:rPr lang="ru-RU" sz="2400" b="0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 кодекс </a:t>
            </a:r>
            <a:r>
              <a:rPr lang="ru-RU" sz="2400" b="0" strike="noStrike" spc="-1" dirty="0" err="1">
                <a:solidFill>
                  <a:srgbClr val="000000"/>
                </a:solidFill>
                <a:latin typeface="Times New Roman"/>
                <a:ea typeface="Times New Roman"/>
              </a:rPr>
              <a:t>України</a:t>
            </a:r>
            <a:endParaRPr lang="en-US" sz="2400" b="0" strike="noStrike" spc="-1" dirty="0">
              <a:solidFill>
                <a:srgbClr val="000000"/>
              </a:solidFill>
              <a:latin typeface="Arial"/>
            </a:endParaRPr>
          </a:p>
          <a:p>
            <a:pPr algn="l" rtl="0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400" b="0" u="sng" strike="noStrike" spc="-1" dirty="0" err="1">
                <a:solidFill>
                  <a:srgbClr val="000000"/>
                </a:solidFill>
                <a:uFillTx/>
                <a:latin typeface="Times New Roman"/>
                <a:ea typeface="Times New Roman"/>
              </a:rPr>
              <a:t>Стаття</a:t>
            </a:r>
            <a:r>
              <a:rPr lang="ru-RU" sz="2400" b="0" u="sng" strike="noStrike" spc="-1" dirty="0">
                <a:solidFill>
                  <a:srgbClr val="000000"/>
                </a:solidFill>
                <a:uFillTx/>
                <a:latin typeface="Times New Roman"/>
                <a:ea typeface="Times New Roman"/>
              </a:rPr>
              <a:t> 192. </a:t>
            </a:r>
            <a:r>
              <a:rPr lang="ru-RU" sz="2400" b="0" u="sng" strike="noStrike" spc="-1" dirty="0" err="1">
                <a:solidFill>
                  <a:srgbClr val="000000"/>
                </a:solidFill>
                <a:uFillTx/>
                <a:latin typeface="Times New Roman"/>
                <a:ea typeface="Times New Roman"/>
              </a:rPr>
              <a:t>Гроші</a:t>
            </a:r>
            <a:r>
              <a:rPr lang="ru-RU" sz="2400" b="0" u="sng" strike="noStrike" spc="-1" dirty="0">
                <a:solidFill>
                  <a:srgbClr val="000000"/>
                </a:solidFill>
                <a:uFillTx/>
                <a:latin typeface="Times New Roman"/>
                <a:ea typeface="Times New Roman"/>
              </a:rPr>
              <a:t> (</a:t>
            </a:r>
            <a:r>
              <a:rPr lang="ru-RU" sz="2400" b="0" u="sng" strike="noStrike" spc="-1" dirty="0" err="1">
                <a:solidFill>
                  <a:srgbClr val="000000"/>
                </a:solidFill>
                <a:uFillTx/>
                <a:latin typeface="Times New Roman"/>
                <a:ea typeface="Times New Roman"/>
              </a:rPr>
              <a:t>кошти</a:t>
            </a:r>
            <a:r>
              <a:rPr lang="ru-RU" sz="2400" b="0" u="sng" strike="noStrike" spc="-1" dirty="0">
                <a:solidFill>
                  <a:srgbClr val="000000"/>
                </a:solidFill>
                <a:uFillTx/>
                <a:latin typeface="Times New Roman"/>
                <a:ea typeface="Times New Roman"/>
              </a:rPr>
              <a:t>)</a:t>
            </a:r>
            <a:endParaRPr lang="en-US" sz="2400" b="0" strike="noStrike" spc="-1" dirty="0">
              <a:solidFill>
                <a:srgbClr val="000000"/>
              </a:solidFill>
              <a:latin typeface="Arial"/>
            </a:endParaRPr>
          </a:p>
          <a:p>
            <a:pPr algn="l" rtl="0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400" b="0" strike="noStrike" spc="-1" dirty="0" err="1">
                <a:solidFill>
                  <a:srgbClr val="000000"/>
                </a:solidFill>
                <a:latin typeface="Times New Roman"/>
                <a:ea typeface="Times New Roman"/>
              </a:rPr>
              <a:t>Законним</a:t>
            </a:r>
            <a:r>
              <a:rPr lang="ru-RU" sz="2400" b="0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ru-RU" sz="2400" b="0" strike="noStrike" spc="-1" dirty="0" err="1">
                <a:solidFill>
                  <a:srgbClr val="000000"/>
                </a:solidFill>
                <a:latin typeface="Times New Roman"/>
                <a:ea typeface="Times New Roman"/>
              </a:rPr>
              <a:t>платіжним</a:t>
            </a:r>
            <a:r>
              <a:rPr lang="ru-RU" sz="2400" b="0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ru-RU" sz="2400" b="0" strike="noStrike" spc="-1" dirty="0" err="1">
                <a:solidFill>
                  <a:srgbClr val="000000"/>
                </a:solidFill>
                <a:latin typeface="Times New Roman"/>
                <a:ea typeface="Times New Roman"/>
              </a:rPr>
              <a:t>засобом</a:t>
            </a:r>
            <a:r>
              <a:rPr lang="ru-RU" sz="2400" b="0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,</a:t>
            </a:r>
            <a:endParaRPr lang="en-US" sz="2400" b="0" strike="noStrike" spc="-1" dirty="0">
              <a:solidFill>
                <a:srgbClr val="000000"/>
              </a:solidFill>
              <a:latin typeface="Arial"/>
            </a:endParaRPr>
          </a:p>
          <a:p>
            <a:pPr algn="l" rtl="0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400" b="0" strike="noStrike" spc="-1" dirty="0" err="1">
                <a:solidFill>
                  <a:srgbClr val="000000"/>
                </a:solidFill>
                <a:latin typeface="Times New Roman"/>
                <a:ea typeface="Times New Roman"/>
              </a:rPr>
              <a:t>обов'язковим</a:t>
            </a:r>
            <a:r>
              <a:rPr lang="ru-RU" sz="2400" b="0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 до </a:t>
            </a:r>
            <a:r>
              <a:rPr lang="ru-RU" sz="2400" b="0" strike="noStrike" spc="-1" dirty="0" err="1">
                <a:solidFill>
                  <a:srgbClr val="000000"/>
                </a:solidFill>
                <a:latin typeface="Times New Roman"/>
                <a:ea typeface="Times New Roman"/>
              </a:rPr>
              <a:t>прийому</a:t>
            </a:r>
            <a:r>
              <a:rPr lang="ru-RU" sz="2400" b="0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 за </a:t>
            </a:r>
            <a:r>
              <a:rPr lang="ru-RU" sz="2400" b="0" strike="noStrike" spc="-1" dirty="0" err="1">
                <a:solidFill>
                  <a:srgbClr val="000000"/>
                </a:solidFill>
                <a:latin typeface="Times New Roman"/>
                <a:ea typeface="Times New Roman"/>
              </a:rPr>
              <a:t>номінальною</a:t>
            </a:r>
            <a:r>
              <a:rPr lang="ru-RU" sz="2400" b="0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ru-RU" sz="2400" b="0" strike="noStrike" spc="-1" dirty="0" err="1">
                <a:solidFill>
                  <a:srgbClr val="000000"/>
                </a:solidFill>
                <a:latin typeface="Times New Roman"/>
                <a:ea typeface="Times New Roman"/>
              </a:rPr>
              <a:t>вартістю</a:t>
            </a:r>
            <a:r>
              <a:rPr lang="ru-RU" sz="2400" b="0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 на </a:t>
            </a:r>
            <a:r>
              <a:rPr lang="ru-RU" sz="2400" b="0" strike="noStrike" spc="-1" dirty="0" err="1">
                <a:solidFill>
                  <a:srgbClr val="000000"/>
                </a:solidFill>
                <a:latin typeface="Times New Roman"/>
                <a:ea typeface="Times New Roman"/>
              </a:rPr>
              <a:t>всій</a:t>
            </a:r>
            <a:r>
              <a:rPr lang="ru-RU" sz="2400" b="0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ru-RU" sz="2400" b="0" strike="noStrike" spc="-1" dirty="0" err="1">
                <a:solidFill>
                  <a:srgbClr val="000000"/>
                </a:solidFill>
                <a:latin typeface="Times New Roman"/>
                <a:ea typeface="Times New Roman"/>
              </a:rPr>
              <a:t>території</a:t>
            </a:r>
            <a:r>
              <a:rPr lang="ru-RU" sz="2400" b="0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ru-RU" sz="2400" b="0" strike="noStrike" spc="-1" dirty="0" err="1">
                <a:solidFill>
                  <a:srgbClr val="000000"/>
                </a:solidFill>
                <a:latin typeface="Times New Roman"/>
                <a:ea typeface="Times New Roman"/>
              </a:rPr>
              <a:t>України</a:t>
            </a:r>
            <a:r>
              <a:rPr lang="ru-RU" sz="2400" b="0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 є </a:t>
            </a:r>
            <a:r>
              <a:rPr lang="ru-RU" sz="2400" b="0" strike="noStrike" spc="-1" dirty="0" err="1">
                <a:solidFill>
                  <a:srgbClr val="000000"/>
                </a:solidFill>
                <a:latin typeface="Times New Roman"/>
                <a:ea typeface="Times New Roman"/>
              </a:rPr>
              <a:t>грошова</a:t>
            </a:r>
            <a:r>
              <a:rPr lang="ru-RU" sz="2400" b="0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ru-RU" sz="2400" b="0" strike="noStrike" spc="-1" dirty="0" err="1">
                <a:solidFill>
                  <a:srgbClr val="000000"/>
                </a:solidFill>
                <a:latin typeface="Times New Roman"/>
                <a:ea typeface="Times New Roman"/>
              </a:rPr>
              <a:t>одиниця</a:t>
            </a:r>
            <a:r>
              <a:rPr lang="ru-RU" sz="2400" b="0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ru-RU" sz="2400" b="0" strike="noStrike" spc="-1" dirty="0" err="1">
                <a:solidFill>
                  <a:srgbClr val="000000"/>
                </a:solidFill>
                <a:latin typeface="Times New Roman"/>
                <a:ea typeface="Times New Roman"/>
              </a:rPr>
              <a:t>України</a:t>
            </a:r>
            <a:r>
              <a:rPr lang="ru-RU" sz="2400" b="0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 - </a:t>
            </a:r>
            <a:r>
              <a:rPr lang="ru-RU" sz="2400" b="0" strike="noStrike" spc="-1" dirty="0" err="1">
                <a:solidFill>
                  <a:srgbClr val="000000"/>
                </a:solidFill>
                <a:latin typeface="Times New Roman"/>
                <a:ea typeface="Times New Roman"/>
              </a:rPr>
              <a:t>гривня</a:t>
            </a:r>
            <a:r>
              <a:rPr lang="ru-RU" sz="2400" b="0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.</a:t>
            </a:r>
          </a:p>
          <a:p>
            <a:pPr algn="l" rtl="0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400" b="1" i="1" strike="noStrike" spc="-1" dirty="0" err="1">
                <a:solidFill>
                  <a:srgbClr val="000000"/>
                </a:solidFill>
                <a:latin typeface="Times New Roman"/>
                <a:ea typeface="Times New Roman"/>
              </a:rPr>
              <a:t>Національна</a:t>
            </a:r>
            <a:r>
              <a:rPr lang="ru-RU" sz="2400" b="1" i="1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 валюта </a:t>
            </a:r>
            <a:r>
              <a:rPr lang="ru-RU" sz="2400" b="1" i="1" strike="noStrike" spc="-1" dirty="0" err="1">
                <a:solidFill>
                  <a:srgbClr val="000000"/>
                </a:solidFill>
                <a:latin typeface="Times New Roman"/>
                <a:ea typeface="Times New Roman"/>
              </a:rPr>
              <a:t>України</a:t>
            </a:r>
            <a:r>
              <a:rPr lang="ru-RU" sz="2400" b="1" i="1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    </a:t>
            </a:r>
            <a:r>
              <a:rPr lang="ru-RU" sz="2400" b="0" u="sng" strike="noStrike" spc="-1" dirty="0" err="1">
                <a:solidFill>
                  <a:srgbClr val="000000"/>
                </a:solidFill>
                <a:uFillTx/>
                <a:latin typeface="Times New Roman"/>
                <a:ea typeface="Times New Roman"/>
              </a:rPr>
              <a:t>гривня</a:t>
            </a:r>
            <a:endParaRPr lang="en-US" sz="2400" b="0" strike="noStrike" spc="-1" dirty="0">
              <a:solidFill>
                <a:srgbClr val="000000"/>
              </a:solidFill>
              <a:latin typeface="Arial"/>
            </a:endParaRPr>
          </a:p>
          <a:p>
            <a:pPr algn="l" rtl="0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400" b="1" i="1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та </a:t>
            </a:r>
            <a:r>
              <a:rPr lang="ru-RU" sz="2400" b="1" i="1" strike="noStrike" spc="-1" dirty="0" err="1">
                <a:solidFill>
                  <a:srgbClr val="000000"/>
                </a:solidFill>
                <a:latin typeface="Times New Roman"/>
                <a:ea typeface="Times New Roman"/>
              </a:rPr>
              <a:t>її</a:t>
            </a:r>
            <a:r>
              <a:rPr lang="ru-RU" sz="2400" b="1" i="1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 сота </a:t>
            </a:r>
            <a:r>
              <a:rPr lang="ru-RU" sz="2400" b="1" i="1" strike="noStrike" spc="-1" dirty="0" err="1">
                <a:solidFill>
                  <a:srgbClr val="000000"/>
                </a:solidFill>
                <a:latin typeface="Times New Roman"/>
                <a:ea typeface="Times New Roman"/>
              </a:rPr>
              <a:t>частка</a:t>
            </a:r>
            <a:r>
              <a:rPr lang="ru-RU" sz="2400" b="0" strike="noStrike" spc="-1" dirty="0" err="1">
                <a:solidFill>
                  <a:srgbClr val="000000"/>
                </a:solidFill>
                <a:latin typeface="Times New Roman"/>
                <a:ea typeface="Times New Roman"/>
              </a:rPr>
              <a:t>-</a:t>
            </a:r>
            <a:r>
              <a:rPr lang="ru-RU" sz="2400" b="0" u="sng" strike="noStrike" spc="-1" dirty="0" err="1">
                <a:solidFill>
                  <a:srgbClr val="000000"/>
                </a:solidFill>
                <a:uFillTx/>
                <a:latin typeface="Times New Roman"/>
                <a:ea typeface="Times New Roman"/>
              </a:rPr>
              <a:t>копійка</a:t>
            </a:r>
            <a:endParaRPr lang="en-US" sz="2400" b="0" strike="noStrike" spc="-1" dirty="0">
              <a:solidFill>
                <a:srgbClr val="000000"/>
              </a:solidFill>
              <a:latin typeface="Arial"/>
            </a:endParaRPr>
          </a:p>
          <a:p>
            <a:pPr algn="l" rtl="0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400" b="0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</a:p>
          <a:p>
            <a:pPr algn="l" rtl="0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400" b="0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код </a:t>
            </a:r>
            <a:r>
              <a:rPr lang="ru-RU" sz="2400" b="0" strike="noStrike" spc="-1" dirty="0" err="1">
                <a:solidFill>
                  <a:srgbClr val="000000"/>
                </a:solidFill>
                <a:latin typeface="Times New Roman"/>
                <a:ea typeface="Times New Roman"/>
              </a:rPr>
              <a:t>валюти</a:t>
            </a:r>
            <a:r>
              <a:rPr lang="ru-RU" sz="2400" b="0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ru-RU" sz="2400" b="0" strike="noStrike" spc="-1" dirty="0" err="1">
                <a:solidFill>
                  <a:srgbClr val="000000"/>
                </a:solidFill>
                <a:latin typeface="Times New Roman"/>
                <a:ea typeface="Times New Roman"/>
              </a:rPr>
              <a:t>літерний</a:t>
            </a:r>
            <a:r>
              <a:rPr lang="ru-RU" sz="2400" b="0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ru-RU" sz="2400" b="1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UAH</a:t>
            </a:r>
            <a:r>
              <a:rPr lang="ru-RU" sz="2400" b="0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endParaRPr lang="en-US" sz="2400" b="0" strike="noStrike" spc="-1" dirty="0">
              <a:solidFill>
                <a:srgbClr val="000000"/>
              </a:solidFill>
              <a:latin typeface="Arial"/>
            </a:endParaRPr>
          </a:p>
          <a:p>
            <a:pPr algn="l" rtl="0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400" b="0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код </a:t>
            </a:r>
            <a:r>
              <a:rPr lang="ru-RU" sz="2400" b="0" strike="noStrike" spc="-1" dirty="0" err="1">
                <a:solidFill>
                  <a:srgbClr val="000000"/>
                </a:solidFill>
                <a:latin typeface="Times New Roman"/>
                <a:ea typeface="Times New Roman"/>
              </a:rPr>
              <a:t>валюти</a:t>
            </a:r>
            <a:r>
              <a:rPr lang="ru-RU" sz="2400" b="0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ru-RU" sz="2400" b="0" strike="noStrike" spc="-1" dirty="0" err="1">
                <a:solidFill>
                  <a:srgbClr val="000000"/>
                </a:solidFill>
                <a:latin typeface="Times New Roman"/>
                <a:ea typeface="Times New Roman"/>
              </a:rPr>
              <a:t>цифровий</a:t>
            </a:r>
            <a:r>
              <a:rPr lang="ru-RU" sz="2400" b="0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  </a:t>
            </a:r>
            <a:r>
              <a:rPr lang="ru-RU" sz="2400" b="1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980</a:t>
            </a:r>
            <a:endParaRPr lang="en-US" sz="2400" b="0" strike="noStrike" spc="-1" dirty="0">
              <a:solidFill>
                <a:srgbClr val="000000"/>
              </a:solidFill>
              <a:latin typeface="Arial"/>
            </a:endParaRPr>
          </a:p>
          <a:p>
            <a:pPr algn="l" rtl="0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400" b="0" strike="noStrike" spc="-1" dirty="0" err="1">
                <a:solidFill>
                  <a:srgbClr val="000000"/>
                </a:solidFill>
                <a:latin typeface="Times New Roman"/>
                <a:ea typeface="Times New Roman"/>
              </a:rPr>
              <a:t>скорочена</a:t>
            </a:r>
            <a:r>
              <a:rPr lang="ru-RU" sz="2400" b="0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ru-RU" sz="2400" b="0" strike="noStrike" spc="-1" dirty="0" err="1">
                <a:solidFill>
                  <a:srgbClr val="000000"/>
                </a:solidFill>
                <a:latin typeface="Times New Roman"/>
                <a:ea typeface="Times New Roman"/>
              </a:rPr>
              <a:t>назва</a:t>
            </a:r>
            <a:r>
              <a:rPr lang="ru-RU" sz="2400" b="0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     </a:t>
            </a:r>
            <a:r>
              <a:rPr lang="ru-RU" sz="2400" b="1" strike="noStrike" spc="-1" dirty="0" err="1">
                <a:solidFill>
                  <a:srgbClr val="000000"/>
                </a:solidFill>
                <a:latin typeface="Times New Roman"/>
                <a:ea typeface="Times New Roman"/>
              </a:rPr>
              <a:t>грн</a:t>
            </a:r>
            <a:endParaRPr lang="en-US" sz="2400" b="0" strike="noStrike" spc="-1" dirty="0">
              <a:solidFill>
                <a:srgbClr val="000000"/>
              </a:solidFill>
              <a:latin typeface="Arial"/>
            </a:endParaRPr>
          </a:p>
          <a:p>
            <a:pPr algn="l" rtl="0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400" b="0" strike="noStrike" spc="-1" dirty="0">
              <a:solidFill>
                <a:srgbClr val="000000"/>
              </a:solidFill>
              <a:latin typeface="Arial"/>
            </a:endParaRPr>
          </a:p>
          <a:p>
            <a:pPr algn="l" rtl="0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400" b="0" strike="noStrike" spc="-1" dirty="0">
              <a:solidFill>
                <a:srgbClr val="000000"/>
              </a:solidFill>
              <a:latin typeface="Arial"/>
            </a:endParaRPr>
          </a:p>
          <a:p>
            <a:pPr algn="l" rtl="0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400" b="0" strike="noStrike" spc="-1" dirty="0">
                <a:solidFill>
                  <a:srgbClr val="000000"/>
                </a:solidFill>
                <a:latin typeface="Calibri"/>
              </a:rPr>
              <a:t>                               </a:t>
            </a:r>
            <a:r>
              <a:rPr lang="ru-RU" sz="2400" spc="-1" dirty="0">
                <a:solidFill>
                  <a:srgbClr val="000000"/>
                </a:solidFill>
                <a:latin typeface="Times New Roman"/>
              </a:rPr>
              <a:t>Знак </a:t>
            </a:r>
            <a:r>
              <a:rPr lang="ru-RU" sz="2400" spc="-1" dirty="0" err="1">
                <a:solidFill>
                  <a:srgbClr val="000000"/>
                </a:solidFill>
                <a:latin typeface="Times New Roman"/>
              </a:rPr>
              <a:t>валюти</a:t>
            </a:r>
            <a:endParaRPr lang="en-US" sz="2400" spc="-1" dirty="0">
              <a:solidFill>
                <a:srgbClr val="000000"/>
              </a:solidFill>
              <a:latin typeface="Times New Roman"/>
            </a:endParaRPr>
          </a:p>
          <a:p>
            <a:pPr algn="l" rtl="0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4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endParaRPr lang="en-US" sz="2400" b="0" strike="noStrike" spc="-1" dirty="0">
              <a:solidFill>
                <a:srgbClr val="000000"/>
              </a:solidFill>
              <a:latin typeface="Arial"/>
            </a:endParaRPr>
          </a:p>
          <a:p>
            <a:pPr algn="l" rtl="0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400" b="0" strike="noStrike" spc="-1" dirty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45" name="Picture 4"/>
          <p:cNvPicPr/>
          <p:nvPr/>
        </p:nvPicPr>
        <p:blipFill>
          <a:blip r:embed="rId2"/>
          <a:stretch/>
        </p:blipFill>
        <p:spPr>
          <a:xfrm>
            <a:off x="5418507" y="731790"/>
            <a:ext cx="1296720" cy="1800000"/>
          </a:xfrm>
          <a:prstGeom prst="rect">
            <a:avLst/>
          </a:prstGeom>
          <a:ln w="0">
            <a:noFill/>
          </a:ln>
        </p:spPr>
      </p:pic>
      <p:pic>
        <p:nvPicPr>
          <p:cNvPr id="47" name="Picture 6"/>
          <p:cNvPicPr/>
          <p:nvPr/>
        </p:nvPicPr>
        <p:blipFill>
          <a:blip r:embed="rId3"/>
          <a:stretch/>
        </p:blipFill>
        <p:spPr>
          <a:xfrm>
            <a:off x="5580000" y="3213000"/>
            <a:ext cx="3564000" cy="3645000"/>
          </a:xfrm>
          <a:prstGeom prst="rect">
            <a:avLst/>
          </a:prstGeom>
          <a:ln w="0">
            <a:noFill/>
          </a:ln>
        </p:spPr>
      </p:pic>
      <p:pic>
        <p:nvPicPr>
          <p:cNvPr id="48" name="Picture 9"/>
          <p:cNvPicPr/>
          <p:nvPr/>
        </p:nvPicPr>
        <p:blipFill>
          <a:blip r:embed="rId4"/>
          <a:stretch/>
        </p:blipFill>
        <p:spPr>
          <a:xfrm>
            <a:off x="3972232" y="5035500"/>
            <a:ext cx="1446275" cy="177336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extBox 48"/>
          <p:cNvSpPr txBox="1"/>
          <p:nvPr/>
        </p:nvSpPr>
        <p:spPr>
          <a:xfrm>
            <a:off x="0" y="-360"/>
            <a:ext cx="9144000" cy="515520"/>
          </a:xfrm>
          <a:prstGeom prst="rect">
            <a:avLst/>
          </a:prstGeom>
          <a:solidFill>
            <a:srgbClr val="E6E0EC"/>
          </a:solidFill>
          <a:ln w="0">
            <a:noFill/>
          </a:ln>
        </p:spPr>
        <p:txBody>
          <a:bodyPr>
            <a:noAutofit/>
          </a:bodyPr>
          <a:lstStyle/>
          <a:p>
            <a:pPr algn="l" rtl="0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000" b="1" strike="noStrike" spc="-1" dirty="0">
                <a:solidFill>
                  <a:srgbClr val="002060"/>
                </a:solidFill>
                <a:latin typeface="Times New Roman"/>
                <a:ea typeface="Times New Roman"/>
              </a:rPr>
              <a:t>2. Класифікація коштів</a:t>
            </a:r>
            <a:endParaRPr lang="en-US" sz="20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0" name="Прямоугольник 2"/>
          <p:cNvSpPr/>
          <p:nvPr/>
        </p:nvSpPr>
        <p:spPr>
          <a:xfrm>
            <a:off x="0" y="692280"/>
            <a:ext cx="9144000" cy="398880"/>
          </a:xfrm>
          <a:prstGeom prst="rect">
            <a:avLst/>
          </a:prstGeom>
          <a:solidFill>
            <a:srgbClr val="E6E0EC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spAutoFit/>
          </a:bodyPr>
          <a:lstStyle/>
          <a:p>
            <a:pPr algn="l" rtl="0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000" b="1" strike="noStrike" spc="-1">
                <a:solidFill>
                  <a:srgbClr val="002060"/>
                </a:solidFill>
                <a:latin typeface="Times New Roman"/>
                <a:ea typeface="Times New Roman"/>
              </a:rPr>
              <a:t>1. Кошти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" name="Прямоугольник 3"/>
          <p:cNvSpPr/>
          <p:nvPr/>
        </p:nvSpPr>
        <p:spPr>
          <a:xfrm>
            <a:off x="3059280" y="1773360"/>
            <a:ext cx="4752720" cy="703800"/>
          </a:xfrm>
          <a:prstGeom prst="rect">
            <a:avLst/>
          </a:prstGeom>
          <a:solidFill>
            <a:srgbClr val="E6E0EC"/>
          </a:solidFill>
          <a:ln w="9360">
            <a:solidFill>
              <a:srgbClr val="17375E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spAutoFit/>
          </a:bodyPr>
          <a:lstStyle/>
          <a:p>
            <a:pPr algn="l" rtl="0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000" b="0" strike="noStrike" spc="-1">
                <a:solidFill>
                  <a:srgbClr val="262626"/>
                </a:solidFill>
                <a:latin typeface="Times New Roman"/>
                <a:ea typeface="Times New Roman"/>
              </a:rPr>
              <a:t> грошові знаки у вигляді банкнот та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  <a:p>
            <a:pPr algn="l" rtl="0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000" b="0" strike="noStrike" spc="-1">
                <a:solidFill>
                  <a:srgbClr val="262626"/>
                </a:solidFill>
                <a:latin typeface="Times New Roman"/>
                <a:ea typeface="Times New Roman"/>
              </a:rPr>
              <a:t> монет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" name="Прямоугольник 4"/>
          <p:cNvSpPr/>
          <p:nvPr/>
        </p:nvSpPr>
        <p:spPr>
          <a:xfrm>
            <a:off x="539640" y="2565360"/>
            <a:ext cx="4033800" cy="703800"/>
          </a:xfrm>
          <a:prstGeom prst="rect">
            <a:avLst/>
          </a:prstGeom>
          <a:solidFill>
            <a:srgbClr val="E6E0EC"/>
          </a:solidFill>
          <a:ln w="9360">
            <a:solidFill>
              <a:srgbClr val="17375E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spAutoFit/>
          </a:bodyPr>
          <a:lstStyle/>
          <a:p>
            <a:pPr algn="l" rtl="0">
              <a:lnSpc>
                <a:spcPct val="100000"/>
              </a:lnSpc>
              <a:buClr>
                <a:srgbClr val="002060"/>
              </a:buClr>
              <a:buFont typeface="Times New Roman"/>
              <a:buChar char="-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000" b="0" strike="noStrike" spc="-1">
                <a:solidFill>
                  <a:srgbClr val="002060"/>
                </a:solidFill>
                <a:latin typeface="Times New Roman"/>
                <a:ea typeface="Times New Roman"/>
              </a:rPr>
              <a:t>безготівкові кошти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  <a:p>
            <a:pPr algn="l" rtl="0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000" b="0" strike="noStrike" spc="-1">
                <a:solidFill>
                  <a:srgbClr val="002060"/>
                </a:solidFill>
                <a:latin typeface="Times New Roman"/>
                <a:ea typeface="Times New Roman"/>
              </a:rPr>
              <a:t>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3" name="Прямоугольник 5"/>
          <p:cNvSpPr/>
          <p:nvPr/>
        </p:nvSpPr>
        <p:spPr>
          <a:xfrm>
            <a:off x="4356000" y="2924280"/>
            <a:ext cx="3889440" cy="703800"/>
          </a:xfrm>
          <a:prstGeom prst="rect">
            <a:avLst/>
          </a:prstGeom>
          <a:solidFill>
            <a:srgbClr val="E6E0EC"/>
          </a:solidFill>
          <a:ln w="9360">
            <a:solidFill>
              <a:srgbClr val="17375E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spAutoFit/>
          </a:bodyPr>
          <a:lstStyle/>
          <a:p>
            <a:pPr algn="l" rtl="0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000" b="0" strike="noStrike" spc="-1">
                <a:solidFill>
                  <a:srgbClr val="262626"/>
                </a:solidFill>
                <a:latin typeface="Times New Roman"/>
                <a:ea typeface="Times New Roman"/>
              </a:rPr>
              <a:t>кошти на банківських рахунках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  <a:p>
            <a:pPr algn="l" rtl="0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000" b="0" strike="noStrike" spc="-1">
                <a:solidFill>
                  <a:srgbClr val="262626"/>
                </a:solidFill>
                <a:latin typeface="Times New Roman"/>
                <a:ea typeface="Times New Roman"/>
              </a:rPr>
              <a:t>кошти на банківських вкладах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4" name="Прямоугольник 2"/>
          <p:cNvSpPr/>
          <p:nvPr/>
        </p:nvSpPr>
        <p:spPr>
          <a:xfrm>
            <a:off x="468360" y="1628640"/>
            <a:ext cx="2592360" cy="703800"/>
          </a:xfrm>
          <a:prstGeom prst="rect">
            <a:avLst/>
          </a:prstGeom>
          <a:solidFill>
            <a:srgbClr val="E6E0EC"/>
          </a:solidFill>
          <a:ln w="9360">
            <a:solidFill>
              <a:srgbClr val="17375E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spAutoFit/>
          </a:bodyPr>
          <a:lstStyle/>
          <a:p>
            <a:pPr algn="l" rtl="0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000" b="0" strike="noStrike" spc="-1">
                <a:solidFill>
                  <a:srgbClr val="002060"/>
                </a:solidFill>
                <a:latin typeface="Times New Roman"/>
                <a:ea typeface="Times New Roman"/>
              </a:rPr>
              <a:t>- готівкова валюта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  <a:p>
            <a:pPr algn="l" rtl="0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5" name="Прямоугольник 2"/>
          <p:cNvSpPr/>
          <p:nvPr/>
        </p:nvSpPr>
        <p:spPr>
          <a:xfrm>
            <a:off x="0" y="3645000"/>
            <a:ext cx="5472000" cy="398880"/>
          </a:xfrm>
          <a:prstGeom prst="rect">
            <a:avLst/>
          </a:prstGeom>
          <a:solidFill>
            <a:srgbClr val="E6E0EC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spAutoFit/>
          </a:bodyPr>
          <a:lstStyle/>
          <a:p>
            <a:pPr algn="l" rtl="0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000" b="0" strike="noStrike" spc="-1" dirty="0">
                <a:solidFill>
                  <a:srgbClr val="002060"/>
                </a:solidFill>
                <a:latin typeface="Times New Roman"/>
                <a:ea typeface="Times New Roman"/>
              </a:rPr>
              <a:t> </a:t>
            </a:r>
            <a:r>
              <a:rPr lang="ru-RU" sz="2000" b="1" strike="noStrike" spc="-1" dirty="0">
                <a:solidFill>
                  <a:srgbClr val="002060"/>
                </a:solidFill>
                <a:latin typeface="Times New Roman"/>
                <a:ea typeface="Times New Roman"/>
              </a:rPr>
              <a:t>2. </a:t>
            </a:r>
            <a:r>
              <a:rPr lang="uk-UA" sz="2000" b="1" strike="noStrike" spc="-1" dirty="0">
                <a:solidFill>
                  <a:srgbClr val="002060"/>
                </a:solidFill>
                <a:latin typeface="Times New Roman"/>
                <a:ea typeface="Times New Roman"/>
              </a:rPr>
              <a:t>Еквівалент грошових коштів</a:t>
            </a:r>
            <a:endParaRPr lang="uk-UA" sz="20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56" name="Прямоугольник 2"/>
          <p:cNvSpPr/>
          <p:nvPr/>
        </p:nvSpPr>
        <p:spPr>
          <a:xfrm>
            <a:off x="108000" y="1052640"/>
            <a:ext cx="9144000" cy="398880"/>
          </a:xfrm>
          <a:prstGeom prst="rect">
            <a:avLst/>
          </a:prstGeom>
          <a:solidFill>
            <a:srgbClr val="E6E0EC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spAutoFit/>
          </a:bodyPr>
          <a:lstStyle/>
          <a:p>
            <a:pPr algn="l" rtl="0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000" b="0" strike="noStrike" spc="-1">
                <a:solidFill>
                  <a:srgbClr val="002060"/>
                </a:solidFill>
                <a:latin typeface="Times New Roman"/>
                <a:ea typeface="Times New Roman"/>
              </a:rPr>
              <a:t>За формою :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7" name="Прямоугольник 5"/>
          <p:cNvSpPr/>
          <p:nvPr/>
        </p:nvSpPr>
        <p:spPr>
          <a:xfrm>
            <a:off x="5254560" y="4005360"/>
            <a:ext cx="3688473" cy="2248950"/>
          </a:xfrm>
          <a:prstGeom prst="rect">
            <a:avLst/>
          </a:prstGeom>
          <a:solidFill>
            <a:srgbClr val="E6E0EC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6800" rIns="90000" bIns="46800">
            <a:spAutoFit/>
          </a:bodyPr>
          <a:lstStyle/>
          <a:p>
            <a:pPr algn="l" rtl="0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000" b="0" strike="noStrike" spc="-1" dirty="0">
                <a:solidFill>
                  <a:srgbClr val="002060"/>
                </a:solidFill>
                <a:latin typeface="Times New Roman"/>
                <a:ea typeface="Times New Roman"/>
              </a:rPr>
              <a:t> </a:t>
            </a:r>
            <a:endParaRPr lang="en-US" sz="2000" b="0" strike="noStrike" spc="-1" dirty="0">
              <a:solidFill>
                <a:srgbClr val="000000"/>
              </a:solidFill>
              <a:latin typeface="Arial"/>
            </a:endParaRPr>
          </a:p>
          <a:p>
            <a:pPr algn="l" rtl="0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000" b="0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    </a:t>
            </a:r>
            <a:r>
              <a:rPr lang="uk-UA" sz="2000" b="0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депозити до запитання</a:t>
            </a:r>
            <a:endParaRPr lang="uk-UA" sz="2000" b="0" strike="noStrike" spc="-1" dirty="0">
              <a:solidFill>
                <a:srgbClr val="000000"/>
              </a:solidFill>
              <a:latin typeface="Arial"/>
            </a:endParaRPr>
          </a:p>
          <a:p>
            <a:pPr algn="l" rtl="0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uk-UA" sz="2000" b="0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    короткострокові державні цінні     </a:t>
            </a:r>
          </a:p>
          <a:p>
            <a:pPr algn="l" rtl="0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uk-UA" sz="2000" spc="-1" dirty="0">
                <a:solidFill>
                  <a:srgbClr val="000000"/>
                </a:solidFill>
                <a:latin typeface="Times New Roman"/>
                <a:ea typeface="Times New Roman"/>
              </a:rPr>
              <a:t>    </a:t>
            </a:r>
            <a:r>
              <a:rPr lang="uk-UA" sz="2000" b="0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папери</a:t>
            </a:r>
            <a:endParaRPr lang="uk-UA" sz="2000" b="0" strike="noStrike" spc="-1" dirty="0">
              <a:solidFill>
                <a:srgbClr val="000000"/>
              </a:solidFill>
              <a:latin typeface="Arial"/>
            </a:endParaRPr>
          </a:p>
          <a:p>
            <a:pPr algn="l" rtl="0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uk-UA" sz="2000" b="0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    короткострокові векселі</a:t>
            </a:r>
            <a:endParaRPr lang="uk-UA" sz="2000" b="0" strike="noStrike" spc="-1" dirty="0">
              <a:solidFill>
                <a:srgbClr val="000000"/>
              </a:solidFill>
              <a:latin typeface="Arial"/>
            </a:endParaRPr>
          </a:p>
          <a:p>
            <a:pPr algn="l" rtl="0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0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58" name="Прямоугольник 13"/>
          <p:cNvSpPr/>
          <p:nvPr/>
        </p:nvSpPr>
        <p:spPr>
          <a:xfrm>
            <a:off x="0" y="4076640"/>
            <a:ext cx="5219640" cy="2665440"/>
          </a:xfrm>
          <a:prstGeom prst="rect">
            <a:avLst/>
          </a:prstGeom>
          <a:solidFill>
            <a:srgbClr val="EEECE1"/>
          </a:solidFill>
          <a:ln w="25560">
            <a:solidFill>
              <a:srgbClr val="385D8A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>
            <a:noAutofit/>
          </a:bodyPr>
          <a:lstStyle/>
          <a:p>
            <a:pPr algn="ctr" rtl="0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uk-UA" sz="2000" b="0" strike="noStrike" spc="-1" dirty="0">
                <a:solidFill>
                  <a:srgbClr val="262626"/>
                </a:solidFill>
                <a:latin typeface="Times New Roman"/>
                <a:ea typeface="Times New Roman"/>
              </a:rPr>
              <a:t>являють собою короткострокові високоліквідні інвестиції, легко оборотні в заздалегідь відомі суми коштів і схильні до незначного ризику зміни їх вартості. Еквівалент грошових коштів призначений для покриття короткострокових грошових зобов'язань, а не для інвестицій</a:t>
            </a:r>
            <a:endParaRPr lang="uk-UA" sz="2000" b="0" strike="noStrike" spc="-1" dirty="0">
              <a:solidFill>
                <a:srgbClr val="000000"/>
              </a:solidFill>
              <a:latin typeface="Arial"/>
            </a:endParaRPr>
          </a:p>
          <a:p>
            <a:pPr algn="ctr" rtl="0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0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59" name="Стрелка вправо 14"/>
          <p:cNvSpPr/>
          <p:nvPr/>
        </p:nvSpPr>
        <p:spPr>
          <a:xfrm>
            <a:off x="5292720" y="4437000"/>
            <a:ext cx="142920" cy="46080"/>
          </a:xfrm>
          <a:custGeom>
            <a:avLst/>
            <a:gdLst/>
            <a:ahLst/>
            <a:cxnLst/>
            <a:rect l="0" t="0" r="r" b="b"/>
            <a:pathLst>
              <a:path w="399" h="130">
                <a:moveTo>
                  <a:pt x="0" y="32"/>
                </a:moveTo>
                <a:lnTo>
                  <a:pt x="333" y="32"/>
                </a:lnTo>
                <a:lnTo>
                  <a:pt x="333" y="0"/>
                </a:lnTo>
                <a:lnTo>
                  <a:pt x="398" y="64"/>
                </a:lnTo>
                <a:lnTo>
                  <a:pt x="333" y="129"/>
                </a:lnTo>
                <a:lnTo>
                  <a:pt x="333" y="96"/>
                </a:lnTo>
                <a:lnTo>
                  <a:pt x="0" y="96"/>
                </a:lnTo>
                <a:lnTo>
                  <a:pt x="0" y="32"/>
                </a:lnTo>
              </a:path>
            </a:pathLst>
          </a:custGeom>
          <a:solidFill>
            <a:srgbClr val="4F81BD"/>
          </a:solidFill>
          <a:ln w="25560">
            <a:solidFill>
              <a:srgbClr val="385D8A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0" name="Стрелка вправо 18"/>
          <p:cNvSpPr/>
          <p:nvPr/>
        </p:nvSpPr>
        <p:spPr>
          <a:xfrm>
            <a:off x="5292720" y="4724280"/>
            <a:ext cx="142920" cy="46080"/>
          </a:xfrm>
          <a:custGeom>
            <a:avLst/>
            <a:gdLst/>
            <a:ahLst/>
            <a:cxnLst/>
            <a:rect l="0" t="0" r="r" b="b"/>
            <a:pathLst>
              <a:path w="399" h="130">
                <a:moveTo>
                  <a:pt x="0" y="32"/>
                </a:moveTo>
                <a:lnTo>
                  <a:pt x="333" y="32"/>
                </a:lnTo>
                <a:lnTo>
                  <a:pt x="333" y="0"/>
                </a:lnTo>
                <a:lnTo>
                  <a:pt x="398" y="64"/>
                </a:lnTo>
                <a:lnTo>
                  <a:pt x="333" y="129"/>
                </a:lnTo>
                <a:lnTo>
                  <a:pt x="333" y="96"/>
                </a:lnTo>
                <a:lnTo>
                  <a:pt x="0" y="96"/>
                </a:lnTo>
                <a:lnTo>
                  <a:pt x="0" y="32"/>
                </a:lnTo>
              </a:path>
            </a:pathLst>
          </a:custGeom>
          <a:solidFill>
            <a:srgbClr val="4F81BD"/>
          </a:solidFill>
          <a:ln w="25560">
            <a:solidFill>
              <a:srgbClr val="385D8A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1" name="Стрелка вправо 19"/>
          <p:cNvSpPr/>
          <p:nvPr/>
        </p:nvSpPr>
        <p:spPr>
          <a:xfrm>
            <a:off x="5292720" y="5445000"/>
            <a:ext cx="142920" cy="46080"/>
          </a:xfrm>
          <a:custGeom>
            <a:avLst/>
            <a:gdLst/>
            <a:ahLst/>
            <a:cxnLst/>
            <a:rect l="0" t="0" r="r" b="b"/>
            <a:pathLst>
              <a:path w="399" h="130">
                <a:moveTo>
                  <a:pt x="0" y="32"/>
                </a:moveTo>
                <a:lnTo>
                  <a:pt x="333" y="32"/>
                </a:lnTo>
                <a:lnTo>
                  <a:pt x="333" y="0"/>
                </a:lnTo>
                <a:lnTo>
                  <a:pt x="398" y="64"/>
                </a:lnTo>
                <a:lnTo>
                  <a:pt x="333" y="129"/>
                </a:lnTo>
                <a:lnTo>
                  <a:pt x="333" y="96"/>
                </a:lnTo>
                <a:lnTo>
                  <a:pt x="0" y="96"/>
                </a:lnTo>
                <a:lnTo>
                  <a:pt x="0" y="32"/>
                </a:lnTo>
              </a:path>
            </a:pathLst>
          </a:custGeom>
          <a:solidFill>
            <a:srgbClr val="4F81BD"/>
          </a:solidFill>
          <a:ln w="25560">
            <a:solidFill>
              <a:srgbClr val="385D8A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TextBox 64"/>
          <p:cNvSpPr txBox="1"/>
          <p:nvPr/>
        </p:nvSpPr>
        <p:spPr>
          <a:xfrm>
            <a:off x="0" y="-360"/>
            <a:ext cx="9144000" cy="8352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 rtl="0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400" b="1" spc="-1" dirty="0">
                <a:solidFill>
                  <a:srgbClr val="002060"/>
                </a:solidFill>
                <a:latin typeface="Times New Roman"/>
                <a:ea typeface="Times New Roman"/>
              </a:rPr>
              <a:t>3</a:t>
            </a:r>
            <a:r>
              <a:rPr lang="ru-RU" sz="2400" b="1" strike="noStrike" spc="-1" dirty="0">
                <a:solidFill>
                  <a:srgbClr val="002060"/>
                </a:solidFill>
                <a:latin typeface="Times New Roman"/>
                <a:ea typeface="Times New Roman"/>
              </a:rPr>
              <a:t>. </a:t>
            </a:r>
            <a:r>
              <a:rPr lang="uk-UA" sz="2400" b="1" strike="noStrike" spc="-1" dirty="0">
                <a:solidFill>
                  <a:srgbClr val="002060"/>
                </a:solidFill>
                <a:latin typeface="Times New Roman"/>
                <a:ea typeface="Times New Roman"/>
              </a:rPr>
              <a:t>Касові операції: визначення, класифікація, документальне оформлення</a:t>
            </a:r>
            <a:br>
              <a:rPr dirty="0"/>
            </a:br>
            <a:br>
              <a:rPr dirty="0"/>
            </a:br>
            <a:endParaRPr lang="en-US" sz="24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6" name="Прямоугольник 3"/>
          <p:cNvSpPr/>
          <p:nvPr/>
        </p:nvSpPr>
        <p:spPr>
          <a:xfrm>
            <a:off x="0" y="1052640"/>
            <a:ext cx="4968720" cy="2014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spAutoFit/>
          </a:bodyPr>
          <a:lstStyle/>
          <a:p>
            <a:pPr algn="ctr" rtl="0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1800" b="1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ПРАВЛІННЯ НАЦІОНАЛЬНОГО БАНКУ УКРАЇНИ</a:t>
            </a:r>
            <a:endParaRPr lang="en-US" sz="1800" b="0" strike="noStrike" spc="-1" dirty="0">
              <a:solidFill>
                <a:srgbClr val="000000"/>
              </a:solidFill>
              <a:latin typeface="Arial"/>
            </a:endParaRPr>
          </a:p>
          <a:p>
            <a:pPr algn="ctr" rtl="0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1800" b="1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ПОСТАНОВА </a:t>
            </a:r>
            <a:r>
              <a:rPr lang="ru-RU" sz="1800" b="1" strike="noStrike" spc="-1" dirty="0" err="1">
                <a:solidFill>
                  <a:srgbClr val="000000"/>
                </a:solidFill>
                <a:latin typeface="Times New Roman"/>
                <a:ea typeface="Times New Roman"/>
              </a:rPr>
              <a:t>від</a:t>
            </a:r>
            <a:r>
              <a:rPr lang="ru-RU" sz="1800" b="1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 29.12.2017 р. № 148</a:t>
            </a:r>
            <a:endParaRPr lang="en-US" sz="1800" b="0" strike="noStrike" spc="-1" dirty="0">
              <a:solidFill>
                <a:srgbClr val="000000"/>
              </a:solidFill>
              <a:latin typeface="Arial"/>
            </a:endParaRPr>
          </a:p>
          <a:p>
            <a:pPr algn="ctr" rtl="0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uk-UA" sz="1800" b="1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Про затвердження Положення про ведення</a:t>
            </a:r>
            <a:endParaRPr lang="uk-UA" sz="1800" b="0" strike="noStrike" spc="-1" dirty="0">
              <a:solidFill>
                <a:srgbClr val="000000"/>
              </a:solidFill>
              <a:latin typeface="Arial"/>
            </a:endParaRPr>
          </a:p>
          <a:p>
            <a:pPr algn="ctr" rtl="0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uk-UA" sz="1800" b="1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касових операцій у національній валюті</a:t>
            </a:r>
            <a:endParaRPr lang="uk-UA" sz="1800" b="0" strike="noStrike" spc="-1" dirty="0">
              <a:solidFill>
                <a:srgbClr val="000000"/>
              </a:solidFill>
              <a:latin typeface="Arial"/>
            </a:endParaRPr>
          </a:p>
          <a:p>
            <a:pPr algn="ctr" rtl="0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uk-UA" sz="1800" b="1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 в Україні</a:t>
            </a:r>
            <a:endParaRPr lang="uk-UA" sz="1800" b="0" strike="noStrike" spc="-1" dirty="0">
              <a:solidFill>
                <a:srgbClr val="000000"/>
              </a:solidFill>
              <a:latin typeface="Arial"/>
            </a:endParaRPr>
          </a:p>
          <a:p>
            <a:pPr algn="ctr" rtl="0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67" name="Прямоугольник 5"/>
          <p:cNvSpPr/>
          <p:nvPr/>
        </p:nvSpPr>
        <p:spPr>
          <a:xfrm>
            <a:off x="179280" y="3284640"/>
            <a:ext cx="8353440" cy="2288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spAutoFit/>
          </a:bodyPr>
          <a:lstStyle/>
          <a:p>
            <a:pPr algn="ctr" rtl="0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uk-UA" sz="2400" b="1" i="1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Касові операції</a:t>
            </a:r>
            <a:r>
              <a:rPr lang="uk-UA" sz="2400" b="0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– це операції суб'єктів господарювання</a:t>
            </a:r>
            <a:endParaRPr lang="uk-UA" sz="2400" b="0" strike="noStrike" spc="-1" dirty="0">
              <a:solidFill>
                <a:srgbClr val="000000"/>
              </a:solidFill>
              <a:latin typeface="Arial"/>
            </a:endParaRPr>
          </a:p>
          <a:p>
            <a:pPr algn="ctr" rtl="0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uk-UA" sz="2400" b="0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між собою та з фізичними особами, пов'язані з прийомом та</a:t>
            </a:r>
            <a:endParaRPr lang="uk-UA" sz="2400" b="0" strike="noStrike" spc="-1" dirty="0">
              <a:solidFill>
                <a:srgbClr val="000000"/>
              </a:solidFill>
              <a:latin typeface="Arial"/>
            </a:endParaRPr>
          </a:p>
          <a:p>
            <a:pPr algn="ctr" rtl="0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uk-UA" sz="2400" b="0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видачою готівки під час проведення розрахунків через касу</a:t>
            </a:r>
            <a:endParaRPr lang="uk-UA" sz="2400" b="0" strike="noStrike" spc="-1" dirty="0">
              <a:solidFill>
                <a:srgbClr val="000000"/>
              </a:solidFill>
              <a:latin typeface="Arial"/>
            </a:endParaRPr>
          </a:p>
          <a:p>
            <a:pPr algn="ctr" rtl="0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uk-UA" sz="2400" b="0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з відображенням цих операцій у відповідних книгах обліку</a:t>
            </a:r>
            <a:endParaRPr lang="uk-UA" sz="2400" b="0" strike="noStrike" spc="-1" dirty="0">
              <a:solidFill>
                <a:srgbClr val="000000"/>
              </a:solidFill>
              <a:latin typeface="Arial"/>
            </a:endParaRPr>
          </a:p>
          <a:p>
            <a:pPr algn="ctr" rtl="0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uk-UA" sz="2400" b="0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Касові операції можуть бути</a:t>
            </a:r>
            <a:endParaRPr lang="uk-UA" sz="2400" b="0" strike="noStrike" spc="-1" dirty="0">
              <a:solidFill>
                <a:srgbClr val="000000"/>
              </a:solidFill>
              <a:latin typeface="Arial"/>
            </a:endParaRPr>
          </a:p>
          <a:p>
            <a:pPr algn="ctr" rtl="0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uk-UA" sz="2400" b="1" i="1" u="sng" strike="noStrike" spc="-1" dirty="0">
                <a:solidFill>
                  <a:srgbClr val="000000"/>
                </a:solidFill>
                <a:uFillTx/>
                <a:latin typeface="Times New Roman"/>
                <a:ea typeface="Times New Roman"/>
              </a:rPr>
              <a:t>прибутковими чи видатковими</a:t>
            </a:r>
            <a:endParaRPr lang="uk-UA" sz="2400" b="0" strike="noStrike" spc="-1" dirty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68" name="Picture 6"/>
          <p:cNvPicPr/>
          <p:nvPr/>
        </p:nvPicPr>
        <p:blipFill>
          <a:blip r:embed="rId2"/>
          <a:stretch/>
        </p:blipFill>
        <p:spPr>
          <a:xfrm>
            <a:off x="4859280" y="476280"/>
            <a:ext cx="4284720" cy="2808360"/>
          </a:xfrm>
          <a:prstGeom prst="rect">
            <a:avLst/>
          </a:prstGeom>
          <a:ln w="0">
            <a:noFill/>
          </a:ln>
        </p:spPr>
      </p:pic>
      <p:sp>
        <p:nvSpPr>
          <p:cNvPr id="69" name="Прямоугольник 8"/>
          <p:cNvSpPr/>
          <p:nvPr/>
        </p:nvSpPr>
        <p:spPr>
          <a:xfrm>
            <a:off x="0" y="5661000"/>
            <a:ext cx="9144000" cy="1008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spAutoFit/>
          </a:bodyPr>
          <a:lstStyle/>
          <a:p>
            <a:pPr algn="just" rtl="0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uk-UA" sz="2000" b="1" i="1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Касові документи</a:t>
            </a:r>
            <a:r>
              <a:rPr lang="uk-UA" sz="2000" b="0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– документи, за допомогою яких оформлюються касові операції, звіти про використання коштів, а також відповідні журнали встановленої форми для реєстрації цих документів та книги обліку</a:t>
            </a:r>
            <a:endParaRPr lang="uk-UA" sz="2000" b="0" strike="noStrike" spc="-1" dirty="0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TextBox 69"/>
          <p:cNvSpPr txBox="1"/>
          <p:nvPr/>
        </p:nvSpPr>
        <p:spPr>
          <a:xfrm>
            <a:off x="0" y="0"/>
            <a:ext cx="9144000" cy="90792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just" rtl="0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400" b="1" strike="noStrike" spc="-1" dirty="0">
                <a:solidFill>
                  <a:srgbClr val="002060"/>
                </a:solidFill>
                <a:latin typeface="Times New Roman"/>
                <a:ea typeface="Times New Roman"/>
              </a:rPr>
              <a:t>4. </a:t>
            </a:r>
            <a:r>
              <a:rPr lang="uk-UA" sz="2400" b="1" strike="noStrike" spc="-1" dirty="0">
                <a:solidFill>
                  <a:srgbClr val="002060"/>
                </a:solidFill>
                <a:latin typeface="Times New Roman"/>
                <a:ea typeface="Times New Roman"/>
              </a:rPr>
              <a:t>Касові операції: визначення, класифікація, документальне оформлення</a:t>
            </a:r>
            <a:endParaRPr lang="uk-UA" sz="24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1" name="Прямоугольник 2"/>
          <p:cNvSpPr/>
          <p:nvPr/>
        </p:nvSpPr>
        <p:spPr>
          <a:xfrm>
            <a:off x="324000" y="907920"/>
            <a:ext cx="8280360" cy="1191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spAutoFit/>
          </a:bodyPr>
          <a:lstStyle/>
          <a:p>
            <a:pPr algn="ctr" rtl="0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uk-UA" sz="2400" b="1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КАСА</a:t>
            </a:r>
            <a:r>
              <a:rPr lang="uk-UA" sz="2400" b="0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- приміщення або місце здійснення готівкових розрахунків, а також прийому, видачі, зберігання готівки, інших цінностей, касових документів</a:t>
            </a:r>
            <a:endParaRPr lang="uk-UA" sz="24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72" name="Прямоугольник 4"/>
          <p:cNvSpPr/>
          <p:nvPr/>
        </p:nvSpPr>
        <p:spPr>
          <a:xfrm>
            <a:off x="179280" y="4549680"/>
            <a:ext cx="8640720" cy="2228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spAutoFit/>
          </a:bodyPr>
          <a:lstStyle/>
          <a:p>
            <a:pPr algn="ctr" rtl="0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uk-UA" sz="2000" b="0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Суб'єкти господарювання мають право здійснювати розрахунки готівкою протягом одного дня за одним або декількома платіжними документами:</a:t>
            </a:r>
            <a:endParaRPr lang="uk-UA" sz="2000" b="0" strike="noStrike" spc="-1" dirty="0">
              <a:solidFill>
                <a:srgbClr val="000000"/>
              </a:solidFill>
              <a:latin typeface="Arial"/>
            </a:endParaRPr>
          </a:p>
          <a:p>
            <a:pPr algn="ctr" rtl="0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uk-UA" sz="2000" b="0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1) між собою – у розмірі </a:t>
            </a:r>
            <a:r>
              <a:rPr lang="uk-UA" sz="2000" b="1" u="sng" strike="noStrike" spc="-1" dirty="0">
                <a:solidFill>
                  <a:srgbClr val="000000"/>
                </a:solidFill>
                <a:uFillTx/>
                <a:latin typeface="Times New Roman"/>
                <a:ea typeface="Times New Roman"/>
              </a:rPr>
              <a:t>до 10 000 </a:t>
            </a:r>
            <a:r>
              <a:rPr lang="uk-UA" sz="2000" b="0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(десять тисяч) гривень включно;</a:t>
            </a:r>
            <a:endParaRPr lang="uk-UA" sz="2000" b="0" strike="noStrike" spc="-1" dirty="0">
              <a:solidFill>
                <a:srgbClr val="000000"/>
              </a:solidFill>
              <a:latin typeface="Arial"/>
            </a:endParaRPr>
          </a:p>
          <a:p>
            <a:pPr algn="ctr" rtl="0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uk-UA" sz="2000" b="0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2) з фізичними особами – у розмірі </a:t>
            </a:r>
            <a:r>
              <a:rPr lang="uk-UA" sz="2000" b="1" u="sng" strike="noStrike" spc="-1" dirty="0">
                <a:solidFill>
                  <a:srgbClr val="000000"/>
                </a:solidFill>
                <a:uFillTx/>
                <a:latin typeface="Times New Roman"/>
                <a:ea typeface="Times New Roman"/>
              </a:rPr>
              <a:t>до 50 000 </a:t>
            </a:r>
            <a:r>
              <a:rPr lang="uk-UA" sz="2000" b="0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(п'ятдесят тисяч) гривень</a:t>
            </a:r>
            <a:endParaRPr lang="uk-UA" sz="2000" b="0" strike="noStrike" spc="-1" dirty="0">
              <a:solidFill>
                <a:srgbClr val="000000"/>
              </a:solidFill>
              <a:latin typeface="Arial"/>
            </a:endParaRPr>
          </a:p>
          <a:p>
            <a:pPr algn="ctr" rtl="0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uk-UA" sz="2000" b="0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Платежі понад встановлені граничні суми проводяться через банки</a:t>
            </a:r>
            <a:endParaRPr lang="uk-UA" sz="2000" b="0" strike="noStrike" spc="-1" dirty="0">
              <a:solidFill>
                <a:srgbClr val="000000"/>
              </a:solidFill>
              <a:latin typeface="Arial"/>
            </a:endParaRPr>
          </a:p>
          <a:p>
            <a:pPr algn="ctr" rtl="0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uk-UA" sz="2000" b="0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Кількість суб'єктів господарювання та фізичних осіб, з якими здійснюються готівкові розрахунки, протягом дня не обмежується.</a:t>
            </a:r>
            <a:endParaRPr lang="uk-UA" sz="2000" b="0" strike="noStrike" spc="-1" dirty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73" name="Picture 6"/>
          <p:cNvPicPr/>
          <p:nvPr/>
        </p:nvPicPr>
        <p:blipFill>
          <a:blip r:embed="rId2"/>
          <a:stretch/>
        </p:blipFill>
        <p:spPr>
          <a:xfrm>
            <a:off x="1476360" y="2060640"/>
            <a:ext cx="5688000" cy="252072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TextBox 73"/>
          <p:cNvSpPr txBox="1"/>
          <p:nvPr/>
        </p:nvSpPr>
        <p:spPr>
          <a:xfrm>
            <a:off x="0" y="-360"/>
            <a:ext cx="9144000" cy="9810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just" rtl="0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800" b="1" strike="noStrike" spc="-1" dirty="0">
                <a:solidFill>
                  <a:srgbClr val="002060"/>
                </a:solidFill>
                <a:latin typeface="Times New Roman"/>
                <a:ea typeface="Times New Roman"/>
              </a:rPr>
              <a:t>4. </a:t>
            </a:r>
            <a:r>
              <a:rPr lang="uk-UA" sz="2800" b="1" strike="noStrike" spc="-1" dirty="0">
                <a:solidFill>
                  <a:srgbClr val="002060"/>
                </a:solidFill>
                <a:latin typeface="Times New Roman"/>
                <a:ea typeface="Times New Roman"/>
              </a:rPr>
              <a:t>Касові операції: визначення, класифікація, документальне оформлення</a:t>
            </a:r>
            <a:endParaRPr lang="uk-UA" sz="2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F30892C-35A9-4144-AAC5-C9A597DD40E9}"/>
              </a:ext>
            </a:extLst>
          </p:cNvPr>
          <p:cNvSpPr txBox="1"/>
          <p:nvPr/>
        </p:nvSpPr>
        <p:spPr>
          <a:xfrm>
            <a:off x="233516" y="1163030"/>
            <a:ext cx="8605683" cy="923330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uk-UA" b="1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касові операції </a:t>
            </a:r>
            <a:r>
              <a:rPr lang="uk-UA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- операції суб'єктів господарювання між собою та з фізичними особами, пов'язані з прийманням і видачою готівки під час проведення розрахунків через касу з відображенням цих операцій у відповідних книгах обліку</a:t>
            </a:r>
            <a:endParaRPr lang="uk-UA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F6BA7C3-3F87-4D74-B957-1A258C43FE93}"/>
              </a:ext>
            </a:extLst>
          </p:cNvPr>
          <p:cNvSpPr txBox="1"/>
          <p:nvPr/>
        </p:nvSpPr>
        <p:spPr>
          <a:xfrm>
            <a:off x="233516" y="2268750"/>
            <a:ext cx="8605682" cy="147732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uk-UA" b="1" dirty="0">
                <a:solidFill>
                  <a:srgbClr val="333333"/>
                </a:solidFill>
                <a:latin typeface="Times New Roman" panose="02020603050405020304" pitchFamily="18" charset="0"/>
              </a:rPr>
              <a:t>к</a:t>
            </a:r>
            <a:r>
              <a:rPr lang="uk-UA" b="1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асові операції </a:t>
            </a:r>
            <a:r>
              <a:rPr lang="uk-UA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оформляються касовими ордерами, видатковими відомостями, розрахунковими документами, електронними розрахунковими документами, документами за операціями із застосуванням платіжних інструментів, іншими касовими документами, які згідно із законодавством України підтверджували б факт продажу (повернення) товарів, надання послуг, отримання (повернення) готівки.</a:t>
            </a:r>
            <a:endParaRPr lang="uk-UA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5517486-702C-445D-8368-CEB0C548FA9F}"/>
              </a:ext>
            </a:extLst>
          </p:cNvPr>
          <p:cNvSpPr txBox="1"/>
          <p:nvPr/>
        </p:nvSpPr>
        <p:spPr>
          <a:xfrm>
            <a:off x="233515" y="4040118"/>
            <a:ext cx="8605682" cy="646331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uk-UA" b="1" dirty="0">
                <a:solidFill>
                  <a:srgbClr val="333333"/>
                </a:solidFill>
                <a:latin typeface="Times New Roman" panose="02020603050405020304" pitchFamily="18" charset="0"/>
              </a:rPr>
              <a:t>к</a:t>
            </a:r>
            <a:r>
              <a:rPr lang="uk-UA" b="1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асові документи </a:t>
            </a:r>
            <a:r>
              <a:rPr lang="uk-UA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можуть бути паперовими або електронними</a:t>
            </a:r>
            <a:r>
              <a:rPr lang="uk-UA" dirty="0">
                <a:solidFill>
                  <a:srgbClr val="333333"/>
                </a:solidFill>
                <a:latin typeface="Times New Roman" panose="02020603050405020304" pitchFamily="18" charset="0"/>
              </a:rPr>
              <a:t>; прибутковими та видатковими</a:t>
            </a:r>
            <a:endParaRPr lang="uk-UA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EC7C617-2C8F-4844-AC84-C60F9A1195DE}"/>
              </a:ext>
            </a:extLst>
          </p:cNvPr>
          <p:cNvSpPr txBox="1"/>
          <p:nvPr/>
        </p:nvSpPr>
        <p:spPr>
          <a:xfrm>
            <a:off x="233515" y="4703491"/>
            <a:ext cx="8605681" cy="923330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uk-UA" b="1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Приймання готівки </a:t>
            </a:r>
            <a:r>
              <a:rPr lang="uk-UA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в касу проводиться за прибутковим касовим ордером, підписаним головним бухгалтером або особою, уповноваженою керівником установи/підприємства</a:t>
            </a:r>
            <a:r>
              <a:rPr lang="ru-RU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.</a:t>
            </a:r>
            <a:endParaRPr lang="uk-UA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E8219C8-13D4-4C26-A4E1-B37C0BFCDA65}"/>
              </a:ext>
            </a:extLst>
          </p:cNvPr>
          <p:cNvSpPr txBox="1"/>
          <p:nvPr/>
        </p:nvSpPr>
        <p:spPr>
          <a:xfrm>
            <a:off x="233515" y="5694970"/>
            <a:ext cx="8534392" cy="923330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uk-UA" b="1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Видача готівки </a:t>
            </a:r>
            <a:r>
              <a:rPr lang="uk-UA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з кас проводиться за видатковими касовими ордерами або видатковими відомостями. Документи на видачу готівки підписуються керівником і головним бухгалтером або особою, уповноваженою керівником. </a:t>
            </a:r>
            <a:endParaRPr lang="uk-UA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TextBox 76"/>
          <p:cNvSpPr txBox="1"/>
          <p:nvPr/>
        </p:nvSpPr>
        <p:spPr>
          <a:xfrm>
            <a:off x="430260" y="97104"/>
            <a:ext cx="8229600" cy="79236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ctr" rtl="0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uk-UA" sz="4400" b="1" strike="noStrike" spc="-1" dirty="0">
                <a:solidFill>
                  <a:srgbClr val="002060"/>
                </a:solidFill>
                <a:latin typeface="Times New Roman"/>
                <a:ea typeface="Times New Roman"/>
              </a:rPr>
              <a:t>Прибуткові касові операції</a:t>
            </a:r>
            <a:endParaRPr lang="uk-UA" sz="44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8" name="Прямоугольник 3"/>
          <p:cNvSpPr/>
          <p:nvPr/>
        </p:nvSpPr>
        <p:spPr>
          <a:xfrm>
            <a:off x="277860" y="1205768"/>
            <a:ext cx="8588280" cy="3418501"/>
          </a:xfrm>
          <a:prstGeom prst="rect">
            <a:avLst/>
          </a:prstGeom>
          <a:noFill/>
          <a:ln w="0">
            <a:solidFill>
              <a:srgbClr val="00206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6800" rIns="90000" bIns="46800">
            <a:spAutoFit/>
          </a:bodyPr>
          <a:lstStyle/>
          <a:p>
            <a:pPr algn="l" rtl="0">
              <a:lnSpc>
                <a:spcPct val="100000"/>
              </a:lnSpc>
              <a:buClr>
                <a:srgbClr val="000000"/>
              </a:buClr>
              <a:buFont typeface="Wingdings" charset="2"/>
              <a:buChar char="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400" b="0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uk-UA" sz="2400" b="0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виручка аптеки від реалізації ЛЗ та інших фармацевтичних товарів</a:t>
            </a:r>
            <a:endParaRPr lang="uk-UA" sz="2400" b="0" strike="noStrike" spc="-1" dirty="0">
              <a:solidFill>
                <a:srgbClr val="000000"/>
              </a:solidFill>
              <a:latin typeface="Arial"/>
            </a:endParaRPr>
          </a:p>
          <a:p>
            <a:pPr algn="l" rtl="0">
              <a:lnSpc>
                <a:spcPct val="100000"/>
              </a:lnSpc>
              <a:buClr>
                <a:srgbClr val="000000"/>
              </a:buClr>
              <a:buFont typeface="Wingdings" charset="2"/>
              <a:buChar char="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uk-UA" sz="2400" b="0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виторг структурних підрозділів (аптечні пункти)</a:t>
            </a:r>
            <a:endParaRPr lang="uk-UA" sz="2400" b="0" strike="noStrike" spc="-1" dirty="0">
              <a:solidFill>
                <a:srgbClr val="000000"/>
              </a:solidFill>
              <a:latin typeface="Arial"/>
            </a:endParaRPr>
          </a:p>
          <a:p>
            <a:pPr algn="l" rtl="0">
              <a:lnSpc>
                <a:spcPct val="100000"/>
              </a:lnSpc>
              <a:buClr>
                <a:srgbClr val="000000"/>
              </a:buClr>
              <a:buFont typeface="Wingdings" charset="2"/>
              <a:buChar char="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uk-UA" sz="2400" b="0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надходження коштів на виплату авансу, заробітної плати та ін.</a:t>
            </a:r>
            <a:endParaRPr lang="uk-UA" sz="2400" b="0" strike="noStrike" spc="-1" dirty="0">
              <a:solidFill>
                <a:srgbClr val="000000"/>
              </a:solidFill>
              <a:latin typeface="Arial"/>
            </a:endParaRPr>
          </a:p>
          <a:p>
            <a:pPr algn="l" rtl="0">
              <a:lnSpc>
                <a:spcPct val="100000"/>
              </a:lnSpc>
              <a:buClr>
                <a:srgbClr val="000000"/>
              </a:buClr>
              <a:buFont typeface="Wingdings" charset="2"/>
              <a:buChar char="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uk-UA" sz="2400" b="0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повернення невикористаних підзвітних сум</a:t>
            </a:r>
            <a:endParaRPr lang="uk-UA" sz="2400" b="0" strike="noStrike" spc="-1" dirty="0">
              <a:solidFill>
                <a:srgbClr val="000000"/>
              </a:solidFill>
              <a:latin typeface="Arial"/>
            </a:endParaRPr>
          </a:p>
          <a:p>
            <a:pPr algn="l" rtl="0">
              <a:lnSpc>
                <a:spcPct val="100000"/>
              </a:lnSpc>
              <a:buClr>
                <a:srgbClr val="000000"/>
              </a:buClr>
              <a:buFont typeface="Wingdings" charset="2"/>
              <a:buChar char="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uk-UA" sz="2400" b="0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прокат предметів медичного призначення</a:t>
            </a:r>
            <a:endParaRPr lang="uk-UA" sz="2400" b="0" strike="noStrike" spc="-1" dirty="0">
              <a:solidFill>
                <a:srgbClr val="000000"/>
              </a:solidFill>
              <a:latin typeface="Arial"/>
            </a:endParaRPr>
          </a:p>
          <a:p>
            <a:pPr algn="l" rtl="0">
              <a:lnSpc>
                <a:spcPct val="100000"/>
              </a:lnSpc>
              <a:buClr>
                <a:srgbClr val="000000"/>
              </a:buClr>
              <a:buFont typeface="Wingdings" charset="2"/>
              <a:buChar char="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uk-UA" sz="2400" b="0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надходження коштів на погашення недостачі за результатами інвентаризації</a:t>
            </a:r>
            <a:endParaRPr lang="uk-UA" sz="2400" b="0" strike="noStrike" spc="-1" dirty="0">
              <a:solidFill>
                <a:srgbClr val="000000"/>
              </a:solidFill>
              <a:latin typeface="Arial"/>
            </a:endParaRPr>
          </a:p>
          <a:p>
            <a:pPr algn="l" rtl="0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4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79" name="Прямоугольник 5"/>
          <p:cNvSpPr/>
          <p:nvPr/>
        </p:nvSpPr>
        <p:spPr>
          <a:xfrm>
            <a:off x="0" y="5229360"/>
            <a:ext cx="9144000" cy="138717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spAutoFit/>
          </a:bodyPr>
          <a:lstStyle/>
          <a:p>
            <a:pPr algn="ctr" rtl="0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uk-UA" sz="2800" b="1" strike="noStrike" spc="-1" dirty="0">
                <a:solidFill>
                  <a:srgbClr val="002060"/>
                </a:solidFill>
                <a:latin typeface="Times New Roman"/>
                <a:ea typeface="Times New Roman"/>
              </a:rPr>
              <a:t>Оформляються прибутковим касовим ордером (ПКО)</a:t>
            </a:r>
            <a:endParaRPr lang="uk-UA" sz="2800" b="0" strike="noStrike" spc="-1" dirty="0">
              <a:solidFill>
                <a:srgbClr val="000000"/>
              </a:solidFill>
              <a:latin typeface="Arial"/>
            </a:endParaRPr>
          </a:p>
          <a:p>
            <a:pPr algn="ctr" rtl="0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uk-UA" sz="2800" b="1" strike="noStrike" spc="-1" dirty="0">
                <a:solidFill>
                  <a:srgbClr val="002060"/>
                </a:solidFill>
                <a:latin typeface="Times New Roman"/>
                <a:ea typeface="Times New Roman"/>
              </a:rPr>
              <a:t>(</a:t>
            </a:r>
            <a:r>
              <a:rPr lang="uk-UA" sz="2800" b="1" i="1" strike="noStrike" spc="-1" dirty="0">
                <a:solidFill>
                  <a:srgbClr val="002060"/>
                </a:solidFill>
                <a:latin typeface="Times New Roman"/>
                <a:ea typeface="Times New Roman"/>
              </a:rPr>
              <a:t>форма КО-1</a:t>
            </a:r>
            <a:r>
              <a:rPr lang="uk-UA" sz="2800" b="1" strike="noStrike" spc="-1" dirty="0">
                <a:solidFill>
                  <a:srgbClr val="002060"/>
                </a:solidFill>
                <a:latin typeface="Times New Roman"/>
                <a:ea typeface="Times New Roman"/>
              </a:rPr>
              <a:t>), який </a:t>
            </a:r>
            <a:r>
              <a:rPr lang="ru-RU" sz="2800" b="1" spc="-1" dirty="0" err="1">
                <a:solidFill>
                  <a:srgbClr val="002060"/>
                </a:solidFill>
                <a:latin typeface="Times New Roman"/>
              </a:rPr>
              <a:t>складається</a:t>
            </a:r>
            <a:r>
              <a:rPr lang="ru-RU" sz="2800" b="1" spc="-1" dirty="0">
                <a:solidFill>
                  <a:srgbClr val="002060"/>
                </a:solidFill>
                <a:latin typeface="Times New Roman"/>
              </a:rPr>
              <a:t> в момент фактичного </a:t>
            </a:r>
            <a:r>
              <a:rPr lang="ru-RU" sz="2800" b="1" spc="-1" dirty="0" err="1">
                <a:solidFill>
                  <a:srgbClr val="002060"/>
                </a:solidFill>
                <a:latin typeface="Times New Roman"/>
              </a:rPr>
              <a:t>надходження</a:t>
            </a:r>
            <a:r>
              <a:rPr lang="ru-RU" sz="2800" b="1" spc="-1" dirty="0">
                <a:solidFill>
                  <a:srgbClr val="002060"/>
                </a:solidFill>
                <a:latin typeface="Times New Roman"/>
              </a:rPr>
              <a:t> коштів до </a:t>
            </a:r>
            <a:r>
              <a:rPr lang="ru-RU" sz="2800" b="1" spc="-1" dirty="0" err="1">
                <a:solidFill>
                  <a:srgbClr val="002060"/>
                </a:solidFill>
                <a:latin typeface="Times New Roman"/>
              </a:rPr>
              <a:t>каси</a:t>
            </a:r>
            <a:r>
              <a:rPr lang="ru-RU" sz="2800" b="1" spc="-1" dirty="0">
                <a:solidFill>
                  <a:srgbClr val="002060"/>
                </a:solidFill>
                <a:latin typeface="Times New Roman"/>
              </a:rPr>
              <a:t> </a:t>
            </a:r>
            <a:r>
              <a:rPr lang="ru-RU" sz="2800" b="1" spc="-1" dirty="0" err="1">
                <a:solidFill>
                  <a:srgbClr val="002060"/>
                </a:solidFill>
                <a:latin typeface="Times New Roman"/>
              </a:rPr>
              <a:t>підприємства</a:t>
            </a:r>
            <a:endParaRPr lang="uk-UA" sz="2800" b="1" spc="-1" dirty="0">
              <a:solidFill>
                <a:srgbClr val="002060"/>
              </a:solidFill>
              <a:latin typeface="Times New Roman"/>
            </a:endParaRPr>
          </a:p>
        </p:txBody>
      </p:sp>
      <p:sp>
        <p:nvSpPr>
          <p:cNvPr id="80" name="Стрелка вниз 6"/>
          <p:cNvSpPr/>
          <p:nvPr/>
        </p:nvSpPr>
        <p:spPr>
          <a:xfrm>
            <a:off x="4284720" y="4869000"/>
            <a:ext cx="142920" cy="431640"/>
          </a:xfrm>
          <a:custGeom>
            <a:avLst/>
            <a:gdLst/>
            <a:ahLst/>
            <a:cxnLst/>
            <a:rect l="0" t="0" r="r" b="b"/>
            <a:pathLst>
              <a:path w="399" h="1201">
                <a:moveTo>
                  <a:pt x="99" y="0"/>
                </a:moveTo>
                <a:lnTo>
                  <a:pt x="99" y="1001"/>
                </a:lnTo>
                <a:lnTo>
                  <a:pt x="0" y="1001"/>
                </a:lnTo>
                <a:lnTo>
                  <a:pt x="199" y="1200"/>
                </a:lnTo>
                <a:lnTo>
                  <a:pt x="398" y="1001"/>
                </a:lnTo>
                <a:lnTo>
                  <a:pt x="298" y="1001"/>
                </a:lnTo>
                <a:lnTo>
                  <a:pt x="298" y="0"/>
                </a:lnTo>
                <a:lnTo>
                  <a:pt x="99" y="0"/>
                </a:lnTo>
              </a:path>
            </a:pathLst>
          </a:custGeom>
          <a:solidFill>
            <a:srgbClr val="4F81BD"/>
          </a:solidFill>
          <a:ln w="25560">
            <a:solidFill>
              <a:srgbClr val="385D8A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1" name="Стрелка вниз 8"/>
          <p:cNvSpPr/>
          <p:nvPr/>
        </p:nvSpPr>
        <p:spPr>
          <a:xfrm>
            <a:off x="4140360" y="746251"/>
            <a:ext cx="144360" cy="432000"/>
          </a:xfrm>
          <a:custGeom>
            <a:avLst/>
            <a:gdLst/>
            <a:ahLst/>
            <a:cxnLst/>
            <a:rect l="0" t="0" r="r" b="b"/>
            <a:pathLst>
              <a:path w="402" h="1202">
                <a:moveTo>
                  <a:pt x="100" y="0"/>
                </a:moveTo>
                <a:lnTo>
                  <a:pt x="100" y="1000"/>
                </a:lnTo>
                <a:lnTo>
                  <a:pt x="0" y="1000"/>
                </a:lnTo>
                <a:lnTo>
                  <a:pt x="200" y="1201"/>
                </a:lnTo>
                <a:lnTo>
                  <a:pt x="401" y="1000"/>
                </a:lnTo>
                <a:lnTo>
                  <a:pt x="301" y="1000"/>
                </a:lnTo>
                <a:lnTo>
                  <a:pt x="301" y="0"/>
                </a:lnTo>
                <a:lnTo>
                  <a:pt x="100" y="0"/>
                </a:lnTo>
              </a:path>
            </a:pathLst>
          </a:custGeom>
          <a:solidFill>
            <a:srgbClr val="4F81BD"/>
          </a:solidFill>
          <a:ln w="25560">
            <a:solidFill>
              <a:srgbClr val="385D8A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TextBox 83"/>
          <p:cNvSpPr txBox="1"/>
          <p:nvPr/>
        </p:nvSpPr>
        <p:spPr>
          <a:xfrm>
            <a:off x="0" y="-360"/>
            <a:ext cx="9144000" cy="9810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ctr" rtl="0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800" b="1" strike="noStrike" spc="-1" dirty="0" err="1">
                <a:solidFill>
                  <a:srgbClr val="17375E"/>
                </a:solidFill>
                <a:latin typeface="Times New Roman"/>
                <a:ea typeface="Times New Roman"/>
              </a:rPr>
              <a:t>Електронний</a:t>
            </a:r>
            <a:r>
              <a:rPr lang="ru-RU" sz="2800" b="1" strike="noStrike" spc="-1" dirty="0">
                <a:solidFill>
                  <a:srgbClr val="17375E"/>
                </a:solidFill>
                <a:latin typeface="Times New Roman"/>
                <a:ea typeface="Times New Roman"/>
              </a:rPr>
              <a:t> </a:t>
            </a:r>
            <a:r>
              <a:rPr lang="ru-RU" sz="2800" b="1" strike="noStrike" spc="-1" dirty="0" err="1">
                <a:solidFill>
                  <a:srgbClr val="17375E"/>
                </a:solidFill>
                <a:latin typeface="Times New Roman"/>
                <a:ea typeface="Times New Roman"/>
              </a:rPr>
              <a:t>прибутковий</a:t>
            </a:r>
            <a:r>
              <a:rPr lang="ru-RU" sz="2800" b="1" strike="noStrike" spc="-1" dirty="0">
                <a:solidFill>
                  <a:srgbClr val="17375E"/>
                </a:solidFill>
                <a:latin typeface="Times New Roman"/>
                <a:ea typeface="Times New Roman"/>
              </a:rPr>
              <a:t> </a:t>
            </a:r>
            <a:r>
              <a:rPr lang="ru-RU" sz="2800" b="1" strike="noStrike" spc="-1" dirty="0" err="1">
                <a:solidFill>
                  <a:srgbClr val="17375E"/>
                </a:solidFill>
                <a:latin typeface="Times New Roman"/>
                <a:ea typeface="Times New Roman"/>
              </a:rPr>
              <a:t>касовий</a:t>
            </a:r>
            <a:r>
              <a:rPr lang="ru-RU" sz="2800" b="1" strike="noStrike" spc="-1" dirty="0">
                <a:solidFill>
                  <a:srgbClr val="17375E"/>
                </a:solidFill>
                <a:latin typeface="Times New Roman"/>
                <a:ea typeface="Times New Roman"/>
              </a:rPr>
              <a:t> документ (ПКО)</a:t>
            </a:r>
            <a:endParaRPr lang="en-US" sz="2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5" name="Прямоугольник 2"/>
          <p:cNvSpPr/>
          <p:nvPr/>
        </p:nvSpPr>
        <p:spPr>
          <a:xfrm>
            <a:off x="0" y="6488280"/>
            <a:ext cx="9144000" cy="248402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spAutoFit/>
          </a:bodyPr>
          <a:lstStyle/>
          <a:p>
            <a:pPr algn="l" rtl="0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1000" b="0" i="1" strike="noStrike" spc="-1" dirty="0" err="1">
                <a:solidFill>
                  <a:srgbClr val="000000"/>
                </a:solidFill>
                <a:latin typeface="Arial"/>
                <a:ea typeface="Arial"/>
              </a:rPr>
              <a:t>Джерело</a:t>
            </a:r>
            <a:r>
              <a:rPr lang="ru-RU" sz="1000" b="0" i="1" strike="noStrike" spc="-1" dirty="0">
                <a:solidFill>
                  <a:srgbClr val="000000"/>
                </a:solidFill>
                <a:latin typeface="Arial"/>
                <a:ea typeface="Arial"/>
              </a:rPr>
              <a:t>:</a:t>
            </a:r>
            <a:r>
              <a:rPr lang="en-US" sz="1000" b="0" i="1" strike="noStrike" spc="-1" dirty="0">
                <a:solidFill>
                  <a:srgbClr val="000000"/>
                </a:solidFill>
                <a:latin typeface="Arial"/>
                <a:ea typeface="Arial"/>
              </a:rPr>
              <a:t>https://medoc.ua/blog/pributkovij-kasovij-order-shho-slid-znati-</a:t>
            </a:r>
            <a:endParaRPr lang="en-US" sz="1800" b="0" strike="noStrike" spc="-1" dirty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AB5D7B9-1924-4587-A92A-C5963A28C6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678" y="492368"/>
            <a:ext cx="8521002" cy="5848141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extBox 81"/>
          <p:cNvSpPr txBox="1"/>
          <p:nvPr/>
        </p:nvSpPr>
        <p:spPr>
          <a:xfrm>
            <a:off x="4149970" y="-361"/>
            <a:ext cx="4994030" cy="107553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ctr" rtl="0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800" b="1" strike="noStrike" spc="-1" dirty="0" err="1">
                <a:solidFill>
                  <a:srgbClr val="002060"/>
                </a:solidFill>
                <a:latin typeface="Times New Roman"/>
                <a:ea typeface="Times New Roman"/>
              </a:rPr>
              <a:t>Прибутковий</a:t>
            </a:r>
            <a:r>
              <a:rPr lang="ru-RU" sz="2800" b="1" strike="noStrike" spc="-1" dirty="0">
                <a:solidFill>
                  <a:srgbClr val="002060"/>
                </a:solidFill>
                <a:latin typeface="Times New Roman"/>
                <a:ea typeface="Times New Roman"/>
              </a:rPr>
              <a:t> </a:t>
            </a:r>
            <a:r>
              <a:rPr lang="ru-RU" sz="2800" b="1" strike="noStrike" spc="-1" dirty="0" err="1">
                <a:solidFill>
                  <a:srgbClr val="002060"/>
                </a:solidFill>
                <a:latin typeface="Times New Roman"/>
                <a:ea typeface="Times New Roman"/>
              </a:rPr>
              <a:t>касовий</a:t>
            </a:r>
            <a:r>
              <a:rPr lang="ru-RU" sz="2800" b="1" strike="noStrike" spc="-1" dirty="0">
                <a:solidFill>
                  <a:srgbClr val="002060"/>
                </a:solidFill>
                <a:latin typeface="Times New Roman"/>
                <a:ea typeface="Times New Roman"/>
              </a:rPr>
              <a:t> ордер: </a:t>
            </a:r>
            <a:r>
              <a:rPr lang="ru-RU" sz="2800" b="1" strike="noStrike" spc="-1" dirty="0" err="1">
                <a:solidFill>
                  <a:srgbClr val="002060"/>
                </a:solidFill>
                <a:latin typeface="Times New Roman"/>
                <a:ea typeface="Times New Roman"/>
              </a:rPr>
              <a:t>функції</a:t>
            </a:r>
            <a:endParaRPr lang="en-US" sz="2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C307B0A-60D3-4F27-A59D-953D54E0A6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116" y="-360"/>
            <a:ext cx="3425807" cy="2040176"/>
          </a:xfrm>
          <a:prstGeom prst="rect">
            <a:avLst/>
          </a:prstGeom>
        </p:spPr>
      </p:pic>
      <p:sp>
        <p:nvSpPr>
          <p:cNvPr id="8" name="Подзаголовок 3">
            <a:extLst>
              <a:ext uri="{FF2B5EF4-FFF2-40B4-BE49-F238E27FC236}">
                <a16:creationId xmlns:a16="http://schemas.microsoft.com/office/drawing/2014/main" id="{37CF58E0-419A-49E5-AA89-5780532D7592}"/>
              </a:ext>
            </a:extLst>
          </p:cNvPr>
          <p:cNvSpPr txBox="1">
            <a:spLocks/>
          </p:cNvSpPr>
          <p:nvPr/>
        </p:nvSpPr>
        <p:spPr>
          <a:xfrm>
            <a:off x="91116" y="2039816"/>
            <a:ext cx="8762162" cy="449148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base">
              <a:spcAft>
                <a:spcPts val="800"/>
              </a:spcAft>
              <a:buFont typeface="Arial" panose="020B0604020202020204" pitchFamily="34" charset="0"/>
              <a:buNone/>
            </a:pPr>
            <a:r>
              <a:rPr lang="uk-UA" sz="20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uk-UA" dirty="0">
                <a:solidFill>
                  <a:srgbClr val="333333"/>
                </a:solidFill>
                <a:latin typeface="Ubuntu"/>
              </a:rPr>
              <a:t>.</a:t>
            </a:r>
            <a:r>
              <a:rPr lang="uk-UA" sz="2000" b="1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Документування надходжень. </a:t>
            </a:r>
            <a:endParaRPr lang="uk-UA" sz="2000" dirty="0">
              <a:solidFill>
                <a:srgbClr val="33333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base">
              <a:lnSpc>
                <a:spcPct val="100000"/>
              </a:lnSpc>
              <a:spcBef>
                <a:spcPts val="0"/>
              </a:spcBef>
            </a:pPr>
            <a:r>
              <a:rPr lang="uk-UA" sz="20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ПКО є підтвердженням надходження коштів до каси підприємства. Це дозволяє забезпечити достовірність інформації щодо грошових операцій. </a:t>
            </a:r>
          </a:p>
          <a:p>
            <a:pPr marL="0" indent="0" algn="just" fontAlgn="base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uk-UA" sz="20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</a:t>
            </a:r>
            <a:r>
              <a:rPr lang="uk-UA" sz="2000" b="1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Контроль за готівковими коштами. </a:t>
            </a:r>
            <a:endParaRPr lang="uk-UA" sz="2000" dirty="0">
              <a:solidFill>
                <a:srgbClr val="33333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base">
              <a:lnSpc>
                <a:spcPct val="100000"/>
              </a:lnSpc>
              <a:spcBef>
                <a:spcPts val="0"/>
              </a:spcBef>
            </a:pPr>
            <a:r>
              <a:rPr lang="uk-UA" sz="20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Цей документ контролює рух готівки та її оприбуткування. З його допомогою легко перевірити відповідність між реальним грошовим залишком у касі і записами в облікових документах.  </a:t>
            </a:r>
          </a:p>
          <a:p>
            <a:pPr marL="0" indent="0" algn="just" fontAlgn="base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uk-UA" sz="20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3. </a:t>
            </a:r>
            <a:r>
              <a:rPr lang="uk-UA" sz="2000" b="1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Фіксація джерел надходжень. </a:t>
            </a:r>
            <a:endParaRPr lang="uk-UA" sz="2000" dirty="0">
              <a:solidFill>
                <a:srgbClr val="33333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base">
              <a:lnSpc>
                <a:spcPct val="100000"/>
              </a:lnSpc>
              <a:spcBef>
                <a:spcPts val="0"/>
              </a:spcBef>
            </a:pPr>
            <a:r>
              <a:rPr lang="uk-UA" sz="20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ПКО дає змогу визначити, звідки саме надійшли кошти, що важливо для подальшого аналізу фінансових потоків. </a:t>
            </a:r>
          </a:p>
          <a:p>
            <a:pPr marL="0" indent="0" algn="just" fontAlgn="base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uk-UA" sz="20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4. </a:t>
            </a:r>
            <a:r>
              <a:rPr lang="uk-UA" sz="2000" b="1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Участь у складі бухгалтерської звітності. </a:t>
            </a:r>
            <a:endParaRPr lang="uk-UA" sz="2000" dirty="0">
              <a:solidFill>
                <a:srgbClr val="33333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base">
              <a:lnSpc>
                <a:spcPct val="100000"/>
              </a:lnSpc>
              <a:spcBef>
                <a:spcPts val="0"/>
              </a:spcBef>
            </a:pPr>
            <a:r>
              <a:rPr lang="uk-UA" sz="20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ПКО є частиною бухгалтерської документації, яку використовують для складання фінансової звітності підприємства. Він допомагає правильно відобразити всі грошові надходження в обліку.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TextBox 91"/>
          <p:cNvSpPr txBox="1"/>
          <p:nvPr/>
        </p:nvSpPr>
        <p:spPr>
          <a:xfrm>
            <a:off x="457200" y="59580"/>
            <a:ext cx="8229600" cy="57636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 rtl="0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uk-UA" sz="3600" b="1" strike="noStrike" spc="-1" dirty="0">
                <a:solidFill>
                  <a:srgbClr val="002060"/>
                </a:solidFill>
                <a:latin typeface="Times New Roman"/>
                <a:ea typeface="Times New Roman"/>
              </a:rPr>
              <a:t>Видаткові касові операції</a:t>
            </a:r>
            <a:endParaRPr lang="uk-UA" sz="36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3" name="Прямоугольник 2"/>
          <p:cNvSpPr/>
          <p:nvPr/>
        </p:nvSpPr>
        <p:spPr>
          <a:xfrm>
            <a:off x="287280" y="1388885"/>
            <a:ext cx="8655753" cy="2679837"/>
          </a:xfrm>
          <a:prstGeom prst="rect">
            <a:avLst/>
          </a:prstGeom>
          <a:noFill/>
          <a:ln w="0">
            <a:solidFill>
              <a:srgbClr val="00206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6800" rIns="90000" bIns="46800">
            <a:spAutoFit/>
          </a:bodyPr>
          <a:lstStyle/>
          <a:p>
            <a:pPr algn="just" rtl="0">
              <a:buClr>
                <a:srgbClr val="000000"/>
              </a:buClr>
              <a:buFont typeface="Wingdings" charset="2"/>
              <a:buChar char="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uk-UA" sz="2400" b="0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 здавання виручки для внесення на поточний розрахунковий рахунок</a:t>
            </a:r>
            <a:endParaRPr lang="uk-UA" sz="2400" b="0" strike="noStrike" spc="-1" dirty="0">
              <a:solidFill>
                <a:srgbClr val="000000"/>
              </a:solidFill>
              <a:latin typeface="Arial"/>
            </a:endParaRPr>
          </a:p>
          <a:p>
            <a:pPr algn="just" rtl="0">
              <a:buClr>
                <a:srgbClr val="000000"/>
              </a:buClr>
              <a:buFont typeface="Wingdings" charset="2"/>
              <a:buChar char="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uk-UA" sz="2400" b="0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 виплата авансу, заробітної плати працівникам</a:t>
            </a:r>
            <a:endParaRPr lang="uk-UA" sz="2400" b="0" strike="noStrike" spc="-1" dirty="0">
              <a:solidFill>
                <a:srgbClr val="000000"/>
              </a:solidFill>
              <a:latin typeface="Arial"/>
            </a:endParaRPr>
          </a:p>
          <a:p>
            <a:pPr algn="just">
              <a:buClr>
                <a:srgbClr val="000000"/>
              </a:buClr>
              <a:buFont typeface="Wingdings" charset="2"/>
              <a:buChar char="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uk-UA" sz="2400" b="0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 видача коштів під звіт (на відрядження, </a:t>
            </a:r>
            <a:r>
              <a:rPr lang="uk-UA" sz="2400" spc="-1" dirty="0">
                <a:solidFill>
                  <a:srgbClr val="000000"/>
                </a:solidFill>
                <a:latin typeface="Times New Roman"/>
                <a:ea typeface="Times New Roman"/>
              </a:rPr>
              <a:t>оплата закуплених товарів на господарські потреби та </a:t>
            </a:r>
            <a:r>
              <a:rPr lang="uk-UA" sz="2400" b="0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ін.)</a:t>
            </a:r>
            <a:endParaRPr lang="uk-UA" sz="2400" b="0" strike="noStrike" spc="-1" dirty="0">
              <a:solidFill>
                <a:srgbClr val="000000"/>
              </a:solidFill>
              <a:latin typeface="Arial"/>
            </a:endParaRPr>
          </a:p>
          <a:p>
            <a:pPr algn="just" rtl="0">
              <a:buClr>
                <a:srgbClr val="000000"/>
              </a:buClr>
              <a:buFont typeface="Wingdings" charset="2"/>
              <a:buChar char="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uk-UA" sz="2400" b="0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 розрахунки з іншими суб'єктами господарювання у межах встановленого ліміту</a:t>
            </a:r>
            <a:endParaRPr lang="uk-UA" sz="24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94" name="Стрелка вниз 3"/>
          <p:cNvSpPr/>
          <p:nvPr/>
        </p:nvSpPr>
        <p:spPr>
          <a:xfrm>
            <a:off x="4122341" y="677150"/>
            <a:ext cx="899318" cy="576360"/>
          </a:xfrm>
          <a:custGeom>
            <a:avLst/>
            <a:gdLst/>
            <a:ahLst/>
            <a:cxnLst/>
            <a:rect l="0" t="0" r="r" b="b"/>
            <a:pathLst>
              <a:path w="205" h="1603">
                <a:moveTo>
                  <a:pt x="51" y="0"/>
                </a:moveTo>
                <a:lnTo>
                  <a:pt x="51" y="1500"/>
                </a:lnTo>
                <a:lnTo>
                  <a:pt x="0" y="1500"/>
                </a:lnTo>
                <a:lnTo>
                  <a:pt x="102" y="1602"/>
                </a:lnTo>
                <a:lnTo>
                  <a:pt x="204" y="1500"/>
                </a:lnTo>
                <a:lnTo>
                  <a:pt x="153" y="1500"/>
                </a:lnTo>
                <a:lnTo>
                  <a:pt x="153" y="0"/>
                </a:lnTo>
                <a:lnTo>
                  <a:pt x="51" y="0"/>
                </a:lnTo>
              </a:path>
            </a:pathLst>
          </a:custGeom>
          <a:solidFill>
            <a:srgbClr val="4F81BD"/>
          </a:solidFill>
          <a:ln w="25560">
            <a:solidFill>
              <a:srgbClr val="385D8A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5" name="Прямоугольник 4"/>
          <p:cNvSpPr/>
          <p:nvPr/>
        </p:nvSpPr>
        <p:spPr>
          <a:xfrm>
            <a:off x="143640" y="4716362"/>
            <a:ext cx="9144000" cy="825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spAutoFit/>
          </a:bodyPr>
          <a:lstStyle/>
          <a:p>
            <a:pPr algn="ctr" rtl="0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uk-UA" sz="2400" b="1" strike="noStrike" spc="-1" dirty="0">
                <a:solidFill>
                  <a:srgbClr val="002060"/>
                </a:solidFill>
                <a:latin typeface="Times New Roman"/>
                <a:ea typeface="Times New Roman"/>
              </a:rPr>
              <a:t>Оформлюються видатковими касовими</a:t>
            </a:r>
            <a:r>
              <a:rPr lang="ru-RU" sz="2400" b="1" strike="noStrike" spc="-1" dirty="0">
                <a:solidFill>
                  <a:srgbClr val="002060"/>
                </a:solidFill>
                <a:latin typeface="Times New Roman"/>
                <a:ea typeface="Times New Roman"/>
              </a:rPr>
              <a:t> ордерами (ВКО)</a:t>
            </a:r>
            <a:endParaRPr lang="en-US" sz="2400" b="0" strike="noStrike" spc="-1" dirty="0">
              <a:solidFill>
                <a:srgbClr val="000000"/>
              </a:solidFill>
              <a:latin typeface="Arial"/>
            </a:endParaRPr>
          </a:p>
          <a:p>
            <a:pPr algn="ctr" rtl="0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400" b="1" strike="noStrike" spc="-1" dirty="0">
                <a:solidFill>
                  <a:srgbClr val="002060"/>
                </a:solidFill>
                <a:latin typeface="Times New Roman"/>
                <a:ea typeface="Times New Roman"/>
              </a:rPr>
              <a:t>(</a:t>
            </a:r>
            <a:r>
              <a:rPr lang="ru-RU" sz="2400" b="1" i="1" strike="noStrike" spc="-1" dirty="0">
                <a:solidFill>
                  <a:srgbClr val="002060"/>
                </a:solidFill>
                <a:latin typeface="Times New Roman"/>
                <a:ea typeface="Times New Roman"/>
              </a:rPr>
              <a:t>форма КО-2</a:t>
            </a:r>
            <a:r>
              <a:rPr lang="ru-RU" sz="2400" b="1" strike="noStrike" spc="-1" dirty="0">
                <a:solidFill>
                  <a:srgbClr val="002060"/>
                </a:solidFill>
                <a:latin typeface="Times New Roman"/>
                <a:ea typeface="Times New Roman"/>
              </a:rPr>
              <a:t>)</a:t>
            </a:r>
            <a:endParaRPr lang="en-US" sz="24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96" name="Стрелка вниз 5"/>
          <p:cNvSpPr/>
          <p:nvPr/>
        </p:nvSpPr>
        <p:spPr>
          <a:xfrm>
            <a:off x="4045152" y="4068722"/>
            <a:ext cx="1053696" cy="647640"/>
          </a:xfrm>
          <a:custGeom>
            <a:avLst/>
            <a:gdLst/>
            <a:ahLst/>
            <a:cxnLst/>
            <a:rect l="0" t="0" r="r" b="b"/>
            <a:pathLst>
              <a:path w="402" h="1801">
                <a:moveTo>
                  <a:pt x="100" y="0"/>
                </a:moveTo>
                <a:lnTo>
                  <a:pt x="100" y="1599"/>
                </a:lnTo>
                <a:lnTo>
                  <a:pt x="0" y="1599"/>
                </a:lnTo>
                <a:lnTo>
                  <a:pt x="200" y="1800"/>
                </a:lnTo>
                <a:lnTo>
                  <a:pt x="401" y="1599"/>
                </a:lnTo>
                <a:lnTo>
                  <a:pt x="301" y="1599"/>
                </a:lnTo>
                <a:lnTo>
                  <a:pt x="301" y="0"/>
                </a:lnTo>
                <a:lnTo>
                  <a:pt x="100" y="0"/>
                </a:lnTo>
              </a:path>
            </a:pathLst>
          </a:custGeom>
          <a:solidFill>
            <a:srgbClr val="4F81BD"/>
          </a:solidFill>
          <a:ln w="25560">
            <a:solidFill>
              <a:srgbClr val="385D8A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10E7DE0-D30B-4529-B2FB-B8E8AFE261C0}"/>
              </a:ext>
            </a:extLst>
          </p:cNvPr>
          <p:cNvSpPr txBox="1"/>
          <p:nvPr/>
        </p:nvSpPr>
        <p:spPr>
          <a:xfrm>
            <a:off x="-70337" y="5580685"/>
            <a:ext cx="914399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 отриманні готівки з каси фізична особа, на вимогу касира, має пред’явити паспорт або інший документ, що посвідчує особу, розписатися у ВКО або видатковій відомості про одержання готівки, зазначивши одержану суму коштів </a:t>
            </a:r>
          </a:p>
          <a:p>
            <a:pPr algn="ctr"/>
            <a:r>
              <a:rPr lang="uk-UA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(гривень - словами, копійок - цифрами). 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TextBox 98"/>
          <p:cNvSpPr txBox="1"/>
          <p:nvPr/>
        </p:nvSpPr>
        <p:spPr>
          <a:xfrm>
            <a:off x="0" y="-360"/>
            <a:ext cx="9144000" cy="7650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ctr" rtl="0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uk-UA" sz="2800" b="1" strike="noStrike" spc="-1" dirty="0">
                <a:solidFill>
                  <a:srgbClr val="17375E"/>
                </a:solidFill>
                <a:latin typeface="Times New Roman"/>
                <a:ea typeface="Times New Roman"/>
              </a:rPr>
              <a:t>Електронний видатковий касовий документ </a:t>
            </a:r>
            <a:r>
              <a:rPr lang="ru-RU" sz="2800" b="1" strike="noStrike" spc="-1" dirty="0">
                <a:solidFill>
                  <a:srgbClr val="17375E"/>
                </a:solidFill>
                <a:latin typeface="Times New Roman"/>
                <a:ea typeface="Times New Roman"/>
              </a:rPr>
              <a:t>(ВКО)</a:t>
            </a:r>
            <a:endParaRPr lang="en-US" sz="2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A80D883-03B3-405A-BE53-47B48F3AF6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5682" y="764640"/>
            <a:ext cx="6773584" cy="4711713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C32F03E-6BB8-4759-8D56-4DE026AC98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4887" y="5597560"/>
            <a:ext cx="7115175" cy="10287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TextBox 96"/>
          <p:cNvSpPr txBox="1"/>
          <p:nvPr/>
        </p:nvSpPr>
        <p:spPr>
          <a:xfrm>
            <a:off x="0" y="0"/>
            <a:ext cx="9144000" cy="141768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ctr" rtl="0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800" b="1" strike="noStrike" spc="-1" dirty="0" err="1">
                <a:solidFill>
                  <a:srgbClr val="002060"/>
                </a:solidFill>
                <a:latin typeface="Times New Roman"/>
                <a:ea typeface="Times New Roman"/>
              </a:rPr>
              <a:t>Видатковий</a:t>
            </a:r>
            <a:r>
              <a:rPr lang="ru-RU" sz="2800" b="1" strike="noStrike" spc="-1" dirty="0">
                <a:solidFill>
                  <a:srgbClr val="002060"/>
                </a:solidFill>
                <a:latin typeface="Times New Roman"/>
                <a:ea typeface="Times New Roman"/>
              </a:rPr>
              <a:t> </a:t>
            </a:r>
            <a:r>
              <a:rPr lang="ru-RU" sz="2800" b="1" strike="noStrike" spc="-1" dirty="0" err="1">
                <a:solidFill>
                  <a:srgbClr val="002060"/>
                </a:solidFill>
                <a:latin typeface="Times New Roman"/>
                <a:ea typeface="Times New Roman"/>
              </a:rPr>
              <a:t>касовий</a:t>
            </a:r>
            <a:r>
              <a:rPr lang="ru-RU" sz="2800" b="1" strike="noStrike" spc="-1" dirty="0">
                <a:solidFill>
                  <a:srgbClr val="002060"/>
                </a:solidFill>
                <a:latin typeface="Times New Roman"/>
                <a:ea typeface="Times New Roman"/>
              </a:rPr>
              <a:t> ордер</a:t>
            </a:r>
            <a:br>
              <a:rPr dirty="0"/>
            </a:br>
            <a:r>
              <a:rPr lang="ru-RU" sz="2800" b="1" strike="noStrike" spc="-1" dirty="0" err="1">
                <a:solidFill>
                  <a:srgbClr val="002060"/>
                </a:solidFill>
                <a:latin typeface="Times New Roman"/>
                <a:ea typeface="Times New Roman"/>
              </a:rPr>
              <a:t>типова</a:t>
            </a:r>
            <a:r>
              <a:rPr lang="ru-RU" sz="2800" b="1" strike="noStrike" spc="-1" dirty="0">
                <a:solidFill>
                  <a:srgbClr val="002060"/>
                </a:solidFill>
                <a:latin typeface="Times New Roman"/>
                <a:ea typeface="Times New Roman"/>
              </a:rPr>
              <a:t> форма № КО-2 (</a:t>
            </a:r>
            <a:r>
              <a:rPr lang="ru-RU" sz="2800" b="1" strike="noStrike" spc="-1" dirty="0" err="1">
                <a:solidFill>
                  <a:srgbClr val="002060"/>
                </a:solidFill>
                <a:latin typeface="Times New Roman"/>
                <a:ea typeface="Times New Roman"/>
              </a:rPr>
              <a:t>паперовий</a:t>
            </a:r>
            <a:r>
              <a:rPr lang="ru-RU" sz="2800" b="1" strike="noStrike" spc="-1" dirty="0">
                <a:solidFill>
                  <a:srgbClr val="002060"/>
                </a:solidFill>
                <a:latin typeface="Times New Roman"/>
                <a:ea typeface="Times New Roman"/>
              </a:rPr>
              <a:t> </a:t>
            </a:r>
            <a:r>
              <a:rPr lang="ru-RU" sz="2800" b="1" strike="noStrike" spc="-1" dirty="0" err="1">
                <a:solidFill>
                  <a:srgbClr val="002060"/>
                </a:solidFill>
                <a:latin typeface="Times New Roman"/>
                <a:ea typeface="Times New Roman"/>
              </a:rPr>
              <a:t>варіант</a:t>
            </a:r>
            <a:r>
              <a:rPr lang="ru-RU" sz="2800" b="1" strike="noStrike" spc="-1" dirty="0">
                <a:solidFill>
                  <a:srgbClr val="002060"/>
                </a:solidFill>
                <a:latin typeface="Times New Roman"/>
                <a:ea typeface="Times New Roman"/>
              </a:rPr>
              <a:t>)</a:t>
            </a:r>
            <a:endParaRPr lang="en-US" sz="2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98" name="Picture 2" descr="Рисунок 2 – Расходный кассовый ордер (РКО)"/>
          <p:cNvPicPr/>
          <p:nvPr/>
        </p:nvPicPr>
        <p:blipFill>
          <a:blip r:embed="rId2"/>
          <a:stretch/>
        </p:blipFill>
        <p:spPr>
          <a:xfrm>
            <a:off x="0" y="1413000"/>
            <a:ext cx="9036000" cy="52560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BD36FA77-65F1-402B-A359-AA04B4BAEFF4}"/>
              </a:ext>
            </a:extLst>
          </p:cNvPr>
          <p:cNvSpPr txBox="1"/>
          <p:nvPr/>
        </p:nvSpPr>
        <p:spPr>
          <a:xfrm>
            <a:off x="4019340" y="252437"/>
            <a:ext cx="492369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2800" b="1" spc="-1" dirty="0">
                <a:solidFill>
                  <a:srgbClr val="17375E"/>
                </a:solidFill>
                <a:latin typeface="Times New Roman"/>
              </a:rPr>
              <a:t>Які функції виконує ВКО? 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B118EE8-D44D-4F32-AC2B-69A7A09F34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019340" cy="2995139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691F861-EB54-4114-844D-CB3FF8241A28}"/>
              </a:ext>
            </a:extLst>
          </p:cNvPr>
          <p:cNvSpPr txBox="1"/>
          <p:nvPr/>
        </p:nvSpPr>
        <p:spPr>
          <a:xfrm>
            <a:off x="0" y="2995139"/>
            <a:ext cx="8943033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fontAlgn="base">
              <a:buFont typeface="+mj-lt"/>
              <a:buAutoNum type="arabicPeriod"/>
            </a:pPr>
            <a:r>
              <a:rPr lang="uk-UA" b="1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Оформлення готівкових виплат.  </a:t>
            </a:r>
            <a:endParaRPr lang="uk-UA" b="0" i="0" dirty="0">
              <a:solidFill>
                <a:srgbClr val="333333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base"/>
            <a:r>
              <a:rPr lang="uk-UA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Заповнюється при виплаті готівки працівникам (зарплата, аванси), підрядникам, постачальникам або іншим контрагентам, а також інкасації готівки з каси підприємства.  </a:t>
            </a:r>
          </a:p>
          <a:p>
            <a:pPr algn="just" fontAlgn="base">
              <a:buFont typeface="+mj-lt"/>
              <a:buAutoNum type="arabicPeriod" startAt="2"/>
            </a:pPr>
            <a:r>
              <a:rPr lang="uk-UA" b="1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 за готівковими операціями. </a:t>
            </a:r>
            <a:endParaRPr lang="uk-UA" b="0" i="0" dirty="0">
              <a:solidFill>
                <a:srgbClr val="333333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base"/>
            <a:r>
              <a:rPr lang="uk-UA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 допомогою ВКО підприємство контролює та фіксує витрати грошових коштів з каси. </a:t>
            </a:r>
          </a:p>
          <a:p>
            <a:pPr algn="just" fontAlgn="base">
              <a:buFont typeface="+mj-lt"/>
              <a:buAutoNum type="arabicPeriod" startAt="3"/>
            </a:pPr>
            <a:r>
              <a:rPr lang="uk-UA" b="1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Забезпечення бухгалтерського обліку. </a:t>
            </a:r>
            <a:endParaRPr lang="uk-UA" b="0" i="0" dirty="0">
              <a:solidFill>
                <a:srgbClr val="333333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base"/>
            <a:r>
              <a:rPr lang="uk-UA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ВКО є важливим елементом для правильного ведення бухгалтерського обліку, зокрема для перевірки витрат і звітності. </a:t>
            </a:r>
          </a:p>
          <a:p>
            <a:pPr algn="just" fontAlgn="base">
              <a:buFont typeface="+mj-lt"/>
              <a:buAutoNum type="arabicPeriod" startAt="4"/>
            </a:pPr>
            <a:r>
              <a:rPr lang="uk-UA" b="1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Підтвердження витрат. </a:t>
            </a:r>
            <a:endParaRPr lang="uk-UA" b="0" i="0" dirty="0">
              <a:solidFill>
                <a:srgbClr val="333333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base"/>
            <a:r>
              <a:rPr lang="uk-UA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Підписаний ВКО є підтвердженням того, що гроші дійсно були видані і під які потреби. </a:t>
            </a:r>
          </a:p>
        </p:txBody>
      </p:sp>
    </p:spTree>
    <p:extLst>
      <p:ext uri="{BB962C8B-B14F-4D97-AF65-F5344CB8AC3E}">
        <p14:creationId xmlns:p14="http://schemas.microsoft.com/office/powerpoint/2010/main" val="32336218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TextBox 105"/>
          <p:cNvSpPr txBox="1"/>
          <p:nvPr/>
        </p:nvSpPr>
        <p:spPr>
          <a:xfrm>
            <a:off x="-1" y="-360"/>
            <a:ext cx="9035999" cy="1143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 rtl="0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400" b="1" strike="noStrike" spc="-1" dirty="0" err="1">
                <a:solidFill>
                  <a:srgbClr val="000000"/>
                </a:solidFill>
                <a:latin typeface="Times New Roman"/>
                <a:ea typeface="Times New Roman"/>
              </a:rPr>
              <a:t>Документальне</a:t>
            </a:r>
            <a:r>
              <a:rPr lang="ru-RU" sz="2400" b="1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ru-RU" sz="2400" b="1" strike="noStrike" spc="-1" dirty="0" err="1">
                <a:solidFill>
                  <a:srgbClr val="000000"/>
                </a:solidFill>
                <a:latin typeface="Times New Roman"/>
                <a:ea typeface="Times New Roman"/>
              </a:rPr>
              <a:t>оформлення</a:t>
            </a:r>
            <a:r>
              <a:rPr lang="ru-RU" sz="2400" b="1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ru-RU" sz="2400" b="1" strike="noStrike" spc="-1" dirty="0" err="1">
                <a:solidFill>
                  <a:srgbClr val="000000"/>
                </a:solidFill>
                <a:latin typeface="Times New Roman"/>
                <a:ea typeface="Times New Roman"/>
              </a:rPr>
              <a:t>касових</a:t>
            </a:r>
            <a:r>
              <a:rPr lang="ru-RU" sz="2400" b="1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ru-RU" sz="2400" b="1" strike="noStrike" spc="-1" dirty="0" err="1">
                <a:solidFill>
                  <a:srgbClr val="000000"/>
                </a:solidFill>
                <a:latin typeface="Times New Roman"/>
                <a:ea typeface="Times New Roman"/>
              </a:rPr>
              <a:t>операцій</a:t>
            </a:r>
            <a:r>
              <a:rPr lang="ru-RU" sz="2400" b="1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</a:p>
          <a:p>
            <a:pPr algn="ctr" rtl="0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400" b="1" spc="-1" dirty="0">
                <a:solidFill>
                  <a:srgbClr val="000000"/>
                </a:solidFill>
                <a:latin typeface="Times New Roman"/>
              </a:rPr>
              <a:t>!</a:t>
            </a:r>
            <a:r>
              <a:rPr lang="uk-UA" sz="2400" i="1" spc="-1" dirty="0">
                <a:solidFill>
                  <a:srgbClr val="000000"/>
                </a:solidFill>
                <a:effectLst/>
                <a:latin typeface="Times New Roman"/>
              </a:rPr>
              <a:t>в</a:t>
            </a:r>
            <a:r>
              <a:rPr lang="uk-UA" sz="2400" i="1" dirty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иправлення в касових ордерах та видаткових відомостях забороняються</a:t>
            </a:r>
            <a:endParaRPr lang="uk-UA" sz="2400" i="1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07" name="Picture 2" descr="Картинки по запросу журнал реєстрації прибуткових і видаткових касових документів приклад заповнення"/>
          <p:cNvPicPr/>
          <p:nvPr/>
        </p:nvPicPr>
        <p:blipFill>
          <a:blip r:embed="rId2"/>
          <a:stretch/>
        </p:blipFill>
        <p:spPr>
          <a:xfrm>
            <a:off x="0" y="1341360"/>
            <a:ext cx="9036000" cy="518328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TextBox 107"/>
          <p:cNvSpPr txBox="1"/>
          <p:nvPr/>
        </p:nvSpPr>
        <p:spPr>
          <a:xfrm>
            <a:off x="0" y="-360"/>
            <a:ext cx="9144000" cy="4618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 rtl="0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uk-UA" sz="2800" b="1" i="1" strike="noStrike" spc="-1">
                <a:solidFill>
                  <a:srgbClr val="000000"/>
                </a:solidFill>
                <a:latin typeface="Times New Roman"/>
                <a:ea typeface="Times New Roman"/>
              </a:rPr>
              <a:t>Касова книга</a:t>
            </a:r>
            <a:endParaRPr lang="en-US" sz="2800" b="0" strike="noStrike" spc="-1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FDB460D-48E7-47F2-B8AF-82F12F5D11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643" y="752922"/>
            <a:ext cx="8500906" cy="5748362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64A6CE01-6615-475B-9A52-55C06FE75AC0}"/>
              </a:ext>
            </a:extLst>
          </p:cNvPr>
          <p:cNvSpPr>
            <a:spLocks noGrp="1"/>
          </p:cNvSpPr>
          <p:nvPr>
            <p:ph type="subTitle"/>
          </p:nvPr>
        </p:nvSpPr>
        <p:spPr/>
        <p:txBody>
          <a:bodyPr/>
          <a:lstStyle/>
          <a:p>
            <a:endParaRPr lang="uk-UA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BBA1072-A9BF-4FA1-AC39-B924223C20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580" y="211015"/>
            <a:ext cx="8892791" cy="6646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14968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0905ECD-151A-4D49-9A99-A48943B40F2E}"/>
              </a:ext>
            </a:extLst>
          </p:cNvPr>
          <p:cNvSpPr>
            <a:spLocks noGrp="1"/>
          </p:cNvSpPr>
          <p:nvPr>
            <p:ph type="subTitle"/>
          </p:nvPr>
        </p:nvSpPr>
        <p:spPr>
          <a:xfrm>
            <a:off x="457200" y="160773"/>
            <a:ext cx="8229600" cy="6199833"/>
          </a:xfrm>
        </p:spPr>
        <p:txBody>
          <a:bodyPr/>
          <a:lstStyle/>
          <a:p>
            <a:pPr marL="0" indent="0" algn="just">
              <a:buNone/>
            </a:pPr>
            <a:r>
              <a:rPr lang="uk-UA" sz="1800" b="1" dirty="0">
                <a:solidFill>
                  <a:srgbClr val="548DD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Документи РРО: </a:t>
            </a:r>
            <a:endParaRPr lang="ru-UA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buFont typeface="Wingdings" panose="05000000000000000000" pitchFamily="2" charset="2"/>
              <a:buChar char=""/>
            </a:pPr>
            <a:r>
              <a:rPr lang="uk-UA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Фіскальний 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касовий </a:t>
            </a:r>
            <a:r>
              <a:rPr lang="uk-UA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чек</a:t>
            </a:r>
            <a:endParaRPr lang="ru-UA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buFont typeface="Wingdings" panose="05000000000000000000" pitchFamily="2" charset="2"/>
              <a:buChar char=""/>
            </a:pPr>
            <a:r>
              <a:rPr lang="uk-UA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X-звіт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(це денний звіт без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обнулення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інформації в оперативній пам'яті РРО, дозволяє контролювати та звіряти кількість грошей в РРО) </a:t>
            </a:r>
            <a:endParaRPr lang="ru-UA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buFont typeface="Wingdings" panose="05000000000000000000" pitchFamily="2" charset="2"/>
              <a:buChar char=""/>
            </a:pPr>
            <a:r>
              <a:rPr lang="uk-UA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Z-звіт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(це денний звіт з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обнуленням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інформації та занесенням її до оперативної пам'яті РРО. Служить для оприбуткування готівки. Зберігається 1095 днів</a:t>
            </a:r>
            <a:endParaRPr lang="ru-UA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buFont typeface="Wingdings" panose="05000000000000000000" pitchFamily="2" charset="2"/>
              <a:buChar char=""/>
            </a:pPr>
            <a:r>
              <a:rPr lang="uk-UA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Книга обліку розрахункових операцій 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</a:t>
            </a:r>
            <a:r>
              <a:rPr lang="uk-UA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КОРО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) - прошнурована і  зареєстрована в фіскальних органах книга, що містить щоденні звіти  </a:t>
            </a:r>
          </a:p>
          <a:p>
            <a:pPr marL="342900" indent="-342900" algn="just">
              <a:buFont typeface="Wingdings" panose="05000000000000000000" pitchFamily="2" charset="2"/>
              <a:buChar char=""/>
            </a:pPr>
            <a:r>
              <a:rPr lang="uk-UA" sz="1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</a:t>
            </a:r>
            <a:r>
              <a:rPr lang="uk-UA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озрахункова книжка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- зброшурована та прошнурована книжка, зареєстрована в фіскальних органах,  що містить номерні розрахункові квитанції, які видаються покупцям, коли не застосовуються РРО (на період виходу з ладу РРО, здійснення його ремонту або у разі тимчасового, не більше 7 робочих днів, відключення електроенергії)   </a:t>
            </a:r>
            <a:endParaRPr lang="ru-UA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buFont typeface="Wingdings" panose="05000000000000000000" pitchFamily="2" charset="2"/>
              <a:buChar char=""/>
            </a:pPr>
            <a:endParaRPr lang="ru-UA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03811720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35B3824-5382-46F0-A4CD-9CC0CF0F3B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589838"/>
          </a:xfrm>
        </p:spPr>
        <p:txBody>
          <a:bodyPr/>
          <a:lstStyle/>
          <a:p>
            <a:pPr algn="ctr"/>
            <a:r>
              <a:rPr lang="uk-UA" sz="2800" b="1" spc="-1" dirty="0">
                <a:solidFill>
                  <a:srgbClr val="17375E"/>
                </a:solidFill>
                <a:latin typeface="Times New Roman"/>
                <a:ea typeface="+mn-ea"/>
                <a:cs typeface="+mn-cs"/>
              </a:rPr>
              <a:t>Фіскальний касовий чек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82657DEC-5D40-4047-B078-5C0C69C5B7CA}"/>
              </a:ext>
            </a:extLst>
          </p:cNvPr>
          <p:cNvSpPr>
            <a:spLocks noGrp="1"/>
          </p:cNvSpPr>
          <p:nvPr>
            <p:ph type="subTitle"/>
          </p:nvPr>
        </p:nvSpPr>
        <p:spPr>
          <a:xfrm>
            <a:off x="100485" y="1010362"/>
            <a:ext cx="8842548" cy="1963051"/>
          </a:xfrm>
        </p:spPr>
        <p:txBody>
          <a:bodyPr/>
          <a:lstStyle/>
          <a:p>
            <a:pPr marL="0" indent="0" algn="just" fontAlgn="base">
              <a:buNone/>
            </a:pPr>
            <a:endParaRPr lang="uk-UA" sz="2000" b="1" i="0" dirty="0">
              <a:solidFill>
                <a:srgbClr val="333333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 fontAlgn="base">
              <a:buNone/>
            </a:pPr>
            <a:r>
              <a:rPr lang="uk-UA" sz="2000" b="1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Фіскальний касовий чек –</a:t>
            </a:r>
            <a:r>
              <a:rPr lang="uk-UA" sz="20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розрахунковий документ, створений у паперовому або електронному форматі реєстратором розрахункових операцій (РРО) або програмним реєстратором розрахункових операцій (ПРРО) під час здійснення оплати.  </a:t>
            </a:r>
          </a:p>
          <a:p>
            <a:pPr marL="0" indent="0" algn="ctr" fontAlgn="base">
              <a:buNone/>
            </a:pPr>
            <a:r>
              <a:rPr lang="uk-UA" sz="20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Він є важливим документом для обох сторін: бізнесу - як доказ продажу, а споживачам - як гарантія на обмін чи повернення товару. </a:t>
            </a:r>
          </a:p>
          <a:p>
            <a:endParaRPr lang="uk-UA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03B39E0-0B4C-4822-8FA3-C9DBAE001F98}"/>
              </a:ext>
            </a:extLst>
          </p:cNvPr>
          <p:cNvSpPr txBox="1"/>
          <p:nvPr/>
        </p:nvSpPr>
        <p:spPr>
          <a:xfrm>
            <a:off x="100485" y="2973413"/>
            <a:ext cx="8963129" cy="30808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>
              <a:lnSpc>
                <a:spcPct val="90000"/>
              </a:lnSpc>
              <a:spcBef>
                <a:spcPts val="1000"/>
              </a:spcBef>
            </a:pPr>
            <a:r>
              <a:rPr lang="uk-UA" sz="2800" b="1" spc="-1" dirty="0">
                <a:solidFill>
                  <a:srgbClr val="17375E"/>
                </a:solidFill>
                <a:latin typeface="Times New Roman"/>
              </a:rPr>
              <a:t>Функції фіскального чеку:</a:t>
            </a:r>
          </a:p>
          <a:p>
            <a:pPr algn="just" fontAlgn="base">
              <a:lnSpc>
                <a:spcPct val="90000"/>
              </a:lnSpc>
              <a:spcBef>
                <a:spcPts val="1000"/>
              </a:spcBef>
            </a:pPr>
            <a:r>
              <a:rPr lang="uk-UA" sz="2000" b="1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Підтвердження угоди: </a:t>
            </a:r>
            <a:r>
              <a:rPr lang="uk-UA" sz="20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Фіскальний чек є підтвердженням того, що покупець здійснив покупку, а продавець отримав оплату. </a:t>
            </a:r>
          </a:p>
          <a:p>
            <a:pPr algn="just" fontAlgn="base">
              <a:lnSpc>
                <a:spcPct val="90000"/>
              </a:lnSpc>
              <a:spcBef>
                <a:spcPts val="1000"/>
              </a:spcBef>
            </a:pPr>
            <a:r>
              <a:rPr lang="uk-UA" sz="2000" b="1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Облік податків: </a:t>
            </a:r>
            <a:r>
              <a:rPr lang="uk-UA" sz="20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Цей документ є важливим для податкового обліку. Він фіксує суму податку на додану вартість (ПДВ) та акцизного податку, що дозволяє контролювати податкові надходження. </a:t>
            </a:r>
          </a:p>
          <a:p>
            <a:pPr algn="just" fontAlgn="base">
              <a:lnSpc>
                <a:spcPct val="90000"/>
              </a:lnSpc>
              <a:spcBef>
                <a:spcPts val="1000"/>
              </a:spcBef>
            </a:pPr>
            <a:r>
              <a:rPr lang="uk-UA" sz="2000" b="1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Споживча безпека</a:t>
            </a:r>
            <a:r>
              <a:rPr lang="uk-UA" sz="20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Наявність фіскального касового чека захищає права споживачів, оскільки вони можуть пред’явити його у разі повернення товару або вирішення суперечок. </a:t>
            </a:r>
          </a:p>
        </p:txBody>
      </p:sp>
    </p:spTree>
    <p:extLst>
      <p:ext uri="{BB962C8B-B14F-4D97-AF65-F5344CB8AC3E}">
        <p14:creationId xmlns:p14="http://schemas.microsoft.com/office/powerpoint/2010/main" val="404616668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7545167-B350-403A-B562-DFF1FDD073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0153"/>
            <a:ext cx="8229600" cy="1143000"/>
          </a:xfrm>
        </p:spPr>
        <p:txBody>
          <a:bodyPr/>
          <a:lstStyle/>
          <a:p>
            <a:r>
              <a:rPr lang="uk-UA" sz="2800" b="1" spc="-1" dirty="0">
                <a:solidFill>
                  <a:srgbClr val="17375E"/>
                </a:solidFill>
                <a:latin typeface="Times New Roman"/>
                <a:ea typeface="+mn-ea"/>
                <a:cs typeface="+mn-cs"/>
              </a:rPr>
              <a:t>Обов’язкові реквізити фіскального касового чека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8A7BBAB-E9D6-4522-BFA6-F4EBF15A4282}"/>
              </a:ext>
            </a:extLst>
          </p:cNvPr>
          <p:cNvSpPr txBox="1"/>
          <p:nvPr/>
        </p:nvSpPr>
        <p:spPr>
          <a:xfrm>
            <a:off x="3411415" y="1298750"/>
            <a:ext cx="5551716" cy="46166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fontAlgn="base">
              <a:buFont typeface="Arial" panose="020B0604020202020204" pitchFamily="34" charset="0"/>
              <a:buChar char="•"/>
            </a:pPr>
            <a:r>
              <a:rPr lang="uk-UA" sz="14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найменування продавця; </a:t>
            </a:r>
          </a:p>
          <a:p>
            <a:pPr algn="just" fontAlgn="base">
              <a:buFont typeface="Arial" panose="020B0604020202020204" pitchFamily="34" charset="0"/>
              <a:buChar char="•"/>
            </a:pPr>
            <a:r>
              <a:rPr lang="uk-UA" sz="14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назву аптечного закладу; </a:t>
            </a:r>
          </a:p>
          <a:p>
            <a:pPr algn="just" fontAlgn="base">
              <a:buFont typeface="Arial" panose="020B0604020202020204" pitchFamily="34" charset="0"/>
              <a:buChar char="•"/>
            </a:pPr>
            <a:r>
              <a:rPr lang="uk-UA" sz="14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адресу, де було продано товар; </a:t>
            </a:r>
          </a:p>
          <a:p>
            <a:pPr algn="just" fontAlgn="base">
              <a:buFont typeface="Arial" panose="020B0604020202020204" pitchFamily="34" charset="0"/>
              <a:buChar char="•"/>
            </a:pPr>
            <a:r>
              <a:rPr lang="uk-UA" sz="14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для СГ, що зареєстровані як платники ПДВ, – індивідуальний податковий номер платника ПДВ; </a:t>
            </a:r>
          </a:p>
          <a:p>
            <a:pPr algn="just" fontAlgn="base">
              <a:buFont typeface="Arial" panose="020B0604020202020204" pitchFamily="34" charset="0"/>
              <a:buChar char="•"/>
            </a:pPr>
            <a:r>
              <a:rPr lang="uk-UA" sz="14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для СГ, що не є платниками ПДВ, – податковий номер або серію та номер паспорта / номер ID картки; </a:t>
            </a:r>
          </a:p>
          <a:p>
            <a:pPr algn="just" fontAlgn="base">
              <a:buFont typeface="Arial" panose="020B0604020202020204" pitchFamily="34" charset="0"/>
              <a:buChar char="•"/>
            </a:pPr>
            <a:r>
              <a:rPr lang="uk-UA" sz="14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кількість, вартість, одиниці виміру придбаного товару (отриманої послуги); </a:t>
            </a:r>
          </a:p>
          <a:p>
            <a:pPr algn="just" fontAlgn="base">
              <a:buFont typeface="Arial" panose="020B0604020202020204" pitchFamily="34" charset="0"/>
              <a:buChar char="•"/>
            </a:pPr>
            <a:r>
              <a:rPr lang="uk-UA" sz="14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код товару згідно з </a:t>
            </a:r>
            <a:r>
              <a:rPr lang="uk-UA" sz="1400" b="0" i="0" u="none" strike="noStrike" dirty="0">
                <a:solidFill>
                  <a:srgbClr val="4792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УКТ ЗЕД</a:t>
            </a:r>
            <a:r>
              <a:rPr lang="uk-UA" sz="14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(для підакцизних товарів); </a:t>
            </a:r>
          </a:p>
          <a:p>
            <a:pPr algn="just" fontAlgn="base">
              <a:buFont typeface="Arial" panose="020B0604020202020204" pitchFamily="34" charset="0"/>
              <a:buChar char="•"/>
            </a:pPr>
            <a:r>
              <a:rPr lang="uk-UA" sz="14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штриховий код товару (для алкогольних напоїв та тютюнових виробів, лікарських засобів та інших товарів, маркування яких штриховими кодами передбачено законодавством); </a:t>
            </a:r>
          </a:p>
          <a:p>
            <a:pPr algn="just" fontAlgn="base">
              <a:buFont typeface="Arial" panose="020B0604020202020204" pitchFamily="34" charset="0"/>
              <a:buChar char="•"/>
            </a:pPr>
            <a:r>
              <a:rPr lang="uk-UA" sz="14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код марки акцизного податку на алкогольні напої; </a:t>
            </a:r>
          </a:p>
          <a:p>
            <a:pPr algn="just" fontAlgn="base">
              <a:buFont typeface="Arial" panose="020B0604020202020204" pitchFamily="34" charset="0"/>
              <a:buChar char="•"/>
            </a:pPr>
            <a:r>
              <a:rPr lang="uk-UA" sz="14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назва товару (послуги), вартість, загальна вартість придбаних товарів; </a:t>
            </a:r>
          </a:p>
          <a:p>
            <a:pPr algn="just" fontAlgn="base">
              <a:buFont typeface="Arial" panose="020B0604020202020204" pitchFamily="34" charset="0"/>
              <a:buChar char="•"/>
            </a:pPr>
            <a:r>
              <a:rPr lang="uk-UA" sz="14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позначення форми оплати (готівкою, карткою, у кредит, тощо); </a:t>
            </a:r>
          </a:p>
          <a:p>
            <a:pPr algn="just" fontAlgn="base">
              <a:buFont typeface="Arial" panose="020B0604020202020204" pitchFamily="34" charset="0"/>
              <a:buChar char="•"/>
            </a:pPr>
            <a:r>
              <a:rPr lang="uk-UA" sz="14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сума ПДВ та розмір ставки ПДВ; </a:t>
            </a:r>
          </a:p>
          <a:p>
            <a:pPr algn="just" fontAlgn="base">
              <a:buFont typeface="Arial" panose="020B0604020202020204" pitchFamily="34" charset="0"/>
              <a:buChar char="•"/>
            </a:pPr>
            <a:r>
              <a:rPr lang="uk-UA" sz="14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фіскальний номер касового чека/фіскальний номер електронного касового чека, дату (день, місяць, рік) та час (година, хвилина, секунда) проведення розрахункової операції. 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742912C-E035-4126-9981-EAC694EEF8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869" y="792480"/>
            <a:ext cx="3141452" cy="4958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359902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D70C619-3B14-4473-955C-53B6D7BDD338}"/>
              </a:ext>
            </a:extLst>
          </p:cNvPr>
          <p:cNvSpPr>
            <a:spLocks noGrp="1"/>
          </p:cNvSpPr>
          <p:nvPr>
            <p:ph type="subTitle"/>
          </p:nvPr>
        </p:nvSpPr>
        <p:spPr>
          <a:xfrm>
            <a:off x="0" y="369331"/>
            <a:ext cx="5647173" cy="6457949"/>
          </a:xfrm>
          <a:solidFill>
            <a:schemeClr val="bg1"/>
          </a:solidFill>
          <a:ln>
            <a:solidFill>
              <a:srgbClr val="002060"/>
            </a:solidFill>
          </a:ln>
        </p:spPr>
        <p:txBody>
          <a:bodyPr/>
          <a:lstStyle/>
          <a:p>
            <a:pPr marL="36195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18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uk-UA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uk-UA" sz="18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звіт</a:t>
            </a:r>
            <a:r>
              <a:rPr lang="uk-UA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(фіскальний звітний чек) — це документ встановленої форми, надрукований РРО, що містить дані денного звіту, під час друкування якого інформація про обсяг виконаних розрахункових операцій заноситься до фіскальної пам'яті.</a:t>
            </a:r>
            <a:endParaRPr lang="uk-UA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1950" indent="484188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Z-звіт повинен містити такі додаткові дані по підсумках за зміну:</a:t>
            </a:r>
          </a:p>
          <a:p>
            <a:pPr marL="361950" indent="484188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сума продаж за сплатами в розрізі типів оплати; </a:t>
            </a:r>
          </a:p>
          <a:p>
            <a:pPr marL="361950" indent="484188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обіг по групах товарів; </a:t>
            </a:r>
          </a:p>
          <a:p>
            <a:pPr marL="361950" indent="484188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податок по групах товарів;</a:t>
            </a:r>
          </a:p>
          <a:p>
            <a:pPr marL="361950" indent="484188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сума повернень по видаткових чеках в розрізі типів оплати; </a:t>
            </a:r>
          </a:p>
          <a:p>
            <a:pPr marL="361950" indent="484188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обіг по групах товарів;</a:t>
            </a:r>
          </a:p>
          <a:p>
            <a:pPr marL="361950" indent="484188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податок по групах товарів;</a:t>
            </a:r>
          </a:p>
          <a:p>
            <a:pPr marL="361950" indent="484188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сума службового внесення;</a:t>
            </a:r>
          </a:p>
          <a:p>
            <a:pPr marL="361950" indent="484188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сума службової видачі;</a:t>
            </a:r>
          </a:p>
          <a:p>
            <a:pPr marL="361950" indent="484188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загальна кількість </a:t>
            </a:r>
            <a:r>
              <a:rPr lang="uk-UA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чеків</a:t>
            </a:r>
            <a:r>
              <a:rPr 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(за винятком відкриття і закриття зміни);</a:t>
            </a:r>
          </a:p>
          <a:p>
            <a:pPr marL="361950" indent="484188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кількість видаткових </a:t>
            </a:r>
            <a:r>
              <a:rPr lang="uk-UA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чеків</a:t>
            </a:r>
            <a:r>
              <a:rPr 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61950" indent="484188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номер останнього чеку.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108E951-CEF3-41DC-BFE8-D1414DF29A3B}"/>
              </a:ext>
            </a:extLst>
          </p:cNvPr>
          <p:cNvSpPr txBox="1"/>
          <p:nvPr/>
        </p:nvSpPr>
        <p:spPr>
          <a:xfrm>
            <a:off x="0" y="0"/>
            <a:ext cx="5717512" cy="64633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361950"/>
            <a:r>
              <a:rPr lang="uk-UA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X-</a:t>
            </a:r>
            <a:r>
              <a:rPr lang="uk-UA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звіт</a:t>
            </a:r>
            <a:r>
              <a:rPr lang="uk-UA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— це денний </a:t>
            </a:r>
            <a:r>
              <a:rPr lang="uk-UA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звіт</a:t>
            </a:r>
            <a:r>
              <a:rPr lang="uk-UA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без обнуління інформації в оперативній пам'яті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DBC336F-E45F-4E47-97F1-8DD1C75EF4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7172" y="400050"/>
            <a:ext cx="3496827" cy="6457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344456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00666D3-FAD5-47E1-B7AE-E8FD2A24B8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2466" y="1949381"/>
            <a:ext cx="8139165" cy="435093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3E0F80C-D8BE-4724-A223-F8338B282C7C}"/>
              </a:ext>
            </a:extLst>
          </p:cNvPr>
          <p:cNvSpPr txBox="1"/>
          <p:nvPr/>
        </p:nvSpPr>
        <p:spPr>
          <a:xfrm>
            <a:off x="251209" y="239713"/>
            <a:ext cx="8139165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just">
              <a:buFont typeface="Wingdings" panose="05000000000000000000" pitchFamily="2" charset="2"/>
              <a:buChar char=""/>
            </a:pPr>
            <a:r>
              <a:rPr lang="uk-UA" sz="1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</a:t>
            </a:r>
            <a:r>
              <a:rPr lang="uk-UA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озрахункова книжка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- зброшурована та прошнурована книжка, зареєстрована в фіскальних органах,  що містить номерні розрахункові квитанції, які видаються покупцям, коли не застосовуються РРО (на період виходу з ладу РРО, здійснення його ремонту або у разі тимчасового, не більше 7 робочих днів, відключення електроенергії)   </a:t>
            </a:r>
            <a:endParaRPr lang="ru-UA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857045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05A1AFC-4A89-432B-98F6-3EC73AF8DD83}"/>
              </a:ext>
            </a:extLst>
          </p:cNvPr>
          <p:cNvSpPr txBox="1"/>
          <p:nvPr/>
        </p:nvSpPr>
        <p:spPr>
          <a:xfrm>
            <a:off x="558800" y="324915"/>
            <a:ext cx="8219440" cy="70788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b="1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Порядок </a:t>
            </a:r>
            <a:r>
              <a:rPr lang="uk-UA" sz="2000" b="1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визначення строків здавання готівкової виручки (готівки) та ліміту каси</a:t>
            </a:r>
            <a:endParaRPr lang="uk-UA" sz="20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86330A5-DCD9-4FF4-96C1-EFA52D3DFDD7}"/>
              </a:ext>
            </a:extLst>
          </p:cNvPr>
          <p:cNvSpPr txBox="1"/>
          <p:nvPr/>
        </p:nvSpPr>
        <p:spPr>
          <a:xfrm>
            <a:off x="280219" y="1667529"/>
            <a:ext cx="8583561" cy="409342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uk-UA" sz="20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Аптечний заклад визначає і встановлює за погодженням з банком (у якому відкрито рахунок на який зараховуються кошти) строки здавання ним готівкової виручки (готівки) для її зарахування на рахунки в банках відповідно до таких вимог:</a:t>
            </a:r>
          </a:p>
          <a:p>
            <a:pPr algn="just"/>
            <a:r>
              <a:rPr lang="uk-UA" sz="20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1) для установ/підприємств, розташованих у населених пунктах, де є банки - </a:t>
            </a:r>
            <a:r>
              <a:rPr lang="uk-UA" sz="2000" b="1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щодня</a:t>
            </a:r>
            <a:r>
              <a:rPr lang="uk-UA" sz="20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 [у день надходження готівкової виручки (готівки) до їх кас];</a:t>
            </a:r>
          </a:p>
          <a:p>
            <a:pPr algn="just"/>
            <a:r>
              <a:rPr lang="uk-UA" sz="20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2) для підприємств, у яких час закінчення робочого дня (зміни), установлений правилами внутрішнього трудового розпорядку і графіками змінності відповідно до законодавства України, не дає змогу забезпечити здавання готівкової виручки (готівки) у день її надходження, - </a:t>
            </a:r>
            <a:r>
              <a:rPr lang="uk-UA" sz="2000" b="1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наступного за днем надходження готівкової виручки </a:t>
            </a:r>
            <a:r>
              <a:rPr lang="uk-UA" sz="20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(готівки) до каси дня;</a:t>
            </a:r>
          </a:p>
          <a:p>
            <a:pPr algn="just"/>
            <a:r>
              <a:rPr lang="uk-UA" sz="20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3) для установ/підприємств, розташованих у населених пунктах, де немає банків, - не рідше ніж </a:t>
            </a:r>
            <a:r>
              <a:rPr lang="uk-UA" sz="2000" b="1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один раз на п'ять робочих днів</a:t>
            </a:r>
            <a:r>
              <a:rPr lang="uk-UA" sz="20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TextBox 115"/>
          <p:cNvSpPr txBox="1"/>
          <p:nvPr/>
        </p:nvSpPr>
        <p:spPr>
          <a:xfrm>
            <a:off x="457200" y="274320"/>
            <a:ext cx="8229600" cy="11430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ctr">
            <a:noAutofit/>
          </a:bodyPr>
          <a:lstStyle/>
          <a:p>
            <a:pPr algn="ctr" rtl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4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D608240-BAD4-4AE9-AC42-660DFE0C0171}"/>
              </a:ext>
            </a:extLst>
          </p:cNvPr>
          <p:cNvSpPr txBox="1"/>
          <p:nvPr/>
        </p:nvSpPr>
        <p:spPr>
          <a:xfrm>
            <a:off x="261256" y="1333938"/>
            <a:ext cx="8686799" cy="646331"/>
          </a:xfrm>
          <a:prstGeom prst="rect">
            <a:avLst/>
          </a:prstGeom>
          <a:noFill/>
          <a:ln>
            <a:solidFill>
              <a:schemeClr val="tx2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uk-UA" dirty="0">
                <a:solidFill>
                  <a:srgbClr val="333333"/>
                </a:solidFill>
                <a:latin typeface="Times New Roman" panose="02020603050405020304" pitchFamily="18" charset="0"/>
              </a:rPr>
              <a:t>Л</a:t>
            </a:r>
            <a:r>
              <a:rPr lang="uk-UA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іміт залишку готівки в касі  - граничний розмір суми готівки, що може залишатися в касі в позаробочий час та забезпечити роботу на початку наступного робочого дня</a:t>
            </a:r>
            <a:endParaRPr lang="uk-UA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370E2A3-B1EA-4132-8647-2A71C14C0DDE}"/>
              </a:ext>
            </a:extLst>
          </p:cNvPr>
          <p:cNvSpPr txBox="1"/>
          <p:nvPr/>
        </p:nvSpPr>
        <p:spPr>
          <a:xfrm>
            <a:off x="195160" y="2285179"/>
            <a:ext cx="8596363" cy="369332"/>
          </a:xfrm>
          <a:prstGeom prst="rect">
            <a:avLst/>
          </a:prstGeom>
          <a:noFill/>
          <a:ln>
            <a:solidFill>
              <a:schemeClr val="tx2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uk-UA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Аптечний заклад затверджує внутрішніми документами установлений ліміт каси</a:t>
            </a:r>
            <a:endParaRPr lang="uk-UA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F4A6C28-6B61-4C70-AAD4-00C4EEC98716}"/>
              </a:ext>
            </a:extLst>
          </p:cNvPr>
          <p:cNvSpPr txBox="1"/>
          <p:nvPr/>
        </p:nvSpPr>
        <p:spPr>
          <a:xfrm>
            <a:off x="261256" y="3083287"/>
            <a:ext cx="8802356" cy="1754326"/>
          </a:xfrm>
          <a:prstGeom prst="rect">
            <a:avLst/>
          </a:prstGeom>
          <a:noFill/>
          <a:ln>
            <a:solidFill>
              <a:schemeClr val="tx2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uk-UA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Установи/підприємства, що розпочинають свою діяльність, що передбачає здійснення готівкових розрахунків, на перші три місяці їх роботи (з дня першого готівкового розрахунку) ліміт каси встановлюють згідно з прогнозними розрахунками. Ліміт каси, установлений з урахуванням прогнозних розрахунків, у двотижневий строк після закінчення перших </a:t>
            </a:r>
            <a:r>
              <a:rPr lang="uk-UA" b="1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трьох місяців їх роботи </a:t>
            </a:r>
            <a:r>
              <a:rPr lang="uk-UA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переглядається за фактичними показниками діяльності.</a:t>
            </a:r>
            <a:endParaRPr lang="uk-UA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10AE529-339D-4343-9ED1-8E4518C672A9}"/>
              </a:ext>
            </a:extLst>
          </p:cNvPr>
          <p:cNvSpPr txBox="1"/>
          <p:nvPr/>
        </p:nvSpPr>
        <p:spPr>
          <a:xfrm>
            <a:off x="261256" y="5232455"/>
            <a:ext cx="8596363" cy="1200329"/>
          </a:xfrm>
          <a:prstGeom prst="rect">
            <a:avLst/>
          </a:prstGeom>
          <a:noFill/>
          <a:ln>
            <a:solidFill>
              <a:schemeClr val="tx2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uk-UA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Ліміт каси вважається нульовим, якщо установою/підприємством його не встановлено (незалежно від причин такого </a:t>
            </a:r>
            <a:r>
              <a:rPr lang="uk-UA" b="0" i="0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невстановлення</a:t>
            </a:r>
            <a:r>
              <a:rPr lang="uk-UA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). Уся готівка, що перебуває в касі установи/підприємства на кінець робочого дня і не здана нею/ним відповідно до вимог цього Положення, уважається понадлімітною</a:t>
            </a:r>
            <a:endParaRPr lang="uk-UA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0EBDD11-001B-48D6-8FED-3D40223BEAD1}"/>
              </a:ext>
            </a:extLst>
          </p:cNvPr>
          <p:cNvSpPr txBox="1"/>
          <p:nvPr/>
        </p:nvSpPr>
        <p:spPr>
          <a:xfrm>
            <a:off x="914400" y="404019"/>
            <a:ext cx="7696253" cy="40011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uk-UA" sz="2000" dirty="0">
                <a:solidFill>
                  <a:srgbClr val="333333"/>
                </a:solidFill>
                <a:latin typeface="Times New Roman" panose="02020603050405020304" pitchFamily="18" charset="0"/>
              </a:rPr>
              <a:t>Л</a:t>
            </a:r>
            <a:r>
              <a:rPr lang="uk-UA" sz="20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іміт залишку готівки в касі</a:t>
            </a:r>
            <a:endParaRPr lang="uk-UA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791</TotalTime>
  <Words>1925</Words>
  <Application>Microsoft Office PowerPoint</Application>
  <PresentationFormat>Экран (4:3)</PresentationFormat>
  <Paragraphs>159</Paragraphs>
  <Slides>23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9" baseType="lpstr">
      <vt:lpstr>Arial</vt:lpstr>
      <vt:lpstr>Calibri</vt:lpstr>
      <vt:lpstr>Times New Roman</vt:lpstr>
      <vt:lpstr>Ubuntu</vt:lpstr>
      <vt:lpstr>Wingdings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Фіскальний касовий чек</vt:lpstr>
      <vt:lpstr>Обов’язкові реквізити фіскального касового чека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Облік руху грошових коштів в аптечних закладах</dc:title>
  <dc:subject/>
  <dc:creator>Win 7</dc:creator>
  <dc:description/>
  <cp:lastModifiedBy>Бєляєва Оксана Іванівна</cp:lastModifiedBy>
  <cp:revision>132</cp:revision>
  <dcterms:created xsi:type="dcterms:W3CDTF">2018-02-26T18:21:59Z</dcterms:created>
  <dcterms:modified xsi:type="dcterms:W3CDTF">2026-03-22T10:42:41Z</dcterms:modified>
  <dc:language>en-US</dc:language>
</cp:coreProperties>
</file>