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60" r:id="rId4"/>
    <p:sldId id="272" r:id="rId5"/>
    <p:sldId id="261" r:id="rId6"/>
    <p:sldId id="257" r:id="rId7"/>
    <p:sldId id="258" r:id="rId8"/>
    <p:sldId id="259" r:id="rId9"/>
    <p:sldId id="263" r:id="rId10"/>
    <p:sldId id="264" r:id="rId11"/>
    <p:sldId id="265" r:id="rId12"/>
    <p:sldId id="266" r:id="rId13"/>
    <p:sldId id="267" r:id="rId14"/>
    <p:sldId id="273" r:id="rId15"/>
    <p:sldId id="268" r:id="rId16"/>
    <p:sldId id="262" r:id="rId17"/>
    <p:sldId id="269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546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C1144-C5B3-4320-B3BF-065EFD03D12F}" type="datetimeFigureOut">
              <a:rPr lang="ru-RU"/>
              <a:pPr>
                <a:defRPr/>
              </a:pPr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7DF6F-F9F0-4E2C-861E-CEB0EE4843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14E4E-C45C-464E-9F25-0E3D465FBECB}" type="datetimeFigureOut">
              <a:rPr lang="ru-RU"/>
              <a:pPr>
                <a:defRPr/>
              </a:pPr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5A81A-F3BB-4713-A9DD-0EBCC04EC7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4395D-7687-4002-87D9-9E0120AAC74B}" type="datetimeFigureOut">
              <a:rPr lang="ru-RU"/>
              <a:pPr>
                <a:defRPr/>
              </a:pPr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319A1-13BC-4253-B8A7-CC63C22E3D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7A1C3-E5B6-42EE-BB33-25F53D0A5501}" type="datetimeFigureOut">
              <a:rPr lang="ru-RU"/>
              <a:pPr>
                <a:defRPr/>
              </a:pPr>
              <a:t>22.03.2026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68A34-2AFA-40AC-ACE4-56D9113D9F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29F16-3EA8-45BB-85B7-11A02AD54AC3}" type="datetimeFigureOut">
              <a:rPr lang="ru-RU"/>
              <a:pPr>
                <a:defRPr/>
              </a:pPr>
              <a:t>22.03.2026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C3CCB-96BF-4964-8CBD-DE603AC203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398AE-8759-4980-8957-8765E5F129A6}" type="datetimeFigureOut">
              <a:rPr lang="ru-RU"/>
              <a:pPr>
                <a:defRPr/>
              </a:pPr>
              <a:t>22.03.2026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C8646-127E-44E4-834A-BF795C9EC8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8D503-A195-4C86-BEBA-D1673C9D9417}" type="datetimeFigureOut">
              <a:rPr lang="ru-RU"/>
              <a:pPr>
                <a:defRPr/>
              </a:pPr>
              <a:t>22.03.2026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54AAC-6EB1-427E-80B9-6B5606B215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625A9-9E4F-4AAB-8283-176CA6975781}" type="datetimeFigureOut">
              <a:rPr lang="ru-RU"/>
              <a:pPr>
                <a:defRPr/>
              </a:pPr>
              <a:t>22.03.2026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19DE9-9584-4F63-BC32-A363109248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9C47E-5339-457B-8009-2E1CA5EBF83D}" type="datetimeFigureOut">
              <a:rPr lang="ru-RU"/>
              <a:pPr>
                <a:defRPr/>
              </a:pPr>
              <a:t>22.03.2026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F88F3-C743-46A2-A73B-CCC1ABF599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1131D-1036-4842-B723-50233B5ED08A}" type="datetimeFigureOut">
              <a:rPr lang="ru-RU"/>
              <a:pPr>
                <a:defRPr/>
              </a:pPr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6563A-0AAF-4063-B60E-AB517CF388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B2689-1F74-43A0-9ADC-E1B16CDF7C6B}" type="datetimeFigureOut">
              <a:rPr lang="ru-RU"/>
              <a:pPr>
                <a:defRPr/>
              </a:pPr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78707-7DAC-4A2B-837E-C88EF7604A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BA79257-B4A9-4CF7-9A9B-619874834F07}" type="datetimeFigureOut">
              <a:rPr lang="ru-RU"/>
              <a:pPr>
                <a:defRPr/>
              </a:pPr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369D9E8-6BEA-4B7D-A857-80F5D26EBE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498178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  <a:br>
              <a:rPr lang="uk-UA" sz="2400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Медико-фармацевтичний факультет</a:t>
            </a:r>
            <a:br>
              <a:rPr lang="uk-UA" sz="2400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Кафедра організації та економіки фармації з післядипломною підготовкою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132856"/>
            <a:ext cx="8229600" cy="45259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>
              <a:buFont typeface="Arial" charset="0"/>
              <a:buNone/>
              <a:defRPr/>
            </a:pP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  <a:defRPr/>
            </a:pP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Лекційне заняття на тему:</a:t>
            </a:r>
          </a:p>
          <a:p>
            <a:pPr marL="0" indent="0" algn="ctr">
              <a:buNone/>
            </a:pP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оплати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фармацевтичних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Порядок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обліку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робочого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часу.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Гарантійні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компенсаційні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виплати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утримання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нарахування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правила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розрахунку</a:t>
            </a:r>
            <a:endParaRPr lang="uk-UA" sz="1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uk-UA" sz="1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uk-UA" sz="1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uk-UA" sz="1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036050" cy="119697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Організація обліку заробітної плати в аптечних закладах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0825" y="1557338"/>
            <a:ext cx="8713788" cy="15684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Заробітна плата - це винагорода, обчислена, як правило, у грошовому виразі, яку за трудовим договором роботодавець виплачує працівникові за виконану ним роботу </a:t>
            </a:r>
          </a:p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(Закон України «Про оплату праці»)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Прямоугольник 5"/>
          <p:cNvSpPr>
            <a:spLocks noChangeArrowheads="1"/>
          </p:cNvSpPr>
          <p:nvPr/>
        </p:nvSpPr>
        <p:spPr bwMode="auto">
          <a:xfrm>
            <a:off x="2051050" y="1125538"/>
            <a:ext cx="45720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i="1">
                <a:latin typeface="Times New Roman" pitchFamily="18" charset="0"/>
                <a:cs typeface="Times New Roman" pitchFamily="18" charset="0"/>
              </a:rPr>
              <a:t>1. Визначення</a:t>
            </a:r>
            <a:endParaRPr lang="uk-UA" sz="2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0825" y="3429000"/>
            <a:ext cx="8713788" cy="3046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2400" i="1" dirty="0">
                <a:latin typeface="Times New Roman" pitchFamily="18" charset="0"/>
                <a:cs typeface="Times New Roman" pitchFamily="18" charset="0"/>
              </a:rPr>
              <a:t>2. Форми оплати праці в Україні:</a:t>
            </a:r>
            <a:br>
              <a:rPr lang="uk-UA" sz="2400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погодинна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— за якої розмір винагороди встановлюється виходячи із кількості </a:t>
            </a:r>
            <a:r>
              <a:rPr lang="uk-UA" sz="2400" u="sng" dirty="0">
                <a:latin typeface="Times New Roman" pitchFamily="18" charset="0"/>
                <a:cs typeface="Times New Roman" pitchFamily="18" charset="0"/>
              </a:rPr>
              <a:t>відпрацьованого часу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, відповідно до тарифних ставок чи посадових окладів</a:t>
            </a:r>
          </a:p>
          <a:p>
            <a:pPr algn="ctr">
              <a:defRPr/>
            </a:pPr>
            <a:br>
              <a:rPr lang="uk-UA" sz="2400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відрядна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— за якої розмір заробітку залежить від кількості і якості виконаної роботи згідно з </a:t>
            </a:r>
            <a:r>
              <a:rPr lang="uk-UA" sz="2400" u="sng" dirty="0">
                <a:latin typeface="Times New Roman" pitchFamily="18" charset="0"/>
                <a:cs typeface="Times New Roman" pitchFamily="18" charset="0"/>
              </a:rPr>
              <a:t>нормами виробітку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та відрядними розцінками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476672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РОБОЧИЙ ЧАС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uk-UA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9615" y="568695"/>
            <a:ext cx="9144000" cy="3364361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Норма тривалості робочого часу в Україні :</a:t>
            </a:r>
          </a:p>
          <a:p>
            <a:pPr algn="ctr">
              <a:buFont typeface="Arial" charset="0"/>
              <a:buNone/>
              <a:defRPr/>
            </a:pP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(згідно Кодексу законів про працю)</a:t>
            </a:r>
          </a:p>
          <a:p>
            <a:pPr>
              <a:buFont typeface="Arial" charset="0"/>
              <a:buNone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нормальна тривалість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робочого часу  працівників - не може перевищувати 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40 годин на тиждень (8 годин на день при 5-ти денному робочому тижні)</a:t>
            </a:r>
          </a:p>
          <a:p>
            <a:pPr>
              <a:buFont typeface="Arial" charset="0"/>
              <a:buNone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скорочена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тривалість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робочого часу  встановлюється:</a:t>
            </a:r>
          </a:p>
          <a:p>
            <a:pPr>
              <a:buFont typeface="Arial" charset="0"/>
              <a:buNone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1) для працівників, зайнятих на роботах з шкідливими умовами праці - не більш як 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36 годин на тиждень (7 год 12 хв при 5-ти денному робочому тижні)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2) для працівників віком від 16 до 18 років - 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36 годин на тиждень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для осіб віком від 15 до 16 років (учнів віком від 14 до 15 років, які працюють в період канікул) - 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24 години на </a:t>
            </a:r>
            <a:r>
              <a:rPr lang="ru-RU" sz="2000" u="sng" dirty="0" err="1">
                <a:latin typeface="Times New Roman" pitchFamily="18" charset="0"/>
                <a:cs typeface="Times New Roman" pitchFamily="18" charset="0"/>
              </a:rPr>
              <a:t>тиждень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charset="0"/>
              <a:buNone/>
              <a:defRPr/>
            </a:pP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0" name="Прямоугольник 3"/>
          <p:cNvSpPr>
            <a:spLocks noChangeArrowheads="1"/>
          </p:cNvSpPr>
          <p:nvPr/>
        </p:nvSpPr>
        <p:spPr bwMode="auto">
          <a:xfrm>
            <a:off x="2862262" y="4029039"/>
            <a:ext cx="3240087" cy="4000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Тривалість роботи</a:t>
            </a:r>
          </a:p>
        </p:txBody>
      </p:sp>
      <p:sp>
        <p:nvSpPr>
          <p:cNvPr id="4101" name="Прямоугольник 4"/>
          <p:cNvSpPr>
            <a:spLocks noChangeArrowheads="1"/>
          </p:cNvSpPr>
          <p:nvPr/>
        </p:nvSpPr>
        <p:spPr bwMode="auto">
          <a:xfrm>
            <a:off x="23326" y="4521111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для працівників установлюється п'ятиденний робочий тиждень з двома вихідними днями </a:t>
            </a:r>
          </a:p>
          <a:p>
            <a:pPr>
              <a:buFont typeface="Wingdings" pitchFamily="2" charset="2"/>
              <a:buChar char="Ø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напередодні святкових і неробочих днів тривалість роботи працівників, крім працівників (36 год/тиждень), скорочується на одну годину</a:t>
            </a:r>
          </a:p>
        </p:txBody>
      </p:sp>
      <p:sp>
        <p:nvSpPr>
          <p:cNvPr id="4102" name="Прямоугольник 6"/>
          <p:cNvSpPr>
            <a:spLocks noChangeArrowheads="1"/>
          </p:cNvSpPr>
          <p:nvPr/>
        </p:nvSpPr>
        <p:spPr bwMode="auto">
          <a:xfrm>
            <a:off x="23326" y="5484665"/>
            <a:ext cx="89646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нічним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періодом роботи вважається час з 10 години вечора до 6 години ранку</a:t>
            </a:r>
          </a:p>
        </p:txBody>
      </p:sp>
      <p:sp>
        <p:nvSpPr>
          <p:cNvPr id="4103" name="Прямоугольник 7"/>
          <p:cNvSpPr>
            <a:spLocks noChangeArrowheads="1"/>
          </p:cNvSpPr>
          <p:nvPr/>
        </p:nvSpPr>
        <p:spPr bwMode="auto">
          <a:xfrm>
            <a:off x="0" y="5854553"/>
            <a:ext cx="8675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роботи понад встановлену тривалість робочого дня вважаються </a:t>
            </a:r>
            <a:r>
              <a:rPr lang="uk-UA" b="1" u="sng" dirty="0">
                <a:latin typeface="Times New Roman" pitchFamily="18" charset="0"/>
                <a:cs typeface="Times New Roman" pitchFamily="18" charset="0"/>
              </a:rPr>
              <a:t>надурочними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666328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РОБОЧИЙ ЧАС ФАРМАЦЕВТИЧНОГО ПРАЦІВНИКА</a:t>
            </a:r>
            <a:endParaRPr lang="uk-UA" sz="2400" dirty="0"/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611560" y="1052736"/>
            <a:ext cx="7920880" cy="4997450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/>
          <a:lstStyle/>
          <a:p>
            <a:pPr marL="0" indent="0" algn="just">
              <a:buFont typeface="Wingdings" pitchFamily="2" charset="2"/>
              <a:buChar char="ü"/>
            </a:pPr>
            <a:r>
              <a:rPr lang="uk-UA" sz="2400" dirty="0">
                <a:latin typeface="Bookman Old Style" pitchFamily="18" charset="0"/>
              </a:rPr>
              <a:t>для працівників, зайнятих прийомом рецептів та відпуском за ними лікарських засобів, виготовленням, фасуванням та контролем лікарських форм (незалежно від форми власності аптеки)  встановлено </a:t>
            </a:r>
            <a:r>
              <a:rPr lang="uk-UA" sz="2400" u="sng" dirty="0">
                <a:latin typeface="Bookman Old Style" pitchFamily="18" charset="0"/>
              </a:rPr>
              <a:t>36-годинний</a:t>
            </a:r>
            <a:r>
              <a:rPr lang="uk-UA" sz="2400" dirty="0">
                <a:latin typeface="Bookman Old Style" pitchFamily="18" charset="0"/>
              </a:rPr>
              <a:t> робочий тиждень</a:t>
            </a:r>
          </a:p>
          <a:p>
            <a:pPr marL="0" indent="0" algn="just">
              <a:buFont typeface="Arial" charset="0"/>
              <a:buNone/>
            </a:pPr>
            <a:endParaRPr lang="uk-UA" sz="2400" dirty="0">
              <a:latin typeface="Bookman Old Style" pitchFamily="18" charset="0"/>
            </a:endParaRPr>
          </a:p>
          <a:p>
            <a:pPr marL="0" indent="0" algn="just">
              <a:buFont typeface="Wingdings" pitchFamily="2" charset="2"/>
              <a:buChar char="ü"/>
            </a:pPr>
            <a:r>
              <a:rPr lang="uk-UA" sz="2400" dirty="0">
                <a:latin typeface="Bookman Old Style" pitchFamily="18" charset="0"/>
              </a:rPr>
              <a:t>для адміністративного персоналу аптек та фармацевта з безрецептурного відпуску препаратів встановлено </a:t>
            </a:r>
            <a:r>
              <a:rPr lang="uk-UA" sz="2400" u="sng" dirty="0">
                <a:latin typeface="Bookman Old Style" pitchFamily="18" charset="0"/>
              </a:rPr>
              <a:t>40-годинний</a:t>
            </a:r>
            <a:r>
              <a:rPr lang="uk-UA" sz="2400" dirty="0">
                <a:latin typeface="Bookman Old Style" pitchFamily="18" charset="0"/>
              </a:rPr>
              <a:t> робочий тиждень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0" y="12700"/>
            <a:ext cx="9144000" cy="633412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/>
          <a:lstStyle/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Святкові і неробочі дні</a:t>
            </a:r>
            <a:endParaRPr lang="uk-UA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696" y="786683"/>
            <a:ext cx="8856663" cy="5832475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СВЯТКОВІ ДНІ: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1 січня - Новий рік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8 березня - Міжнародний жіночий день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1 травня - День праці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8 травня 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День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пам’яті та перемоги над нацизмом у Другій світовій війні 1939-1945 років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28 червня - День Конституції України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15 липня -  День Української Державності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24 серпня - День незалежності України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1 жовтня - День захисників і захисниць України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25 грудня - Різдво Христове</a:t>
            </a:r>
            <a:endParaRPr lang="uk-UA" sz="2000" i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  <a:defRPr/>
            </a:pP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Робота також не проводиться в дні релігійних свят: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один день (неділя) - Пасха (Великдень)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один день (неділя) - Трійця.</a:t>
            </a:r>
            <a:endParaRPr lang="ru-RU" sz="2000" dirty="0"/>
          </a:p>
          <a:p>
            <a:pPr marL="0" indent="0" algn="ctr">
              <a:buFont typeface="Arial" charset="0"/>
              <a:buNone/>
              <a:defRPr/>
            </a:pP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У випадку, коли святковий або неробочий день  збігається з вихідним днем, вихідний день переноситься на наступний після святкового або неробочого</a:t>
            </a:r>
            <a:endParaRPr lang="uk-UA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r237751">
            <a:extLst>
              <a:ext uri="{FF2B5EF4-FFF2-40B4-BE49-F238E27FC236}">
                <a16:creationId xmlns:a16="http://schemas.microsoft.com/office/drawing/2014/main" id="{ADFA7FCA-88F8-4790-9FDE-B9DA49DE0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75" y="-1674813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r237702">
            <a:extLst>
              <a:ext uri="{FF2B5EF4-FFF2-40B4-BE49-F238E27FC236}">
                <a16:creationId xmlns:a16="http://schemas.microsoft.com/office/drawing/2014/main" id="{9A227204-C185-4BBB-ABAD-786A9205D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-1400175"/>
            <a:ext cx="57150" cy="5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237752">
            <a:extLst>
              <a:ext uri="{FF2B5EF4-FFF2-40B4-BE49-F238E27FC236}">
                <a16:creationId xmlns:a16="http://schemas.microsoft.com/office/drawing/2014/main" id="{FC87F056-5AD4-4811-8B75-06EE96A0C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75" y="-1400175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237753">
            <a:extLst>
              <a:ext uri="{FF2B5EF4-FFF2-40B4-BE49-F238E27FC236}">
                <a16:creationId xmlns:a16="http://schemas.microsoft.com/office/drawing/2014/main" id="{84CC16A5-E7CC-43B6-8904-F00F86129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638" y="-1125538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r237704">
            <a:extLst>
              <a:ext uri="{FF2B5EF4-FFF2-40B4-BE49-F238E27FC236}">
                <a16:creationId xmlns:a16="http://schemas.microsoft.com/office/drawing/2014/main" id="{A6E82EEE-BFC1-4822-BEFF-A7891FD22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-850900"/>
            <a:ext cx="57150" cy="5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237754">
            <a:extLst>
              <a:ext uri="{FF2B5EF4-FFF2-40B4-BE49-F238E27FC236}">
                <a16:creationId xmlns:a16="http://schemas.microsoft.com/office/drawing/2014/main" id="{D0A085EA-9C7F-4057-8A74-71FEA77C0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888" y="-85090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r237705">
            <a:extLst>
              <a:ext uri="{FF2B5EF4-FFF2-40B4-BE49-F238E27FC236}">
                <a16:creationId xmlns:a16="http://schemas.microsoft.com/office/drawing/2014/main" id="{6943558F-6846-46FC-948A-D909C96A6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-577850"/>
            <a:ext cx="57150" cy="5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237755">
            <a:extLst>
              <a:ext uri="{FF2B5EF4-FFF2-40B4-BE49-F238E27FC236}">
                <a16:creationId xmlns:a16="http://schemas.microsoft.com/office/drawing/2014/main" id="{25470837-FC51-4265-B695-81294BA4D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150" y="-57785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r237760">
            <a:extLst>
              <a:ext uri="{FF2B5EF4-FFF2-40B4-BE49-F238E27FC236}">
                <a16:creationId xmlns:a16="http://schemas.microsoft.com/office/drawing/2014/main" id="{1B8FD6A5-DA16-4C6E-8F27-8C226A44C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613" y="1068388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r237761">
            <a:extLst>
              <a:ext uri="{FF2B5EF4-FFF2-40B4-BE49-F238E27FC236}">
                <a16:creationId xmlns:a16="http://schemas.microsoft.com/office/drawing/2014/main" id="{FCD3B094-4CAD-4EA6-8925-E635743D5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1343025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0" y="235565"/>
            <a:ext cx="9144000" cy="490537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Структура заробітної плати</a:t>
            </a:r>
            <a:endParaRPr lang="uk-UA" sz="2400" dirty="0"/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250825" y="908050"/>
            <a:ext cx="8785225" cy="568960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0" indent="0" algn="just">
              <a:spcBef>
                <a:spcPct val="0"/>
              </a:spcBef>
              <a:buFont typeface="Arial" charset="0"/>
              <a:buNone/>
            </a:pP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І. Основна заробітна плата 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- це винагорода за виконану роботу відповідно до встановлених норм праці (норми часу, посадові обов'язки). Вона встановлюється у вигляді тарифних ставок (окладів) і відрядних розцінок для робітників та посадових окладів для службовців.</a:t>
            </a:r>
          </a:p>
          <a:p>
            <a:pPr marL="0" indent="0">
              <a:spcBef>
                <a:spcPct val="0"/>
              </a:spcBef>
              <a:buFont typeface="Arial" charset="0"/>
              <a:buNone/>
            </a:pPr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ct val="0"/>
              </a:spcBef>
              <a:buFont typeface="Arial" charset="0"/>
              <a:buNone/>
            </a:pP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ІІ. Додаткова заробітна плата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 – це винагорода за працю понад установлені норми, за трудові успіхи та винахідливість і за особливі умови праці. Вона включає доплати, надбавки, гарантійні і компенсаційні виплати, передбачені чинним законодавством; премії, пов'язані з виконанням виробничих завдань і функцій.</a:t>
            </a:r>
          </a:p>
          <a:p>
            <a:pPr marL="0" indent="0">
              <a:spcBef>
                <a:spcPct val="0"/>
              </a:spcBef>
              <a:buFont typeface="Arial" charset="0"/>
              <a:buNone/>
            </a:pPr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Font typeface="Arial" charset="0"/>
              <a:buNone/>
            </a:pP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ІІІ. Інші заохочувальні та компенсаційні виплати. 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До них належать виплати у формі винагород за підсумками роботи за рік, премії за спеціальними системами і положеннями, виплати в рамках грантів, компенсаційні та інші грошові і матеріальні виплати, які не передбачені актами чинного законодавства або які провадяться понад встановлені зазначеними актами норми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spcBef>
                <a:spcPct val="0"/>
              </a:spcBef>
              <a:buFont typeface="Arial" charset="0"/>
              <a:buNone/>
            </a:pPr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Font typeface="Arial" charset="0"/>
              <a:buNone/>
            </a:pPr>
            <a:r>
              <a:rPr lang="uk-UA" sz="1400" b="1" u="sng" dirty="0">
                <a:latin typeface="Times New Roman" pitchFamily="18" charset="0"/>
                <a:cs typeface="Times New Roman" pitchFamily="18" charset="0"/>
              </a:rPr>
              <a:t>Зазначені три категорії заробітної плати становлять фонд оплати праці (ФОП).</a:t>
            </a:r>
          </a:p>
          <a:p>
            <a:pPr marL="0" indent="0">
              <a:spcBef>
                <a:spcPct val="0"/>
              </a:spcBef>
              <a:buFont typeface="Arial" charset="0"/>
              <a:buNone/>
            </a:pPr>
            <a:br>
              <a:rPr lang="uk-UA" sz="1400" dirty="0">
                <a:latin typeface="Times New Roman" pitchFamily="18" charset="0"/>
                <a:cs typeface="Times New Roman" pitchFamily="18" charset="0"/>
              </a:rPr>
            </a:br>
            <a:r>
              <a:rPr lang="uk-UA" sz="1400" b="1" i="1" dirty="0">
                <a:latin typeface="Times New Roman" pitchFamily="18" charset="0"/>
                <a:cs typeface="Times New Roman" pitchFamily="18" charset="0"/>
              </a:rPr>
              <a:t> Інші виплати, що не включаються до ФОП:</a:t>
            </a:r>
            <a:br>
              <a:rPr lang="uk-UA" sz="1400" dirty="0">
                <a:latin typeface="Times New Roman" pitchFamily="18" charset="0"/>
                <a:cs typeface="Times New Roman" pitchFamily="18" charset="0"/>
              </a:rPr>
            </a:b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— внески підприємств на загальнообов'язкове державне соціальне страхування;</a:t>
            </a:r>
            <a:br>
              <a:rPr lang="uk-UA" sz="1400" dirty="0">
                <a:latin typeface="Times New Roman" pitchFamily="18" charset="0"/>
                <a:cs typeface="Times New Roman" pitchFamily="18" charset="0"/>
              </a:rPr>
            </a:b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— суми вихідної допомоги;</a:t>
            </a:r>
            <a:br>
              <a:rPr lang="uk-UA" sz="1400" dirty="0">
                <a:latin typeface="Times New Roman" pitchFamily="18" charset="0"/>
                <a:cs typeface="Times New Roman" pitchFamily="18" charset="0"/>
              </a:rPr>
            </a:b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— витрати на відрядження;</a:t>
            </a:r>
            <a:br>
              <a:rPr lang="uk-UA" sz="1400" dirty="0">
                <a:latin typeface="Times New Roman" pitchFamily="18" charset="0"/>
                <a:cs typeface="Times New Roman" pitchFamily="18" charset="0"/>
              </a:rPr>
            </a:b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— оплата перших п'яти днів тимчасової непрацездатності;</a:t>
            </a:r>
            <a:br>
              <a:rPr lang="uk-UA" sz="1400" dirty="0">
                <a:latin typeface="Times New Roman" pitchFamily="18" charset="0"/>
                <a:cs typeface="Times New Roman" pitchFamily="18" charset="0"/>
              </a:rPr>
            </a:b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— допомога по тимчасовій непрацездатності, по вагітності та пологах, при народженні дитини та ін.;</a:t>
            </a:r>
            <a:br>
              <a:rPr lang="uk-UA" sz="1400" dirty="0">
                <a:latin typeface="Times New Roman" pitchFamily="18" charset="0"/>
                <a:cs typeface="Times New Roman" pitchFamily="18" charset="0"/>
              </a:rPr>
            </a:b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— матеріальна допомога разового характеру;</a:t>
            </a:r>
            <a:br>
              <a:rPr lang="uk-UA" sz="1400" dirty="0">
                <a:latin typeface="Times New Roman" pitchFamily="18" charset="0"/>
                <a:cs typeface="Times New Roman" pitchFamily="18" charset="0"/>
              </a:rPr>
            </a:b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— вартість виданого спецодягу, спецвзуття, миючих засобів тощо;</a:t>
            </a:r>
            <a:br>
              <a:rPr lang="uk-UA" sz="1400" dirty="0">
                <a:latin typeface="Times New Roman" pitchFamily="18" charset="0"/>
                <a:cs typeface="Times New Roman" pitchFamily="18" charset="0"/>
              </a:rPr>
            </a:b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— дивіденди тощо.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81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Основна заробітна плата</a:t>
            </a:r>
          </a:p>
        </p:txBody>
      </p:sp>
      <p:pic>
        <p:nvPicPr>
          <p:cNvPr id="92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536" y="2178050"/>
            <a:ext cx="8569325" cy="4248150"/>
          </a:xfrm>
          <a:noFill/>
        </p:spPr>
      </p:pic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0" y="431800"/>
            <a:ext cx="9144000" cy="215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uk-UA" sz="1400" dirty="0">
                <a:latin typeface="Times New Roman" pitchFamily="18" charset="0"/>
                <a:cs typeface="Calibri" pitchFamily="34" charset="0"/>
              </a:rPr>
              <a:t> </a:t>
            </a:r>
            <a:r>
              <a:rPr lang="uk-UA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Облік робочого часу в аптеці здійснюється у Табелі обліку використання робочого часу. </a:t>
            </a:r>
            <a:r>
              <a:rPr lang="uk-UA" sz="1200" b="1" dirty="0">
                <a:latin typeface="Times New Roman" pitchFamily="18" charset="0"/>
                <a:cs typeface="Times New Roman" pitchFamily="18" charset="0"/>
              </a:rPr>
              <a:t>Табель обліку робочого часу </a:t>
            </a:r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1200" i="1" dirty="0">
                <a:latin typeface="Times New Roman" pitchFamily="18" charset="0"/>
                <a:cs typeface="Times New Roman" pitchFamily="18" charset="0"/>
              </a:rPr>
              <a:t>далі</a:t>
            </a:r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 — Табель) — це поіменний список усіх працівників відділу, служби чи іншого структурного підрозділу або установи в цілому з відмітками про використання робочого часу протягом облікового періоду. Ведення Табелю є обов'язковим. </a:t>
            </a:r>
            <a:r>
              <a:rPr lang="uk-UA" sz="1200" dirty="0">
                <a:latin typeface="Times New Roman" pitchFamily="18" charset="0"/>
                <a:cs typeface="Calibri" pitchFamily="34" charset="0"/>
              </a:rPr>
              <a:t>Табель відкривається першого числа кожного місяця і передається в бухгалтерію двічі на місяць для: коригування розрахунків за першу половину місяця (аванс) та розрахунку заробітної плати за місяць. Типова форма Табелю складається з двох частин. У першій — наведені умовні позначення елементів робочого часу з визначеними літерними та цифровими кодами. У другій — кожному працівникові відводиться окремий рядок, поділений на дві частини: у верхню частину щодня вносять відомості про відпрацьовані години або неявки на роботу; у нижній частині умовними позначеннями (кодами) відзначають характеристики відпрацьованих годин (надурочні, нічні, години роботи у вихідні та святкові дні тощо) та причини нез’явлень на роботу — види відпусток, тимчасова непрацездатність, прогули, простої, страйки, переведення на неповний робочий день тощо. </a:t>
            </a:r>
          </a:p>
          <a:p>
            <a:pPr eaLnBrk="0" hangingPunct="0"/>
            <a:endParaRPr lang="uk-UA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16603" y="188640"/>
            <a:ext cx="9144000" cy="1143000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Алгоритм розрахунку основної заробітної плати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592969"/>
            <a:ext cx="8507413" cy="3996271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pPr algn="just">
              <a:buFont typeface="Arial" charset="0"/>
              <a:buNone/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Умови для розрахунку: </a:t>
            </a:r>
          </a:p>
          <a:p>
            <a:pPr algn="just">
              <a:buFont typeface="Wingdings" panose="05000000000000000000" pitchFamily="2" charset="2"/>
              <a:buChar char="ü"/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посадовий оклад працівника 8000 грн</a:t>
            </a:r>
          </a:p>
          <a:p>
            <a:pPr algn="just">
              <a:buFont typeface="Wingdings" panose="05000000000000000000" pitchFamily="2" charset="2"/>
              <a:buChar char="ü"/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норма кількості робочих днів за місяць відповідно до календарю — 20</a:t>
            </a:r>
          </a:p>
          <a:p>
            <a:pPr algn="just">
              <a:buFont typeface="Wingdings" panose="05000000000000000000" pitchFamily="2" charset="2"/>
              <a:buChar char="ü"/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фактично відпрацьовано робочих днів відповідно до Табелю — 15 </a:t>
            </a:r>
          </a:p>
          <a:p>
            <a:pPr marL="0" indent="0" algn="just">
              <a:buFont typeface="Arial" charset="0"/>
              <a:buNone/>
              <a:defRPr/>
            </a:pPr>
            <a:br>
              <a:rPr lang="uk-UA" sz="2000" dirty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1. Розраховуємо середньоденну заробітну плату: 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	8000 грн : 20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р.д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= 400 грн/день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2. Нараховуємо заробітну плату за фактично відпрацьований час: 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	15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дн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* 400 грн/день = 6000 грн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-108520" y="116632"/>
            <a:ext cx="9252520" cy="575518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Розрахунок різних видів додаткової заробітної плати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3918" y="980728"/>
            <a:ext cx="9036050" cy="5300737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0" indent="0" algn="just">
              <a:buFont typeface="Wingdings" pitchFamily="2" charset="2"/>
              <a:buChar char="Ø"/>
              <a:defRPr/>
            </a:pPr>
            <a:r>
              <a:rPr lang="uk-UA" dirty="0"/>
              <a:t> </a:t>
            </a:r>
            <a:r>
              <a:rPr lang="uk-UA" sz="2000" dirty="0">
                <a:latin typeface="Times New Roman" pitchFamily="18" charset="0"/>
                <a:ea typeface="+mj-ea"/>
                <a:cs typeface="Times New Roman" pitchFamily="18" charset="0"/>
              </a:rPr>
              <a:t>надурочні роботи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ru-RU" sz="2000" dirty="0" err="1">
                <a:latin typeface="Times New Roman" pitchFamily="18" charset="0"/>
                <a:ea typeface="+mj-ea"/>
                <a:cs typeface="Times New Roman" pitchFamily="18" charset="0"/>
              </a:rPr>
              <a:t>надурочні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 роботи не </a:t>
            </a:r>
            <a:r>
              <a:rPr lang="ru-RU" sz="2000" dirty="0" err="1">
                <a:latin typeface="Times New Roman" pitchFamily="18" charset="0"/>
                <a:ea typeface="+mj-ea"/>
                <a:cs typeface="Times New Roman" pitchFamily="18" charset="0"/>
              </a:rPr>
              <a:t>повинні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 перевищувати для кожного </a:t>
            </a:r>
            <a:r>
              <a:rPr lang="ru-RU" sz="2000" dirty="0" err="1">
                <a:latin typeface="Times New Roman" pitchFamily="18" charset="0"/>
                <a:ea typeface="+mj-ea"/>
                <a:cs typeface="Times New Roman" pitchFamily="18" charset="0"/>
              </a:rPr>
              <a:t>працівника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u="sng" dirty="0">
                <a:latin typeface="Times New Roman" pitchFamily="18" charset="0"/>
                <a:ea typeface="+mj-ea"/>
                <a:cs typeface="Times New Roman" pitchFamily="18" charset="0"/>
              </a:rPr>
              <a:t>4-х годин </a:t>
            </a:r>
            <a:r>
              <a:rPr lang="ru-RU" sz="2000" dirty="0" err="1">
                <a:latin typeface="Times New Roman" pitchFamily="18" charset="0"/>
                <a:ea typeface="+mj-ea"/>
                <a:cs typeface="Times New Roman" pitchFamily="18" charset="0"/>
              </a:rPr>
              <a:t>протягом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+mj-ea"/>
                <a:cs typeface="Times New Roman" pitchFamily="18" charset="0"/>
              </a:rPr>
              <a:t>двох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 днів </a:t>
            </a:r>
            <a:r>
              <a:rPr lang="ru-RU" sz="2000" u="sng" dirty="0" err="1">
                <a:latin typeface="Times New Roman" pitchFamily="18" charset="0"/>
                <a:ea typeface="+mj-ea"/>
                <a:cs typeface="Times New Roman" pitchFamily="18" charset="0"/>
              </a:rPr>
              <a:t>підряд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 і </a:t>
            </a:r>
            <a:r>
              <a:rPr lang="ru-RU" sz="2000" u="sng" dirty="0">
                <a:latin typeface="Times New Roman" pitchFamily="18" charset="0"/>
                <a:ea typeface="+mj-ea"/>
                <a:cs typeface="Times New Roman" pitchFamily="18" charset="0"/>
              </a:rPr>
              <a:t>120 годин на </a:t>
            </a:r>
            <a:r>
              <a:rPr lang="ru-RU" sz="2000" u="sng" dirty="0" err="1">
                <a:latin typeface="Times New Roman" pitchFamily="18" charset="0"/>
                <a:ea typeface="+mj-ea"/>
                <a:cs typeface="Times New Roman" pitchFamily="18" charset="0"/>
              </a:rPr>
              <a:t>рік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uk-UA" sz="2000" dirty="0">
                <a:latin typeface="Times New Roman" pitchFamily="18" charset="0"/>
                <a:ea typeface="+mj-ea"/>
                <a:cs typeface="Times New Roman" pitchFamily="18" charset="0"/>
              </a:rPr>
              <a:t>До надурочних робіт забороняється залучати: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uk-UA" sz="2000" dirty="0">
                <a:latin typeface="Times New Roman" pitchFamily="18" charset="0"/>
                <a:ea typeface="+mj-ea"/>
                <a:cs typeface="Times New Roman" pitchFamily="18" charset="0"/>
              </a:rPr>
              <a:t>1) вагітних жінок і жінок, які мають дітей віком до трьох років;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uk-UA" sz="2000" dirty="0">
                <a:latin typeface="Times New Roman" pitchFamily="18" charset="0"/>
                <a:ea typeface="+mj-ea"/>
                <a:cs typeface="Times New Roman" pitchFamily="18" charset="0"/>
              </a:rPr>
              <a:t>2) осіб, молодших вісімнадцяти років;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uk-UA" sz="2000" dirty="0">
                <a:latin typeface="Times New Roman" pitchFamily="18" charset="0"/>
                <a:ea typeface="+mj-ea"/>
                <a:cs typeface="Times New Roman" pitchFamily="18" charset="0"/>
              </a:rPr>
              <a:t>3) працівників, які навчаються в загальноосвітніх школах і професійно-технічних училищах без відриву від виробництва, в дні занять .</a:t>
            </a:r>
          </a:p>
          <a:p>
            <a:pPr marL="0" indent="0" algn="ctr">
              <a:buFont typeface="Arial" charset="0"/>
              <a:buNone/>
              <a:defRPr/>
            </a:pP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Робота в надурочний час оплачується у подвійному розмірі годинної ставки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Он = </a:t>
            </a:r>
            <a:r>
              <a:rPr lang="uk-UA" sz="2000" i="1" dirty="0" err="1">
                <a:latin typeface="Times New Roman" pitchFamily="18" charset="0"/>
                <a:cs typeface="Times New Roman" pitchFamily="18" charset="0"/>
              </a:rPr>
              <a:t>Гн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 х </a:t>
            </a:r>
            <a:r>
              <a:rPr lang="uk-UA" sz="2000" i="1" dirty="0" err="1">
                <a:latin typeface="Times New Roman" pitchFamily="18" charset="0"/>
                <a:cs typeface="Times New Roman" pitchFamily="18" charset="0"/>
              </a:rPr>
              <a:t>Тгод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 х 2, де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uk-UA" sz="2000" i="1" dirty="0" err="1">
                <a:latin typeface="Times New Roman" pitchFamily="18" charset="0"/>
                <a:cs typeface="Times New Roman" pitchFamily="18" charset="0"/>
              </a:rPr>
              <a:t>Гн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 – кількість годин надурочної роботи, </a:t>
            </a:r>
            <a:r>
              <a:rPr lang="uk-UA" sz="2000" i="1" dirty="0" err="1">
                <a:latin typeface="Times New Roman" pitchFamily="18" charset="0"/>
                <a:cs typeface="Times New Roman" pitchFamily="18" charset="0"/>
              </a:rPr>
              <a:t>Тгод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 – годинна тарифна ставка</a:t>
            </a:r>
          </a:p>
          <a:p>
            <a:pPr marL="0" indent="0" algn="ctr">
              <a:buFont typeface="Arial" charset="0"/>
              <a:buNone/>
              <a:defRPr/>
            </a:pPr>
            <a:endParaRPr lang="uk-UA" sz="2400" i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04664"/>
            <a:ext cx="8280920" cy="6192688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/>
          <a:lstStyle/>
          <a:p>
            <a:pPr marL="0" indent="0" algn="just">
              <a:buFont typeface="Wingdings" pitchFamily="2" charset="2"/>
              <a:buChar char="Ø"/>
              <a:defRPr/>
            </a:pPr>
            <a:r>
              <a:rPr lang="ru-RU" dirty="0"/>
              <a:t>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Робота у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святковий і неробочий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день сплачується: 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- у розмірі </a:t>
            </a:r>
            <a:r>
              <a:rPr lang="uk-UA" sz="2400" u="sng" dirty="0">
                <a:latin typeface="Times New Roman" pitchFamily="18" charset="0"/>
                <a:cs typeface="Times New Roman" pitchFamily="18" charset="0"/>
              </a:rPr>
              <a:t>одинарної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u="sng" dirty="0">
                <a:latin typeface="Times New Roman" pitchFamily="18" charset="0"/>
                <a:cs typeface="Times New Roman" pitchFamily="18" charset="0"/>
              </a:rPr>
              <a:t>годинної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або денної ставки зверх окладу, якщо робота у святковий і неробочий день провадилася </a:t>
            </a:r>
            <a:r>
              <a:rPr lang="uk-UA" sz="2400" u="sng" dirty="0">
                <a:latin typeface="Times New Roman" pitchFamily="18" charset="0"/>
                <a:cs typeface="Times New Roman" pitchFamily="18" charset="0"/>
              </a:rPr>
              <a:t>у межах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місячної </a:t>
            </a:r>
            <a:r>
              <a:rPr lang="uk-UA" sz="2400" u="sng" dirty="0">
                <a:latin typeface="Times New Roman" pitchFamily="18" charset="0"/>
                <a:cs typeface="Times New Roman" pitchFamily="18" charset="0"/>
              </a:rPr>
              <a:t>норми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робочого часу, </a:t>
            </a:r>
          </a:p>
          <a:p>
            <a:pPr marL="0" indent="0" algn="just">
              <a:buFontTx/>
              <a:buChar char="-"/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у розмірі </a:t>
            </a:r>
            <a:r>
              <a:rPr lang="uk-UA" sz="2400" u="sng" dirty="0">
                <a:latin typeface="Times New Roman" pitchFamily="18" charset="0"/>
                <a:cs typeface="Times New Roman" pitchFamily="18" charset="0"/>
              </a:rPr>
              <a:t>подвійної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u="sng" dirty="0">
                <a:latin typeface="Times New Roman" pitchFamily="18" charset="0"/>
                <a:cs typeface="Times New Roman" pitchFamily="18" charset="0"/>
              </a:rPr>
              <a:t>годинної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або денної ставки зверх окладу, якщо робота провадилася </a:t>
            </a:r>
            <a:r>
              <a:rPr lang="uk-UA" sz="2400" u="sng" dirty="0">
                <a:latin typeface="Times New Roman" pitchFamily="18" charset="0"/>
                <a:cs typeface="Times New Roman" pitchFamily="18" charset="0"/>
              </a:rPr>
              <a:t>понад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місячну </a:t>
            </a:r>
            <a:r>
              <a:rPr lang="uk-UA" sz="2400" u="sng" dirty="0">
                <a:latin typeface="Times New Roman" pitchFamily="18" charset="0"/>
                <a:cs typeface="Times New Roman" pitchFamily="18" charset="0"/>
              </a:rPr>
              <a:t>норму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Робота у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нічний час 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оплачується у підвищеному розмірі, не нижче 20 відсотків тарифної ставки (окладу) за кожну годину роботи у нічний час (нічний час роботи – 22.00-06.00)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Робота у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вихідний день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може компенсуватися, за згодою сторін, наданням іншого дня відпочинку або у грошовій формі у подвійному розмірі.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56197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Тривалість та оплата відпустки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5" y="620788"/>
            <a:ext cx="8928992" cy="5400600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Види відпусток:</a:t>
            </a:r>
          </a:p>
          <a:p>
            <a:pPr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1) щорічні відпустки:</a:t>
            </a:r>
          </a:p>
          <a:p>
            <a:pPr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- основна відпустка (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календарних дні за відпрацьований робочий рік, який відлічується з дня укладення трудового договору);</a:t>
            </a:r>
          </a:p>
          <a:p>
            <a:pPr marL="0" indent="0"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- додаткова відпустка за роботу із шкідливими та важкими умовами праці (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35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календарних днів); 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- додаткова відпустка за особливий характер праці (працівникам з ненормованим робочим днем - тривалістю до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календарних днів</a:t>
            </a:r>
            <a:r>
              <a:rPr lang="uk-UA" sz="1600" dirty="0"/>
              <a:t>)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2) додаткові відпустки у зв'язку з навчанням;</a:t>
            </a:r>
          </a:p>
          <a:p>
            <a:pPr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3) творча відпустка;</a:t>
            </a:r>
          </a:p>
          <a:p>
            <a:pPr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1600" b="1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) відпустка для підготовки та участі в змаганнях </a:t>
            </a:r>
          </a:p>
          <a:p>
            <a:pPr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4) соціальні відпустки:</a:t>
            </a:r>
          </a:p>
          <a:p>
            <a:pPr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- відпустка у зв'язку з вагітністю та пологами (126 календарних днів) ;</a:t>
            </a:r>
          </a:p>
          <a:p>
            <a:pPr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- відпустка для догляду за дитиною до досягнення нею трирічного віку;</a:t>
            </a:r>
          </a:p>
          <a:p>
            <a:pPr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- відпустка у зв'язку з усиновленням дитини </a:t>
            </a:r>
          </a:p>
          <a:p>
            <a:pPr marL="0" indent="0"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- додаткова відпустка працівникам, які мають дітей або повнолітню дитину - особу з інвалідністю з дитинства підгрупи А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групи;</a:t>
            </a:r>
          </a:p>
          <a:p>
            <a:pPr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5) відпустки без збереження заробітної плати (не більше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календарних днів на рік).</a:t>
            </a:r>
          </a:p>
          <a:p>
            <a:pPr>
              <a:buFont typeface="Arial" charset="0"/>
              <a:buNone/>
              <a:defRPr/>
            </a:pPr>
            <a:endParaRPr lang="uk-UA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6" name="Прямоугольник 3"/>
          <p:cNvSpPr>
            <a:spLocks noChangeArrowheads="1"/>
          </p:cNvSpPr>
          <p:nvPr/>
        </p:nvSpPr>
        <p:spPr bwMode="auto">
          <a:xfrm>
            <a:off x="10260" y="6090256"/>
            <a:ext cx="9144000" cy="646112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 dirty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uk-UA" i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Загальна тривалість щорічних основної та додаткових відпусток не може перевищувати </a:t>
            </a:r>
            <a:r>
              <a:rPr lang="uk-UA" b="1" i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59</a:t>
            </a:r>
            <a:r>
              <a:rPr lang="uk-UA" i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календарних днів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9121688" cy="575518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Розрахунок суми відпускних</a:t>
            </a:r>
            <a:endParaRPr lang="uk-UA" sz="2400" dirty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179512" y="1953071"/>
            <a:ext cx="8801000" cy="2951857"/>
          </a:xfrm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В = Д*ЗП / (К- Св -Ч),</a:t>
            </a:r>
          </a:p>
          <a:p>
            <a:pPr marL="357188" indent="0">
              <a:buFont typeface="Arial" charset="0"/>
              <a:buNone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де В – сума відпускних;</a:t>
            </a:r>
          </a:p>
          <a:p>
            <a:pPr marL="357188" indent="0">
              <a:buFont typeface="Arial" charset="0"/>
              <a:buNone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Д - кількість календарних днів відпустки;</a:t>
            </a:r>
          </a:p>
          <a:p>
            <a:pPr marL="357188" indent="0">
              <a:buFont typeface="Arial" charset="0"/>
              <a:buNone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ЗП – сума заробітної плати за розрахунковий період;</a:t>
            </a:r>
          </a:p>
          <a:p>
            <a:pPr marL="357188" indent="0">
              <a:buFont typeface="Arial" charset="0"/>
              <a:buNone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К- загальна кількість календарних днів у розрахунковому періоді</a:t>
            </a:r>
          </a:p>
          <a:p>
            <a:pPr marL="357188" indent="0">
              <a:buFont typeface="Arial" charset="0"/>
              <a:buNone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Св – кількість святкових і неробочих днів, що припадають за розрахунковий період;</a:t>
            </a:r>
          </a:p>
          <a:p>
            <a:pPr marL="357188" indent="0">
              <a:buFont typeface="Arial" charset="0"/>
              <a:buNone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Ч – час, протягом котрого працівник не працював</a:t>
            </a:r>
          </a:p>
          <a:p>
            <a:pPr marL="0" indent="0" algn="ctr">
              <a:buNone/>
            </a:pPr>
            <a:r>
              <a:rPr lang="uk-UA" sz="2400" i="1" dirty="0">
                <a:latin typeface="Times New Roman" pitchFamily="18" charset="0"/>
                <a:cs typeface="Times New Roman" pitchFamily="18" charset="0"/>
              </a:rPr>
              <a:t>Розрахунковим періодом, за який обчислюється середня заробітна плата є 12 календарних місяців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Font typeface="Arial" charset="0"/>
              <a:buNone/>
            </a:pPr>
            <a:br>
              <a:rPr lang="uk-UA" sz="2400" dirty="0">
                <a:latin typeface="Times New Roman" pitchFamily="18" charset="0"/>
                <a:cs typeface="Times New Roman" pitchFamily="18" charset="0"/>
              </a:rPr>
            </a:b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7625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Оплата тимчасової непрацездатності у зв'язку з хворобою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76250"/>
            <a:ext cx="9144000" cy="3240088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Оплата лікарняного з приводу хвороби ділиться на дві частини:</a:t>
            </a:r>
          </a:p>
          <a:p>
            <a:pPr marL="0" indent="0"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- перші 5 днів тимчасової непрацездатності незалежно від її причини оплачуються коштом роботодавця </a:t>
            </a:r>
          </a:p>
          <a:p>
            <a:pPr marL="0" indent="0"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- з шостого дня оплата тимчасової непрацездатності здійснюється за рахунок Фонду соціального страхування.</a:t>
            </a:r>
          </a:p>
          <a:p>
            <a:pPr>
              <a:buFont typeface="Arial" charset="0"/>
              <a:buNone/>
              <a:defRPr/>
            </a:pPr>
            <a:r>
              <a:rPr lang="uk-UA" sz="1600" u="sng" dirty="0">
                <a:latin typeface="Times New Roman" pitchFamily="18" charset="0"/>
                <a:cs typeface="Times New Roman" pitchFamily="18" charset="0"/>
              </a:rPr>
              <a:t>Розмір лікарняних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— 50% середньої заробітної плати (доходу) —  особам, які мають страховий* стаж до 3 років;</a:t>
            </a:r>
          </a:p>
          <a:p>
            <a:pPr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— 60% середньої заробітної плати (доходу) — особам, які мають страховий стаж від 3 до 5 років;</a:t>
            </a:r>
          </a:p>
          <a:p>
            <a:pPr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— 70% середньої заробітної плати (доходу) — особам, які мають страховий стаж від 5 до 8 років;</a:t>
            </a:r>
          </a:p>
          <a:p>
            <a:pPr>
              <a:buFont typeface="Arial" charset="0"/>
              <a:buNone/>
              <a:defRPr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— 100% середньої заробітної плати (доходу) — особам, які мають страховий стаж понад 8 років;</a:t>
            </a:r>
          </a:p>
          <a:p>
            <a:pPr>
              <a:buFont typeface="Arial" charset="0"/>
              <a:buNone/>
              <a:defRPr/>
            </a:pPr>
            <a:r>
              <a:rPr lang="uk-UA" sz="1800" i="1" dirty="0">
                <a:latin typeface="Times New Roman" pitchFamily="18" charset="0"/>
                <a:cs typeface="Times New Roman" pitchFamily="18" charset="0"/>
              </a:rPr>
              <a:t>Примітка:   страховий* - це загальний трудовий стаж роботи працівника</a:t>
            </a:r>
            <a:endParaRPr lang="uk-UA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  <a:defRPr/>
            </a:pPr>
            <a:endParaRPr lang="uk-UA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4" name="Прямоугольник 3"/>
          <p:cNvSpPr>
            <a:spLocks noChangeArrowheads="1"/>
          </p:cNvSpPr>
          <p:nvPr/>
        </p:nvSpPr>
        <p:spPr bwMode="auto">
          <a:xfrm>
            <a:off x="0" y="3729038"/>
            <a:ext cx="9144000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Розрахунок лікарняних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здійснюється за формулою:</a:t>
            </a:r>
          </a:p>
          <a:p>
            <a:pPr algn="ctr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Сума лікарняних = Середньоденна зарплата * Коефіцієнт, що відповідає страховому стажу працівника (%) * Кількість календарних днів лікарняного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5" name="Прямоугольник 4"/>
          <p:cNvSpPr>
            <a:spLocks noChangeArrowheads="1"/>
          </p:cNvSpPr>
          <p:nvPr/>
        </p:nvSpPr>
        <p:spPr bwMode="auto">
          <a:xfrm>
            <a:off x="-36512" y="4929188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Середньоденна зарплата = заробітна плата, нарахована за розрахунковий період / кількість календарних днів зайнятості в розрахунковому періоді.       </a:t>
            </a:r>
            <a:endParaRPr lang="uk-UA" sz="14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400" i="1" dirty="0">
                <a:latin typeface="Times New Roman" pitchFamily="18" charset="0"/>
                <a:cs typeface="Times New Roman" pitchFamily="18" charset="0"/>
              </a:rPr>
              <a:t>*Розрахунковим періодом, за який обчислюється середня заробітна плата є 12 календарних місяців</a:t>
            </a:r>
          </a:p>
          <a:p>
            <a:pPr algn="just"/>
            <a:r>
              <a:rPr lang="uk-UA" sz="1400" i="1" dirty="0">
                <a:latin typeface="Times New Roman" pitchFamily="18" charset="0"/>
                <a:cs typeface="Times New Roman" pitchFamily="18" charset="0"/>
              </a:rPr>
              <a:t>*Кількість календарних днів зайнятості визначається як різниця між загальною кількістю календарних днів розрахункового періоду та кількістю календарних днів, не відпрацьованих з поважних причин 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ChangeArrowheads="1"/>
          </p:cNvSpPr>
          <p:nvPr/>
        </p:nvSpPr>
        <p:spPr bwMode="auto">
          <a:xfrm>
            <a:off x="269081" y="1136064"/>
            <a:ext cx="8605838" cy="45858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uk-UA" b="1" dirty="0">
                <a:solidFill>
                  <a:srgbClr val="000000"/>
                </a:solidFill>
                <a:cs typeface="Times New Roman" pitchFamily="18" charset="0"/>
              </a:rPr>
              <a:t>Приклад . Нарахування лікарняних (у найпростішій ситуації)</a:t>
            </a:r>
          </a:p>
          <a:p>
            <a:pPr algn="ctr" eaLnBrk="0" hangingPunct="0"/>
            <a:endParaRPr lang="uk-UA" sz="1400" dirty="0">
              <a:solidFill>
                <a:srgbClr val="000000"/>
              </a:solidFill>
              <a:cs typeface="Times New Roman" pitchFamily="18" charset="0"/>
            </a:endParaRPr>
          </a:p>
          <a:p>
            <a:pPr algn="just" eaLnBrk="0" hangingPunct="0"/>
            <a:r>
              <a:rPr lang="uk-UA" sz="2000" dirty="0">
                <a:solidFill>
                  <a:srgbClr val="000000"/>
                </a:solidFill>
                <a:cs typeface="Times New Roman" pitchFamily="18" charset="0"/>
              </a:rPr>
              <a:t>Працівник подав  листок непрацездатності (ЛН) за період з 01 по 13 лютого 2024 р. </a:t>
            </a:r>
          </a:p>
          <a:p>
            <a:pPr algn="just" eaLnBrk="0" hangingPunct="0"/>
            <a:r>
              <a:rPr lang="uk-UA" sz="2000" dirty="0">
                <a:solidFill>
                  <a:srgbClr val="000000"/>
                </a:solidFill>
                <a:cs typeface="Times New Roman" pitchFamily="18" charset="0"/>
              </a:rPr>
              <a:t>Розрахунковий період: лютий 2023 р. – січень 2024 р. </a:t>
            </a:r>
          </a:p>
          <a:p>
            <a:pPr algn="just" eaLnBrk="0" hangingPunct="0"/>
            <a:r>
              <a:rPr lang="uk-UA" sz="2000" dirty="0">
                <a:solidFill>
                  <a:srgbClr val="000000"/>
                </a:solidFill>
                <a:cs typeface="Times New Roman" pitchFamily="18" charset="0"/>
              </a:rPr>
              <a:t>За цей період йому нараховано 168657,38 грн зарплати  </a:t>
            </a:r>
          </a:p>
          <a:p>
            <a:pPr algn="just" eaLnBrk="0" hangingPunct="0"/>
            <a:r>
              <a:rPr lang="uk-UA" sz="2000" dirty="0">
                <a:solidFill>
                  <a:srgbClr val="000000"/>
                </a:solidFill>
                <a:cs typeface="Times New Roman" pitchFamily="18" charset="0"/>
              </a:rPr>
              <a:t>Усього в розрахунковому періоді 335 кал. днів. </a:t>
            </a:r>
          </a:p>
          <a:p>
            <a:pPr algn="just" eaLnBrk="0" hangingPunct="0"/>
            <a:r>
              <a:rPr lang="uk-UA" sz="2000" dirty="0">
                <a:solidFill>
                  <a:srgbClr val="000000"/>
                </a:solidFill>
                <a:cs typeface="Times New Roman" pitchFamily="18" charset="0"/>
              </a:rPr>
              <a:t>Страховий стаж працівника 4 роки. </a:t>
            </a:r>
          </a:p>
          <a:p>
            <a:pPr algn="just" eaLnBrk="0" hangingPunct="0"/>
            <a:r>
              <a:rPr lang="uk-UA" sz="2000" dirty="0">
                <a:solidFill>
                  <a:srgbClr val="000000"/>
                </a:solidFill>
                <a:cs typeface="Times New Roman" pitchFamily="18" charset="0"/>
              </a:rPr>
              <a:t>Середня зарплата за 1 кал. день = 168657,38/335 = 503,45 грн. </a:t>
            </a:r>
            <a:endParaRPr lang="en-US" sz="2000" dirty="0">
              <a:solidFill>
                <a:srgbClr val="000000"/>
              </a:solidFill>
              <a:cs typeface="Times New Roman" pitchFamily="18" charset="0"/>
            </a:endParaRPr>
          </a:p>
          <a:p>
            <a:pPr algn="just" eaLnBrk="0" hangingPunct="0"/>
            <a:r>
              <a:rPr lang="uk-UA" sz="2000" dirty="0">
                <a:solidFill>
                  <a:srgbClr val="000000"/>
                </a:solidFill>
                <a:cs typeface="Times New Roman" pitchFamily="18" charset="0"/>
              </a:rPr>
              <a:t>% страхового стажу від 3 до 5 років = 60%. </a:t>
            </a:r>
          </a:p>
          <a:p>
            <a:pPr algn="just" eaLnBrk="0" hangingPunct="0"/>
            <a:r>
              <a:rPr lang="uk-UA" sz="2000" dirty="0">
                <a:solidFill>
                  <a:srgbClr val="000000"/>
                </a:solidFill>
                <a:cs typeface="Times New Roman" pitchFamily="18" charset="0"/>
              </a:rPr>
              <a:t>Таким чином, сума лікарняних на 1 день = 302,07 грн. </a:t>
            </a:r>
          </a:p>
          <a:p>
            <a:pPr algn="just" eaLnBrk="0" hangingPunct="0"/>
            <a:r>
              <a:rPr lang="uk-UA" sz="2000" dirty="0">
                <a:solidFill>
                  <a:srgbClr val="000000"/>
                </a:solidFill>
                <a:cs typeface="Times New Roman" pitchFamily="18" charset="0"/>
              </a:rPr>
              <a:t>Отже, сума лікарняних: за перші 5 днів (сплачується за рахунок підприємства) = 302,07×5 = 1510,35 грн; за решту днів 8 днів (сплачується за рахунок Фонду соціального страхування) = 302,07×8 = 12416,56 грн.</a:t>
            </a:r>
            <a:endParaRPr lang="uk-UA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33371" y="116632"/>
            <a:ext cx="9144000" cy="1143000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/>
          <a:lstStyle/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Оплата тимчасової непрацездатності у зв'язку з вагітністю та пологами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371" y="1556792"/>
            <a:ext cx="9144000" cy="4525962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На підставі медичного висновку жінкам надається оплачувана відпустка у зв'язку з вагітністю та пологами тривалістю:</a:t>
            </a:r>
          </a:p>
          <a:p>
            <a:pPr marL="0" indent="0">
              <a:buFont typeface="Arial" charset="0"/>
              <a:buNone/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пологів -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70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календарних днів;</a:t>
            </a:r>
          </a:p>
          <a:p>
            <a:pPr marL="0" indent="0">
              <a:buFont typeface="Arial" charset="0"/>
              <a:buNone/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пологів -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56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календарних днів (70 календарних днів - у разі народження двох і більше дітей та у разі ускладнення пологів), починаючи з дня пологів. </a:t>
            </a:r>
          </a:p>
          <a:p>
            <a:pPr marL="0" indent="0">
              <a:buFont typeface="Arial" charset="0"/>
              <a:buNone/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Після закінчення відпустки у зв'язку з вагітністю та пологами за бажанням жінки їй надається відпустка для догляду за дитиною до досягнення нею трирічного віку.</a:t>
            </a:r>
            <a:r>
              <a:rPr lang="ru-RU" sz="2400" dirty="0"/>
              <a:t> 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Допомога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вагітності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пологах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незалежно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від страхового стажу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оплачується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розмірі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100%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середньої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заробітної плати. 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  <a:defRPr/>
            </a:pPr>
            <a:endParaRPr lang="uk-U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53975" y="188640"/>
            <a:ext cx="9036050" cy="719137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Цифрові зарплатні орієнтири 2025 року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354012" y="1556792"/>
            <a:ext cx="8435975" cy="3672408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/>
          <a:lstStyle/>
          <a:p>
            <a:pPr marL="0" indent="0" algn="just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розмір мінімальної заробітної плати* (МЗП) у 2025 році </a:t>
            </a:r>
            <a:r>
              <a:rPr lang="ru-RU" sz="2400" dirty="0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8000 </a:t>
            </a:r>
            <a:r>
              <a:rPr lang="ru-RU" sz="2400" dirty="0" err="1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грн</a:t>
            </a:r>
            <a:r>
              <a:rPr lang="ru-RU" sz="2400" dirty="0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місяць</a:t>
            </a:r>
            <a:r>
              <a:rPr lang="ru-RU" sz="2400" dirty="0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(48 </a:t>
            </a:r>
            <a:r>
              <a:rPr lang="ru-RU" sz="2400" dirty="0" err="1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грн</a:t>
            </a:r>
            <a:r>
              <a:rPr lang="ru-RU" sz="2400" dirty="0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/год)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 typeface="Wingdings" pitchFamily="2" charset="2"/>
              <a:buChar char="Ø"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розмір податку з доходів фізичних осіб (ПДФО) – 18% 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розмір військового збору – 5%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розмір єдиного соціального внеску (ЄСВ) – 22% </a:t>
            </a:r>
          </a:p>
          <a:p>
            <a:pPr marL="0" indent="0" algn="just">
              <a:buFont typeface="Arial" charset="0"/>
              <a:buNone/>
            </a:pPr>
            <a:endParaRPr lang="uk-UA" sz="2400" dirty="0"/>
          </a:p>
          <a:p>
            <a:pPr marL="0" indent="0" algn="just">
              <a:buFont typeface="Arial" charset="0"/>
              <a:buNone/>
            </a:pP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*Мінімальна заробітна плата – це встановлений законом мінімальний розмір оплати праці за виконану працівником місячну (годинну) норму праці.</a:t>
            </a:r>
          </a:p>
          <a:p>
            <a:pPr marL="0" indent="0" algn="just">
              <a:buNone/>
            </a:pPr>
            <a:endParaRPr lang="uk-UA" sz="1400" dirty="0">
              <a:solidFill>
                <a:srgbClr val="0D0D0D"/>
              </a:solidFill>
              <a:latin typeface="Inter"/>
            </a:endParaRPr>
          </a:p>
          <a:p>
            <a:pPr marL="0" indent="0" algn="just">
              <a:buNone/>
            </a:pPr>
            <a:endParaRPr lang="uk-UA" sz="1400" b="0" i="0" dirty="0">
              <a:solidFill>
                <a:srgbClr val="0D0D0D"/>
              </a:solidFill>
              <a:effectLst/>
              <a:latin typeface="Inter"/>
            </a:endParaRPr>
          </a:p>
          <a:p>
            <a:pPr marL="0" indent="0" algn="just">
              <a:buNone/>
            </a:pPr>
            <a:r>
              <a:rPr lang="uk-UA" sz="1800" i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buNone/>
            </a:pPr>
            <a:endParaRPr lang="uk-UA" sz="18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96944" cy="1143000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/>
          <a:lstStyle/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Обов'язкові утримання із заробітної плати працівника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323528" y="1769033"/>
            <a:ext cx="8229600" cy="3863437"/>
          </a:xfrm>
        </p:spPr>
        <p:txBody>
          <a:bodyPr/>
          <a:lstStyle/>
          <a:p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Податок з доходів фізичних осіб (ПДФО) – 18%</a:t>
            </a:r>
          </a:p>
          <a:p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Військовий збір (ВЗ) – 5%</a:t>
            </a:r>
          </a:p>
          <a:p>
            <a:pPr>
              <a:buFont typeface="Arial" charset="0"/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N.B. 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не утримуються з суми допомоги у зв'язку з вагітністю та пологами</a:t>
            </a:r>
          </a:p>
          <a:p>
            <a:pPr>
              <a:buFont typeface="Arial" charset="0"/>
              <a:buNone/>
            </a:pPr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</a:pP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</a:pP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</a:pP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Єдиний соціальний внесок (ЄСВ) – 22%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30C0B56-FDD8-43D0-A548-A494DA58667F}"/>
              </a:ext>
            </a:extLst>
          </p:cNvPr>
          <p:cNvSpPr txBox="1">
            <a:spLocks/>
          </p:cNvSpPr>
          <p:nvPr/>
        </p:nvSpPr>
        <p:spPr bwMode="auto">
          <a:xfrm>
            <a:off x="321709" y="3429000"/>
            <a:ext cx="8496944" cy="1143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7030A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Обов'язкові нарахування на заробітну плату працівника</a:t>
            </a:r>
          </a:p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(сплачує роботодавець):</a:t>
            </a:r>
          </a:p>
          <a:p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BCBAAE-F710-45C5-9161-7F300158D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178" y="5557108"/>
            <a:ext cx="7940728" cy="853514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1505</TotalTime>
  <Words>2103</Words>
  <Application>Microsoft Office PowerPoint</Application>
  <PresentationFormat>Экран (4:3)</PresentationFormat>
  <Paragraphs>162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Bookman Old Style</vt:lpstr>
      <vt:lpstr>Calibri</vt:lpstr>
      <vt:lpstr>Inter</vt:lpstr>
      <vt:lpstr>Times New Roman</vt:lpstr>
      <vt:lpstr>Wingdings</vt:lpstr>
      <vt:lpstr>Тема Office</vt:lpstr>
      <vt:lpstr>Одеський національний медичний університет Медико-фармацевтичний факультет Кафедра організації та економіки фармації з післядипломною підготовкою</vt:lpstr>
      <vt:lpstr>Організація обліку заробітної плати в аптечних закладах</vt:lpstr>
      <vt:lpstr> РОБОЧИЙ ЧАС </vt:lpstr>
      <vt:lpstr>РОБОЧИЙ ЧАС ФАРМАЦЕВТИЧНОГО ПРАЦІВНИКА</vt:lpstr>
      <vt:lpstr>Святкові і неробочі дні</vt:lpstr>
      <vt:lpstr>Структура заробітної плати</vt:lpstr>
      <vt:lpstr>Основна заробітна плата</vt:lpstr>
      <vt:lpstr>Алгоритм розрахунку основної заробітної плати</vt:lpstr>
      <vt:lpstr>Розрахунок різних видів додаткової заробітної плати</vt:lpstr>
      <vt:lpstr>Презентация PowerPoint</vt:lpstr>
      <vt:lpstr>Тривалість та оплата відпустки</vt:lpstr>
      <vt:lpstr>Розрахунок суми відпускних</vt:lpstr>
      <vt:lpstr>Оплата тимчасової непрацездатності у зв'язку з хворобою</vt:lpstr>
      <vt:lpstr>Презентация PowerPoint</vt:lpstr>
      <vt:lpstr>Оплата тимчасової непрацездатності у зв'язку з вагітністю та пологами</vt:lpstr>
      <vt:lpstr>Цифрові зарплатні орієнтири 2025 року</vt:lpstr>
      <vt:lpstr>Обов'язкові утримання із заробітної плати працівника: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Аудиторський контроль</dc:title>
  <dc:creator>Win 7</dc:creator>
  <cp:lastModifiedBy>Бєляєва Оксана Іванівна</cp:lastModifiedBy>
  <cp:revision>151</cp:revision>
  <dcterms:created xsi:type="dcterms:W3CDTF">2018-05-21T15:56:46Z</dcterms:created>
  <dcterms:modified xsi:type="dcterms:W3CDTF">2026-03-22T10:47:56Z</dcterms:modified>
</cp:coreProperties>
</file>