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4" r:id="rId6"/>
    <p:sldId id="259" r:id="rId7"/>
    <p:sldId id="261" r:id="rId8"/>
    <p:sldId id="262" r:id="rId9"/>
    <p:sldId id="263" r:id="rId10"/>
    <p:sldId id="265" r:id="rId11"/>
    <p:sldId id="266" r:id="rId12"/>
    <p:sldId id="267" r:id="rId13"/>
    <p:sldId id="268" r:id="rId14"/>
    <p:sldId id="269" r:id="rId15"/>
    <p:sldId id="270" r:id="rId16"/>
    <p:sldId id="271" r:id="rId17"/>
    <p:sldId id="272" r:id="rId18"/>
    <p:sldId id="276" r:id="rId19"/>
    <p:sldId id="277" r:id="rId20"/>
    <p:sldId id="274" r:id="rId21"/>
    <p:sldId id="278" r:id="rId22"/>
    <p:sldId id="275" r:id="rId2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211"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2" descr="K:\ProPowerPoint\Шаблоны\В работе\Первая помощь\First_Ai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ctrTitle"/>
          </p:nvPr>
        </p:nvSpPr>
        <p:spPr>
          <a:xfrm>
            <a:off x="395536" y="188640"/>
            <a:ext cx="6103912" cy="1008111"/>
          </a:xfrm>
        </p:spPr>
        <p:txBody>
          <a:bodyPr/>
          <a:lstStyle>
            <a:lvl1pPr>
              <a:defRPr>
                <a:solidFill>
                  <a:srgbClr val="C00000"/>
                </a:solidFill>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323528" y="1484784"/>
            <a:ext cx="6077272" cy="72008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dirty="0"/>
          </a:p>
        </p:txBody>
      </p:sp>
    </p:spTree>
    <p:extLst>
      <p:ext uri="{BB962C8B-B14F-4D97-AF65-F5344CB8AC3E}">
        <p14:creationId xmlns:p14="http://schemas.microsoft.com/office/powerpoint/2010/main" val="1720368997"/>
      </p:ext>
    </p:extLst>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071192404"/>
      </p:ext>
    </p:extLst>
  </p:cSld>
  <p:clrMapOvr>
    <a:masterClrMapping/>
  </p:clrMapOvr>
  <p:transition spd="slow">
    <p:pull/>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descr="K:\ProPowerPoint\Шаблоны\В работе\Первая помощь\First_Aid_Sli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57200" y="404813"/>
            <a:ext cx="7283450" cy="792162"/>
          </a:xfrm>
          <a:prstGeom prst="rect">
            <a:avLst/>
          </a:prstGeom>
        </p:spPr>
        <p:txBody>
          <a:bodyPr vert="horz" lIns="91440" tIns="45720" rIns="91440" bIns="45720" rtlCol="0" anchor="ctr">
            <a:noAutofit/>
          </a:bodyPr>
          <a:lstStyle/>
          <a:p>
            <a:r>
              <a:rPr lang="ru-RU" dirty="0" smtClean="0"/>
              <a:t>Образец заголовка</a:t>
            </a:r>
            <a:endParaRPr lang="ru-RU" dirty="0"/>
          </a:p>
        </p:txBody>
      </p:sp>
      <p:sp>
        <p:nvSpPr>
          <p:cNvPr id="1028" name="Текст 2"/>
          <p:cNvSpPr>
            <a:spLocks noGrp="1"/>
          </p:cNvSpPr>
          <p:nvPr>
            <p:ph type="body" idx="1"/>
          </p:nvPr>
        </p:nvSpPr>
        <p:spPr bwMode="auto">
          <a:xfrm>
            <a:off x="390525" y="1511300"/>
            <a:ext cx="8362950" cy="520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9" name="TextBox 6"/>
          <p:cNvSpPr txBox="1">
            <a:spLocks noChangeArrowheads="1"/>
          </p:cNvSpPr>
          <p:nvPr/>
        </p:nvSpPr>
        <p:spPr bwMode="auto">
          <a:xfrm>
            <a:off x="26988" y="6581775"/>
            <a:ext cx="1320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r>
              <a:rPr lang="en-US" sz="1200" smtClean="0">
                <a:solidFill>
                  <a:srgbClr val="E6E0EC"/>
                </a:solidFill>
              </a:rPr>
              <a:t>ProPowerPoint.Ru</a:t>
            </a:r>
            <a:endParaRPr lang="ru-RU" sz="1200" smtClean="0">
              <a:solidFill>
                <a:srgbClr val="E6E0EC"/>
              </a:solidFill>
            </a:endParaRP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Lst>
  <p:transition spd="slow">
    <p:pull/>
  </p:transition>
  <p:txStyles>
    <p:titleStyle>
      <a:lvl1pPr algn="ctr" rtl="0" eaLnBrk="1" fontAlgn="base" hangingPunct="1">
        <a:spcBef>
          <a:spcPct val="0"/>
        </a:spcBef>
        <a:spcAft>
          <a:spcPct val="0"/>
        </a:spcAft>
        <a:defRPr sz="4800" b="1" kern="1200">
          <a:solidFill>
            <a:schemeClr val="bg1"/>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800" b="1">
          <a:solidFill>
            <a:schemeClr val="bg1"/>
          </a:solidFill>
          <a:latin typeface="Calibri" pitchFamily="34" charset="0"/>
        </a:defRPr>
      </a:lvl2pPr>
      <a:lvl3pPr algn="ctr" rtl="0" eaLnBrk="1" fontAlgn="base" hangingPunct="1">
        <a:spcBef>
          <a:spcPct val="0"/>
        </a:spcBef>
        <a:spcAft>
          <a:spcPct val="0"/>
        </a:spcAft>
        <a:defRPr sz="4800" b="1">
          <a:solidFill>
            <a:schemeClr val="bg1"/>
          </a:solidFill>
          <a:latin typeface="Calibri" pitchFamily="34" charset="0"/>
        </a:defRPr>
      </a:lvl3pPr>
      <a:lvl4pPr algn="ctr" rtl="0" eaLnBrk="1" fontAlgn="base" hangingPunct="1">
        <a:spcBef>
          <a:spcPct val="0"/>
        </a:spcBef>
        <a:spcAft>
          <a:spcPct val="0"/>
        </a:spcAft>
        <a:defRPr sz="4800" b="1">
          <a:solidFill>
            <a:schemeClr val="bg1"/>
          </a:solidFill>
          <a:latin typeface="Calibri" pitchFamily="34" charset="0"/>
        </a:defRPr>
      </a:lvl4pPr>
      <a:lvl5pPr algn="ctr" rtl="0" eaLnBrk="1" fontAlgn="base" hangingPunct="1">
        <a:spcBef>
          <a:spcPct val="0"/>
        </a:spcBef>
        <a:spcAft>
          <a:spcPct val="0"/>
        </a:spcAft>
        <a:defRPr sz="4800" b="1">
          <a:solidFill>
            <a:schemeClr val="bg1"/>
          </a:solidFill>
          <a:latin typeface="Calibri" pitchFamily="34" charset="0"/>
        </a:defRPr>
      </a:lvl5pPr>
      <a:lvl6pPr marL="457200" algn="ctr" rtl="0" eaLnBrk="1" fontAlgn="base" hangingPunct="1">
        <a:spcBef>
          <a:spcPct val="0"/>
        </a:spcBef>
        <a:spcAft>
          <a:spcPct val="0"/>
        </a:spcAft>
        <a:defRPr sz="4800" b="1">
          <a:solidFill>
            <a:schemeClr val="bg1"/>
          </a:solidFill>
          <a:latin typeface="Calibri" pitchFamily="34" charset="0"/>
        </a:defRPr>
      </a:lvl6pPr>
      <a:lvl7pPr marL="914400" algn="ctr" rtl="0" eaLnBrk="1" fontAlgn="base" hangingPunct="1">
        <a:spcBef>
          <a:spcPct val="0"/>
        </a:spcBef>
        <a:spcAft>
          <a:spcPct val="0"/>
        </a:spcAft>
        <a:defRPr sz="4800" b="1">
          <a:solidFill>
            <a:schemeClr val="bg1"/>
          </a:solidFill>
          <a:latin typeface="Calibri" pitchFamily="34" charset="0"/>
        </a:defRPr>
      </a:lvl7pPr>
      <a:lvl8pPr marL="1371600" algn="ctr" rtl="0" eaLnBrk="1" fontAlgn="base" hangingPunct="1">
        <a:spcBef>
          <a:spcPct val="0"/>
        </a:spcBef>
        <a:spcAft>
          <a:spcPct val="0"/>
        </a:spcAft>
        <a:defRPr sz="4800" b="1">
          <a:solidFill>
            <a:schemeClr val="bg1"/>
          </a:solidFill>
          <a:latin typeface="Calibri" pitchFamily="34" charset="0"/>
        </a:defRPr>
      </a:lvl8pPr>
      <a:lvl9pPr marL="1828800" algn="ctr" rtl="0" eaLnBrk="1" fontAlgn="base" hangingPunct="1">
        <a:spcBef>
          <a:spcPct val="0"/>
        </a:spcBef>
        <a:spcAft>
          <a:spcPct val="0"/>
        </a:spcAft>
        <a:defRPr sz="4800" b="1">
          <a:solidFill>
            <a:schemeClr val="bg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772816"/>
            <a:ext cx="6588224" cy="1512168"/>
          </a:xfrm>
        </p:spPr>
        <p:style>
          <a:lnRef idx="2">
            <a:schemeClr val="accent2"/>
          </a:lnRef>
          <a:fillRef idx="1">
            <a:schemeClr val="lt1"/>
          </a:fillRef>
          <a:effectRef idx="0">
            <a:schemeClr val="accent2"/>
          </a:effectRef>
          <a:fontRef idx="minor">
            <a:schemeClr val="dk1"/>
          </a:fontRef>
        </p:style>
        <p:txBody>
          <a:bodyPr/>
          <a:lstStyle/>
          <a:p>
            <a:r>
              <a:rPr lang="uk-UA" sz="2400" dirty="0" err="1" smtClean="0">
                <a:effectLst/>
              </a:rPr>
              <a:t>Біофармація</a:t>
            </a:r>
            <a:r>
              <a:rPr lang="uk-UA" sz="2400" dirty="0">
                <a:effectLst/>
              </a:rPr>
              <a:t>, </a:t>
            </a:r>
            <a:r>
              <a:rPr lang="uk-UA" sz="2400" dirty="0" smtClean="0">
                <a:effectLst/>
              </a:rPr>
              <a:t>як теоретична основа технології лікарських препаратів</a:t>
            </a:r>
            <a:r>
              <a:rPr lang="uk-UA" sz="2400" dirty="0">
                <a:effectLst/>
              </a:rPr>
              <a:t>. </a:t>
            </a:r>
            <a:r>
              <a:rPr lang="ru-RU" sz="2400" dirty="0">
                <a:effectLst/>
              </a:rPr>
              <a:t/>
            </a:r>
            <a:br>
              <a:rPr lang="ru-RU" sz="2400" dirty="0">
                <a:effectLst/>
              </a:rPr>
            </a:br>
            <a:r>
              <a:rPr lang="uk-UA" sz="2400" dirty="0" smtClean="0">
                <a:effectLst/>
              </a:rPr>
              <a:t>Історичний огляд розвитку </a:t>
            </a:r>
            <a:r>
              <a:rPr lang="uk-UA" sz="2400" dirty="0" err="1" smtClean="0">
                <a:effectLst/>
              </a:rPr>
              <a:t>біофармації</a:t>
            </a:r>
            <a:r>
              <a:rPr lang="uk-UA" sz="2400" dirty="0" smtClean="0">
                <a:effectLst/>
              </a:rPr>
              <a:t>. Сучасні вимоги до оцінки якості </a:t>
            </a:r>
            <a:r>
              <a:rPr lang="uk-UA" sz="2400" dirty="0">
                <a:effectLst/>
              </a:rPr>
              <a:t>лікарських препаратів</a:t>
            </a:r>
            <a:endParaRPr lang="ru-RU" sz="2400" dirty="0" smtClean="0"/>
          </a:p>
        </p:txBody>
      </p:sp>
      <p:sp>
        <p:nvSpPr>
          <p:cNvPr id="7" name="Заголовок 1"/>
          <p:cNvSpPr txBox="1">
            <a:spLocks/>
          </p:cNvSpPr>
          <p:nvPr/>
        </p:nvSpPr>
        <p:spPr>
          <a:xfrm>
            <a:off x="611560" y="140896"/>
            <a:ext cx="5492261" cy="959583"/>
          </a:xfrm>
          <a:prstGeom prst="rect">
            <a:avLst/>
          </a:prstGeom>
        </p:spPr>
        <p:txBody>
          <a:bodyPr vert="horz" lIns="91440" tIns="45720" rIns="91440" bIns="45720" rtlCol="0" anchor="ctr">
            <a:normAutofit fontScale="92500" lnSpcReduction="10000"/>
          </a:bodyPr>
          <a:lstStyle>
            <a:lvl1pPr algn="ctr" rtl="0" eaLnBrk="1" fontAlgn="base" hangingPunct="1">
              <a:spcBef>
                <a:spcPct val="0"/>
              </a:spcBef>
              <a:spcAft>
                <a:spcPct val="0"/>
              </a:spcAft>
              <a:defRPr sz="4800" b="1" kern="1200">
                <a:solidFill>
                  <a:srgbClr val="C00000"/>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800" b="1">
                <a:solidFill>
                  <a:schemeClr val="bg1"/>
                </a:solidFill>
                <a:latin typeface="Calibri" pitchFamily="34" charset="0"/>
              </a:defRPr>
            </a:lvl2pPr>
            <a:lvl3pPr algn="ctr" rtl="0" eaLnBrk="1" fontAlgn="base" hangingPunct="1">
              <a:spcBef>
                <a:spcPct val="0"/>
              </a:spcBef>
              <a:spcAft>
                <a:spcPct val="0"/>
              </a:spcAft>
              <a:defRPr sz="4800" b="1">
                <a:solidFill>
                  <a:schemeClr val="bg1"/>
                </a:solidFill>
                <a:latin typeface="Calibri" pitchFamily="34" charset="0"/>
              </a:defRPr>
            </a:lvl3pPr>
            <a:lvl4pPr algn="ctr" rtl="0" eaLnBrk="1" fontAlgn="base" hangingPunct="1">
              <a:spcBef>
                <a:spcPct val="0"/>
              </a:spcBef>
              <a:spcAft>
                <a:spcPct val="0"/>
              </a:spcAft>
              <a:defRPr sz="4800" b="1">
                <a:solidFill>
                  <a:schemeClr val="bg1"/>
                </a:solidFill>
                <a:latin typeface="Calibri" pitchFamily="34" charset="0"/>
              </a:defRPr>
            </a:lvl4pPr>
            <a:lvl5pPr algn="ctr" rtl="0" eaLnBrk="1" fontAlgn="base" hangingPunct="1">
              <a:spcBef>
                <a:spcPct val="0"/>
              </a:spcBef>
              <a:spcAft>
                <a:spcPct val="0"/>
              </a:spcAft>
              <a:defRPr sz="4800" b="1">
                <a:solidFill>
                  <a:schemeClr val="bg1"/>
                </a:solidFill>
                <a:latin typeface="Calibri" pitchFamily="34" charset="0"/>
              </a:defRPr>
            </a:lvl5pPr>
            <a:lvl6pPr marL="457200" algn="ctr" rtl="0" eaLnBrk="1" fontAlgn="base" hangingPunct="1">
              <a:spcBef>
                <a:spcPct val="0"/>
              </a:spcBef>
              <a:spcAft>
                <a:spcPct val="0"/>
              </a:spcAft>
              <a:defRPr sz="4800" b="1">
                <a:solidFill>
                  <a:schemeClr val="bg1"/>
                </a:solidFill>
                <a:latin typeface="Calibri" pitchFamily="34" charset="0"/>
              </a:defRPr>
            </a:lvl6pPr>
            <a:lvl7pPr marL="914400" algn="ctr" rtl="0" eaLnBrk="1" fontAlgn="base" hangingPunct="1">
              <a:spcBef>
                <a:spcPct val="0"/>
              </a:spcBef>
              <a:spcAft>
                <a:spcPct val="0"/>
              </a:spcAft>
              <a:defRPr sz="4800" b="1">
                <a:solidFill>
                  <a:schemeClr val="bg1"/>
                </a:solidFill>
                <a:latin typeface="Calibri" pitchFamily="34" charset="0"/>
              </a:defRPr>
            </a:lvl7pPr>
            <a:lvl8pPr marL="1371600" algn="ctr" rtl="0" eaLnBrk="1" fontAlgn="base" hangingPunct="1">
              <a:spcBef>
                <a:spcPct val="0"/>
              </a:spcBef>
              <a:spcAft>
                <a:spcPct val="0"/>
              </a:spcAft>
              <a:defRPr sz="4800" b="1">
                <a:solidFill>
                  <a:schemeClr val="bg1"/>
                </a:solidFill>
                <a:latin typeface="Calibri" pitchFamily="34" charset="0"/>
              </a:defRPr>
            </a:lvl8pPr>
            <a:lvl9pPr marL="1828800" algn="ctr" rtl="0" eaLnBrk="1" fontAlgn="base" hangingPunct="1">
              <a:spcBef>
                <a:spcPct val="0"/>
              </a:spcBef>
              <a:spcAft>
                <a:spcPct val="0"/>
              </a:spcAft>
              <a:defRPr sz="4800" b="1">
                <a:solidFill>
                  <a:schemeClr val="bg1"/>
                </a:solidFill>
                <a:latin typeface="Calibri" pitchFamily="34" charset="0"/>
              </a:defRPr>
            </a:lvl9pPr>
          </a:lstStyle>
          <a:p>
            <a:r>
              <a:rPr lang="uk-UA" sz="2000" dirty="0" smtClean="0">
                <a:effectLst/>
              </a:rPr>
              <a:t>Одеський національний медичний університет</a:t>
            </a:r>
            <a:br>
              <a:rPr lang="uk-UA" sz="2000" dirty="0" smtClean="0">
                <a:effectLst/>
              </a:rPr>
            </a:br>
            <a:r>
              <a:rPr lang="uk-UA" sz="2000" dirty="0" smtClean="0">
                <a:effectLst/>
              </a:rPr>
              <a:t>Фармацевтичний факультет</a:t>
            </a:r>
            <a:br>
              <a:rPr lang="uk-UA" sz="2000" dirty="0" smtClean="0">
                <a:effectLst/>
              </a:rPr>
            </a:br>
            <a:r>
              <a:rPr lang="uk-UA" sz="2000" dirty="0" smtClean="0">
                <a:effectLst/>
              </a:rPr>
              <a:t>Кафедра фармацевтичної хімії та технології ліків</a:t>
            </a:r>
            <a:endParaRPr lang="uk-UA" sz="2000" dirty="0">
              <a:effectLst/>
            </a:endParaRPr>
          </a:p>
        </p:txBody>
      </p:sp>
      <p:sp>
        <p:nvSpPr>
          <p:cNvPr id="8" name="Заголовок 1"/>
          <p:cNvSpPr txBox="1">
            <a:spLocks/>
          </p:cNvSpPr>
          <p:nvPr/>
        </p:nvSpPr>
        <p:spPr>
          <a:xfrm>
            <a:off x="6660232" y="4581128"/>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t>Доцент Замкова А.В.</a:t>
            </a:r>
            <a:endParaRPr lang="uk-UA" sz="2000" dirty="0"/>
          </a:p>
        </p:txBody>
      </p:sp>
      <p:sp>
        <p:nvSpPr>
          <p:cNvPr id="9" name="Заголовок 1"/>
          <p:cNvSpPr txBox="1">
            <a:spLocks/>
          </p:cNvSpPr>
          <p:nvPr/>
        </p:nvSpPr>
        <p:spPr>
          <a:xfrm>
            <a:off x="6959512" y="6334276"/>
            <a:ext cx="1755904"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t>Одеса 2025</a:t>
            </a:r>
            <a:endParaRPr lang="uk-UA" sz="2000" dirty="0"/>
          </a:p>
        </p:txBody>
      </p:sp>
      <p:pic>
        <p:nvPicPr>
          <p:cNvPr id="6"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260648"/>
            <a:ext cx="952457" cy="12455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План лекції</a:t>
            </a:r>
            <a:endParaRPr lang="ru-RU" dirty="0"/>
          </a:p>
        </p:txBody>
      </p:sp>
      <p:sp>
        <p:nvSpPr>
          <p:cNvPr id="4" name="Rectangle 3"/>
          <p:cNvSpPr>
            <a:spLocks noGrp="1" noChangeArrowheads="1"/>
          </p:cNvSpPr>
          <p:nvPr>
            <p:ph idx="1"/>
          </p:nvPr>
        </p:nvSpPr>
        <p:spPr/>
        <p:txBody>
          <a:bodyPr/>
          <a:lstStyle/>
          <a:p>
            <a:pPr marL="609600" indent="-609600">
              <a:lnSpc>
                <a:spcPct val="80000"/>
              </a:lnSpc>
              <a:buFont typeface="Wingdings" pitchFamily="2" charset="2"/>
              <a:buAutoNum type="arabicPeriod"/>
            </a:pPr>
            <a:r>
              <a:rPr lang="uk-UA" sz="2800" dirty="0" err="1">
                <a:latin typeface="Arial" pitchFamily="34" charset="0"/>
                <a:cs typeface="Arial" pitchFamily="34" charset="0"/>
              </a:rPr>
              <a:t>Біофармація</a:t>
            </a:r>
            <a:r>
              <a:rPr lang="uk-UA" sz="2800" dirty="0">
                <a:latin typeface="Arial" pitchFamily="34" charset="0"/>
                <a:cs typeface="Arial" pitchFamily="34" charset="0"/>
              </a:rPr>
              <a:t> як </a:t>
            </a:r>
            <a:r>
              <a:rPr lang="uk-UA" sz="2800" dirty="0" smtClean="0">
                <a:latin typeface="Arial" pitchFamily="34" charset="0"/>
                <a:cs typeface="Arial" pitchFamily="34" charset="0"/>
              </a:rPr>
              <a:t>теоретична основа технології ліків.</a:t>
            </a:r>
            <a:endParaRPr lang="uk-UA" sz="2800" dirty="0">
              <a:latin typeface="Arial" pitchFamily="34" charset="0"/>
              <a:cs typeface="Arial" pitchFamily="34" charset="0"/>
            </a:endParaRPr>
          </a:p>
          <a:p>
            <a:pPr marL="609600" indent="-609600">
              <a:lnSpc>
                <a:spcPct val="80000"/>
              </a:lnSpc>
              <a:buFont typeface="Wingdings" pitchFamily="2" charset="2"/>
              <a:buAutoNum type="arabicPeriod"/>
            </a:pPr>
            <a:r>
              <a:rPr lang="uk-UA" sz="2800" dirty="0" smtClean="0">
                <a:latin typeface="Arial" pitchFamily="34" charset="0"/>
                <a:cs typeface="Arial" pitchFamily="34" charset="0"/>
              </a:rPr>
              <a:t>Історичні етапи розвитку </a:t>
            </a:r>
            <a:r>
              <a:rPr lang="uk-UA" sz="2800" dirty="0" err="1" smtClean="0">
                <a:latin typeface="Arial" pitchFamily="34" charset="0"/>
                <a:cs typeface="Arial" pitchFamily="34" charset="0"/>
              </a:rPr>
              <a:t>біофармації</a:t>
            </a:r>
            <a:r>
              <a:rPr lang="uk-UA" sz="2800" dirty="0" smtClean="0">
                <a:latin typeface="Arial" pitchFamily="34" charset="0"/>
                <a:cs typeface="Arial" pitchFamily="34" charset="0"/>
              </a:rPr>
              <a:t> як науки.</a:t>
            </a:r>
            <a:endParaRPr lang="uk-UA" sz="2800" dirty="0">
              <a:latin typeface="Arial" pitchFamily="34" charset="0"/>
              <a:cs typeface="Arial" pitchFamily="34" charset="0"/>
            </a:endParaRPr>
          </a:p>
          <a:p>
            <a:pPr marL="609600" indent="-609600">
              <a:lnSpc>
                <a:spcPct val="80000"/>
              </a:lnSpc>
              <a:buFont typeface="Wingdings" pitchFamily="2" charset="2"/>
              <a:buAutoNum type="arabicPeriod"/>
            </a:pPr>
            <a:r>
              <a:rPr lang="uk-UA" sz="2800" dirty="0">
                <a:latin typeface="Arial" pitchFamily="34" charset="0"/>
                <a:cs typeface="Arial" pitchFamily="34" charset="0"/>
              </a:rPr>
              <a:t>Основні поняття та терміни </a:t>
            </a:r>
            <a:r>
              <a:rPr lang="uk-UA" sz="2800" dirty="0" err="1" smtClean="0">
                <a:latin typeface="Arial" pitchFamily="34" charset="0"/>
                <a:cs typeface="Arial" pitchFamily="34" charset="0"/>
              </a:rPr>
              <a:t>біофармації</a:t>
            </a:r>
            <a:r>
              <a:rPr lang="uk-UA" sz="2800" dirty="0" smtClean="0">
                <a:latin typeface="Arial" pitchFamily="34" charset="0"/>
                <a:cs typeface="Arial" pitchFamily="34" charset="0"/>
              </a:rPr>
              <a:t>.</a:t>
            </a:r>
            <a:endParaRPr lang="uk-UA" sz="2800" dirty="0">
              <a:latin typeface="Arial" pitchFamily="34" charset="0"/>
              <a:cs typeface="Arial" pitchFamily="34" charset="0"/>
            </a:endParaRPr>
          </a:p>
          <a:p>
            <a:pPr marL="609600" indent="-609600">
              <a:lnSpc>
                <a:spcPct val="80000"/>
              </a:lnSpc>
              <a:buFont typeface="Wingdings" pitchFamily="2" charset="2"/>
              <a:buAutoNum type="arabicPeriod"/>
            </a:pPr>
            <a:r>
              <a:rPr lang="uk-UA" sz="2800" dirty="0" smtClean="0">
                <a:latin typeface="Arial" pitchFamily="34" charset="0"/>
                <a:cs typeface="Arial" pitchFamily="34" charset="0"/>
              </a:rPr>
              <a:t>Сучасні вимоги до оцінки якості лікарських препаратів.</a:t>
            </a:r>
            <a:endParaRPr lang="ru-RU" sz="2800" dirty="0">
              <a:latin typeface="Arial" pitchFamily="34" charset="0"/>
              <a:cs typeface="Arial" pitchFamily="34" charset="0"/>
            </a:endParaRPr>
          </a:p>
          <a:p>
            <a:pPr marL="609600" indent="-609600">
              <a:lnSpc>
                <a:spcPct val="80000"/>
              </a:lnSpc>
            </a:pPr>
            <a:endParaRPr lang="ru-RU" sz="2800" dirty="0">
              <a:latin typeface="Arial" pitchFamily="34" charset="0"/>
              <a:cs typeface="Arial" pitchFamily="34" charset="0"/>
            </a:endParaRPr>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2</a:t>
            </a:fld>
            <a:endParaRPr lang="ru-RU" dirty="0">
              <a:solidFill>
                <a:schemeClr val="tx1"/>
              </a:solidFill>
            </a:endParaRPr>
          </a:p>
        </p:txBody>
      </p:sp>
    </p:spTree>
    <p:extLst>
      <p:ext uri="{BB962C8B-B14F-4D97-AF65-F5344CB8AC3E}">
        <p14:creationId xmlns:p14="http://schemas.microsoft.com/office/powerpoint/2010/main" val="130266805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dirty="0" smtClean="0">
                <a:latin typeface="Arial" pitchFamily="34" charset="0"/>
                <a:cs typeface="Arial" pitchFamily="34" charset="0"/>
              </a:rPr>
              <a:t>1. </a:t>
            </a:r>
            <a:r>
              <a:rPr lang="uk-UA" sz="2800" dirty="0" err="1" smtClean="0">
                <a:latin typeface="Arial" pitchFamily="34" charset="0"/>
                <a:cs typeface="Arial" pitchFamily="34" charset="0"/>
              </a:rPr>
              <a:t>Біофармація</a:t>
            </a:r>
            <a:r>
              <a:rPr lang="uk-UA" sz="2800" dirty="0" smtClean="0">
                <a:latin typeface="Arial" pitchFamily="34" charset="0"/>
                <a:cs typeface="Arial" pitchFamily="34" charset="0"/>
              </a:rPr>
              <a:t> як теоретична основа технології ліків.</a:t>
            </a:r>
            <a:endParaRPr lang="ru-RU" sz="2800" dirty="0"/>
          </a:p>
        </p:txBody>
      </p:sp>
      <p:sp>
        <p:nvSpPr>
          <p:cNvPr id="3" name="Объект 2"/>
          <p:cNvSpPr>
            <a:spLocks noGrp="1"/>
          </p:cNvSpPr>
          <p:nvPr>
            <p:ph idx="1"/>
          </p:nvPr>
        </p:nvSpPr>
        <p:spPr>
          <a:xfrm>
            <a:off x="0" y="1416968"/>
            <a:ext cx="7769225" cy="2205732"/>
          </a:xfrm>
        </p:spPr>
        <p:style>
          <a:lnRef idx="1">
            <a:schemeClr val="accent3"/>
          </a:lnRef>
          <a:fillRef idx="2">
            <a:schemeClr val="accent3"/>
          </a:fillRef>
          <a:effectRef idx="1">
            <a:schemeClr val="accent3"/>
          </a:effectRef>
          <a:fontRef idx="minor">
            <a:schemeClr val="dk1"/>
          </a:fontRef>
        </p:style>
        <p:txBody>
          <a:bodyPr/>
          <a:lstStyle/>
          <a:p>
            <a:pPr marL="0" indent="0">
              <a:buNone/>
            </a:pPr>
            <a:r>
              <a:rPr lang="ru-RU" i="1" dirty="0" err="1" smtClean="0">
                <a:solidFill>
                  <a:schemeClr val="tx1"/>
                </a:solidFill>
              </a:rPr>
              <a:t>Біофармація</a:t>
            </a:r>
            <a:r>
              <a:rPr lang="ru-RU" i="1" dirty="0" smtClean="0">
                <a:solidFill>
                  <a:schemeClr val="tx1"/>
                </a:solidFill>
              </a:rPr>
              <a:t> - наука, </a:t>
            </a:r>
            <a:r>
              <a:rPr lang="uk-UA" i="1" dirty="0" smtClean="0">
                <a:solidFill>
                  <a:schemeClr val="tx1"/>
                </a:solidFill>
              </a:rPr>
              <a:t>що вивчає залежність  </a:t>
            </a:r>
            <a:r>
              <a:rPr lang="ru-RU" i="1" dirty="0" err="1" smtClean="0">
                <a:solidFill>
                  <a:schemeClr val="tx1"/>
                </a:solidFill>
              </a:rPr>
              <a:t>терапевтич</a:t>
            </a:r>
            <a:r>
              <a:rPr lang="uk-UA" i="1" dirty="0" err="1" smtClean="0">
                <a:solidFill>
                  <a:schemeClr val="tx1"/>
                </a:solidFill>
              </a:rPr>
              <a:t>ної</a:t>
            </a:r>
            <a:r>
              <a:rPr lang="uk-UA" i="1" dirty="0" smtClean="0">
                <a:solidFill>
                  <a:schemeClr val="tx1"/>
                </a:solidFill>
              </a:rPr>
              <a:t> дії лікарських препаратів на організм від різноманітних змінних факторів.</a:t>
            </a:r>
            <a:endParaRPr lang="ru-RU" i="1" dirty="0" smtClean="0">
              <a:solidFill>
                <a:schemeClr val="tx1"/>
              </a:solidFill>
            </a:endParaRPr>
          </a:p>
          <a:p>
            <a:endParaRPr lang="ru-RU" dirty="0"/>
          </a:p>
        </p:txBody>
      </p:sp>
      <p:pic>
        <p:nvPicPr>
          <p:cNvPr id="5" name="Picture 10" descr="images[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9225" y="1484784"/>
            <a:ext cx="1374775" cy="20701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6" name="Овал 5"/>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3</a:t>
            </a:fld>
            <a:endParaRPr lang="ru-RU" dirty="0">
              <a:solidFill>
                <a:schemeClr val="tx1"/>
              </a:solidFill>
            </a:endParaRPr>
          </a:p>
        </p:txBody>
      </p:sp>
      <p:sp>
        <p:nvSpPr>
          <p:cNvPr id="7" name="Прямоугольник 6"/>
          <p:cNvSpPr/>
          <p:nvPr/>
        </p:nvSpPr>
        <p:spPr>
          <a:xfrm>
            <a:off x="0" y="3800073"/>
            <a:ext cx="4139952" cy="1754326"/>
          </a:xfrm>
          <a:prstGeom prst="rect">
            <a:avLst/>
          </a:prstGeom>
        </p:spPr>
        <p:txBody>
          <a:bodyPr wrap="square">
            <a:spAutoFit/>
          </a:bodyPr>
          <a:lstStyle/>
          <a:p>
            <a:pPr algn="ctr" defTabSz="1152525"/>
            <a:r>
              <a:rPr lang="uk-UA" sz="1800" i="1" dirty="0" smtClean="0">
                <a:solidFill>
                  <a:schemeClr val="tx1"/>
                </a:solidFill>
                <a:latin typeface="Arial" charset="0"/>
              </a:rPr>
              <a:t>вивчає вплив фізичних і фізико-хімічних властивостей діючих і допоміжних речовин у лікарських препаратах, в різних лікарських формах в однакових дозах</a:t>
            </a:r>
            <a:r>
              <a:rPr lang="ru-RU" sz="1800" i="1" dirty="0" smtClean="0">
                <a:solidFill>
                  <a:schemeClr val="tx1"/>
                </a:solidFill>
                <a:latin typeface="Arial" charset="0"/>
              </a:rPr>
              <a:t> на </a:t>
            </a:r>
            <a:r>
              <a:rPr lang="uk-UA" sz="1800" i="1" dirty="0" smtClean="0">
                <a:solidFill>
                  <a:schemeClr val="tx1"/>
                </a:solidFill>
                <a:latin typeface="Arial" charset="0"/>
              </a:rPr>
              <a:t>ї</a:t>
            </a:r>
            <a:r>
              <a:rPr lang="ru-RU" sz="1800" i="1" dirty="0" smtClean="0">
                <a:solidFill>
                  <a:schemeClr val="tx1"/>
                </a:solidFill>
                <a:latin typeface="Arial" charset="0"/>
              </a:rPr>
              <a:t>х </a:t>
            </a:r>
            <a:r>
              <a:rPr lang="ru-RU" sz="1800" i="1" dirty="0" err="1" smtClean="0">
                <a:solidFill>
                  <a:schemeClr val="tx1"/>
                </a:solidFill>
                <a:latin typeface="Arial" charset="0"/>
              </a:rPr>
              <a:t>терапевтич</a:t>
            </a:r>
            <a:r>
              <a:rPr lang="uk-UA" sz="1800" i="1" dirty="0" smtClean="0">
                <a:solidFill>
                  <a:schemeClr val="tx1"/>
                </a:solidFill>
                <a:latin typeface="Arial" charset="0"/>
              </a:rPr>
              <a:t>н</a:t>
            </a:r>
            <a:r>
              <a:rPr lang="ru-RU" sz="1800" i="1" dirty="0" err="1" smtClean="0">
                <a:solidFill>
                  <a:schemeClr val="tx1"/>
                </a:solidFill>
                <a:latin typeface="Arial" charset="0"/>
              </a:rPr>
              <a:t>ий</a:t>
            </a:r>
            <a:r>
              <a:rPr lang="ru-RU" sz="1800" i="1" dirty="0" smtClean="0">
                <a:solidFill>
                  <a:schemeClr val="tx1"/>
                </a:solidFill>
                <a:latin typeface="Arial" charset="0"/>
              </a:rPr>
              <a:t> </a:t>
            </a:r>
            <a:r>
              <a:rPr lang="uk-UA" sz="1800" i="1" dirty="0" smtClean="0">
                <a:solidFill>
                  <a:schemeClr val="tx1"/>
                </a:solidFill>
                <a:latin typeface="Arial" charset="0"/>
              </a:rPr>
              <a:t>е</a:t>
            </a:r>
            <a:r>
              <a:rPr lang="ru-RU" sz="1800" i="1" dirty="0" err="1" smtClean="0">
                <a:solidFill>
                  <a:schemeClr val="tx1"/>
                </a:solidFill>
                <a:latin typeface="Arial" charset="0"/>
              </a:rPr>
              <a:t>фект</a:t>
            </a:r>
            <a:r>
              <a:rPr lang="ru-RU" sz="1800" b="0" dirty="0" smtClean="0">
                <a:solidFill>
                  <a:schemeClr val="tx1"/>
                </a:solidFill>
                <a:latin typeface="Arial" charset="0"/>
              </a:rPr>
              <a:t> </a:t>
            </a:r>
            <a:endParaRPr lang="ru-RU" sz="1800" b="0" dirty="0">
              <a:solidFill>
                <a:schemeClr val="tx1"/>
              </a:solidFill>
              <a:latin typeface="Arial" charset="0"/>
            </a:endParaRPr>
          </a:p>
        </p:txBody>
      </p:sp>
      <p:sp>
        <p:nvSpPr>
          <p:cNvPr id="8" name="Прямоугольник 7"/>
          <p:cNvSpPr/>
          <p:nvPr/>
        </p:nvSpPr>
        <p:spPr>
          <a:xfrm>
            <a:off x="0" y="5657671"/>
            <a:ext cx="9144000"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i="1" dirty="0" smtClean="0"/>
              <a:t>Biopharmaceutics is the</a:t>
            </a:r>
            <a:r>
              <a:rPr lang="en-US" i="1" dirty="0"/>
              <a:t> study of the physical and chemical </a:t>
            </a:r>
            <a:r>
              <a:rPr lang="en-US" i="1" dirty="0" smtClean="0"/>
              <a:t>properties</a:t>
            </a:r>
            <a:r>
              <a:rPr lang="en-US" i="1" dirty="0"/>
              <a:t> of a drug, and its dosage </a:t>
            </a:r>
            <a:endParaRPr lang="en-US" i="1" dirty="0" smtClean="0"/>
          </a:p>
          <a:p>
            <a:r>
              <a:rPr lang="en-US" i="1" dirty="0" smtClean="0"/>
              <a:t>form</a:t>
            </a:r>
            <a:r>
              <a:rPr lang="en-US" i="1" dirty="0"/>
              <a:t>, </a:t>
            </a:r>
            <a:r>
              <a:rPr lang="en-US" i="1" dirty="0" smtClean="0"/>
              <a:t>as</a:t>
            </a:r>
            <a:r>
              <a:rPr lang="en-US" i="1" dirty="0"/>
              <a:t> related </a:t>
            </a:r>
            <a:r>
              <a:rPr lang="en-US" i="1" dirty="0" smtClean="0"/>
              <a:t>to the</a:t>
            </a:r>
            <a:r>
              <a:rPr lang="en-US" i="1" dirty="0"/>
              <a:t> onset, </a:t>
            </a:r>
            <a:r>
              <a:rPr lang="en-US" i="1" dirty="0" smtClean="0"/>
              <a:t>duration</a:t>
            </a:r>
            <a:r>
              <a:rPr lang="uk-UA" i="1" dirty="0" smtClean="0"/>
              <a:t> </a:t>
            </a:r>
            <a:r>
              <a:rPr lang="en-US" i="1" dirty="0" smtClean="0"/>
              <a:t>and</a:t>
            </a:r>
            <a:r>
              <a:rPr lang="en-US" i="1" dirty="0"/>
              <a:t> intensity of drug action, including </a:t>
            </a:r>
            <a:r>
              <a:rPr lang="en-US" i="1" dirty="0" err="1" smtClean="0"/>
              <a:t>coconstituents</a:t>
            </a:r>
            <a:r>
              <a:rPr lang="en-US" i="1" dirty="0"/>
              <a:t> </a:t>
            </a:r>
            <a:endParaRPr lang="en-US" i="1" dirty="0" smtClean="0"/>
          </a:p>
          <a:p>
            <a:r>
              <a:rPr lang="en-US" i="1" dirty="0" smtClean="0"/>
              <a:t>and</a:t>
            </a:r>
            <a:r>
              <a:rPr lang="en-US" i="1" dirty="0"/>
              <a:t> mode of </a:t>
            </a:r>
            <a:r>
              <a:rPr lang="en-US" i="1" dirty="0" smtClean="0"/>
              <a:t>manufacture</a:t>
            </a:r>
            <a:r>
              <a:rPr lang="en-US" i="1" dirty="0"/>
              <a:t>.</a:t>
            </a:r>
          </a:p>
          <a:p>
            <a:r>
              <a:rPr lang="en-US" b="1" i="1" dirty="0" err="1"/>
              <a:t>Farlex</a:t>
            </a:r>
            <a:r>
              <a:rPr lang="en-US" b="1" i="1" dirty="0"/>
              <a:t> Partner Medical Dictionary © </a:t>
            </a:r>
            <a:r>
              <a:rPr lang="en-US" b="1" i="1" dirty="0" err="1"/>
              <a:t>Farlex</a:t>
            </a:r>
            <a:r>
              <a:rPr lang="en-US" b="1" i="1" dirty="0"/>
              <a:t> 2012</a:t>
            </a:r>
          </a:p>
        </p:txBody>
      </p:sp>
      <p:sp>
        <p:nvSpPr>
          <p:cNvPr id="9" name="Прямоугольник 8"/>
          <p:cNvSpPr/>
          <p:nvPr/>
        </p:nvSpPr>
        <p:spPr>
          <a:xfrm>
            <a:off x="4151252" y="3800073"/>
            <a:ext cx="5004048" cy="1754326"/>
          </a:xfrm>
          <a:prstGeom prst="rect">
            <a:avLst/>
          </a:prstGeom>
        </p:spPr>
        <p:txBody>
          <a:bodyPr wrap="square">
            <a:spAutoFit/>
          </a:bodyPr>
          <a:lstStyle/>
          <a:p>
            <a:pPr marL="341313" lvl="0" indent="-341313" algn="r">
              <a:spcBef>
                <a:spcPct val="20000"/>
              </a:spcBef>
              <a:buClr>
                <a:schemeClr val="hlink"/>
              </a:buClr>
              <a:buSzPct val="65000"/>
            </a:pPr>
            <a:r>
              <a:rPr lang="uk-UA" b="1" dirty="0" smtClean="0">
                <a:latin typeface="Arial" pitchFamily="34" charset="0"/>
                <a:cs typeface="Arial" pitchFamily="34" charset="0"/>
              </a:rPr>
              <a:t>Метою </a:t>
            </a:r>
            <a:r>
              <a:rPr lang="uk-UA" b="1" dirty="0" err="1" smtClean="0">
                <a:latin typeface="Arial" pitchFamily="34" charset="0"/>
                <a:cs typeface="Arial" pitchFamily="34" charset="0"/>
              </a:rPr>
              <a:t>біофармації</a:t>
            </a:r>
            <a:r>
              <a:rPr lang="uk-UA" b="1" dirty="0" smtClean="0">
                <a:latin typeface="Arial" pitchFamily="34" charset="0"/>
                <a:cs typeface="Arial" pitchFamily="34" charset="0"/>
              </a:rPr>
              <a:t> </a:t>
            </a:r>
            <a:r>
              <a:rPr lang="uk-UA" dirty="0" smtClean="0">
                <a:latin typeface="Arial" pitchFamily="34" charset="0"/>
                <a:cs typeface="Arial" pitchFamily="34" charset="0"/>
              </a:rPr>
              <a:t>є </a:t>
            </a:r>
            <a:r>
              <a:rPr kumimoji="0" lang="uk-UA" b="0" i="0" u="none" strike="noStrike" cap="none" normalizeH="0" baseline="0" dirty="0" err="1" smtClean="0">
                <a:ln>
                  <a:noFill/>
                </a:ln>
                <a:solidFill>
                  <a:schemeClr val="tx1"/>
                </a:solidFill>
                <a:latin typeface="Arial" pitchFamily="34" charset="0"/>
                <a:cs typeface="Arial" pitchFamily="34" charset="0"/>
              </a:rPr>
              <a:t>теоретичн</a:t>
            </a:r>
            <a:r>
              <a:rPr kumimoji="0" lang="ru-RU" b="0" i="0" u="none" strike="noStrike" cap="none" normalizeH="0" baseline="0" dirty="0" smtClean="0">
                <a:ln>
                  <a:noFill/>
                </a:ln>
                <a:solidFill>
                  <a:schemeClr val="tx1"/>
                </a:solidFill>
                <a:latin typeface="Arial" pitchFamily="34" charset="0"/>
                <a:cs typeface="Arial" pitchFamily="34" charset="0"/>
              </a:rPr>
              <a:t>е </a:t>
            </a:r>
            <a:r>
              <a:rPr kumimoji="0" lang="uk-UA" b="0" i="0" u="none" strike="noStrike" cap="none" normalizeH="0" baseline="0" dirty="0" smtClean="0">
                <a:ln>
                  <a:noFill/>
                </a:ln>
                <a:solidFill>
                  <a:schemeClr val="tx1"/>
                </a:solidFill>
                <a:latin typeface="Arial" pitchFamily="34" charset="0"/>
                <a:cs typeface="Arial" pitchFamily="34" charset="0"/>
              </a:rPr>
              <a:t>і експериментальне</a:t>
            </a:r>
            <a:r>
              <a:rPr kumimoji="0" lang="ru-RU" b="0" i="0" u="none" strike="noStrike" cap="none" normalizeH="0" baseline="0" dirty="0" smtClean="0">
                <a:ln>
                  <a:noFill/>
                </a:ln>
                <a:solidFill>
                  <a:schemeClr val="tx1"/>
                </a:solidFill>
                <a:latin typeface="Arial" pitchFamily="34" charset="0"/>
                <a:cs typeface="Arial" pitchFamily="34" charset="0"/>
              </a:rPr>
              <a:t> об</a:t>
            </a:r>
            <a:r>
              <a:rPr kumimoji="0" lang="uk-UA" b="0" i="0" u="none" strike="noStrike" cap="none" normalizeH="0" baseline="0" dirty="0" smtClean="0">
                <a:ln>
                  <a:noFill/>
                </a:ln>
                <a:solidFill>
                  <a:schemeClr val="tx1"/>
                </a:solidFill>
                <a:latin typeface="Arial" pitchFamily="34" charset="0"/>
                <a:cs typeface="Arial" pitchFamily="34" charset="0"/>
              </a:rPr>
              <a:t>ґрунтування</a:t>
            </a:r>
            <a:r>
              <a:rPr kumimoji="0" lang="ru-RU" b="0" i="0" u="none" strike="noStrike" cap="none" normalizeH="0" baseline="0" dirty="0" smtClean="0">
                <a:ln>
                  <a:noFill/>
                </a:ln>
                <a:solidFill>
                  <a:schemeClr val="tx1"/>
                </a:solidFill>
                <a:latin typeface="Arial" pitchFamily="34" charset="0"/>
                <a:cs typeface="Arial" pitchFamily="34" charset="0"/>
              </a:rPr>
              <a:t/>
            </a:r>
            <a:br>
              <a:rPr kumimoji="0" lang="ru-RU" b="0" i="0" u="none" strike="noStrike" cap="none" normalizeH="0" baseline="0" dirty="0" smtClean="0">
                <a:ln>
                  <a:noFill/>
                </a:ln>
                <a:solidFill>
                  <a:schemeClr val="tx1"/>
                </a:solidFill>
                <a:latin typeface="Arial" pitchFamily="34" charset="0"/>
                <a:cs typeface="Arial" pitchFamily="34" charset="0"/>
              </a:rPr>
            </a:br>
            <a:r>
              <a:rPr kumimoji="0" lang="ru-RU" b="0" i="0" u="none" strike="noStrike" cap="none" normalizeH="0" baseline="0" dirty="0" smtClean="0">
                <a:ln>
                  <a:noFill/>
                </a:ln>
                <a:solidFill>
                  <a:schemeClr val="tx1"/>
                </a:solidFill>
                <a:latin typeface="Arial" pitchFamily="34" charset="0"/>
                <a:cs typeface="Arial" pitchFamily="34" charset="0"/>
              </a:rPr>
              <a:t>с</a:t>
            </a:r>
            <a:r>
              <a:rPr kumimoji="0" lang="uk-UA" b="0" i="0" u="none" strike="noStrike" cap="none" normalizeH="0" baseline="0" dirty="0" smtClean="0">
                <a:ln>
                  <a:noFill/>
                </a:ln>
                <a:solidFill>
                  <a:schemeClr val="tx1"/>
                </a:solidFill>
                <a:latin typeface="Arial" pitchFamily="34" charset="0"/>
                <a:cs typeface="Arial" pitchFamily="34" charset="0"/>
              </a:rPr>
              <a:t>творення</a:t>
            </a:r>
            <a:r>
              <a:rPr kumimoji="0" lang="ru-RU" b="0" i="0" u="none" strike="noStrike" cap="none" normalizeH="0" baseline="0" dirty="0" smtClean="0">
                <a:ln>
                  <a:noFill/>
                </a:ln>
                <a:solidFill>
                  <a:schemeClr val="tx1"/>
                </a:solidFill>
                <a:latin typeface="Arial" pitchFamily="34" charset="0"/>
                <a:cs typeface="Arial" pitchFamily="34" charset="0"/>
              </a:rPr>
              <a:t> нов</a:t>
            </a:r>
            <a:r>
              <a:rPr kumimoji="0" lang="uk-UA" b="0" i="0" u="none" strike="noStrike" cap="none" normalizeH="0" baseline="0" dirty="0" smtClean="0">
                <a:ln>
                  <a:noFill/>
                </a:ln>
                <a:solidFill>
                  <a:schemeClr val="tx1"/>
                </a:solidFill>
                <a:latin typeface="Arial" pitchFamily="34" charset="0"/>
                <a:cs typeface="Arial" pitchFamily="34" charset="0"/>
              </a:rPr>
              <a:t>и</a:t>
            </a:r>
            <a:r>
              <a:rPr kumimoji="0" lang="ru-RU" b="0" i="0" u="none" strike="noStrike" cap="none" normalizeH="0" baseline="0" dirty="0" smtClean="0">
                <a:ln>
                  <a:noFill/>
                </a:ln>
                <a:solidFill>
                  <a:schemeClr val="tx1"/>
                </a:solidFill>
                <a:latin typeface="Arial" pitchFamily="34" charset="0"/>
                <a:cs typeface="Arial" pitchFamily="34" charset="0"/>
              </a:rPr>
              <a:t>х л</a:t>
            </a:r>
            <a:r>
              <a:rPr kumimoji="0" lang="uk-UA" b="0" i="0" u="none" strike="noStrike" cap="none" normalizeH="0" baseline="0" dirty="0" smtClean="0">
                <a:ln>
                  <a:noFill/>
                </a:ln>
                <a:solidFill>
                  <a:schemeClr val="tx1"/>
                </a:solidFill>
                <a:latin typeface="Arial" pitchFamily="34" charset="0"/>
                <a:cs typeface="Arial" pitchFamily="34" charset="0"/>
              </a:rPr>
              <a:t>і</a:t>
            </a:r>
            <a:r>
              <a:rPr kumimoji="0" lang="ru-RU" b="0" i="0" u="none" strike="noStrike" cap="none" normalizeH="0" baseline="0" dirty="0" smtClean="0">
                <a:ln>
                  <a:noFill/>
                </a:ln>
                <a:solidFill>
                  <a:schemeClr val="tx1"/>
                </a:solidFill>
                <a:latin typeface="Arial" pitchFamily="34" charset="0"/>
                <a:cs typeface="Arial" pitchFamily="34" charset="0"/>
              </a:rPr>
              <a:t>кар</a:t>
            </a:r>
            <a:r>
              <a:rPr kumimoji="0" lang="uk-UA" b="0" i="0" u="none" strike="noStrike" cap="none" normalizeH="0" baseline="0" dirty="0" err="1" smtClean="0">
                <a:ln>
                  <a:noFill/>
                </a:ln>
                <a:solidFill>
                  <a:schemeClr val="tx1"/>
                </a:solidFill>
                <a:latin typeface="Arial" pitchFamily="34" charset="0"/>
                <a:cs typeface="Arial" pitchFamily="34" charset="0"/>
              </a:rPr>
              <a:t>ських</a:t>
            </a:r>
            <a:r>
              <a:rPr kumimoji="0" lang="ru-RU" b="0" i="0" u="none" strike="noStrike" cap="none" normalizeH="0" baseline="0" dirty="0" smtClean="0">
                <a:ln>
                  <a:noFill/>
                </a:ln>
                <a:solidFill>
                  <a:schemeClr val="tx1"/>
                </a:solidFill>
                <a:latin typeface="Arial" pitchFamily="34" charset="0"/>
                <a:cs typeface="Arial" pitchFamily="34" charset="0"/>
              </a:rPr>
              <a:t> препарат</a:t>
            </a:r>
            <a:r>
              <a:rPr kumimoji="0" lang="uk-UA" b="0" i="0" u="none" strike="noStrike" cap="none" normalizeH="0" baseline="0" dirty="0" smtClean="0">
                <a:ln>
                  <a:noFill/>
                </a:ln>
                <a:solidFill>
                  <a:schemeClr val="tx1"/>
                </a:solidFill>
                <a:latin typeface="Arial" pitchFamily="34" charset="0"/>
                <a:cs typeface="Arial" pitchFamily="34" charset="0"/>
              </a:rPr>
              <a:t>і</a:t>
            </a:r>
            <a:r>
              <a:rPr kumimoji="0" lang="ru-RU" b="0" i="0" u="none" strike="noStrike" cap="none" normalizeH="0" baseline="0" dirty="0" smtClean="0">
                <a:ln>
                  <a:noFill/>
                </a:ln>
                <a:solidFill>
                  <a:schemeClr val="tx1"/>
                </a:solidFill>
                <a:latin typeface="Arial" pitchFamily="34" charset="0"/>
                <a:cs typeface="Arial" pitchFamily="34" charset="0"/>
              </a:rPr>
              <a:t>в</a:t>
            </a:r>
            <a:br>
              <a:rPr kumimoji="0" lang="ru-RU" b="0" i="0" u="none" strike="noStrike" cap="none" normalizeH="0" baseline="0" dirty="0" smtClean="0">
                <a:ln>
                  <a:noFill/>
                </a:ln>
                <a:solidFill>
                  <a:schemeClr val="tx1"/>
                </a:solidFill>
                <a:latin typeface="Arial" pitchFamily="34" charset="0"/>
                <a:cs typeface="Arial" pitchFamily="34" charset="0"/>
              </a:rPr>
            </a:br>
            <a:r>
              <a:rPr kumimoji="0" lang="uk-UA" b="0" i="0" u="none" strike="noStrike" cap="none" normalizeH="0" baseline="0" dirty="0" smtClean="0">
                <a:ln>
                  <a:noFill/>
                </a:ln>
                <a:solidFill>
                  <a:schemeClr val="tx1"/>
                </a:solidFill>
                <a:latin typeface="Arial" pitchFamily="34" charset="0"/>
                <a:cs typeface="Arial" pitchFamily="34" charset="0"/>
              </a:rPr>
              <a:t>і удосконалення існуючих з</a:t>
            </a:r>
            <a:r>
              <a:rPr kumimoji="0" lang="ru-RU" b="0" i="0" u="none" strike="noStrike" cap="none" normalizeH="0" baseline="0" dirty="0" smtClean="0">
                <a:ln>
                  <a:noFill/>
                </a:ln>
                <a:solidFill>
                  <a:schemeClr val="tx1"/>
                </a:solidFill>
                <a:latin typeface="Arial" pitchFamily="34" charset="0"/>
                <a:cs typeface="Arial" pitchFamily="34" charset="0"/>
              </a:rPr>
              <a:t> у</a:t>
            </a:r>
            <a:r>
              <a:rPr kumimoji="0" lang="uk-UA" b="0" i="0" u="none" strike="noStrike" cap="none" normalizeH="0" baseline="0" dirty="0" smtClean="0">
                <a:ln>
                  <a:noFill/>
                </a:ln>
                <a:solidFill>
                  <a:schemeClr val="tx1"/>
                </a:solidFill>
                <a:latin typeface="Arial" pitchFamily="34" charset="0"/>
                <a:cs typeface="Arial" pitchFamily="34" charset="0"/>
              </a:rPr>
              <a:t>рахуванням</a:t>
            </a:r>
            <a:r>
              <a:rPr lang="ru-RU" dirty="0" smtClean="0">
                <a:latin typeface="Arial" pitchFamily="34" charset="0"/>
                <a:cs typeface="Arial" pitchFamily="34" charset="0"/>
              </a:rPr>
              <a:t> </a:t>
            </a:r>
            <a:r>
              <a:rPr kumimoji="0" lang="uk-UA" b="0" i="0" u="none" strike="noStrike" cap="none" normalizeH="0" baseline="0" dirty="0" smtClean="0">
                <a:ln>
                  <a:noFill/>
                </a:ln>
                <a:solidFill>
                  <a:schemeClr val="tx1"/>
                </a:solidFill>
                <a:latin typeface="Arial" pitchFamily="34" charset="0"/>
                <a:cs typeface="Arial" pitchFamily="34" charset="0"/>
              </a:rPr>
              <a:t>підвищення їх </a:t>
            </a:r>
            <a:r>
              <a:rPr kumimoji="0" lang="ru-RU" b="0" i="0" u="none" strike="noStrike" cap="none" normalizeH="0" baseline="0" dirty="0" err="1" smtClean="0">
                <a:ln>
                  <a:noFill/>
                </a:ln>
                <a:solidFill>
                  <a:schemeClr val="tx1"/>
                </a:solidFill>
                <a:latin typeface="Arial" pitchFamily="34" charset="0"/>
                <a:cs typeface="Arial" pitchFamily="34" charset="0"/>
              </a:rPr>
              <a:t>терапевтич</a:t>
            </a:r>
            <a:r>
              <a:rPr kumimoji="0" lang="uk-UA" b="0" i="0" u="none" strike="noStrike" cap="none" normalizeH="0" baseline="0" dirty="0" smtClean="0">
                <a:ln>
                  <a:noFill/>
                </a:ln>
                <a:solidFill>
                  <a:schemeClr val="tx1"/>
                </a:solidFill>
                <a:latin typeface="Arial" pitchFamily="34" charset="0"/>
                <a:cs typeface="Arial" pitchFamily="34" charset="0"/>
              </a:rPr>
              <a:t>н</a:t>
            </a:r>
            <a:r>
              <a:rPr kumimoji="0" lang="ru-RU" b="0" i="0" u="none" strike="noStrike" cap="none" normalizeH="0" baseline="0" dirty="0" smtClean="0">
                <a:ln>
                  <a:noFill/>
                </a:ln>
                <a:solidFill>
                  <a:schemeClr val="tx1"/>
                </a:solidFill>
                <a:latin typeface="Arial" pitchFamily="34" charset="0"/>
                <a:cs typeface="Arial" pitchFamily="34" charset="0"/>
              </a:rPr>
              <a:t>ого </a:t>
            </a:r>
            <a:r>
              <a:rPr kumimoji="0" lang="uk-UA" b="0" i="0" u="none" strike="noStrike" cap="none" normalizeH="0" baseline="0" dirty="0" smtClean="0">
                <a:ln>
                  <a:noFill/>
                </a:ln>
                <a:solidFill>
                  <a:schemeClr val="tx1"/>
                </a:solidFill>
                <a:latin typeface="Arial" pitchFamily="34" charset="0"/>
                <a:cs typeface="Arial" pitchFamily="34" charset="0"/>
              </a:rPr>
              <a:t>е</a:t>
            </a:r>
            <a:r>
              <a:rPr kumimoji="0" lang="ru-RU" b="0" i="0" u="none" strike="noStrike" cap="none" normalizeH="0" baseline="0" dirty="0" err="1" smtClean="0">
                <a:ln>
                  <a:noFill/>
                </a:ln>
                <a:solidFill>
                  <a:schemeClr val="tx1"/>
                </a:solidFill>
                <a:latin typeface="Arial" pitchFamily="34" charset="0"/>
                <a:cs typeface="Arial" pitchFamily="34" charset="0"/>
              </a:rPr>
              <a:t>фект</a:t>
            </a:r>
            <a:r>
              <a:rPr kumimoji="0" lang="uk-UA" b="0" i="0" u="none" strike="noStrike" cap="none" normalizeH="0" baseline="0" dirty="0" smtClean="0">
                <a:ln>
                  <a:noFill/>
                </a:ln>
                <a:solidFill>
                  <a:schemeClr val="tx1"/>
                </a:solidFill>
                <a:latin typeface="Arial" pitchFamily="34" charset="0"/>
                <a:cs typeface="Arial" pitchFamily="34" charset="0"/>
              </a:rPr>
              <a:t>у</a:t>
            </a:r>
            <a:r>
              <a:rPr lang="ru-RU" dirty="0">
                <a:latin typeface="Arial" pitchFamily="34" charset="0"/>
                <a:cs typeface="Arial" pitchFamily="34" charset="0"/>
              </a:rPr>
              <a:t> </a:t>
            </a:r>
            <a:r>
              <a:rPr kumimoji="0" lang="uk-UA" b="0" i="0" u="none" strike="noStrike" cap="none" normalizeH="0" baseline="0" dirty="0" smtClean="0">
                <a:ln>
                  <a:noFill/>
                </a:ln>
                <a:solidFill>
                  <a:schemeClr val="tx1"/>
                </a:solidFill>
                <a:latin typeface="Arial" pitchFamily="34" charset="0"/>
                <a:cs typeface="Arial" pitchFamily="34" charset="0"/>
              </a:rPr>
              <a:t>і зменшення</a:t>
            </a:r>
            <a:r>
              <a:rPr kumimoji="0" lang="ru-RU" b="0" i="0" u="none" strike="noStrike" cap="none" normalizeH="0" baseline="0" dirty="0" smtClean="0">
                <a:ln>
                  <a:noFill/>
                </a:ln>
                <a:solidFill>
                  <a:schemeClr val="tx1"/>
                </a:solidFill>
                <a:latin typeface="Arial" pitchFamily="34" charset="0"/>
                <a:cs typeface="Arial" pitchFamily="34" charset="0"/>
              </a:rPr>
              <a:t> </a:t>
            </a:r>
            <a:r>
              <a:rPr kumimoji="0" lang="ru-RU" b="0" i="0" u="none" strike="noStrike" cap="none" normalizeH="0" baseline="0" dirty="0" err="1" smtClean="0">
                <a:ln>
                  <a:noFill/>
                </a:ln>
                <a:solidFill>
                  <a:schemeClr val="tx1"/>
                </a:solidFill>
                <a:latin typeface="Arial" pitchFamily="34" charset="0"/>
                <a:cs typeface="Arial" pitchFamily="34" charset="0"/>
              </a:rPr>
              <a:t>поб</a:t>
            </a:r>
            <a:r>
              <a:rPr kumimoji="0" lang="uk-UA" b="0" i="0" u="none" strike="noStrike" cap="none" normalizeH="0" baseline="0" dirty="0" smtClean="0">
                <a:ln>
                  <a:noFill/>
                </a:ln>
                <a:solidFill>
                  <a:schemeClr val="tx1"/>
                </a:solidFill>
                <a:latin typeface="Arial" pitchFamily="34" charset="0"/>
                <a:cs typeface="Arial" pitchFamily="34" charset="0"/>
              </a:rPr>
              <a:t>і</a:t>
            </a:r>
            <a:r>
              <a:rPr kumimoji="0" lang="ru-RU" b="0" i="0" u="none" strike="noStrike" cap="none" normalizeH="0" baseline="0" dirty="0" err="1" smtClean="0">
                <a:ln>
                  <a:noFill/>
                </a:ln>
                <a:solidFill>
                  <a:schemeClr val="tx1"/>
                </a:solidFill>
                <a:latin typeface="Arial" pitchFamily="34" charset="0"/>
                <a:cs typeface="Arial" pitchFamily="34" charset="0"/>
              </a:rPr>
              <a:t>чно</a:t>
            </a:r>
            <a:r>
              <a:rPr kumimoji="0" lang="uk-UA" b="0" i="0" u="none" strike="noStrike" cap="none" normalizeH="0" baseline="0" dirty="0" smtClean="0">
                <a:ln>
                  <a:noFill/>
                </a:ln>
                <a:solidFill>
                  <a:schemeClr val="tx1"/>
                </a:solidFill>
                <a:latin typeface="Arial" pitchFamily="34" charset="0"/>
                <a:cs typeface="Arial" pitchFamily="34" charset="0"/>
              </a:rPr>
              <a:t>ї</a:t>
            </a:r>
            <a:r>
              <a:rPr kumimoji="0" lang="ru-RU" b="0" i="0" u="none" strike="noStrike" cap="none" normalizeH="0" baseline="0" dirty="0" smtClean="0">
                <a:ln>
                  <a:noFill/>
                </a:ln>
                <a:solidFill>
                  <a:schemeClr val="tx1"/>
                </a:solidFill>
                <a:latin typeface="Arial" pitchFamily="34" charset="0"/>
                <a:cs typeface="Arial" pitchFamily="34" charset="0"/>
              </a:rPr>
              <a:t> д</a:t>
            </a:r>
            <a:r>
              <a:rPr kumimoji="0" lang="uk-UA" b="0" i="0" u="none" strike="noStrike" cap="none" normalizeH="0" baseline="0" dirty="0" err="1" smtClean="0">
                <a:ln>
                  <a:noFill/>
                </a:ln>
                <a:solidFill>
                  <a:schemeClr val="tx1"/>
                </a:solidFill>
                <a:latin typeface="Arial" pitchFamily="34" charset="0"/>
                <a:cs typeface="Arial" pitchFamily="34" charset="0"/>
              </a:rPr>
              <a:t>ії</a:t>
            </a:r>
            <a:r>
              <a:rPr kumimoji="0" lang="ru-RU" b="0" i="0" u="none" strike="noStrike" cap="none" normalizeH="0" baseline="0" dirty="0" smtClean="0">
                <a:ln>
                  <a:noFill/>
                </a:ln>
                <a:solidFill>
                  <a:schemeClr val="tx1"/>
                </a:solidFill>
                <a:latin typeface="Arial" pitchFamily="34" charset="0"/>
                <a:cs typeface="Arial" pitchFamily="34" charset="0"/>
              </a:rPr>
              <a:t> на орган</a:t>
            </a:r>
            <a:r>
              <a:rPr kumimoji="0" lang="uk-UA" b="0" i="0" u="none" strike="noStrike" cap="none" normalizeH="0" baseline="0" dirty="0" smtClean="0">
                <a:ln>
                  <a:noFill/>
                </a:ln>
                <a:solidFill>
                  <a:schemeClr val="tx1"/>
                </a:solidFill>
                <a:latin typeface="Arial" pitchFamily="34" charset="0"/>
                <a:cs typeface="Arial" pitchFamily="34" charset="0"/>
              </a:rPr>
              <a:t>і</a:t>
            </a:r>
            <a:r>
              <a:rPr kumimoji="0" lang="ru-RU" b="0" i="0" u="none" strike="noStrike" cap="none" normalizeH="0" baseline="0" dirty="0" err="1" smtClean="0">
                <a:ln>
                  <a:noFill/>
                </a:ln>
                <a:solidFill>
                  <a:schemeClr val="tx1"/>
                </a:solidFill>
                <a:latin typeface="Arial" pitchFamily="34" charset="0"/>
                <a:cs typeface="Arial" pitchFamily="34" charset="0"/>
              </a:rPr>
              <a:t>зм</a:t>
            </a:r>
            <a:endParaRPr kumimoji="0" lang="ru-RU" b="0" i="0" u="none" strike="noStrike" cap="none" normalizeH="0" baseline="0" dirty="0" smtClean="0">
              <a:ln>
                <a:noFill/>
              </a:ln>
              <a:solidFill>
                <a:schemeClr val="tx1"/>
              </a:solidFill>
              <a:latin typeface="Arial" pitchFamily="34" charset="0"/>
              <a:cs typeface="Arial" pitchFamily="34" charset="0"/>
            </a:endParaRPr>
          </a:p>
        </p:txBody>
      </p:sp>
      <p:sp>
        <p:nvSpPr>
          <p:cNvPr id="10" name="Нашивка 9"/>
          <p:cNvSpPr/>
          <p:nvPr/>
        </p:nvSpPr>
        <p:spPr>
          <a:xfrm>
            <a:off x="4031940" y="3830885"/>
            <a:ext cx="648072" cy="1296144"/>
          </a:xfrm>
          <a:prstGeom prst="chevron">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4172752004"/>
      </p:ext>
    </p:extLst>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dirty="0" smtClean="0">
                <a:latin typeface="Arial" pitchFamily="34" charset="0"/>
                <a:cs typeface="Arial" pitchFamily="34" charset="0"/>
              </a:rPr>
              <a:t>1. </a:t>
            </a:r>
            <a:r>
              <a:rPr lang="uk-UA" sz="2800" dirty="0" err="1" smtClean="0">
                <a:latin typeface="Arial" pitchFamily="34" charset="0"/>
                <a:cs typeface="Arial" pitchFamily="34" charset="0"/>
              </a:rPr>
              <a:t>Біофармація</a:t>
            </a:r>
            <a:r>
              <a:rPr lang="uk-UA" sz="2800" dirty="0" smtClean="0">
                <a:latin typeface="Arial" pitchFamily="34" charset="0"/>
                <a:cs typeface="Arial" pitchFamily="34" charset="0"/>
              </a:rPr>
              <a:t> як теоретична основа технології ліків.</a:t>
            </a:r>
            <a:endParaRPr lang="ru-RU" sz="2800" dirty="0"/>
          </a:p>
        </p:txBody>
      </p:sp>
      <p:sp>
        <p:nvSpPr>
          <p:cNvPr id="6" name="Овал 5"/>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4</a:t>
            </a:fld>
            <a:endParaRPr lang="ru-RU" dirty="0">
              <a:solidFill>
                <a:schemeClr val="tx1"/>
              </a:solidFill>
            </a:endParaRPr>
          </a:p>
        </p:txBody>
      </p:sp>
      <p:sp>
        <p:nvSpPr>
          <p:cNvPr id="11" name="TextBox 10"/>
          <p:cNvSpPr txBox="1"/>
          <p:nvPr/>
        </p:nvSpPr>
        <p:spPr>
          <a:xfrm>
            <a:off x="515672" y="1628800"/>
            <a:ext cx="8106524" cy="2308324"/>
          </a:xfrm>
          <a:prstGeom prst="rect">
            <a:avLst/>
          </a:prstGeom>
          <a:noFill/>
        </p:spPr>
        <p:txBody>
          <a:bodyPr wrap="square" rtlCol="0">
            <a:spAutoFit/>
          </a:bodyPr>
          <a:lstStyle/>
          <a:p>
            <a:pPr algn="ctr"/>
            <a:r>
              <a:rPr lang="uk-UA" sz="2400" dirty="0" err="1" smtClean="0">
                <a:latin typeface="Arial" pitchFamily="34" charset="0"/>
                <a:cs typeface="Arial" pitchFamily="34" charset="0"/>
              </a:rPr>
              <a:t>Біофармація</a:t>
            </a:r>
            <a:r>
              <a:rPr lang="uk-UA" sz="2400" dirty="0" smtClean="0">
                <a:latin typeface="Arial" pitchFamily="34" charset="0"/>
                <a:cs typeface="Arial" pitchFamily="34" charset="0"/>
              </a:rPr>
              <a:t> нині становить теоретичну та практичну основу розробки нових лікарських  препаратів, дозволяючи спрогнозувати тип та силу очікуваної фармакологічної активності та можливі побічні ефекти, враховуючи тип обраної лікарської форми, допоміжних речовин, способу виготовлення тощо.</a:t>
            </a:r>
            <a:endParaRPr lang="ru-RU" sz="2400" dirty="0">
              <a:latin typeface="Arial" pitchFamily="34" charset="0"/>
              <a:cs typeface="Arial" pitchFamily="34" charset="0"/>
            </a:endParaRPr>
          </a:p>
        </p:txBody>
      </p:sp>
      <p:pic>
        <p:nvPicPr>
          <p:cNvPr id="5124" name="Picture 4" descr="http://atl.nuph.edu.ua/wp-content/uploads/2013/10/image6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21088"/>
            <a:ext cx="7092280" cy="2663399"/>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7060232" y="4653136"/>
            <a:ext cx="2080320" cy="1477328"/>
          </a:xfrm>
          <a:prstGeom prst="rect">
            <a:avLst/>
          </a:prstGeom>
        </p:spPr>
        <p:txBody>
          <a:bodyPr wrap="square">
            <a:spAutoFit/>
          </a:bodyPr>
          <a:lstStyle/>
          <a:p>
            <a:pPr algn="ctr"/>
            <a:r>
              <a:rPr lang="ru-RU" dirty="0"/>
              <a:t>С</a:t>
            </a:r>
            <a:r>
              <a:rPr lang="ru-RU" dirty="0" smtClean="0"/>
              <a:t>пецкурс </a:t>
            </a:r>
            <a:r>
              <a:rPr lang="ru-RU" dirty="0"/>
              <a:t>“</a:t>
            </a:r>
            <a:r>
              <a:rPr lang="ru-RU" dirty="0" err="1"/>
              <a:t>Біофармація</a:t>
            </a:r>
            <a:r>
              <a:rPr lang="ru-RU" dirty="0" smtClean="0"/>
              <a:t>” </a:t>
            </a:r>
            <a:r>
              <a:rPr lang="ru-RU" dirty="0" err="1" smtClean="0"/>
              <a:t>було</a:t>
            </a:r>
            <a:r>
              <a:rPr lang="ru-RU" dirty="0" smtClean="0"/>
              <a:t> </a:t>
            </a:r>
            <a:r>
              <a:rPr lang="ru-RU" dirty="0" err="1" smtClean="0"/>
              <a:t>впроваджено</a:t>
            </a:r>
            <a:r>
              <a:rPr lang="ru-RU" dirty="0" smtClean="0"/>
              <a:t> на </a:t>
            </a:r>
            <a:r>
              <a:rPr lang="ru-RU" dirty="0" err="1" smtClean="0"/>
              <a:t>кафедрі</a:t>
            </a:r>
            <a:r>
              <a:rPr lang="ru-RU" dirty="0" smtClean="0"/>
              <a:t> АТЛ з 1986 р. </a:t>
            </a:r>
            <a:endParaRPr lang="ru-RU" dirty="0"/>
          </a:p>
        </p:txBody>
      </p:sp>
    </p:spTree>
    <p:extLst>
      <p:ext uri="{BB962C8B-B14F-4D97-AF65-F5344CB8AC3E}">
        <p14:creationId xmlns:p14="http://schemas.microsoft.com/office/powerpoint/2010/main" val="3537829487"/>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6" descr="http://medistok.ru/wp-content/uploads/2013/03/Mirapek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76" y="2785738"/>
            <a:ext cx="2934092" cy="2661069"/>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r>
              <a:rPr lang="uk-UA" sz="2800" dirty="0" smtClean="0">
                <a:latin typeface="Arial" pitchFamily="34" charset="0"/>
                <a:cs typeface="Arial" pitchFamily="34" charset="0"/>
              </a:rPr>
              <a:t>1. </a:t>
            </a:r>
            <a:r>
              <a:rPr lang="uk-UA" sz="2800" dirty="0" err="1" smtClean="0">
                <a:latin typeface="Arial" pitchFamily="34" charset="0"/>
                <a:cs typeface="Arial" pitchFamily="34" charset="0"/>
              </a:rPr>
              <a:t>Біофармація</a:t>
            </a:r>
            <a:r>
              <a:rPr lang="uk-UA" sz="2800" dirty="0" smtClean="0">
                <a:latin typeface="Arial" pitchFamily="34" charset="0"/>
                <a:cs typeface="Arial" pitchFamily="34" charset="0"/>
              </a:rPr>
              <a:t> як теоретична основа технології ліків.</a:t>
            </a:r>
            <a:endParaRPr lang="ru-RU" sz="2800" dirty="0"/>
          </a:p>
        </p:txBody>
      </p:sp>
      <p:sp>
        <p:nvSpPr>
          <p:cNvPr id="6" name="Овал 5"/>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5</a:t>
            </a:fld>
            <a:endParaRPr lang="ru-RU" dirty="0">
              <a:solidFill>
                <a:schemeClr val="tx1"/>
              </a:solidFill>
            </a:endParaRPr>
          </a:p>
        </p:txBody>
      </p:sp>
      <p:sp>
        <p:nvSpPr>
          <p:cNvPr id="4" name="Rectangle 2"/>
          <p:cNvSpPr>
            <a:spLocks noChangeArrowheads="1"/>
          </p:cNvSpPr>
          <p:nvPr/>
        </p:nvSpPr>
        <p:spPr bwMode="auto">
          <a:xfrm>
            <a:off x="2915816" y="1484784"/>
            <a:ext cx="6228184" cy="5262979"/>
          </a:xfrm>
          <a:prstGeom prst="rect">
            <a:avLst/>
          </a:prstGeom>
          <a:noFill/>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err="1" smtClean="0">
                <a:ln>
                  <a:noFill/>
                </a:ln>
                <a:solidFill>
                  <a:srgbClr val="000000"/>
                </a:solidFill>
                <a:effectLst/>
                <a:latin typeface="Arial" pitchFamily="34" charset="0"/>
                <a:cs typeface="Arial" pitchFamily="34" charset="0"/>
              </a:rPr>
              <a:t>Біофармація</a:t>
            </a:r>
            <a:r>
              <a:rPr kumimoji="0" lang="uk-UA" sz="2400" b="0" i="0" u="none" strike="noStrike" cap="none" normalizeH="0" baseline="0" dirty="0" smtClean="0">
                <a:ln>
                  <a:noFill/>
                </a:ln>
                <a:solidFill>
                  <a:srgbClr val="000000"/>
                </a:solidFill>
                <a:effectLst/>
                <a:latin typeface="Arial" pitchFamily="34" charset="0"/>
                <a:cs typeface="Arial" pitchFamily="34" charset="0"/>
              </a:rPr>
              <a:t> спирається на знання математики, фізики, неорганічній і органічній хімії, фармацевтичній хімії, фізіології, анатомії, біохімії, фармакології, технології лік, тому в її термінології часто використовуються фармакологічні, хімічні і технологічні терміни.</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Arial" pitchFamily="34" charset="0"/>
                <a:cs typeface="Arial" pitchFamily="34" charset="0"/>
              </a:rPr>
              <a:t>На відміну від фармакології </a:t>
            </a:r>
            <a:r>
              <a:rPr kumimoji="0" lang="uk-UA" sz="2400" b="1" i="0" u="none" strike="noStrike" cap="none" normalizeH="0" baseline="0" dirty="0" err="1" smtClean="0">
                <a:ln>
                  <a:noFill/>
                </a:ln>
                <a:solidFill>
                  <a:srgbClr val="000000"/>
                </a:solidFill>
                <a:effectLst/>
                <a:latin typeface="Arial" pitchFamily="34" charset="0"/>
                <a:cs typeface="Arial" pitchFamily="34" charset="0"/>
              </a:rPr>
              <a:t>біофармація</a:t>
            </a:r>
            <a:r>
              <a:rPr kumimoji="0" lang="uk-UA" sz="2400" b="1" i="0" u="none" strike="noStrike" cap="none" normalizeH="0" baseline="0" dirty="0" smtClean="0">
                <a:ln>
                  <a:noFill/>
                </a:ln>
                <a:solidFill>
                  <a:srgbClr val="000000"/>
                </a:solidFill>
                <a:effectLst/>
                <a:latin typeface="Arial" pitchFamily="34" charset="0"/>
                <a:cs typeface="Arial" pitchFamily="34" charset="0"/>
              </a:rPr>
              <a:t> не вивчає </a:t>
            </a:r>
            <a:r>
              <a:rPr kumimoji="0" lang="uk-UA" sz="2400" b="0" i="0" u="none" strike="noStrike" cap="none" normalizeH="0" baseline="0" dirty="0" smtClean="0">
                <a:ln>
                  <a:noFill/>
                </a:ln>
                <a:solidFill>
                  <a:srgbClr val="000000"/>
                </a:solidFill>
                <a:effectLst/>
                <a:latin typeface="Arial" pitchFamily="34" charset="0"/>
                <a:cs typeface="Arial" pitchFamily="34" charset="0"/>
              </a:rPr>
              <a:t>механізми дії і місця введення лікарської або допоміжної речовини. </a:t>
            </a: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Arial" pitchFamily="34" charset="0"/>
                <a:cs typeface="Arial" pitchFamily="34" charset="0"/>
              </a:rPr>
              <a:t>Вона досліджує винятковий вплив перемінних факторів </a:t>
            </a:r>
            <a:r>
              <a:rPr kumimoji="0" lang="uk-UA" sz="2400" b="0" i="0" u="none" strike="noStrike" cap="none" normalizeH="0" baseline="0" dirty="0" err="1" smtClean="0">
                <a:ln>
                  <a:noFill/>
                </a:ln>
                <a:solidFill>
                  <a:srgbClr val="000000"/>
                </a:solidFill>
                <a:effectLst/>
                <a:latin typeface="Arial" pitchFamily="34" charset="0"/>
                <a:cs typeface="Arial" pitchFamily="34" charset="0"/>
              </a:rPr>
              <a:t>на фармакодинам</a:t>
            </a:r>
            <a:r>
              <a:rPr kumimoji="0" lang="uk-UA" sz="2400" b="0" i="0" u="none" strike="noStrike" cap="none" normalizeH="0" baseline="0" dirty="0" smtClean="0">
                <a:ln>
                  <a:noFill/>
                </a:ln>
                <a:solidFill>
                  <a:srgbClr val="000000"/>
                </a:solidFill>
                <a:effectLst/>
                <a:latin typeface="Arial" pitchFamily="34" charset="0"/>
                <a:cs typeface="Arial" pitchFamily="34" charset="0"/>
              </a:rPr>
              <a:t>іку і фармакокінетику препаратів.</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80382586"/>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308202"/>
            <a:ext cx="9144000" cy="5549798"/>
          </a:xfrm>
        </p:spPr>
        <p:txBody>
          <a:bodyPr/>
          <a:lstStyle/>
          <a:p>
            <a:pPr marL="0" indent="0">
              <a:buNone/>
            </a:pPr>
            <a:r>
              <a:rPr lang="uk-UA" sz="1800" b="1" dirty="0" smtClean="0">
                <a:latin typeface="Arial" pitchFamily="34" charset="0"/>
                <a:cs typeface="Arial" pitchFamily="34" charset="0"/>
              </a:rPr>
              <a:t>Основні напрямки розвитку сучасної </a:t>
            </a:r>
            <a:r>
              <a:rPr lang="uk-UA" sz="1800" b="1" dirty="0" err="1" smtClean="0">
                <a:latin typeface="Arial" pitchFamily="34" charset="0"/>
                <a:cs typeface="Arial" pitchFamily="34" charset="0"/>
              </a:rPr>
              <a:t>біофармації</a:t>
            </a:r>
            <a:r>
              <a:rPr lang="uk-UA" sz="1800" b="1" dirty="0" smtClean="0">
                <a:latin typeface="Arial" pitchFamily="34" charset="0"/>
                <a:cs typeface="Arial" pitchFamily="34" charset="0"/>
              </a:rPr>
              <a:t>:</a:t>
            </a:r>
          </a:p>
          <a:p>
            <a:pPr marL="0" indent="0">
              <a:buNone/>
            </a:pPr>
            <a:endParaRPr lang="uk-UA" sz="800" b="1" dirty="0" smtClean="0">
              <a:latin typeface="Arial" pitchFamily="34" charset="0"/>
              <a:cs typeface="Arial" pitchFamily="34" charset="0"/>
            </a:endParaRPr>
          </a:p>
          <a:p>
            <a:r>
              <a:rPr lang="uk-UA" sz="1800" dirty="0" smtClean="0">
                <a:latin typeface="Arial" pitchFamily="34" charset="0"/>
                <a:cs typeface="Arial" pitchFamily="34" charset="0"/>
              </a:rPr>
              <a:t>-        розробка експериментально-теоретичних основ біофармацевтичного скринінгу;</a:t>
            </a:r>
          </a:p>
          <a:p>
            <a:r>
              <a:rPr lang="uk-UA" sz="1800" dirty="0" err="1" smtClean="0">
                <a:latin typeface="Arial" pitchFamily="34" charset="0"/>
                <a:cs typeface="Arial" pitchFamily="34" charset="0"/>
              </a:rPr>
              <a:t>-        вивчен</a:t>
            </a:r>
            <a:r>
              <a:rPr lang="uk-UA" sz="1800" dirty="0" smtClean="0">
                <a:latin typeface="Arial" pitchFamily="34" charset="0"/>
                <a:cs typeface="Arial" pitchFamily="34" charset="0"/>
              </a:rPr>
              <a:t>ня впливу фармацевтичних і інших перемінних факторів на процеси вивільнення й всмоктування лікарських речовин з лікарських форм;</a:t>
            </a:r>
          </a:p>
          <a:p>
            <a:r>
              <a:rPr lang="uk-UA" sz="1800" dirty="0" err="1" smtClean="0">
                <a:latin typeface="Arial" pitchFamily="34" charset="0"/>
                <a:cs typeface="Arial" pitchFamily="34" charset="0"/>
              </a:rPr>
              <a:t>-        вивчен</a:t>
            </a:r>
            <a:r>
              <a:rPr lang="uk-UA" sz="1800" dirty="0" smtClean="0">
                <a:latin typeface="Arial" pitchFamily="34" charset="0"/>
                <a:cs typeface="Arial" pitchFamily="34" charset="0"/>
              </a:rPr>
              <a:t>ня фармакокінетики лікарських препаратів для оптимізації сполуки допоміжних речовин і способів введення препаратів;</a:t>
            </a:r>
          </a:p>
          <a:p>
            <a:r>
              <a:rPr lang="uk-UA" sz="1800" dirty="0" err="1" smtClean="0">
                <a:latin typeface="Arial" pitchFamily="34" charset="0"/>
                <a:cs typeface="Arial" pitchFamily="34" charset="0"/>
              </a:rPr>
              <a:t>-        вивчен</a:t>
            </a:r>
            <a:r>
              <a:rPr lang="uk-UA" sz="1800" dirty="0" smtClean="0">
                <a:latin typeface="Arial" pitchFamily="34" charset="0"/>
                <a:cs typeface="Arial" pitchFamily="34" charset="0"/>
              </a:rPr>
              <a:t>ня механізмів біофармацевтичних процесів, що відбуваються при взаємодії компонентів готової лікарської форми з білками і ліпідами мембран різних клітин;</a:t>
            </a:r>
          </a:p>
          <a:p>
            <a:r>
              <a:rPr lang="uk-UA" sz="1800" dirty="0" err="1" smtClean="0">
                <a:latin typeface="Arial" pitchFamily="34" charset="0"/>
                <a:cs typeface="Arial" pitchFamily="34" charset="0"/>
              </a:rPr>
              <a:t>-        розроб</a:t>
            </a:r>
            <a:r>
              <a:rPr lang="uk-UA" sz="1800" dirty="0" smtClean="0">
                <a:latin typeface="Arial" pitchFamily="34" charset="0"/>
                <a:cs typeface="Arial" pitchFamily="34" charset="0"/>
              </a:rPr>
              <a:t>ка високочутливих і виборчих методів аналізу фармакологічно активних субстанцій у біологічних рідинах людини і тварин;</a:t>
            </a:r>
          </a:p>
          <a:p>
            <a:r>
              <a:rPr lang="uk-UA" sz="1800" dirty="0" err="1" smtClean="0">
                <a:latin typeface="Arial" pitchFamily="34" charset="0"/>
                <a:cs typeface="Arial" pitchFamily="34" charset="0"/>
              </a:rPr>
              <a:t>-        пош</a:t>
            </a:r>
            <a:r>
              <a:rPr lang="uk-UA" sz="1800" dirty="0" smtClean="0">
                <a:latin typeface="Arial" pitchFamily="34" charset="0"/>
                <a:cs typeface="Arial" pitchFamily="34" charset="0"/>
              </a:rPr>
              <a:t>ук нових модуляторів біодоступності;</a:t>
            </a:r>
          </a:p>
          <a:p>
            <a:r>
              <a:rPr lang="uk-UA" sz="1800" dirty="0" err="1" smtClean="0">
                <a:latin typeface="Arial" pitchFamily="34" charset="0"/>
                <a:cs typeface="Arial" pitchFamily="34" charset="0"/>
              </a:rPr>
              <a:t>-        створен</a:t>
            </a:r>
            <a:r>
              <a:rPr lang="uk-UA" sz="1800" dirty="0" smtClean="0">
                <a:latin typeface="Arial" pitchFamily="34" charset="0"/>
                <a:cs typeface="Arial" pitchFamily="34" charset="0"/>
              </a:rPr>
              <a:t>ня нових лікарських форм із заданими біофармацевтичними  властивостями, що повинні забезпечувати оптимальну біодоступність діючих речовин;</a:t>
            </a:r>
          </a:p>
          <a:p>
            <a:r>
              <a:rPr lang="uk-UA" sz="1800" dirty="0" smtClean="0">
                <a:latin typeface="Arial" pitchFamily="34" charset="0"/>
                <a:cs typeface="Arial" pitchFamily="34" charset="0"/>
              </a:rPr>
              <a:t>- вивчення </a:t>
            </a:r>
            <a:r>
              <a:rPr lang="uk-UA" sz="1800" dirty="0" err="1" smtClean="0">
                <a:latin typeface="Arial" pitchFamily="34" charset="0"/>
                <a:cs typeface="Arial" pitchFamily="34" charset="0"/>
              </a:rPr>
              <a:t>біоеквівалентності</a:t>
            </a:r>
            <a:r>
              <a:rPr lang="uk-UA" sz="1800" dirty="0" smtClean="0">
                <a:latin typeface="Arial" pitchFamily="34" charset="0"/>
                <a:cs typeface="Arial" pitchFamily="34" charset="0"/>
              </a:rPr>
              <a:t> лікарських препаратів.</a:t>
            </a:r>
            <a:endParaRPr lang="uk-UA" sz="1800" dirty="0">
              <a:latin typeface="Arial" pitchFamily="34" charset="0"/>
              <a:cs typeface="Arial" pitchFamily="34" charset="0"/>
            </a:endParaRPr>
          </a:p>
        </p:txBody>
      </p:sp>
      <p:sp>
        <p:nvSpPr>
          <p:cNvPr id="4" name="Заголовок 1"/>
          <p:cNvSpPr txBox="1">
            <a:spLocks/>
          </p:cNvSpPr>
          <p:nvPr/>
        </p:nvSpPr>
        <p:spPr>
          <a:xfrm>
            <a:off x="467544" y="332656"/>
            <a:ext cx="7283450" cy="792162"/>
          </a:xfrm>
          <a:prstGeom prst="rect">
            <a:avLst/>
          </a:prstGeom>
        </p:spPr>
        <p:txBody>
          <a:bodyPr vert="horz" lIns="91440" tIns="45720" rIns="91440" bIns="45720" rtlCol="0" anchor="ctr">
            <a:noAutofit/>
          </a:bodyPr>
          <a:lstStyle>
            <a:lvl1pPr algn="ctr" rtl="0" eaLnBrk="1" fontAlgn="base" hangingPunct="1">
              <a:spcBef>
                <a:spcPct val="0"/>
              </a:spcBef>
              <a:spcAft>
                <a:spcPct val="0"/>
              </a:spcAft>
              <a:defRPr sz="4800" b="1" kern="1200">
                <a:solidFill>
                  <a:schemeClr val="bg1"/>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800" b="1">
                <a:solidFill>
                  <a:schemeClr val="bg1"/>
                </a:solidFill>
                <a:latin typeface="Calibri" pitchFamily="34" charset="0"/>
              </a:defRPr>
            </a:lvl2pPr>
            <a:lvl3pPr algn="ctr" rtl="0" eaLnBrk="1" fontAlgn="base" hangingPunct="1">
              <a:spcBef>
                <a:spcPct val="0"/>
              </a:spcBef>
              <a:spcAft>
                <a:spcPct val="0"/>
              </a:spcAft>
              <a:defRPr sz="4800" b="1">
                <a:solidFill>
                  <a:schemeClr val="bg1"/>
                </a:solidFill>
                <a:latin typeface="Calibri" pitchFamily="34" charset="0"/>
              </a:defRPr>
            </a:lvl3pPr>
            <a:lvl4pPr algn="ctr" rtl="0" eaLnBrk="1" fontAlgn="base" hangingPunct="1">
              <a:spcBef>
                <a:spcPct val="0"/>
              </a:spcBef>
              <a:spcAft>
                <a:spcPct val="0"/>
              </a:spcAft>
              <a:defRPr sz="4800" b="1">
                <a:solidFill>
                  <a:schemeClr val="bg1"/>
                </a:solidFill>
                <a:latin typeface="Calibri" pitchFamily="34" charset="0"/>
              </a:defRPr>
            </a:lvl4pPr>
            <a:lvl5pPr algn="ctr" rtl="0" eaLnBrk="1" fontAlgn="base" hangingPunct="1">
              <a:spcBef>
                <a:spcPct val="0"/>
              </a:spcBef>
              <a:spcAft>
                <a:spcPct val="0"/>
              </a:spcAft>
              <a:defRPr sz="4800" b="1">
                <a:solidFill>
                  <a:schemeClr val="bg1"/>
                </a:solidFill>
                <a:latin typeface="Calibri" pitchFamily="34" charset="0"/>
              </a:defRPr>
            </a:lvl5pPr>
            <a:lvl6pPr marL="457200" algn="ctr" rtl="0" eaLnBrk="1" fontAlgn="base" hangingPunct="1">
              <a:spcBef>
                <a:spcPct val="0"/>
              </a:spcBef>
              <a:spcAft>
                <a:spcPct val="0"/>
              </a:spcAft>
              <a:defRPr sz="4800" b="1">
                <a:solidFill>
                  <a:schemeClr val="bg1"/>
                </a:solidFill>
                <a:latin typeface="Calibri" pitchFamily="34" charset="0"/>
              </a:defRPr>
            </a:lvl6pPr>
            <a:lvl7pPr marL="914400" algn="ctr" rtl="0" eaLnBrk="1" fontAlgn="base" hangingPunct="1">
              <a:spcBef>
                <a:spcPct val="0"/>
              </a:spcBef>
              <a:spcAft>
                <a:spcPct val="0"/>
              </a:spcAft>
              <a:defRPr sz="4800" b="1">
                <a:solidFill>
                  <a:schemeClr val="bg1"/>
                </a:solidFill>
                <a:latin typeface="Calibri" pitchFamily="34" charset="0"/>
              </a:defRPr>
            </a:lvl7pPr>
            <a:lvl8pPr marL="1371600" algn="ctr" rtl="0" eaLnBrk="1" fontAlgn="base" hangingPunct="1">
              <a:spcBef>
                <a:spcPct val="0"/>
              </a:spcBef>
              <a:spcAft>
                <a:spcPct val="0"/>
              </a:spcAft>
              <a:defRPr sz="4800" b="1">
                <a:solidFill>
                  <a:schemeClr val="bg1"/>
                </a:solidFill>
                <a:latin typeface="Calibri" pitchFamily="34" charset="0"/>
              </a:defRPr>
            </a:lvl8pPr>
            <a:lvl9pPr marL="1828800" algn="ctr" rtl="0" eaLnBrk="1" fontAlgn="base" hangingPunct="1">
              <a:spcBef>
                <a:spcPct val="0"/>
              </a:spcBef>
              <a:spcAft>
                <a:spcPct val="0"/>
              </a:spcAft>
              <a:defRPr sz="4800" b="1">
                <a:solidFill>
                  <a:schemeClr val="bg1"/>
                </a:solidFill>
                <a:latin typeface="Calibri" pitchFamily="34" charset="0"/>
              </a:defRPr>
            </a:lvl9pPr>
          </a:lstStyle>
          <a:p>
            <a:r>
              <a:rPr lang="uk-UA" sz="2800" dirty="0" smtClean="0">
                <a:latin typeface="Arial" pitchFamily="34" charset="0"/>
                <a:cs typeface="Arial" pitchFamily="34" charset="0"/>
              </a:rPr>
              <a:t>1. </a:t>
            </a:r>
            <a:r>
              <a:rPr lang="uk-UA" sz="2800" dirty="0" err="1" smtClean="0">
                <a:latin typeface="Arial" pitchFamily="34" charset="0"/>
                <a:cs typeface="Arial" pitchFamily="34" charset="0"/>
              </a:rPr>
              <a:t>Біофармація</a:t>
            </a:r>
            <a:r>
              <a:rPr lang="uk-UA" sz="2800" dirty="0" smtClean="0">
                <a:latin typeface="Arial" pitchFamily="34" charset="0"/>
                <a:cs typeface="Arial" pitchFamily="34" charset="0"/>
              </a:rPr>
              <a:t> як теоретична основа технології ліків.</a:t>
            </a:r>
            <a:endParaRPr lang="ru-RU" sz="2800" dirty="0"/>
          </a:p>
        </p:txBody>
      </p:sp>
      <p:sp>
        <p:nvSpPr>
          <p:cNvPr id="6" name="Овал 5"/>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6</a:t>
            </a:fld>
            <a:endParaRPr lang="ru-RU" dirty="0">
              <a:solidFill>
                <a:schemeClr val="tx1"/>
              </a:solidFill>
            </a:endParaRPr>
          </a:p>
        </p:txBody>
      </p:sp>
    </p:spTree>
    <p:extLst>
      <p:ext uri="{BB962C8B-B14F-4D97-AF65-F5344CB8AC3E}">
        <p14:creationId xmlns:p14="http://schemas.microsoft.com/office/powerpoint/2010/main" val="2665895036"/>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latin typeface="Arial" pitchFamily="34" charset="0"/>
                <a:cs typeface="Arial" pitchFamily="34" charset="0"/>
              </a:rPr>
              <a:t>2. Історичні етапи розвитку </a:t>
            </a:r>
            <a:r>
              <a:rPr lang="uk-UA" sz="3200" dirty="0" err="1" smtClean="0">
                <a:latin typeface="Arial" pitchFamily="34" charset="0"/>
                <a:cs typeface="Arial" pitchFamily="34" charset="0"/>
              </a:rPr>
              <a:t>біофармації</a:t>
            </a:r>
            <a:r>
              <a:rPr lang="uk-UA" sz="3200" dirty="0" smtClean="0">
                <a:latin typeface="Arial" pitchFamily="34" charset="0"/>
                <a:cs typeface="Arial" pitchFamily="34" charset="0"/>
              </a:rPr>
              <a:t> як науки.</a:t>
            </a:r>
            <a:endParaRPr lang="ru-RU" sz="3200" dirty="0"/>
          </a:p>
        </p:txBody>
      </p:sp>
      <p:sp>
        <p:nvSpPr>
          <p:cNvPr id="3" name="Объект 2"/>
          <p:cNvSpPr>
            <a:spLocks noGrp="1"/>
          </p:cNvSpPr>
          <p:nvPr>
            <p:ph idx="1"/>
          </p:nvPr>
        </p:nvSpPr>
        <p:spPr>
          <a:xfrm>
            <a:off x="179513" y="1401382"/>
            <a:ext cx="8784976" cy="2819706"/>
          </a:xfrm>
        </p:spPr>
        <p:style>
          <a:lnRef idx="2">
            <a:schemeClr val="accent4"/>
          </a:lnRef>
          <a:fillRef idx="1">
            <a:schemeClr val="lt1"/>
          </a:fillRef>
          <a:effectRef idx="0">
            <a:schemeClr val="accent4"/>
          </a:effectRef>
          <a:fontRef idx="minor">
            <a:schemeClr val="dk1"/>
          </a:fontRef>
        </p:style>
        <p:txBody>
          <a:bodyPr/>
          <a:lstStyle/>
          <a:p>
            <a:pPr marL="0" indent="0">
              <a:buNone/>
            </a:pPr>
            <a:r>
              <a:rPr lang="uk-UA" sz="2800" dirty="0" smtClean="0">
                <a:latin typeface="Arial" pitchFamily="34" charset="0"/>
                <a:cs typeface="Arial" pitchFamily="34" charset="0"/>
              </a:rPr>
              <a:t>Передумовою формування </a:t>
            </a:r>
            <a:r>
              <a:rPr lang="uk-UA" sz="2800" dirty="0" err="1" smtClean="0">
                <a:latin typeface="Arial" pitchFamily="34" charset="0"/>
                <a:cs typeface="Arial" pitchFamily="34" charset="0"/>
              </a:rPr>
              <a:t>біофармації</a:t>
            </a:r>
            <a:r>
              <a:rPr lang="uk-UA" sz="2800" dirty="0" smtClean="0">
                <a:latin typeface="Arial" pitchFamily="34" charset="0"/>
                <a:cs typeface="Arial" pitchFamily="34" charset="0"/>
              </a:rPr>
              <a:t> як науки є встановлення фактів терапевтичної </a:t>
            </a:r>
            <a:r>
              <a:rPr lang="uk-UA" sz="2800" dirty="0" err="1" smtClean="0">
                <a:latin typeface="Arial" pitchFamily="34" charset="0"/>
                <a:cs typeface="Arial" pitchFamily="34" charset="0"/>
              </a:rPr>
              <a:t>нееквіва-лентності</a:t>
            </a:r>
            <a:r>
              <a:rPr lang="uk-UA" sz="2800" dirty="0" smtClean="0">
                <a:latin typeface="Arial" pitchFamily="34" charset="0"/>
                <a:cs typeface="Arial" pitchFamily="34" charset="0"/>
              </a:rPr>
              <a:t> лікарських препаратів (лікарські препарати різних виробників з однаковою діючої речовиною в аналогічних кількостях виявляють різну терапевтичну активність).</a:t>
            </a:r>
            <a:r>
              <a:rPr lang="uk-UA" sz="2800" dirty="0" smtClean="0"/>
              <a:t> </a:t>
            </a:r>
          </a:p>
        </p:txBody>
      </p:sp>
      <p:pic>
        <p:nvPicPr>
          <p:cNvPr id="4" name="Picture 2" descr="http://hollydolly.com.ua/images/Vitamini_dlya_zreniya_na_kazhdij_den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236404"/>
            <a:ext cx="3491880" cy="2621596"/>
          </a:xfrm>
          <a:prstGeom prst="rect">
            <a:avLst/>
          </a:prstGeom>
          <a:noFill/>
          <a:extLst>
            <a:ext uri="{909E8E84-426E-40DD-AFC4-6F175D3DCCD1}">
              <a14:hiddenFill xmlns:a14="http://schemas.microsoft.com/office/drawing/2010/main">
                <a:solidFill>
                  <a:srgbClr val="FFFFFF"/>
                </a:solidFill>
              </a14:hiddenFill>
            </a:ext>
          </a:extLst>
        </p:spPr>
      </p:pic>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7</a:t>
            </a:fld>
            <a:endParaRPr lang="ru-RU" dirty="0">
              <a:solidFill>
                <a:schemeClr val="tx1"/>
              </a:solidFill>
            </a:endParaRPr>
          </a:p>
        </p:txBody>
      </p:sp>
      <p:sp>
        <p:nvSpPr>
          <p:cNvPr id="6" name="Прямоугольник 5"/>
          <p:cNvSpPr/>
          <p:nvPr/>
        </p:nvSpPr>
        <p:spPr>
          <a:xfrm>
            <a:off x="395536" y="4362094"/>
            <a:ext cx="4608512"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0" indent="0">
              <a:buNone/>
            </a:pPr>
            <a:r>
              <a:rPr lang="uk-UA" sz="2000" smtClean="0">
                <a:latin typeface="Arial" pitchFamily="34" charset="0"/>
                <a:cs typeface="Arial" pitchFamily="34" charset="0"/>
              </a:rPr>
              <a:t>Це було зумовлено низкою причин: організація технологічного процесу, використання ріхниз допоміжних речовин, ступенем подрібнення субстанцій тощо. Так, з’явився термін «фармацевтичні фактори».</a:t>
            </a:r>
            <a:endParaRPr lang="uk-UA" sz="2000">
              <a:latin typeface="Arial" pitchFamily="34" charset="0"/>
              <a:cs typeface="Arial" pitchFamily="34" charset="0"/>
            </a:endParaRPr>
          </a:p>
        </p:txBody>
      </p:sp>
    </p:spTree>
    <p:extLst>
      <p:ext uri="{BB962C8B-B14F-4D97-AF65-F5344CB8AC3E}">
        <p14:creationId xmlns:p14="http://schemas.microsoft.com/office/powerpoint/2010/main" val="3161979949"/>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latin typeface="Arial" pitchFamily="34" charset="0"/>
                <a:cs typeface="Arial" pitchFamily="34" charset="0"/>
              </a:rPr>
              <a:t>2. Історичні етапи розвитку </a:t>
            </a:r>
            <a:r>
              <a:rPr lang="uk-UA" sz="3200" dirty="0" err="1" smtClean="0">
                <a:latin typeface="Arial" pitchFamily="34" charset="0"/>
                <a:cs typeface="Arial" pitchFamily="34" charset="0"/>
              </a:rPr>
              <a:t>біофармації</a:t>
            </a:r>
            <a:r>
              <a:rPr lang="uk-UA" sz="3200" dirty="0" smtClean="0">
                <a:latin typeface="Arial" pitchFamily="34" charset="0"/>
                <a:cs typeface="Arial" pitchFamily="34" charset="0"/>
              </a:rPr>
              <a:t> як науки.</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8</a:t>
            </a:fld>
            <a:endParaRPr lang="ru-RU" dirty="0">
              <a:solidFill>
                <a:schemeClr val="tx1"/>
              </a:solidFill>
            </a:endParaRPr>
          </a:p>
        </p:txBody>
      </p:sp>
      <p:sp>
        <p:nvSpPr>
          <p:cNvPr id="7" name="Объект 6"/>
          <p:cNvSpPr>
            <a:spLocks noGrp="1"/>
          </p:cNvSpPr>
          <p:nvPr>
            <p:ph idx="1"/>
          </p:nvPr>
        </p:nvSpPr>
        <p:spPr>
          <a:xfrm>
            <a:off x="102493" y="1340768"/>
            <a:ext cx="8861995" cy="5208588"/>
          </a:xfrm>
        </p:spPr>
        <p:txBody>
          <a:bodyPr/>
          <a:lstStyle/>
          <a:p>
            <a:r>
              <a:rPr lang="uk-UA" sz="2800" dirty="0" smtClean="0">
                <a:latin typeface="Arial" pitchFamily="34" charset="0"/>
                <a:cs typeface="Arial" pitchFamily="34" charset="0"/>
              </a:rPr>
              <a:t>Засновниками</a:t>
            </a:r>
            <a:r>
              <a:rPr lang="ru-RU" sz="2800" dirty="0" smtClean="0">
                <a:latin typeface="Arial" pitchFamily="34" charset="0"/>
                <a:cs typeface="Arial" pitchFamily="34" charset="0"/>
              </a:rPr>
              <a:t> </a:t>
            </a:r>
            <a:r>
              <a:rPr lang="uk-UA" sz="2800" dirty="0" err="1" smtClean="0">
                <a:latin typeface="Arial" pitchFamily="34" charset="0"/>
                <a:cs typeface="Arial" pitchFamily="34" charset="0"/>
              </a:rPr>
              <a:t>біофармації</a:t>
            </a:r>
            <a:r>
              <a:rPr lang="uk-UA" sz="2800" dirty="0" smtClean="0">
                <a:latin typeface="Arial" pitchFamily="34" charset="0"/>
                <a:cs typeface="Arial" pitchFamily="34" charset="0"/>
              </a:rPr>
              <a:t> вважаються американські вчені </a:t>
            </a:r>
            <a:r>
              <a:rPr lang="uk-UA" sz="2800" b="1" dirty="0" smtClean="0">
                <a:latin typeface="Arial" pitchFamily="34" charset="0"/>
                <a:cs typeface="Arial" pitchFamily="34" charset="0"/>
              </a:rPr>
              <a:t>Леві і Вагнер</a:t>
            </a:r>
            <a:r>
              <a:rPr lang="uk-UA" sz="2800" dirty="0" smtClean="0">
                <a:latin typeface="Arial" pitchFamily="34" charset="0"/>
                <a:cs typeface="Arial" pitchFamily="34" charset="0"/>
              </a:rPr>
              <a:t>, завдяки роботам яких був прийнятий термін «</a:t>
            </a:r>
            <a:r>
              <a:rPr lang="uk-UA" sz="2800" dirty="0" err="1" smtClean="0">
                <a:latin typeface="Arial" pitchFamily="34" charset="0"/>
                <a:cs typeface="Arial" pitchFamily="34" charset="0"/>
              </a:rPr>
              <a:t>біофармація</a:t>
            </a:r>
            <a:r>
              <a:rPr lang="uk-UA" sz="2800" dirty="0" smtClean="0">
                <a:latin typeface="Arial" pitchFamily="34" charset="0"/>
                <a:cs typeface="Arial" pitchFamily="34" charset="0"/>
              </a:rPr>
              <a:t>», що використовується у більшості європейських країн як еквівалент англійського терміна </a:t>
            </a:r>
            <a:r>
              <a:rPr lang="ru-RU" sz="2800" dirty="0" smtClean="0">
                <a:latin typeface="Arial" pitchFamily="34" charset="0"/>
                <a:cs typeface="Arial" pitchFamily="34" charset="0"/>
              </a:rPr>
              <a:t>«</a:t>
            </a:r>
            <a:r>
              <a:rPr lang="en-GB" sz="2800" dirty="0" err="1">
                <a:latin typeface="Arial" pitchFamily="34" charset="0"/>
                <a:cs typeface="Arial" pitchFamily="34" charset="0"/>
              </a:rPr>
              <a:t>biofarmaceutics</a:t>
            </a:r>
            <a:r>
              <a:rPr lang="en-GB" sz="2800" dirty="0">
                <a:latin typeface="Arial" pitchFamily="34" charset="0"/>
                <a:cs typeface="Arial" pitchFamily="34" charset="0"/>
              </a:rPr>
              <a:t>».</a:t>
            </a:r>
          </a:p>
          <a:p>
            <a:r>
              <a:rPr lang="uk-UA" sz="2800" dirty="0" smtClean="0">
                <a:latin typeface="Arial" pitchFamily="34" charset="0"/>
                <a:cs typeface="Arial" pitchFamily="34" charset="0"/>
              </a:rPr>
              <a:t>Сам термін «</a:t>
            </a:r>
            <a:r>
              <a:rPr lang="uk-UA" sz="2800" dirty="0" err="1" smtClean="0">
                <a:latin typeface="Arial" pitchFamily="34" charset="0"/>
                <a:cs typeface="Arial" pitchFamily="34" charset="0"/>
              </a:rPr>
              <a:t>біофармація</a:t>
            </a:r>
            <a:r>
              <a:rPr lang="uk-UA" sz="2800" dirty="0" smtClean="0">
                <a:latin typeface="Arial" pitchFamily="34" charset="0"/>
                <a:cs typeface="Arial" pitchFamily="34" charset="0"/>
              </a:rPr>
              <a:t>» з'явився вперше в науковій фармації США в 60-х роках 20-го сторіччя і незабаром одержав загальне міжнародне визнання.</a:t>
            </a:r>
            <a:r>
              <a:rPr lang="ru-RU" dirty="0" smtClean="0">
                <a:latin typeface="Arial" pitchFamily="34" charset="0"/>
                <a:cs typeface="Arial" pitchFamily="34" charset="0"/>
              </a:rPr>
              <a:t/>
            </a:r>
            <a:br>
              <a:rPr lang="ru-RU" dirty="0" smtClean="0">
                <a:latin typeface="Arial" pitchFamily="34" charset="0"/>
                <a:cs typeface="Arial" pitchFamily="34" charset="0"/>
              </a:rPr>
            </a:br>
            <a:endParaRPr lang="ru-RU" dirty="0">
              <a:latin typeface="Arial" pitchFamily="34" charset="0"/>
              <a:cs typeface="Arial" pitchFamily="34" charset="0"/>
            </a:endParaRPr>
          </a:p>
        </p:txBody>
      </p:sp>
      <p:pic>
        <p:nvPicPr>
          <p:cNvPr id="10242" name="Picture 2" descr="https://im1-tub-ua.yandex.net/i?id=d3920a63db6ccd070bcd8a19db04d94d-l&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5103806"/>
            <a:ext cx="2954035" cy="163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634089"/>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latin typeface="Arial" pitchFamily="34" charset="0"/>
                <a:cs typeface="Arial" pitchFamily="34" charset="0"/>
              </a:rPr>
              <a:t>2. Історичні етапи розвитку </a:t>
            </a:r>
            <a:r>
              <a:rPr lang="uk-UA" sz="3200" dirty="0" err="1" smtClean="0">
                <a:latin typeface="Arial" pitchFamily="34" charset="0"/>
                <a:cs typeface="Arial" pitchFamily="34" charset="0"/>
              </a:rPr>
              <a:t>біофармації</a:t>
            </a:r>
            <a:r>
              <a:rPr lang="uk-UA" sz="3200" dirty="0" smtClean="0">
                <a:latin typeface="Arial" pitchFamily="34" charset="0"/>
                <a:cs typeface="Arial" pitchFamily="34" charset="0"/>
              </a:rPr>
              <a:t> як науки.</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9</a:t>
            </a:fld>
            <a:endParaRPr lang="ru-RU" dirty="0">
              <a:solidFill>
                <a:schemeClr val="tx1"/>
              </a:solidFill>
            </a:endParaRPr>
          </a:p>
        </p:txBody>
      </p:sp>
      <p:sp>
        <p:nvSpPr>
          <p:cNvPr id="7" name="Объект 6"/>
          <p:cNvSpPr>
            <a:spLocks noGrp="1"/>
          </p:cNvSpPr>
          <p:nvPr>
            <p:ph idx="1"/>
          </p:nvPr>
        </p:nvSpPr>
        <p:spPr>
          <a:xfrm>
            <a:off x="102493" y="1340768"/>
            <a:ext cx="9041507" cy="5208588"/>
          </a:xfrm>
        </p:spPr>
        <p:txBody>
          <a:bodyPr/>
          <a:lstStyle/>
          <a:p>
            <a:r>
              <a:rPr lang="uk-UA" sz="2000" dirty="0" smtClean="0">
                <a:latin typeface="Arial" pitchFamily="34" charset="0"/>
                <a:cs typeface="Arial" pitchFamily="34" charset="0"/>
              </a:rPr>
              <a:t>Першим випадком (що отримав широкий розголос) точно встановленої терапевтичної неадекватності, нееквівалентності препаратів, що містять однакові дози однієї і тієї ж речовини був зафіксований у США.</a:t>
            </a:r>
          </a:p>
          <a:p>
            <a:r>
              <a:rPr lang="uk-UA" sz="2000" dirty="0" smtClean="0">
                <a:latin typeface="Arial" pitchFamily="34" charset="0"/>
                <a:cs typeface="Arial" pitchFamily="34" charset="0"/>
              </a:rPr>
              <a:t>При призначенні в одній з клінік США пігулок одного лікарського препарату, що діє специфічно на процеси згортання крові, придбаного від двох різних фармацевтичних фірм, що містять однакові дози, несподівано було виявлено, що пігулки однієї фірми опинилися в 2 рази активніше за пігулки з іншої фірми.</a:t>
            </a:r>
          </a:p>
          <a:p>
            <a:r>
              <a:rPr lang="uk-UA" sz="2000" dirty="0" smtClean="0">
                <a:latin typeface="Arial" pitchFamily="34" charset="0"/>
                <a:cs typeface="Arial" pitchFamily="34" charset="0"/>
              </a:rPr>
              <a:t>Хімічним аналізом не виявлено ніякі відхилення у </a:t>
            </a:r>
          </a:p>
          <a:p>
            <a:pPr marL="0" indent="0">
              <a:buNone/>
            </a:pPr>
            <a:r>
              <a:rPr lang="uk-UA" sz="2000" dirty="0" smtClean="0">
                <a:latin typeface="Arial" pitchFamily="34" charset="0"/>
                <a:cs typeface="Arial" pitchFamily="34" charset="0"/>
              </a:rPr>
              <a:t>вмісті лікарської речовини в пігулках обох фірм.</a:t>
            </a:r>
          </a:p>
          <a:p>
            <a:r>
              <a:rPr lang="uk-UA" sz="2000" dirty="0" smtClean="0">
                <a:latin typeface="Arial" pitchFamily="34" charset="0"/>
                <a:cs typeface="Arial" pitchFamily="34" charset="0"/>
              </a:rPr>
              <a:t>Пізніше подібне явище було виявлене у багатьох </a:t>
            </a:r>
          </a:p>
          <a:p>
            <a:pPr marL="0" indent="0">
              <a:buNone/>
            </a:pPr>
            <a:r>
              <a:rPr lang="uk-UA" sz="2000" dirty="0" smtClean="0">
                <a:latin typeface="Arial" pitchFamily="34" charset="0"/>
                <a:cs typeface="Arial" pitchFamily="34" charset="0"/>
              </a:rPr>
              <a:t>антибіотиків (тетрацикліну, левоміцетину, </a:t>
            </a:r>
            <a:r>
              <a:rPr lang="uk-UA" sz="2000" dirty="0" err="1" smtClean="0">
                <a:latin typeface="Arial" pitchFamily="34" charset="0"/>
                <a:cs typeface="Arial" pitchFamily="34" charset="0"/>
              </a:rPr>
              <a:t>еритромі-</a:t>
            </a:r>
            <a:endParaRPr lang="uk-UA" sz="2000" dirty="0" smtClean="0">
              <a:latin typeface="Arial" pitchFamily="34" charset="0"/>
              <a:cs typeface="Arial" pitchFamily="34" charset="0"/>
            </a:endParaRPr>
          </a:p>
          <a:p>
            <a:pPr marL="0" indent="0">
              <a:buNone/>
            </a:pPr>
            <a:r>
              <a:rPr lang="uk-UA" sz="2000" dirty="0" smtClean="0">
                <a:latin typeface="Arial" pitchFamily="34" charset="0"/>
                <a:cs typeface="Arial" pitchFamily="34" charset="0"/>
              </a:rPr>
              <a:t>цину), стероїдних гормонів, </a:t>
            </a:r>
            <a:r>
              <a:rPr lang="uk-UA" sz="2000" dirty="0" err="1" smtClean="0">
                <a:latin typeface="Arial" pitchFamily="34" charset="0"/>
                <a:cs typeface="Arial" pitchFamily="34" charset="0"/>
              </a:rPr>
              <a:t>сульфаніламіднів</a:t>
            </a:r>
            <a:r>
              <a:rPr lang="uk-UA" sz="2000" dirty="0" smtClean="0">
                <a:latin typeface="Arial" pitchFamily="34" charset="0"/>
                <a:cs typeface="Arial" pitchFamily="34" charset="0"/>
              </a:rPr>
              <a:t> та </a:t>
            </a:r>
            <a:r>
              <a:rPr lang="uk-UA" sz="2000" dirty="0" err="1" smtClean="0">
                <a:latin typeface="Arial" pitchFamily="34" charset="0"/>
                <a:cs typeface="Arial" pitchFamily="34" charset="0"/>
              </a:rPr>
              <a:t>ін</a:t>
            </a:r>
            <a:r>
              <a:rPr lang="ru-RU" sz="2000" dirty="0" smtClean="0"/>
              <a:t>.</a:t>
            </a:r>
            <a:endParaRPr lang="uk-UA" sz="2000" dirty="0" smtClean="0">
              <a:latin typeface="Arial" pitchFamily="34" charset="0"/>
              <a:cs typeface="Arial" pitchFamily="34" charset="0"/>
            </a:endParaRPr>
          </a:p>
        </p:txBody>
      </p:sp>
      <p:pic>
        <p:nvPicPr>
          <p:cNvPr id="12290" name="Picture 2" descr="http://www.gifmania.ru/Animated-Gifs-Lyudi/Animations-Professions/Images-Nurses/Nurses-6118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71481" y="3717032"/>
            <a:ext cx="2572519"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055341"/>
      </p:ext>
    </p:extLst>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latin typeface="Arial" pitchFamily="34" charset="0"/>
                <a:cs typeface="Arial" pitchFamily="34" charset="0"/>
              </a:rPr>
              <a:t>2. Історичні етапи розвитку </a:t>
            </a:r>
            <a:r>
              <a:rPr lang="uk-UA" sz="3200" dirty="0" err="1" smtClean="0">
                <a:latin typeface="Arial" pitchFamily="34" charset="0"/>
                <a:cs typeface="Arial" pitchFamily="34" charset="0"/>
              </a:rPr>
              <a:t>біофармації</a:t>
            </a:r>
            <a:r>
              <a:rPr lang="uk-UA" sz="3200" dirty="0" smtClean="0">
                <a:latin typeface="Arial" pitchFamily="34" charset="0"/>
                <a:cs typeface="Arial" pitchFamily="34" charset="0"/>
              </a:rPr>
              <a:t> як науки.</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10</a:t>
            </a:fld>
            <a:endParaRPr lang="ru-RU" dirty="0">
              <a:solidFill>
                <a:schemeClr val="tx1"/>
              </a:solidFill>
            </a:endParaRPr>
          </a:p>
        </p:txBody>
      </p:sp>
      <p:sp>
        <p:nvSpPr>
          <p:cNvPr id="7" name="Объект 6"/>
          <p:cNvSpPr>
            <a:spLocks noGrp="1"/>
          </p:cNvSpPr>
          <p:nvPr>
            <p:ph idx="1"/>
          </p:nvPr>
        </p:nvSpPr>
        <p:spPr>
          <a:xfrm>
            <a:off x="2483768" y="1340768"/>
            <a:ext cx="6480720" cy="5208588"/>
          </a:xfrm>
        </p:spPr>
        <p:txBody>
          <a:bodyPr/>
          <a:lstStyle/>
          <a:p>
            <a:pPr marL="0" indent="354013" algn="ctr">
              <a:spcBef>
                <a:spcPts val="0"/>
              </a:spcBef>
              <a:buClr>
                <a:schemeClr val="hlink"/>
              </a:buClr>
              <a:buSzPct val="65000"/>
              <a:buNone/>
            </a:pPr>
            <a:r>
              <a:rPr lang="uk-UA" sz="2400" dirty="0" smtClean="0">
                <a:latin typeface="Arial" pitchFamily="34" charset="0"/>
                <a:cs typeface="Arial" pitchFamily="34" charset="0"/>
              </a:rPr>
              <a:t>Засновниками</a:t>
            </a:r>
            <a:r>
              <a:rPr lang="ru-RU" sz="2400" dirty="0" smtClean="0">
                <a:latin typeface="Arial" pitchFamily="34" charset="0"/>
                <a:cs typeface="Arial" pitchFamily="34" charset="0"/>
              </a:rPr>
              <a:t> </a:t>
            </a:r>
            <a:r>
              <a:rPr lang="uk-UA" sz="2400" dirty="0" err="1" smtClean="0">
                <a:latin typeface="Arial" pitchFamily="34" charset="0"/>
                <a:cs typeface="Arial" pitchFamily="34" charset="0"/>
              </a:rPr>
              <a:t>біофармації</a:t>
            </a:r>
            <a:r>
              <a:rPr lang="uk-UA" sz="2400" dirty="0" smtClean="0">
                <a:latin typeface="Arial" pitchFamily="34" charset="0"/>
                <a:cs typeface="Arial" pitchFamily="34" charset="0"/>
              </a:rPr>
              <a:t> </a:t>
            </a:r>
            <a:r>
              <a:rPr lang="uk-UA" sz="2400" b="1" dirty="0" smtClean="0">
                <a:latin typeface="Arial" pitchFamily="34" charset="0"/>
                <a:cs typeface="Arial" pitchFamily="34" charset="0"/>
              </a:rPr>
              <a:t>в Україні </a:t>
            </a:r>
            <a:r>
              <a:rPr lang="uk-UA" sz="2400" dirty="0" smtClean="0">
                <a:latin typeface="Arial" pitchFamily="34" charset="0"/>
                <a:cs typeface="Arial" pitchFamily="34" charset="0"/>
              </a:rPr>
              <a:t>та країнах СНД є </a:t>
            </a:r>
            <a:r>
              <a:rPr lang="ru-RU" sz="2400" i="1" dirty="0" smtClean="0">
                <a:solidFill>
                  <a:schemeClr val="tx1"/>
                </a:solidFill>
                <a:effectLst>
                  <a:outerShdw blurRad="38100" dist="38100" dir="2700000" algn="tl">
                    <a:srgbClr val="FFFFFF"/>
                  </a:outerShdw>
                </a:effectLst>
                <a:latin typeface="Arial" pitchFamily="34" charset="0"/>
                <a:cs typeface="Arial" pitchFamily="34" charset="0"/>
              </a:rPr>
              <a:t>Сенов П.Л., </a:t>
            </a:r>
            <a:r>
              <a:rPr lang="ru-RU" sz="2400" i="1" dirty="0" err="1" smtClean="0">
                <a:solidFill>
                  <a:schemeClr val="tx1"/>
                </a:solidFill>
                <a:effectLst>
                  <a:outerShdw blurRad="38100" dist="38100" dir="2700000" algn="tl">
                    <a:srgbClr val="FFFFFF"/>
                  </a:outerShdw>
                </a:effectLst>
                <a:latin typeface="Arial" pitchFamily="34" charset="0"/>
                <a:cs typeface="Arial" pitchFamily="34" charset="0"/>
              </a:rPr>
              <a:t>Тенцова</a:t>
            </a:r>
            <a:r>
              <a:rPr lang="ru-RU" sz="2400" i="1" dirty="0" smtClean="0">
                <a:solidFill>
                  <a:schemeClr val="tx1"/>
                </a:solidFill>
                <a:effectLst>
                  <a:outerShdw blurRad="38100" dist="38100" dir="2700000" algn="tl">
                    <a:srgbClr val="FFFFFF"/>
                  </a:outerShdw>
                </a:effectLst>
                <a:latin typeface="Arial" pitchFamily="34" charset="0"/>
                <a:cs typeface="Arial" pitchFamily="34" charset="0"/>
              </a:rPr>
              <a:t> А.</a:t>
            </a:r>
            <a:r>
              <a:rPr lang="uk-UA" sz="2400" i="1" dirty="0" smtClean="0">
                <a:solidFill>
                  <a:schemeClr val="tx1"/>
                </a:solidFill>
                <a:effectLst>
                  <a:outerShdw blurRad="38100" dist="38100" dir="2700000" algn="tl">
                    <a:srgbClr val="FFFFFF"/>
                  </a:outerShdw>
                </a:effectLst>
                <a:latin typeface="Arial" pitchFamily="34" charset="0"/>
                <a:cs typeface="Arial" pitchFamily="34" charset="0"/>
              </a:rPr>
              <a:t>І</a:t>
            </a:r>
            <a:r>
              <a:rPr lang="ru-RU" sz="2400" i="1" dirty="0" smtClean="0">
                <a:solidFill>
                  <a:schemeClr val="tx1"/>
                </a:solidFill>
                <a:effectLst>
                  <a:outerShdw blurRad="38100" dist="38100" dir="2700000" algn="tl">
                    <a:srgbClr val="FFFFFF"/>
                  </a:outerShdw>
                </a:effectLst>
                <a:latin typeface="Arial" pitchFamily="34" charset="0"/>
                <a:cs typeface="Arial" pitchFamily="34" charset="0"/>
              </a:rPr>
              <a:t>., </a:t>
            </a:r>
            <a:r>
              <a:rPr lang="ru-RU" sz="2400" i="1" dirty="0" err="1" smtClean="0">
                <a:solidFill>
                  <a:schemeClr val="tx1"/>
                </a:solidFill>
                <a:effectLst>
                  <a:outerShdw blurRad="38100" dist="38100" dir="2700000" algn="tl">
                    <a:srgbClr val="FFFFFF"/>
                  </a:outerShdw>
                </a:effectLst>
                <a:latin typeface="Arial" pitchFamily="34" charset="0"/>
                <a:cs typeface="Arial" pitchFamily="34" charset="0"/>
              </a:rPr>
              <a:t>Ажг</a:t>
            </a:r>
            <a:r>
              <a:rPr lang="uk-UA" sz="2400" i="1" dirty="0" smtClean="0">
                <a:solidFill>
                  <a:schemeClr val="tx1"/>
                </a:solidFill>
                <a:effectLst>
                  <a:outerShdw blurRad="38100" dist="38100" dir="2700000" algn="tl">
                    <a:srgbClr val="FFFFFF"/>
                  </a:outerShdw>
                </a:effectLst>
                <a:latin typeface="Arial" pitchFamily="34" charset="0"/>
                <a:cs typeface="Arial" pitchFamily="34" charset="0"/>
              </a:rPr>
              <a:t>і</a:t>
            </a:r>
            <a:r>
              <a:rPr lang="ru-RU" sz="2400" i="1" dirty="0" smtClean="0">
                <a:solidFill>
                  <a:schemeClr val="tx1"/>
                </a:solidFill>
                <a:effectLst>
                  <a:outerShdw blurRad="38100" dist="38100" dir="2700000" algn="tl">
                    <a:srgbClr val="FFFFFF"/>
                  </a:outerShdw>
                </a:effectLst>
                <a:latin typeface="Arial" pitchFamily="34" charset="0"/>
                <a:cs typeface="Arial" pitchFamily="34" charset="0"/>
              </a:rPr>
              <a:t>х</a:t>
            </a:r>
            <a:r>
              <a:rPr lang="uk-UA" sz="2400" i="1" dirty="0" smtClean="0">
                <a:solidFill>
                  <a:schemeClr val="tx1"/>
                </a:solidFill>
                <a:effectLst>
                  <a:outerShdw blurRad="38100" dist="38100" dir="2700000" algn="tl">
                    <a:srgbClr val="FFFFFF"/>
                  </a:outerShdw>
                </a:effectLst>
                <a:latin typeface="Arial" pitchFamily="34" charset="0"/>
                <a:cs typeface="Arial" pitchFamily="34" charset="0"/>
              </a:rPr>
              <a:t>і</a:t>
            </a:r>
            <a:r>
              <a:rPr lang="ru-RU" sz="2400" i="1" dirty="0" smtClean="0">
                <a:solidFill>
                  <a:schemeClr val="tx1"/>
                </a:solidFill>
                <a:effectLst>
                  <a:outerShdw blurRad="38100" dist="38100" dir="2700000" algn="tl">
                    <a:srgbClr val="FFFFFF"/>
                  </a:outerShdw>
                </a:effectLst>
                <a:latin typeface="Arial" pitchFamily="34" charset="0"/>
                <a:cs typeface="Arial" pitchFamily="34" charset="0"/>
              </a:rPr>
              <a:t>н </a:t>
            </a:r>
            <a:r>
              <a:rPr lang="uk-UA" sz="2400" i="1" dirty="0" smtClean="0">
                <a:solidFill>
                  <a:schemeClr val="tx1"/>
                </a:solidFill>
                <a:effectLst>
                  <a:outerShdw blurRad="38100" dist="38100" dir="2700000" algn="tl">
                    <a:srgbClr val="FFFFFF"/>
                  </a:outerShdw>
                </a:effectLst>
                <a:latin typeface="Arial" pitchFamily="34" charset="0"/>
                <a:cs typeface="Arial" pitchFamily="34" charset="0"/>
              </a:rPr>
              <a:t>І</a:t>
            </a:r>
            <a:r>
              <a:rPr lang="ru-RU" sz="2400" i="1" dirty="0" smtClean="0">
                <a:solidFill>
                  <a:schemeClr val="tx1"/>
                </a:solidFill>
                <a:effectLst>
                  <a:outerShdw blurRad="38100" dist="38100" dir="2700000" algn="tl">
                    <a:srgbClr val="FFFFFF"/>
                  </a:outerShdw>
                </a:effectLst>
                <a:latin typeface="Arial" pitchFamily="34" charset="0"/>
                <a:cs typeface="Arial" pitchFamily="34" charset="0"/>
              </a:rPr>
              <a:t>.С., Сало Д.П., </a:t>
            </a:r>
            <a:r>
              <a:rPr lang="ru-RU" sz="2400" i="1" dirty="0" err="1" smtClean="0">
                <a:solidFill>
                  <a:schemeClr val="tx1"/>
                </a:solidFill>
                <a:effectLst>
                  <a:outerShdw blurRad="38100" dist="38100" dir="2700000" algn="tl">
                    <a:srgbClr val="FFFFFF"/>
                  </a:outerShdw>
                </a:effectLst>
                <a:latin typeface="Arial" pitchFamily="34" charset="0"/>
                <a:cs typeface="Arial" pitchFamily="34" charset="0"/>
              </a:rPr>
              <a:t>Хаджай</a:t>
            </a:r>
            <a:r>
              <a:rPr lang="ru-RU" sz="2400" i="1" dirty="0" smtClean="0">
                <a:solidFill>
                  <a:schemeClr val="tx1"/>
                </a:solidFill>
                <a:effectLst>
                  <a:outerShdw blurRad="38100" dist="38100" dir="2700000" algn="tl">
                    <a:srgbClr val="FFFFFF"/>
                  </a:outerShdw>
                </a:effectLst>
                <a:latin typeface="Arial" pitchFamily="34" charset="0"/>
                <a:cs typeface="Arial" pitchFamily="34" charset="0"/>
              </a:rPr>
              <a:t> Я.</a:t>
            </a:r>
            <a:r>
              <a:rPr lang="uk-UA" sz="2400" i="1" dirty="0" smtClean="0">
                <a:solidFill>
                  <a:schemeClr val="tx1"/>
                </a:solidFill>
                <a:effectLst>
                  <a:outerShdw blurRad="38100" dist="38100" dir="2700000" algn="tl">
                    <a:srgbClr val="FFFFFF"/>
                  </a:outerShdw>
                </a:effectLst>
                <a:latin typeface="Arial" pitchFamily="34" charset="0"/>
                <a:cs typeface="Arial" pitchFamily="34" charset="0"/>
              </a:rPr>
              <a:t>І.</a:t>
            </a:r>
            <a:r>
              <a:rPr lang="ru-RU" sz="2400" i="1" dirty="0" smtClean="0">
                <a:solidFill>
                  <a:schemeClr val="tx1"/>
                </a:solidFill>
                <a:latin typeface="Arial" pitchFamily="34" charset="0"/>
                <a:cs typeface="Arial" pitchFamily="34" charset="0"/>
              </a:rPr>
              <a:t> </a:t>
            </a:r>
          </a:p>
          <a:p>
            <a:pPr marL="341313" indent="-341313" algn="ctr">
              <a:spcBef>
                <a:spcPts val="0"/>
              </a:spcBef>
              <a:buClr>
                <a:schemeClr val="hlink"/>
              </a:buClr>
              <a:buSzPct val="65000"/>
              <a:buNone/>
            </a:pPr>
            <a:r>
              <a:rPr lang="uk-UA" sz="2400" dirty="0" smtClean="0">
                <a:latin typeface="Arial" pitchFamily="34" charset="0"/>
                <a:cs typeface="Arial" pitchFamily="34" charset="0"/>
              </a:rPr>
              <a:t>Продовжували та розвивали дослідження в цьому напрямку </a:t>
            </a:r>
            <a:r>
              <a:rPr lang="ru-RU" sz="2400" dirty="0" err="1" smtClean="0">
                <a:solidFill>
                  <a:schemeClr val="tx1"/>
                </a:solidFill>
                <a:effectLst>
                  <a:outerShdw blurRad="38100" dist="38100" dir="2700000" algn="tl">
                    <a:srgbClr val="FFFFFF"/>
                  </a:outerShdw>
                </a:effectLst>
                <a:latin typeface="Arial" pitchFamily="34" charset="0"/>
                <a:cs typeface="Arial" pitchFamily="34" charset="0"/>
              </a:rPr>
              <a:t>укра</a:t>
            </a:r>
            <a:r>
              <a:rPr lang="uk-UA" sz="2400" dirty="0" smtClean="0">
                <a:solidFill>
                  <a:schemeClr val="tx1"/>
                </a:solidFill>
                <a:effectLst>
                  <a:outerShdw blurRad="38100" dist="38100" dir="2700000" algn="tl">
                    <a:srgbClr val="FFFFFF"/>
                  </a:outerShdw>
                </a:effectLst>
                <a:latin typeface="Arial" pitchFamily="34" charset="0"/>
                <a:cs typeface="Arial" pitchFamily="34" charset="0"/>
              </a:rPr>
              <a:t>ї</a:t>
            </a:r>
            <a:r>
              <a:rPr lang="ru-RU" sz="2400" dirty="0" err="1" smtClean="0">
                <a:solidFill>
                  <a:schemeClr val="tx1"/>
                </a:solidFill>
                <a:effectLst>
                  <a:outerShdw blurRad="38100" dist="38100" dir="2700000" algn="tl">
                    <a:srgbClr val="FFFFFF"/>
                  </a:outerShdw>
                </a:effectLst>
                <a:latin typeface="Arial" pitchFamily="34" charset="0"/>
                <a:cs typeface="Arial" pitchFamily="34" charset="0"/>
              </a:rPr>
              <a:t>нс</a:t>
            </a:r>
            <a:r>
              <a:rPr lang="uk-UA" sz="2400" dirty="0" smtClean="0">
                <a:solidFill>
                  <a:schemeClr val="tx1"/>
                </a:solidFill>
                <a:effectLst>
                  <a:outerShdw blurRad="38100" dist="38100" dir="2700000" algn="tl">
                    <a:srgbClr val="FFFFFF"/>
                  </a:outerShdw>
                </a:effectLst>
                <a:latin typeface="Arial" pitchFamily="34" charset="0"/>
                <a:cs typeface="Arial" pitchFamily="34" charset="0"/>
              </a:rPr>
              <a:t>ь</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к</a:t>
            </a:r>
            <a:r>
              <a:rPr lang="uk-UA" sz="2400" dirty="0" smtClean="0">
                <a:solidFill>
                  <a:schemeClr val="tx1"/>
                </a:solidFill>
                <a:effectLst>
                  <a:outerShdw blurRad="38100" dist="38100" dir="2700000" algn="tl">
                    <a:srgbClr val="FFFFFF"/>
                  </a:outerShdw>
                </a:effectLst>
                <a:latin typeface="Arial" pitchFamily="34" charset="0"/>
                <a:cs typeface="Arial" pitchFamily="34" charset="0"/>
              </a:rPr>
              <a:t>і вчені</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 А.</a:t>
            </a:r>
            <a:r>
              <a:rPr lang="uk-UA" sz="2400" dirty="0" smtClean="0">
                <a:solidFill>
                  <a:schemeClr val="tx1"/>
                </a:solidFill>
                <a:effectLst>
                  <a:outerShdw blurRad="38100" dist="38100" dir="2700000" algn="tl">
                    <a:srgbClr val="FFFFFF"/>
                  </a:outerShdw>
                </a:effectLst>
                <a:latin typeface="Arial" pitchFamily="34" charset="0"/>
                <a:cs typeface="Arial" pitchFamily="34" charset="0"/>
              </a:rPr>
              <a:t>І</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 Тихонов, </a:t>
            </a:r>
            <a:r>
              <a:rPr lang="uk-UA" sz="2400" dirty="0" smtClean="0">
                <a:solidFill>
                  <a:schemeClr val="tx1"/>
                </a:solidFill>
                <a:effectLst>
                  <a:outerShdw blurRad="38100" dist="38100" dir="2700000" algn="tl">
                    <a:srgbClr val="FFFFFF"/>
                  </a:outerShdw>
                </a:effectLst>
                <a:latin typeface="Arial" pitchFamily="34" charset="0"/>
                <a:cs typeface="Arial" pitchFamily="34" charset="0"/>
              </a:rPr>
              <a:t>І</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.М. Перцев, Г.С. </a:t>
            </a:r>
            <a:r>
              <a:rPr lang="ru-RU" sz="2400" dirty="0" err="1" smtClean="0">
                <a:solidFill>
                  <a:schemeClr val="tx1"/>
                </a:solidFill>
                <a:effectLst>
                  <a:outerShdw blurRad="38100" dist="38100" dir="2700000" algn="tl">
                    <a:srgbClr val="FFFFFF"/>
                  </a:outerShdw>
                </a:effectLst>
                <a:latin typeface="Arial" pitchFamily="34" charset="0"/>
                <a:cs typeface="Arial" pitchFamily="34" charset="0"/>
              </a:rPr>
              <a:t>Башура</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  Н.А. </a:t>
            </a:r>
            <a:r>
              <a:rPr lang="ru-RU" sz="2400" dirty="0" err="1" smtClean="0">
                <a:solidFill>
                  <a:schemeClr val="tx1"/>
                </a:solidFill>
                <a:effectLst>
                  <a:outerShdw blurRad="38100" dist="38100" dir="2700000" algn="tl">
                    <a:srgbClr val="FFFFFF"/>
                  </a:outerShdw>
                </a:effectLst>
                <a:latin typeface="Arial" pitchFamily="34" charset="0"/>
                <a:cs typeface="Arial" pitchFamily="34" charset="0"/>
              </a:rPr>
              <a:t>Казар</a:t>
            </a:r>
            <a:r>
              <a:rPr lang="uk-UA" sz="2400" dirty="0" smtClean="0">
                <a:solidFill>
                  <a:schemeClr val="tx1"/>
                </a:solidFill>
                <a:effectLst>
                  <a:outerShdw blurRad="38100" dist="38100" dir="2700000" algn="tl">
                    <a:srgbClr val="FFFFFF"/>
                  </a:outerShdw>
                </a:effectLst>
                <a:latin typeface="Arial" pitchFamily="34" charset="0"/>
                <a:cs typeface="Arial" pitchFamily="34" charset="0"/>
              </a:rPr>
              <a:t>і</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нов,  Н.А. Ляпунов Г.В. Оболенцева,  М.В. </a:t>
            </a:r>
            <a:r>
              <a:rPr lang="ru-RU" sz="2400" dirty="0" err="1" smtClean="0">
                <a:solidFill>
                  <a:schemeClr val="tx1"/>
                </a:solidFill>
                <a:effectLst>
                  <a:outerShdw blurRad="38100" dist="38100" dir="2700000" algn="tl">
                    <a:srgbClr val="FFFFFF"/>
                  </a:outerShdw>
                </a:effectLst>
                <a:latin typeface="Arial" pitchFamily="34" charset="0"/>
                <a:cs typeface="Arial" pitchFamily="34" charset="0"/>
              </a:rPr>
              <a:t>Штейнгардт</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  Д.</a:t>
            </a:r>
            <a:r>
              <a:rPr lang="uk-UA" sz="2400" dirty="0" smtClean="0">
                <a:solidFill>
                  <a:schemeClr val="tx1"/>
                </a:solidFill>
                <a:effectLst>
                  <a:outerShdw blurRad="38100" dist="38100" dir="2700000" algn="tl">
                    <a:srgbClr val="FFFFFF"/>
                  </a:outerShdw>
                </a:effectLst>
                <a:latin typeface="Arial" pitchFamily="34" charset="0"/>
                <a:cs typeface="Arial" pitchFamily="34" charset="0"/>
              </a:rPr>
              <a:t>І</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 </a:t>
            </a:r>
            <a:r>
              <a:rPr lang="ru-RU" sz="2400" dirty="0" err="1" smtClean="0">
                <a:solidFill>
                  <a:schemeClr val="tx1"/>
                </a:solidFill>
                <a:effectLst>
                  <a:outerShdw blurRad="38100" dist="38100" dir="2700000" algn="tl">
                    <a:srgbClr val="FFFFFF"/>
                  </a:outerShdw>
                </a:effectLst>
                <a:latin typeface="Arial" pitchFamily="34" charset="0"/>
                <a:cs typeface="Arial" pitchFamily="34" charset="0"/>
              </a:rPr>
              <a:t>Дмитр</a:t>
            </a:r>
            <a:r>
              <a:rPr lang="uk-UA" sz="2400" dirty="0" err="1" smtClean="0">
                <a:solidFill>
                  <a:schemeClr val="tx1"/>
                </a:solidFill>
                <a:effectLst>
                  <a:outerShdw blurRad="38100" dist="38100" dir="2700000" algn="tl">
                    <a:srgbClr val="FFFFFF"/>
                  </a:outerShdw>
                </a:effectLst>
                <a:latin typeface="Arial" pitchFamily="34" charset="0"/>
                <a:cs typeface="Arial" pitchFamily="34" charset="0"/>
              </a:rPr>
              <a:t>іє</a:t>
            </a:r>
            <a:r>
              <a:rPr lang="ru-RU" sz="2400" dirty="0" err="1" smtClean="0">
                <a:solidFill>
                  <a:schemeClr val="tx1"/>
                </a:solidFill>
                <a:effectLst>
                  <a:outerShdw blurRad="38100" dist="38100" dir="2700000" algn="tl">
                    <a:srgbClr val="FFFFFF"/>
                  </a:outerShdw>
                </a:effectLst>
                <a:latin typeface="Arial" pitchFamily="34" charset="0"/>
                <a:cs typeface="Arial" pitchFamily="34" charset="0"/>
              </a:rPr>
              <a:t>вс</a:t>
            </a:r>
            <a:r>
              <a:rPr lang="uk-UA" sz="2400" dirty="0" smtClean="0">
                <a:solidFill>
                  <a:schemeClr val="tx1"/>
                </a:solidFill>
                <a:effectLst>
                  <a:outerShdw blurRad="38100" dist="38100" dir="2700000" algn="tl">
                    <a:srgbClr val="FFFFFF"/>
                  </a:outerShdw>
                </a:effectLst>
                <a:latin typeface="Arial" pitchFamily="34" charset="0"/>
                <a:cs typeface="Arial" pitchFamily="34" charset="0"/>
              </a:rPr>
              <a:t>ь</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кий, В.А. Спиридонов,  </a:t>
            </a:r>
            <a:r>
              <a:rPr lang="uk-UA" sz="2400" dirty="0" smtClean="0">
                <a:solidFill>
                  <a:schemeClr val="tx1"/>
                </a:solidFill>
                <a:effectLst>
                  <a:outerShdw blurRad="38100" dist="38100" dir="2700000" algn="tl">
                    <a:srgbClr val="FFFFFF"/>
                  </a:outerShdw>
                </a:effectLst>
                <a:latin typeface="Arial" pitchFamily="34" charset="0"/>
                <a:cs typeface="Arial" pitchFamily="34" charset="0"/>
              </a:rPr>
              <a:t>Є</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a:t>
            </a:r>
            <a:r>
              <a:rPr lang="uk-UA" sz="2400" dirty="0" smtClean="0">
                <a:solidFill>
                  <a:schemeClr val="tx1"/>
                </a:solidFill>
                <a:effectLst>
                  <a:outerShdw blurRad="38100" dist="38100" dir="2700000" algn="tl">
                    <a:srgbClr val="FFFFFF"/>
                  </a:outerShdw>
                </a:effectLst>
                <a:latin typeface="Arial" pitchFamily="34" charset="0"/>
                <a:cs typeface="Arial" pitchFamily="34" charset="0"/>
              </a:rPr>
              <a:t>Є</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 </a:t>
            </a:r>
            <a:r>
              <a:rPr lang="ru-RU" sz="2400" dirty="0" err="1" smtClean="0">
                <a:solidFill>
                  <a:schemeClr val="tx1"/>
                </a:solidFill>
                <a:effectLst>
                  <a:outerShdw blurRad="38100" dist="38100" dir="2700000" algn="tl">
                    <a:srgbClr val="FFFFFF"/>
                  </a:outerShdw>
                </a:effectLst>
                <a:latin typeface="Arial" pitchFamily="34" charset="0"/>
                <a:cs typeface="Arial" pitchFamily="34" charset="0"/>
              </a:rPr>
              <a:t>Борзунов</a:t>
            </a:r>
            <a:r>
              <a:rPr lang="ru-RU" sz="2400" dirty="0" smtClean="0">
                <a:solidFill>
                  <a:schemeClr val="tx1"/>
                </a:solidFill>
                <a:effectLst>
                  <a:outerShdw blurRad="38100" dist="38100" dir="2700000" algn="tl">
                    <a:srgbClr val="FFFFFF"/>
                  </a:outerShdw>
                </a:effectLst>
                <a:latin typeface="Arial" pitchFamily="34" charset="0"/>
                <a:cs typeface="Arial" pitchFamily="34" charset="0"/>
              </a:rPr>
              <a:t> </a:t>
            </a:r>
            <a:r>
              <a:rPr lang="uk-UA" sz="2400" dirty="0" smtClean="0">
                <a:solidFill>
                  <a:schemeClr val="tx1"/>
                </a:solidFill>
                <a:effectLst>
                  <a:outerShdw blurRad="38100" dist="38100" dir="2700000" algn="tl">
                    <a:srgbClr val="FFFFFF"/>
                  </a:outerShdw>
                </a:effectLst>
                <a:latin typeface="Arial" pitchFamily="34" charset="0"/>
                <a:cs typeface="Arial" pitchFamily="34" charset="0"/>
              </a:rPr>
              <a:t>тощо, </a:t>
            </a:r>
            <a:r>
              <a:rPr lang="uk-UA" sz="2400" b="1" dirty="0" smtClean="0">
                <a:solidFill>
                  <a:schemeClr val="tx1"/>
                </a:solidFill>
                <a:effectLst>
                  <a:outerShdw blurRad="38100" dist="38100" dir="2700000" algn="tl">
                    <a:srgbClr val="FFFFFF"/>
                  </a:outerShdw>
                </a:effectLst>
                <a:latin typeface="Arial" pitchFamily="34" charset="0"/>
                <a:cs typeface="Arial" pitchFamily="34" charset="0"/>
              </a:rPr>
              <a:t>та російські вчені </a:t>
            </a:r>
            <a:r>
              <a:rPr lang="uk-UA" sz="2400" dirty="0" smtClean="0">
                <a:solidFill>
                  <a:schemeClr val="tx1"/>
                </a:solidFill>
                <a:latin typeface="Arial" pitchFamily="34" charset="0"/>
                <a:cs typeface="Arial" pitchFamily="34" charset="0"/>
              </a:rPr>
              <a:t>І</a:t>
            </a:r>
            <a:r>
              <a:rPr lang="ru-RU" sz="2400" dirty="0" smtClean="0">
                <a:solidFill>
                  <a:schemeClr val="tx1"/>
                </a:solidFill>
                <a:latin typeface="Arial" pitchFamily="34" charset="0"/>
                <a:cs typeface="Arial" pitchFamily="34" charset="0"/>
              </a:rPr>
              <a:t>.А. </a:t>
            </a:r>
            <a:r>
              <a:rPr lang="ru-RU" sz="2400" dirty="0" err="1" smtClean="0">
                <a:solidFill>
                  <a:schemeClr val="tx1"/>
                </a:solidFill>
                <a:latin typeface="Arial" pitchFamily="34" charset="0"/>
                <a:cs typeface="Arial" pitchFamily="34" charset="0"/>
              </a:rPr>
              <a:t>Мурав</a:t>
            </a:r>
            <a:r>
              <a:rPr lang="uk-UA" sz="2400" dirty="0" smtClean="0">
                <a:solidFill>
                  <a:schemeClr val="tx1"/>
                </a:solidFill>
                <a:latin typeface="Arial" pitchFamily="34" charset="0"/>
                <a:cs typeface="Arial" pitchFamily="34" charset="0"/>
              </a:rPr>
              <a:t>йо</a:t>
            </a:r>
            <a:r>
              <a:rPr lang="ru-RU" sz="2400" dirty="0" smtClean="0">
                <a:solidFill>
                  <a:schemeClr val="tx1"/>
                </a:solidFill>
                <a:latin typeface="Arial" pitchFamily="34" charset="0"/>
                <a:cs typeface="Arial" pitchFamily="34" charset="0"/>
              </a:rPr>
              <a:t>в, П.Л. Сенов,  М.Т. Алюшин, </a:t>
            </a:r>
            <a:r>
              <a:rPr lang="uk-UA" sz="2400" dirty="0" smtClean="0">
                <a:solidFill>
                  <a:schemeClr val="tx1"/>
                </a:solidFill>
                <a:latin typeface="Arial" pitchFamily="34" charset="0"/>
                <a:cs typeface="Arial" pitchFamily="34" charset="0"/>
              </a:rPr>
              <a:t> </a:t>
            </a:r>
            <a:r>
              <a:rPr lang="ru-RU" sz="2400" dirty="0" smtClean="0">
                <a:solidFill>
                  <a:schemeClr val="tx1"/>
                </a:solidFill>
                <a:latin typeface="Arial" pitchFamily="34" charset="0"/>
                <a:cs typeface="Arial" pitchFamily="34" charset="0"/>
              </a:rPr>
              <a:t>А.Е. </a:t>
            </a:r>
            <a:r>
              <a:rPr lang="ru-RU" sz="2400" dirty="0" err="1" smtClean="0">
                <a:solidFill>
                  <a:schemeClr val="tx1"/>
                </a:solidFill>
                <a:latin typeface="Arial" pitchFamily="34" charset="0"/>
                <a:cs typeface="Arial" pitchFamily="34" charset="0"/>
              </a:rPr>
              <a:t>Добротворс</a:t>
            </a:r>
            <a:r>
              <a:rPr lang="uk-UA" sz="2400" dirty="0" smtClean="0">
                <a:solidFill>
                  <a:schemeClr val="tx1"/>
                </a:solidFill>
                <a:latin typeface="Arial" pitchFamily="34" charset="0"/>
                <a:cs typeface="Arial" pitchFamily="34" charset="0"/>
              </a:rPr>
              <a:t>ь</a:t>
            </a:r>
            <a:r>
              <a:rPr lang="ru-RU" sz="2400" dirty="0" smtClean="0">
                <a:solidFill>
                  <a:schemeClr val="tx1"/>
                </a:solidFill>
                <a:latin typeface="Arial" pitchFamily="34" charset="0"/>
                <a:cs typeface="Arial" pitchFamily="34" charset="0"/>
              </a:rPr>
              <a:t>кий, Л.М. </a:t>
            </a:r>
            <a:r>
              <a:rPr lang="ru-RU" sz="2400" dirty="0" err="1" smtClean="0">
                <a:solidFill>
                  <a:schemeClr val="tx1"/>
                </a:solidFill>
                <a:latin typeface="Arial" pitchFamily="34" charset="0"/>
                <a:cs typeface="Arial" pitchFamily="34" charset="0"/>
              </a:rPr>
              <a:t>Козлової</a:t>
            </a:r>
            <a:r>
              <a:rPr lang="ru-RU" sz="2400" dirty="0" smtClean="0">
                <a:solidFill>
                  <a:schemeClr val="tx1"/>
                </a:solidFill>
                <a:latin typeface="Arial" pitchFamily="34" charset="0"/>
                <a:cs typeface="Arial" pitchFamily="34" charset="0"/>
              </a:rPr>
              <a:t> </a:t>
            </a:r>
            <a:r>
              <a:rPr lang="uk-UA" sz="2400" dirty="0" smtClean="0">
                <a:solidFill>
                  <a:schemeClr val="tx1"/>
                </a:solidFill>
                <a:latin typeface="Arial" pitchFamily="34" charset="0"/>
                <a:cs typeface="Arial" pitchFamily="34" charset="0"/>
              </a:rPr>
              <a:t>та </a:t>
            </a:r>
            <a:r>
              <a:rPr lang="uk-UA" sz="2400" dirty="0" err="1" smtClean="0">
                <a:solidFill>
                  <a:schemeClr val="tx1"/>
                </a:solidFill>
                <a:latin typeface="Arial" pitchFamily="34" charset="0"/>
                <a:cs typeface="Arial" pitchFamily="34" charset="0"/>
              </a:rPr>
              <a:t>ін</a:t>
            </a:r>
            <a:r>
              <a:rPr lang="ru-RU" sz="2400" dirty="0" smtClean="0">
                <a:solidFill>
                  <a:schemeClr val="tx1"/>
                </a:solidFill>
                <a:latin typeface="Arial" pitchFamily="34" charset="0"/>
                <a:cs typeface="Arial" pitchFamily="34" charset="0"/>
              </a:rPr>
              <a:t>.</a:t>
            </a:r>
          </a:p>
          <a:p>
            <a:pPr marL="0" indent="354013" algn="just">
              <a:spcBef>
                <a:spcPts val="0"/>
              </a:spcBef>
              <a:buClr>
                <a:schemeClr val="hlink"/>
              </a:buClr>
              <a:buSzPct val="65000"/>
              <a:buNone/>
            </a:pPr>
            <a:endParaRPr lang="ru-RU" sz="2400" dirty="0" smtClean="0">
              <a:solidFill>
                <a:schemeClr val="tx1"/>
              </a:solidFill>
              <a:latin typeface="Arial" pitchFamily="34" charset="0"/>
              <a:cs typeface="Arial" pitchFamily="34" charset="0"/>
            </a:endParaRPr>
          </a:p>
          <a:p>
            <a:pPr marL="0" indent="354013"/>
            <a:endParaRPr lang="ru-RU" sz="2400" dirty="0">
              <a:latin typeface="Arial" pitchFamily="34" charset="0"/>
              <a:cs typeface="Arial" pitchFamily="34" charset="0"/>
            </a:endParaRPr>
          </a:p>
        </p:txBody>
      </p:sp>
      <p:pic>
        <p:nvPicPr>
          <p:cNvPr id="15362" name="Picture 2" descr="http://pomnipro.ru/resources/image/memorypage_81343.jpeg?v=13971657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877" y="2276872"/>
            <a:ext cx="2012429" cy="2813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749883"/>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latin typeface="Arial" pitchFamily="34" charset="0"/>
                <a:cs typeface="Arial" pitchFamily="34" charset="0"/>
              </a:rPr>
              <a:t>3. Основні поняття та терміни </a:t>
            </a:r>
            <a:r>
              <a:rPr lang="uk-UA" sz="3200" dirty="0" err="1" smtClean="0">
                <a:latin typeface="Arial" pitchFamily="34" charset="0"/>
                <a:cs typeface="Arial" pitchFamily="34" charset="0"/>
              </a:rPr>
              <a:t>біофармації</a:t>
            </a:r>
            <a:r>
              <a:rPr lang="uk-UA"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11</a:t>
            </a:fld>
            <a:endParaRPr lang="ru-RU"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60870267"/>
              </p:ext>
            </p:extLst>
          </p:nvPr>
        </p:nvGraphicFramePr>
        <p:xfrm>
          <a:off x="179512" y="1628799"/>
          <a:ext cx="8784976" cy="4680520"/>
        </p:xfrm>
        <a:graphic>
          <a:graphicData uri="http://schemas.openxmlformats.org/drawingml/2006/table">
            <a:tbl>
              <a:tblPr>
                <a:tableStyleId>{5940675A-B579-460E-94D1-54222C63F5DA}</a:tableStyleId>
              </a:tblPr>
              <a:tblGrid>
                <a:gridCol w="2562285">
                  <a:extLst>
                    <a:ext uri="{9D8B030D-6E8A-4147-A177-3AD203B41FA5}">
                      <a16:colId xmlns:a16="http://schemas.microsoft.com/office/drawing/2014/main" val="20000"/>
                    </a:ext>
                  </a:extLst>
                </a:gridCol>
                <a:gridCol w="6222691">
                  <a:extLst>
                    <a:ext uri="{9D8B030D-6E8A-4147-A177-3AD203B41FA5}">
                      <a16:colId xmlns:a16="http://schemas.microsoft.com/office/drawing/2014/main" val="20001"/>
                    </a:ext>
                  </a:extLst>
                </a:gridCol>
              </a:tblGrid>
              <a:tr h="885972">
                <a:tc>
                  <a:txBody>
                    <a:bodyPr/>
                    <a:lstStyle/>
                    <a:p>
                      <a:pPr marL="0" indent="0" algn="l">
                        <a:spcAft>
                          <a:spcPts val="0"/>
                        </a:spcAft>
                      </a:pPr>
                      <a:r>
                        <a:rPr lang="uk-UA" sz="1800" b="1" i="1" spc="-15" noProof="0" dirty="0" smtClean="0">
                          <a:solidFill>
                            <a:srgbClr val="FF0000"/>
                          </a:solidFill>
                          <a:effectLst/>
                          <a:latin typeface="Arial" pitchFamily="34" charset="0"/>
                          <a:cs typeface="Arial" pitchFamily="34" charset="0"/>
                        </a:rPr>
                        <a:t>Фактори</a:t>
                      </a:r>
                      <a:endParaRPr lang="uk-UA" sz="1100" b="1" i="1" noProof="0" dirty="0">
                        <a:solidFill>
                          <a:srgbClr val="FF0000"/>
                        </a:solidFill>
                        <a:effectLst/>
                        <a:latin typeface="Arial" pitchFamily="34" charset="0"/>
                        <a:cs typeface="Arial" pitchFamily="34" charset="0"/>
                      </a:endParaRPr>
                    </a:p>
                  </a:txBody>
                  <a:tcPr marL="22354" marR="22354" marT="0" marB="0" anchor="ctr"/>
                </a:tc>
                <a:tc>
                  <a:txBody>
                    <a:bodyPr/>
                    <a:lstStyle/>
                    <a:p>
                      <a:pPr marL="0" marR="97790" indent="0" algn="just">
                        <a:spcAft>
                          <a:spcPts val="0"/>
                        </a:spcAft>
                      </a:pPr>
                      <a:r>
                        <a:rPr lang="uk-UA" sz="1800" spc="-5" noProof="0" smtClean="0">
                          <a:effectLst/>
                          <a:latin typeface="Arial" pitchFamily="34" charset="0"/>
                          <a:cs typeface="Arial" pitchFamily="34" charset="0"/>
                        </a:rPr>
                        <a:t>Одночасно діючої сили, стани або інші </a:t>
                      </a:r>
                      <a:r>
                        <a:rPr lang="uk-UA" sz="1800" spc="5" noProof="0" smtClean="0">
                          <a:effectLst/>
                          <a:latin typeface="Arial" pitchFamily="34" charset="0"/>
                          <a:cs typeface="Arial" pitchFamily="34" charset="0"/>
                        </a:rPr>
                        <a:t>умови, що впливають на кінцевий результат досліджуваних процесів, </a:t>
                      </a:r>
                      <a:r>
                        <a:rPr lang="uk-UA" sz="1800" noProof="0" smtClean="0">
                          <a:effectLst/>
                          <a:latin typeface="Arial" pitchFamily="34" charset="0"/>
                          <a:cs typeface="Arial" pitchFamily="34" charset="0"/>
                        </a:rPr>
                        <a:t>даних або параметрів.</a:t>
                      </a:r>
                      <a:endParaRPr lang="uk-UA" sz="1100" noProof="0">
                        <a:effectLst/>
                        <a:latin typeface="Arial" pitchFamily="34" charset="0"/>
                        <a:cs typeface="Arial" pitchFamily="34" charset="0"/>
                      </a:endParaRPr>
                    </a:p>
                  </a:txBody>
                  <a:tcPr marL="22354" marR="22354" marT="0" marB="0"/>
                </a:tc>
                <a:extLst>
                  <a:ext uri="{0D108BD9-81ED-4DB2-BD59-A6C34878D82A}">
                    <a16:rowId xmlns:a16="http://schemas.microsoft.com/office/drawing/2014/main" val="10000"/>
                  </a:ext>
                </a:extLst>
              </a:tr>
              <a:tr h="742977">
                <a:tc>
                  <a:txBody>
                    <a:bodyPr/>
                    <a:lstStyle/>
                    <a:p>
                      <a:pPr marL="0" indent="0" algn="l">
                        <a:spcAft>
                          <a:spcPts val="0"/>
                        </a:spcAft>
                      </a:pPr>
                      <a:r>
                        <a:rPr lang="uk-UA" sz="1800" b="1" i="1" spc="-5" noProof="0" dirty="0" smtClean="0">
                          <a:solidFill>
                            <a:srgbClr val="FF0000"/>
                          </a:solidFill>
                          <a:effectLst/>
                          <a:latin typeface="Arial" pitchFamily="34" charset="0"/>
                          <a:cs typeface="Arial" pitchFamily="34" charset="0"/>
                        </a:rPr>
                        <a:t>Ефективна речовина</a:t>
                      </a:r>
                      <a:endParaRPr lang="uk-UA" sz="1100" b="1" i="1" noProof="0" dirty="0">
                        <a:solidFill>
                          <a:srgbClr val="FF0000"/>
                        </a:solidFill>
                        <a:effectLst/>
                        <a:latin typeface="Arial" pitchFamily="34" charset="0"/>
                        <a:cs typeface="Arial" pitchFamily="34" charset="0"/>
                      </a:endParaRPr>
                    </a:p>
                  </a:txBody>
                  <a:tcPr marL="22354" marR="22354" marT="0" marB="0" anchor="ctr"/>
                </a:tc>
                <a:tc>
                  <a:txBody>
                    <a:bodyPr/>
                    <a:lstStyle/>
                    <a:p>
                      <a:pPr marL="0" marR="54610" indent="0" algn="just">
                        <a:spcAft>
                          <a:spcPts val="0"/>
                        </a:spcAft>
                      </a:pPr>
                      <a:r>
                        <a:rPr lang="uk-UA" sz="1800" spc="-5" noProof="0" smtClean="0">
                          <a:effectLst/>
                          <a:latin typeface="Arial" pitchFamily="34" charset="0"/>
                          <a:cs typeface="Arial" pitchFamily="34" charset="0"/>
                        </a:rPr>
                        <a:t>Біологічно активна частина лікарського </a:t>
                      </a:r>
                      <a:r>
                        <a:rPr lang="uk-UA" sz="1800" spc="5" noProof="0" smtClean="0">
                          <a:effectLst/>
                          <a:latin typeface="Arial" pitchFamily="34" charset="0"/>
                          <a:cs typeface="Arial" pitchFamily="34" charset="0"/>
                        </a:rPr>
                        <a:t>препарату, що несе відповідальність за </a:t>
                      </a:r>
                      <a:r>
                        <a:rPr lang="uk-UA" sz="1800" noProof="0" smtClean="0">
                          <a:effectLst/>
                          <a:latin typeface="Arial" pitchFamily="34" charset="0"/>
                          <a:cs typeface="Arial" pitchFamily="34" charset="0"/>
                        </a:rPr>
                        <a:t>терапевтичний ефект.</a:t>
                      </a:r>
                      <a:endParaRPr lang="uk-UA" sz="1100" noProof="0">
                        <a:effectLst/>
                        <a:latin typeface="Arial" pitchFamily="34" charset="0"/>
                        <a:cs typeface="Arial" pitchFamily="34" charset="0"/>
                      </a:endParaRPr>
                    </a:p>
                  </a:txBody>
                  <a:tcPr marL="22354" marR="22354" marT="0" marB="0"/>
                </a:tc>
                <a:extLst>
                  <a:ext uri="{0D108BD9-81ED-4DB2-BD59-A6C34878D82A}">
                    <a16:rowId xmlns:a16="http://schemas.microsoft.com/office/drawing/2014/main" val="10001"/>
                  </a:ext>
                </a:extLst>
              </a:tr>
              <a:tr h="688655">
                <a:tc>
                  <a:txBody>
                    <a:bodyPr/>
                    <a:lstStyle/>
                    <a:p>
                      <a:pPr marL="0" indent="0" algn="l">
                        <a:spcAft>
                          <a:spcPts val="0"/>
                        </a:spcAft>
                      </a:pPr>
                      <a:r>
                        <a:rPr lang="uk-UA" sz="1800" b="1" i="1" spc="-5" noProof="0" dirty="0" smtClean="0">
                          <a:solidFill>
                            <a:srgbClr val="FF0000"/>
                          </a:solidFill>
                          <a:effectLst/>
                          <a:latin typeface="Arial" pitchFamily="34" charset="0"/>
                          <a:cs typeface="Arial" pitchFamily="34" charset="0"/>
                        </a:rPr>
                        <a:t>Ефективність</a:t>
                      </a:r>
                      <a:endParaRPr lang="uk-UA" sz="1100" b="1" i="1" noProof="0" dirty="0">
                        <a:solidFill>
                          <a:srgbClr val="FF0000"/>
                        </a:solidFill>
                        <a:effectLst/>
                        <a:latin typeface="Arial" pitchFamily="34" charset="0"/>
                        <a:cs typeface="Arial" pitchFamily="34" charset="0"/>
                      </a:endParaRPr>
                    </a:p>
                  </a:txBody>
                  <a:tcPr marL="22354" marR="22354" marT="0" marB="0" anchor="ctr"/>
                </a:tc>
                <a:tc>
                  <a:txBody>
                    <a:bodyPr/>
                    <a:lstStyle/>
                    <a:p>
                      <a:pPr marL="0" indent="0" algn="just">
                        <a:spcAft>
                          <a:spcPts val="0"/>
                        </a:spcAft>
                      </a:pPr>
                      <a:r>
                        <a:rPr lang="uk-UA" sz="1800" spc="-5" noProof="0" smtClean="0">
                          <a:effectLst/>
                          <a:latin typeface="Arial" pitchFamily="34" charset="0"/>
                          <a:cs typeface="Arial" pitchFamily="34" charset="0"/>
                        </a:rPr>
                        <a:t>Здатність лікарської речовини або </a:t>
                      </a:r>
                      <a:r>
                        <a:rPr lang="uk-UA" sz="1800" spc="5" noProof="0" smtClean="0">
                          <a:effectLst/>
                          <a:latin typeface="Arial" pitchFamily="34" charset="0"/>
                          <a:cs typeface="Arial" pitchFamily="34" charset="0"/>
                        </a:rPr>
                        <a:t>лікарського препарату досягати </a:t>
                      </a:r>
                      <a:r>
                        <a:rPr lang="uk-UA" sz="1800" spc="-5" noProof="0" smtClean="0">
                          <a:effectLst/>
                          <a:latin typeface="Arial" pitchFamily="34" charset="0"/>
                          <a:cs typeface="Arial" pitchFamily="34" charset="0"/>
                        </a:rPr>
                        <a:t>необхідного ефекту.</a:t>
                      </a:r>
                      <a:endParaRPr lang="uk-UA" sz="1100" noProof="0">
                        <a:effectLst/>
                        <a:latin typeface="Arial" pitchFamily="34" charset="0"/>
                        <a:cs typeface="Arial" pitchFamily="34" charset="0"/>
                      </a:endParaRPr>
                    </a:p>
                  </a:txBody>
                  <a:tcPr marL="22354" marR="22354" marT="0" marB="0"/>
                </a:tc>
                <a:extLst>
                  <a:ext uri="{0D108BD9-81ED-4DB2-BD59-A6C34878D82A}">
                    <a16:rowId xmlns:a16="http://schemas.microsoft.com/office/drawing/2014/main" val="10002"/>
                  </a:ext>
                </a:extLst>
              </a:tr>
              <a:tr h="2362916">
                <a:tc>
                  <a:txBody>
                    <a:bodyPr/>
                    <a:lstStyle/>
                    <a:p>
                      <a:pPr marL="0" indent="0" algn="l">
                        <a:spcAft>
                          <a:spcPts val="0"/>
                        </a:spcAft>
                      </a:pPr>
                      <a:r>
                        <a:rPr lang="uk-UA" sz="1800" b="1" i="1" spc="-5" noProof="0" dirty="0" smtClean="0">
                          <a:solidFill>
                            <a:srgbClr val="FF0000"/>
                          </a:solidFill>
                          <a:effectLst/>
                          <a:latin typeface="Arial" pitchFamily="34" charset="0"/>
                          <a:cs typeface="Arial" pitchFamily="34" charset="0"/>
                        </a:rPr>
                        <a:t>Клінічні фактори</a:t>
                      </a:r>
                      <a:endParaRPr lang="uk-UA" sz="1100" b="1" i="1" noProof="0" dirty="0">
                        <a:solidFill>
                          <a:srgbClr val="FF0000"/>
                        </a:solidFill>
                        <a:effectLst/>
                        <a:latin typeface="Arial" pitchFamily="34" charset="0"/>
                        <a:cs typeface="Arial" pitchFamily="34" charset="0"/>
                      </a:endParaRPr>
                    </a:p>
                  </a:txBody>
                  <a:tcPr marL="22354" marR="22354" marT="0" marB="0" anchor="ctr"/>
                </a:tc>
                <a:tc>
                  <a:txBody>
                    <a:bodyPr/>
                    <a:lstStyle/>
                    <a:p>
                      <a:pPr marL="0" indent="0" algn="just">
                        <a:spcAft>
                          <a:spcPts val="0"/>
                        </a:spcAft>
                      </a:pPr>
                      <a:r>
                        <a:rPr lang="uk-UA" sz="1800" spc="-5" noProof="0" dirty="0" smtClean="0">
                          <a:effectLst/>
                          <a:latin typeface="Arial" pitchFamily="34" charset="0"/>
                          <a:cs typeface="Arial" pitchFamily="34" charset="0"/>
                        </a:rPr>
                        <a:t>Фактори, що виникають у процесі фармакотерапії в клінічних умовах (вибір схеми дозування, час прийому лікарського препарату, побічні явища, взаємодія одночасна або лікарських речовин, що вводяться послідовно, </a:t>
                      </a:r>
                      <a:r>
                        <a:rPr lang="uk-UA" sz="1800" spc="-5" noProof="0" dirty="0" err="1" smtClean="0">
                          <a:effectLst/>
                          <a:latin typeface="Arial" pitchFamily="34" charset="0"/>
                          <a:cs typeface="Arial" pitchFamily="34" charset="0"/>
                        </a:rPr>
                        <a:t>прикутість</a:t>
                      </a:r>
                      <a:r>
                        <a:rPr lang="uk-UA" sz="1800" spc="-5" noProof="0" dirty="0" smtClean="0">
                          <a:effectLst/>
                          <a:latin typeface="Arial" pitchFamily="34" charset="0"/>
                          <a:cs typeface="Arial" pitchFamily="34" charset="0"/>
                        </a:rPr>
                        <a:t> хворого до постелі, фізична активність, серйозність захворювання, порушення функцій шлунково-кишкового тракту, печінки, бруньок, серцевої діяльності </a:t>
                      </a:r>
                      <a:r>
                        <a:rPr lang="uk-UA" sz="1800" spc="-5" noProof="0" dirty="0" err="1" smtClean="0">
                          <a:effectLst/>
                          <a:latin typeface="Arial" pitchFamily="34" charset="0"/>
                          <a:cs typeface="Arial" pitchFamily="34" charset="0"/>
                        </a:rPr>
                        <a:t>і т</a:t>
                      </a:r>
                      <a:r>
                        <a:rPr lang="uk-UA" sz="1800" spc="-5" noProof="0" dirty="0" smtClean="0">
                          <a:effectLst/>
                          <a:latin typeface="Arial" pitchFamily="34" charset="0"/>
                          <a:cs typeface="Arial" pitchFamily="34" charset="0"/>
                        </a:rPr>
                        <a:t>.д).</a:t>
                      </a:r>
                      <a:endParaRPr lang="uk-UA" sz="1100" noProof="0" dirty="0">
                        <a:effectLst/>
                        <a:latin typeface="Arial" pitchFamily="34" charset="0"/>
                        <a:cs typeface="Arial" pitchFamily="34" charset="0"/>
                      </a:endParaRPr>
                    </a:p>
                  </a:txBody>
                  <a:tcPr marL="22354" marR="22354"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69562777"/>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latin typeface="Arial" pitchFamily="34" charset="0"/>
                <a:cs typeface="Arial" pitchFamily="34" charset="0"/>
              </a:rPr>
              <a:t>3. Основні поняття та терміни </a:t>
            </a:r>
            <a:r>
              <a:rPr lang="uk-UA" sz="3200" dirty="0" err="1" smtClean="0">
                <a:latin typeface="Arial" pitchFamily="34" charset="0"/>
                <a:cs typeface="Arial" pitchFamily="34" charset="0"/>
              </a:rPr>
              <a:t>біофармації</a:t>
            </a:r>
            <a:r>
              <a:rPr lang="uk-UA"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12</a:t>
            </a:fld>
            <a:endParaRPr lang="ru-RU" dirty="0">
              <a:solidFill>
                <a:schemeClr val="tx1"/>
              </a:solidFill>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2747649794"/>
              </p:ext>
            </p:extLst>
          </p:nvPr>
        </p:nvGraphicFramePr>
        <p:xfrm>
          <a:off x="251520" y="1556792"/>
          <a:ext cx="8784976" cy="4895215"/>
        </p:xfrm>
        <a:graphic>
          <a:graphicData uri="http://schemas.openxmlformats.org/drawingml/2006/table">
            <a:tbl>
              <a:tblPr>
                <a:tableStyleId>{616DA210-FB5B-4158-B5E0-FEB733F419BA}</a:tableStyleId>
              </a:tblPr>
              <a:tblGrid>
                <a:gridCol w="3316243">
                  <a:extLst>
                    <a:ext uri="{9D8B030D-6E8A-4147-A177-3AD203B41FA5}">
                      <a16:colId xmlns:a16="http://schemas.microsoft.com/office/drawing/2014/main" val="20000"/>
                    </a:ext>
                  </a:extLst>
                </a:gridCol>
                <a:gridCol w="5468733">
                  <a:extLst>
                    <a:ext uri="{9D8B030D-6E8A-4147-A177-3AD203B41FA5}">
                      <a16:colId xmlns:a16="http://schemas.microsoft.com/office/drawing/2014/main" val="20001"/>
                    </a:ext>
                  </a:extLst>
                </a:gridCol>
              </a:tblGrid>
              <a:tr h="1710690">
                <a:tc>
                  <a:txBody>
                    <a:bodyPr/>
                    <a:lstStyle/>
                    <a:p>
                      <a:pPr indent="0">
                        <a:spcAft>
                          <a:spcPts val="0"/>
                        </a:spcAft>
                      </a:pPr>
                      <a:r>
                        <a:rPr lang="ru-RU" sz="2000" b="1" i="1" spc="-5" dirty="0">
                          <a:solidFill>
                            <a:srgbClr val="FF0000"/>
                          </a:solidFill>
                          <a:effectLst/>
                          <a:latin typeface="Arial" pitchFamily="34" charset="0"/>
                          <a:cs typeface="Arial" pitchFamily="34" charset="0"/>
                        </a:rPr>
                        <a:t>«</a:t>
                      </a:r>
                      <a:r>
                        <a:rPr lang="ru-RU" sz="2000" b="1" i="1" spc="-5" dirty="0" err="1">
                          <a:solidFill>
                            <a:srgbClr val="FF0000"/>
                          </a:solidFill>
                          <a:effectLst/>
                          <a:latin typeface="Arial" pitchFamily="34" charset="0"/>
                          <a:cs typeface="Arial" pitchFamily="34" charset="0"/>
                        </a:rPr>
                        <a:t>Еквівалентність</a:t>
                      </a:r>
                      <a:r>
                        <a:rPr lang="ru-RU" sz="2000" b="1" i="1" spc="-5" dirty="0">
                          <a:solidFill>
                            <a:srgbClr val="FF0000"/>
                          </a:solidFill>
                          <a:effectLst/>
                          <a:latin typeface="Arial" pitchFamily="34" charset="0"/>
                          <a:cs typeface="Arial" pitchFamily="34" charset="0"/>
                        </a:rPr>
                        <a:t>»</a:t>
                      </a:r>
                      <a:endParaRPr lang="ru-RU" sz="1200" b="1" i="1" dirty="0">
                        <a:solidFill>
                          <a:srgbClr val="FF0000"/>
                        </a:solidFill>
                        <a:effectLst/>
                        <a:latin typeface="Arial" pitchFamily="34" charset="0"/>
                        <a:cs typeface="Arial" pitchFamily="34" charset="0"/>
                      </a:endParaRPr>
                    </a:p>
                  </a:txBody>
                  <a:tcPr marL="25400" marR="25400" marT="0" marB="0" anchor="ctr"/>
                </a:tc>
                <a:tc>
                  <a:txBody>
                    <a:bodyPr/>
                    <a:lstStyle/>
                    <a:p>
                      <a:pPr marR="52705" indent="0" algn="just">
                        <a:spcAft>
                          <a:spcPts val="0"/>
                        </a:spcAft>
                      </a:pPr>
                      <a:r>
                        <a:rPr lang="ru-RU" sz="2000" spc="-5">
                          <a:effectLst/>
                          <a:latin typeface="Arial" pitchFamily="34" charset="0"/>
                          <a:cs typeface="Arial" pitchFamily="34" charset="0"/>
                        </a:rPr>
                        <a:t>Відповідність кількості лікарської речовини (засобу) або лікарського препарату аналітичної нормативної документації або ідентичність ефекту досліджуваного засобу препаратові порівняння.</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0"/>
                  </a:ext>
                </a:extLst>
              </a:tr>
              <a:tr h="1595120">
                <a:tc>
                  <a:txBody>
                    <a:bodyPr/>
                    <a:lstStyle/>
                    <a:p>
                      <a:pPr indent="0">
                        <a:spcAft>
                          <a:spcPts val="0"/>
                        </a:spcAft>
                      </a:pPr>
                      <a:r>
                        <a:rPr lang="ru-RU" sz="2000" b="1" i="1" spc="-5" dirty="0" err="1">
                          <a:solidFill>
                            <a:srgbClr val="FF0000"/>
                          </a:solidFill>
                          <a:effectLst/>
                          <a:latin typeface="Arial" pitchFamily="34" charset="0"/>
                          <a:cs typeface="Arial" pitchFamily="34" charset="0"/>
                        </a:rPr>
                        <a:t>Фармацевтичний</a:t>
                      </a:r>
                      <a:r>
                        <a:rPr lang="ru-RU" sz="2000" b="1" i="1" spc="-5" dirty="0">
                          <a:solidFill>
                            <a:srgbClr val="FF0000"/>
                          </a:solidFill>
                          <a:effectLst/>
                          <a:latin typeface="Arial" pitchFamily="34" charset="0"/>
                          <a:cs typeface="Arial" pitchFamily="34" charset="0"/>
                        </a:rPr>
                        <a:t> </a:t>
                      </a:r>
                      <a:r>
                        <a:rPr lang="ru-RU" sz="2000" b="1" i="1" spc="-5" dirty="0" err="1">
                          <a:solidFill>
                            <a:srgbClr val="FF0000"/>
                          </a:solidFill>
                          <a:effectLst/>
                          <a:latin typeface="Arial" pitchFamily="34" charset="0"/>
                          <a:cs typeface="Arial" pitchFamily="34" charset="0"/>
                        </a:rPr>
                        <a:t>еквівалент</a:t>
                      </a:r>
                      <a:endParaRPr lang="ru-RU" sz="1200" b="1" i="1" dirty="0">
                        <a:solidFill>
                          <a:srgbClr val="FF0000"/>
                        </a:solidFill>
                        <a:effectLst/>
                        <a:latin typeface="Arial" pitchFamily="34" charset="0"/>
                        <a:cs typeface="Arial" pitchFamily="34" charset="0"/>
                      </a:endParaRPr>
                    </a:p>
                  </a:txBody>
                  <a:tcPr marL="25400" marR="25400" marT="0" marB="0" anchor="ctr"/>
                </a:tc>
                <a:tc>
                  <a:txBody>
                    <a:bodyPr/>
                    <a:lstStyle/>
                    <a:p>
                      <a:pPr indent="0" algn="just">
                        <a:spcAft>
                          <a:spcPts val="0"/>
                        </a:spcAft>
                      </a:pPr>
                      <a:r>
                        <a:rPr lang="ru-RU" sz="2000" spc="-5">
                          <a:effectLst/>
                          <a:latin typeface="Arial" pitchFamily="34" charset="0"/>
                          <a:cs typeface="Arial" pitchFamily="34" charset="0"/>
                        </a:rPr>
                        <a:t>Це лікарський препарат, що містить однакову кількість терапевтично аналогічної речовини у визначеній лікарській формі який відповідає вимогам, що визначаються технологічними нормами.</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1"/>
                  </a:ext>
                </a:extLst>
              </a:tr>
              <a:tr h="1589405">
                <a:tc>
                  <a:txBody>
                    <a:bodyPr/>
                    <a:lstStyle/>
                    <a:p>
                      <a:pPr indent="0">
                        <a:spcAft>
                          <a:spcPts val="0"/>
                        </a:spcAft>
                      </a:pPr>
                      <a:r>
                        <a:rPr lang="ru-RU" sz="2000" b="1" i="1" spc="-5" dirty="0" err="1">
                          <a:solidFill>
                            <a:srgbClr val="FF0000"/>
                          </a:solidFill>
                          <a:effectLst/>
                          <a:latin typeface="Arial" pitchFamily="34" charset="0"/>
                          <a:cs typeface="Arial" pitchFamily="34" charset="0"/>
                        </a:rPr>
                        <a:t>Клінічний</a:t>
                      </a:r>
                      <a:r>
                        <a:rPr lang="ru-RU" sz="2000" b="1" i="1" spc="-5" dirty="0">
                          <a:solidFill>
                            <a:srgbClr val="FF0000"/>
                          </a:solidFill>
                          <a:effectLst/>
                          <a:latin typeface="Arial" pitchFamily="34" charset="0"/>
                          <a:cs typeface="Arial" pitchFamily="34" charset="0"/>
                        </a:rPr>
                        <a:t> </a:t>
                      </a:r>
                      <a:r>
                        <a:rPr lang="ru-RU" sz="2000" b="1" i="1" spc="-5" dirty="0" err="1">
                          <a:solidFill>
                            <a:srgbClr val="FF0000"/>
                          </a:solidFill>
                          <a:effectLst/>
                          <a:latin typeface="Arial" pitchFamily="34" charset="0"/>
                          <a:cs typeface="Arial" pitchFamily="34" charset="0"/>
                        </a:rPr>
                        <a:t>еквівалент</a:t>
                      </a:r>
                      <a:endParaRPr lang="ru-RU" sz="1200" b="1" i="1" dirty="0">
                        <a:solidFill>
                          <a:srgbClr val="FF0000"/>
                        </a:solidFill>
                        <a:effectLst/>
                        <a:latin typeface="Arial" pitchFamily="34" charset="0"/>
                        <a:cs typeface="Arial" pitchFamily="34" charset="0"/>
                      </a:endParaRPr>
                    </a:p>
                  </a:txBody>
                  <a:tcPr marL="25400" marR="25400" marT="0" marB="0" anchor="ctr"/>
                </a:tc>
                <a:tc>
                  <a:txBody>
                    <a:bodyPr/>
                    <a:lstStyle/>
                    <a:p>
                      <a:pPr indent="0" algn="just">
                        <a:spcAft>
                          <a:spcPts val="0"/>
                        </a:spcAft>
                      </a:pPr>
                      <a:r>
                        <a:rPr lang="uk-UA" sz="2000" spc="-5" noProof="0" dirty="0" smtClean="0">
                          <a:effectLst/>
                          <a:latin typeface="Arial" pitchFamily="34" charset="0"/>
                          <a:cs typeface="Arial" pitchFamily="34" charset="0"/>
                        </a:rPr>
                        <a:t>Еквівалент лікарського препарату, що після застосування однакових доз дає однаковий терапевтичний ефект, перевірений на якому-небудь симптомі або на лікуванні хвороби.</a:t>
                      </a:r>
                      <a:endParaRPr lang="uk-UA" sz="1200" noProof="0" dirty="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19032030"/>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latin typeface="Arial" pitchFamily="34" charset="0"/>
                <a:cs typeface="Arial" pitchFamily="34" charset="0"/>
              </a:rPr>
              <a:t>3. Основні поняття та терміни </a:t>
            </a:r>
            <a:r>
              <a:rPr lang="uk-UA" sz="3200" dirty="0" err="1" smtClean="0">
                <a:latin typeface="Arial" pitchFamily="34" charset="0"/>
                <a:cs typeface="Arial" pitchFamily="34" charset="0"/>
              </a:rPr>
              <a:t>біофармації</a:t>
            </a:r>
            <a:r>
              <a:rPr lang="uk-UA"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13</a:t>
            </a:fld>
            <a:endParaRPr lang="ru-RU"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087105902"/>
              </p:ext>
            </p:extLst>
          </p:nvPr>
        </p:nvGraphicFramePr>
        <p:xfrm>
          <a:off x="107504" y="1511300"/>
          <a:ext cx="8928991" cy="5090150"/>
        </p:xfrm>
        <a:graphic>
          <a:graphicData uri="http://schemas.openxmlformats.org/drawingml/2006/table">
            <a:tbl>
              <a:tblPr>
                <a:tableStyleId>{5940675A-B579-460E-94D1-54222C63F5DA}</a:tableStyleId>
              </a:tblPr>
              <a:tblGrid>
                <a:gridCol w="3370608">
                  <a:extLst>
                    <a:ext uri="{9D8B030D-6E8A-4147-A177-3AD203B41FA5}">
                      <a16:colId xmlns:a16="http://schemas.microsoft.com/office/drawing/2014/main" val="20000"/>
                    </a:ext>
                  </a:extLst>
                </a:gridCol>
                <a:gridCol w="5558383">
                  <a:extLst>
                    <a:ext uri="{9D8B030D-6E8A-4147-A177-3AD203B41FA5}">
                      <a16:colId xmlns:a16="http://schemas.microsoft.com/office/drawing/2014/main" val="20001"/>
                    </a:ext>
                  </a:extLst>
                </a:gridCol>
              </a:tblGrid>
              <a:tr h="1773684">
                <a:tc>
                  <a:txBody>
                    <a:bodyPr/>
                    <a:lstStyle/>
                    <a:p>
                      <a:pPr>
                        <a:spcAft>
                          <a:spcPts val="0"/>
                        </a:spcAft>
                      </a:pPr>
                      <a:r>
                        <a:rPr lang="ru-RU" sz="1800" b="1" i="1" spc="-5" dirty="0" err="1" smtClean="0">
                          <a:solidFill>
                            <a:srgbClr val="FF0000"/>
                          </a:solidFill>
                          <a:effectLst/>
                          <a:latin typeface="Arial" pitchFamily="34" charset="0"/>
                          <a:cs typeface="Arial" pitchFamily="34" charset="0"/>
                        </a:rPr>
                        <a:t>Біоеквівалентність</a:t>
                      </a:r>
                      <a:endParaRPr lang="ru-RU" sz="1100" b="1" i="1" dirty="0">
                        <a:solidFill>
                          <a:srgbClr val="FF0000"/>
                        </a:solidFill>
                        <a:effectLst/>
                        <a:latin typeface="Arial" pitchFamily="34" charset="0"/>
                        <a:cs typeface="Arial" pitchFamily="34" charset="0"/>
                      </a:endParaRPr>
                    </a:p>
                  </a:txBody>
                  <a:tcPr marL="24688" marR="24688" marT="0" marB="0" anchor="ctr"/>
                </a:tc>
                <a:tc>
                  <a:txBody>
                    <a:bodyPr/>
                    <a:lstStyle/>
                    <a:p>
                      <a:pPr marR="52705" indent="3175" algn="just">
                        <a:spcAft>
                          <a:spcPts val="0"/>
                        </a:spcAft>
                      </a:pPr>
                      <a:r>
                        <a:rPr lang="ru-RU" sz="1800" spc="-5">
                          <a:effectLst/>
                          <a:latin typeface="Arial" pitchFamily="34" charset="0"/>
                          <a:cs typeface="Arial" pitchFamily="34" charset="0"/>
                        </a:rPr>
                        <a:t>Еквівалент лікарських препаратів, приготовлених різними виробниками або тим же заводом, але різних серій, після введення яких в однаковій лікарській формі тим самим пацієнтам в однакових дозах, виявляється однаковий біологічний (терапевтичний) ефект.</a:t>
                      </a:r>
                      <a:endParaRPr lang="ru-RU" sz="1100">
                        <a:effectLst/>
                        <a:latin typeface="Arial" pitchFamily="34" charset="0"/>
                        <a:cs typeface="Arial" pitchFamily="34" charset="0"/>
                      </a:endParaRPr>
                    </a:p>
                  </a:txBody>
                  <a:tcPr marL="24688" marR="24688" marT="0" marB="0"/>
                </a:tc>
                <a:extLst>
                  <a:ext uri="{0D108BD9-81ED-4DB2-BD59-A6C34878D82A}">
                    <a16:rowId xmlns:a16="http://schemas.microsoft.com/office/drawing/2014/main" val="10000"/>
                  </a:ext>
                </a:extLst>
              </a:tr>
              <a:tr h="1224136">
                <a:tc>
                  <a:txBody>
                    <a:bodyPr/>
                    <a:lstStyle/>
                    <a:p>
                      <a:pPr>
                        <a:spcAft>
                          <a:spcPts val="0"/>
                        </a:spcAft>
                      </a:pPr>
                      <a:r>
                        <a:rPr lang="ru-RU" sz="1800" b="1" i="1" spc="-5" dirty="0" err="1">
                          <a:solidFill>
                            <a:srgbClr val="FF0000"/>
                          </a:solidFill>
                          <a:effectLst/>
                          <a:latin typeface="Arial" pitchFamily="34" charset="0"/>
                          <a:cs typeface="Arial" pitchFamily="34" charset="0"/>
                        </a:rPr>
                        <a:t>Терапевтична</a:t>
                      </a:r>
                      <a:r>
                        <a:rPr lang="ru-RU" sz="1800" b="1" i="1" spc="-5" dirty="0">
                          <a:solidFill>
                            <a:srgbClr val="FF0000"/>
                          </a:solidFill>
                          <a:effectLst/>
                          <a:latin typeface="Arial" pitchFamily="34" charset="0"/>
                          <a:cs typeface="Arial" pitchFamily="34" charset="0"/>
                        </a:rPr>
                        <a:t> </a:t>
                      </a:r>
                      <a:r>
                        <a:rPr lang="ru-RU" sz="1800" b="1" i="1" spc="-5" dirty="0" err="1">
                          <a:solidFill>
                            <a:srgbClr val="FF0000"/>
                          </a:solidFill>
                          <a:effectLst/>
                          <a:latin typeface="Arial" pitchFamily="34" charset="0"/>
                          <a:cs typeface="Arial" pitchFamily="34" charset="0"/>
                        </a:rPr>
                        <a:t>нееквівалентність</a:t>
                      </a:r>
                      <a:endParaRPr lang="ru-RU" sz="1100" b="1" i="1" dirty="0">
                        <a:solidFill>
                          <a:srgbClr val="FF0000"/>
                        </a:solidFill>
                        <a:effectLst/>
                        <a:latin typeface="Arial" pitchFamily="34" charset="0"/>
                        <a:cs typeface="Arial" pitchFamily="34" charset="0"/>
                      </a:endParaRPr>
                    </a:p>
                  </a:txBody>
                  <a:tcPr marL="24688" marR="24688" marT="0" marB="0" anchor="ctr"/>
                </a:tc>
                <a:tc>
                  <a:txBody>
                    <a:bodyPr/>
                    <a:lstStyle/>
                    <a:p>
                      <a:pPr indent="3175" algn="just">
                        <a:spcAft>
                          <a:spcPts val="0"/>
                        </a:spcAft>
                      </a:pPr>
                      <a:r>
                        <a:rPr lang="ru-RU" sz="1800" spc="-5">
                          <a:effectLst/>
                          <a:latin typeface="Arial" pitchFamily="34" charset="0"/>
                          <a:cs typeface="Arial" pitchFamily="34" charset="0"/>
                        </a:rPr>
                        <a:t>Нерівність терапевтичної дії тих самих лікарських препаратів в однакових дозах, приготовлених різними виробниками або тим же заводом, але різних серій.</a:t>
                      </a:r>
                      <a:endParaRPr lang="ru-RU" sz="1100">
                        <a:effectLst/>
                        <a:latin typeface="Arial" pitchFamily="34" charset="0"/>
                        <a:cs typeface="Arial" pitchFamily="34" charset="0"/>
                      </a:endParaRPr>
                    </a:p>
                  </a:txBody>
                  <a:tcPr marL="24688" marR="24688" marT="0" marB="0"/>
                </a:tc>
                <a:extLst>
                  <a:ext uri="{0D108BD9-81ED-4DB2-BD59-A6C34878D82A}">
                    <a16:rowId xmlns:a16="http://schemas.microsoft.com/office/drawing/2014/main" val="10001"/>
                  </a:ext>
                </a:extLst>
              </a:tr>
              <a:tr h="648072">
                <a:tc>
                  <a:txBody>
                    <a:bodyPr/>
                    <a:lstStyle/>
                    <a:p>
                      <a:pPr>
                        <a:spcAft>
                          <a:spcPts val="0"/>
                        </a:spcAft>
                      </a:pPr>
                      <a:r>
                        <a:rPr lang="ru-RU" sz="1800" b="1" i="1" spc="-5" dirty="0" err="1">
                          <a:solidFill>
                            <a:srgbClr val="FF0000"/>
                          </a:solidFill>
                          <a:effectLst/>
                          <a:latin typeface="Arial" pitchFamily="34" charset="0"/>
                          <a:cs typeface="Arial" pitchFamily="34" charset="0"/>
                        </a:rPr>
                        <a:t>Біологічна</a:t>
                      </a:r>
                      <a:r>
                        <a:rPr lang="ru-RU" sz="1800" b="1" i="1" spc="-5" dirty="0">
                          <a:solidFill>
                            <a:srgbClr val="FF0000"/>
                          </a:solidFill>
                          <a:effectLst/>
                          <a:latin typeface="Arial" pitchFamily="34" charset="0"/>
                          <a:cs typeface="Arial" pitchFamily="34" charset="0"/>
                        </a:rPr>
                        <a:t> </a:t>
                      </a:r>
                      <a:r>
                        <a:rPr lang="ru-RU" sz="1800" b="1" i="1" spc="-5" dirty="0" err="1">
                          <a:solidFill>
                            <a:srgbClr val="FF0000"/>
                          </a:solidFill>
                          <a:effectLst/>
                          <a:latin typeface="Arial" pitchFamily="34" charset="0"/>
                          <a:cs typeface="Arial" pitchFamily="34" charset="0"/>
                        </a:rPr>
                        <a:t>доступність</a:t>
                      </a:r>
                      <a:endParaRPr lang="ru-RU" sz="1100" b="1" i="1" dirty="0">
                        <a:solidFill>
                          <a:srgbClr val="FF0000"/>
                        </a:solidFill>
                        <a:effectLst/>
                        <a:latin typeface="Arial" pitchFamily="34" charset="0"/>
                        <a:cs typeface="Arial" pitchFamily="34" charset="0"/>
                      </a:endParaRPr>
                    </a:p>
                  </a:txBody>
                  <a:tcPr marL="24688" marR="24688" marT="0" marB="0" anchor="ctr"/>
                </a:tc>
                <a:tc>
                  <a:txBody>
                    <a:bodyPr/>
                    <a:lstStyle/>
                    <a:p>
                      <a:pPr indent="3175" algn="just">
                        <a:spcAft>
                          <a:spcPts val="0"/>
                        </a:spcAft>
                      </a:pPr>
                      <a:r>
                        <a:rPr lang="ru-RU" sz="1800" spc="-5">
                          <a:effectLst/>
                          <a:latin typeface="Arial" pitchFamily="34" charset="0"/>
                          <a:cs typeface="Arial" pitchFamily="34" charset="0"/>
                        </a:rPr>
                        <a:t>Стан, що дозволяє лікарській речовині, введеній в організм, досягти місця впливу.</a:t>
                      </a:r>
                      <a:endParaRPr lang="ru-RU" sz="1100">
                        <a:effectLst/>
                        <a:latin typeface="Arial" pitchFamily="34" charset="0"/>
                        <a:cs typeface="Arial" pitchFamily="34" charset="0"/>
                      </a:endParaRPr>
                    </a:p>
                  </a:txBody>
                  <a:tcPr marL="24688" marR="24688" marT="0" marB="0"/>
                </a:tc>
                <a:extLst>
                  <a:ext uri="{0D108BD9-81ED-4DB2-BD59-A6C34878D82A}">
                    <a16:rowId xmlns:a16="http://schemas.microsoft.com/office/drawing/2014/main" val="10002"/>
                  </a:ext>
                </a:extLst>
              </a:tr>
              <a:tr h="1444258">
                <a:tc>
                  <a:txBody>
                    <a:bodyPr/>
                    <a:lstStyle/>
                    <a:p>
                      <a:pPr>
                        <a:spcAft>
                          <a:spcPts val="0"/>
                        </a:spcAft>
                      </a:pPr>
                      <a:r>
                        <a:rPr lang="ru-RU" sz="1800" b="1" i="1" spc="-5" dirty="0" err="1">
                          <a:solidFill>
                            <a:srgbClr val="FF0000"/>
                          </a:solidFill>
                          <a:effectLst/>
                          <a:latin typeface="Arial" pitchFamily="34" charset="0"/>
                          <a:cs typeface="Arial" pitchFamily="34" charset="0"/>
                        </a:rPr>
                        <a:t>Відносна</a:t>
                      </a:r>
                      <a:r>
                        <a:rPr lang="ru-RU" sz="1800" b="1" i="1" spc="-5" dirty="0">
                          <a:solidFill>
                            <a:srgbClr val="FF0000"/>
                          </a:solidFill>
                          <a:effectLst/>
                          <a:latin typeface="Arial" pitchFamily="34" charset="0"/>
                          <a:cs typeface="Arial" pitchFamily="34" charset="0"/>
                        </a:rPr>
                        <a:t> </a:t>
                      </a:r>
                      <a:r>
                        <a:rPr lang="ru-RU" sz="1800" b="1" i="1" spc="-5" dirty="0" err="1">
                          <a:solidFill>
                            <a:srgbClr val="FF0000"/>
                          </a:solidFill>
                          <a:effectLst/>
                          <a:latin typeface="Arial" pitchFamily="34" charset="0"/>
                          <a:cs typeface="Arial" pitchFamily="34" charset="0"/>
                        </a:rPr>
                        <a:t>біодоступнїсть</a:t>
                      </a:r>
                      <a:endParaRPr lang="ru-RU" sz="1100" b="1" i="1" dirty="0">
                        <a:solidFill>
                          <a:srgbClr val="FF0000"/>
                        </a:solidFill>
                        <a:effectLst/>
                        <a:latin typeface="Arial" pitchFamily="34" charset="0"/>
                        <a:cs typeface="Arial" pitchFamily="34" charset="0"/>
                      </a:endParaRPr>
                    </a:p>
                  </a:txBody>
                  <a:tcPr marL="24688" marR="24688" marT="0" marB="0" anchor="ctr"/>
                </a:tc>
                <a:tc>
                  <a:txBody>
                    <a:bodyPr/>
                    <a:lstStyle/>
                    <a:p>
                      <a:pPr marR="52705" indent="3175" algn="just">
                        <a:spcAft>
                          <a:spcPts val="0"/>
                        </a:spcAft>
                      </a:pPr>
                      <a:r>
                        <a:rPr lang="uk-UA" sz="1800" spc="-5" noProof="0" dirty="0" smtClean="0">
                          <a:effectLst/>
                          <a:latin typeface="Arial" pitchFamily="34" charset="0"/>
                          <a:cs typeface="Arial" pitchFamily="34" charset="0"/>
                        </a:rPr>
                        <a:t>Виражена у </a:t>
                      </a:r>
                      <a:r>
                        <a:rPr lang="uk-UA" sz="1800" spc="-5" noProof="0" dirty="0" err="1" smtClean="0">
                          <a:effectLst/>
                          <a:latin typeface="Arial" pitchFamily="34" charset="0"/>
                          <a:cs typeface="Arial" pitchFamily="34" charset="0"/>
                        </a:rPr>
                        <a:t>відсотках </a:t>
                      </a:r>
                      <a:r>
                        <a:rPr lang="uk-UA" sz="1800" spc="-5" noProof="0" dirty="0" smtClean="0">
                          <a:effectLst/>
                          <a:latin typeface="Arial" pitchFamily="34" charset="0"/>
                          <a:cs typeface="Arial" pitchFamily="34" charset="0"/>
                        </a:rPr>
                        <a:t> кількість лікарської речовини, вивільненої з лікарської форми, що після його введення досягає рецептора в кількості, достатньому для того, щоб викликати біологічний ефект.</a:t>
                      </a:r>
                      <a:endParaRPr lang="uk-UA" sz="1100" noProof="0" dirty="0">
                        <a:effectLst/>
                        <a:latin typeface="Arial" pitchFamily="34" charset="0"/>
                        <a:cs typeface="Arial" pitchFamily="34" charset="0"/>
                      </a:endParaRPr>
                    </a:p>
                  </a:txBody>
                  <a:tcPr marL="24688" marR="24688"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29973027"/>
      </p:ext>
    </p:extLst>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latin typeface="Arial" pitchFamily="34" charset="0"/>
                <a:cs typeface="Arial" pitchFamily="34" charset="0"/>
              </a:rPr>
              <a:t>3. Основні поняття та терміни </a:t>
            </a:r>
            <a:r>
              <a:rPr lang="uk-UA" sz="3200" dirty="0" err="1" smtClean="0">
                <a:latin typeface="Arial" pitchFamily="34" charset="0"/>
                <a:cs typeface="Arial" pitchFamily="34" charset="0"/>
              </a:rPr>
              <a:t>біофармації</a:t>
            </a:r>
            <a:r>
              <a:rPr lang="uk-UA"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14</a:t>
            </a:fld>
            <a:endParaRPr lang="ru-RU" dirty="0">
              <a:solidFill>
                <a:schemeClr val="tx1"/>
              </a:solidFill>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3558399263"/>
              </p:ext>
            </p:extLst>
          </p:nvPr>
        </p:nvGraphicFramePr>
        <p:xfrm>
          <a:off x="107503" y="1636554"/>
          <a:ext cx="8856985" cy="4816782"/>
        </p:xfrm>
        <a:graphic>
          <a:graphicData uri="http://schemas.openxmlformats.org/drawingml/2006/table">
            <a:tbl>
              <a:tblPr>
                <a:tableStyleId>{5940675A-B579-460E-94D1-54222C63F5DA}</a:tableStyleId>
              </a:tblPr>
              <a:tblGrid>
                <a:gridCol w="3343427">
                  <a:extLst>
                    <a:ext uri="{9D8B030D-6E8A-4147-A177-3AD203B41FA5}">
                      <a16:colId xmlns:a16="http://schemas.microsoft.com/office/drawing/2014/main" val="20000"/>
                    </a:ext>
                  </a:extLst>
                </a:gridCol>
                <a:gridCol w="5513558">
                  <a:extLst>
                    <a:ext uri="{9D8B030D-6E8A-4147-A177-3AD203B41FA5}">
                      <a16:colId xmlns:a16="http://schemas.microsoft.com/office/drawing/2014/main" val="20001"/>
                    </a:ext>
                  </a:extLst>
                </a:gridCol>
              </a:tblGrid>
              <a:tr h="2226691">
                <a:tc>
                  <a:txBody>
                    <a:bodyPr/>
                    <a:lstStyle/>
                    <a:p>
                      <a:pPr>
                        <a:spcAft>
                          <a:spcPts val="0"/>
                        </a:spcAft>
                      </a:pPr>
                      <a:r>
                        <a:rPr lang="ru-RU" sz="2000" b="1" i="1" spc="-5" dirty="0">
                          <a:solidFill>
                            <a:srgbClr val="FF0000"/>
                          </a:solidFill>
                          <a:effectLst/>
                          <a:latin typeface="Arial" pitchFamily="34" charset="0"/>
                          <a:cs typeface="Arial" pitchFamily="34" charset="0"/>
                        </a:rPr>
                        <a:t>Абсолютна </a:t>
                      </a:r>
                      <a:r>
                        <a:rPr lang="ru-RU" sz="2000" b="1" i="1" spc="-5" dirty="0" err="1">
                          <a:solidFill>
                            <a:srgbClr val="FF0000"/>
                          </a:solidFill>
                          <a:effectLst/>
                          <a:latin typeface="Arial" pitchFamily="34" charset="0"/>
                          <a:cs typeface="Arial" pitchFamily="34" charset="0"/>
                        </a:rPr>
                        <a:t>біологічна</a:t>
                      </a:r>
                      <a:r>
                        <a:rPr lang="ru-RU" sz="2000" b="1" i="1" spc="-5" dirty="0">
                          <a:solidFill>
                            <a:srgbClr val="FF0000"/>
                          </a:solidFill>
                          <a:effectLst/>
                          <a:latin typeface="Arial" pitchFamily="34" charset="0"/>
                          <a:cs typeface="Arial" pitchFamily="34" charset="0"/>
                        </a:rPr>
                        <a:t> </a:t>
                      </a:r>
                      <a:r>
                        <a:rPr lang="ru-RU" sz="2000" b="1" i="1" spc="-5" dirty="0" err="1">
                          <a:solidFill>
                            <a:srgbClr val="FF0000"/>
                          </a:solidFill>
                          <a:effectLst/>
                          <a:latin typeface="Arial" pitchFamily="34" charset="0"/>
                          <a:cs typeface="Arial" pitchFamily="34" charset="0"/>
                        </a:rPr>
                        <a:t>доступність</a:t>
                      </a:r>
                      <a:endParaRPr lang="ru-RU" sz="1200" b="1" i="1" dirty="0">
                        <a:solidFill>
                          <a:srgbClr val="FF0000"/>
                        </a:solidFill>
                        <a:effectLst/>
                        <a:latin typeface="Arial" pitchFamily="34" charset="0"/>
                        <a:cs typeface="Arial" pitchFamily="34" charset="0"/>
                      </a:endParaRPr>
                    </a:p>
                  </a:txBody>
                  <a:tcPr marL="25400" marR="25400" marT="0" marB="0" anchor="ctr"/>
                </a:tc>
                <a:tc>
                  <a:txBody>
                    <a:bodyPr/>
                    <a:lstStyle/>
                    <a:p>
                      <a:pPr marR="52705" indent="3175" algn="just">
                        <a:spcAft>
                          <a:spcPts val="0"/>
                        </a:spcAft>
                      </a:pPr>
                      <a:r>
                        <a:rPr lang="ru-RU" sz="2000" spc="-5">
                          <a:effectLst/>
                          <a:latin typeface="Arial" pitchFamily="34" charset="0"/>
                          <a:cs typeface="Arial" pitchFamily="34" charset="0"/>
                        </a:rPr>
                        <a:t>Кількість лікарської речовини, введеного в лікарській формі внутрівенно або внутрісудинно, що надходить у кровообіг без впливу ефекту першого проходження через печінку (ефект «</a:t>
                      </a:r>
                      <a:r>
                        <a:rPr lang="en-GB" sz="2000" spc="-5">
                          <a:effectLst/>
                          <a:latin typeface="Arial" pitchFamily="34" charset="0"/>
                          <a:cs typeface="Arial" pitchFamily="34" charset="0"/>
                        </a:rPr>
                        <a:t>first pass») </a:t>
                      </a:r>
                      <a:r>
                        <a:rPr lang="ru-RU" sz="2000" spc="-5">
                          <a:effectLst/>
                          <a:latin typeface="Arial" pitchFamily="34" charset="0"/>
                          <a:cs typeface="Arial" pitchFamily="34" charset="0"/>
                        </a:rPr>
                        <a:t>або після кореляції на цей ефект, і швидкість протікання цього процесу.</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0"/>
                  </a:ext>
                </a:extLst>
              </a:tr>
              <a:tr h="660717">
                <a:tc>
                  <a:txBody>
                    <a:bodyPr/>
                    <a:lstStyle/>
                    <a:p>
                      <a:pPr>
                        <a:spcAft>
                          <a:spcPts val="0"/>
                        </a:spcAft>
                      </a:pPr>
                      <a:r>
                        <a:rPr lang="ru-RU" sz="2000" b="1" i="1" spc="-5">
                          <a:solidFill>
                            <a:srgbClr val="FF0000"/>
                          </a:solidFill>
                          <a:effectLst/>
                          <a:latin typeface="Arial" pitchFamily="34" charset="0"/>
                          <a:cs typeface="Arial" pitchFamily="34" charset="0"/>
                        </a:rPr>
                        <a:t>Фізіологічна доступність</a:t>
                      </a:r>
                      <a:endParaRPr lang="ru-RU" sz="1200" b="1" i="1">
                        <a:solidFill>
                          <a:srgbClr val="FF0000"/>
                        </a:solidFill>
                        <a:effectLst/>
                        <a:latin typeface="Arial" pitchFamily="34" charset="0"/>
                        <a:cs typeface="Arial" pitchFamily="34" charset="0"/>
                      </a:endParaRPr>
                    </a:p>
                  </a:txBody>
                  <a:tcPr marL="25400" marR="25400" marT="0" marB="0" anchor="ctr"/>
                </a:tc>
                <a:tc>
                  <a:txBody>
                    <a:bodyPr/>
                    <a:lstStyle/>
                    <a:p>
                      <a:pPr indent="3175" algn="just">
                        <a:spcAft>
                          <a:spcPts val="0"/>
                        </a:spcAft>
                      </a:pPr>
                      <a:r>
                        <a:rPr lang="ru-RU" sz="2000" spc="-5">
                          <a:effectLst/>
                          <a:latin typeface="Arial" pitchFamily="34" charset="0"/>
                          <a:cs typeface="Arial" pitchFamily="34" charset="0"/>
                        </a:rPr>
                        <a:t>Синонім «біологічної доступності» або «біодоступності».</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1"/>
                  </a:ext>
                </a:extLst>
              </a:tr>
              <a:tr h="1293177">
                <a:tc>
                  <a:txBody>
                    <a:bodyPr/>
                    <a:lstStyle/>
                    <a:p>
                      <a:pPr>
                        <a:spcAft>
                          <a:spcPts val="0"/>
                        </a:spcAft>
                      </a:pPr>
                      <a:r>
                        <a:rPr lang="ru-RU" sz="2000" b="1" i="1" spc="-5">
                          <a:solidFill>
                            <a:srgbClr val="FF0000"/>
                          </a:solidFill>
                          <a:effectLst/>
                          <a:latin typeface="Arial" pitchFamily="34" charset="0"/>
                          <a:cs typeface="Arial" pitchFamily="34" charset="0"/>
                        </a:rPr>
                        <a:t>Системна доступність</a:t>
                      </a:r>
                      <a:endParaRPr lang="ru-RU" sz="1200" b="1" i="1">
                        <a:solidFill>
                          <a:srgbClr val="FF0000"/>
                        </a:solidFill>
                        <a:effectLst/>
                        <a:latin typeface="Arial" pitchFamily="34" charset="0"/>
                        <a:cs typeface="Arial" pitchFamily="34" charset="0"/>
                      </a:endParaRPr>
                    </a:p>
                  </a:txBody>
                  <a:tcPr marL="25400" marR="25400" marT="0" marB="0" anchor="ctr"/>
                </a:tc>
                <a:tc>
                  <a:txBody>
                    <a:bodyPr/>
                    <a:lstStyle/>
                    <a:p>
                      <a:pPr marR="52705" indent="3175" algn="just">
                        <a:spcAft>
                          <a:spcPts val="0"/>
                        </a:spcAft>
                      </a:pPr>
                      <a:r>
                        <a:rPr lang="ru-RU" sz="2000" spc="-5">
                          <a:effectLst/>
                          <a:latin typeface="Arial" pitchFamily="34" charset="0"/>
                          <a:cs typeface="Arial" pitchFamily="34" charset="0"/>
                        </a:rPr>
                        <a:t>Частина загальної абсорбованої дози лікарської речовини, що попадає в систему кровообігу після орального прийому. Синонім «біологічної доступності» і «біодоступності».</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2"/>
                  </a:ext>
                </a:extLst>
              </a:tr>
              <a:tr h="636197">
                <a:tc>
                  <a:txBody>
                    <a:bodyPr/>
                    <a:lstStyle/>
                    <a:p>
                      <a:pPr>
                        <a:spcAft>
                          <a:spcPts val="0"/>
                        </a:spcAft>
                      </a:pPr>
                      <a:r>
                        <a:rPr lang="ru-RU" sz="2000" b="1" i="1" spc="-5" dirty="0" err="1">
                          <a:solidFill>
                            <a:srgbClr val="FF0000"/>
                          </a:solidFill>
                          <a:effectLst/>
                          <a:latin typeface="Arial" pitchFamily="34" charset="0"/>
                          <a:cs typeface="Arial" pitchFamily="34" charset="0"/>
                        </a:rPr>
                        <a:t>Абсорбція</a:t>
                      </a:r>
                      <a:r>
                        <a:rPr lang="ru-RU" sz="2000" b="1" i="1" spc="-5" dirty="0">
                          <a:solidFill>
                            <a:srgbClr val="FF0000"/>
                          </a:solidFill>
                          <a:effectLst/>
                          <a:latin typeface="Arial" pitchFamily="34" charset="0"/>
                          <a:cs typeface="Arial" pitchFamily="34" charset="0"/>
                        </a:rPr>
                        <a:t> (</a:t>
                      </a:r>
                      <a:r>
                        <a:rPr lang="ru-RU" sz="2000" b="1" i="1" spc="-5" dirty="0" err="1">
                          <a:solidFill>
                            <a:srgbClr val="FF0000"/>
                          </a:solidFill>
                          <a:effectLst/>
                          <a:latin typeface="Arial" pitchFamily="34" charset="0"/>
                          <a:cs typeface="Arial" pitchFamily="34" charset="0"/>
                        </a:rPr>
                        <a:t>всмоктування</a:t>
                      </a:r>
                      <a:r>
                        <a:rPr lang="ru-RU" sz="2000" b="1" i="1" spc="-5" dirty="0">
                          <a:solidFill>
                            <a:srgbClr val="FF0000"/>
                          </a:solidFill>
                          <a:effectLst/>
                          <a:latin typeface="Arial" pitchFamily="34" charset="0"/>
                          <a:cs typeface="Arial" pitchFamily="34" charset="0"/>
                        </a:rPr>
                        <a:t>)</a:t>
                      </a:r>
                      <a:endParaRPr lang="ru-RU" sz="1200" b="1" i="1" dirty="0">
                        <a:solidFill>
                          <a:srgbClr val="FF0000"/>
                        </a:solidFill>
                        <a:effectLst/>
                        <a:latin typeface="Arial" pitchFamily="34" charset="0"/>
                        <a:cs typeface="Arial" pitchFamily="34" charset="0"/>
                      </a:endParaRPr>
                    </a:p>
                  </a:txBody>
                  <a:tcPr marL="25400" marR="25400" marT="0" marB="0" anchor="ctr"/>
                </a:tc>
                <a:tc>
                  <a:txBody>
                    <a:bodyPr/>
                    <a:lstStyle/>
                    <a:p>
                      <a:pPr marR="52705" indent="3175" algn="just">
                        <a:spcAft>
                          <a:spcPts val="0"/>
                        </a:spcAft>
                      </a:pPr>
                      <a:r>
                        <a:rPr lang="uk-UA" sz="2000" spc="-5" noProof="0" dirty="0" smtClean="0">
                          <a:effectLst/>
                          <a:latin typeface="Arial" pitchFamily="34" charset="0"/>
                          <a:cs typeface="Arial" pitchFamily="34" charset="0"/>
                        </a:rPr>
                        <a:t>Процес переходу лікарської речовини з місця прийому до кровообігу.</a:t>
                      </a:r>
                      <a:endParaRPr lang="uk-UA" sz="1200" noProof="0" dirty="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87785785"/>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latin typeface="Arial" pitchFamily="34" charset="0"/>
                <a:cs typeface="Arial" pitchFamily="34" charset="0"/>
              </a:rPr>
              <a:t>3. Основні поняття та терміни </a:t>
            </a:r>
            <a:r>
              <a:rPr lang="uk-UA" sz="3200" dirty="0" err="1" smtClean="0">
                <a:latin typeface="Arial" pitchFamily="34" charset="0"/>
                <a:cs typeface="Arial" pitchFamily="34" charset="0"/>
              </a:rPr>
              <a:t>біофармації</a:t>
            </a:r>
            <a:r>
              <a:rPr lang="uk-UA"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15</a:t>
            </a:fld>
            <a:endParaRPr lang="ru-RU"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201063609"/>
              </p:ext>
            </p:extLst>
          </p:nvPr>
        </p:nvGraphicFramePr>
        <p:xfrm>
          <a:off x="179512" y="1378067"/>
          <a:ext cx="8856984" cy="5390107"/>
        </p:xfrm>
        <a:graphic>
          <a:graphicData uri="http://schemas.openxmlformats.org/drawingml/2006/table">
            <a:tbl>
              <a:tblPr>
                <a:tableStyleId>{5940675A-B579-460E-94D1-54222C63F5DA}</a:tableStyleId>
              </a:tblPr>
              <a:tblGrid>
                <a:gridCol w="2448272">
                  <a:extLst>
                    <a:ext uri="{9D8B030D-6E8A-4147-A177-3AD203B41FA5}">
                      <a16:colId xmlns:a16="http://schemas.microsoft.com/office/drawing/2014/main" val="20000"/>
                    </a:ext>
                  </a:extLst>
                </a:gridCol>
                <a:gridCol w="6408712">
                  <a:extLst>
                    <a:ext uri="{9D8B030D-6E8A-4147-A177-3AD203B41FA5}">
                      <a16:colId xmlns:a16="http://schemas.microsoft.com/office/drawing/2014/main" val="20001"/>
                    </a:ext>
                  </a:extLst>
                </a:gridCol>
              </a:tblGrid>
              <a:tr h="165500">
                <a:tc>
                  <a:txBody>
                    <a:bodyPr/>
                    <a:lstStyle/>
                    <a:p>
                      <a:pPr>
                        <a:spcAft>
                          <a:spcPts val="0"/>
                        </a:spcAft>
                      </a:pPr>
                      <a:r>
                        <a:rPr lang="ru-RU" sz="1600" b="1" i="1" spc="-5" dirty="0" err="1">
                          <a:solidFill>
                            <a:srgbClr val="FF0000"/>
                          </a:solidFill>
                          <a:effectLst/>
                          <a:latin typeface="Arial" pitchFamily="34" charset="0"/>
                          <a:cs typeface="Arial" pitchFamily="34" charset="0"/>
                        </a:rPr>
                        <a:t>Ресорбція</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marR="426720" indent="3175" algn="just">
                        <a:spcAft>
                          <a:spcPts val="0"/>
                        </a:spcAft>
                      </a:pPr>
                      <a:r>
                        <a:rPr lang="uk-UA" sz="1600" spc="-5" noProof="0" smtClean="0">
                          <a:effectLst/>
                          <a:latin typeface="Arial" pitchFamily="34" charset="0"/>
                          <a:cs typeface="Arial" pitchFamily="34" charset="0"/>
                        </a:rPr>
                        <a:t>Синонім «абсорбції».</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0"/>
                  </a:ext>
                </a:extLst>
              </a:tr>
              <a:tr h="835450">
                <a:tc>
                  <a:txBody>
                    <a:bodyPr/>
                    <a:lstStyle/>
                    <a:p>
                      <a:pPr>
                        <a:spcAft>
                          <a:spcPts val="0"/>
                        </a:spcAft>
                      </a:pPr>
                      <a:r>
                        <a:rPr lang="ru-RU" sz="1600" b="1" i="1" spc="-5" dirty="0">
                          <a:solidFill>
                            <a:srgbClr val="FF0000"/>
                          </a:solidFill>
                          <a:effectLst/>
                          <a:latin typeface="Arial" pitchFamily="34" charset="0"/>
                          <a:cs typeface="Arial" pitchFamily="34" charset="0"/>
                        </a:rPr>
                        <a:t>Константа </a:t>
                      </a:r>
                      <a:r>
                        <a:rPr lang="ru-RU" sz="1600" b="1" i="1" spc="-5" dirty="0" err="1">
                          <a:solidFill>
                            <a:srgbClr val="FF0000"/>
                          </a:solidFill>
                          <a:effectLst/>
                          <a:latin typeface="Arial" pitchFamily="34" charset="0"/>
                          <a:cs typeface="Arial" pitchFamily="34" charset="0"/>
                        </a:rPr>
                        <a:t>швидкості</a:t>
                      </a:r>
                      <a:r>
                        <a:rPr lang="ru-RU" sz="1600" b="1" i="1" spc="-5" dirty="0">
                          <a:solidFill>
                            <a:srgbClr val="FF0000"/>
                          </a:solidFill>
                          <a:effectLst/>
                          <a:latin typeface="Arial" pitchFamily="34" charset="0"/>
                          <a:cs typeface="Arial" pitchFamily="34" charset="0"/>
                        </a:rPr>
                        <a:t> </a:t>
                      </a:r>
                      <a:r>
                        <a:rPr lang="ru-RU" sz="1600" b="1" i="1" spc="-5" dirty="0" err="1">
                          <a:solidFill>
                            <a:srgbClr val="FF0000"/>
                          </a:solidFill>
                          <a:effectLst/>
                          <a:latin typeface="Arial" pitchFamily="34" charset="0"/>
                          <a:cs typeface="Arial" pitchFamily="34" charset="0"/>
                        </a:rPr>
                        <a:t>вивільнення</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marR="52705" indent="3175" algn="just">
                        <a:spcAft>
                          <a:spcPts val="0"/>
                        </a:spcAft>
                      </a:pPr>
                      <a:r>
                        <a:rPr lang="uk-UA" sz="1600" spc="-5" noProof="0" smtClean="0">
                          <a:effectLst/>
                          <a:latin typeface="Arial" pitchFamily="34" charset="0"/>
                          <a:cs typeface="Arial" pitchFamily="34" charset="0"/>
                        </a:rPr>
                        <a:t>Загальна константа, що визначає швидкість проникнення лікарської речовини з місця прийому до організму через біологічну мембрану.</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1"/>
                  </a:ext>
                </a:extLst>
              </a:tr>
              <a:tr h="1229565">
                <a:tc>
                  <a:txBody>
                    <a:bodyPr/>
                    <a:lstStyle/>
                    <a:p>
                      <a:pPr>
                        <a:spcAft>
                          <a:spcPts val="0"/>
                        </a:spcAft>
                      </a:pPr>
                      <a:r>
                        <a:rPr lang="ru-RU" sz="1600" b="1" i="1" spc="-5" dirty="0" err="1">
                          <a:solidFill>
                            <a:srgbClr val="FF0000"/>
                          </a:solidFill>
                          <a:effectLst/>
                          <a:latin typeface="Arial" pitchFamily="34" charset="0"/>
                          <a:cs typeface="Arial" pitchFamily="34" charset="0"/>
                        </a:rPr>
                        <a:t>Біотрансформація</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marR="52705" indent="3175" algn="just">
                        <a:spcAft>
                          <a:spcPts val="0"/>
                        </a:spcAft>
                      </a:pPr>
                      <a:r>
                        <a:rPr lang="uk-UA" sz="1600" spc="-5" noProof="0" smtClean="0">
                          <a:effectLst/>
                          <a:latin typeface="Arial" pitchFamily="34" charset="0"/>
                          <a:cs typeface="Arial" pitchFamily="34" charset="0"/>
                        </a:rPr>
                        <a:t>Комплексний процес, у якому ліпоїдно-розчинені молекули лікарської речовини в процесі біохімічних реакцій міняються каталітичними ензимами (оксидація, редукція, гідроліз, синтез) на метаболіти.</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2"/>
                  </a:ext>
                </a:extLst>
              </a:tr>
              <a:tr h="596082">
                <a:tc>
                  <a:txBody>
                    <a:bodyPr/>
                    <a:lstStyle/>
                    <a:p>
                      <a:pPr>
                        <a:spcAft>
                          <a:spcPts val="0"/>
                        </a:spcAft>
                      </a:pPr>
                      <a:r>
                        <a:rPr lang="ru-RU" sz="1600" b="1" i="1" spc="-5" dirty="0">
                          <a:solidFill>
                            <a:srgbClr val="FF0000"/>
                          </a:solidFill>
                          <a:effectLst/>
                          <a:latin typeface="Arial" pitchFamily="34" charset="0"/>
                          <a:cs typeface="Arial" pitchFamily="34" charset="0"/>
                        </a:rPr>
                        <a:t>Чистота</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marR="52705" indent="3175" algn="just">
                        <a:spcAft>
                          <a:spcPts val="0"/>
                        </a:spcAft>
                      </a:pPr>
                      <a:r>
                        <a:rPr lang="uk-UA" sz="1600" spc="-5" noProof="0" smtClean="0">
                          <a:effectLst/>
                          <a:latin typeface="Arial" pitchFamily="34" charset="0"/>
                          <a:cs typeface="Arial" pitchFamily="34" charset="0"/>
                        </a:rPr>
                        <a:t>Гіпотетичний обсяг ділянки тіла, що був урятований від відповідної речовини за одиницю часу.</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3"/>
                  </a:ext>
                </a:extLst>
              </a:tr>
              <a:tr h="1171126">
                <a:tc>
                  <a:txBody>
                    <a:bodyPr/>
                    <a:lstStyle/>
                    <a:p>
                      <a:pPr>
                        <a:spcAft>
                          <a:spcPts val="0"/>
                        </a:spcAft>
                      </a:pPr>
                      <a:r>
                        <a:rPr lang="ru-RU" sz="1600" b="1" i="1" spc="-5" dirty="0">
                          <a:solidFill>
                            <a:srgbClr val="FF0000"/>
                          </a:solidFill>
                          <a:effectLst/>
                          <a:latin typeface="Arial" pitchFamily="34" charset="0"/>
                          <a:cs typeface="Arial" pitchFamily="34" charset="0"/>
                        </a:rPr>
                        <a:t>Чистота </a:t>
                      </a:r>
                      <a:r>
                        <a:rPr lang="ru-RU" sz="1600" b="1" i="1" spc="-5" dirty="0" err="1">
                          <a:solidFill>
                            <a:srgbClr val="FF0000"/>
                          </a:solidFill>
                          <a:effectLst/>
                          <a:latin typeface="Arial" pitchFamily="34" charset="0"/>
                          <a:cs typeface="Arial" pitchFamily="34" charset="0"/>
                        </a:rPr>
                        <a:t>всього</a:t>
                      </a:r>
                      <a:r>
                        <a:rPr lang="ru-RU" sz="1600" b="1" i="1" spc="-5" dirty="0">
                          <a:solidFill>
                            <a:srgbClr val="FF0000"/>
                          </a:solidFill>
                          <a:effectLst/>
                          <a:latin typeface="Arial" pitchFamily="34" charset="0"/>
                          <a:cs typeface="Arial" pitchFamily="34" charset="0"/>
                        </a:rPr>
                        <a:t> </a:t>
                      </a:r>
                      <a:r>
                        <a:rPr lang="ru-RU" sz="1600" b="1" i="1" spc="-5" dirty="0" err="1">
                          <a:solidFill>
                            <a:srgbClr val="FF0000"/>
                          </a:solidFill>
                          <a:effectLst/>
                          <a:latin typeface="Arial" pitchFamily="34" charset="0"/>
                          <a:cs typeface="Arial" pitchFamily="34" charset="0"/>
                        </a:rPr>
                        <a:t>тіла</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indent="3175" algn="just">
                        <a:spcAft>
                          <a:spcPts val="0"/>
                        </a:spcAft>
                      </a:pPr>
                      <a:r>
                        <a:rPr lang="uk-UA" sz="1600" spc="-5" noProof="0" smtClean="0">
                          <a:effectLst/>
                          <a:latin typeface="Arial" pitchFamily="34" charset="0"/>
                          <a:cs typeface="Arial" pitchFamily="34" charset="0"/>
                        </a:rPr>
                        <a:t>Чистота гіпотетичного обсягу плазми в мол (обсяг дистрибуції), за допомогою якої організм звільняється від лікарської речовини, виділяючи його через бруньки, жовч, легені, шкіру і т.д. і метаболізацію.</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4"/>
                  </a:ext>
                </a:extLst>
              </a:tr>
              <a:tr h="628341">
                <a:tc>
                  <a:txBody>
                    <a:bodyPr/>
                    <a:lstStyle/>
                    <a:p>
                      <a:pPr>
                        <a:spcAft>
                          <a:spcPts val="0"/>
                        </a:spcAft>
                      </a:pPr>
                      <a:r>
                        <a:rPr lang="ru-RU" sz="1600" b="1" i="1" spc="-5" dirty="0" err="1">
                          <a:solidFill>
                            <a:srgbClr val="FF0000"/>
                          </a:solidFill>
                          <a:effectLst/>
                          <a:latin typeface="Arial" pitchFamily="34" charset="0"/>
                          <a:cs typeface="Arial" pitchFamily="34" charset="0"/>
                        </a:rPr>
                        <a:t>Дистрибуція</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indent="3175" algn="just">
                        <a:spcAft>
                          <a:spcPts val="0"/>
                        </a:spcAft>
                      </a:pPr>
                      <a:r>
                        <a:rPr lang="uk-UA" sz="1600" spc="-5" noProof="0" smtClean="0">
                          <a:effectLst/>
                          <a:latin typeface="Arial" pitchFamily="34" charset="0"/>
                          <a:cs typeface="Arial" pitchFamily="34" charset="0"/>
                        </a:rPr>
                        <a:t>Процес, під час якого розподіляється або розсіюється лікарська речовина з крові в одну або більше число частин, у тканини й органи тіла.</a:t>
                      </a:r>
                      <a:endParaRPr lang="uk-UA" sz="1600" noProof="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5"/>
                  </a:ext>
                </a:extLst>
              </a:tr>
              <a:tr h="582524">
                <a:tc>
                  <a:txBody>
                    <a:bodyPr/>
                    <a:lstStyle/>
                    <a:p>
                      <a:pPr>
                        <a:spcAft>
                          <a:spcPts val="0"/>
                        </a:spcAft>
                      </a:pPr>
                      <a:r>
                        <a:rPr lang="ru-RU" sz="1600" b="1" i="1" spc="-5" dirty="0">
                          <a:solidFill>
                            <a:srgbClr val="FF0000"/>
                          </a:solidFill>
                          <a:effectLst/>
                          <a:latin typeface="Arial" pitchFamily="34" charset="0"/>
                          <a:cs typeface="Arial" pitchFamily="34" charset="0"/>
                        </a:rPr>
                        <a:t>Константа </a:t>
                      </a:r>
                      <a:r>
                        <a:rPr lang="ru-RU" sz="1600" b="1" i="1" spc="-5" dirty="0" err="1">
                          <a:solidFill>
                            <a:srgbClr val="FF0000"/>
                          </a:solidFill>
                          <a:effectLst/>
                          <a:latin typeface="Arial" pitchFamily="34" charset="0"/>
                          <a:cs typeface="Arial" pitchFamily="34" charset="0"/>
                        </a:rPr>
                        <a:t>швидкості</a:t>
                      </a:r>
                      <a:r>
                        <a:rPr lang="ru-RU" sz="1600" b="1" i="1" spc="-5" dirty="0">
                          <a:solidFill>
                            <a:srgbClr val="FF0000"/>
                          </a:solidFill>
                          <a:effectLst/>
                          <a:latin typeface="Arial" pitchFamily="34" charset="0"/>
                          <a:cs typeface="Arial" pitchFamily="34" charset="0"/>
                        </a:rPr>
                        <a:t> </a:t>
                      </a:r>
                      <a:r>
                        <a:rPr lang="ru-RU" sz="1600" b="1" i="1" spc="-5" dirty="0" err="1">
                          <a:solidFill>
                            <a:srgbClr val="FF0000"/>
                          </a:solidFill>
                          <a:effectLst/>
                          <a:latin typeface="Arial" pitchFamily="34" charset="0"/>
                          <a:cs typeface="Arial" pitchFamily="34" charset="0"/>
                        </a:rPr>
                        <a:t>дистрибуції</a:t>
                      </a:r>
                      <a:endParaRPr lang="ru-RU" sz="1600" b="1" i="1" dirty="0">
                        <a:solidFill>
                          <a:srgbClr val="FF0000"/>
                        </a:solidFill>
                        <a:effectLst/>
                        <a:latin typeface="Arial" pitchFamily="34" charset="0"/>
                        <a:cs typeface="Arial" pitchFamily="34" charset="0"/>
                      </a:endParaRPr>
                    </a:p>
                  </a:txBody>
                  <a:tcPr marL="18701" marR="18701" marT="0" marB="0" anchor="ctr"/>
                </a:tc>
                <a:tc>
                  <a:txBody>
                    <a:bodyPr/>
                    <a:lstStyle/>
                    <a:p>
                      <a:pPr marR="52705" indent="3175" algn="just">
                        <a:spcAft>
                          <a:spcPts val="0"/>
                        </a:spcAft>
                      </a:pPr>
                      <a:r>
                        <a:rPr lang="uk-UA" sz="1600" spc="-5" noProof="0" dirty="0" smtClean="0">
                          <a:effectLst/>
                          <a:latin typeface="Arial" pitchFamily="34" charset="0"/>
                          <a:cs typeface="Arial" pitchFamily="34" charset="0"/>
                        </a:rPr>
                        <a:t>Константа швидкості переходу лікарської речовини із системи кровообігу до якій-небудь або до яких-небудь частин тіла.</a:t>
                      </a:r>
                      <a:endParaRPr lang="uk-UA" sz="1600" noProof="0" dirty="0">
                        <a:effectLst/>
                        <a:latin typeface="Arial" pitchFamily="34" charset="0"/>
                        <a:cs typeface="Arial" pitchFamily="34" charset="0"/>
                      </a:endParaRPr>
                    </a:p>
                  </a:txBody>
                  <a:tcPr marL="18701" marR="18701"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916447230"/>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latin typeface="Arial" pitchFamily="34" charset="0"/>
                <a:cs typeface="Arial" pitchFamily="34" charset="0"/>
              </a:rPr>
              <a:t>3. Основні поняття та терміни </a:t>
            </a:r>
            <a:r>
              <a:rPr lang="uk-UA" sz="3200" dirty="0" err="1" smtClean="0">
                <a:latin typeface="Arial" pitchFamily="34" charset="0"/>
                <a:cs typeface="Arial" pitchFamily="34" charset="0"/>
              </a:rPr>
              <a:t>біофармації</a:t>
            </a:r>
            <a:r>
              <a:rPr lang="uk-UA"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16</a:t>
            </a:fld>
            <a:endParaRPr lang="ru-RU" dirty="0">
              <a:solidFill>
                <a:schemeClr val="tx1"/>
              </a:solidFill>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1541897135"/>
              </p:ext>
            </p:extLst>
          </p:nvPr>
        </p:nvGraphicFramePr>
        <p:xfrm>
          <a:off x="179512" y="1484785"/>
          <a:ext cx="8784976" cy="5205574"/>
        </p:xfrm>
        <a:graphic>
          <a:graphicData uri="http://schemas.openxmlformats.org/drawingml/2006/table">
            <a:tbl>
              <a:tblPr>
                <a:tableStyleId>{5940675A-B579-460E-94D1-54222C63F5DA}</a:tableStyleId>
              </a:tblPr>
              <a:tblGrid>
                <a:gridCol w="3316245">
                  <a:extLst>
                    <a:ext uri="{9D8B030D-6E8A-4147-A177-3AD203B41FA5}">
                      <a16:colId xmlns:a16="http://schemas.microsoft.com/office/drawing/2014/main" val="20000"/>
                    </a:ext>
                  </a:extLst>
                </a:gridCol>
                <a:gridCol w="5468731">
                  <a:extLst>
                    <a:ext uri="{9D8B030D-6E8A-4147-A177-3AD203B41FA5}">
                      <a16:colId xmlns:a16="http://schemas.microsoft.com/office/drawing/2014/main" val="20001"/>
                    </a:ext>
                  </a:extLst>
                </a:gridCol>
              </a:tblGrid>
              <a:tr h="1543667">
                <a:tc>
                  <a:txBody>
                    <a:bodyPr/>
                    <a:lstStyle/>
                    <a:p>
                      <a:pPr>
                        <a:spcAft>
                          <a:spcPts val="0"/>
                        </a:spcAft>
                      </a:pPr>
                      <a:r>
                        <a:rPr lang="ru-RU" sz="1800" b="1" i="1" spc="-5" dirty="0" err="1">
                          <a:solidFill>
                            <a:srgbClr val="FF0000"/>
                          </a:solidFill>
                          <a:effectLst/>
                          <a:latin typeface="Arial" pitchFamily="34" charset="0"/>
                          <a:cs typeface="Arial" pitchFamily="34" charset="0"/>
                        </a:rPr>
                        <a:t>Площа</a:t>
                      </a:r>
                      <a:r>
                        <a:rPr lang="ru-RU" sz="1800" b="1" i="1" spc="-5" dirty="0">
                          <a:solidFill>
                            <a:srgbClr val="FF0000"/>
                          </a:solidFill>
                          <a:effectLst/>
                          <a:latin typeface="Arial" pitchFamily="34" charset="0"/>
                          <a:cs typeface="Arial" pitchFamily="34" charset="0"/>
                        </a:rPr>
                        <a:t> </a:t>
                      </a:r>
                      <a:r>
                        <a:rPr lang="ru-RU" sz="1800" b="1" i="1" spc="-5" dirty="0" err="1">
                          <a:solidFill>
                            <a:srgbClr val="FF0000"/>
                          </a:solidFill>
                          <a:effectLst/>
                          <a:latin typeface="Arial" pitchFamily="34" charset="0"/>
                          <a:cs typeface="Arial" pitchFamily="34" charset="0"/>
                        </a:rPr>
                        <a:t>під</a:t>
                      </a:r>
                      <a:r>
                        <a:rPr lang="ru-RU" sz="1800" b="1" i="1" spc="-5" dirty="0">
                          <a:solidFill>
                            <a:srgbClr val="FF0000"/>
                          </a:solidFill>
                          <a:effectLst/>
                          <a:latin typeface="Arial" pitchFamily="34" charset="0"/>
                          <a:cs typeface="Arial" pitchFamily="34" charset="0"/>
                        </a:rPr>
                        <a:t> </a:t>
                      </a:r>
                      <a:r>
                        <a:rPr lang="ru-RU" sz="1800" b="1" i="1" spc="-5" dirty="0" err="1">
                          <a:solidFill>
                            <a:srgbClr val="FF0000"/>
                          </a:solidFill>
                          <a:effectLst/>
                          <a:latin typeface="Arial" pitchFamily="34" charset="0"/>
                          <a:cs typeface="Arial" pitchFamily="34" charset="0"/>
                        </a:rPr>
                        <a:t>фармакокінетикою</a:t>
                      </a:r>
                      <a:r>
                        <a:rPr lang="ru-RU" sz="1800" b="1" i="1" spc="-5" dirty="0">
                          <a:solidFill>
                            <a:srgbClr val="FF0000"/>
                          </a:solidFill>
                          <a:effectLst/>
                          <a:latin typeface="Arial" pitchFamily="34" charset="0"/>
                          <a:cs typeface="Arial" pitchFamily="34" charset="0"/>
                        </a:rPr>
                        <a:t> кривою</a:t>
                      </a:r>
                      <a:endParaRPr lang="ru-RU" sz="1100" b="1" i="1" dirty="0">
                        <a:solidFill>
                          <a:srgbClr val="FF0000"/>
                        </a:solidFill>
                        <a:effectLst/>
                        <a:latin typeface="Arial" pitchFamily="34" charset="0"/>
                        <a:cs typeface="Arial" pitchFamily="34" charset="0"/>
                      </a:endParaRPr>
                    </a:p>
                  </a:txBody>
                  <a:tcPr marL="25400" marR="25400" marT="0" marB="0" anchor="ctr"/>
                </a:tc>
                <a:tc>
                  <a:txBody>
                    <a:bodyPr/>
                    <a:lstStyle/>
                    <a:p>
                      <a:pPr indent="3175" algn="just">
                        <a:spcAft>
                          <a:spcPts val="0"/>
                        </a:spcAft>
                      </a:pPr>
                      <a:r>
                        <a:rPr lang="uk-UA" sz="1800" spc="-5" noProof="0" smtClean="0">
                          <a:effectLst/>
                          <a:latin typeface="Arial" pitchFamily="34" charset="0"/>
                          <a:cs typeface="Arial" pitchFamily="34" charset="0"/>
                        </a:rPr>
                        <a:t>Поверхня, що у системі координат обмежена відрізком (віссю х і кривою), що характеризує концентрацію лікарської речовини в крові (сироватці, плазмі, сечі) у залежності від часу. Вона обмежена в часі або екстрапольована до нескінченності.</a:t>
                      </a:r>
                      <a:endParaRPr lang="uk-UA" sz="1100" noProof="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0"/>
                  </a:ext>
                </a:extLst>
              </a:tr>
              <a:tr h="1286389">
                <a:tc>
                  <a:txBody>
                    <a:bodyPr/>
                    <a:lstStyle/>
                    <a:p>
                      <a:pPr>
                        <a:spcAft>
                          <a:spcPts val="0"/>
                        </a:spcAft>
                      </a:pPr>
                      <a:r>
                        <a:rPr lang="ru-RU" sz="1800" b="1" i="1" spc="-5" dirty="0" err="1">
                          <a:solidFill>
                            <a:srgbClr val="FF0000"/>
                          </a:solidFill>
                          <a:effectLst/>
                          <a:latin typeface="Arial" pitchFamily="34" charset="0"/>
                          <a:cs typeface="Arial" pitchFamily="34" charset="0"/>
                        </a:rPr>
                        <a:t>Виділення</a:t>
                      </a:r>
                      <a:r>
                        <a:rPr lang="ru-RU" sz="1800" b="1" i="1" spc="-5" dirty="0">
                          <a:solidFill>
                            <a:srgbClr val="FF0000"/>
                          </a:solidFill>
                          <a:effectLst/>
                          <a:latin typeface="Arial" pitchFamily="34" charset="0"/>
                          <a:cs typeface="Arial" pitchFamily="34" charset="0"/>
                        </a:rPr>
                        <a:t> (</a:t>
                      </a:r>
                      <a:r>
                        <a:rPr lang="ru-RU" sz="1800" b="1" i="1" spc="-5" dirty="0" err="1">
                          <a:solidFill>
                            <a:srgbClr val="FF0000"/>
                          </a:solidFill>
                          <a:effectLst/>
                          <a:latin typeface="Arial" pitchFamily="34" charset="0"/>
                          <a:cs typeface="Arial" pitchFamily="34" charset="0"/>
                        </a:rPr>
                        <a:t>екскреція</a:t>
                      </a:r>
                      <a:r>
                        <a:rPr lang="ru-RU" sz="1800" b="1" i="1" spc="-5" dirty="0">
                          <a:solidFill>
                            <a:srgbClr val="FF0000"/>
                          </a:solidFill>
                          <a:effectLst/>
                          <a:latin typeface="Arial" pitchFamily="34" charset="0"/>
                          <a:cs typeface="Arial" pitchFamily="34" charset="0"/>
                        </a:rPr>
                        <a:t>)</a:t>
                      </a:r>
                      <a:endParaRPr lang="ru-RU" sz="1100" b="1" i="1" dirty="0">
                        <a:solidFill>
                          <a:srgbClr val="FF0000"/>
                        </a:solidFill>
                        <a:effectLst/>
                        <a:latin typeface="Arial" pitchFamily="34" charset="0"/>
                        <a:cs typeface="Arial" pitchFamily="34" charset="0"/>
                      </a:endParaRPr>
                    </a:p>
                  </a:txBody>
                  <a:tcPr marL="25400" marR="25400" marT="0" marB="0" anchor="ctr"/>
                </a:tc>
                <a:tc>
                  <a:txBody>
                    <a:bodyPr/>
                    <a:lstStyle/>
                    <a:p>
                      <a:pPr indent="3175" algn="just">
                        <a:spcAft>
                          <a:spcPts val="0"/>
                        </a:spcAft>
                      </a:pPr>
                      <a:r>
                        <a:rPr lang="uk-UA" sz="1800" spc="-5" noProof="0" smtClean="0">
                          <a:effectLst/>
                          <a:latin typeface="Arial" pitchFamily="34" charset="0"/>
                          <a:cs typeface="Arial" pitchFamily="34" charset="0"/>
                        </a:rPr>
                        <a:t>Процес, під час якого виводиться лікарська речовина (препарат) із системи кровообігу через нирки, у сечу, через жовч і слину в кишки і кал, через шкіру, молочні залози і потові залози.</a:t>
                      </a:r>
                      <a:endParaRPr lang="uk-UA" sz="1100" noProof="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1"/>
                  </a:ext>
                </a:extLst>
              </a:tr>
              <a:tr h="1244154">
                <a:tc>
                  <a:txBody>
                    <a:bodyPr/>
                    <a:lstStyle/>
                    <a:p>
                      <a:pPr>
                        <a:spcAft>
                          <a:spcPts val="0"/>
                        </a:spcAft>
                      </a:pPr>
                      <a:r>
                        <a:rPr lang="ru-RU" sz="1800" b="1" i="1" spc="-5">
                          <a:solidFill>
                            <a:srgbClr val="FF0000"/>
                          </a:solidFill>
                          <a:effectLst/>
                          <a:latin typeface="Arial" pitchFamily="34" charset="0"/>
                          <a:cs typeface="Arial" pitchFamily="34" charset="0"/>
                        </a:rPr>
                        <a:t>Константа всмоктування</a:t>
                      </a:r>
                      <a:endParaRPr lang="ru-RU" sz="1100" b="1" i="1">
                        <a:solidFill>
                          <a:srgbClr val="FF0000"/>
                        </a:solidFill>
                        <a:effectLst/>
                        <a:latin typeface="Arial" pitchFamily="34" charset="0"/>
                        <a:cs typeface="Arial" pitchFamily="34" charset="0"/>
                      </a:endParaRPr>
                    </a:p>
                  </a:txBody>
                  <a:tcPr marL="25400" marR="25400" marT="0" marB="0" anchor="ctr"/>
                </a:tc>
                <a:tc>
                  <a:txBody>
                    <a:bodyPr/>
                    <a:lstStyle/>
                    <a:p>
                      <a:pPr indent="3810" algn="just">
                        <a:spcAft>
                          <a:spcPts val="0"/>
                        </a:spcAft>
                      </a:pPr>
                      <a:r>
                        <a:rPr lang="uk-UA" sz="1800" spc="-5" noProof="0" smtClean="0">
                          <a:effectLst/>
                          <a:latin typeface="Arial" pitchFamily="34" charset="0"/>
                          <a:cs typeface="Arial" pitchFamily="34" charset="0"/>
                        </a:rPr>
                        <a:t>Загальна константа, що визначає швидкість проникнення лікарської речовини з місця прийому до організму</a:t>
                      </a:r>
                      <a:endParaRPr lang="uk-UA" sz="1100" noProof="0" smtClean="0">
                        <a:effectLst/>
                        <a:latin typeface="Arial" pitchFamily="34" charset="0"/>
                        <a:cs typeface="Arial" pitchFamily="34" charset="0"/>
                      </a:endParaRPr>
                    </a:p>
                    <a:p>
                      <a:pPr indent="3810" algn="just">
                        <a:spcAft>
                          <a:spcPts val="0"/>
                        </a:spcAft>
                      </a:pPr>
                      <a:r>
                        <a:rPr lang="uk-UA" sz="1800" spc="-5" noProof="0" smtClean="0">
                          <a:effectLst/>
                          <a:latin typeface="Arial" pitchFamily="34" charset="0"/>
                          <a:cs typeface="Arial" pitchFamily="34" charset="0"/>
                        </a:rPr>
                        <a:t>через біологічну мембрану.</a:t>
                      </a:r>
                      <a:endParaRPr lang="uk-UA" sz="1100" noProof="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2"/>
                  </a:ext>
                </a:extLst>
              </a:tr>
              <a:tr h="1029111">
                <a:tc>
                  <a:txBody>
                    <a:bodyPr/>
                    <a:lstStyle/>
                    <a:p>
                      <a:pPr>
                        <a:spcAft>
                          <a:spcPts val="0"/>
                        </a:spcAft>
                      </a:pPr>
                      <a:r>
                        <a:rPr lang="ru-RU" sz="1800" b="1" i="1" spc="-5" dirty="0">
                          <a:solidFill>
                            <a:srgbClr val="FF0000"/>
                          </a:solidFill>
                          <a:effectLst/>
                          <a:latin typeface="Arial" pitchFamily="34" charset="0"/>
                          <a:cs typeface="Arial" pitchFamily="34" charset="0"/>
                        </a:rPr>
                        <a:t>Константа </a:t>
                      </a:r>
                      <a:r>
                        <a:rPr lang="ru-RU" sz="1800" b="1" i="1" spc="-5" dirty="0" err="1">
                          <a:solidFill>
                            <a:srgbClr val="FF0000"/>
                          </a:solidFill>
                          <a:effectLst/>
                          <a:latin typeface="Arial" pitchFamily="34" charset="0"/>
                          <a:cs typeface="Arial" pitchFamily="34" charset="0"/>
                        </a:rPr>
                        <a:t>елімінації</a:t>
                      </a:r>
                      <a:endParaRPr lang="ru-RU" sz="1100" b="1" i="1" dirty="0">
                        <a:solidFill>
                          <a:srgbClr val="FF0000"/>
                        </a:solidFill>
                        <a:effectLst/>
                        <a:latin typeface="Arial" pitchFamily="34" charset="0"/>
                        <a:cs typeface="Arial" pitchFamily="34" charset="0"/>
                      </a:endParaRPr>
                    </a:p>
                  </a:txBody>
                  <a:tcPr marL="25400" marR="25400" marT="0" marB="0" anchor="ctr"/>
                </a:tc>
                <a:tc>
                  <a:txBody>
                    <a:bodyPr/>
                    <a:lstStyle/>
                    <a:p>
                      <a:pPr indent="3810" algn="just">
                        <a:spcAft>
                          <a:spcPts val="0"/>
                        </a:spcAft>
                      </a:pPr>
                      <a:r>
                        <a:rPr lang="uk-UA" sz="1800" spc="-5" noProof="0" dirty="0" smtClean="0">
                          <a:effectLst/>
                          <a:latin typeface="Arial" pitchFamily="34" charset="0"/>
                          <a:cs typeface="Arial" pitchFamily="34" charset="0"/>
                        </a:rPr>
                        <a:t>Константа швидкості процесу, під час якого ефективна речовина усувається з тіла екскрецію </a:t>
                      </a:r>
                      <a:r>
                        <a:rPr lang="uk-UA" sz="1800" spc="-5" noProof="0" dirty="0" err="1" smtClean="0">
                          <a:effectLst/>
                          <a:latin typeface="Arial" pitchFamily="34" charset="0"/>
                          <a:cs typeface="Arial" pitchFamily="34" charset="0"/>
                        </a:rPr>
                        <a:t>або біотрансформативнимипроце</a:t>
                      </a:r>
                      <a:r>
                        <a:rPr lang="uk-UA" sz="1800" spc="-5" noProof="0" dirty="0" smtClean="0">
                          <a:effectLst/>
                          <a:latin typeface="Arial" pitchFamily="34" charset="0"/>
                          <a:cs typeface="Arial" pitchFamily="34" charset="0"/>
                        </a:rPr>
                        <a:t>сами.</a:t>
                      </a:r>
                      <a:endParaRPr lang="uk-UA" sz="1100" noProof="0" dirty="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98580526"/>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latin typeface="Arial" pitchFamily="34" charset="0"/>
                <a:cs typeface="Arial" pitchFamily="34" charset="0"/>
              </a:rPr>
              <a:t>3. Основні поняття та терміни </a:t>
            </a:r>
            <a:r>
              <a:rPr lang="uk-UA" sz="3200" dirty="0" err="1" smtClean="0">
                <a:latin typeface="Arial" pitchFamily="34" charset="0"/>
                <a:cs typeface="Arial" pitchFamily="34" charset="0"/>
              </a:rPr>
              <a:t>біофармації</a:t>
            </a:r>
            <a:r>
              <a:rPr lang="uk-UA" sz="3200" dirty="0" smtClean="0">
                <a:latin typeface="Arial" pitchFamily="34" charset="0"/>
                <a:cs typeface="Arial" pitchFamily="34" charset="0"/>
              </a:rPr>
              <a:t>.</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17</a:t>
            </a:fld>
            <a:endParaRPr lang="ru-RU"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763907329"/>
              </p:ext>
            </p:extLst>
          </p:nvPr>
        </p:nvGraphicFramePr>
        <p:xfrm>
          <a:off x="179512" y="1556792"/>
          <a:ext cx="8784976" cy="2743200"/>
        </p:xfrm>
        <a:graphic>
          <a:graphicData uri="http://schemas.openxmlformats.org/drawingml/2006/table">
            <a:tbl>
              <a:tblPr>
                <a:tableStyleId>{5940675A-B579-460E-94D1-54222C63F5DA}</a:tableStyleId>
              </a:tblPr>
              <a:tblGrid>
                <a:gridCol w="2592288">
                  <a:extLst>
                    <a:ext uri="{9D8B030D-6E8A-4147-A177-3AD203B41FA5}">
                      <a16:colId xmlns:a16="http://schemas.microsoft.com/office/drawing/2014/main" val="20000"/>
                    </a:ext>
                  </a:extLst>
                </a:gridCol>
                <a:gridCol w="6192688">
                  <a:extLst>
                    <a:ext uri="{9D8B030D-6E8A-4147-A177-3AD203B41FA5}">
                      <a16:colId xmlns:a16="http://schemas.microsoft.com/office/drawing/2014/main" val="20001"/>
                    </a:ext>
                  </a:extLst>
                </a:gridCol>
              </a:tblGrid>
              <a:tr h="791210">
                <a:tc>
                  <a:txBody>
                    <a:bodyPr/>
                    <a:lstStyle/>
                    <a:p>
                      <a:pPr>
                        <a:spcAft>
                          <a:spcPts val="0"/>
                        </a:spcAft>
                      </a:pPr>
                      <a:r>
                        <a:rPr lang="ru-RU" sz="2400" b="1" i="1" spc="-5" dirty="0" err="1" smtClean="0">
                          <a:solidFill>
                            <a:srgbClr val="FF0000"/>
                          </a:solidFill>
                          <a:effectLst/>
                        </a:rPr>
                        <a:t>Фармакокінетика</a:t>
                      </a:r>
                      <a:endParaRPr lang="ru-RU" sz="1400" b="1" i="1" dirty="0">
                        <a:solidFill>
                          <a:srgbClr val="FF0000"/>
                        </a:solidFill>
                        <a:effectLst/>
                        <a:latin typeface="Arial" pitchFamily="34" charset="0"/>
                        <a:cs typeface="Arial" pitchFamily="34" charset="0"/>
                      </a:endParaRPr>
                    </a:p>
                  </a:txBody>
                  <a:tcPr marL="25400" marR="25400" marT="0" marB="0" anchor="ctr"/>
                </a:tc>
                <a:tc>
                  <a:txBody>
                    <a:bodyPr/>
                    <a:lstStyle/>
                    <a:p>
                      <a:pPr indent="3810" algn="just">
                        <a:spcAft>
                          <a:spcPts val="0"/>
                        </a:spcAft>
                      </a:pPr>
                      <a:r>
                        <a:rPr lang="ru-RU" sz="2000" spc="-5">
                          <a:effectLst/>
                        </a:rPr>
                        <a:t>Опис змін у часі концентрацій введеного лікарського засобу і його метаболітів в організмі; охоплює такі транспортні процеси діючої речовини і його метаболітів в організмі, як всмоктування, розподіл, біотрасформація і елімінація.</a:t>
                      </a:r>
                      <a:endParaRPr lang="ru-RU" sz="120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0"/>
                  </a:ext>
                </a:extLst>
              </a:tr>
              <a:tr h="791210">
                <a:tc>
                  <a:txBody>
                    <a:bodyPr/>
                    <a:lstStyle/>
                    <a:p>
                      <a:pPr>
                        <a:spcAft>
                          <a:spcPts val="0"/>
                        </a:spcAft>
                      </a:pPr>
                      <a:r>
                        <a:rPr lang="en-GB" sz="2400" b="1" i="1" spc="-5" dirty="0">
                          <a:solidFill>
                            <a:srgbClr val="FF0000"/>
                          </a:solidFill>
                          <a:effectLst/>
                        </a:rPr>
                        <a:t>LADMER</a:t>
                      </a:r>
                      <a:endParaRPr lang="en-GB" sz="1400" b="1" i="1" dirty="0">
                        <a:solidFill>
                          <a:srgbClr val="FF0000"/>
                        </a:solidFill>
                        <a:effectLst/>
                        <a:latin typeface="Arial" pitchFamily="34" charset="0"/>
                        <a:cs typeface="Arial" pitchFamily="34" charset="0"/>
                      </a:endParaRPr>
                    </a:p>
                  </a:txBody>
                  <a:tcPr marL="25400" marR="25400" marT="0" marB="0" anchor="ctr"/>
                </a:tc>
                <a:tc>
                  <a:txBody>
                    <a:bodyPr/>
                    <a:lstStyle/>
                    <a:p>
                      <a:pPr indent="3810" algn="just">
                        <a:spcAft>
                          <a:spcPts val="0"/>
                        </a:spcAft>
                      </a:pPr>
                      <a:r>
                        <a:rPr lang="ru-RU" sz="2000" spc="-5" dirty="0" err="1">
                          <a:effectLst/>
                        </a:rPr>
                        <a:t>Загальний</a:t>
                      </a:r>
                      <a:r>
                        <a:rPr lang="ru-RU" sz="2000" spc="-5" dirty="0">
                          <a:effectLst/>
                        </a:rPr>
                        <a:t> </a:t>
                      </a:r>
                      <a:r>
                        <a:rPr lang="ru-RU" sz="2000" spc="-5" dirty="0" err="1">
                          <a:effectLst/>
                        </a:rPr>
                        <a:t>термін</a:t>
                      </a:r>
                      <a:r>
                        <a:rPr lang="ru-RU" sz="2000" spc="-5" dirty="0">
                          <a:effectLst/>
                        </a:rPr>
                        <a:t>, </a:t>
                      </a:r>
                      <a:r>
                        <a:rPr lang="ru-RU" sz="2000" spc="-5" dirty="0" err="1">
                          <a:effectLst/>
                        </a:rPr>
                        <a:t>що</a:t>
                      </a:r>
                      <a:r>
                        <a:rPr lang="ru-RU" sz="2000" spc="-5" dirty="0">
                          <a:effectLst/>
                        </a:rPr>
                        <a:t> </a:t>
                      </a:r>
                      <a:r>
                        <a:rPr lang="ru-RU" sz="2000" spc="-5" dirty="0" err="1">
                          <a:effectLst/>
                        </a:rPr>
                        <a:t>характеризує</a:t>
                      </a:r>
                      <a:r>
                        <a:rPr lang="ru-RU" sz="2000" spc="-5" dirty="0">
                          <a:effectLst/>
                        </a:rPr>
                        <a:t> </a:t>
                      </a:r>
                      <a:r>
                        <a:rPr lang="ru-RU" sz="2000" spc="-5" dirty="0" err="1">
                          <a:effectLst/>
                        </a:rPr>
                        <a:t>окремі</a:t>
                      </a:r>
                      <a:r>
                        <a:rPr lang="ru-RU" sz="2000" spc="-5" dirty="0">
                          <a:effectLst/>
                        </a:rPr>
                        <a:t> </a:t>
                      </a:r>
                      <a:r>
                        <a:rPr lang="ru-RU" sz="2000" spc="-5" dirty="0" err="1">
                          <a:effectLst/>
                        </a:rPr>
                        <a:t>ділянки</a:t>
                      </a:r>
                      <a:r>
                        <a:rPr lang="ru-RU" sz="2000" spc="-5" dirty="0">
                          <a:effectLst/>
                        </a:rPr>
                        <a:t> </a:t>
                      </a:r>
                      <a:r>
                        <a:rPr lang="ru-RU" sz="2000" spc="-5" dirty="0" err="1">
                          <a:effectLst/>
                        </a:rPr>
                        <a:t>взаємодії</a:t>
                      </a:r>
                      <a:r>
                        <a:rPr lang="ru-RU" sz="2000" spc="-5" dirty="0">
                          <a:effectLst/>
                        </a:rPr>
                        <a:t> </a:t>
                      </a:r>
                      <a:r>
                        <a:rPr lang="ru-RU" sz="2000" spc="-5" dirty="0" err="1">
                          <a:effectLst/>
                        </a:rPr>
                        <a:t>лікарського</a:t>
                      </a:r>
                      <a:r>
                        <a:rPr lang="ru-RU" sz="2000" spc="-5" dirty="0">
                          <a:effectLst/>
                        </a:rPr>
                        <a:t> </a:t>
                      </a:r>
                      <a:r>
                        <a:rPr lang="ru-RU" sz="2000" spc="-5" dirty="0" err="1">
                          <a:effectLst/>
                        </a:rPr>
                        <a:t>засобу</a:t>
                      </a:r>
                      <a:r>
                        <a:rPr lang="ru-RU" sz="2000" spc="-5" dirty="0">
                          <a:effectLst/>
                        </a:rPr>
                        <a:t> з </a:t>
                      </a:r>
                      <a:r>
                        <a:rPr lang="ru-RU" sz="2000" spc="-5" dirty="0" err="1">
                          <a:effectLst/>
                        </a:rPr>
                        <a:t>організмом</a:t>
                      </a:r>
                      <a:r>
                        <a:rPr lang="ru-RU" sz="2000" spc="-5" dirty="0">
                          <a:effectLst/>
                        </a:rPr>
                        <a:t> (</a:t>
                      </a:r>
                      <a:r>
                        <a:rPr lang="en-GB" sz="2000" spc="-5" dirty="0">
                          <a:effectLst/>
                        </a:rPr>
                        <a:t>Liberation, Absorption, Distribution, Metabolism, Elimination, Response)</a:t>
                      </a:r>
                      <a:endParaRPr lang="en-GB" sz="1200" dirty="0">
                        <a:effectLst/>
                        <a:latin typeface="Arial" pitchFamily="34" charset="0"/>
                        <a:cs typeface="Arial" pitchFamily="34" charset="0"/>
                      </a:endParaRPr>
                    </a:p>
                  </a:txBody>
                  <a:tcPr marL="25400" marR="25400" marT="0" marB="0"/>
                </a:tc>
                <a:extLst>
                  <a:ext uri="{0D108BD9-81ED-4DB2-BD59-A6C34878D82A}">
                    <a16:rowId xmlns:a16="http://schemas.microsoft.com/office/drawing/2014/main" val="10001"/>
                  </a:ext>
                </a:extLst>
              </a:tr>
            </a:tbl>
          </a:graphicData>
        </a:graphic>
      </p:graphicFrame>
      <p:pic>
        <p:nvPicPr>
          <p:cNvPr id="25602" name="Picture 2" descr="http://medicineinfo.net/wp-content/uploads/2015/03/wpid-post_19005_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383628"/>
            <a:ext cx="3744416" cy="2490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812154"/>
      </p:ext>
    </p:extLst>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a:latin typeface="Arial" pitchFamily="34" charset="0"/>
                <a:cs typeface="Arial" pitchFamily="34" charset="0"/>
              </a:rPr>
              <a:t>4</a:t>
            </a:r>
            <a:r>
              <a:rPr lang="uk-UA" sz="3200" dirty="0" smtClean="0">
                <a:latin typeface="Arial" pitchFamily="34" charset="0"/>
                <a:cs typeface="Arial" pitchFamily="34" charset="0"/>
              </a:rPr>
              <a:t>. Сучасні вимоги до оцінки якості лікарських препаратів.</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18</a:t>
            </a:fld>
            <a:endParaRPr lang="ru-RU" dirty="0">
              <a:solidFill>
                <a:schemeClr val="tx1"/>
              </a:solidFill>
            </a:endParaRPr>
          </a:p>
        </p:txBody>
      </p:sp>
      <p:sp>
        <p:nvSpPr>
          <p:cNvPr id="3" name="Объект 2"/>
          <p:cNvSpPr>
            <a:spLocks noGrp="1"/>
          </p:cNvSpPr>
          <p:nvPr>
            <p:ph idx="1"/>
          </p:nvPr>
        </p:nvSpPr>
        <p:spPr>
          <a:xfrm>
            <a:off x="107504" y="1340768"/>
            <a:ext cx="7632848" cy="5300054"/>
          </a:xfrm>
        </p:spPr>
        <p:txBody>
          <a:bodyPr/>
          <a:lstStyle/>
          <a:p>
            <a:pPr marL="0" indent="0">
              <a:buNone/>
            </a:pPr>
            <a:r>
              <a:rPr lang="ru-RU" sz="2400" dirty="0" smtClean="0">
                <a:latin typeface="Arial" pitchFamily="34" charset="0"/>
                <a:cs typeface="Arial" pitchFamily="34" charset="0"/>
              </a:rPr>
              <a:t>До </a:t>
            </a:r>
            <a:r>
              <a:rPr lang="uk-UA" sz="2400" dirty="0" smtClean="0">
                <a:latin typeface="Arial" pitchFamily="34" charset="0"/>
                <a:cs typeface="Arial" pitchFamily="34" charset="0"/>
              </a:rPr>
              <a:t>лікарських препаратів висувають певні жорсткі вимоги. Перш за все, ЛП повинен мати високу активність вибірковість та тривалість лікарської дії. Також він повинен бути нешкідливим та не викликати небажаних побічних ефектів. ЛП повинен містити високочисті компоненти та бути достатньо стабільним при зберіганні. Крім того, існують деякі економічні вимоги - ЛР повинна бути доступною, а співвідношення собівартості та можливої ціни - забезпечувати достатньо високий прибуток від реалізації ЛП на фармацевтичному ринку. Всі ці фактори визначають термін життя даного препарату серед інших ЛП, які мають подібну дію, та застосовуються в міжнародній медичній практиці.</a:t>
            </a:r>
          </a:p>
          <a:p>
            <a:pPr>
              <a:buFont typeface="Wingdings" pitchFamily="2" charset="2"/>
              <a:buChar char="ü"/>
            </a:pPr>
            <a:endParaRPr lang="uk-UA" sz="2400" dirty="0" smtClean="0">
              <a:latin typeface="Arial" pitchFamily="34" charset="0"/>
              <a:cs typeface="Arial" pitchFamily="34" charset="0"/>
            </a:endParaRPr>
          </a:p>
        </p:txBody>
      </p:sp>
      <p:pic>
        <p:nvPicPr>
          <p:cNvPr id="27650" name="Picture 2" descr="Картинки по запросу восклицательный знак анимац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5" y="2276872"/>
            <a:ext cx="1475656" cy="3306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101079"/>
      </p:ext>
    </p:extLst>
  </p:cSld>
  <p:clrMapOvr>
    <a:masterClrMapping/>
  </p:clrMapOvr>
  <p:transition spd="slow">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a:latin typeface="Arial" pitchFamily="34" charset="0"/>
                <a:cs typeface="Arial" pitchFamily="34" charset="0"/>
              </a:rPr>
              <a:t>4</a:t>
            </a:r>
            <a:r>
              <a:rPr lang="uk-UA" sz="3200" dirty="0" smtClean="0">
                <a:latin typeface="Arial" pitchFamily="34" charset="0"/>
                <a:cs typeface="Arial" pitchFamily="34" charset="0"/>
              </a:rPr>
              <a:t>. Сучасні вимоги до оцінки якості лікарських препаратів.</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19</a:t>
            </a:fld>
            <a:endParaRPr lang="ru-RU" dirty="0">
              <a:solidFill>
                <a:schemeClr val="tx1"/>
              </a:solidFill>
            </a:endParaRPr>
          </a:p>
        </p:txBody>
      </p:sp>
      <p:sp>
        <p:nvSpPr>
          <p:cNvPr id="3" name="Объект 2"/>
          <p:cNvSpPr>
            <a:spLocks noGrp="1"/>
          </p:cNvSpPr>
          <p:nvPr>
            <p:ph idx="1"/>
          </p:nvPr>
        </p:nvSpPr>
        <p:spPr>
          <a:xfrm>
            <a:off x="107504" y="1626778"/>
            <a:ext cx="5472609" cy="5014044"/>
          </a:xfrm>
        </p:spPr>
        <p:txBody>
          <a:bodyPr/>
          <a:lstStyle/>
          <a:p>
            <a:pPr marL="0" indent="0">
              <a:buNone/>
            </a:pPr>
            <a:r>
              <a:rPr lang="uk-UA" sz="2400" dirty="0" smtClean="0">
                <a:latin typeface="Arial" pitchFamily="34" charset="0"/>
                <a:cs typeface="Arial" pitchFamily="34" charset="0"/>
              </a:rPr>
              <a:t>Контроль якості екстемпоральних та промислових лікарських препаратів здійснюється здійснюється відповідно до ДФУ, чинних наказів, інструкцій МОЗ України, методичних рекомендацій, інформаційних листів.</a:t>
            </a:r>
          </a:p>
          <a:p>
            <a:pPr marL="0" indent="0">
              <a:buNone/>
            </a:pPr>
            <a:r>
              <a:rPr lang="uk-UA" sz="2400" dirty="0" smtClean="0">
                <a:latin typeface="Arial" pitchFamily="34" charset="0"/>
                <a:cs typeface="Arial" pitchFamily="34" charset="0"/>
              </a:rPr>
              <a:t>Наприклад, у ДФУ 2.0. містяться статті на кожну лікарську форму,  у яких наведено загальні вимоги та зазначено, які методики аналіз слід використовувати.</a:t>
            </a:r>
          </a:p>
          <a:p>
            <a:pPr marL="0" indent="0">
              <a:buNone/>
            </a:pPr>
            <a:endParaRPr lang="uk-UA" sz="2400" dirty="0" smtClean="0">
              <a:latin typeface="Arial" pitchFamily="34" charset="0"/>
              <a:cs typeface="Arial" pitchFamily="34" charset="0"/>
            </a:endParaRPr>
          </a:p>
          <a:p>
            <a:pPr>
              <a:buFont typeface="Wingdings" pitchFamily="2" charset="2"/>
              <a:buChar char="ü"/>
            </a:pPr>
            <a:endParaRPr lang="uk-UA" sz="2400" dirty="0" smtClean="0">
              <a:latin typeface="Arial" pitchFamily="34" charset="0"/>
              <a:cs typeface="Arial" pitchFamily="34" charset="0"/>
            </a:endParaRPr>
          </a:p>
        </p:txBody>
      </p:sp>
      <p:pic>
        <p:nvPicPr>
          <p:cNvPr id="7" name="Picture 15" descr="Картинки по запросу державна фармакопея україни 2.0"/>
          <p:cNvPicPr>
            <a:picLocks noChangeAspect="1" noChangeArrowheads="1"/>
          </p:cNvPicPr>
          <p:nvPr/>
        </p:nvPicPr>
        <p:blipFill rotWithShape="1">
          <a:blip r:embed="rId2"/>
          <a:srcRect l="58800" t="13836"/>
          <a:stretch/>
        </p:blipFill>
        <p:spPr bwMode="auto">
          <a:xfrm>
            <a:off x="5868144" y="2420888"/>
            <a:ext cx="2863850" cy="3425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614156"/>
      </p:ext>
    </p:extLst>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a:latin typeface="Arial" pitchFamily="34" charset="0"/>
                <a:cs typeface="Arial" pitchFamily="34" charset="0"/>
              </a:rPr>
              <a:t>4</a:t>
            </a:r>
            <a:r>
              <a:rPr lang="uk-UA" sz="3200" dirty="0" smtClean="0">
                <a:latin typeface="Arial" pitchFamily="34" charset="0"/>
                <a:cs typeface="Arial" pitchFamily="34" charset="0"/>
              </a:rPr>
              <a:t>. Сучасні вимоги до оцінки якості лікарських препаратів.</a:t>
            </a:r>
            <a:endParaRPr lang="ru-RU" sz="3200" dirty="0"/>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20</a:t>
            </a:fld>
            <a:endParaRPr lang="ru-RU" dirty="0">
              <a:solidFill>
                <a:schemeClr val="tx1"/>
              </a:solidFill>
            </a:endParaRPr>
          </a:p>
        </p:txBody>
      </p:sp>
      <p:sp>
        <p:nvSpPr>
          <p:cNvPr id="3" name="Объект 2"/>
          <p:cNvSpPr>
            <a:spLocks noGrp="1"/>
          </p:cNvSpPr>
          <p:nvPr>
            <p:ph idx="1"/>
          </p:nvPr>
        </p:nvSpPr>
        <p:spPr>
          <a:xfrm>
            <a:off x="107504" y="1340768"/>
            <a:ext cx="6336703" cy="5184576"/>
          </a:xfrm>
        </p:spPr>
        <p:txBody>
          <a:bodyPr/>
          <a:lstStyle/>
          <a:p>
            <a:pPr marL="0" indent="0">
              <a:buNone/>
            </a:pPr>
            <a:r>
              <a:rPr lang="uk-UA" sz="2400" dirty="0" smtClean="0">
                <a:latin typeface="Arial" pitchFamily="34" charset="0"/>
                <a:cs typeface="Arial" pitchFamily="34" charset="0"/>
              </a:rPr>
              <a:t>Державна фармакопея України 2.0 містить докладний опис методик проведення:</a:t>
            </a:r>
          </a:p>
          <a:p>
            <a:pPr>
              <a:buFont typeface="Wingdings" pitchFamily="2" charset="2"/>
              <a:buChar char="ü"/>
            </a:pPr>
            <a:r>
              <a:rPr lang="uk-UA" sz="2400" dirty="0" smtClean="0">
                <a:latin typeface="Arial" pitchFamily="34" charset="0"/>
                <a:cs typeface="Arial" pitchFamily="34" charset="0"/>
              </a:rPr>
              <a:t>фізичні та фізико-хімічні методи;</a:t>
            </a:r>
          </a:p>
          <a:p>
            <a:pPr>
              <a:buFont typeface="Wingdings" pitchFamily="2" charset="2"/>
              <a:buChar char="ü"/>
            </a:pPr>
            <a:r>
              <a:rPr lang="uk-UA" sz="2400" dirty="0" smtClean="0">
                <a:latin typeface="Arial" pitchFamily="34" charset="0"/>
                <a:cs typeface="Arial" pitchFamily="34" charset="0"/>
              </a:rPr>
              <a:t>ідентифікація;</a:t>
            </a:r>
          </a:p>
          <a:p>
            <a:pPr>
              <a:buFont typeface="Wingdings" pitchFamily="2" charset="2"/>
              <a:buChar char="ü"/>
            </a:pPr>
            <a:r>
              <a:rPr lang="uk-UA" sz="2400" dirty="0" smtClean="0">
                <a:latin typeface="Arial" pitchFamily="34" charset="0"/>
                <a:cs typeface="Arial" pitchFamily="34" charset="0"/>
              </a:rPr>
              <a:t>випробування на граничний вміст домішок;</a:t>
            </a:r>
          </a:p>
          <a:p>
            <a:pPr>
              <a:buFont typeface="Wingdings" pitchFamily="2" charset="2"/>
              <a:buChar char="ü"/>
            </a:pPr>
            <a:r>
              <a:rPr lang="uk-UA" sz="2400" dirty="0">
                <a:latin typeface="Arial" pitchFamily="34" charset="0"/>
                <a:cs typeface="Arial" pitchFamily="34" charset="0"/>
              </a:rPr>
              <a:t>м</a:t>
            </a:r>
            <a:r>
              <a:rPr lang="uk-UA" sz="2400" dirty="0" smtClean="0">
                <a:latin typeface="Arial" pitchFamily="34" charset="0"/>
                <a:cs typeface="Arial" pitchFamily="34" charset="0"/>
              </a:rPr>
              <a:t>етоди кількісного визначення;</a:t>
            </a:r>
          </a:p>
          <a:p>
            <a:pPr>
              <a:buFont typeface="Wingdings" pitchFamily="2" charset="2"/>
              <a:buChar char="ü"/>
            </a:pPr>
            <a:r>
              <a:rPr lang="uk-UA" sz="2400" dirty="0" smtClean="0">
                <a:latin typeface="Arial" pitchFamily="34" charset="0"/>
                <a:cs typeface="Arial" pitchFamily="34" charset="0"/>
              </a:rPr>
              <a:t>біологічні випробування;</a:t>
            </a:r>
          </a:p>
          <a:p>
            <a:pPr>
              <a:buFont typeface="Wingdings" pitchFamily="2" charset="2"/>
              <a:buChar char="ü"/>
            </a:pPr>
            <a:r>
              <a:rPr lang="uk-UA" sz="2400" dirty="0" smtClean="0">
                <a:latin typeface="Arial" pitchFamily="34" charset="0"/>
                <a:cs typeface="Arial" pitchFamily="34" charset="0"/>
              </a:rPr>
              <a:t>біологічні методи кількісного визначення;</a:t>
            </a:r>
          </a:p>
          <a:p>
            <a:pPr>
              <a:buFont typeface="Wingdings" pitchFamily="2" charset="2"/>
              <a:buChar char="ü"/>
            </a:pPr>
            <a:r>
              <a:rPr lang="uk-UA" sz="2400" dirty="0">
                <a:latin typeface="Arial" pitchFamily="34" charset="0"/>
                <a:cs typeface="Arial" pitchFamily="34" charset="0"/>
              </a:rPr>
              <a:t>м</a:t>
            </a:r>
            <a:r>
              <a:rPr lang="uk-UA" sz="2400" dirty="0" smtClean="0">
                <a:latin typeface="Arial" pitchFamily="34" charset="0"/>
                <a:cs typeface="Arial" pitchFamily="34" charset="0"/>
              </a:rPr>
              <a:t>етоди фармакогнозії;</a:t>
            </a:r>
          </a:p>
          <a:p>
            <a:pPr>
              <a:buFont typeface="Wingdings" pitchFamily="2" charset="2"/>
              <a:buChar char="ü"/>
            </a:pPr>
            <a:r>
              <a:rPr lang="uk-UA" sz="2400" dirty="0" err="1" smtClean="0">
                <a:latin typeface="Arial" pitchFamily="34" charset="0"/>
                <a:cs typeface="Arial" pitchFamily="34" charset="0"/>
              </a:rPr>
              <a:t>фармако-технологічні</a:t>
            </a:r>
            <a:r>
              <a:rPr lang="uk-UA" sz="2400" dirty="0" smtClean="0">
                <a:latin typeface="Arial" pitchFamily="34" charset="0"/>
                <a:cs typeface="Arial" pitchFamily="34" charset="0"/>
              </a:rPr>
              <a:t> дослідження.</a:t>
            </a:r>
          </a:p>
          <a:p>
            <a:pPr>
              <a:buFont typeface="Wingdings" pitchFamily="2" charset="2"/>
              <a:buChar char="ü"/>
            </a:pPr>
            <a:endParaRPr lang="uk-UA" sz="2400" dirty="0" smtClean="0"/>
          </a:p>
        </p:txBody>
      </p:sp>
      <p:pic>
        <p:nvPicPr>
          <p:cNvPr id="7" name="Picture 15" descr="Картинки по запросу державна фармакопея україни 2.0"/>
          <p:cNvPicPr>
            <a:picLocks noChangeAspect="1" noChangeArrowheads="1"/>
          </p:cNvPicPr>
          <p:nvPr/>
        </p:nvPicPr>
        <p:blipFill rotWithShape="1">
          <a:blip r:embed="rId2"/>
          <a:srcRect l="58800" t="13836"/>
          <a:stretch/>
        </p:blipFill>
        <p:spPr bwMode="auto">
          <a:xfrm>
            <a:off x="5868144" y="2420888"/>
            <a:ext cx="2863850" cy="3425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640525"/>
      </p:ext>
    </p:extLst>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Література</a:t>
            </a:r>
            <a:endParaRPr lang="ru-RU" dirty="0"/>
          </a:p>
        </p:txBody>
      </p:sp>
      <p:sp>
        <p:nvSpPr>
          <p:cNvPr id="4" name="Rectangle 3"/>
          <p:cNvSpPr>
            <a:spLocks noGrp="1" noChangeArrowheads="1"/>
          </p:cNvSpPr>
          <p:nvPr>
            <p:ph idx="1"/>
          </p:nvPr>
        </p:nvSpPr>
        <p:spPr>
          <a:xfrm>
            <a:off x="107504" y="1340768"/>
            <a:ext cx="8784975" cy="5400600"/>
          </a:xfrm>
        </p:spPr>
        <p:txBody>
          <a:bodyPr/>
          <a:lstStyle/>
          <a:p>
            <a:pPr marL="269875" indent="-269875">
              <a:lnSpc>
                <a:spcPct val="80000"/>
              </a:lnSpc>
              <a:buFont typeface="Wingdings" pitchFamily="2" charset="2"/>
              <a:buAutoNum type="arabicPeriod"/>
            </a:pPr>
            <a:r>
              <a:rPr lang="uk-UA" sz="1200" b="1" dirty="0" err="1">
                <a:latin typeface="Arial" panose="020B0604020202020204" pitchFamily="34" charset="0"/>
                <a:cs typeface="Arial" panose="020B0604020202020204" pitchFamily="34" charset="0"/>
              </a:rPr>
              <a:t>Біофармація</a:t>
            </a:r>
            <a:r>
              <a:rPr lang="uk-UA" sz="1200" b="1" dirty="0">
                <a:latin typeface="Arial" panose="020B0604020202020204" pitchFamily="34" charset="0"/>
                <a:cs typeface="Arial" panose="020B0604020202020204" pitchFamily="34" charset="0"/>
              </a:rPr>
              <a:t> </a:t>
            </a:r>
            <a:r>
              <a:rPr lang="uk-UA" sz="1200" dirty="0">
                <a:latin typeface="Arial" panose="020B0604020202020204" pitchFamily="34" charset="0"/>
                <a:cs typeface="Arial" panose="020B0604020202020204" pitchFamily="34" charset="0"/>
              </a:rPr>
              <a:t>: </a:t>
            </a:r>
            <a:r>
              <a:rPr lang="uk-UA" sz="1200" dirty="0" err="1">
                <a:latin typeface="Arial" panose="020B0604020202020204" pitchFamily="34" charset="0"/>
                <a:cs typeface="Arial" panose="020B0604020202020204" pitchFamily="34" charset="0"/>
              </a:rPr>
              <a:t>підруч</a:t>
            </a:r>
            <a:r>
              <a:rPr lang="uk-UA" sz="1200" dirty="0">
                <a:latin typeface="Arial" panose="020B0604020202020204" pitchFamily="34" charset="0"/>
                <a:cs typeface="Arial" panose="020B0604020202020204" pitchFamily="34" charset="0"/>
              </a:rPr>
              <a:t>. для </a:t>
            </a:r>
            <a:r>
              <a:rPr lang="uk-UA" sz="1200" dirty="0" err="1">
                <a:latin typeface="Arial" panose="020B0604020202020204" pitchFamily="34" charset="0"/>
                <a:cs typeface="Arial" panose="020B0604020202020204" pitchFamily="34" charset="0"/>
              </a:rPr>
              <a:t>студ</a:t>
            </a:r>
            <a:r>
              <a:rPr lang="uk-UA" sz="1200" dirty="0">
                <a:latin typeface="Arial" panose="020B0604020202020204" pitchFamily="34" charset="0"/>
                <a:cs typeface="Arial" panose="020B0604020202020204" pitchFamily="34" charset="0"/>
              </a:rPr>
              <a:t>. </a:t>
            </a:r>
            <a:r>
              <a:rPr lang="uk-UA" sz="1200" dirty="0" err="1">
                <a:latin typeface="Arial" panose="020B0604020202020204" pitchFamily="34" charset="0"/>
                <a:cs typeface="Arial" panose="020B0604020202020204" pitchFamily="34" charset="0"/>
              </a:rPr>
              <a:t>вищ</a:t>
            </a:r>
            <a:r>
              <a:rPr lang="uk-UA" sz="1200" dirty="0">
                <a:latin typeface="Arial" panose="020B0604020202020204" pitchFamily="34" charset="0"/>
                <a:cs typeface="Arial" panose="020B0604020202020204" pitchFamily="34" charset="0"/>
              </a:rPr>
              <a:t>. </a:t>
            </a:r>
            <a:r>
              <a:rPr lang="uk-UA" sz="1200" dirty="0" err="1">
                <a:latin typeface="Arial" panose="020B0604020202020204" pitchFamily="34" charset="0"/>
                <a:cs typeface="Arial" panose="020B0604020202020204" pitchFamily="34" charset="0"/>
              </a:rPr>
              <a:t>фармац</a:t>
            </a:r>
            <a:r>
              <a:rPr lang="uk-UA" sz="1200" dirty="0">
                <a:latin typeface="Arial" panose="020B0604020202020204" pitchFamily="34" charset="0"/>
                <a:cs typeface="Arial" panose="020B0604020202020204" pitchFamily="34" charset="0"/>
              </a:rPr>
              <a:t>. </a:t>
            </a:r>
            <a:r>
              <a:rPr lang="uk-UA" sz="1200" dirty="0" err="1">
                <a:latin typeface="Arial" panose="020B0604020202020204" pitchFamily="34" charset="0"/>
                <a:cs typeface="Arial" panose="020B0604020202020204" pitchFamily="34" charset="0"/>
              </a:rPr>
              <a:t>навч</a:t>
            </a:r>
            <a:r>
              <a:rPr lang="uk-UA" sz="1200" dirty="0">
                <a:latin typeface="Arial" panose="020B0604020202020204" pitchFamily="34" charset="0"/>
                <a:cs typeface="Arial" panose="020B0604020202020204" pitchFamily="34" charset="0"/>
              </a:rPr>
              <a:t>. </a:t>
            </a:r>
            <a:r>
              <a:rPr lang="uk-UA" sz="1200" dirty="0" err="1">
                <a:latin typeface="Arial" panose="020B0604020202020204" pitchFamily="34" charset="0"/>
                <a:cs typeface="Arial" panose="020B0604020202020204" pitchFamily="34" charset="0"/>
              </a:rPr>
              <a:t>закл</a:t>
            </a:r>
            <a:r>
              <a:rPr lang="uk-UA" sz="1200" dirty="0">
                <a:latin typeface="Arial" panose="020B0604020202020204" pitchFamily="34" charset="0"/>
                <a:cs typeface="Arial" panose="020B0604020202020204" pitchFamily="34" charset="0"/>
              </a:rPr>
              <a:t>. і </a:t>
            </a:r>
            <a:r>
              <a:rPr lang="uk-UA" sz="1200" dirty="0" err="1">
                <a:latin typeface="Arial" panose="020B0604020202020204" pitchFamily="34" charset="0"/>
                <a:cs typeface="Arial" panose="020B0604020202020204" pitchFamily="34" charset="0"/>
              </a:rPr>
              <a:t>фармац</a:t>
            </a:r>
            <a:r>
              <a:rPr lang="uk-UA" sz="1200" dirty="0">
                <a:latin typeface="Arial" panose="020B0604020202020204" pitchFamily="34" charset="0"/>
                <a:cs typeface="Arial" panose="020B0604020202020204" pitchFamily="34" charset="0"/>
              </a:rPr>
              <a:t>. ф-</a:t>
            </a:r>
            <a:r>
              <a:rPr lang="uk-UA" sz="1200" dirty="0" err="1">
                <a:latin typeface="Arial" panose="020B0604020202020204" pitchFamily="34" charset="0"/>
                <a:cs typeface="Arial" panose="020B0604020202020204" pitchFamily="34" charset="0"/>
              </a:rPr>
              <a:t>тів</a:t>
            </a:r>
            <a:r>
              <a:rPr lang="uk-UA" sz="1200" dirty="0">
                <a:latin typeface="Arial" panose="020B0604020202020204" pitchFamily="34" charset="0"/>
                <a:cs typeface="Arial" panose="020B0604020202020204" pitchFamily="34" charset="0"/>
              </a:rPr>
              <a:t> </a:t>
            </a:r>
            <a:r>
              <a:rPr lang="uk-UA" sz="1200" dirty="0" err="1">
                <a:latin typeface="Arial" panose="020B0604020202020204" pitchFamily="34" charset="0"/>
                <a:cs typeface="Arial" panose="020B0604020202020204" pitchFamily="34" charset="0"/>
              </a:rPr>
              <a:t>вищ</a:t>
            </a:r>
            <a:r>
              <a:rPr lang="uk-UA" sz="1200" dirty="0">
                <a:latin typeface="Arial" panose="020B0604020202020204" pitchFamily="34" charset="0"/>
                <a:cs typeface="Arial" panose="020B0604020202020204" pitchFamily="34" charset="0"/>
              </a:rPr>
              <a:t>. </a:t>
            </a:r>
            <a:r>
              <a:rPr lang="uk-UA" sz="1200" dirty="0" err="1">
                <a:latin typeface="Arial" panose="020B0604020202020204" pitchFamily="34" charset="0"/>
                <a:cs typeface="Arial" panose="020B0604020202020204" pitchFamily="34" charset="0"/>
              </a:rPr>
              <a:t>навч</a:t>
            </a:r>
            <a:r>
              <a:rPr lang="uk-UA" sz="1200" dirty="0">
                <a:latin typeface="Arial" panose="020B0604020202020204" pitchFamily="34" charset="0"/>
                <a:cs typeface="Arial" panose="020B0604020202020204" pitchFamily="34" charset="0"/>
              </a:rPr>
              <a:t>. </a:t>
            </a:r>
            <a:r>
              <a:rPr lang="uk-UA" sz="1200" dirty="0" err="1">
                <a:latin typeface="Arial" panose="020B0604020202020204" pitchFamily="34" charset="0"/>
                <a:cs typeface="Arial" panose="020B0604020202020204" pitchFamily="34" charset="0"/>
              </a:rPr>
              <a:t>закл</a:t>
            </a:r>
            <a:r>
              <a:rPr lang="uk-UA" sz="1200" dirty="0">
                <a:latin typeface="Arial" panose="020B0604020202020204" pitchFamily="34" charset="0"/>
                <a:cs typeface="Arial" panose="020B0604020202020204" pitchFamily="34" charset="0"/>
              </a:rPr>
              <a:t>. І</a:t>
            </a:r>
            <a:r>
              <a:rPr lang="en-US" sz="1200" dirty="0">
                <a:latin typeface="Arial" panose="020B0604020202020204" pitchFamily="34" charset="0"/>
                <a:cs typeface="Arial" panose="020B0604020202020204" pitchFamily="34" charset="0"/>
              </a:rPr>
              <a:t>V </a:t>
            </a:r>
            <a:r>
              <a:rPr lang="uk-UA" sz="1200" dirty="0">
                <a:latin typeface="Arial" panose="020B0604020202020204" pitchFamily="34" charset="0"/>
                <a:cs typeface="Arial" panose="020B0604020202020204" pitchFamily="34" charset="0"/>
              </a:rPr>
              <a:t>рівня акредитації / О.І. Тихонов, Т.Г. </a:t>
            </a:r>
            <a:r>
              <a:rPr lang="uk-UA" sz="1200" dirty="0" err="1">
                <a:latin typeface="Arial" panose="020B0604020202020204" pitchFamily="34" charset="0"/>
                <a:cs typeface="Arial" panose="020B0604020202020204" pitchFamily="34" charset="0"/>
              </a:rPr>
              <a:t>Ярних</a:t>
            </a:r>
            <a:r>
              <a:rPr lang="uk-UA" sz="1200" dirty="0">
                <a:latin typeface="Arial" panose="020B0604020202020204" pitchFamily="34" charset="0"/>
                <a:cs typeface="Arial" panose="020B0604020202020204" pitchFamily="34" charset="0"/>
              </a:rPr>
              <a:t>, І.А. </a:t>
            </a:r>
            <a:r>
              <a:rPr lang="uk-UA" sz="1200" dirty="0" err="1">
                <a:latin typeface="Arial" panose="020B0604020202020204" pitchFamily="34" charset="0"/>
                <a:cs typeface="Arial" panose="020B0604020202020204" pitchFamily="34" charset="0"/>
              </a:rPr>
              <a:t>Зупанець</a:t>
            </a:r>
            <a:r>
              <a:rPr lang="uk-UA" sz="1200" dirty="0">
                <a:latin typeface="Arial" panose="020B0604020202020204" pitchFamily="34" charset="0"/>
                <a:cs typeface="Arial" panose="020B0604020202020204" pitchFamily="34" charset="0"/>
              </a:rPr>
              <a:t> та ін.; За ред. О. І. Тихонова. – Х.: НФаУ : «Золоті сторінки», 2010. – 240 с</a:t>
            </a:r>
            <a:r>
              <a:rPr lang="uk-UA"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en-US" sz="1200" b="1" dirty="0">
                <a:latin typeface="Arial" panose="020B0604020202020204" pitchFamily="34" charset="0"/>
                <a:cs typeface="Arial" panose="020B0604020202020204" pitchFamily="34" charset="0"/>
              </a:rPr>
              <a:t>Biopharmaceutics</a:t>
            </a:r>
            <a:r>
              <a:rPr lang="uk-UA" sz="1200" b="1" dirty="0">
                <a:latin typeface="Arial" panose="020B0604020202020204" pitchFamily="34" charset="0"/>
                <a:cs typeface="Arial" panose="020B0604020202020204" pitchFamily="34" charset="0"/>
              </a:rPr>
              <a:t>.</a:t>
            </a:r>
            <a:r>
              <a:rPr lang="uk-UA" sz="12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Lectures for English students of the </a:t>
            </a:r>
            <a:r>
              <a:rPr lang="en-US" sz="1200" dirty="0" err="1">
                <a:latin typeface="Arial" panose="020B0604020202020204" pitchFamily="34" charset="0"/>
                <a:cs typeface="Arial" panose="020B0604020202020204" pitchFamily="34" charset="0"/>
              </a:rPr>
              <a:t>speciality</a:t>
            </a:r>
            <a:r>
              <a:rPr lang="en-US" sz="1200" dirty="0">
                <a:latin typeface="Arial" panose="020B0604020202020204" pitchFamily="34" charset="0"/>
                <a:cs typeface="Arial" panose="020B0604020202020204" pitchFamily="34" charset="0"/>
              </a:rPr>
              <a:t> «Pharmacy»: a handbook for the out-of-class work of students / A</a:t>
            </a:r>
            <a:r>
              <a:rPr lang="uk-UA"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I</a:t>
            </a:r>
            <a:r>
              <a:rPr lang="uk-UA"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Tikhonov</a:t>
            </a:r>
            <a:r>
              <a:rPr lang="uk-UA" sz="12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a:t>
            </a:r>
            <a:r>
              <a:rPr lang="uk-UA"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G</a:t>
            </a:r>
            <a:r>
              <a:rPr lang="uk-UA"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Yarnykh</a:t>
            </a:r>
            <a:r>
              <a:rPr lang="uk-UA" sz="12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A</a:t>
            </a:r>
            <a:r>
              <a:rPr lang="uk-UA"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B</a:t>
            </a:r>
            <a:r>
              <a:rPr lang="uk-UA"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Yuryeva</a:t>
            </a:r>
            <a:r>
              <a:rPr lang="uk-UA" sz="12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L</a:t>
            </a:r>
            <a:r>
              <a:rPr lang="uk-UA"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N</a:t>
            </a:r>
            <a:r>
              <a:rPr lang="uk-UA"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Podorozhna</a:t>
            </a:r>
            <a:r>
              <a:rPr lang="uk-UA" sz="12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S</a:t>
            </a:r>
            <a:r>
              <a:rPr lang="uk-UA"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S</a:t>
            </a:r>
            <a:r>
              <a:rPr lang="uk-UA"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Zuykina</a:t>
            </a:r>
            <a:r>
              <a:rPr lang="en-US" sz="1200" dirty="0">
                <a:latin typeface="Arial" panose="020B0604020202020204" pitchFamily="34" charset="0"/>
                <a:cs typeface="Arial" panose="020B0604020202020204" pitchFamily="34" charset="0"/>
              </a:rPr>
              <a:t>; Edited by A</a:t>
            </a:r>
            <a:r>
              <a:rPr lang="uk-UA"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I</a:t>
            </a:r>
            <a:r>
              <a:rPr lang="uk-UA"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Tikhonov</a:t>
            </a:r>
            <a:r>
              <a:rPr lang="en-US" sz="1200" dirty="0">
                <a:latin typeface="Arial" panose="020B0604020202020204" pitchFamily="34" charset="0"/>
                <a:cs typeface="Arial" panose="020B0604020202020204" pitchFamily="34" charset="0"/>
              </a:rPr>
              <a:t>. – </a:t>
            </a:r>
            <a:r>
              <a:rPr lang="en-US" sz="1200" dirty="0" err="1">
                <a:latin typeface="Arial" panose="020B0604020202020204" pitchFamily="34" charset="0"/>
                <a:cs typeface="Arial" panose="020B0604020202020204" pitchFamily="34" charset="0"/>
              </a:rPr>
              <a:t>Kharkiv</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NUPh</a:t>
            </a:r>
            <a:r>
              <a:rPr lang="en-US" sz="1200" dirty="0">
                <a:latin typeface="Arial" panose="020B0604020202020204" pitchFamily="34" charset="0"/>
                <a:cs typeface="Arial" panose="020B0604020202020204" pitchFamily="34" charset="0"/>
              </a:rPr>
              <a:t>; Original, 2011. – 140 p</a:t>
            </a:r>
            <a:r>
              <a:rPr lang="en-US" sz="1200" dirty="0" smtClean="0">
                <a:latin typeface="Arial" panose="020B0604020202020204" pitchFamily="34" charset="0"/>
                <a:cs typeface="Arial" panose="020B0604020202020204" pitchFamily="34" charset="0"/>
              </a:rPr>
              <a:t>.</a:t>
            </a:r>
            <a:endParaRPr lang="uk-UA" sz="1200" dirty="0" smtClean="0">
              <a:latin typeface="Arial" panose="020B0604020202020204" pitchFamily="34" charset="0"/>
              <a:cs typeface="Arial" panose="020B0604020202020204" pitchFamily="34" charset="0"/>
            </a:endParaRPr>
          </a:p>
          <a:p>
            <a:pPr marL="269875" indent="-269875">
              <a:lnSpc>
                <a:spcPct val="80000"/>
              </a:lnSpc>
              <a:buFont typeface="Wingdings" pitchFamily="2" charset="2"/>
              <a:buAutoNum type="arabicPeriod"/>
            </a:pPr>
            <a:r>
              <a:rPr lang="ru-RU" sz="1200" dirty="0">
                <a:latin typeface="Arial" panose="020B0604020202020204" pitchFamily="34" charset="0"/>
                <a:cs typeface="Arial" panose="020B0604020202020204" pitchFamily="34" charset="0"/>
              </a:rPr>
              <a:t>Современное состояние и перспективы развития </a:t>
            </a:r>
            <a:r>
              <a:rPr lang="ru-RU" sz="1200" dirty="0" err="1">
                <a:latin typeface="Arial" panose="020B0604020202020204" pitchFamily="34" charset="0"/>
                <a:cs typeface="Arial" panose="020B0604020202020204" pitchFamily="34" charset="0"/>
              </a:rPr>
              <a:t>биофармации</a:t>
            </a:r>
            <a:r>
              <a:rPr lang="ru-RU" sz="1200" dirty="0">
                <a:latin typeface="Arial" panose="020B0604020202020204" pitchFamily="34" charset="0"/>
                <a:cs typeface="Arial" panose="020B0604020202020204" pitchFamily="34" charset="0"/>
              </a:rPr>
              <a:t>. Лекция для студентов специальностей «Фармация» и «Клиническая фармация»: Учеб. </a:t>
            </a:r>
            <a:r>
              <a:rPr lang="ru-RU" sz="1200" dirty="0" err="1">
                <a:latin typeface="Arial" panose="020B0604020202020204" pitchFamily="34" charset="0"/>
                <a:cs typeface="Arial" panose="020B0604020202020204" pitchFamily="34" charset="0"/>
              </a:rPr>
              <a:t>пособ</a:t>
            </a:r>
            <a:r>
              <a:rPr lang="ru-RU" sz="1200" dirty="0">
                <a:latin typeface="Arial" panose="020B0604020202020204" pitchFamily="34" charset="0"/>
                <a:cs typeface="Arial" panose="020B0604020202020204" pitchFamily="34" charset="0"/>
              </a:rPr>
              <a:t>. для </a:t>
            </a:r>
            <a:r>
              <a:rPr lang="ru-RU" sz="1200" dirty="0" err="1">
                <a:latin typeface="Arial" panose="020B0604020202020204" pitchFamily="34" charset="0"/>
                <a:cs typeface="Arial" panose="020B0604020202020204" pitchFamily="34" charset="0"/>
              </a:rPr>
              <a:t>внеаудит</a:t>
            </a:r>
            <a:r>
              <a:rPr lang="ru-RU" sz="1200" dirty="0">
                <a:latin typeface="Arial" panose="020B0604020202020204" pitchFamily="34" charset="0"/>
                <a:cs typeface="Arial" panose="020B0604020202020204" pitchFamily="34" charset="0"/>
              </a:rPr>
              <a:t>. работы студ. / Тихонов А.И., Ярных Т.Г., </a:t>
            </a:r>
            <a:r>
              <a:rPr lang="ru-RU" sz="1200" dirty="0" err="1">
                <a:latin typeface="Arial" panose="020B0604020202020204" pitchFamily="34" charset="0"/>
                <a:cs typeface="Arial" panose="020B0604020202020204" pitchFamily="34" charset="0"/>
              </a:rPr>
              <a:t>Богуцкая</a:t>
            </a:r>
            <a:r>
              <a:rPr lang="ru-RU" sz="1200" dirty="0">
                <a:latin typeface="Arial" panose="020B0604020202020204" pitchFamily="34" charset="0"/>
                <a:cs typeface="Arial" panose="020B0604020202020204" pitchFamily="34" charset="0"/>
              </a:rPr>
              <a:t> Е.Е., Азаренко Ю.Н. – Х.: Изд-во НФАУ, 2006. – 32 с</a:t>
            </a:r>
            <a:r>
              <a:rPr lang="ru-RU"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ru-RU" sz="1200" dirty="0">
                <a:latin typeface="Arial" panose="020B0604020202020204" pitchFamily="34" charset="0"/>
                <a:cs typeface="Arial" panose="020B0604020202020204" pitchFamily="34" charset="0"/>
              </a:rPr>
              <a:t>Влияние фармацевтических факторов на терапевтическую эффективность лекарственных препаратов. Лекция для студентов специальностей «Фармация» и «Клиническая фармация»: Учеб. </a:t>
            </a:r>
            <a:r>
              <a:rPr lang="ru-RU" sz="1200" dirty="0" err="1">
                <a:latin typeface="Arial" panose="020B0604020202020204" pitchFamily="34" charset="0"/>
                <a:cs typeface="Arial" panose="020B0604020202020204" pitchFamily="34" charset="0"/>
              </a:rPr>
              <a:t>пособ</a:t>
            </a:r>
            <a:r>
              <a:rPr lang="ru-RU" sz="1200" dirty="0">
                <a:latin typeface="Arial" panose="020B0604020202020204" pitchFamily="34" charset="0"/>
                <a:cs typeface="Arial" panose="020B0604020202020204" pitchFamily="34" charset="0"/>
              </a:rPr>
              <a:t>. для </a:t>
            </a:r>
            <a:r>
              <a:rPr lang="ru-RU" sz="1200" dirty="0" err="1">
                <a:latin typeface="Arial" panose="020B0604020202020204" pitchFamily="34" charset="0"/>
                <a:cs typeface="Arial" panose="020B0604020202020204" pitchFamily="34" charset="0"/>
              </a:rPr>
              <a:t>внеаудит</a:t>
            </a:r>
            <a:r>
              <a:rPr lang="ru-RU" sz="1200" dirty="0">
                <a:latin typeface="Arial" panose="020B0604020202020204" pitchFamily="34" charset="0"/>
                <a:cs typeface="Arial" panose="020B0604020202020204" pitchFamily="34" charset="0"/>
              </a:rPr>
              <a:t>. работы студ. / Тихонов А.И., Ярных Т.Г., </a:t>
            </a:r>
            <a:r>
              <a:rPr lang="ru-RU" sz="1200" dirty="0" err="1">
                <a:latin typeface="Arial" panose="020B0604020202020204" pitchFamily="34" charset="0"/>
                <a:cs typeface="Arial" panose="020B0604020202020204" pitchFamily="34" charset="0"/>
              </a:rPr>
              <a:t>Богуцкая</a:t>
            </a:r>
            <a:r>
              <a:rPr lang="ru-RU" sz="1200" dirty="0">
                <a:latin typeface="Arial" panose="020B0604020202020204" pitchFamily="34" charset="0"/>
                <a:cs typeface="Arial" panose="020B0604020202020204" pitchFamily="34" charset="0"/>
              </a:rPr>
              <a:t> Е.Е., Азаренко Ю.Н. – Х.: Изд-во НФАУ, 2007; Ч. 1 – 32 с.; Ч. 2 – 32 с</a:t>
            </a:r>
            <a:r>
              <a:rPr lang="ru-RU"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ru-RU" sz="1200" dirty="0" err="1">
                <a:latin typeface="Arial" panose="020B0604020202020204" pitchFamily="34" charset="0"/>
                <a:cs typeface="Arial" panose="020B0604020202020204" pitchFamily="34" charset="0"/>
              </a:rPr>
              <a:t>Фармако</a:t>
            </a:r>
            <a:r>
              <a:rPr lang="ru-RU" sz="1200" dirty="0">
                <a:latin typeface="Arial" panose="020B0604020202020204" pitchFamily="34" charset="0"/>
                <a:cs typeface="Arial" panose="020B0604020202020204" pitchFamily="34" charset="0"/>
              </a:rPr>
              <a:t>-технологические методы оценки </a:t>
            </a:r>
            <a:r>
              <a:rPr lang="ru-RU" sz="1200" dirty="0" err="1">
                <a:latin typeface="Arial" panose="020B0604020202020204" pitchFamily="34" charset="0"/>
                <a:cs typeface="Arial" panose="020B0604020202020204" pitchFamily="34" charset="0"/>
              </a:rPr>
              <a:t>распадаемости</a:t>
            </a:r>
            <a:r>
              <a:rPr lang="ru-RU" sz="1200" dirty="0">
                <a:latin typeface="Arial" panose="020B0604020202020204" pitchFamily="34" charset="0"/>
                <a:cs typeface="Arial" panose="020B0604020202020204" pitchFamily="34" charset="0"/>
              </a:rPr>
              <a:t>, растворения и высвобождения лекарственных веществ из лекарственных препаратов. Лекция для студентов специальностей «Фармация» и «Клиническая фармация»: Учеб. </a:t>
            </a:r>
            <a:r>
              <a:rPr lang="ru-RU" sz="1200" dirty="0" err="1">
                <a:latin typeface="Arial" panose="020B0604020202020204" pitchFamily="34" charset="0"/>
                <a:cs typeface="Arial" panose="020B0604020202020204" pitchFamily="34" charset="0"/>
              </a:rPr>
              <a:t>пособ</a:t>
            </a:r>
            <a:r>
              <a:rPr lang="ru-RU" sz="1200" dirty="0">
                <a:latin typeface="Arial" panose="020B0604020202020204" pitchFamily="34" charset="0"/>
                <a:cs typeface="Arial" panose="020B0604020202020204" pitchFamily="34" charset="0"/>
              </a:rPr>
              <a:t>. для </a:t>
            </a:r>
            <a:r>
              <a:rPr lang="ru-RU" sz="1200" dirty="0" err="1">
                <a:latin typeface="Arial" panose="020B0604020202020204" pitchFamily="34" charset="0"/>
                <a:cs typeface="Arial" panose="020B0604020202020204" pitchFamily="34" charset="0"/>
              </a:rPr>
              <a:t>внеаудит</a:t>
            </a:r>
            <a:r>
              <a:rPr lang="ru-RU" sz="1200" dirty="0">
                <a:latin typeface="Arial" panose="020B0604020202020204" pitchFamily="34" charset="0"/>
                <a:cs typeface="Arial" panose="020B0604020202020204" pitchFamily="34" charset="0"/>
              </a:rPr>
              <a:t>. работы студ. / Тихонов А.И., Ярных Т.Г., </a:t>
            </a:r>
            <a:r>
              <a:rPr lang="ru-RU" sz="1200" dirty="0" err="1">
                <a:latin typeface="Arial" panose="020B0604020202020204" pitchFamily="34" charset="0"/>
                <a:cs typeface="Arial" panose="020B0604020202020204" pitchFamily="34" charset="0"/>
              </a:rPr>
              <a:t>Богуцкая</a:t>
            </a:r>
            <a:r>
              <a:rPr lang="ru-RU" sz="1200" dirty="0">
                <a:latin typeface="Arial" panose="020B0604020202020204" pitchFamily="34" charset="0"/>
                <a:cs typeface="Arial" panose="020B0604020202020204" pitchFamily="34" charset="0"/>
              </a:rPr>
              <a:t> Е.Е., Азаренко Ю.Н. – Х.: Изд-во НФАУ, 2006. – 44 с</a:t>
            </a:r>
            <a:r>
              <a:rPr lang="ru-RU"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ru-RU" sz="1200" dirty="0">
                <a:latin typeface="Arial" panose="020B0604020202020204" pitchFamily="34" charset="0"/>
                <a:cs typeface="Arial" panose="020B0604020202020204" pitchFamily="34" charset="0"/>
              </a:rPr>
              <a:t>Биологическая доступность лекарственных препаратов и методы ее определения. Лекция для студентов специальности «Клиническая фармация»: Учеб. </a:t>
            </a:r>
            <a:r>
              <a:rPr lang="ru-RU" sz="1200" dirty="0" err="1">
                <a:latin typeface="Arial" panose="020B0604020202020204" pitchFamily="34" charset="0"/>
                <a:cs typeface="Arial" panose="020B0604020202020204" pitchFamily="34" charset="0"/>
              </a:rPr>
              <a:t>пособ</a:t>
            </a:r>
            <a:r>
              <a:rPr lang="ru-RU" sz="1200" dirty="0">
                <a:latin typeface="Arial" panose="020B0604020202020204" pitchFamily="34" charset="0"/>
                <a:cs typeface="Arial" panose="020B0604020202020204" pitchFamily="34" charset="0"/>
              </a:rPr>
              <a:t>. для </a:t>
            </a:r>
            <a:r>
              <a:rPr lang="ru-RU" sz="1200" dirty="0" err="1">
                <a:latin typeface="Arial" panose="020B0604020202020204" pitchFamily="34" charset="0"/>
                <a:cs typeface="Arial" panose="020B0604020202020204" pitchFamily="34" charset="0"/>
              </a:rPr>
              <a:t>внеаудит</a:t>
            </a:r>
            <a:r>
              <a:rPr lang="ru-RU" sz="1200" dirty="0">
                <a:latin typeface="Arial" panose="020B0604020202020204" pitchFamily="34" charset="0"/>
                <a:cs typeface="Arial" panose="020B0604020202020204" pitchFamily="34" charset="0"/>
              </a:rPr>
              <a:t>. работы студ. / Тихонов А.И., Ярных Т.Г., </a:t>
            </a:r>
            <a:r>
              <a:rPr lang="ru-RU" sz="1200" dirty="0" err="1">
                <a:latin typeface="Arial" panose="020B0604020202020204" pitchFamily="34" charset="0"/>
                <a:cs typeface="Arial" panose="020B0604020202020204" pitchFamily="34" charset="0"/>
              </a:rPr>
              <a:t>Чушенко</a:t>
            </a:r>
            <a:r>
              <a:rPr lang="ru-RU" sz="1200" dirty="0">
                <a:latin typeface="Arial" panose="020B0604020202020204" pitchFamily="34" charset="0"/>
                <a:cs typeface="Arial" panose="020B0604020202020204" pitchFamily="34" charset="0"/>
              </a:rPr>
              <a:t> В.Н., Азаренко Ю.Н. – Х.: Изд-во НФАУ, 2008. – 32 с</a:t>
            </a:r>
            <a:r>
              <a:rPr lang="ru-RU"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ru-RU" sz="1200" dirty="0">
                <a:latin typeface="Arial" panose="020B0604020202020204" pitchFamily="34" charset="0"/>
                <a:cs typeface="Arial" panose="020B0604020202020204" pitchFamily="34" charset="0"/>
              </a:rPr>
              <a:t>Биоэквивалентность. Ее роль в оценке качества лекарственных средств. Бренды. </a:t>
            </a:r>
            <a:r>
              <a:rPr lang="ru-RU" sz="1200" dirty="0" err="1">
                <a:latin typeface="Arial" panose="020B0604020202020204" pitchFamily="34" charset="0"/>
                <a:cs typeface="Arial" panose="020B0604020202020204" pitchFamily="34" charset="0"/>
              </a:rPr>
              <a:t>Генерики</a:t>
            </a:r>
            <a:r>
              <a:rPr lang="ru-RU" sz="1200" dirty="0">
                <a:latin typeface="Arial" panose="020B0604020202020204" pitchFamily="34" charset="0"/>
                <a:cs typeface="Arial" panose="020B0604020202020204" pitchFamily="34" charset="0"/>
              </a:rPr>
              <a:t>. Лекция для студентов специальности «Клиническая фармация»: Учеб. </a:t>
            </a:r>
            <a:r>
              <a:rPr lang="ru-RU" sz="1200" dirty="0" err="1">
                <a:latin typeface="Arial" panose="020B0604020202020204" pitchFamily="34" charset="0"/>
                <a:cs typeface="Arial" panose="020B0604020202020204" pitchFamily="34" charset="0"/>
              </a:rPr>
              <a:t>пособ</a:t>
            </a:r>
            <a:r>
              <a:rPr lang="ru-RU" sz="1200" dirty="0">
                <a:latin typeface="Arial" panose="020B0604020202020204" pitchFamily="34" charset="0"/>
                <a:cs typeface="Arial" panose="020B0604020202020204" pitchFamily="34" charset="0"/>
              </a:rPr>
              <a:t>. для </a:t>
            </a:r>
            <a:r>
              <a:rPr lang="ru-RU" sz="1200" dirty="0" err="1">
                <a:latin typeface="Arial" panose="020B0604020202020204" pitchFamily="34" charset="0"/>
                <a:cs typeface="Arial" panose="020B0604020202020204" pitchFamily="34" charset="0"/>
              </a:rPr>
              <a:t>внеаудит</a:t>
            </a:r>
            <a:r>
              <a:rPr lang="ru-RU" sz="1200" dirty="0">
                <a:latin typeface="Arial" panose="020B0604020202020204" pitchFamily="34" charset="0"/>
                <a:cs typeface="Arial" panose="020B0604020202020204" pitchFamily="34" charset="0"/>
              </a:rPr>
              <a:t>. работы студ. / Тихонов А.И., Ярных Т.Г., </a:t>
            </a:r>
            <a:r>
              <a:rPr lang="ru-RU" sz="1200" dirty="0" err="1">
                <a:latin typeface="Arial" panose="020B0604020202020204" pitchFamily="34" charset="0"/>
                <a:cs typeface="Arial" panose="020B0604020202020204" pitchFamily="34" charset="0"/>
              </a:rPr>
              <a:t>Чушенко</a:t>
            </a:r>
            <a:r>
              <a:rPr lang="ru-RU" sz="1200" dirty="0">
                <a:latin typeface="Arial" panose="020B0604020202020204" pitchFamily="34" charset="0"/>
                <a:cs typeface="Arial" panose="020B0604020202020204" pitchFamily="34" charset="0"/>
              </a:rPr>
              <a:t> В.Н., Азаренко Ю.Н. – Х.: Изд-во НФАУ, 2008. – 36 с</a:t>
            </a:r>
            <a:r>
              <a:rPr lang="ru-RU"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ru-RU" sz="1200" dirty="0">
                <a:latin typeface="Arial" panose="020B0604020202020204" pitchFamily="34" charset="0"/>
                <a:cs typeface="Arial" panose="020B0604020202020204" pitchFamily="34" charset="0"/>
              </a:rPr>
              <a:t>Роль </a:t>
            </a:r>
            <a:r>
              <a:rPr lang="ru-RU" sz="1200" dirty="0" err="1">
                <a:latin typeface="Arial" panose="020B0604020202020204" pitchFamily="34" charset="0"/>
                <a:cs typeface="Arial" panose="020B0604020202020204" pitchFamily="34" charset="0"/>
              </a:rPr>
              <a:t>биофармации</a:t>
            </a:r>
            <a:r>
              <a:rPr lang="ru-RU" sz="1200" dirty="0">
                <a:latin typeface="Arial" panose="020B0604020202020204" pitchFamily="34" charset="0"/>
                <a:cs typeface="Arial" panose="020B0604020202020204" pitchFamily="34" charset="0"/>
              </a:rPr>
              <a:t> в разработке лекарственных препаратов. Современные требования к оценке качества лекарственных препаратов. Лекция для студентов специальности «Клиническая фармация»: Учеб. </a:t>
            </a:r>
            <a:r>
              <a:rPr lang="ru-RU" sz="1200" dirty="0" err="1">
                <a:latin typeface="Arial" panose="020B0604020202020204" pitchFamily="34" charset="0"/>
                <a:cs typeface="Arial" panose="020B0604020202020204" pitchFamily="34" charset="0"/>
              </a:rPr>
              <a:t>пособ</a:t>
            </a:r>
            <a:r>
              <a:rPr lang="ru-RU" sz="1200" dirty="0">
                <a:latin typeface="Arial" panose="020B0604020202020204" pitchFamily="34" charset="0"/>
                <a:cs typeface="Arial" panose="020B0604020202020204" pitchFamily="34" charset="0"/>
              </a:rPr>
              <a:t>. для </a:t>
            </a:r>
            <a:r>
              <a:rPr lang="ru-RU" sz="1200" dirty="0" err="1">
                <a:latin typeface="Arial" panose="020B0604020202020204" pitchFamily="34" charset="0"/>
                <a:cs typeface="Arial" panose="020B0604020202020204" pitchFamily="34" charset="0"/>
              </a:rPr>
              <a:t>внеаудит</a:t>
            </a:r>
            <a:r>
              <a:rPr lang="ru-RU" sz="1200" dirty="0">
                <a:latin typeface="Arial" panose="020B0604020202020204" pitchFamily="34" charset="0"/>
                <a:cs typeface="Arial" panose="020B0604020202020204" pitchFamily="34" charset="0"/>
              </a:rPr>
              <a:t>. работы студ. / Тихонов А.И., Ярных Т.Г., </a:t>
            </a:r>
            <a:r>
              <a:rPr lang="ru-RU" sz="1200" dirty="0" err="1">
                <a:latin typeface="Arial" panose="020B0604020202020204" pitchFamily="34" charset="0"/>
                <a:cs typeface="Arial" panose="020B0604020202020204" pitchFamily="34" charset="0"/>
              </a:rPr>
              <a:t>Чушенко</a:t>
            </a:r>
            <a:r>
              <a:rPr lang="ru-RU" sz="1200" dirty="0">
                <a:latin typeface="Arial" panose="020B0604020202020204" pitchFamily="34" charset="0"/>
                <a:cs typeface="Arial" panose="020B0604020202020204" pitchFamily="34" charset="0"/>
              </a:rPr>
              <a:t> В.Н., Азаренко Ю.Н. – Х.: Изд-во НФАУ, 2008. – 40 с</a:t>
            </a:r>
            <a:r>
              <a:rPr lang="ru-RU"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uk-UA" sz="1200" dirty="0" err="1">
                <a:latin typeface="Arial" panose="020B0604020202020204" pitchFamily="34" charset="0"/>
                <a:cs typeface="Arial" panose="020B0604020202020204" pitchFamily="34" charset="0"/>
              </a:rPr>
              <a:t>Перцев</a:t>
            </a:r>
            <a:r>
              <a:rPr lang="uk-UA" sz="1200" dirty="0">
                <a:latin typeface="Arial" panose="020B0604020202020204" pitchFamily="34" charset="0"/>
                <a:cs typeface="Arial" panose="020B0604020202020204" pitchFamily="34" charset="0"/>
              </a:rPr>
              <a:t> І.М., </a:t>
            </a:r>
            <a:r>
              <a:rPr lang="uk-UA" sz="1200" dirty="0" err="1">
                <a:latin typeface="Arial" panose="020B0604020202020204" pitchFamily="34" charset="0"/>
                <a:cs typeface="Arial" panose="020B0604020202020204" pitchFamily="34" charset="0"/>
              </a:rPr>
              <a:t>Пімінов</a:t>
            </a:r>
            <a:r>
              <a:rPr lang="uk-UA" sz="1200" dirty="0">
                <a:latin typeface="Arial" panose="020B0604020202020204" pitchFamily="34" charset="0"/>
                <a:cs typeface="Arial" panose="020B0604020202020204" pitchFamily="34" charset="0"/>
              </a:rPr>
              <a:t> О.Х., Слободянюк М.М. та ін. Фармацевтичні та медико-біологічні аспекти ліків. Навчальний посібник / За ред. І.М. Перцева / Видання друге, перероблене та доповнене. – Вінниця: НОВА КНИГА, 2007. – 728 с.</a:t>
            </a:r>
            <a:endParaRPr lang="ru-RU" sz="1200" dirty="0" smtClean="0">
              <a:latin typeface="Arial" panose="020B0604020202020204" pitchFamily="34" charset="0"/>
              <a:cs typeface="Arial" panose="020B0604020202020204" pitchFamily="34" charset="0"/>
            </a:endParaRPr>
          </a:p>
          <a:p>
            <a:pPr marL="269875" indent="-269875">
              <a:lnSpc>
                <a:spcPct val="80000"/>
              </a:lnSpc>
              <a:buFont typeface="Wingdings" pitchFamily="2" charset="2"/>
              <a:buAutoNum type="arabicPeriod"/>
            </a:pPr>
            <a:r>
              <a:rPr lang="uk-UA" sz="1200" dirty="0" err="1">
                <a:latin typeface="Arial" panose="020B0604020202020204" pitchFamily="34" charset="0"/>
                <a:cs typeface="Arial" panose="020B0604020202020204" pitchFamily="34" charset="0"/>
              </a:rPr>
              <a:t>Перцев</a:t>
            </a:r>
            <a:r>
              <a:rPr lang="uk-UA" sz="1200" dirty="0">
                <a:latin typeface="Arial" panose="020B0604020202020204" pitchFamily="34" charset="0"/>
                <a:cs typeface="Arial" panose="020B0604020202020204" pitchFamily="34" charset="0"/>
              </a:rPr>
              <a:t> І.М., </a:t>
            </a:r>
            <a:r>
              <a:rPr lang="uk-UA" sz="1200" dirty="0" err="1">
                <a:latin typeface="Arial" panose="020B0604020202020204" pitchFamily="34" charset="0"/>
                <a:cs typeface="Arial" panose="020B0604020202020204" pitchFamily="34" charset="0"/>
              </a:rPr>
              <a:t>Пімінов</a:t>
            </a:r>
            <a:r>
              <a:rPr lang="uk-UA" sz="1200" dirty="0">
                <a:latin typeface="Arial" panose="020B0604020202020204" pitchFamily="34" charset="0"/>
                <a:cs typeface="Arial" panose="020B0604020202020204" pitchFamily="34" charset="0"/>
              </a:rPr>
              <a:t> О.Х., Слободянюк М.М. та ін. Фармацевтичні та медико-біологічні аспекти ліків. Навчальний посібник / За ред. І.М. Перцева / Видання друге, перероблене та доповнене. – Вінниця: НОВА КНИГА, 2007. – 728 с</a:t>
            </a:r>
            <a:r>
              <a:rPr lang="uk-UA"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ru-RU" sz="1200" dirty="0" err="1">
                <a:latin typeface="Arial" panose="020B0604020202020204" pitchFamily="34" charset="0"/>
                <a:cs typeface="Arial" panose="020B0604020202020204" pitchFamily="34" charset="0"/>
              </a:rPr>
              <a:t>Тенцова</a:t>
            </a:r>
            <a:r>
              <a:rPr lang="ru-RU" sz="1200" dirty="0">
                <a:latin typeface="Arial" panose="020B0604020202020204" pitchFamily="34" charset="0"/>
                <a:cs typeface="Arial" panose="020B0604020202020204" pitchFamily="34" charset="0"/>
              </a:rPr>
              <a:t> А.И., </a:t>
            </a:r>
            <a:r>
              <a:rPr lang="ru-RU" sz="1200" dirty="0" err="1">
                <a:latin typeface="Arial" panose="020B0604020202020204" pitchFamily="34" charset="0"/>
                <a:cs typeface="Arial" panose="020B0604020202020204" pitchFamily="34" charset="0"/>
              </a:rPr>
              <a:t>Ажгихин</a:t>
            </a:r>
            <a:r>
              <a:rPr lang="ru-RU" sz="1200" dirty="0">
                <a:latin typeface="Arial" panose="020B0604020202020204" pitchFamily="34" charset="0"/>
                <a:cs typeface="Arial" panose="020B0604020202020204" pitchFamily="34" charset="0"/>
              </a:rPr>
              <a:t> И.С. Лекарственная форма и терапевтическая эффективность лекарств (Введение в </a:t>
            </a:r>
            <a:r>
              <a:rPr lang="ru-RU" sz="1200" dirty="0" err="1">
                <a:latin typeface="Arial" panose="020B0604020202020204" pitchFamily="34" charset="0"/>
                <a:cs typeface="Arial" panose="020B0604020202020204" pitchFamily="34" charset="0"/>
              </a:rPr>
              <a:t>биофармацию</a:t>
            </a:r>
            <a:r>
              <a:rPr lang="ru-RU" sz="1200" dirty="0">
                <a:latin typeface="Arial" panose="020B0604020202020204" pitchFamily="34" charset="0"/>
                <a:cs typeface="Arial" panose="020B0604020202020204" pitchFamily="34" charset="0"/>
              </a:rPr>
              <a:t>). </a:t>
            </a:r>
            <a:r>
              <a:rPr lang="uk-UA" sz="1200" dirty="0">
                <a:latin typeface="Arial" panose="020B0604020202020204" pitchFamily="34" charset="0"/>
                <a:cs typeface="Arial" panose="020B0604020202020204" pitchFamily="34" charset="0"/>
              </a:rPr>
              <a:t>– М.: Медицина, 1974. – 334 с</a:t>
            </a:r>
            <a:r>
              <a:rPr lang="uk-UA" sz="1200" dirty="0" smtClean="0">
                <a:latin typeface="Arial" panose="020B0604020202020204" pitchFamily="34" charset="0"/>
                <a:cs typeface="Arial" panose="020B0604020202020204" pitchFamily="34" charset="0"/>
              </a:rPr>
              <a:t>.</a:t>
            </a:r>
          </a:p>
          <a:p>
            <a:pPr marL="269875" indent="-269875">
              <a:lnSpc>
                <a:spcPct val="80000"/>
              </a:lnSpc>
              <a:buFont typeface="Wingdings" pitchFamily="2" charset="2"/>
              <a:buAutoNum type="arabicPeriod"/>
            </a:pPr>
            <a:r>
              <a:rPr lang="uk-UA" sz="1200" dirty="0" err="1">
                <a:latin typeface="Arial" panose="020B0604020202020204" pitchFamily="34" charset="0"/>
                <a:cs typeface="Arial" panose="020B0604020202020204" pitchFamily="34" charset="0"/>
              </a:rPr>
              <a:t>Половко</a:t>
            </a:r>
            <a:r>
              <a:rPr lang="uk-UA" sz="1200" dirty="0">
                <a:latin typeface="Arial" panose="020B0604020202020204" pitchFamily="34" charset="0"/>
                <a:cs typeface="Arial" panose="020B0604020202020204" pitchFamily="34" charset="0"/>
              </a:rPr>
              <a:t> Н.П., Вишневська Л.І., Шпичак О.С. Оцінка біофармацевтичних факторів при розробці та виробництві нових лікарських засобів // Сучасні досягнення фармацевтичної технології і біотехнології : збірник наукових праць, випуск 2. – X.: Вид-во НФаУ, 2017. – С. 155-160.</a:t>
            </a:r>
            <a:endParaRPr lang="ru-RU" sz="1200" dirty="0">
              <a:latin typeface="Arial" pitchFamily="34" charset="0"/>
              <a:cs typeface="Arial" pitchFamily="34" charset="0"/>
            </a:endParaRPr>
          </a:p>
        </p:txBody>
      </p:sp>
      <p:sp>
        <p:nvSpPr>
          <p:cNvPr id="5" name="Овал 4"/>
          <p:cNvSpPr/>
          <p:nvPr/>
        </p:nvSpPr>
        <p:spPr>
          <a:xfrm>
            <a:off x="8100392" y="260648"/>
            <a:ext cx="1043608" cy="108012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DAB42B-C330-46B4-9AD1-E7C586AC2477}" type="slidenum">
              <a:rPr lang="ru-RU" smtClean="0">
                <a:solidFill>
                  <a:schemeClr val="tx1"/>
                </a:solidFill>
              </a:rPr>
              <a:t>21</a:t>
            </a:fld>
            <a:endParaRPr lang="ru-RU" dirty="0">
              <a:solidFill>
                <a:schemeClr val="tx1"/>
              </a:solidFill>
            </a:endParaRPr>
          </a:p>
        </p:txBody>
      </p:sp>
    </p:spTree>
    <p:extLst>
      <p:ext uri="{BB962C8B-B14F-4D97-AF65-F5344CB8AC3E}">
        <p14:creationId xmlns:p14="http://schemas.microsoft.com/office/powerpoint/2010/main" val="39720560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nodeType="afterEffect">
                                  <p:stCondLst>
                                    <p:cond delay="0"/>
                                  </p:stCondLst>
                                  <p:childTnLst>
                                    <p:set>
                                      <p:cBhvr>
                                        <p:cTn id="39"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260648"/>
            <a:ext cx="6103912" cy="1944216"/>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uk-UA" sz="6000" i="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rial" pitchFamily="34" charset="0"/>
                <a:cs typeface="Arial" pitchFamily="34" charset="0"/>
              </a:rPr>
              <a:t>Дякую за увагу!</a:t>
            </a:r>
            <a:endParaRPr lang="ru-RU" sz="6000" i="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rial" pitchFamily="34" charset="0"/>
              <a:cs typeface="Arial" pitchFamily="34" charset="0"/>
            </a:endParaRPr>
          </a:p>
        </p:txBody>
      </p:sp>
    </p:spTree>
    <p:extLst>
      <p:ext uri="{BB962C8B-B14F-4D97-AF65-F5344CB8AC3E}">
        <p14:creationId xmlns:p14="http://schemas.microsoft.com/office/powerpoint/2010/main" val="4196362734"/>
      </p:ext>
    </p:extLst>
  </p:cSld>
  <p:clrMapOvr>
    <a:masterClrMapping/>
  </p:clrMapOvr>
  <p:transition spd="slow">
    <p:pull/>
  </p:transition>
  <p:timing>
    <p:tnLst>
      <p:par>
        <p:cTn id="1" dur="indefinite" restart="never" nodeType="tmRoot"/>
      </p:par>
    </p:tnLst>
  </p:timing>
</p:sld>
</file>

<file path=ppt/theme/theme1.xml><?xml version="1.0" encoding="utf-8"?>
<a:theme xmlns:a="http://schemas.openxmlformats.org/drawingml/2006/main" name="First_Aid">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First_Aid</Template>
  <TotalTime>172</TotalTime>
  <Words>2151</Words>
  <Application>Microsoft Office PowerPoint</Application>
  <PresentationFormat>Экран (4:3)</PresentationFormat>
  <Paragraphs>165</Paragraphs>
  <Slides>22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22</vt:i4>
      </vt:variant>
    </vt:vector>
  </HeadingPairs>
  <TitlesOfParts>
    <vt:vector size="26" baseType="lpstr">
      <vt:lpstr>Arial</vt:lpstr>
      <vt:lpstr>Calibri</vt:lpstr>
      <vt:lpstr>Wingdings</vt:lpstr>
      <vt:lpstr>First_Aid</vt:lpstr>
      <vt:lpstr>Біофармація, як теоретична основа технології лікарських препаратів.  Історичний огляд розвитку біофармації. Сучасні вимоги до оцінки якості лікарських препаратів</vt:lpstr>
      <vt:lpstr>План лекції</vt:lpstr>
      <vt:lpstr>1. Біофармація як теоретична основа технології ліків.</vt:lpstr>
      <vt:lpstr>1. Біофармація як теоретична основа технології ліків.</vt:lpstr>
      <vt:lpstr>1. Біофармація як теоретична основа технології ліків.</vt:lpstr>
      <vt:lpstr>Презентация PowerPoint</vt:lpstr>
      <vt:lpstr>2. Історичні етапи розвитку біофармації як науки.</vt:lpstr>
      <vt:lpstr>2. Історичні етапи розвитку біофармації як науки.</vt:lpstr>
      <vt:lpstr>2. Історичні етапи розвитку біофармації як науки.</vt:lpstr>
      <vt:lpstr>2. Історичні етапи розвитку біофармації як науки.</vt:lpstr>
      <vt:lpstr>3. Основні поняття та терміни біофармації.</vt:lpstr>
      <vt:lpstr>3. Основні поняття та терміни біофармації.</vt:lpstr>
      <vt:lpstr>3. Основні поняття та терміни біофармації.</vt:lpstr>
      <vt:lpstr>3. Основні поняття та терміни біофармації.</vt:lpstr>
      <vt:lpstr>3. Основні поняття та терміни біофармації.</vt:lpstr>
      <vt:lpstr>3. Основні поняття та терміни біофармації.</vt:lpstr>
      <vt:lpstr>3. Основні поняття та терміни біофармації.</vt:lpstr>
      <vt:lpstr>4. Сучасні вимоги до оцінки якості лікарських препаратів.</vt:lpstr>
      <vt:lpstr>4. Сучасні вимоги до оцінки якості лікарських препаратів.</vt:lpstr>
      <vt:lpstr>4. Сучасні вимоги до оцінки якості лікарських препаратів.</vt:lpstr>
      <vt:lpstr>Література</vt:lpstr>
      <vt:lpstr>Дякую за увагу!</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Первая помощь</dc:subject>
  <dc:creator>HOME</dc:creator>
  <dc:description>http://propowerpoint.ru - Бесплатные шаблоны для презентаций. Полезные советы и уроки PowerPoint .</dc:description>
  <cp:lastModifiedBy>Alyona Zamkovaya</cp:lastModifiedBy>
  <cp:revision>42</cp:revision>
  <dcterms:created xsi:type="dcterms:W3CDTF">2017-03-12T21:24:09Z</dcterms:created>
  <dcterms:modified xsi:type="dcterms:W3CDTF">2025-01-18T17:51:20Z</dcterms:modified>
</cp:coreProperties>
</file>