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74" r:id="rId11"/>
    <p:sldId id="265" r:id="rId12"/>
    <p:sldId id="266" r:id="rId13"/>
    <p:sldId id="267" r:id="rId14"/>
    <p:sldId id="276" r:id="rId15"/>
    <p:sldId id="268" r:id="rId16"/>
    <p:sldId id="269" r:id="rId17"/>
    <p:sldId id="275" r:id="rId18"/>
    <p:sldId id="270" r:id="rId19"/>
    <p:sldId id="271" r:id="rId20"/>
    <p:sldId id="272" r:id="rId21"/>
    <p:sldId id="273" r:id="rId22"/>
  </p:sldIdLst>
  <p:sldSz cx="9144000" cy="6858000" type="screen4x3"/>
  <p:notesSz cx="6858000" cy="9144000"/>
  <p:defaultTextStyle>
    <a:defPPr>
      <a:defRPr lang="uk"/>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11"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FD2A93-DD87-41FF-A02D-1B7B67C7992B}" type="doc">
      <dgm:prSet loTypeId="urn:microsoft.com/office/officeart/2005/8/layout/orgChart1" loCatId="hierarchy" qsTypeId="urn:microsoft.com/office/officeart/2005/8/quickstyle/3d2#3" qsCatId="3D" csTypeId="urn:microsoft.com/office/officeart/2005/8/colors/accent1_2" csCatId="accent1" phldr="1"/>
      <dgm:spPr/>
    </dgm:pt>
    <dgm:pt modelId="{B56AB101-9FFB-46B7-89A4-74340DD24FF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 b="0" i="0" u="none" strike="noStrike" cap="none" normalizeH="0" baseline="0" dirty="0" smtClean="0">
              <a:ln/>
              <a:effectLst/>
              <a:latin typeface="Arial" charset="0"/>
            </a:rPr>
            <a:t>За ступенем дисперсності лікарські дисперсні системи класифікують на</a:t>
          </a:r>
        </a:p>
      </dgm:t>
    </dgm:pt>
    <dgm:pt modelId="{C1368492-1F96-4040-B547-8EB8C8763328}" type="parTrans" cxnId="{70C60F92-B0DC-4747-A3A9-D467973D3EBE}">
      <dgm:prSet/>
      <dgm:spPr/>
      <dgm:t>
        <a:bodyPr/>
        <a:lstStyle/>
        <a:p>
          <a:endParaRPr lang="ru-RU"/>
        </a:p>
      </dgm:t>
    </dgm:pt>
    <dgm:pt modelId="{5AD02435-BDBC-412F-930E-EE6920D98022}" type="sibTrans" cxnId="{70C60F92-B0DC-4747-A3A9-D467973D3EBE}">
      <dgm:prSet/>
      <dgm:spPr/>
      <dgm:t>
        <a:bodyPr/>
        <a:lstStyle/>
        <a:p>
          <a:endParaRPr lang="ru-RU"/>
        </a:p>
      </dgm:t>
    </dgm:pt>
    <dgm:pt modelId="{22234FE5-10F5-4EB3-B4BA-B82FDB54960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 b="0" i="0" u="none" strike="noStrike" cap="none" normalizeH="0" baseline="0" dirty="0" smtClean="0">
              <a:ln/>
              <a:effectLst/>
              <a:latin typeface="Arial" charset="0"/>
            </a:rPr>
            <a:t>Гомогенні</a:t>
          </a:r>
        </a:p>
      </dgm:t>
    </dgm:pt>
    <dgm:pt modelId="{DD4EBA19-9983-49A8-A908-0C98D1CDFE40}" type="parTrans" cxnId="{087C255D-2710-4794-B581-4030AC7E3716}">
      <dgm:prSet/>
      <dgm:spPr/>
      <dgm:t>
        <a:bodyPr/>
        <a:lstStyle/>
        <a:p>
          <a:endParaRPr lang="ru-RU"/>
        </a:p>
      </dgm:t>
    </dgm:pt>
    <dgm:pt modelId="{015AE414-9DA2-4024-9048-3F0344F399CA}" type="sibTrans" cxnId="{087C255D-2710-4794-B581-4030AC7E3716}">
      <dgm:prSet/>
      <dgm:spPr/>
      <dgm:t>
        <a:bodyPr/>
        <a:lstStyle/>
        <a:p>
          <a:endParaRPr lang="ru-RU"/>
        </a:p>
      </dgm:t>
    </dgm:pt>
    <dgm:pt modelId="{CF6DE3A3-EF8F-4C6D-99D6-13F98D39F73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 b="0" i="0" u="none" strike="noStrike" cap="none" normalizeH="0" baseline="0" dirty="0" smtClean="0">
              <a:ln/>
              <a:effectLst/>
              <a:latin typeface="Arial" charset="0"/>
            </a:rPr>
            <a:t>Гетерогенні</a:t>
          </a:r>
        </a:p>
      </dgm:t>
    </dgm:pt>
    <dgm:pt modelId="{755C652C-D4A0-416E-80EE-FE4E3C8851EB}" type="parTrans" cxnId="{99FBCCA6-C9A8-4CE2-8F6D-F69AA362673A}">
      <dgm:prSet/>
      <dgm:spPr/>
      <dgm:t>
        <a:bodyPr/>
        <a:lstStyle/>
        <a:p>
          <a:endParaRPr lang="ru-RU"/>
        </a:p>
      </dgm:t>
    </dgm:pt>
    <dgm:pt modelId="{C0769BD0-2DFD-45F8-A4EF-F11342FA23BE}" type="sibTrans" cxnId="{99FBCCA6-C9A8-4CE2-8F6D-F69AA362673A}">
      <dgm:prSet/>
      <dgm:spPr/>
      <dgm:t>
        <a:bodyPr/>
        <a:lstStyle/>
        <a:p>
          <a:endParaRPr lang="ru-RU"/>
        </a:p>
      </dgm:t>
    </dgm:pt>
    <dgm:pt modelId="{D23C9357-046E-46AE-BC2F-999BA086D536}" type="pres">
      <dgm:prSet presAssocID="{90FD2A93-DD87-41FF-A02D-1B7B67C7992B}" presName="hierChild1" presStyleCnt="0">
        <dgm:presLayoutVars>
          <dgm:orgChart val="1"/>
          <dgm:chPref val="1"/>
          <dgm:dir/>
          <dgm:animOne val="branch"/>
          <dgm:animLvl val="lvl"/>
          <dgm:resizeHandles/>
        </dgm:presLayoutVars>
      </dgm:prSet>
      <dgm:spPr/>
    </dgm:pt>
    <dgm:pt modelId="{BDD2142D-7251-4FD3-83E7-545A976AD698}" type="pres">
      <dgm:prSet presAssocID="{B56AB101-9FFB-46B7-89A4-74340DD24FFA}" presName="hierRoot1" presStyleCnt="0">
        <dgm:presLayoutVars>
          <dgm:hierBranch/>
        </dgm:presLayoutVars>
      </dgm:prSet>
      <dgm:spPr/>
    </dgm:pt>
    <dgm:pt modelId="{24D20607-187D-4BD8-B5F4-313D72D7C916}" type="pres">
      <dgm:prSet presAssocID="{B56AB101-9FFB-46B7-89A4-74340DD24FFA}" presName="rootComposite1" presStyleCnt="0"/>
      <dgm:spPr/>
    </dgm:pt>
    <dgm:pt modelId="{9E804E58-B5A7-4FB3-8875-5B166DDE75EF}" type="pres">
      <dgm:prSet presAssocID="{B56AB101-9FFB-46B7-89A4-74340DD24FFA}" presName="rootText1" presStyleLbl="node0" presStyleIdx="0" presStyleCnt="1" custScaleX="257104">
        <dgm:presLayoutVars>
          <dgm:chPref val="3"/>
        </dgm:presLayoutVars>
      </dgm:prSet>
      <dgm:spPr/>
      <dgm:t>
        <a:bodyPr/>
        <a:lstStyle/>
        <a:p>
          <a:endParaRPr lang="ru-RU"/>
        </a:p>
      </dgm:t>
    </dgm:pt>
    <dgm:pt modelId="{7CD40B10-A749-4209-9DDD-9F794D8F0BB7}" type="pres">
      <dgm:prSet presAssocID="{B56AB101-9FFB-46B7-89A4-74340DD24FFA}" presName="rootConnector1" presStyleLbl="node1" presStyleIdx="0" presStyleCnt="0"/>
      <dgm:spPr/>
      <dgm:t>
        <a:bodyPr/>
        <a:lstStyle/>
        <a:p>
          <a:endParaRPr lang="ru-RU"/>
        </a:p>
      </dgm:t>
    </dgm:pt>
    <dgm:pt modelId="{B2381656-8E71-4770-94BB-032D1B8F4D07}" type="pres">
      <dgm:prSet presAssocID="{B56AB101-9FFB-46B7-89A4-74340DD24FFA}" presName="hierChild2" presStyleCnt="0"/>
      <dgm:spPr/>
    </dgm:pt>
    <dgm:pt modelId="{82A5B448-F588-4F0B-A894-CBE11E95ECC2}" type="pres">
      <dgm:prSet presAssocID="{DD4EBA19-9983-49A8-A908-0C98D1CDFE40}" presName="Name35" presStyleLbl="parChTrans1D2" presStyleIdx="0" presStyleCnt="2"/>
      <dgm:spPr/>
      <dgm:t>
        <a:bodyPr/>
        <a:lstStyle/>
        <a:p>
          <a:endParaRPr lang="ru-RU"/>
        </a:p>
      </dgm:t>
    </dgm:pt>
    <dgm:pt modelId="{3135722C-2C60-46A4-B628-A00AEAFF6FF8}" type="pres">
      <dgm:prSet presAssocID="{22234FE5-10F5-4EB3-B4BA-B82FDB54960F}" presName="hierRoot2" presStyleCnt="0">
        <dgm:presLayoutVars>
          <dgm:hierBranch/>
        </dgm:presLayoutVars>
      </dgm:prSet>
      <dgm:spPr/>
    </dgm:pt>
    <dgm:pt modelId="{83A90D90-D515-4CEE-AD9D-862D134785FB}" type="pres">
      <dgm:prSet presAssocID="{22234FE5-10F5-4EB3-B4BA-B82FDB54960F}" presName="rootComposite" presStyleCnt="0"/>
      <dgm:spPr/>
    </dgm:pt>
    <dgm:pt modelId="{7E84AE39-4D38-40F6-AF4E-DEB9FF388510}" type="pres">
      <dgm:prSet presAssocID="{22234FE5-10F5-4EB3-B4BA-B82FDB54960F}" presName="rootText" presStyleLbl="node2" presStyleIdx="0" presStyleCnt="2" custScaleX="115218">
        <dgm:presLayoutVars>
          <dgm:chPref val="3"/>
        </dgm:presLayoutVars>
      </dgm:prSet>
      <dgm:spPr/>
      <dgm:t>
        <a:bodyPr/>
        <a:lstStyle/>
        <a:p>
          <a:endParaRPr lang="ru-RU"/>
        </a:p>
      </dgm:t>
    </dgm:pt>
    <dgm:pt modelId="{46C9AA19-B2CE-4837-BB1B-C8FFAB94F1DF}" type="pres">
      <dgm:prSet presAssocID="{22234FE5-10F5-4EB3-B4BA-B82FDB54960F}" presName="rootConnector" presStyleLbl="node2" presStyleIdx="0" presStyleCnt="2"/>
      <dgm:spPr/>
      <dgm:t>
        <a:bodyPr/>
        <a:lstStyle/>
        <a:p>
          <a:endParaRPr lang="ru-RU"/>
        </a:p>
      </dgm:t>
    </dgm:pt>
    <dgm:pt modelId="{95368C28-AD71-4379-958C-1B7161B34104}" type="pres">
      <dgm:prSet presAssocID="{22234FE5-10F5-4EB3-B4BA-B82FDB54960F}" presName="hierChild4" presStyleCnt="0"/>
      <dgm:spPr/>
    </dgm:pt>
    <dgm:pt modelId="{9FF6A95D-C0EB-4FB4-9A38-6CD206B32B1C}" type="pres">
      <dgm:prSet presAssocID="{22234FE5-10F5-4EB3-B4BA-B82FDB54960F}" presName="hierChild5" presStyleCnt="0"/>
      <dgm:spPr/>
    </dgm:pt>
    <dgm:pt modelId="{F2F4E64D-2A0D-4384-AEAA-B75F4618AB66}" type="pres">
      <dgm:prSet presAssocID="{755C652C-D4A0-416E-80EE-FE4E3C8851EB}" presName="Name35" presStyleLbl="parChTrans1D2" presStyleIdx="1" presStyleCnt="2"/>
      <dgm:spPr/>
      <dgm:t>
        <a:bodyPr/>
        <a:lstStyle/>
        <a:p>
          <a:endParaRPr lang="ru-RU"/>
        </a:p>
      </dgm:t>
    </dgm:pt>
    <dgm:pt modelId="{3DCF03F4-381E-49B5-A70C-FA3DADB4A769}" type="pres">
      <dgm:prSet presAssocID="{CF6DE3A3-EF8F-4C6D-99D6-13F98D39F731}" presName="hierRoot2" presStyleCnt="0">
        <dgm:presLayoutVars>
          <dgm:hierBranch/>
        </dgm:presLayoutVars>
      </dgm:prSet>
      <dgm:spPr/>
    </dgm:pt>
    <dgm:pt modelId="{1DA5C214-A909-4A5E-9909-CC5CDC9F8DA0}" type="pres">
      <dgm:prSet presAssocID="{CF6DE3A3-EF8F-4C6D-99D6-13F98D39F731}" presName="rootComposite" presStyleCnt="0"/>
      <dgm:spPr/>
    </dgm:pt>
    <dgm:pt modelId="{F4528EB2-7ECB-405E-8902-B0C336920C64}" type="pres">
      <dgm:prSet presAssocID="{CF6DE3A3-EF8F-4C6D-99D6-13F98D39F731}" presName="rootText" presStyleLbl="node2" presStyleIdx="1" presStyleCnt="2" custScaleX="123621" custLinFactNeighborX="11418" custLinFactNeighborY="-331">
        <dgm:presLayoutVars>
          <dgm:chPref val="3"/>
        </dgm:presLayoutVars>
      </dgm:prSet>
      <dgm:spPr/>
      <dgm:t>
        <a:bodyPr/>
        <a:lstStyle/>
        <a:p>
          <a:endParaRPr lang="ru-RU"/>
        </a:p>
      </dgm:t>
    </dgm:pt>
    <dgm:pt modelId="{F955F6F5-A933-4574-BACB-4DAF8A26BB50}" type="pres">
      <dgm:prSet presAssocID="{CF6DE3A3-EF8F-4C6D-99D6-13F98D39F731}" presName="rootConnector" presStyleLbl="node2" presStyleIdx="1" presStyleCnt="2"/>
      <dgm:spPr/>
      <dgm:t>
        <a:bodyPr/>
        <a:lstStyle/>
        <a:p>
          <a:endParaRPr lang="ru-RU"/>
        </a:p>
      </dgm:t>
    </dgm:pt>
    <dgm:pt modelId="{74514563-C62B-45A8-9B62-922D4E21E5FC}" type="pres">
      <dgm:prSet presAssocID="{CF6DE3A3-EF8F-4C6D-99D6-13F98D39F731}" presName="hierChild4" presStyleCnt="0"/>
      <dgm:spPr/>
    </dgm:pt>
    <dgm:pt modelId="{59D638DE-663E-4208-AEF7-011684733BE2}" type="pres">
      <dgm:prSet presAssocID="{CF6DE3A3-EF8F-4C6D-99D6-13F98D39F731}" presName="hierChild5" presStyleCnt="0"/>
      <dgm:spPr/>
    </dgm:pt>
    <dgm:pt modelId="{47F4887B-AD5D-4034-83F9-48AF1B02CFC3}" type="pres">
      <dgm:prSet presAssocID="{B56AB101-9FFB-46B7-89A4-74340DD24FFA}" presName="hierChild3" presStyleCnt="0"/>
      <dgm:spPr/>
    </dgm:pt>
  </dgm:ptLst>
  <dgm:cxnLst>
    <dgm:cxn modelId="{4F4A6E04-5F98-465C-A548-F171C5373034}" type="presOf" srcId="{B56AB101-9FFB-46B7-89A4-74340DD24FFA}" destId="{7CD40B10-A749-4209-9DDD-9F794D8F0BB7}" srcOrd="1" destOrd="0" presId="urn:microsoft.com/office/officeart/2005/8/layout/orgChart1"/>
    <dgm:cxn modelId="{4E38143D-2D45-4FD0-A339-B7E6D00D6231}" type="presOf" srcId="{B56AB101-9FFB-46B7-89A4-74340DD24FFA}" destId="{9E804E58-B5A7-4FB3-8875-5B166DDE75EF}" srcOrd="0" destOrd="0" presId="urn:microsoft.com/office/officeart/2005/8/layout/orgChart1"/>
    <dgm:cxn modelId="{99FBCCA6-C9A8-4CE2-8F6D-F69AA362673A}" srcId="{B56AB101-9FFB-46B7-89A4-74340DD24FFA}" destId="{CF6DE3A3-EF8F-4C6D-99D6-13F98D39F731}" srcOrd="1" destOrd="0" parTransId="{755C652C-D4A0-416E-80EE-FE4E3C8851EB}" sibTransId="{C0769BD0-2DFD-45F8-A4EF-F11342FA23BE}"/>
    <dgm:cxn modelId="{70C60F92-B0DC-4747-A3A9-D467973D3EBE}" srcId="{90FD2A93-DD87-41FF-A02D-1B7B67C7992B}" destId="{B56AB101-9FFB-46B7-89A4-74340DD24FFA}" srcOrd="0" destOrd="0" parTransId="{C1368492-1F96-4040-B547-8EB8C8763328}" sibTransId="{5AD02435-BDBC-412F-930E-EE6920D98022}"/>
    <dgm:cxn modelId="{224DAE43-7915-46B1-84B0-57F35A9A205A}" type="presOf" srcId="{90FD2A93-DD87-41FF-A02D-1B7B67C7992B}" destId="{D23C9357-046E-46AE-BC2F-999BA086D536}" srcOrd="0" destOrd="0" presId="urn:microsoft.com/office/officeart/2005/8/layout/orgChart1"/>
    <dgm:cxn modelId="{5044490C-C0F4-4D50-8A8A-438BECF52417}" type="presOf" srcId="{755C652C-D4A0-416E-80EE-FE4E3C8851EB}" destId="{F2F4E64D-2A0D-4384-AEAA-B75F4618AB66}" srcOrd="0" destOrd="0" presId="urn:microsoft.com/office/officeart/2005/8/layout/orgChart1"/>
    <dgm:cxn modelId="{07BE1B0D-02CC-40B2-9A59-93843D4B3D9E}" type="presOf" srcId="{CF6DE3A3-EF8F-4C6D-99D6-13F98D39F731}" destId="{F4528EB2-7ECB-405E-8902-B0C336920C64}" srcOrd="0" destOrd="0" presId="urn:microsoft.com/office/officeart/2005/8/layout/orgChart1"/>
    <dgm:cxn modelId="{087C255D-2710-4794-B581-4030AC7E3716}" srcId="{B56AB101-9FFB-46B7-89A4-74340DD24FFA}" destId="{22234FE5-10F5-4EB3-B4BA-B82FDB54960F}" srcOrd="0" destOrd="0" parTransId="{DD4EBA19-9983-49A8-A908-0C98D1CDFE40}" sibTransId="{015AE414-9DA2-4024-9048-3F0344F399CA}"/>
    <dgm:cxn modelId="{4BC0C8FD-A3A5-4E57-BFA2-264B393B72E1}" type="presOf" srcId="{DD4EBA19-9983-49A8-A908-0C98D1CDFE40}" destId="{82A5B448-F588-4F0B-A894-CBE11E95ECC2}" srcOrd="0" destOrd="0" presId="urn:microsoft.com/office/officeart/2005/8/layout/orgChart1"/>
    <dgm:cxn modelId="{0426712A-2B4F-452E-AE89-D7D2B2B0C3E5}" type="presOf" srcId="{22234FE5-10F5-4EB3-B4BA-B82FDB54960F}" destId="{46C9AA19-B2CE-4837-BB1B-C8FFAB94F1DF}" srcOrd="1" destOrd="0" presId="urn:microsoft.com/office/officeart/2005/8/layout/orgChart1"/>
    <dgm:cxn modelId="{9C17CC33-9B25-4D9A-9084-BE453086E9E2}" type="presOf" srcId="{CF6DE3A3-EF8F-4C6D-99D6-13F98D39F731}" destId="{F955F6F5-A933-4574-BACB-4DAF8A26BB50}" srcOrd="1" destOrd="0" presId="urn:microsoft.com/office/officeart/2005/8/layout/orgChart1"/>
    <dgm:cxn modelId="{CF85A8D0-446B-4D87-A1E2-D814CC23FBA9}" type="presOf" srcId="{22234FE5-10F5-4EB3-B4BA-B82FDB54960F}" destId="{7E84AE39-4D38-40F6-AF4E-DEB9FF388510}" srcOrd="0" destOrd="0" presId="urn:microsoft.com/office/officeart/2005/8/layout/orgChart1"/>
    <dgm:cxn modelId="{22B632D2-90B0-4F5A-BC45-2B6368FF03F4}" type="presParOf" srcId="{D23C9357-046E-46AE-BC2F-999BA086D536}" destId="{BDD2142D-7251-4FD3-83E7-545A976AD698}" srcOrd="0" destOrd="0" presId="urn:microsoft.com/office/officeart/2005/8/layout/orgChart1"/>
    <dgm:cxn modelId="{A9CD7094-4DBC-465C-B1DE-EA7BBC2DAC89}" type="presParOf" srcId="{BDD2142D-7251-4FD3-83E7-545A976AD698}" destId="{24D20607-187D-4BD8-B5F4-313D72D7C916}" srcOrd="0" destOrd="0" presId="urn:microsoft.com/office/officeart/2005/8/layout/orgChart1"/>
    <dgm:cxn modelId="{73DE7B6A-1A85-4AEB-94EA-444A1EC00151}" type="presParOf" srcId="{24D20607-187D-4BD8-B5F4-313D72D7C916}" destId="{9E804E58-B5A7-4FB3-8875-5B166DDE75EF}" srcOrd="0" destOrd="0" presId="urn:microsoft.com/office/officeart/2005/8/layout/orgChart1"/>
    <dgm:cxn modelId="{73EE5774-7090-442D-83CD-9C1807876B9E}" type="presParOf" srcId="{24D20607-187D-4BD8-B5F4-313D72D7C916}" destId="{7CD40B10-A749-4209-9DDD-9F794D8F0BB7}" srcOrd="1" destOrd="0" presId="urn:microsoft.com/office/officeart/2005/8/layout/orgChart1"/>
    <dgm:cxn modelId="{24553479-705B-4F8F-9F68-20069D888596}" type="presParOf" srcId="{BDD2142D-7251-4FD3-83E7-545A976AD698}" destId="{B2381656-8E71-4770-94BB-032D1B8F4D07}" srcOrd="1" destOrd="0" presId="urn:microsoft.com/office/officeart/2005/8/layout/orgChart1"/>
    <dgm:cxn modelId="{505219D5-05ED-431F-A957-4914E06DE97E}" type="presParOf" srcId="{B2381656-8E71-4770-94BB-032D1B8F4D07}" destId="{82A5B448-F588-4F0B-A894-CBE11E95ECC2}" srcOrd="0" destOrd="0" presId="urn:microsoft.com/office/officeart/2005/8/layout/orgChart1"/>
    <dgm:cxn modelId="{EBE5F54D-57F4-4AEA-8C6A-88591965A865}" type="presParOf" srcId="{B2381656-8E71-4770-94BB-032D1B8F4D07}" destId="{3135722C-2C60-46A4-B628-A00AEAFF6FF8}" srcOrd="1" destOrd="0" presId="urn:microsoft.com/office/officeart/2005/8/layout/orgChart1"/>
    <dgm:cxn modelId="{E3EB96DF-5F65-41ED-8403-E24F6218C96C}" type="presParOf" srcId="{3135722C-2C60-46A4-B628-A00AEAFF6FF8}" destId="{83A90D90-D515-4CEE-AD9D-862D134785FB}" srcOrd="0" destOrd="0" presId="urn:microsoft.com/office/officeart/2005/8/layout/orgChart1"/>
    <dgm:cxn modelId="{C5046120-9CF7-4A18-B7BE-C1B54DE7DC74}" type="presParOf" srcId="{83A90D90-D515-4CEE-AD9D-862D134785FB}" destId="{7E84AE39-4D38-40F6-AF4E-DEB9FF388510}" srcOrd="0" destOrd="0" presId="urn:microsoft.com/office/officeart/2005/8/layout/orgChart1"/>
    <dgm:cxn modelId="{A0266576-BCE6-4042-8919-232382C4DFB9}" type="presParOf" srcId="{83A90D90-D515-4CEE-AD9D-862D134785FB}" destId="{46C9AA19-B2CE-4837-BB1B-C8FFAB94F1DF}" srcOrd="1" destOrd="0" presId="urn:microsoft.com/office/officeart/2005/8/layout/orgChart1"/>
    <dgm:cxn modelId="{1BFA87F3-B62A-4696-ADDB-43C2538258F8}" type="presParOf" srcId="{3135722C-2C60-46A4-B628-A00AEAFF6FF8}" destId="{95368C28-AD71-4379-958C-1B7161B34104}" srcOrd="1" destOrd="0" presId="urn:microsoft.com/office/officeart/2005/8/layout/orgChart1"/>
    <dgm:cxn modelId="{9EA73A4F-D8C4-411A-8AAE-A37393BC9304}" type="presParOf" srcId="{3135722C-2C60-46A4-B628-A00AEAFF6FF8}" destId="{9FF6A95D-C0EB-4FB4-9A38-6CD206B32B1C}" srcOrd="2" destOrd="0" presId="urn:microsoft.com/office/officeart/2005/8/layout/orgChart1"/>
    <dgm:cxn modelId="{742FB9E5-5606-4006-8C66-C333210A0F31}" type="presParOf" srcId="{B2381656-8E71-4770-94BB-032D1B8F4D07}" destId="{F2F4E64D-2A0D-4384-AEAA-B75F4618AB66}" srcOrd="2" destOrd="0" presId="urn:microsoft.com/office/officeart/2005/8/layout/orgChart1"/>
    <dgm:cxn modelId="{ACB00A26-04D4-421B-9757-E9B9D694E070}" type="presParOf" srcId="{B2381656-8E71-4770-94BB-032D1B8F4D07}" destId="{3DCF03F4-381E-49B5-A70C-FA3DADB4A769}" srcOrd="3" destOrd="0" presId="urn:microsoft.com/office/officeart/2005/8/layout/orgChart1"/>
    <dgm:cxn modelId="{80666FC3-BC36-412C-A15A-2D96A535C765}" type="presParOf" srcId="{3DCF03F4-381E-49B5-A70C-FA3DADB4A769}" destId="{1DA5C214-A909-4A5E-9909-CC5CDC9F8DA0}" srcOrd="0" destOrd="0" presId="urn:microsoft.com/office/officeart/2005/8/layout/orgChart1"/>
    <dgm:cxn modelId="{1DDD7F88-09F3-4999-A4FA-CD66F57F7F56}" type="presParOf" srcId="{1DA5C214-A909-4A5E-9909-CC5CDC9F8DA0}" destId="{F4528EB2-7ECB-405E-8902-B0C336920C64}" srcOrd="0" destOrd="0" presId="urn:microsoft.com/office/officeart/2005/8/layout/orgChart1"/>
    <dgm:cxn modelId="{FC6D6B6D-D4CB-4EF8-B2C0-2549A72CD8B0}" type="presParOf" srcId="{1DA5C214-A909-4A5E-9909-CC5CDC9F8DA0}" destId="{F955F6F5-A933-4574-BACB-4DAF8A26BB50}" srcOrd="1" destOrd="0" presId="urn:microsoft.com/office/officeart/2005/8/layout/orgChart1"/>
    <dgm:cxn modelId="{EBAAC2BF-A743-4F84-B937-8E896DB491F0}" type="presParOf" srcId="{3DCF03F4-381E-49B5-A70C-FA3DADB4A769}" destId="{74514563-C62B-45A8-9B62-922D4E21E5FC}" srcOrd="1" destOrd="0" presId="urn:microsoft.com/office/officeart/2005/8/layout/orgChart1"/>
    <dgm:cxn modelId="{1360E2A8-915A-49DE-92E6-35B7F7CF0440}" type="presParOf" srcId="{3DCF03F4-381E-49B5-A70C-FA3DADB4A769}" destId="{59D638DE-663E-4208-AEF7-011684733BE2}" srcOrd="2" destOrd="0" presId="urn:microsoft.com/office/officeart/2005/8/layout/orgChart1"/>
    <dgm:cxn modelId="{71098E42-3157-40B0-942E-B06A9EC3EE0A}" type="presParOf" srcId="{BDD2142D-7251-4FD3-83E7-545A976AD698}" destId="{47F4887B-AD5D-4034-83F9-48AF1B02CFC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4E64D-2A0D-4384-AEAA-B75F4618AB66}">
      <dsp:nvSpPr>
        <dsp:cNvPr id="0" name=""/>
        <dsp:cNvSpPr/>
      </dsp:nvSpPr>
      <dsp:spPr>
        <a:xfrm>
          <a:off x="4572000" y="1328413"/>
          <a:ext cx="2112699" cy="553485"/>
        </a:xfrm>
        <a:custGeom>
          <a:avLst/>
          <a:gdLst/>
          <a:ahLst/>
          <a:cxnLst/>
          <a:rect l="0" t="0" r="0" b="0"/>
          <a:pathLst>
            <a:path>
              <a:moveTo>
                <a:pt x="0" y="0"/>
              </a:moveTo>
              <a:lnTo>
                <a:pt x="0" y="274544"/>
              </a:lnTo>
              <a:lnTo>
                <a:pt x="2112699" y="274544"/>
              </a:lnTo>
              <a:lnTo>
                <a:pt x="2112699" y="553485"/>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2A5B448-F588-4F0B-A894-CBE11E95ECC2}">
      <dsp:nvSpPr>
        <dsp:cNvPr id="0" name=""/>
        <dsp:cNvSpPr/>
      </dsp:nvSpPr>
      <dsp:spPr>
        <a:xfrm>
          <a:off x="2651012" y="1328413"/>
          <a:ext cx="1920987" cy="557882"/>
        </a:xfrm>
        <a:custGeom>
          <a:avLst/>
          <a:gdLst/>
          <a:ahLst/>
          <a:cxnLst/>
          <a:rect l="0" t="0" r="0" b="0"/>
          <a:pathLst>
            <a:path>
              <a:moveTo>
                <a:pt x="1920987" y="0"/>
              </a:moveTo>
              <a:lnTo>
                <a:pt x="1920987" y="278941"/>
              </a:lnTo>
              <a:lnTo>
                <a:pt x="0" y="278941"/>
              </a:lnTo>
              <a:lnTo>
                <a:pt x="0" y="557882"/>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E804E58-B5A7-4FB3-8875-5B166DDE75EF}">
      <dsp:nvSpPr>
        <dsp:cNvPr id="0" name=""/>
        <dsp:cNvSpPr/>
      </dsp:nvSpPr>
      <dsp:spPr>
        <a:xfrm>
          <a:off x="1156910" y="122"/>
          <a:ext cx="6830178" cy="1328291"/>
        </a:xfrm>
        <a:prstGeom prst="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 sz="3200" b="0" i="0" u="none" strike="noStrike" kern="1200" cap="none" normalizeH="0" baseline="0" dirty="0" smtClean="0">
              <a:ln/>
              <a:effectLst/>
              <a:latin typeface="Arial" charset="0"/>
            </a:rPr>
            <a:t>За ступенем дисперсності лікарські дисперсні системи класифікують на</a:t>
          </a:r>
        </a:p>
      </dsp:txBody>
      <dsp:txXfrm>
        <a:off x="1156910" y="122"/>
        <a:ext cx="6830178" cy="1328291"/>
      </dsp:txXfrm>
    </dsp:sp>
    <dsp:sp modelId="{7E84AE39-4D38-40F6-AF4E-DEB9FF388510}">
      <dsp:nvSpPr>
        <dsp:cNvPr id="0" name=""/>
        <dsp:cNvSpPr/>
      </dsp:nvSpPr>
      <dsp:spPr>
        <a:xfrm>
          <a:off x="1120581" y="1886296"/>
          <a:ext cx="3060860" cy="1328291"/>
        </a:xfrm>
        <a:prstGeom prst="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 sz="3200" b="0" i="0" u="none" strike="noStrike" kern="1200" cap="none" normalizeH="0" baseline="0" dirty="0" smtClean="0">
              <a:ln/>
              <a:effectLst/>
              <a:latin typeface="Arial" charset="0"/>
            </a:rPr>
            <a:t>Гомогенні</a:t>
          </a:r>
        </a:p>
      </dsp:txBody>
      <dsp:txXfrm>
        <a:off x="1120581" y="1886296"/>
        <a:ext cx="3060860" cy="1328291"/>
      </dsp:txXfrm>
    </dsp:sp>
    <dsp:sp modelId="{F4528EB2-7ECB-405E-8902-B0C336920C64}">
      <dsp:nvSpPr>
        <dsp:cNvPr id="0" name=""/>
        <dsp:cNvSpPr/>
      </dsp:nvSpPr>
      <dsp:spPr>
        <a:xfrm>
          <a:off x="5042653" y="1881899"/>
          <a:ext cx="3284093" cy="1328291"/>
        </a:xfrm>
        <a:prstGeom prst="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 sz="3200" b="0" i="0" u="none" strike="noStrike" kern="1200" cap="none" normalizeH="0" baseline="0" dirty="0" smtClean="0">
              <a:ln/>
              <a:effectLst/>
              <a:latin typeface="Arial" charset="0"/>
            </a:rPr>
            <a:t>Гетерогенні</a:t>
          </a:r>
        </a:p>
      </dsp:txBody>
      <dsp:txXfrm>
        <a:off x="5042653" y="1881899"/>
        <a:ext cx="3284093" cy="132829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8FB6005A-D6BA-4107-A2CE-6986322BA619}" type="datetimeFigureOut">
              <a:rPr lang="ru-RU"/>
              <a:pPr>
                <a:defRPr/>
              </a:pPr>
              <a:t>18.01.2025</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fld id="{B5EE9B01-189D-4FCC-8071-C13FE7434256}" type="slidenum">
              <a:rPr lang="ru-RU" altLang="uk-UA"/>
              <a:pPr/>
              <a:t>‹#›</a:t>
            </a:fld>
            <a:endParaRPr lang="ru-RU" altLang="uk-UA"/>
          </a:p>
        </p:txBody>
      </p:sp>
    </p:spTree>
    <p:extLst>
      <p:ext uri="{BB962C8B-B14F-4D97-AF65-F5344CB8AC3E}">
        <p14:creationId xmlns:p14="http://schemas.microsoft.com/office/powerpoint/2010/main" val="182471078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507A5D7-BA80-4B0E-B595-2A28F6888D22}"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D927765D-20B9-4512-95F1-B1B9C0C71B97}" type="slidenum">
              <a:rPr lang="ru-RU" altLang="uk-UA"/>
              <a:pPr/>
              <a:t>‹#›</a:t>
            </a:fld>
            <a:endParaRPr lang="ru-RU" altLang="uk-UA"/>
          </a:p>
        </p:txBody>
      </p:sp>
    </p:spTree>
    <p:extLst>
      <p:ext uri="{BB962C8B-B14F-4D97-AF65-F5344CB8AC3E}">
        <p14:creationId xmlns:p14="http://schemas.microsoft.com/office/powerpoint/2010/main" val="44430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670BA54-E898-4DB9-87D7-45B1C492CBC5}" type="datetimeFigureOut">
              <a:rPr lang="ru-RU"/>
              <a:pPr>
                <a:defRPr/>
              </a:pPr>
              <a:t>18.01.2025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fld id="{4A0DBDF1-56E4-4AD6-99F7-BB85AFDA8555}" type="slidenum">
              <a:rPr lang="ru-RU" altLang="uk-UA"/>
              <a:pPr/>
              <a:t>‹#›</a:t>
            </a:fld>
            <a:endParaRPr lang="ru-RU" altLang="uk-UA"/>
          </a:p>
        </p:txBody>
      </p:sp>
    </p:spTree>
    <p:extLst>
      <p:ext uri="{BB962C8B-B14F-4D97-AF65-F5344CB8AC3E}">
        <p14:creationId xmlns:p14="http://schemas.microsoft.com/office/powerpoint/2010/main" val="173368274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A2827A7E-E6B9-4516-A8A4-608E9C849492}"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FBD5C757-7044-4AE6-A6A5-7F262E9E3EC0}" type="slidenum">
              <a:rPr lang="ru-RU" altLang="uk-UA"/>
              <a:pPr/>
              <a:t>‹#›</a:t>
            </a:fld>
            <a:endParaRPr lang="ru-RU" altLang="uk-UA"/>
          </a:p>
        </p:txBody>
      </p:sp>
    </p:spTree>
    <p:extLst>
      <p:ext uri="{BB962C8B-B14F-4D97-AF65-F5344CB8AC3E}">
        <p14:creationId xmlns:p14="http://schemas.microsoft.com/office/powerpoint/2010/main" val="13674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F1C41AB0-89BA-4304-8551-53A93EBD2A41}" type="datetimeFigureOut">
              <a:rPr lang="ru-RU"/>
              <a:pPr>
                <a:defRPr/>
              </a:pPr>
              <a:t>18.01.2025</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fld id="{BC43CAA5-C760-4EB6-BFC8-838B0459C150}" type="slidenum">
              <a:rPr lang="ru-RU" altLang="uk-UA"/>
              <a:pPr/>
              <a:t>‹#›</a:t>
            </a:fld>
            <a:endParaRPr lang="ru-RU" altLang="uk-UA"/>
          </a:p>
        </p:txBody>
      </p:sp>
    </p:spTree>
    <p:extLst>
      <p:ext uri="{BB962C8B-B14F-4D97-AF65-F5344CB8AC3E}">
        <p14:creationId xmlns:p14="http://schemas.microsoft.com/office/powerpoint/2010/main" val="494957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C7B72E3D-A350-4796-A67F-0595C6FAEE65}" type="datetimeFigureOut">
              <a:rPr lang="ru-RU"/>
              <a:pPr>
                <a:defRPr/>
              </a:pPr>
              <a:t>18.01.2025</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fld id="{98560C78-4C92-4648-9459-5950E66ABA6F}" type="slidenum">
              <a:rPr lang="ru-RU" altLang="uk-UA"/>
              <a:pPr/>
              <a:t>‹#›</a:t>
            </a:fld>
            <a:endParaRPr lang="ru-RU" altLang="uk-UA"/>
          </a:p>
        </p:txBody>
      </p:sp>
    </p:spTree>
    <p:extLst>
      <p:ext uri="{BB962C8B-B14F-4D97-AF65-F5344CB8AC3E}">
        <p14:creationId xmlns:p14="http://schemas.microsoft.com/office/powerpoint/2010/main" val="18880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4C161A24-D66E-414C-A333-5FC0A137BF8B}" type="datetimeFigureOut">
              <a:rPr lang="ru-RU"/>
              <a:pPr>
                <a:defRPr/>
              </a:pPr>
              <a:t>18.01.2025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fld id="{9F8CBCCE-587B-4D77-859F-B44BBED2DE87}" type="slidenum">
              <a:rPr lang="ru-RU" altLang="uk-UA"/>
              <a:pPr/>
              <a:t>‹#›</a:t>
            </a:fld>
            <a:endParaRPr lang="ru-RU" altLang="uk-UA"/>
          </a:p>
        </p:txBody>
      </p:sp>
    </p:spTree>
    <p:extLst>
      <p:ext uri="{BB962C8B-B14F-4D97-AF65-F5344CB8AC3E}">
        <p14:creationId xmlns:p14="http://schemas.microsoft.com/office/powerpoint/2010/main" val="137462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1232BC7B-31B1-430C-9F63-8B83C7E4B4CF}"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EEAB4323-A5D7-40FC-AC48-5C83744CCB5F}" type="slidenum">
              <a:rPr lang="ru-RU" altLang="uk-UA"/>
              <a:pPr/>
              <a:t>‹#›</a:t>
            </a:fld>
            <a:endParaRPr lang="ru-RU" altLang="uk-UA"/>
          </a:p>
        </p:txBody>
      </p:sp>
    </p:spTree>
    <p:extLst>
      <p:ext uri="{BB962C8B-B14F-4D97-AF65-F5344CB8AC3E}">
        <p14:creationId xmlns:p14="http://schemas.microsoft.com/office/powerpoint/2010/main" val="219747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13"/>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F91ED83A-79DE-40C0-8EA1-F50BBC2C9129}" type="datetimeFigureOut">
              <a:rPr lang="ru-RU"/>
              <a:pPr>
                <a:defRPr/>
              </a:pPr>
              <a:t>18.01.2025</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fld id="{90806541-15C5-495F-8BAC-F5183EF0C747}" type="slidenum">
              <a:rPr lang="ru-RU" altLang="uk-UA"/>
              <a:pPr/>
              <a:t>‹#›</a:t>
            </a:fld>
            <a:endParaRPr lang="ru-RU" altLang="uk-UA"/>
          </a:p>
        </p:txBody>
      </p:sp>
    </p:spTree>
    <p:extLst>
      <p:ext uri="{BB962C8B-B14F-4D97-AF65-F5344CB8AC3E}">
        <p14:creationId xmlns:p14="http://schemas.microsoft.com/office/powerpoint/2010/main" val="2331496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B290C0D3-2573-44EC-B591-2FE96E412459}"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8A634608-ABBF-4DC6-8B1F-4EDAE169B256}" type="slidenum">
              <a:rPr lang="ru-RU" altLang="uk-UA"/>
              <a:pPr/>
              <a:t>‹#›</a:t>
            </a:fld>
            <a:endParaRPr lang="ru-RU" altLang="uk-UA"/>
          </a:p>
        </p:txBody>
      </p:sp>
    </p:spTree>
    <p:extLst>
      <p:ext uri="{BB962C8B-B14F-4D97-AF65-F5344CB8AC3E}">
        <p14:creationId xmlns:p14="http://schemas.microsoft.com/office/powerpoint/2010/main" val="219298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91EF6914-22CC-4C3D-834D-5F5725BEFDEC}"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F43DE9C2-E618-4637-BC60-F7D7C3EC7594}" type="slidenum">
              <a:rPr lang="ru-RU" altLang="uk-UA"/>
              <a:pPr/>
              <a:t>‹#›</a:t>
            </a:fld>
            <a:endParaRPr lang="ru-RU" altLang="uk-UA"/>
          </a:p>
        </p:txBody>
      </p:sp>
    </p:spTree>
    <p:extLst>
      <p:ext uri="{BB962C8B-B14F-4D97-AF65-F5344CB8AC3E}">
        <p14:creationId xmlns:p14="http://schemas.microsoft.com/office/powerpoint/2010/main" val="2341582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uk-UA" smtClean="0"/>
              <a:t>Образец заголовка</a:t>
            </a:r>
            <a:endParaRPr lang="en-US" altLang="uk-UA" smtClean="0"/>
          </a:p>
        </p:txBody>
      </p:sp>
      <p:sp>
        <p:nvSpPr>
          <p:cNvPr id="1029" name="Текст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B7BEF607-2EF0-49A1-A3EB-2147643E1957}" type="datetimeFigureOut">
              <a:rPr lang="ru-RU"/>
              <a:pPr>
                <a:defRPr/>
              </a:pPr>
              <a:t>18.01.2025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Constantia" panose="02030602050306030303" pitchFamily="18" charset="0"/>
              </a:defRPr>
            </a:lvl1pPr>
          </a:lstStyle>
          <a:p>
            <a:fld id="{20B5EF9F-2DED-4C86-AF6B-9E23CFD735D9}" type="slidenum">
              <a:rPr lang="ru-RU" altLang="uk-UA"/>
              <a:pPr/>
              <a:t>‹#›</a:t>
            </a:fld>
            <a:endParaRPr lang="ru-RU" altLang="uk-UA"/>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25" r:id="rId1"/>
    <p:sldLayoutId id="2147483717" r:id="rId2"/>
    <p:sldLayoutId id="2147483726" r:id="rId3"/>
    <p:sldLayoutId id="2147483718" r:id="rId4"/>
    <p:sldLayoutId id="2147483719" r:id="rId5"/>
    <p:sldLayoutId id="2147483720" r:id="rId6"/>
    <p:sldLayoutId id="2147483721" r:id="rId7"/>
    <p:sldLayoutId id="2147483722" r:id="rId8"/>
    <p:sldLayoutId id="2147483727" r:id="rId9"/>
    <p:sldLayoutId id="2147483723" r:id="rId10"/>
    <p:sldLayoutId id="214748372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одзаголовок 2"/>
          <p:cNvSpPr>
            <a:spLocks noGrp="1"/>
          </p:cNvSpPr>
          <p:nvPr>
            <p:ph type="subTitle" idx="1"/>
          </p:nvPr>
        </p:nvSpPr>
        <p:spPr>
          <a:xfrm>
            <a:off x="0" y="0"/>
            <a:ext cx="9144000" cy="6858000"/>
          </a:xfrm>
        </p:spPr>
        <p:txBody>
          <a:bodyPr/>
          <a:lstStyle/>
          <a:p>
            <a:pPr marR="0" algn="ctr" eaLnBrk="1" hangingPunct="1"/>
            <a:endParaRPr lang="ru-RU" altLang="uk-UA" sz="3600" dirty="0" smtClean="0"/>
          </a:p>
          <a:p>
            <a:pPr marR="0" algn="ctr" eaLnBrk="1" hangingPunct="1"/>
            <a:endParaRPr lang="ru-RU" altLang="uk-UA" sz="3600" dirty="0" smtClean="0"/>
          </a:p>
        </p:txBody>
      </p:sp>
      <p:sp>
        <p:nvSpPr>
          <p:cNvPr id="3"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Одеса 2025</a:t>
            </a:r>
            <a:endParaRPr lang="uk-UA" sz="2000" dirty="0">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6300192" y="4869160"/>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Times New Roman" panose="02020603050405020304" pitchFamily="18" charset="0"/>
                <a:cs typeface="Times New Roman" panose="02020603050405020304" pitchFamily="18" charset="0"/>
              </a:rPr>
              <a:t>Доцент Замкова А.В.</a:t>
            </a:r>
            <a:endParaRPr lang="uk-UA" sz="2000" dirty="0">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1516460" y="260649"/>
            <a:ext cx="7488832"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cap="all" dirty="0" smtClean="0">
                <a:latin typeface="Times New Roman" panose="02020603050405020304" pitchFamily="18" charset="0"/>
                <a:cs typeface="Times New Roman" panose="02020603050405020304" pitchFamily="18" charset="0"/>
              </a:rPr>
              <a:t>Одеський національний медичний університет</a:t>
            </a:r>
          </a:p>
          <a:p>
            <a:pPr algn="ctr"/>
            <a:r>
              <a:rPr lang="uk-UA" sz="2000" cap="all" dirty="0" smtClean="0">
                <a:latin typeface="Times New Roman" panose="02020603050405020304" pitchFamily="18" charset="0"/>
                <a:cs typeface="Times New Roman" panose="02020603050405020304" pitchFamily="18" charset="0"/>
              </a:rPr>
              <a:t>Фармацевтичний факультет</a:t>
            </a:r>
          </a:p>
          <a:p>
            <a:pPr algn="ctr"/>
            <a:r>
              <a:rPr lang="uk-UA" sz="2000" cap="all" dirty="0" smtClean="0">
                <a:latin typeface="Times New Roman" panose="02020603050405020304" pitchFamily="18" charset="0"/>
                <a:cs typeface="Times New Roman" panose="02020603050405020304" pitchFamily="18" charset="0"/>
              </a:rPr>
              <a:t>Кафедра фармацевтичної хімії та технології ліків </a:t>
            </a:r>
            <a:endParaRPr lang="uk-UA" sz="2000" cap="all"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981426" y="1850623"/>
            <a:ext cx="7632848" cy="3046988"/>
          </a:xfrm>
          <a:prstGeom prst="rect">
            <a:avLst/>
          </a:prstGeom>
        </p:spPr>
        <p:txBody>
          <a:bodyPr wrap="square">
            <a:spAutoFit/>
          </a:bodyPr>
          <a:lstStyle/>
          <a:p>
            <a:pPr marR="0" algn="ctr" eaLnBrk="1" hangingPunct="1"/>
            <a:r>
              <a:rPr lang="uk" altLang="uk-UA" sz="3200" b="1" dirty="0">
                <a:solidFill>
                  <a:srgbClr val="FFFFCC"/>
                </a:solidFill>
                <a:latin typeface="Times New Roman" panose="02020603050405020304" pitchFamily="18" charset="0"/>
                <a:cs typeface="Times New Roman" panose="02020603050405020304" pitchFamily="18" charset="0"/>
              </a:rPr>
              <a:t>Фармацевтичні фактори: хімічний та фізичний стан лікарських речовин. Допоміжні речовини. Вплив технології приготування лікарських засобів, виду лікарської форми, шляхів її введення на терапевтичну ефективність </a:t>
            </a:r>
            <a:r>
              <a:rPr lang="uk" altLang="uk-UA" sz="3200" b="1" dirty="0" smtClean="0">
                <a:solidFill>
                  <a:srgbClr val="FFFFCC"/>
                </a:solidFill>
                <a:latin typeface="Times New Roman" panose="02020603050405020304" pitchFamily="18" charset="0"/>
                <a:cs typeface="Times New Roman" panose="02020603050405020304" pitchFamily="18" charset="0"/>
              </a:rPr>
              <a:t>ліків</a:t>
            </a:r>
            <a:endParaRPr lang="uk" altLang="uk-UA" sz="3200" b="1" dirty="0">
              <a:solidFill>
                <a:srgbClr val="FFFFCC"/>
              </a:solidFill>
              <a:latin typeface="Times New Roman" panose="02020603050405020304" pitchFamily="18" charset="0"/>
              <a:cs typeface="Times New Roman" panose="02020603050405020304" pitchFamily="18" charset="0"/>
            </a:endParaRPr>
          </a:p>
        </p:txBody>
      </p:sp>
      <p:pic>
        <p:nvPicPr>
          <p:cNvPr id="7"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002" y="194594"/>
            <a:ext cx="952457" cy="12455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6429375"/>
          </a:xfrm>
        </p:spPr>
        <p:txBody>
          <a:bodyPr>
            <a:normAutofit fontScale="85000" lnSpcReduction="20000"/>
          </a:bodyPr>
          <a:lstStyle/>
          <a:p>
            <a:pPr marL="274320" indent="-274320" algn="ctr" eaLnBrk="1" fontAlgn="auto" hangingPunct="1">
              <a:spcAft>
                <a:spcPts val="0"/>
              </a:spcAft>
              <a:buClr>
                <a:schemeClr val="accent3"/>
              </a:buClr>
              <a:buFont typeface="Wingdings 2"/>
              <a:buNone/>
              <a:defRPr/>
            </a:pPr>
            <a:r>
              <a:rPr lang="uk" sz="3300" b="1" dirty="0" smtClean="0"/>
              <a:t>План</a:t>
            </a:r>
            <a:endParaRPr lang="ru-RU" sz="3300" dirty="0" smtClean="0"/>
          </a:p>
          <a:p>
            <a:pPr marL="274320" indent="-274320" algn="just" eaLnBrk="1" fontAlgn="auto" hangingPunct="1">
              <a:spcAft>
                <a:spcPts val="0"/>
              </a:spcAft>
              <a:buClr>
                <a:schemeClr val="accent3"/>
              </a:buClr>
              <a:buFont typeface="Wingdings 2"/>
              <a:buChar char=""/>
              <a:defRPr/>
            </a:pPr>
            <a:r>
              <a:rPr lang="uk" dirty="0" smtClean="0"/>
              <a:t>Вплив фармацевтичних факторів на терапевтичну дію лікарських засобів.</a:t>
            </a:r>
          </a:p>
          <a:p>
            <a:pPr marL="274320" indent="-274320" algn="just" eaLnBrk="1" fontAlgn="auto" hangingPunct="1">
              <a:spcAft>
                <a:spcPts val="0"/>
              </a:spcAft>
              <a:buClr>
                <a:schemeClr val="accent3"/>
              </a:buClr>
              <a:buFont typeface="Wingdings 2"/>
              <a:buChar char=""/>
              <a:defRPr/>
            </a:pPr>
            <a:r>
              <a:rPr lang="uk" dirty="0" smtClean="0"/>
              <a:t>Класифікація факторів.</a:t>
            </a:r>
          </a:p>
          <a:p>
            <a:pPr marL="274320" indent="-274320" algn="just" eaLnBrk="1" fontAlgn="auto" hangingPunct="1">
              <a:spcAft>
                <a:spcPts val="0"/>
              </a:spcAft>
              <a:buClr>
                <a:schemeClr val="accent3"/>
              </a:buClr>
              <a:buFont typeface="Wingdings 2"/>
              <a:buChar char=""/>
              <a:defRPr/>
            </a:pPr>
            <a:r>
              <a:rPr lang="uk" dirty="0" smtClean="0"/>
              <a:t>Фізичний стан лікарських речовин.</a:t>
            </a:r>
          </a:p>
          <a:p>
            <a:pPr marL="274320" indent="-274320" algn="just" eaLnBrk="1" fontAlgn="auto" hangingPunct="1">
              <a:spcAft>
                <a:spcPts val="0"/>
              </a:spcAft>
              <a:buClr>
                <a:schemeClr val="accent3"/>
              </a:buClr>
              <a:buFont typeface="Wingdings 2"/>
              <a:buChar char=""/>
              <a:defRPr/>
            </a:pPr>
            <a:r>
              <a:rPr lang="uk" dirty="0" smtClean="0"/>
              <a:t>Проста хімічна модифікація – солі, кислоти, ефіри, луки.</a:t>
            </a:r>
          </a:p>
          <a:p>
            <a:pPr marL="274320" indent="-274320" algn="just" eaLnBrk="1" fontAlgn="auto" hangingPunct="1">
              <a:spcAft>
                <a:spcPts val="0"/>
              </a:spcAft>
              <a:buClr>
                <a:schemeClr val="accent3"/>
              </a:buClr>
              <a:buFont typeface="Wingdings 2"/>
              <a:buChar char=""/>
              <a:defRPr/>
            </a:pPr>
            <a:r>
              <a:rPr lang="uk" dirty="0" smtClean="0"/>
              <a:t>Допоміжні речовини та їх природа.</a:t>
            </a:r>
          </a:p>
          <a:p>
            <a:pPr marL="274320" indent="-274320" algn="just" eaLnBrk="1" fontAlgn="auto" hangingPunct="1">
              <a:spcAft>
                <a:spcPts val="0"/>
              </a:spcAft>
              <a:buClr>
                <a:schemeClr val="accent3"/>
              </a:buClr>
              <a:buFont typeface="Wingdings 2"/>
              <a:buChar char=""/>
              <a:defRPr/>
            </a:pPr>
            <a:r>
              <a:rPr lang="uk" dirty="0" smtClean="0"/>
              <a:t>Взаємодія допоміжних та лікарських речовин, принципи підбору допоміжних речовин.</a:t>
            </a:r>
          </a:p>
          <a:p>
            <a:pPr marL="274320" indent="-274320" algn="just" eaLnBrk="1" fontAlgn="auto" hangingPunct="1">
              <a:spcAft>
                <a:spcPts val="0"/>
              </a:spcAft>
              <a:buClr>
                <a:schemeClr val="accent3"/>
              </a:buClr>
              <a:buFont typeface="Wingdings 2"/>
              <a:buChar char=""/>
              <a:defRPr/>
            </a:pPr>
            <a:r>
              <a:rPr lang="uk" dirty="0" smtClean="0"/>
              <a:t>Значення змінних фармацевтичних чинників під час виготовлення лікарських засобів.</a:t>
            </a:r>
          </a:p>
          <a:p>
            <a:pPr marL="274320" indent="-274320" algn="just" eaLnBrk="1" fontAlgn="auto" hangingPunct="1">
              <a:spcAft>
                <a:spcPts val="0"/>
              </a:spcAft>
              <a:buClr>
                <a:schemeClr val="accent3"/>
              </a:buClr>
              <a:buFont typeface="Wingdings 2"/>
              <a:buChar char=""/>
              <a:defRPr/>
            </a:pPr>
            <a:r>
              <a:rPr lang="uk" dirty="0" smtClean="0"/>
              <a:t>Вплив технологічних операцій на виготовлення лікарських препаратів.</a:t>
            </a:r>
          </a:p>
          <a:p>
            <a:pPr marL="274320" indent="-274320" algn="just" eaLnBrk="1" fontAlgn="auto" hangingPunct="1">
              <a:spcAft>
                <a:spcPts val="0"/>
              </a:spcAft>
              <a:buClr>
                <a:schemeClr val="accent3"/>
              </a:buClr>
              <a:buFont typeface="Wingdings 2"/>
              <a:buChar char=""/>
              <a:defRPr/>
            </a:pPr>
            <a:r>
              <a:rPr lang="uk" dirty="0" smtClean="0"/>
              <a:t>Значення розробки науково обґрунтованих методів одержання лікарських препаратів</a:t>
            </a:r>
          </a:p>
          <a:p>
            <a:pPr marL="274320" indent="-274320" algn="just" eaLnBrk="1" fontAlgn="auto" hangingPunct="1">
              <a:spcAft>
                <a:spcPts val="0"/>
              </a:spcAft>
              <a:buClr>
                <a:schemeClr val="accent3"/>
              </a:buClr>
              <a:buFont typeface="Wingdings 2"/>
              <a:buChar char=""/>
              <a:defRPr/>
            </a:pPr>
            <a:r>
              <a:rPr lang="uk" dirty="0" smtClean="0"/>
              <a:t>Види лікарських форм.</a:t>
            </a:r>
          </a:p>
          <a:p>
            <a:pPr marL="274320" indent="-274320" algn="just" eaLnBrk="1" fontAlgn="auto" hangingPunct="1">
              <a:spcAft>
                <a:spcPts val="0"/>
              </a:spcAft>
              <a:buClr>
                <a:schemeClr val="accent3"/>
              </a:buClr>
              <a:buFont typeface="Wingdings 2"/>
              <a:buChar char=""/>
              <a:defRPr/>
            </a:pPr>
            <a:r>
              <a:rPr lang="uk" dirty="0" smtClean="0"/>
              <a:t>Шляхи запровадження лікарських препаратів.</a:t>
            </a:r>
          </a:p>
          <a:p>
            <a:pPr marL="274320" indent="-274320" algn="just" eaLnBrk="1" fontAlgn="auto" hangingPunct="1">
              <a:spcAft>
                <a:spcPts val="0"/>
              </a:spcAft>
              <a:buClr>
                <a:schemeClr val="accent3"/>
              </a:buClr>
              <a:buFont typeface="Wingdings 2"/>
              <a:buChar char=""/>
              <a:defRPr/>
            </a:pPr>
            <a:r>
              <a:rPr lang="uk" dirty="0" smtClean="0"/>
              <a:t>Шляхи доступу до лікарських речовин в організмі.</a:t>
            </a:r>
          </a:p>
          <a:p>
            <a:pPr marL="274320" indent="-274320" algn="just" eaLnBrk="1" fontAlgn="auto" hangingPunct="1">
              <a:spcAft>
                <a:spcPts val="0"/>
              </a:spcAft>
              <a:buClr>
                <a:schemeClr val="accent3"/>
              </a:buClr>
              <a:buFont typeface="Wingdings 2"/>
              <a:buChar char=""/>
              <a:defRPr/>
            </a:pPr>
            <a:r>
              <a:rPr lang="uk" dirty="0" smtClean="0"/>
              <a:t>Раціональність вибору виду лікарської форми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88"/>
            <a:ext cx="8229600" cy="5967412"/>
          </a:xfrm>
        </p:spPr>
        <p:txBody>
          <a:bodyPr>
            <a:normAutofit/>
          </a:bodyPr>
          <a:lstStyle/>
          <a:p>
            <a:pPr marL="274320" indent="-274320" algn="ctr" eaLnBrk="1" fontAlgn="auto" hangingPunct="1">
              <a:spcAft>
                <a:spcPts val="0"/>
              </a:spcAft>
              <a:buClr>
                <a:schemeClr val="accent3"/>
              </a:buClr>
              <a:buFont typeface="Wingdings 2"/>
              <a:buNone/>
              <a:defRPr/>
            </a:pPr>
            <a:r>
              <a:rPr lang="uk" sz="2800" dirty="0" smtClean="0">
                <a:solidFill>
                  <a:schemeClr val="accent6">
                    <a:lumMod val="50000"/>
                  </a:schemeClr>
                </a:solidFill>
              </a:rPr>
              <a:t>Усі фармацевтичні фактори, що впливають на біологічну дію лікарських препаратів, можна поділити на п'ять груп:</a:t>
            </a:r>
          </a:p>
          <a:p>
            <a:pPr marL="274320" indent="-274320" algn="ctr" eaLnBrk="1" fontAlgn="auto" hangingPunct="1">
              <a:spcAft>
                <a:spcPts val="0"/>
              </a:spcAft>
              <a:buClr>
                <a:schemeClr val="accent3"/>
              </a:buClr>
              <a:buFont typeface="Wingdings 2"/>
              <a:buNone/>
              <a:defRPr/>
            </a:pPr>
            <a:endParaRPr lang="ru-RU" dirty="0" smtClean="0"/>
          </a:p>
          <a:p>
            <a:pPr marL="274320" indent="-274320" eaLnBrk="1" fontAlgn="auto" hangingPunct="1">
              <a:spcAft>
                <a:spcPts val="0"/>
              </a:spcAft>
              <a:buClr>
                <a:schemeClr val="accent3"/>
              </a:buClr>
              <a:buFont typeface="Wingdings 2"/>
              <a:buChar char=""/>
              <a:defRPr/>
            </a:pPr>
            <a:r>
              <a:rPr lang="uk" dirty="0" smtClean="0"/>
              <a:t>- фізичний стан лікарських речовин;</a:t>
            </a:r>
          </a:p>
          <a:p>
            <a:pPr marL="274320" indent="-274320" eaLnBrk="1" fontAlgn="auto" hangingPunct="1">
              <a:spcAft>
                <a:spcPts val="0"/>
              </a:spcAft>
              <a:buClr>
                <a:schemeClr val="accent3"/>
              </a:buClr>
              <a:buFont typeface="Wingdings 2"/>
              <a:buChar char=""/>
              <a:defRPr/>
            </a:pPr>
            <a:r>
              <a:rPr lang="uk" dirty="0" smtClean="0"/>
              <a:t>- Проста хімічна модифікація лікарської речовини;</a:t>
            </a:r>
          </a:p>
          <a:p>
            <a:pPr marL="274320" indent="-274320" eaLnBrk="1" fontAlgn="auto" hangingPunct="1">
              <a:spcAft>
                <a:spcPts val="0"/>
              </a:spcAft>
              <a:buClr>
                <a:schemeClr val="accent3"/>
              </a:buClr>
              <a:buFont typeface="Wingdings 2"/>
              <a:buChar char=""/>
              <a:defRPr/>
            </a:pPr>
            <a:r>
              <a:rPr lang="uk" dirty="0" smtClean="0"/>
              <a:t>- допоміжні речовини (їх природа, фізичний стан та кількість);</a:t>
            </a:r>
          </a:p>
          <a:p>
            <a:pPr marL="274320" indent="-274320" eaLnBrk="1" fontAlgn="auto" hangingPunct="1">
              <a:spcAft>
                <a:spcPts val="0"/>
              </a:spcAft>
              <a:buClr>
                <a:schemeClr val="accent3"/>
              </a:buClr>
              <a:buFont typeface="Wingdings 2"/>
              <a:buChar char=""/>
              <a:defRPr/>
            </a:pPr>
            <a:r>
              <a:rPr lang="uk" dirty="0" smtClean="0"/>
              <a:t>- лікарська форма та шляхи її введення в організм;</a:t>
            </a:r>
          </a:p>
          <a:p>
            <a:pPr marL="274320" indent="-274320" eaLnBrk="1" fontAlgn="auto" hangingPunct="1">
              <a:spcAft>
                <a:spcPts val="0"/>
              </a:spcAft>
              <a:buClr>
                <a:schemeClr val="accent3"/>
              </a:buClr>
              <a:buFont typeface="Wingdings 2"/>
              <a:buChar char=""/>
              <a:defRPr/>
            </a:pPr>
            <a:r>
              <a:rPr lang="uk" dirty="0" smtClean="0"/>
              <a:t>- технологічний процес.</a:t>
            </a:r>
          </a:p>
          <a:p>
            <a:pPr marL="274320" indent="-274320" eaLnBrk="1" fontAlgn="auto" hangingPunct="1">
              <a:spcAft>
                <a:spcPts val="0"/>
              </a:spcAft>
              <a:buClr>
                <a:schemeClr val="accent3"/>
              </a:buClr>
              <a:buFont typeface="Wingdings 2"/>
              <a:buChar char=""/>
              <a:defRPr/>
            </a:pPr>
            <a:endParaRPr lang="ru-RU" dirty="0"/>
          </a:p>
        </p:txBody>
      </p:sp>
      <p:pic>
        <p:nvPicPr>
          <p:cNvPr id="7171" name="Picture 3" descr="C:\Users\Ігор\Desktop\Новая папка (2)\medici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938" y="4929188"/>
            <a:ext cx="23812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Содержимое 2"/>
          <p:cNvSpPr>
            <a:spLocks noGrp="1"/>
          </p:cNvSpPr>
          <p:nvPr>
            <p:ph idx="1"/>
          </p:nvPr>
        </p:nvSpPr>
        <p:spPr>
          <a:xfrm>
            <a:off x="500063" y="3500438"/>
            <a:ext cx="8229600" cy="3214687"/>
          </a:xfrm>
        </p:spPr>
        <p:txBody>
          <a:bodyPr/>
          <a:lstStyle/>
          <a:p>
            <a:pPr algn="just" eaLnBrk="1" hangingPunct="1"/>
            <a:r>
              <a:rPr lang="uk" altLang="uk-UA" smtClean="0"/>
              <a:t>Гомогенні – однофазні іонні або молекулярно-дисперсні системи (розміри частинок для низькомолекулярних до 1 нм., а для ВМС від 1 до 100нм).</a:t>
            </a:r>
          </a:p>
          <a:p>
            <a:pPr algn="just" eaLnBrk="1" hangingPunct="1"/>
            <a:r>
              <a:rPr lang="uk" altLang="uk-UA" smtClean="0"/>
              <a:t>Гетерогенні – двофазні грубодисперсні системи з розміром частинок від 100 до 1000 нм та більше.</a:t>
            </a:r>
          </a:p>
        </p:txBody>
      </p:sp>
      <p:graphicFrame>
        <p:nvGraphicFramePr>
          <p:cNvPr id="4" name="Схема 3"/>
          <p:cNvGraphicFramePr/>
          <p:nvPr/>
        </p:nvGraphicFramePr>
        <p:xfrm>
          <a:off x="0" y="142852"/>
          <a:ext cx="9144000" cy="3214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038850"/>
          </a:xfrm>
        </p:spPr>
        <p:txBody>
          <a:bodyPr>
            <a:normAutofit lnSpcReduction="10000"/>
          </a:bodyPr>
          <a:lstStyle/>
          <a:p>
            <a:pPr marL="274320" indent="-274320" algn="ctr" eaLnBrk="1" fontAlgn="auto" hangingPunct="1">
              <a:spcAft>
                <a:spcPts val="0"/>
              </a:spcAft>
              <a:buClr>
                <a:schemeClr val="accent3"/>
              </a:buClr>
              <a:buFont typeface="Wingdings 2"/>
              <a:buNone/>
              <a:defRPr/>
            </a:pPr>
            <a:r>
              <a:rPr lang="uk" b="1" dirty="0" smtClean="0"/>
              <a:t>Фізичний стан лікарської речовини</a:t>
            </a:r>
            <a:endParaRPr lang="ru-RU" dirty="0" smtClean="0"/>
          </a:p>
          <a:p>
            <a:pPr marL="274320" indent="-274320" algn="ctr" eaLnBrk="1" fontAlgn="auto" hangingPunct="1">
              <a:spcAft>
                <a:spcPts val="0"/>
              </a:spcAft>
              <a:buClr>
                <a:schemeClr val="accent3"/>
              </a:buClr>
              <a:buFont typeface="Wingdings 2"/>
              <a:buNone/>
              <a:defRPr/>
            </a:pPr>
            <a:r>
              <a:rPr lang="uk" b="1" dirty="0" smtClean="0"/>
              <a:t>Під фізичним станом лікарських речовин розуміють:</a:t>
            </a:r>
            <a:endParaRPr lang="ru-RU" dirty="0" smtClean="0"/>
          </a:p>
          <a:p>
            <a:pPr marL="274320" indent="-274320" eaLnBrk="1" fontAlgn="auto" hangingPunct="1">
              <a:spcAft>
                <a:spcPts val="0"/>
              </a:spcAft>
              <a:buClr>
                <a:schemeClr val="accent3"/>
              </a:buClr>
              <a:buFont typeface="Wingdings 2"/>
              <a:buChar char=""/>
              <a:defRPr/>
            </a:pPr>
            <a:r>
              <a:rPr lang="uk" i="1" dirty="0" smtClean="0"/>
              <a:t>Ступінь подрібнення чи дисперсність (величина частин) лікарських речовин;</a:t>
            </a:r>
            <a:endParaRPr lang="ru-RU" dirty="0" smtClean="0"/>
          </a:p>
          <a:p>
            <a:pPr marL="274320" indent="-274320" eaLnBrk="1" fontAlgn="auto" hangingPunct="1">
              <a:spcAft>
                <a:spcPts val="0"/>
              </a:spcAft>
              <a:buClr>
                <a:schemeClr val="accent3"/>
              </a:buClr>
              <a:buFont typeface="Wingdings 2"/>
              <a:buChar char=""/>
              <a:defRPr/>
            </a:pPr>
            <a:r>
              <a:rPr lang="uk" i="1" dirty="0" smtClean="0"/>
              <a:t>поліморфізм лікарських речовин;</a:t>
            </a:r>
            <a:endParaRPr lang="ru-RU" dirty="0" smtClean="0"/>
          </a:p>
          <a:p>
            <a:pPr marL="274320" indent="-274320" eaLnBrk="1" fontAlgn="auto" hangingPunct="1">
              <a:spcAft>
                <a:spcPts val="0"/>
              </a:spcAft>
              <a:buClr>
                <a:schemeClr val="accent3"/>
              </a:buClr>
              <a:buFont typeface="Wingdings 2"/>
              <a:buChar char=""/>
              <a:defRPr/>
            </a:pPr>
            <a:r>
              <a:rPr lang="uk" i="1" dirty="0" smtClean="0"/>
              <a:t>Агрегатний стан (аморфність, кристалічна, форма та характер кристалів), </a:t>
            </a:r>
            <a:r>
              <a:rPr lang="uk" i="1" dirty="0" err="1" smtClean="0"/>
              <a:t>рН </a:t>
            </a:r>
            <a:r>
              <a:rPr lang="uk" i="1" dirty="0" smtClean="0"/>
              <a:t>, розчинність, оптична активність, електропровідність, температура плавлення.</a:t>
            </a:r>
            <a:endParaRPr lang="ru-RU" dirty="0" smtClean="0"/>
          </a:p>
          <a:p>
            <a:pPr marL="274320" indent="-274320" eaLnBrk="1" fontAlgn="auto" hangingPunct="1">
              <a:spcAft>
                <a:spcPts val="0"/>
              </a:spcAft>
              <a:buClr>
                <a:schemeClr val="accent3"/>
              </a:buClr>
              <a:buFont typeface="Wingdings 2"/>
              <a:buChar char=""/>
              <a:defRPr/>
            </a:pPr>
            <a:r>
              <a:rPr lang="uk" i="1" dirty="0" smtClean="0"/>
              <a:t>Поверхневі властивості лікарської речовини (поверхневий натяг тощо).</a:t>
            </a:r>
            <a:endParaRPr lang="ru-RU" dirty="0" smtClean="0"/>
          </a:p>
          <a:p>
            <a:pPr marL="274320" indent="-274320" eaLnBrk="1" fontAlgn="auto" hangingPunct="1">
              <a:spcAft>
                <a:spcPts val="0"/>
              </a:spcAft>
              <a:buClr>
                <a:schemeClr val="accent3"/>
              </a:buClr>
              <a:buFont typeface="Wingdings 2"/>
              <a:buChar char=""/>
              <a:defRPr/>
            </a:pPr>
            <a:r>
              <a:rPr lang="uk" i="1" dirty="0" smtClean="0"/>
              <a:t>Ступінь чистоти (вид та кількість забруднень, у тому числі наявність мікроорганізмів, алергенів, які пов'язують речовини та ін.).</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75"/>
            <a:ext cx="8229600" cy="6500813"/>
          </a:xfrm>
        </p:spPr>
        <p:txBody>
          <a:bodyPr>
            <a:normAutofit/>
          </a:bodyPr>
          <a:lstStyle/>
          <a:p>
            <a:pPr marL="274320" indent="-274320" algn="just" eaLnBrk="1" fontAlgn="auto" hangingPunct="1">
              <a:spcAft>
                <a:spcPts val="0"/>
              </a:spcAft>
              <a:buClr>
                <a:schemeClr val="accent3"/>
              </a:buClr>
              <a:buFont typeface="Wingdings 2"/>
              <a:buNone/>
              <a:defRPr/>
            </a:pPr>
            <a:r>
              <a:rPr lang="uk" sz="2800" dirty="0" smtClean="0">
                <a:solidFill>
                  <a:schemeClr val="bg2">
                    <a:lumMod val="25000"/>
                  </a:schemeClr>
                </a:solidFill>
              </a:rPr>
              <a:t>Подрібнення лікарських речовин - це найпростіша, але водночас одна з найважливіших технологічних операцій, виконана фармацевтом під час приготування різних лікарських форм. Дисперсність лікарської речовини впливає не тільки на сипкість порошкоподібних матеріалів, насипну масу, однорідність змішування, точність дозування. Особливо важливим є те, що від розміру частин залежить швидкість та повнота всмоктування лікарської речовини, а також його концентрація в біологічних рідинах, головним чином у крові, за будь-яких способів його призначення у вигляді різних лікарських форм.</a:t>
            </a:r>
            <a:endParaRPr lang="ru-RU" sz="2800" dirty="0">
              <a:solidFill>
                <a:schemeClr val="bg2">
                  <a:lumMod val="2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a:spLocks noGrp="1"/>
          </p:cNvSpPr>
          <p:nvPr>
            <p:ph idx="1"/>
          </p:nvPr>
        </p:nvSpPr>
        <p:spPr>
          <a:xfrm>
            <a:off x="357188" y="142875"/>
            <a:ext cx="8329612" cy="3429000"/>
          </a:xfrm>
        </p:spPr>
        <p:txBody>
          <a:bodyPr>
            <a:normAutofit fontScale="70000" lnSpcReduction="20000"/>
          </a:bodyPr>
          <a:lstStyle/>
          <a:p>
            <a:pPr algn="ctr" eaLnBrk="1" hangingPunct="1">
              <a:buFont typeface="Wingdings 2" panose="05020102010507070707" pitchFamily="18" charset="2"/>
              <a:buNone/>
              <a:defRPr/>
            </a:pPr>
            <a:r>
              <a:rPr lang="uk" sz="3200" dirty="0" smtClean="0"/>
              <a:t>Наприклад</a:t>
            </a:r>
          </a:p>
          <a:p>
            <a:pPr algn="just" eaLnBrk="1" hangingPunct="1">
              <a:buFont typeface="Wingdings 2" panose="05020102010507070707" pitchFamily="18" charset="2"/>
              <a:buNone/>
              <a:defRPr/>
            </a:pPr>
            <a:r>
              <a:rPr lang="uk" sz="3200" dirty="0" smtClean="0"/>
              <a:t>       </a:t>
            </a:r>
            <a:r>
              <a:rPr lang="uk" sz="3900" dirty="0" smtClean="0"/>
              <a:t>У таблетках розчинених у шлунку, величина частин значно перевищує розмір частин порошку, у результаті і концентрація діючої речовини після прийому таблетки нижче, ніж після прийому порошку. Величина елементів лікарських засобів у мікстурах-суспензіях, емульсіях та лініментах є однією з головних характеристик цих лікарських форм.</a:t>
            </a:r>
          </a:p>
        </p:txBody>
      </p:sp>
      <p:pic>
        <p:nvPicPr>
          <p:cNvPr id="11267" name="Picture 4" descr="C:\Users\Ігор\Desktop\Новая папка (2)\шлуно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3500438"/>
            <a:ext cx="6715125"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2"/>
          <p:cNvSpPr>
            <a:spLocks noGrp="1"/>
          </p:cNvSpPr>
          <p:nvPr>
            <p:ph idx="1"/>
          </p:nvPr>
        </p:nvSpPr>
        <p:spPr>
          <a:xfrm>
            <a:off x="457200" y="642938"/>
            <a:ext cx="8229600" cy="6072187"/>
          </a:xfrm>
        </p:spPr>
        <p:txBody>
          <a:bodyPr/>
          <a:lstStyle/>
          <a:p>
            <a:pPr algn="just" eaLnBrk="1" hangingPunct="1">
              <a:buFont typeface="Wingdings 2" panose="05020102010507070707" pitchFamily="18" charset="2"/>
              <a:buNone/>
            </a:pPr>
            <a:r>
              <a:rPr lang="uk" altLang="uk-UA" sz="1800" smtClean="0"/>
              <a:t>Вплив величини елементів на терапевтичну активність вперше було доведено для сульфаніламідних і, потім, стероїдних препаратів, а також похідних фурану, саліцилової кислоти, антибіотиків і в даний час для спазмолітиків, які знеболюють, сечогінних, протитуберкульозних, антидіабетичних. Так, наприклад, встановлено, що при використанні мікронізованого сульфадіазину максимальна концентрація його в крові людей досягається на дві години раніше, ніж при призначенні його у вигляді порошку звичайного ступеня подрібнення. При цьому максимальні концентрації сульфадіазину в крові виявляються на 40% вищими, а загальна кількість речовини, яка всмокталася, на 20% більша. Препарат кальциферол здатний всмоктуватися та виконувати лікувальну дію лише тоді, коли розмір частин менший за 10 мкм.</a:t>
            </a:r>
          </a:p>
          <a:p>
            <a:pPr algn="just" eaLnBrk="1" hangingPunct="1">
              <a:buFont typeface="Wingdings 2" panose="05020102010507070707" pitchFamily="18" charset="2"/>
              <a:buNone/>
            </a:pPr>
            <a:r>
              <a:rPr lang="uk" altLang="uk-UA" sz="1800" smtClean="0"/>
              <a:t>При зменшенні частин гризеофульвіну з 10 до 2,6 мкм різко зростає його всмоктування у шлунково-кишковому тракті, що дозволяє вдвічі знизити його терапевтичну дозу. Отримуючи молекулярний ступінь дисперсності гризеофульвіну в полівінілпоролідону, вдалося збільшити біологічну активність цього антибіотика у 7-11 разів навіть у порівнянні з мікронізованою формою лікарської речовини. Тому промисловість випускає таблетки мікронізованого гризеофульвіну, дигоксину, ацетилсаліцилової кислоти.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75"/>
            <a:ext cx="8229600" cy="5929313"/>
          </a:xfrm>
        </p:spPr>
        <p:txBody>
          <a:bodyPr>
            <a:normAutofit fontScale="92500" lnSpcReduction="10000"/>
          </a:bodyPr>
          <a:lstStyle/>
          <a:p>
            <a:pPr marL="274320" indent="-274320" algn="ctr" eaLnBrk="1" fontAlgn="auto" hangingPunct="1">
              <a:spcAft>
                <a:spcPts val="0"/>
              </a:spcAft>
              <a:buClr>
                <a:schemeClr val="accent3"/>
              </a:buClr>
              <a:buFont typeface="Wingdings 2"/>
              <a:buChar char=""/>
              <a:defRPr/>
            </a:pPr>
            <a:r>
              <a:rPr lang="uk" b="1" i="1" dirty="0" smtClean="0"/>
              <a:t>       </a:t>
            </a:r>
            <a:r>
              <a:rPr lang="uk" b="1" i="1" dirty="0" smtClean="0">
                <a:solidFill>
                  <a:schemeClr val="tx1">
                    <a:lumMod val="95000"/>
                    <a:lumOff val="5000"/>
                  </a:schemeClr>
                </a:solidFill>
              </a:rPr>
              <a:t>Поліморфізм (від гр. слів " </a:t>
            </a:r>
            <a:r>
              <a:rPr lang="uk" b="1" i="1" dirty="0" err="1" smtClean="0">
                <a:solidFill>
                  <a:schemeClr val="tx1">
                    <a:lumMod val="95000"/>
                    <a:lumOff val="5000"/>
                  </a:schemeClr>
                </a:solidFill>
              </a:rPr>
              <a:t>poli </a:t>
            </a:r>
            <a:r>
              <a:rPr lang="uk" b="1" i="1" dirty="0" smtClean="0">
                <a:solidFill>
                  <a:schemeClr val="tx1">
                    <a:lumMod val="95000"/>
                    <a:lumOff val="5000"/>
                  </a:schemeClr>
                </a:solidFill>
              </a:rPr>
              <a:t>" - багато, " </a:t>
            </a:r>
            <a:r>
              <a:rPr lang="uk" b="1" i="1" dirty="0" err="1" smtClean="0">
                <a:solidFill>
                  <a:schemeClr val="tx1">
                    <a:lumMod val="95000"/>
                    <a:lumOff val="5000"/>
                  </a:schemeClr>
                </a:solidFill>
              </a:rPr>
              <a:t>morphe </a:t>
            </a:r>
            <a:r>
              <a:rPr lang="uk" b="1" i="1" dirty="0" smtClean="0">
                <a:solidFill>
                  <a:schemeClr val="tx1">
                    <a:lumMod val="95000"/>
                    <a:lumOff val="5000"/>
                  </a:schemeClr>
                </a:solidFill>
              </a:rPr>
              <a:t>" - форма) - це властивість хімічної речовини утворювати в різних умовах кристалізації кристали, які відрізняються один від другого класом симетрії або формою, фізичними, а іноді і хімічними властивостями.</a:t>
            </a:r>
            <a:endParaRPr lang="ru-RU" dirty="0" smtClean="0">
              <a:solidFill>
                <a:schemeClr val="tx1">
                  <a:lumMod val="95000"/>
                  <a:lumOff val="5000"/>
                </a:schemeClr>
              </a:solidFill>
            </a:endParaRPr>
          </a:p>
          <a:p>
            <a:pPr marL="274320" indent="-274320" algn="just" eaLnBrk="1" fontAlgn="auto" hangingPunct="1">
              <a:spcAft>
                <a:spcPts val="0"/>
              </a:spcAft>
              <a:buClr>
                <a:schemeClr val="accent3"/>
              </a:buClr>
              <a:buFont typeface="Wingdings 2"/>
              <a:buChar char=""/>
              <a:defRPr/>
            </a:pPr>
            <a:r>
              <a:rPr lang="uk" dirty="0" smtClean="0"/>
              <a:t>     </a:t>
            </a:r>
            <a:r>
              <a:rPr lang="uk" dirty="0" smtClean="0">
                <a:solidFill>
                  <a:schemeClr val="tx2">
                    <a:lumMod val="75000"/>
                  </a:schemeClr>
                </a:solidFill>
              </a:rPr>
              <a:t>Як відомо, поліморфні модифікації утворюють багато хімічних та, у тому числі, лікарських речовин. З часу відкриття поліморфізму вуглецю Деві (1809) (графіт, вугілля та алмаз) докладно вивчені переходи одних поліморфних модифікацій до інших. У цьому підкреслюється, що хімічний склад залишається незмінним, як і приймається переважно оцінку якості. Огляд робіт з дослідження поліморфізму в лікарських речовинах наведено в роботах </a:t>
            </a:r>
            <a:r>
              <a:rPr lang="uk" dirty="0" err="1" smtClean="0">
                <a:solidFill>
                  <a:schemeClr val="tx2">
                    <a:lumMod val="75000"/>
                  </a:schemeClr>
                </a:solidFill>
              </a:rPr>
              <a:t>Тенцової </a:t>
            </a:r>
            <a:r>
              <a:rPr lang="uk" dirty="0" smtClean="0">
                <a:solidFill>
                  <a:schemeClr val="tx2">
                    <a:lumMod val="75000"/>
                  </a:schemeClr>
                </a:solidFill>
              </a:rPr>
              <a:t>, </a:t>
            </a:r>
            <a:r>
              <a:rPr lang="uk" dirty="0" err="1" smtClean="0">
                <a:solidFill>
                  <a:schemeClr val="tx2">
                    <a:lumMod val="75000"/>
                  </a:schemeClr>
                </a:solidFill>
              </a:rPr>
              <a:t>Халеблейна </a:t>
            </a:r>
            <a:r>
              <a:rPr lang="uk" dirty="0" smtClean="0">
                <a:solidFill>
                  <a:schemeClr val="tx2">
                    <a:lumMod val="75000"/>
                  </a:schemeClr>
                </a:solidFill>
              </a:rPr>
              <a:t>, Буші, </a:t>
            </a:r>
            <a:r>
              <a:rPr lang="uk" dirty="0" err="1" smtClean="0">
                <a:solidFill>
                  <a:schemeClr val="tx2">
                    <a:lumMod val="75000"/>
                  </a:schemeClr>
                </a:solidFill>
              </a:rPr>
              <a:t>Халабала </a:t>
            </a:r>
            <a:r>
              <a:rPr lang="uk" dirty="0" smtClean="0">
                <a:solidFill>
                  <a:schemeClr val="tx2">
                    <a:lumMod val="75000"/>
                  </a:schemeClr>
                </a:solidFill>
              </a:rPr>
              <a:t>.</a:t>
            </a:r>
          </a:p>
          <a:p>
            <a:pPr marL="274320" indent="-274320" algn="just" eaLnBrk="1" fontAlgn="auto" hangingPunct="1">
              <a:spcAft>
                <a:spcPts val="0"/>
              </a:spcAft>
              <a:buClr>
                <a:schemeClr val="accent3"/>
              </a:buClr>
              <a:buFont typeface="Wingdings 2"/>
              <a:buChar char=""/>
              <a:defRPr/>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2"/>
          <p:cNvSpPr>
            <a:spLocks noGrp="1"/>
          </p:cNvSpPr>
          <p:nvPr>
            <p:ph idx="1"/>
          </p:nvPr>
        </p:nvSpPr>
        <p:spPr>
          <a:xfrm>
            <a:off x="500063" y="2214563"/>
            <a:ext cx="8229600" cy="4389437"/>
          </a:xfrm>
        </p:spPr>
        <p:txBody>
          <a:bodyPr/>
          <a:lstStyle/>
          <a:p>
            <a:endParaRPr lang="en-US" altLang="uk-UA" smtClean="0"/>
          </a:p>
          <a:p>
            <a:endParaRPr lang="en-US" altLang="uk-UA" smtClean="0"/>
          </a:p>
          <a:p>
            <a:endParaRPr lang="en-US" altLang="uk-UA" smtClean="0"/>
          </a:p>
          <a:p>
            <a:endParaRPr lang="en-US" altLang="uk-UA" smtClean="0"/>
          </a:p>
          <a:p>
            <a:pPr algn="ctr"/>
            <a:endParaRPr lang="en-US" altLang="uk-UA" smtClean="0"/>
          </a:p>
          <a:p>
            <a:pPr algn="ctr"/>
            <a:r>
              <a:rPr lang="uk" altLang="uk-UA" smtClean="0"/>
              <a:t>СТРУКТУРА алмазу (а) та графіту (б).</a:t>
            </a:r>
            <a:endParaRPr lang="en-US" altLang="uk-UA" smtClean="0"/>
          </a:p>
        </p:txBody>
      </p:sp>
      <p:pic>
        <p:nvPicPr>
          <p:cNvPr id="14339" name="Picture 2" descr="C:\Users\Ігор\Desktop\Новая папка (2)\Алмаз.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785813"/>
            <a:ext cx="714375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85813"/>
            <a:ext cx="8229600" cy="5857875"/>
          </a:xfrm>
        </p:spPr>
        <p:txBody>
          <a:bodyPr>
            <a:normAutofit/>
          </a:bodyPr>
          <a:lstStyle/>
          <a:p>
            <a:pPr marL="274320" indent="-274320" algn="just" eaLnBrk="1" fontAlgn="auto" hangingPunct="1">
              <a:spcAft>
                <a:spcPts val="0"/>
              </a:spcAft>
              <a:buClr>
                <a:schemeClr val="accent3"/>
              </a:buClr>
              <a:buFont typeface="Wingdings 2"/>
              <a:buChar char=""/>
              <a:defRPr/>
            </a:pPr>
            <a:r>
              <a:rPr lang="uk" dirty="0" smtClean="0"/>
              <a:t>Утворення різних поліморфних модифікацій може відбуватися і в рідких, і м'яких лікарських формах. Це спостерігається при заміні розчинників; при введенні у рідкі або м'які лікарські форми різних допоміжних речовин; при сушінні, очищенні, приготуванні лікарських препаратів та в процесі їх зберігання.</a:t>
            </a:r>
          </a:p>
          <a:p>
            <a:pPr marL="274320" indent="-274320" algn="just" eaLnBrk="1" fontAlgn="auto" hangingPunct="1">
              <a:spcAft>
                <a:spcPts val="0"/>
              </a:spcAft>
              <a:buClr>
                <a:schemeClr val="accent3"/>
              </a:buClr>
              <a:buFont typeface="Wingdings 2"/>
              <a:buChar char=""/>
              <a:defRPr/>
            </a:pPr>
            <a:r>
              <a:rPr lang="uk" dirty="0" smtClean="0"/>
              <a:t>Явище поліморфізму серед лікарських речовин особливо поширене серед </a:t>
            </a:r>
            <a:r>
              <a:rPr lang="uk" dirty="0" err="1" smtClean="0"/>
              <a:t>салицилатів </a:t>
            </a:r>
            <a:r>
              <a:rPr lang="uk" dirty="0" smtClean="0"/>
              <a:t>, барбітуратів, сульфаніламідів, гормональних засобів. Для більшості модифікацій немає спеціальних назв і їх позначають буквами чи цифрами І , II, III тощо. буд.</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Содержимое 2"/>
          <p:cNvSpPr>
            <a:spLocks noGrp="1"/>
          </p:cNvSpPr>
          <p:nvPr>
            <p:ph idx="1"/>
          </p:nvPr>
        </p:nvSpPr>
        <p:spPr>
          <a:xfrm>
            <a:off x="285750" y="714375"/>
            <a:ext cx="8643938" cy="6000750"/>
          </a:xfrm>
        </p:spPr>
        <p:txBody>
          <a:bodyPr/>
          <a:lstStyle/>
          <a:p>
            <a:pPr algn="just" eaLnBrk="1" hangingPunct="1"/>
            <a:r>
              <a:rPr lang="uk" altLang="uk-UA" sz="2700" smtClean="0"/>
              <a:t>Облік та раціональне використання явищ поліморфізму лікарських речовин мають виняткове значення для фармацевтичної та медичної практики. Поліморфні модифікації тієї ж речовини характеризуються різними константами стабільності, температурою фазового переходу, розчинністю, що в остаточному підсумку визначає як стабільність речовини, так і її фармакологічну активність. При цьому особливе значення має розчинність різних поліморфних модифікацій, тому що від неї залежить абсорбція лікарських речовин.</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marL="274320" indent="-274320" algn="ctr" eaLnBrk="1" fontAlgn="auto" hangingPunct="1">
              <a:spcAft>
                <a:spcPts val="0"/>
              </a:spcAft>
              <a:buClr>
                <a:schemeClr val="accent3"/>
              </a:buClr>
              <a:buFont typeface="Wingdings 2"/>
              <a:buChar char=""/>
              <a:defRPr/>
            </a:pPr>
            <a:r>
              <a:rPr lang="uk" sz="3200" dirty="0" smtClean="0"/>
              <a:t>Існує кілька шляхів підвищення розчинності </a:t>
            </a:r>
            <a:r>
              <a:rPr lang="uk" sz="3200" dirty="0" err="1" smtClean="0"/>
              <a:t>складнорозчинних </a:t>
            </a:r>
            <a:r>
              <a:rPr lang="uk" sz="3200" dirty="0" smtClean="0"/>
              <a:t>речовин і тим самим </a:t>
            </a:r>
            <a:r>
              <a:rPr lang="uk" sz="3200" dirty="0" err="1" smtClean="0"/>
              <a:t>біодоступності </a:t>
            </a:r>
            <a:r>
              <a:rPr lang="uk" sz="3200" dirty="0" smtClean="0"/>
              <a:t>.</a:t>
            </a:r>
          </a:p>
          <a:p>
            <a:pPr marL="274320" indent="-274320" algn="ctr" eaLnBrk="1" fontAlgn="auto" hangingPunct="1">
              <a:spcAft>
                <a:spcPts val="0"/>
              </a:spcAft>
              <a:buClr>
                <a:schemeClr val="accent3"/>
              </a:buClr>
              <a:buFont typeface="Wingdings 2"/>
              <a:buChar char=""/>
              <a:defRPr/>
            </a:pPr>
            <a:endParaRPr lang="ru-RU" sz="3200" dirty="0" smtClean="0"/>
          </a:p>
          <a:p>
            <a:pPr marL="274320" indent="-274320" algn="just" eaLnBrk="1" fontAlgn="auto" hangingPunct="1">
              <a:spcAft>
                <a:spcPts val="0"/>
              </a:spcAft>
              <a:buClr>
                <a:schemeClr val="accent3"/>
              </a:buClr>
              <a:buFont typeface="Wingdings 2"/>
              <a:buChar char=""/>
              <a:defRPr/>
            </a:pPr>
            <a:r>
              <a:rPr lang="uk" dirty="0" smtClean="0"/>
              <a:t>1. За допомогою </a:t>
            </a:r>
            <a:r>
              <a:rPr lang="uk" dirty="0" err="1" smtClean="0"/>
              <a:t>солюбілізації </a:t>
            </a:r>
            <a:r>
              <a:rPr lang="uk" dirty="0" smtClean="0"/>
              <a:t>. </a:t>
            </a:r>
            <a:r>
              <a:rPr lang="uk" dirty="0" err="1" smtClean="0"/>
              <a:t>Солюбілізація </a:t>
            </a:r>
            <a:r>
              <a:rPr lang="uk" dirty="0" smtClean="0"/>
              <a:t>визначається як процес мимовільного переходу в стійкий розчин за допомогою ПАР нерозчинних або </a:t>
            </a:r>
            <a:r>
              <a:rPr lang="uk" dirty="0" err="1" smtClean="0"/>
              <a:t>складнорозчинних </a:t>
            </a:r>
            <a:r>
              <a:rPr lang="uk" dirty="0" smtClean="0"/>
              <a:t>у даному розчиннику. У вітчизняній літературі цей процес ще називається колоїдною чи сполученою розчинністю.</a:t>
            </a:r>
          </a:p>
          <a:p>
            <a:pPr marL="274320" indent="-274320" algn="just" eaLnBrk="1" fontAlgn="auto" hangingPunct="1">
              <a:spcAft>
                <a:spcPts val="0"/>
              </a:spcAft>
              <a:buClr>
                <a:schemeClr val="accent3"/>
              </a:buClr>
              <a:buFont typeface="Wingdings 2"/>
              <a:buChar char=""/>
              <a:defRPr/>
            </a:pPr>
            <a:r>
              <a:rPr lang="uk" dirty="0" smtClean="0"/>
              <a:t>2. З використанням індивідуальних або змішаних розчинників ( </a:t>
            </a:r>
            <a:r>
              <a:rPr lang="uk" dirty="0" err="1" smtClean="0"/>
              <a:t>бензилбензоат </a:t>
            </a:r>
            <a:r>
              <a:rPr lang="uk" dirty="0" smtClean="0"/>
              <a:t>, </a:t>
            </a:r>
            <a:r>
              <a:rPr lang="uk" dirty="0" err="1" smtClean="0"/>
              <a:t>бензиловий </a:t>
            </a:r>
            <a:r>
              <a:rPr lang="uk" dirty="0" smtClean="0"/>
              <a:t>спирт, </a:t>
            </a:r>
            <a:r>
              <a:rPr lang="uk" dirty="0" err="1" smtClean="0"/>
              <a:t>пропіленгліколь </a:t>
            </a:r>
            <a:r>
              <a:rPr lang="uk" dirty="0" smtClean="0"/>
              <a:t>, </a:t>
            </a:r>
            <a:r>
              <a:rPr lang="uk" dirty="0" err="1" smtClean="0"/>
              <a:t>поліетиленгліколь </a:t>
            </a:r>
            <a:r>
              <a:rPr lang="uk" dirty="0" smtClean="0"/>
              <a:t>, </a:t>
            </a:r>
            <a:r>
              <a:rPr lang="uk" dirty="0" err="1" smtClean="0"/>
              <a:t>етилцелюлоза </a:t>
            </a:r>
            <a:r>
              <a:rPr lang="uk" dirty="0" smtClean="0"/>
              <a:t>, </a:t>
            </a:r>
            <a:r>
              <a:rPr lang="uk" dirty="0" err="1" smtClean="0"/>
              <a:t>димексид </a:t>
            </a:r>
            <a:r>
              <a:rPr lang="uk" dirty="0" smtClean="0"/>
              <a:t>, гліцерин та ін.).</a:t>
            </a:r>
          </a:p>
          <a:p>
            <a:pPr marL="274320" indent="-274320" algn="just" eaLnBrk="1" fontAlgn="auto" hangingPunct="1">
              <a:spcAft>
                <a:spcPts val="0"/>
              </a:spcAft>
              <a:buClr>
                <a:schemeClr val="accent3"/>
              </a:buClr>
              <a:buFont typeface="Wingdings 2"/>
              <a:buChar char=""/>
              <a:defRPr/>
            </a:pPr>
            <a:r>
              <a:rPr lang="uk" dirty="0" smtClean="0"/>
              <a:t>3. З використанням </a:t>
            </a:r>
            <a:r>
              <a:rPr lang="uk" dirty="0" err="1" smtClean="0"/>
              <a:t>гідротропії </a:t>
            </a:r>
            <a:r>
              <a:rPr lang="uk" dirty="0" smtClean="0"/>
              <a:t>, що забезпечує отримання гідрофільних комплексів з органічними речовинами, які містять </a:t>
            </a:r>
            <a:r>
              <a:rPr lang="uk" dirty="0" err="1" smtClean="0"/>
              <a:t>електродонорні </a:t>
            </a:r>
            <a:r>
              <a:rPr lang="uk" dirty="0" smtClean="0"/>
              <a:t>замісники – полярні радикали. Прикладами </a:t>
            </a:r>
            <a:r>
              <a:rPr lang="uk" dirty="0" err="1" smtClean="0"/>
              <a:t>гідротропних </a:t>
            </a:r>
            <a:r>
              <a:rPr lang="uk" dirty="0" smtClean="0"/>
              <a:t>речовин можуть бути </a:t>
            </a:r>
            <a:r>
              <a:rPr lang="uk" dirty="0" err="1" smtClean="0"/>
              <a:t>саліцилат натрію </a:t>
            </a:r>
            <a:r>
              <a:rPr lang="uk" dirty="0" smtClean="0"/>
              <a:t>, </a:t>
            </a:r>
            <a:r>
              <a:rPr lang="uk" dirty="0" err="1" smtClean="0"/>
              <a:t>натрію</a:t>
            </a:r>
            <a:r>
              <a:rPr lang="uk" dirty="0" smtClean="0"/>
              <a:t> </a:t>
            </a:r>
            <a:r>
              <a:rPr lang="uk" dirty="0" err="1" smtClean="0"/>
              <a:t>бензоат </a:t>
            </a:r>
            <a:r>
              <a:rPr lang="uk" dirty="0" smtClean="0"/>
              <a:t>, </a:t>
            </a:r>
            <a:r>
              <a:rPr lang="uk" dirty="0" err="1" smtClean="0"/>
              <a:t>гексаметилентетрамін </a:t>
            </a:r>
            <a:r>
              <a:rPr lang="uk" dirty="0" smtClean="0"/>
              <a:t>, новокаїн, антипірин, сечовина, гліцерин, амінокислоти, </a:t>
            </a:r>
            <a:r>
              <a:rPr lang="uk" dirty="0" err="1" smtClean="0"/>
              <a:t>оксикислоти </a:t>
            </a:r>
            <a:r>
              <a:rPr lang="uk" dirty="0" smtClean="0"/>
              <a:t>, протеїни та ін.</a:t>
            </a:r>
          </a:p>
        </p:txBody>
      </p:sp>
      <p:pic>
        <p:nvPicPr>
          <p:cNvPr id="17411" name="Picture 5" descr="C:\Users\Ігор\Desktop\Новая папка (2)\466138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0" y="714375"/>
            <a:ext cx="20002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214313"/>
            <a:ext cx="8229600" cy="4714875"/>
          </a:xfrm>
        </p:spPr>
        <p:txBody>
          <a:bodyPr>
            <a:normAutofit fontScale="70000" lnSpcReduction="20000"/>
          </a:bodyPr>
          <a:lstStyle/>
          <a:p>
            <a:pPr marL="274320" indent="-274320" algn="just" eaLnBrk="1" fontAlgn="auto" hangingPunct="1">
              <a:spcAft>
                <a:spcPts val="0"/>
              </a:spcAft>
              <a:buClr>
                <a:schemeClr val="accent3"/>
              </a:buClr>
              <a:buFont typeface="Wingdings 2"/>
              <a:buChar char=""/>
              <a:defRPr/>
            </a:pPr>
            <a:r>
              <a:rPr lang="uk" dirty="0" smtClean="0"/>
              <a:t>4.Шляхом утворення солей та комплексів:</a:t>
            </a:r>
          </a:p>
          <a:p>
            <a:pPr marL="274320" indent="-274320" algn="just" eaLnBrk="1" fontAlgn="auto" hangingPunct="1">
              <a:spcAft>
                <a:spcPts val="0"/>
              </a:spcAft>
              <a:buClr>
                <a:schemeClr val="accent3"/>
              </a:buClr>
              <a:buFont typeface="Wingdings 2"/>
              <a:buChar char=""/>
              <a:defRPr/>
            </a:pPr>
            <a:r>
              <a:rPr lang="uk" dirty="0" smtClean="0"/>
              <a:t>а) </a:t>
            </a:r>
            <a:r>
              <a:rPr lang="uk" dirty="0" err="1" smtClean="0"/>
              <a:t>важкорозчинні </a:t>
            </a:r>
            <a:r>
              <a:rPr lang="uk" dirty="0" smtClean="0"/>
              <a:t>речовини: основи, кисла форма сполук у лузі або з натрію гідрокарбонатом переходить у легкорозчинну сіль. Таким способом можна перевести в розчинні сполуки </a:t>
            </a:r>
            <a:r>
              <a:rPr lang="uk" dirty="0" err="1" smtClean="0"/>
              <a:t>фенобарбітал </a:t>
            </a:r>
            <a:r>
              <a:rPr lang="uk" dirty="0" smtClean="0"/>
              <a:t>, норсульфазол, стрептоцид, </a:t>
            </a:r>
            <a:r>
              <a:rPr lang="uk" dirty="0" err="1" smtClean="0"/>
              <a:t>осарсол </a:t>
            </a:r>
            <a:r>
              <a:rPr lang="uk" dirty="0" smtClean="0"/>
              <a:t>та інші речовини;</a:t>
            </a:r>
          </a:p>
          <a:p>
            <a:pPr marL="274320" indent="-274320" algn="just" eaLnBrk="1" fontAlgn="auto" hangingPunct="1">
              <a:spcAft>
                <a:spcPts val="0"/>
              </a:spcAft>
              <a:buClr>
                <a:schemeClr val="accent3"/>
              </a:buClr>
              <a:buFont typeface="Wingdings 2"/>
              <a:buChar char=""/>
              <a:defRPr/>
            </a:pPr>
            <a:r>
              <a:rPr lang="uk" dirty="0" smtClean="0"/>
              <a:t>б) одержання водних розчинів йоду за допомогою легкорозчинних комплексів йоду з йодидами лужних металів;</a:t>
            </a:r>
          </a:p>
          <a:p>
            <a:pPr marL="274320" indent="-274320" algn="just" eaLnBrk="1" fontAlgn="auto" hangingPunct="1">
              <a:spcAft>
                <a:spcPts val="0"/>
              </a:spcAft>
              <a:buClr>
                <a:schemeClr val="accent3"/>
              </a:buClr>
              <a:buFont typeface="Wingdings 2"/>
              <a:buChar char=""/>
              <a:defRPr/>
            </a:pPr>
            <a:r>
              <a:rPr lang="uk" dirty="0" smtClean="0"/>
              <a:t>с) для отримання водних розчинів </a:t>
            </a:r>
            <a:r>
              <a:rPr lang="uk" dirty="0" err="1" smtClean="0"/>
              <a:t>полієнових </a:t>
            </a:r>
            <a:r>
              <a:rPr lang="uk" dirty="0" smtClean="0"/>
              <a:t>антибіотиків ( </a:t>
            </a:r>
            <a:r>
              <a:rPr lang="uk" dirty="0" err="1" smtClean="0"/>
              <a:t>ністатину </a:t>
            </a:r>
            <a:r>
              <a:rPr lang="uk" dirty="0" smtClean="0"/>
              <a:t>, </a:t>
            </a:r>
            <a:r>
              <a:rPr lang="uk" dirty="0" err="1" smtClean="0"/>
              <a:t>леворину </a:t>
            </a:r>
            <a:r>
              <a:rPr lang="uk" dirty="0" smtClean="0"/>
              <a:t>та ін) використовують </a:t>
            </a:r>
            <a:r>
              <a:rPr lang="uk" dirty="0" err="1" smtClean="0"/>
              <a:t>полівінілпіролідон </a:t>
            </a:r>
            <a:r>
              <a:rPr lang="uk" dirty="0" smtClean="0"/>
              <a:t>, з яким вони утворюють комплексні сполуки, де нерозчинна у воді речовина та </a:t>
            </a:r>
            <a:r>
              <a:rPr lang="uk" dirty="0" err="1" smtClean="0"/>
              <a:t>солюбілізатор </a:t>
            </a:r>
            <a:r>
              <a:rPr lang="uk" dirty="0" smtClean="0"/>
              <a:t>пов'язані координаційним зв'язком. Ці комплекси добре розчиняються у воді. Започатковані у цьому напрямі наукові дослідження дозволяють розкривати нові закономірності щодо «лікарських </a:t>
            </a:r>
            <a:r>
              <a:rPr lang="uk" dirty="0" err="1" smtClean="0"/>
              <a:t>речовин-допоміжних </a:t>
            </a:r>
            <a:r>
              <a:rPr lang="uk" dirty="0" smtClean="0"/>
              <a:t>речовин» у складних фізико-хімічних системах, якими є лікарські препарати.</a:t>
            </a:r>
          </a:p>
          <a:p>
            <a:pPr marL="274320" indent="-274320" algn="just" eaLnBrk="1" fontAlgn="auto" hangingPunct="1">
              <a:spcAft>
                <a:spcPts val="0"/>
              </a:spcAft>
              <a:buClr>
                <a:schemeClr val="accent3"/>
              </a:buClr>
              <a:buFont typeface="Wingdings 2"/>
              <a:buChar char=""/>
              <a:defRPr/>
            </a:pPr>
            <a:r>
              <a:rPr lang="uk" dirty="0" smtClean="0"/>
              <a:t>5.Синтетичний шлях - введення в структуру молекули гідрофільних груп: -СООН, СН2-СООН, -НРОЗН -СН2РОЗН. Приклад: </a:t>
            </a:r>
            <a:r>
              <a:rPr lang="uk" dirty="0" err="1" smtClean="0"/>
              <a:t>унітіол </a:t>
            </a:r>
            <a:r>
              <a:rPr lang="uk" dirty="0" smtClean="0"/>
              <a:t>.</a:t>
            </a:r>
          </a:p>
          <a:p>
            <a:pPr>
              <a:defRPr/>
            </a:pPr>
            <a:endParaRPr lang="uk-UA" dirty="0"/>
          </a:p>
        </p:txBody>
      </p:sp>
      <p:pic>
        <p:nvPicPr>
          <p:cNvPr id="18435" name="Picture 3" descr="C:\Users\Ігор\Desktop\Новая папка (2)\f02917_fu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438" y="4500563"/>
            <a:ext cx="3357562"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5" descr="C:\Users\Ігор\Desktop\Новая папка (2)\1072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4572000"/>
            <a:ext cx="25400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Содержимое 2"/>
          <p:cNvSpPr>
            <a:spLocks noGrp="1"/>
          </p:cNvSpPr>
          <p:nvPr>
            <p:ph idx="1"/>
          </p:nvPr>
        </p:nvSpPr>
        <p:spPr>
          <a:xfrm>
            <a:off x="142875" y="428625"/>
            <a:ext cx="8858250" cy="6286500"/>
          </a:xfrm>
        </p:spPr>
        <p:txBody>
          <a:bodyPr/>
          <a:lstStyle/>
          <a:p>
            <a:pPr algn="ctr" eaLnBrk="1" hangingPunct="1">
              <a:buFont typeface="Wingdings 2" panose="05020102010507070707" pitchFamily="18" charset="2"/>
              <a:buNone/>
            </a:pPr>
            <a:r>
              <a:rPr lang="uk" altLang="uk-UA" b="1" smtClean="0"/>
              <a:t>    </a:t>
            </a:r>
            <a:r>
              <a:rPr lang="uk" altLang="uk-UA" sz="3600" b="1" smtClean="0"/>
              <a:t>Хімічна модифікація</a:t>
            </a:r>
            <a:endParaRPr lang="ru-RU" altLang="uk-UA" sz="3600" smtClean="0"/>
          </a:p>
          <a:p>
            <a:pPr algn="just" eaLnBrk="1" hangingPunct="1">
              <a:buFont typeface="Wingdings 2" panose="05020102010507070707" pitchFamily="18" charset="2"/>
              <a:buNone/>
            </a:pPr>
            <a:r>
              <a:rPr lang="uk" altLang="uk-UA" smtClean="0"/>
              <a:t>Під терміном проста хімічна модифікація лікарських засобів розуміють, коли одна і те ж речовина може бути використана як лікарський засіб у різних хімічних сполуках (сіль, основа, кислота, ефір, комплексна сполука та ін.), в яких повністю зберігається відповідальна за фармакологічний ефект частина молекули речовини.</a:t>
            </a:r>
          </a:p>
          <a:p>
            <a:pPr algn="just" eaLnBrk="1" hangingPunct="1">
              <a:buFont typeface="Wingdings 2" panose="05020102010507070707" pitchFamily="18" charset="2"/>
              <a:buNone/>
            </a:pPr>
            <a:r>
              <a:rPr lang="uk" altLang="uk-UA" smtClean="0"/>
              <a:t>Наприклад: новокаїн - основа та сіль новокаїну гідрохлорид; кодеїн - основа та кодеїну фосфат - сіль; кофеїн - основа та кофеїн-бензоат натрію - сіль.</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a:xfrm>
            <a:off x="285750" y="500063"/>
            <a:ext cx="8572500" cy="6143625"/>
          </a:xfrm>
        </p:spPr>
        <p:txBody>
          <a:bodyPr/>
          <a:lstStyle/>
          <a:p>
            <a:pPr algn="just" eaLnBrk="1" hangingPunct="1"/>
            <a:r>
              <a:rPr lang="uk" altLang="uk-UA" sz="2200" smtClean="0"/>
              <a:t>Проста хімічна модифікація (заміна препарату у вигляді солі з одним катіоном, аналогічним у хімічному відношенні препаратом у вигляді солі з іншим катіоном або препаратом у вигляді кислоти, ефіру тощо) частіше мають місце у заводському виробництві.</a:t>
            </a:r>
          </a:p>
          <a:p>
            <a:pPr algn="just" eaLnBrk="1" hangingPunct="1"/>
            <a:r>
              <a:rPr lang="uk" altLang="uk-UA" sz="2200" smtClean="0"/>
              <a:t>Біофармація приділяє вивченню фактора простої хімічної модифікації саму серйозну увагу, тому що облік його впливу на фармакокінетику лікарських речовин дозволяє значно підвищити ефективність лікарського втручання, зменшити витрати лікарських препаратів, різко підвищити стабільність багатьох лікарських речовин та їх препаратів.</a:t>
            </a:r>
          </a:p>
          <a:p>
            <a:pPr algn="just" eaLnBrk="1" hangingPunct="1"/>
            <a:r>
              <a:rPr lang="uk" altLang="uk-UA" sz="2200" smtClean="0"/>
              <a:t>На підставі біофармацевтичних дослідів доведена – довільна заміна будь-якого іону в молекулі лікарської речовини, виходячи з суто технологічних чи економічних міркувань, неприпустима.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Содержимое 2"/>
          <p:cNvSpPr>
            <a:spLocks noGrp="1"/>
          </p:cNvSpPr>
          <p:nvPr>
            <p:ph idx="1"/>
          </p:nvPr>
        </p:nvSpPr>
        <p:spPr>
          <a:xfrm>
            <a:off x="457200" y="428625"/>
            <a:ext cx="8229600" cy="5895975"/>
          </a:xfrm>
        </p:spPr>
        <p:txBody>
          <a:bodyPr/>
          <a:lstStyle/>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endParaRPr lang="en-US" altLang="uk-UA" smtClean="0"/>
          </a:p>
          <a:p>
            <a:r>
              <a:rPr lang="uk" altLang="uk-UA" smtClean="0"/>
              <a:t>Диклофенак </a:t>
            </a:r>
            <a:r>
              <a:rPr lang="uk" altLang="uk-UA" smtClean="0">
                <a:solidFill>
                  <a:srgbClr val="FF0000"/>
                </a:solidFill>
              </a:rPr>
              <a:t>натрію </a:t>
            </a:r>
            <a:r>
              <a:rPr lang="uk" altLang="uk-UA" smtClean="0"/>
              <a:t>Диклофенак </a:t>
            </a:r>
            <a:r>
              <a:rPr lang="uk" altLang="uk-UA" smtClean="0">
                <a:solidFill>
                  <a:srgbClr val="FF0000"/>
                </a:solidFill>
              </a:rPr>
              <a:t>калію</a:t>
            </a:r>
            <a:endParaRPr lang="uk-UA" altLang="uk-UA" smtClean="0">
              <a:solidFill>
                <a:srgbClr val="FF0000"/>
              </a:solidFill>
            </a:endParaRPr>
          </a:p>
        </p:txBody>
      </p:sp>
      <p:pic>
        <p:nvPicPr>
          <p:cNvPr id="21507" name="Picture 4" descr="C:\Users\Ігор\Desktop\Новая папка (2)\Вольтаре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571500"/>
            <a:ext cx="371475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5" descr="C:\Users\Ігор\Desktop\Новая папка (2)\rapt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7813" y="571500"/>
            <a:ext cx="314325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6" descr="C:\Users\Ігор\Desktop\Новая папка (2)\дик калия.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4813" y="1785938"/>
            <a:ext cx="492918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Содержимое 2"/>
          <p:cNvSpPr>
            <a:spLocks noGrp="1"/>
          </p:cNvSpPr>
          <p:nvPr>
            <p:ph idx="1"/>
          </p:nvPr>
        </p:nvSpPr>
        <p:spPr>
          <a:xfrm>
            <a:off x="214313" y="714375"/>
            <a:ext cx="8715375" cy="5929313"/>
          </a:xfrm>
        </p:spPr>
        <p:txBody>
          <a:bodyPr/>
          <a:lstStyle/>
          <a:p>
            <a:pPr algn="ctr" eaLnBrk="1" hangingPunct="1"/>
            <a:r>
              <a:rPr lang="uk" altLang="uk-UA" b="1" smtClean="0"/>
              <a:t>Допоміжні речовини</a:t>
            </a:r>
            <a:endParaRPr lang="ru-RU" altLang="uk-UA" smtClean="0"/>
          </a:p>
          <a:p>
            <a:pPr algn="just" eaLnBrk="1" hangingPunct="1"/>
            <a:r>
              <a:rPr lang="uk" altLang="uk-UA" smtClean="0"/>
              <a:t>Допоміжні речовини бувають природного, синтетичного та напівсинтетичного походження. При приготуванні лікарських форм вони можуть виконувати різні функції: розчинників, солюбілізаторів, стабілізаторів, основ, ПАР, згущувачів, емульгаторів, консервантів, коригентів, барвників і таке інше.</a:t>
            </a:r>
          </a:p>
          <a:p>
            <a:pPr algn="just" eaLnBrk="1" hangingPunct="1"/>
            <a:r>
              <a:rPr lang="uk" altLang="uk-UA" smtClean="0"/>
              <a:t>До таких речовин відносяться: крохмаль, глюкоза, вода очищена, спирт етиловий, вазелін, олія, какао, тальк, бентоніти, аеросил, парафіну, пшеничного борошна, поліетиленоксиду, різних похідних целюлози та ін.</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714375"/>
            <a:ext cx="8715375" cy="6000750"/>
          </a:xfrm>
        </p:spPr>
        <p:txBody>
          <a:bodyPr>
            <a:normAutofit fontScale="92500"/>
          </a:bodyPr>
          <a:lstStyle/>
          <a:p>
            <a:pPr marL="274320" indent="-274320" algn="just" eaLnBrk="1" fontAlgn="auto" hangingPunct="1">
              <a:spcAft>
                <a:spcPts val="0"/>
              </a:spcAft>
              <a:buClr>
                <a:schemeClr val="accent3"/>
              </a:buClr>
              <a:buFont typeface="Wingdings 2"/>
              <a:buChar char=""/>
              <a:defRPr/>
            </a:pPr>
            <a:r>
              <a:rPr lang="uk" dirty="0" smtClean="0"/>
              <a:t>На підставі біофармацевтичних робіт було встановлено, що допоміжні речовини – це не індиферентна маса, яка використовується у суто технологічному відношенні. Вони володіють певними фізико-хімічними властивостями і в залежності від природи субстанції можуть посилювати, знижувати, змінювати характер дії лікарських речовин під впливом різних причин і сполук ( </a:t>
            </a:r>
            <a:r>
              <a:rPr lang="uk" dirty="0" err="1" smtClean="0"/>
              <a:t>комплексоноутворення </a:t>
            </a:r>
            <a:r>
              <a:rPr lang="uk" dirty="0" smtClean="0"/>
              <a:t>та адсорбції, молекулярних реакцій і так далі), внаслідок чого може різко змінюватися швидкість і повнота всмоктування лікарського засобу. Взаємодія між лікарськими та допоміжними речовинами може відбуватися як у процесі виготовлення лікарських препаратів, так і в процесі їх зберігання.</a:t>
            </a:r>
          </a:p>
          <a:p>
            <a:pPr marL="274320" indent="-274320" algn="just" eaLnBrk="1" fontAlgn="auto" hangingPunct="1">
              <a:spcAft>
                <a:spcPts val="0"/>
              </a:spcAft>
              <a:buClr>
                <a:schemeClr val="accent3"/>
              </a:buClr>
              <a:buFont typeface="Wingdings 2"/>
              <a:buChar char=""/>
              <a:defRPr/>
            </a:pPr>
            <a:r>
              <a:rPr lang="uk" dirty="0" smtClean="0"/>
              <a:t>Таким чином, механізм впливу допоміжних речовин на </a:t>
            </a:r>
            <a:r>
              <a:rPr lang="uk" dirty="0" err="1" smtClean="0"/>
              <a:t>біодоступність </a:t>
            </a:r>
            <a:r>
              <a:rPr lang="uk" dirty="0" smtClean="0"/>
              <a:t>може бути різним.</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642938"/>
            <a:ext cx="8786813" cy="600075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uk" dirty="0" smtClean="0"/>
              <a:t>Не можна поставити чіткій межі між діючою речовиною та допоміжною речовиною у лікарській формі, і тому сучасна фармацевтична наука виставляє вимогу щодо розробки нових лікарських засобів: встановити ступінь впливу допоміжних речовин на терапевтичну ефективність ліків. Інакше висловлюючись, допоміжне речовина має застосовуватися не взагалі, саме з індивідуальної субстанцією. Необґрунтоване застосування допоміжної речовини може призвести до зниження, посилення, зміни лікувального ефекту або повної втрати лікувальної дії лікарської речовини.</a:t>
            </a:r>
          </a:p>
          <a:p>
            <a:pPr marL="274320" indent="-274320" eaLnBrk="1" fontAlgn="auto" hangingPunct="1">
              <a:spcAft>
                <a:spcPts val="0"/>
              </a:spcAft>
              <a:buClr>
                <a:schemeClr val="accent3"/>
              </a:buClr>
              <a:buFont typeface="Wingdings 2"/>
              <a:buChar char=""/>
              <a:defRPr/>
            </a:pPr>
            <a:r>
              <a:rPr lang="uk" dirty="0" smtClean="0"/>
              <a:t>У доступній літературі відомі приклади впливу допоміжних речовин на терапевтичну ефективність. Наприклад, лактоза зводить до мінімуму дію </a:t>
            </a:r>
            <a:r>
              <a:rPr lang="uk" dirty="0" err="1" smtClean="0"/>
              <a:t>ізоніазиду </a:t>
            </a:r>
            <a:r>
              <a:rPr lang="uk" dirty="0" smtClean="0"/>
              <a:t>, але посилює дію тестостерону, уповільнює дію </a:t>
            </a:r>
            <a:r>
              <a:rPr lang="uk" dirty="0" err="1" smtClean="0"/>
              <a:t>барбітолу </a:t>
            </a:r>
            <a:r>
              <a:rPr lang="uk" dirty="0" smtClean="0"/>
              <a:t>. Твін-80 посилює адсорбцію вітамінів А, Д, Е.</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714375"/>
            <a:ext cx="8786813" cy="6000750"/>
          </a:xfrm>
        </p:spPr>
        <p:txBody>
          <a:bodyPr>
            <a:normAutofit fontScale="77500" lnSpcReduction="20000"/>
          </a:bodyPr>
          <a:lstStyle/>
          <a:p>
            <a:pPr marL="274320" indent="-274320" algn="just" eaLnBrk="1" fontAlgn="auto" hangingPunct="1">
              <a:spcAft>
                <a:spcPts val="0"/>
              </a:spcAft>
              <a:buClr>
                <a:schemeClr val="accent3"/>
              </a:buClr>
              <a:buFont typeface="Wingdings 2"/>
              <a:buChar char=""/>
              <a:defRPr/>
            </a:pPr>
            <a:r>
              <a:rPr lang="uk" dirty="0" smtClean="0"/>
              <a:t>Таким чином, згідно з біофармацевтичними та </a:t>
            </a:r>
            <a:r>
              <a:rPr lang="uk" dirty="0" err="1" smtClean="0"/>
              <a:t>фармакокінетичними </a:t>
            </a:r>
            <a:r>
              <a:rPr lang="uk" dirty="0" smtClean="0"/>
              <a:t>показниками допоміжні речовини повинні забезпечити всю гаму фармакологічних властивостей лікарських речовин, щоб забезпечити сучасні вимоги </a:t>
            </a:r>
            <a:r>
              <a:rPr lang="uk" dirty="0" err="1" smtClean="0"/>
              <a:t>фармакотрапії </a:t>
            </a:r>
            <a:r>
              <a:rPr lang="uk" dirty="0" smtClean="0"/>
              <a:t>. Головна роль допоміжних речовин зводиться до модифікації </a:t>
            </a:r>
            <a:r>
              <a:rPr lang="uk" dirty="0" err="1" smtClean="0"/>
              <a:t>фармакокінетики </a:t>
            </a:r>
            <a:r>
              <a:rPr lang="uk" dirty="0" smtClean="0"/>
              <a:t>лікарських речовин і потім до формообразованию. Такий підхід до допоміжних речовин дозволяє більшою мірою забезпечувати селективність дії лікарських речовин і зменшувати або навіть повністю усувати непрямі дії ліків. Іншими словами, науково обґрунтоване використання допоміжних речовин лежить в основі створення нових лікарських препаратів заданого типу та напряму: для дітей, </a:t>
            </a:r>
            <a:r>
              <a:rPr lang="uk" dirty="0" err="1" smtClean="0"/>
              <a:t>геріатричних </a:t>
            </a:r>
            <a:r>
              <a:rPr lang="uk" dirty="0" smtClean="0"/>
              <a:t>хворих, ветеринарних цілей та інше.</a:t>
            </a:r>
          </a:p>
          <a:p>
            <a:pPr marL="274320" indent="-274320" algn="just" eaLnBrk="1" fontAlgn="auto" hangingPunct="1">
              <a:spcAft>
                <a:spcPts val="0"/>
              </a:spcAft>
              <a:buClr>
                <a:schemeClr val="accent3"/>
              </a:buClr>
              <a:buFont typeface="Wingdings 2"/>
              <a:buChar char=""/>
              <a:defRPr/>
            </a:pPr>
            <a:r>
              <a:rPr lang="uk" dirty="0" smtClean="0"/>
              <a:t>Вибір допоміжних речовин проводиться на науковій та раціональній основі (економічній, естетичній та ін.), де передбачається їх функціональне призначення, забезпечення </a:t>
            </a:r>
            <a:r>
              <a:rPr lang="uk" dirty="0" err="1" smtClean="0"/>
              <a:t>біодоступності </a:t>
            </a:r>
            <a:r>
              <a:rPr lang="uk" dirty="0" smtClean="0"/>
              <a:t>, технологічні характеристики, технологічні властивості, економічність та доступність. Таким чином, різноманітність властивостей лікарських та допоміжних речовин та стрімке зростання їх асортименту зобов'язує спеціаліста відмовитися від спроб перетворення будь-якого допоміжного матеріалу на універсальний, який застосовується з будь-якою лікарською речовиною.</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136</TotalTime>
  <Words>1887</Words>
  <Application>Microsoft Office PowerPoint</Application>
  <PresentationFormat>Экран (4:3)</PresentationFormat>
  <Paragraphs>91</Paragraphs>
  <Slides>21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21</vt:i4>
      </vt:variant>
    </vt:vector>
  </HeadingPairs>
  <TitlesOfParts>
    <vt:vector size="27" baseType="lpstr">
      <vt:lpstr>Arial</vt:lpstr>
      <vt:lpstr>Calibri</vt:lpstr>
      <vt:lpstr>Constantia</vt:lpstr>
      <vt:lpstr>Times New Roman</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Alyona Zamkovaya</dc:creator>
  <cp:lastModifiedBy>Alyona Zamkovaya</cp:lastModifiedBy>
  <cp:revision>21</cp:revision>
  <dcterms:modified xsi:type="dcterms:W3CDTF">2025-01-18T18:00:31Z</dcterms:modified>
</cp:coreProperties>
</file>